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54"/>
  </p:notesMasterIdLst>
  <p:sldIdLst>
    <p:sldId id="256" r:id="rId2"/>
    <p:sldId id="304" r:id="rId3"/>
    <p:sldId id="301" r:id="rId4"/>
    <p:sldId id="288" r:id="rId5"/>
    <p:sldId id="257" r:id="rId6"/>
    <p:sldId id="282" r:id="rId7"/>
    <p:sldId id="289" r:id="rId8"/>
    <p:sldId id="295" r:id="rId9"/>
    <p:sldId id="278" r:id="rId10"/>
    <p:sldId id="279" r:id="rId11"/>
    <p:sldId id="328" r:id="rId12"/>
    <p:sldId id="329" r:id="rId13"/>
    <p:sldId id="314" r:id="rId14"/>
    <p:sldId id="291" r:id="rId15"/>
    <p:sldId id="258" r:id="rId16"/>
    <p:sldId id="308" r:id="rId17"/>
    <p:sldId id="309" r:id="rId18"/>
    <p:sldId id="321" r:id="rId19"/>
    <p:sldId id="315" r:id="rId20"/>
    <p:sldId id="333" r:id="rId21"/>
    <p:sldId id="259" r:id="rId22"/>
    <p:sldId id="260" r:id="rId23"/>
    <p:sldId id="280" r:id="rId24"/>
    <p:sldId id="299" r:id="rId25"/>
    <p:sldId id="334" r:id="rId26"/>
    <p:sldId id="330" r:id="rId27"/>
    <p:sldId id="331" r:id="rId28"/>
    <p:sldId id="335" r:id="rId29"/>
    <p:sldId id="343" r:id="rId30"/>
    <p:sldId id="344" r:id="rId31"/>
    <p:sldId id="332" r:id="rId32"/>
    <p:sldId id="322" r:id="rId33"/>
    <p:sldId id="318" r:id="rId34"/>
    <p:sldId id="310" r:id="rId35"/>
    <p:sldId id="311" r:id="rId36"/>
    <p:sldId id="273" r:id="rId37"/>
    <p:sldId id="337" r:id="rId38"/>
    <p:sldId id="340" r:id="rId39"/>
    <p:sldId id="323" r:id="rId40"/>
    <p:sldId id="319" r:id="rId41"/>
    <p:sldId id="263" r:id="rId42"/>
    <p:sldId id="270" r:id="rId43"/>
    <p:sldId id="297" r:id="rId44"/>
    <p:sldId id="286" r:id="rId45"/>
    <p:sldId id="338" r:id="rId46"/>
    <p:sldId id="341" r:id="rId47"/>
    <p:sldId id="342" r:id="rId48"/>
    <p:sldId id="324" r:id="rId49"/>
    <p:sldId id="312" r:id="rId50"/>
    <p:sldId id="267" r:id="rId51"/>
    <p:sldId id="268" r:id="rId52"/>
    <p:sldId id="320" r:id="rId5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80F012-6663-4813-740C-22F63861A797}" name="Kent, Robert" initials="KR" userId="S::f0110233@msu.edu::abe858c2-e030-4c1d-acd4-c190af2e1bc3" providerId="AD"/>
  <p188:author id="{9D16B49B-B9C0-BCFC-D81C-63BC6C876738}" name="Schmidtke, Nicole" initials="SN" userId="S::messin41@msu.edu::c0bee73b-9d90-4ad7-a0ca-a46e8960a4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iss, Lydia" initials="WL" lastIdx="4" clrIdx="0">
    <p:extLst>
      <p:ext uri="{19B8F6BF-5375-455C-9EA6-DF929625EA0E}">
        <p15:presenceInfo xmlns:p15="http://schemas.microsoft.com/office/powerpoint/2012/main" userId="S::weisslyd@msu.edu::10b7286d-deab-475e-a165-7b0e53832748" providerId="AD"/>
      </p:ext>
    </p:extLst>
  </p:cmAuthor>
  <p:cmAuthor id="2" name="Moses, Amanda" initials="MA" lastIdx="4" clrIdx="1">
    <p:extLst>
      <p:ext uri="{19B8F6BF-5375-455C-9EA6-DF929625EA0E}">
        <p15:presenceInfo xmlns:p15="http://schemas.microsoft.com/office/powerpoint/2012/main" userId="S::mosesa@msu.edu::83bfa8d9-24cf-4601-8023-a5d381a85516" providerId="AD"/>
      </p:ext>
    </p:extLst>
  </p:cmAuthor>
  <p:cmAuthor id="3" name="ocr.avp.jachimiak@campusad.msu.edu" initials="oc" lastIdx="1" clrIdx="2">
    <p:extLst>
      <p:ext uri="{19B8F6BF-5375-455C-9EA6-DF929625EA0E}">
        <p15:presenceInfo xmlns:p15="http://schemas.microsoft.com/office/powerpoint/2012/main" userId="S::urn:spo:guest#ocr.avp.jachimiak@campusad.msu.edu::"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C96AE-0093-D326-86B4-02315592C1A0}" v="93" dt="2025-01-28T14:45:03.714"/>
    <p1510:client id="{446C3808-BAB8-BE4D-A514-D104F17842AD}" v="1" dt="2025-01-28T19:44:11.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556" autoAdjust="0"/>
  </p:normalViewPr>
  <p:slideViewPr>
    <p:cSldViewPr snapToGrid="0">
      <p:cViewPr varScale="1">
        <p:scale>
          <a:sx n="61" d="100"/>
          <a:sy n="61" d="100"/>
        </p:scale>
        <p:origin x="15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diagrams/_rels/data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4AD67-925E-4152-B25B-C02CF8E588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51DD0E1-102D-439F-A6DC-E4C982A59A9E}">
      <dgm:prSet phldrT="[Text]" custT="1"/>
      <dgm:spPr>
        <a:solidFill>
          <a:srgbClr val="94AE4A"/>
        </a:solidFill>
      </dgm:spPr>
      <dgm:t>
        <a:bodyPr/>
        <a:lstStyle/>
        <a:p>
          <a:r>
            <a:rPr lang="en-US" sz="1900" dirty="0">
              <a:solidFill>
                <a:schemeClr val="tx1"/>
              </a:solidFill>
            </a:rPr>
            <a:t>EVP Administration</a:t>
          </a:r>
        </a:p>
      </dgm:t>
    </dgm:pt>
    <dgm:pt modelId="{265CAEAA-556E-4F3D-8EFE-090062AA4C48}" type="parTrans" cxnId="{36087095-00ED-48F1-92A8-9CF9EBA521B9}">
      <dgm:prSet/>
      <dgm:spPr/>
      <dgm:t>
        <a:bodyPr/>
        <a:lstStyle/>
        <a:p>
          <a:endParaRPr lang="en-US"/>
        </a:p>
      </dgm:t>
    </dgm:pt>
    <dgm:pt modelId="{E0751404-AC00-4BA5-A520-ECA999F37D7A}" type="sibTrans" cxnId="{36087095-00ED-48F1-92A8-9CF9EBA521B9}">
      <dgm:prSet/>
      <dgm:spPr/>
      <dgm:t>
        <a:bodyPr/>
        <a:lstStyle/>
        <a:p>
          <a:endParaRPr lang="en-US"/>
        </a:p>
      </dgm:t>
    </dgm:pt>
    <dgm:pt modelId="{357474F2-78A5-48D0-8807-B3094560CC34}">
      <dgm:prSet phldrT="[Text]" custT="1"/>
      <dgm:spPr>
        <a:solidFill>
          <a:srgbClr val="94AE4A"/>
        </a:solidFill>
      </dgm:spPr>
      <dgm:t>
        <a:bodyPr/>
        <a:lstStyle/>
        <a:p>
          <a:pPr rtl="0"/>
          <a:r>
            <a:rPr lang="en-US" sz="2000" dirty="0">
              <a:solidFill>
                <a:schemeClr val="tx1"/>
              </a:solidFill>
              <a:latin typeface="Gill Sans MT" panose="020B0502020104020203"/>
            </a:rPr>
            <a:t>Vice</a:t>
          </a:r>
          <a:r>
            <a:rPr lang="en-US" sz="2000" dirty="0">
              <a:solidFill>
                <a:schemeClr val="tx1"/>
              </a:solidFill>
            </a:rPr>
            <a:t> President</a:t>
          </a:r>
          <a:r>
            <a:rPr lang="en-US" sz="2000" dirty="0">
              <a:solidFill>
                <a:schemeClr val="tx1"/>
              </a:solidFill>
              <a:latin typeface="Gill Sans MT" panose="020B0502020104020203"/>
            </a:rPr>
            <a:t> and</a:t>
          </a:r>
          <a:r>
            <a:rPr lang="en-US" sz="2000" dirty="0">
              <a:solidFill>
                <a:schemeClr val="tx1"/>
              </a:solidFill>
            </a:rPr>
            <a:t> CHRO</a:t>
          </a:r>
        </a:p>
      </dgm:t>
    </dgm:pt>
    <dgm:pt modelId="{620FE254-21D7-43DC-B9A9-9AE03E3D335F}" type="parTrans" cxnId="{C49436F3-7F8A-40F3-90F4-8D551E6B07E1}">
      <dgm:prSet/>
      <dgm:spPr>
        <a:ln>
          <a:solidFill>
            <a:srgbClr val="94AE4A"/>
          </a:solidFill>
        </a:ln>
      </dgm:spPr>
      <dgm:t>
        <a:bodyPr/>
        <a:lstStyle/>
        <a:p>
          <a:endParaRPr lang="en-US"/>
        </a:p>
      </dgm:t>
    </dgm:pt>
    <dgm:pt modelId="{EEFF20E4-E384-43DD-A815-F6DE5CC2E794}" type="sibTrans" cxnId="{C49436F3-7F8A-40F3-90F4-8D551E6B07E1}">
      <dgm:prSet/>
      <dgm:spPr/>
      <dgm:t>
        <a:bodyPr/>
        <a:lstStyle/>
        <a:p>
          <a:endParaRPr lang="en-US"/>
        </a:p>
      </dgm:t>
    </dgm:pt>
    <dgm:pt modelId="{71A18FEF-078E-4EDD-8E89-1F25BBE79D3F}">
      <dgm:prSet phldrT="[Text]" custT="1"/>
      <dgm:spPr>
        <a:solidFill>
          <a:srgbClr val="94AE4A"/>
        </a:solidFill>
      </dgm:spPr>
      <dgm:t>
        <a:bodyPr/>
        <a:lstStyle/>
        <a:p>
          <a:r>
            <a:rPr lang="en-US" sz="1900" dirty="0">
              <a:solidFill>
                <a:schemeClr val="tx1"/>
              </a:solidFill>
            </a:rPr>
            <a:t>7,000+</a:t>
          </a:r>
          <a:r>
            <a:rPr lang="en-US" sz="1900" baseline="0" dirty="0">
              <a:solidFill>
                <a:schemeClr val="tx1"/>
              </a:solidFill>
            </a:rPr>
            <a:t> </a:t>
          </a:r>
        </a:p>
        <a:p>
          <a:r>
            <a:rPr lang="en-US" sz="1900" baseline="0" dirty="0">
              <a:solidFill>
                <a:schemeClr val="tx1"/>
              </a:solidFill>
            </a:rPr>
            <a:t>support staff</a:t>
          </a:r>
          <a:endParaRPr lang="en-US" sz="1900" dirty="0">
            <a:solidFill>
              <a:schemeClr val="tx1"/>
            </a:solidFill>
          </a:endParaRPr>
        </a:p>
      </dgm:t>
    </dgm:pt>
    <dgm:pt modelId="{9F468B38-4282-492F-8BA1-190075019CAB}" type="parTrans" cxnId="{0EA5628B-E667-4E28-98B8-5A46C22A4E16}">
      <dgm:prSet/>
      <dgm:spPr>
        <a:ln>
          <a:solidFill>
            <a:srgbClr val="94AE4A"/>
          </a:solidFill>
        </a:ln>
      </dgm:spPr>
      <dgm:t>
        <a:bodyPr/>
        <a:lstStyle/>
        <a:p>
          <a:endParaRPr lang="en-US"/>
        </a:p>
      </dgm:t>
    </dgm:pt>
    <dgm:pt modelId="{9F78E41C-629D-42CE-8231-225ED2F9D459}" type="sibTrans" cxnId="{0EA5628B-E667-4E28-98B8-5A46C22A4E16}">
      <dgm:prSet/>
      <dgm:spPr/>
      <dgm:t>
        <a:bodyPr/>
        <a:lstStyle/>
        <a:p>
          <a:endParaRPr lang="en-US"/>
        </a:p>
      </dgm:t>
    </dgm:pt>
    <dgm:pt modelId="{27BA4DA7-2462-4663-A9D0-3480721D5CFF}" type="pres">
      <dgm:prSet presAssocID="{B574AD67-925E-4152-B25B-C02CF8E588FE}" presName="hierChild1" presStyleCnt="0">
        <dgm:presLayoutVars>
          <dgm:orgChart val="1"/>
          <dgm:chPref val="1"/>
          <dgm:dir/>
          <dgm:animOne val="branch"/>
          <dgm:animLvl val="lvl"/>
          <dgm:resizeHandles/>
        </dgm:presLayoutVars>
      </dgm:prSet>
      <dgm:spPr/>
    </dgm:pt>
    <dgm:pt modelId="{72DA683C-EABF-47C3-857B-905615738372}" type="pres">
      <dgm:prSet presAssocID="{F51DD0E1-102D-439F-A6DC-E4C982A59A9E}" presName="hierRoot1" presStyleCnt="0">
        <dgm:presLayoutVars>
          <dgm:hierBranch val="r"/>
        </dgm:presLayoutVars>
      </dgm:prSet>
      <dgm:spPr/>
    </dgm:pt>
    <dgm:pt modelId="{4F2278AB-938A-43B8-9A0C-F2AF91F0091C}" type="pres">
      <dgm:prSet presAssocID="{F51DD0E1-102D-439F-A6DC-E4C982A59A9E}" presName="rootComposite1" presStyleCnt="0"/>
      <dgm:spPr/>
    </dgm:pt>
    <dgm:pt modelId="{279C532F-F4AB-4188-B43C-C71BED2207D6}" type="pres">
      <dgm:prSet presAssocID="{F51DD0E1-102D-439F-A6DC-E4C982A59A9E}" presName="rootText1" presStyleLbl="node0" presStyleIdx="0" presStyleCnt="1">
        <dgm:presLayoutVars>
          <dgm:chPref val="3"/>
        </dgm:presLayoutVars>
      </dgm:prSet>
      <dgm:spPr/>
    </dgm:pt>
    <dgm:pt modelId="{17873DD3-7992-4F3C-8C60-BF70E4ADFA1C}" type="pres">
      <dgm:prSet presAssocID="{F51DD0E1-102D-439F-A6DC-E4C982A59A9E}" presName="rootConnector1" presStyleLbl="node1" presStyleIdx="0" presStyleCnt="0"/>
      <dgm:spPr/>
    </dgm:pt>
    <dgm:pt modelId="{C3D923B1-3C05-4CC9-A6A2-84F7C3780840}" type="pres">
      <dgm:prSet presAssocID="{F51DD0E1-102D-439F-A6DC-E4C982A59A9E}" presName="hierChild2" presStyleCnt="0"/>
      <dgm:spPr/>
    </dgm:pt>
    <dgm:pt modelId="{CB60AB94-E574-437F-9FEC-EAA50D0C331E}" type="pres">
      <dgm:prSet presAssocID="{620FE254-21D7-43DC-B9A9-9AE03E3D335F}" presName="Name50" presStyleLbl="parChTrans1D2" presStyleIdx="0" presStyleCnt="2"/>
      <dgm:spPr/>
    </dgm:pt>
    <dgm:pt modelId="{91E8824C-7DF9-4C46-B2BE-BA2ED2484DFF}" type="pres">
      <dgm:prSet presAssocID="{357474F2-78A5-48D0-8807-B3094560CC34}" presName="hierRoot2" presStyleCnt="0">
        <dgm:presLayoutVars>
          <dgm:hierBranch val="init"/>
        </dgm:presLayoutVars>
      </dgm:prSet>
      <dgm:spPr/>
    </dgm:pt>
    <dgm:pt modelId="{381D9B99-237F-40DA-8E39-851E98044AFA}" type="pres">
      <dgm:prSet presAssocID="{357474F2-78A5-48D0-8807-B3094560CC34}" presName="rootComposite" presStyleCnt="0"/>
      <dgm:spPr/>
    </dgm:pt>
    <dgm:pt modelId="{10D6ACEB-E40A-410F-801C-D754BDD646A7}" type="pres">
      <dgm:prSet presAssocID="{357474F2-78A5-48D0-8807-B3094560CC34}" presName="rootText" presStyleLbl="node2" presStyleIdx="0" presStyleCnt="2">
        <dgm:presLayoutVars>
          <dgm:chPref val="3"/>
        </dgm:presLayoutVars>
      </dgm:prSet>
      <dgm:spPr/>
    </dgm:pt>
    <dgm:pt modelId="{04C8DE74-72F7-4773-A459-B420F89B0CF0}" type="pres">
      <dgm:prSet presAssocID="{357474F2-78A5-48D0-8807-B3094560CC34}" presName="rootConnector" presStyleLbl="node2" presStyleIdx="0" presStyleCnt="2"/>
      <dgm:spPr/>
    </dgm:pt>
    <dgm:pt modelId="{9C9B5891-45BF-43E0-A0BC-CC9A8D2049F5}" type="pres">
      <dgm:prSet presAssocID="{357474F2-78A5-48D0-8807-B3094560CC34}" presName="hierChild4" presStyleCnt="0"/>
      <dgm:spPr/>
    </dgm:pt>
    <dgm:pt modelId="{89791750-FBCF-4AAF-B5D4-CA725125D7C2}" type="pres">
      <dgm:prSet presAssocID="{357474F2-78A5-48D0-8807-B3094560CC34}" presName="hierChild5" presStyleCnt="0"/>
      <dgm:spPr/>
    </dgm:pt>
    <dgm:pt modelId="{634201CE-3ADE-4F75-AD19-EF09A771AD2E}" type="pres">
      <dgm:prSet presAssocID="{9F468B38-4282-492F-8BA1-190075019CAB}" presName="Name50" presStyleLbl="parChTrans1D2" presStyleIdx="1" presStyleCnt="2"/>
      <dgm:spPr/>
    </dgm:pt>
    <dgm:pt modelId="{C2699F5A-4861-47DE-B782-88EAA000A492}" type="pres">
      <dgm:prSet presAssocID="{71A18FEF-078E-4EDD-8E89-1F25BBE79D3F}" presName="hierRoot2" presStyleCnt="0">
        <dgm:presLayoutVars>
          <dgm:hierBranch val="init"/>
        </dgm:presLayoutVars>
      </dgm:prSet>
      <dgm:spPr/>
    </dgm:pt>
    <dgm:pt modelId="{3CBCFC19-1B0D-49B7-A208-4A7B1D357ADE}" type="pres">
      <dgm:prSet presAssocID="{71A18FEF-078E-4EDD-8E89-1F25BBE79D3F}" presName="rootComposite" presStyleCnt="0"/>
      <dgm:spPr/>
    </dgm:pt>
    <dgm:pt modelId="{670BB953-6514-41E8-81B0-8C86420AC2F9}" type="pres">
      <dgm:prSet presAssocID="{71A18FEF-078E-4EDD-8E89-1F25BBE79D3F}" presName="rootText" presStyleLbl="node2" presStyleIdx="1" presStyleCnt="2">
        <dgm:presLayoutVars>
          <dgm:chPref val="3"/>
        </dgm:presLayoutVars>
      </dgm:prSet>
      <dgm:spPr/>
    </dgm:pt>
    <dgm:pt modelId="{4B89C6C3-20A8-4F88-B061-42214BB589E1}" type="pres">
      <dgm:prSet presAssocID="{71A18FEF-078E-4EDD-8E89-1F25BBE79D3F}" presName="rootConnector" presStyleLbl="node2" presStyleIdx="1" presStyleCnt="2"/>
      <dgm:spPr/>
    </dgm:pt>
    <dgm:pt modelId="{E3BFD7A4-00EB-4ABC-A624-C488FBCD5D8C}" type="pres">
      <dgm:prSet presAssocID="{71A18FEF-078E-4EDD-8E89-1F25BBE79D3F}" presName="hierChild4" presStyleCnt="0"/>
      <dgm:spPr/>
    </dgm:pt>
    <dgm:pt modelId="{0C2DAB9F-8E7F-429B-8A1A-F550811D56FB}" type="pres">
      <dgm:prSet presAssocID="{71A18FEF-078E-4EDD-8E89-1F25BBE79D3F}" presName="hierChild5" presStyleCnt="0"/>
      <dgm:spPr/>
    </dgm:pt>
    <dgm:pt modelId="{D51E5805-35CC-446A-8D11-AB85CDCCC92A}" type="pres">
      <dgm:prSet presAssocID="{F51DD0E1-102D-439F-A6DC-E4C982A59A9E}" presName="hierChild3" presStyleCnt="0"/>
      <dgm:spPr/>
    </dgm:pt>
  </dgm:ptLst>
  <dgm:cxnLst>
    <dgm:cxn modelId="{D46D3A1C-DEAC-4AD2-9242-886DC0C2E960}" type="presOf" srcId="{F51DD0E1-102D-439F-A6DC-E4C982A59A9E}" destId="{279C532F-F4AB-4188-B43C-C71BED2207D6}" srcOrd="0" destOrd="0" presId="urn:microsoft.com/office/officeart/2005/8/layout/orgChart1"/>
    <dgm:cxn modelId="{E5551567-46F9-475D-BA4A-9F57B3F9F9BC}" type="presOf" srcId="{F51DD0E1-102D-439F-A6DC-E4C982A59A9E}" destId="{17873DD3-7992-4F3C-8C60-BF70E4ADFA1C}" srcOrd="1" destOrd="0" presId="urn:microsoft.com/office/officeart/2005/8/layout/orgChart1"/>
    <dgm:cxn modelId="{44F2FB6F-440B-4311-AEE9-6CC0DD243B2D}" type="presOf" srcId="{71A18FEF-078E-4EDD-8E89-1F25BBE79D3F}" destId="{4B89C6C3-20A8-4F88-B061-42214BB589E1}" srcOrd="1" destOrd="0" presId="urn:microsoft.com/office/officeart/2005/8/layout/orgChart1"/>
    <dgm:cxn modelId="{A0944F58-A015-42A0-A1E0-A7A43BB51E57}" type="presOf" srcId="{9F468B38-4282-492F-8BA1-190075019CAB}" destId="{634201CE-3ADE-4F75-AD19-EF09A771AD2E}" srcOrd="0" destOrd="0" presId="urn:microsoft.com/office/officeart/2005/8/layout/orgChart1"/>
    <dgm:cxn modelId="{0EA5628B-E667-4E28-98B8-5A46C22A4E16}" srcId="{F51DD0E1-102D-439F-A6DC-E4C982A59A9E}" destId="{71A18FEF-078E-4EDD-8E89-1F25BBE79D3F}" srcOrd="1" destOrd="0" parTransId="{9F468B38-4282-492F-8BA1-190075019CAB}" sibTransId="{9F78E41C-629D-42CE-8231-225ED2F9D459}"/>
    <dgm:cxn modelId="{36087095-00ED-48F1-92A8-9CF9EBA521B9}" srcId="{B574AD67-925E-4152-B25B-C02CF8E588FE}" destId="{F51DD0E1-102D-439F-A6DC-E4C982A59A9E}" srcOrd="0" destOrd="0" parTransId="{265CAEAA-556E-4F3D-8EFE-090062AA4C48}" sibTransId="{E0751404-AC00-4BA5-A520-ECA999F37D7A}"/>
    <dgm:cxn modelId="{8E8A71AA-9D61-483A-8057-8483384C63A6}" type="presOf" srcId="{620FE254-21D7-43DC-B9A9-9AE03E3D335F}" destId="{CB60AB94-E574-437F-9FEC-EAA50D0C331E}" srcOrd="0" destOrd="0" presId="urn:microsoft.com/office/officeart/2005/8/layout/orgChart1"/>
    <dgm:cxn modelId="{4CCA5DC9-0B5A-4F5C-A433-7E3C04BE3795}" type="presOf" srcId="{71A18FEF-078E-4EDD-8E89-1F25BBE79D3F}" destId="{670BB953-6514-41E8-81B0-8C86420AC2F9}" srcOrd="0" destOrd="0" presId="urn:microsoft.com/office/officeart/2005/8/layout/orgChart1"/>
    <dgm:cxn modelId="{0082C2D6-5F93-44A7-A36C-8182001EC70D}" type="presOf" srcId="{357474F2-78A5-48D0-8807-B3094560CC34}" destId="{10D6ACEB-E40A-410F-801C-D754BDD646A7}" srcOrd="0" destOrd="0" presId="urn:microsoft.com/office/officeart/2005/8/layout/orgChart1"/>
    <dgm:cxn modelId="{C49436F3-7F8A-40F3-90F4-8D551E6B07E1}" srcId="{F51DD0E1-102D-439F-A6DC-E4C982A59A9E}" destId="{357474F2-78A5-48D0-8807-B3094560CC34}" srcOrd="0" destOrd="0" parTransId="{620FE254-21D7-43DC-B9A9-9AE03E3D335F}" sibTransId="{EEFF20E4-E384-43DD-A815-F6DE5CC2E794}"/>
    <dgm:cxn modelId="{B024ACFA-F487-4344-9A6A-18F5C31071F0}" type="presOf" srcId="{357474F2-78A5-48D0-8807-B3094560CC34}" destId="{04C8DE74-72F7-4773-A459-B420F89B0CF0}" srcOrd="1" destOrd="0" presId="urn:microsoft.com/office/officeart/2005/8/layout/orgChart1"/>
    <dgm:cxn modelId="{2DDF67FC-A898-4C03-A4D2-9CEF46B93496}" type="presOf" srcId="{B574AD67-925E-4152-B25B-C02CF8E588FE}" destId="{27BA4DA7-2462-4663-A9D0-3480721D5CFF}" srcOrd="0" destOrd="0" presId="urn:microsoft.com/office/officeart/2005/8/layout/orgChart1"/>
    <dgm:cxn modelId="{0D021B7E-C86F-42A2-B3D8-0E3FFCE6E93A}" type="presParOf" srcId="{27BA4DA7-2462-4663-A9D0-3480721D5CFF}" destId="{72DA683C-EABF-47C3-857B-905615738372}" srcOrd="0" destOrd="0" presId="urn:microsoft.com/office/officeart/2005/8/layout/orgChart1"/>
    <dgm:cxn modelId="{F8A47A63-FAFE-4342-AF78-D72286CBF3B8}" type="presParOf" srcId="{72DA683C-EABF-47C3-857B-905615738372}" destId="{4F2278AB-938A-43B8-9A0C-F2AF91F0091C}" srcOrd="0" destOrd="0" presId="urn:microsoft.com/office/officeart/2005/8/layout/orgChart1"/>
    <dgm:cxn modelId="{09E9A065-1581-4693-B387-8D11549BBA4C}" type="presParOf" srcId="{4F2278AB-938A-43B8-9A0C-F2AF91F0091C}" destId="{279C532F-F4AB-4188-B43C-C71BED2207D6}" srcOrd="0" destOrd="0" presId="urn:microsoft.com/office/officeart/2005/8/layout/orgChart1"/>
    <dgm:cxn modelId="{120D552A-F30A-4639-A073-FCC467B62CCA}" type="presParOf" srcId="{4F2278AB-938A-43B8-9A0C-F2AF91F0091C}" destId="{17873DD3-7992-4F3C-8C60-BF70E4ADFA1C}" srcOrd="1" destOrd="0" presId="urn:microsoft.com/office/officeart/2005/8/layout/orgChart1"/>
    <dgm:cxn modelId="{E4AEF16B-8513-4BE5-A7EA-5A4E48158175}" type="presParOf" srcId="{72DA683C-EABF-47C3-857B-905615738372}" destId="{C3D923B1-3C05-4CC9-A6A2-84F7C3780840}" srcOrd="1" destOrd="0" presId="urn:microsoft.com/office/officeart/2005/8/layout/orgChart1"/>
    <dgm:cxn modelId="{0E01D4AF-4E52-4AF5-98FA-6D63CF14ED89}" type="presParOf" srcId="{C3D923B1-3C05-4CC9-A6A2-84F7C3780840}" destId="{CB60AB94-E574-437F-9FEC-EAA50D0C331E}" srcOrd="0" destOrd="0" presId="urn:microsoft.com/office/officeart/2005/8/layout/orgChart1"/>
    <dgm:cxn modelId="{8B1FF113-8B6B-4D2F-A374-7655CE07A147}" type="presParOf" srcId="{C3D923B1-3C05-4CC9-A6A2-84F7C3780840}" destId="{91E8824C-7DF9-4C46-B2BE-BA2ED2484DFF}" srcOrd="1" destOrd="0" presId="urn:microsoft.com/office/officeart/2005/8/layout/orgChart1"/>
    <dgm:cxn modelId="{49135F1D-F308-41D0-9D8D-5AAA213C7C8E}" type="presParOf" srcId="{91E8824C-7DF9-4C46-B2BE-BA2ED2484DFF}" destId="{381D9B99-237F-40DA-8E39-851E98044AFA}" srcOrd="0" destOrd="0" presId="urn:microsoft.com/office/officeart/2005/8/layout/orgChart1"/>
    <dgm:cxn modelId="{C27C2F40-F1E3-4D98-98EA-16A8E09F2C16}" type="presParOf" srcId="{381D9B99-237F-40DA-8E39-851E98044AFA}" destId="{10D6ACEB-E40A-410F-801C-D754BDD646A7}" srcOrd="0" destOrd="0" presId="urn:microsoft.com/office/officeart/2005/8/layout/orgChart1"/>
    <dgm:cxn modelId="{DD96D391-D272-4534-B327-2188ACC363BA}" type="presParOf" srcId="{381D9B99-237F-40DA-8E39-851E98044AFA}" destId="{04C8DE74-72F7-4773-A459-B420F89B0CF0}" srcOrd="1" destOrd="0" presId="urn:microsoft.com/office/officeart/2005/8/layout/orgChart1"/>
    <dgm:cxn modelId="{00CAB711-C667-4F95-B03E-A959671884D8}" type="presParOf" srcId="{91E8824C-7DF9-4C46-B2BE-BA2ED2484DFF}" destId="{9C9B5891-45BF-43E0-A0BC-CC9A8D2049F5}" srcOrd="1" destOrd="0" presId="urn:microsoft.com/office/officeart/2005/8/layout/orgChart1"/>
    <dgm:cxn modelId="{4C31CFAC-B6BD-4E7A-BC85-6B160FDF3688}" type="presParOf" srcId="{91E8824C-7DF9-4C46-B2BE-BA2ED2484DFF}" destId="{89791750-FBCF-4AAF-B5D4-CA725125D7C2}" srcOrd="2" destOrd="0" presId="urn:microsoft.com/office/officeart/2005/8/layout/orgChart1"/>
    <dgm:cxn modelId="{C865E34C-B73C-4AD0-B959-9C09AF2F7A1A}" type="presParOf" srcId="{C3D923B1-3C05-4CC9-A6A2-84F7C3780840}" destId="{634201CE-3ADE-4F75-AD19-EF09A771AD2E}" srcOrd="2" destOrd="0" presId="urn:microsoft.com/office/officeart/2005/8/layout/orgChart1"/>
    <dgm:cxn modelId="{49926133-B837-4BE2-AEB4-8230F06AACB8}" type="presParOf" srcId="{C3D923B1-3C05-4CC9-A6A2-84F7C3780840}" destId="{C2699F5A-4861-47DE-B782-88EAA000A492}" srcOrd="3" destOrd="0" presId="urn:microsoft.com/office/officeart/2005/8/layout/orgChart1"/>
    <dgm:cxn modelId="{353CF2A3-C1A1-4E5D-9211-961019916839}" type="presParOf" srcId="{C2699F5A-4861-47DE-B782-88EAA000A492}" destId="{3CBCFC19-1B0D-49B7-A208-4A7B1D357ADE}" srcOrd="0" destOrd="0" presId="urn:microsoft.com/office/officeart/2005/8/layout/orgChart1"/>
    <dgm:cxn modelId="{5B6E3B63-8141-4942-9728-7EEC6E75584D}" type="presParOf" srcId="{3CBCFC19-1B0D-49B7-A208-4A7B1D357ADE}" destId="{670BB953-6514-41E8-81B0-8C86420AC2F9}" srcOrd="0" destOrd="0" presId="urn:microsoft.com/office/officeart/2005/8/layout/orgChart1"/>
    <dgm:cxn modelId="{F4400982-6121-4B57-8D2E-A8606F8234B6}" type="presParOf" srcId="{3CBCFC19-1B0D-49B7-A208-4A7B1D357ADE}" destId="{4B89C6C3-20A8-4F88-B061-42214BB589E1}" srcOrd="1" destOrd="0" presId="urn:microsoft.com/office/officeart/2005/8/layout/orgChart1"/>
    <dgm:cxn modelId="{52CF9122-DB63-49E4-A1CA-1641FBE83675}" type="presParOf" srcId="{C2699F5A-4861-47DE-B782-88EAA000A492}" destId="{E3BFD7A4-00EB-4ABC-A624-C488FBCD5D8C}" srcOrd="1" destOrd="0" presId="urn:microsoft.com/office/officeart/2005/8/layout/orgChart1"/>
    <dgm:cxn modelId="{3E8F4FFB-E47D-4012-90E9-E9B80286D028}" type="presParOf" srcId="{C2699F5A-4861-47DE-B782-88EAA000A492}" destId="{0C2DAB9F-8E7F-429B-8A1A-F550811D56FB}" srcOrd="2" destOrd="0" presId="urn:microsoft.com/office/officeart/2005/8/layout/orgChart1"/>
    <dgm:cxn modelId="{889CBBCA-7966-470B-8E53-89D67266805D}" type="presParOf" srcId="{72DA683C-EABF-47C3-857B-905615738372}" destId="{D51E5805-35CC-446A-8D11-AB85CDCCC9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4AD67-925E-4152-B25B-C02CF8E588FE}" type="doc">
      <dgm:prSet loTypeId="urn:microsoft.com/office/officeart/2005/8/layout/orgChart1" loCatId="hierarchy" qsTypeId="urn:microsoft.com/office/officeart/2005/8/quickstyle/simple1" qsCatId="simple" csTypeId="urn:microsoft.com/office/officeart/2005/8/colors/accent6_4" csCatId="accent6" phldr="1"/>
      <dgm:spPr/>
      <dgm:t>
        <a:bodyPr/>
        <a:lstStyle/>
        <a:p>
          <a:endParaRPr lang="en-US"/>
        </a:p>
      </dgm:t>
    </dgm:pt>
    <dgm:pt modelId="{F51DD0E1-102D-439F-A6DC-E4C982A59A9E}">
      <dgm:prSet phldrT="[Text]"/>
      <dgm:spPr/>
      <dgm:t>
        <a:bodyPr/>
        <a:lstStyle/>
        <a:p>
          <a:r>
            <a:rPr lang="en-US" dirty="0"/>
            <a:t>Provost</a:t>
          </a:r>
        </a:p>
      </dgm:t>
    </dgm:pt>
    <dgm:pt modelId="{265CAEAA-556E-4F3D-8EFE-090062AA4C48}" type="parTrans" cxnId="{36087095-00ED-48F1-92A8-9CF9EBA521B9}">
      <dgm:prSet/>
      <dgm:spPr/>
      <dgm:t>
        <a:bodyPr/>
        <a:lstStyle/>
        <a:p>
          <a:endParaRPr lang="en-US"/>
        </a:p>
      </dgm:t>
    </dgm:pt>
    <dgm:pt modelId="{E0751404-AC00-4BA5-A520-ECA999F37D7A}" type="sibTrans" cxnId="{36087095-00ED-48F1-92A8-9CF9EBA521B9}">
      <dgm:prSet/>
      <dgm:spPr/>
      <dgm:t>
        <a:bodyPr/>
        <a:lstStyle/>
        <a:p>
          <a:endParaRPr lang="en-US"/>
        </a:p>
      </dgm:t>
    </dgm:pt>
    <dgm:pt modelId="{357474F2-78A5-48D0-8807-B3094560CC34}">
      <dgm:prSet phldrT="[Text]"/>
      <dgm:spPr/>
      <dgm:t>
        <a:bodyPr/>
        <a:lstStyle/>
        <a:p>
          <a:r>
            <a:rPr lang="en-US" dirty="0"/>
            <a:t>Associate Provost and Associate VP </a:t>
          </a:r>
          <a:br>
            <a:rPr lang="en-US" dirty="0"/>
          </a:br>
          <a:r>
            <a:rPr lang="en-US" dirty="0"/>
            <a:t>for Faculty and Academic Staff Affairs</a:t>
          </a:r>
        </a:p>
      </dgm:t>
    </dgm:pt>
    <dgm:pt modelId="{620FE254-21D7-43DC-B9A9-9AE03E3D335F}" type="parTrans" cxnId="{C49436F3-7F8A-40F3-90F4-8D551E6B07E1}">
      <dgm:prSet/>
      <dgm:spPr/>
      <dgm:t>
        <a:bodyPr/>
        <a:lstStyle/>
        <a:p>
          <a:endParaRPr lang="en-US"/>
        </a:p>
      </dgm:t>
    </dgm:pt>
    <dgm:pt modelId="{EEFF20E4-E384-43DD-A815-F6DE5CC2E794}" type="sibTrans" cxnId="{C49436F3-7F8A-40F3-90F4-8D551E6B07E1}">
      <dgm:prSet/>
      <dgm:spPr/>
      <dgm:t>
        <a:bodyPr/>
        <a:lstStyle/>
        <a:p>
          <a:endParaRPr lang="en-US"/>
        </a:p>
      </dgm:t>
    </dgm:pt>
    <dgm:pt modelId="{71A18FEF-078E-4EDD-8E89-1F25BBE79D3F}">
      <dgm:prSet phldrT="[Text]"/>
      <dgm:spPr/>
      <dgm:t>
        <a:bodyPr/>
        <a:lstStyle/>
        <a:p>
          <a:r>
            <a:rPr lang="en-US" dirty="0"/>
            <a:t>5,600 faculty, academic staff and executive managers</a:t>
          </a:r>
        </a:p>
      </dgm:t>
    </dgm:pt>
    <dgm:pt modelId="{9F468B38-4282-492F-8BA1-190075019CAB}" type="parTrans" cxnId="{0EA5628B-E667-4E28-98B8-5A46C22A4E16}">
      <dgm:prSet/>
      <dgm:spPr/>
      <dgm:t>
        <a:bodyPr/>
        <a:lstStyle/>
        <a:p>
          <a:endParaRPr lang="en-US"/>
        </a:p>
      </dgm:t>
    </dgm:pt>
    <dgm:pt modelId="{9F78E41C-629D-42CE-8231-225ED2F9D459}" type="sibTrans" cxnId="{0EA5628B-E667-4E28-98B8-5A46C22A4E16}">
      <dgm:prSet/>
      <dgm:spPr/>
      <dgm:t>
        <a:bodyPr/>
        <a:lstStyle/>
        <a:p>
          <a:endParaRPr lang="en-US"/>
        </a:p>
      </dgm:t>
    </dgm:pt>
    <dgm:pt modelId="{12F2AF48-D55A-4500-A1D4-77576C5953C7}">
      <dgm:prSet phldr="0"/>
      <dgm:spPr/>
      <dgm:t>
        <a:bodyPr/>
        <a:lstStyle/>
        <a:p>
          <a:pPr rtl="0"/>
          <a:r>
            <a:rPr lang="en-US" dirty="0">
              <a:latin typeface="Gill Sans MT" panose="020B0502020104020203"/>
            </a:rPr>
            <a:t>Executive Dean, Health Sciences</a:t>
          </a:r>
        </a:p>
      </dgm:t>
    </dgm:pt>
    <dgm:pt modelId="{B5C5C7A9-1BF2-443B-A474-FFAB95177069}" type="parTrans" cxnId="{752710DA-1B07-4084-BA88-35E4329A3BDE}">
      <dgm:prSet/>
      <dgm:spPr/>
    </dgm:pt>
    <dgm:pt modelId="{388E1AC5-E6F9-4C15-A54C-54FD33606FAB}" type="sibTrans" cxnId="{752710DA-1B07-4084-BA88-35E4329A3BDE}">
      <dgm:prSet/>
      <dgm:spPr/>
    </dgm:pt>
    <dgm:pt modelId="{27BA4DA7-2462-4663-A9D0-3480721D5CFF}" type="pres">
      <dgm:prSet presAssocID="{B574AD67-925E-4152-B25B-C02CF8E588FE}" presName="hierChild1" presStyleCnt="0">
        <dgm:presLayoutVars>
          <dgm:orgChart val="1"/>
          <dgm:chPref val="1"/>
          <dgm:dir/>
          <dgm:animOne val="branch"/>
          <dgm:animLvl val="lvl"/>
          <dgm:resizeHandles/>
        </dgm:presLayoutVars>
      </dgm:prSet>
      <dgm:spPr/>
    </dgm:pt>
    <dgm:pt modelId="{72DA683C-EABF-47C3-857B-905615738372}" type="pres">
      <dgm:prSet presAssocID="{F51DD0E1-102D-439F-A6DC-E4C982A59A9E}" presName="hierRoot1" presStyleCnt="0">
        <dgm:presLayoutVars>
          <dgm:hierBranch val="r"/>
        </dgm:presLayoutVars>
      </dgm:prSet>
      <dgm:spPr/>
    </dgm:pt>
    <dgm:pt modelId="{4F2278AB-938A-43B8-9A0C-F2AF91F0091C}" type="pres">
      <dgm:prSet presAssocID="{F51DD0E1-102D-439F-A6DC-E4C982A59A9E}" presName="rootComposite1" presStyleCnt="0"/>
      <dgm:spPr/>
    </dgm:pt>
    <dgm:pt modelId="{279C532F-F4AB-4188-B43C-C71BED2207D6}" type="pres">
      <dgm:prSet presAssocID="{F51DD0E1-102D-439F-A6DC-E4C982A59A9E}" presName="rootText1" presStyleLbl="node0" presStyleIdx="0" presStyleCnt="1" custLinFactNeighborX="-1785" custLinFactNeighborY="-75">
        <dgm:presLayoutVars>
          <dgm:chPref val="3"/>
        </dgm:presLayoutVars>
      </dgm:prSet>
      <dgm:spPr/>
    </dgm:pt>
    <dgm:pt modelId="{17873DD3-7992-4F3C-8C60-BF70E4ADFA1C}" type="pres">
      <dgm:prSet presAssocID="{F51DD0E1-102D-439F-A6DC-E4C982A59A9E}" presName="rootConnector1" presStyleLbl="node1" presStyleIdx="0" presStyleCnt="0"/>
      <dgm:spPr/>
    </dgm:pt>
    <dgm:pt modelId="{C3D923B1-3C05-4CC9-A6A2-84F7C3780840}" type="pres">
      <dgm:prSet presAssocID="{F51DD0E1-102D-439F-A6DC-E4C982A59A9E}" presName="hierChild2" presStyleCnt="0"/>
      <dgm:spPr/>
    </dgm:pt>
    <dgm:pt modelId="{CB60AB94-E574-437F-9FEC-EAA50D0C331E}" type="pres">
      <dgm:prSet presAssocID="{620FE254-21D7-43DC-B9A9-9AE03E3D335F}" presName="Name50" presStyleLbl="parChTrans1D2" presStyleIdx="0" presStyleCnt="3"/>
      <dgm:spPr/>
    </dgm:pt>
    <dgm:pt modelId="{91E8824C-7DF9-4C46-B2BE-BA2ED2484DFF}" type="pres">
      <dgm:prSet presAssocID="{357474F2-78A5-48D0-8807-B3094560CC34}" presName="hierRoot2" presStyleCnt="0">
        <dgm:presLayoutVars>
          <dgm:hierBranch val="init"/>
        </dgm:presLayoutVars>
      </dgm:prSet>
      <dgm:spPr/>
    </dgm:pt>
    <dgm:pt modelId="{381D9B99-237F-40DA-8E39-851E98044AFA}" type="pres">
      <dgm:prSet presAssocID="{357474F2-78A5-48D0-8807-B3094560CC34}" presName="rootComposite" presStyleCnt="0"/>
      <dgm:spPr/>
    </dgm:pt>
    <dgm:pt modelId="{10D6ACEB-E40A-410F-801C-D754BDD646A7}" type="pres">
      <dgm:prSet presAssocID="{357474F2-78A5-48D0-8807-B3094560CC34}" presName="rootText" presStyleLbl="node2" presStyleIdx="0" presStyleCnt="3">
        <dgm:presLayoutVars>
          <dgm:chPref val="3"/>
        </dgm:presLayoutVars>
      </dgm:prSet>
      <dgm:spPr/>
    </dgm:pt>
    <dgm:pt modelId="{04C8DE74-72F7-4773-A459-B420F89B0CF0}" type="pres">
      <dgm:prSet presAssocID="{357474F2-78A5-48D0-8807-B3094560CC34}" presName="rootConnector" presStyleLbl="node2" presStyleIdx="0" presStyleCnt="3"/>
      <dgm:spPr/>
    </dgm:pt>
    <dgm:pt modelId="{9C9B5891-45BF-43E0-A0BC-CC9A8D2049F5}" type="pres">
      <dgm:prSet presAssocID="{357474F2-78A5-48D0-8807-B3094560CC34}" presName="hierChild4" presStyleCnt="0"/>
      <dgm:spPr/>
    </dgm:pt>
    <dgm:pt modelId="{89791750-FBCF-4AAF-B5D4-CA725125D7C2}" type="pres">
      <dgm:prSet presAssocID="{357474F2-78A5-48D0-8807-B3094560CC34}" presName="hierChild5" presStyleCnt="0"/>
      <dgm:spPr/>
    </dgm:pt>
    <dgm:pt modelId="{95038D09-D3EC-4622-98FE-7BEE2D10E808}" type="pres">
      <dgm:prSet presAssocID="{B5C5C7A9-1BF2-443B-A474-FFAB95177069}" presName="Name50" presStyleLbl="parChTrans1D2" presStyleIdx="1" presStyleCnt="3"/>
      <dgm:spPr/>
    </dgm:pt>
    <dgm:pt modelId="{98091B54-1EDE-4CD3-A567-57BC05E55660}" type="pres">
      <dgm:prSet presAssocID="{12F2AF48-D55A-4500-A1D4-77576C5953C7}" presName="hierRoot2" presStyleCnt="0">
        <dgm:presLayoutVars>
          <dgm:hierBranch val="init"/>
        </dgm:presLayoutVars>
      </dgm:prSet>
      <dgm:spPr/>
    </dgm:pt>
    <dgm:pt modelId="{A83147C4-7AA6-47ED-8D95-C6485A916897}" type="pres">
      <dgm:prSet presAssocID="{12F2AF48-D55A-4500-A1D4-77576C5953C7}" presName="rootComposite" presStyleCnt="0"/>
      <dgm:spPr/>
    </dgm:pt>
    <dgm:pt modelId="{2991257F-0DA6-4950-AF2B-23EDD596D927}" type="pres">
      <dgm:prSet presAssocID="{12F2AF48-D55A-4500-A1D4-77576C5953C7}" presName="rootText" presStyleLbl="node2" presStyleIdx="1" presStyleCnt="3">
        <dgm:presLayoutVars>
          <dgm:chPref val="3"/>
        </dgm:presLayoutVars>
      </dgm:prSet>
      <dgm:spPr/>
    </dgm:pt>
    <dgm:pt modelId="{281E3920-E281-4DE2-B2A4-84E9972A1B3D}" type="pres">
      <dgm:prSet presAssocID="{12F2AF48-D55A-4500-A1D4-77576C5953C7}" presName="rootConnector" presStyleLbl="node2" presStyleIdx="1" presStyleCnt="3"/>
      <dgm:spPr/>
    </dgm:pt>
    <dgm:pt modelId="{07E2C033-F5D1-49FD-99B2-9E649D5DFF2D}" type="pres">
      <dgm:prSet presAssocID="{12F2AF48-D55A-4500-A1D4-77576C5953C7}" presName="hierChild4" presStyleCnt="0"/>
      <dgm:spPr/>
    </dgm:pt>
    <dgm:pt modelId="{60CA259E-042F-4685-9449-2728315F1875}" type="pres">
      <dgm:prSet presAssocID="{12F2AF48-D55A-4500-A1D4-77576C5953C7}" presName="hierChild5" presStyleCnt="0"/>
      <dgm:spPr/>
    </dgm:pt>
    <dgm:pt modelId="{634201CE-3ADE-4F75-AD19-EF09A771AD2E}" type="pres">
      <dgm:prSet presAssocID="{9F468B38-4282-492F-8BA1-190075019CAB}" presName="Name50" presStyleLbl="parChTrans1D2" presStyleIdx="2" presStyleCnt="3"/>
      <dgm:spPr/>
    </dgm:pt>
    <dgm:pt modelId="{C2699F5A-4861-47DE-B782-88EAA000A492}" type="pres">
      <dgm:prSet presAssocID="{71A18FEF-078E-4EDD-8E89-1F25BBE79D3F}" presName="hierRoot2" presStyleCnt="0">
        <dgm:presLayoutVars>
          <dgm:hierBranch val="init"/>
        </dgm:presLayoutVars>
      </dgm:prSet>
      <dgm:spPr/>
    </dgm:pt>
    <dgm:pt modelId="{3CBCFC19-1B0D-49B7-A208-4A7B1D357ADE}" type="pres">
      <dgm:prSet presAssocID="{71A18FEF-078E-4EDD-8E89-1F25BBE79D3F}" presName="rootComposite" presStyleCnt="0"/>
      <dgm:spPr/>
    </dgm:pt>
    <dgm:pt modelId="{670BB953-6514-41E8-81B0-8C86420AC2F9}" type="pres">
      <dgm:prSet presAssocID="{71A18FEF-078E-4EDD-8E89-1F25BBE79D3F}" presName="rootText" presStyleLbl="node2" presStyleIdx="2" presStyleCnt="3">
        <dgm:presLayoutVars>
          <dgm:chPref val="3"/>
        </dgm:presLayoutVars>
      </dgm:prSet>
      <dgm:spPr/>
    </dgm:pt>
    <dgm:pt modelId="{4B89C6C3-20A8-4F88-B061-42214BB589E1}" type="pres">
      <dgm:prSet presAssocID="{71A18FEF-078E-4EDD-8E89-1F25BBE79D3F}" presName="rootConnector" presStyleLbl="node2" presStyleIdx="2" presStyleCnt="3"/>
      <dgm:spPr/>
    </dgm:pt>
    <dgm:pt modelId="{E3BFD7A4-00EB-4ABC-A624-C488FBCD5D8C}" type="pres">
      <dgm:prSet presAssocID="{71A18FEF-078E-4EDD-8E89-1F25BBE79D3F}" presName="hierChild4" presStyleCnt="0"/>
      <dgm:spPr/>
    </dgm:pt>
    <dgm:pt modelId="{0C2DAB9F-8E7F-429B-8A1A-F550811D56FB}" type="pres">
      <dgm:prSet presAssocID="{71A18FEF-078E-4EDD-8E89-1F25BBE79D3F}" presName="hierChild5" presStyleCnt="0"/>
      <dgm:spPr/>
    </dgm:pt>
    <dgm:pt modelId="{D51E5805-35CC-446A-8D11-AB85CDCCC92A}" type="pres">
      <dgm:prSet presAssocID="{F51DD0E1-102D-439F-A6DC-E4C982A59A9E}" presName="hierChild3" presStyleCnt="0"/>
      <dgm:spPr/>
    </dgm:pt>
  </dgm:ptLst>
  <dgm:cxnLst>
    <dgm:cxn modelId="{46F4650A-6366-4504-BD8D-96D2A9BBDD58}" type="presOf" srcId="{620FE254-21D7-43DC-B9A9-9AE03E3D335F}" destId="{CB60AB94-E574-437F-9FEC-EAA50D0C331E}" srcOrd="0" destOrd="0" presId="urn:microsoft.com/office/officeart/2005/8/layout/orgChart1"/>
    <dgm:cxn modelId="{365AB02B-2835-4F0C-A8DA-158E1EDAB9DD}" type="presOf" srcId="{71A18FEF-078E-4EDD-8E89-1F25BBE79D3F}" destId="{670BB953-6514-41E8-81B0-8C86420AC2F9}" srcOrd="0" destOrd="0" presId="urn:microsoft.com/office/officeart/2005/8/layout/orgChart1"/>
    <dgm:cxn modelId="{4C0DFE4E-224E-42C3-94CB-9841FF8325B0}" type="presOf" srcId="{F51DD0E1-102D-439F-A6DC-E4C982A59A9E}" destId="{17873DD3-7992-4F3C-8C60-BF70E4ADFA1C}" srcOrd="1" destOrd="0" presId="urn:microsoft.com/office/officeart/2005/8/layout/orgChart1"/>
    <dgm:cxn modelId="{F2D66C72-E8D8-4912-9F9E-DE6427FFE8C4}" type="presOf" srcId="{B5C5C7A9-1BF2-443B-A474-FFAB95177069}" destId="{95038D09-D3EC-4622-98FE-7BEE2D10E808}" srcOrd="0" destOrd="0" presId="urn:microsoft.com/office/officeart/2005/8/layout/orgChart1"/>
    <dgm:cxn modelId="{39257552-26AF-4A3E-AE0E-2355E33DF011}" type="presOf" srcId="{9F468B38-4282-492F-8BA1-190075019CAB}" destId="{634201CE-3ADE-4F75-AD19-EF09A771AD2E}" srcOrd="0" destOrd="0" presId="urn:microsoft.com/office/officeart/2005/8/layout/orgChart1"/>
    <dgm:cxn modelId="{E674D953-BB37-4464-98E2-FC65F6296C1A}" type="presOf" srcId="{71A18FEF-078E-4EDD-8E89-1F25BBE79D3F}" destId="{4B89C6C3-20A8-4F88-B061-42214BB589E1}" srcOrd="1" destOrd="0" presId="urn:microsoft.com/office/officeart/2005/8/layout/orgChart1"/>
    <dgm:cxn modelId="{08C5AC56-3846-4351-B1F7-DECDCDC67319}" type="presOf" srcId="{357474F2-78A5-48D0-8807-B3094560CC34}" destId="{04C8DE74-72F7-4773-A459-B420F89B0CF0}" srcOrd="1" destOrd="0" presId="urn:microsoft.com/office/officeart/2005/8/layout/orgChart1"/>
    <dgm:cxn modelId="{136DAD57-9710-44A5-981F-6F837B38DD52}" type="presOf" srcId="{F51DD0E1-102D-439F-A6DC-E4C982A59A9E}" destId="{279C532F-F4AB-4188-B43C-C71BED2207D6}" srcOrd="0" destOrd="0" presId="urn:microsoft.com/office/officeart/2005/8/layout/orgChart1"/>
    <dgm:cxn modelId="{0EA5628B-E667-4E28-98B8-5A46C22A4E16}" srcId="{F51DD0E1-102D-439F-A6DC-E4C982A59A9E}" destId="{71A18FEF-078E-4EDD-8E89-1F25BBE79D3F}" srcOrd="2" destOrd="0" parTransId="{9F468B38-4282-492F-8BA1-190075019CAB}" sibTransId="{9F78E41C-629D-42CE-8231-225ED2F9D459}"/>
    <dgm:cxn modelId="{36087095-00ED-48F1-92A8-9CF9EBA521B9}" srcId="{B574AD67-925E-4152-B25B-C02CF8E588FE}" destId="{F51DD0E1-102D-439F-A6DC-E4C982A59A9E}" srcOrd="0" destOrd="0" parTransId="{265CAEAA-556E-4F3D-8EFE-090062AA4C48}" sibTransId="{E0751404-AC00-4BA5-A520-ECA999F37D7A}"/>
    <dgm:cxn modelId="{F6CA87A3-D49E-43CF-A0E2-BE874EC41F42}" type="presOf" srcId="{357474F2-78A5-48D0-8807-B3094560CC34}" destId="{10D6ACEB-E40A-410F-801C-D754BDD646A7}" srcOrd="0" destOrd="0" presId="urn:microsoft.com/office/officeart/2005/8/layout/orgChart1"/>
    <dgm:cxn modelId="{458271C2-B2A1-450C-9AFB-011D8DA7E276}" type="presOf" srcId="{12F2AF48-D55A-4500-A1D4-77576C5953C7}" destId="{281E3920-E281-4DE2-B2A4-84E9972A1B3D}" srcOrd="1" destOrd="0" presId="urn:microsoft.com/office/officeart/2005/8/layout/orgChart1"/>
    <dgm:cxn modelId="{752710DA-1B07-4084-BA88-35E4329A3BDE}" srcId="{F51DD0E1-102D-439F-A6DC-E4C982A59A9E}" destId="{12F2AF48-D55A-4500-A1D4-77576C5953C7}" srcOrd="1" destOrd="0" parTransId="{B5C5C7A9-1BF2-443B-A474-FFAB95177069}" sibTransId="{388E1AC5-E6F9-4C15-A54C-54FD33606FAB}"/>
    <dgm:cxn modelId="{C49436F3-7F8A-40F3-90F4-8D551E6B07E1}" srcId="{F51DD0E1-102D-439F-A6DC-E4C982A59A9E}" destId="{357474F2-78A5-48D0-8807-B3094560CC34}" srcOrd="0" destOrd="0" parTransId="{620FE254-21D7-43DC-B9A9-9AE03E3D335F}" sibTransId="{EEFF20E4-E384-43DD-A815-F6DE5CC2E794}"/>
    <dgm:cxn modelId="{D0037AF7-B108-495F-B6DE-2AE0FAB095C8}" type="presOf" srcId="{12F2AF48-D55A-4500-A1D4-77576C5953C7}" destId="{2991257F-0DA6-4950-AF2B-23EDD596D927}" srcOrd="0" destOrd="0" presId="urn:microsoft.com/office/officeart/2005/8/layout/orgChart1"/>
    <dgm:cxn modelId="{2DDF67FC-A898-4C03-A4D2-9CEF46B93496}" type="presOf" srcId="{B574AD67-925E-4152-B25B-C02CF8E588FE}" destId="{27BA4DA7-2462-4663-A9D0-3480721D5CFF}" srcOrd="0" destOrd="0" presId="urn:microsoft.com/office/officeart/2005/8/layout/orgChart1"/>
    <dgm:cxn modelId="{D24220EA-A58C-488F-AF6E-39DA63E4D0B2}" type="presParOf" srcId="{27BA4DA7-2462-4663-A9D0-3480721D5CFF}" destId="{72DA683C-EABF-47C3-857B-905615738372}" srcOrd="0" destOrd="0" presId="urn:microsoft.com/office/officeart/2005/8/layout/orgChart1"/>
    <dgm:cxn modelId="{73583FE4-9C09-422C-9048-5BD177BDD5D6}" type="presParOf" srcId="{72DA683C-EABF-47C3-857B-905615738372}" destId="{4F2278AB-938A-43B8-9A0C-F2AF91F0091C}" srcOrd="0" destOrd="0" presId="urn:microsoft.com/office/officeart/2005/8/layout/orgChart1"/>
    <dgm:cxn modelId="{F7E392B7-BCA9-482A-B647-818648BDA32C}" type="presParOf" srcId="{4F2278AB-938A-43B8-9A0C-F2AF91F0091C}" destId="{279C532F-F4AB-4188-B43C-C71BED2207D6}" srcOrd="0" destOrd="0" presId="urn:microsoft.com/office/officeart/2005/8/layout/orgChart1"/>
    <dgm:cxn modelId="{81463132-A554-4985-8E6A-F711EB58722F}" type="presParOf" srcId="{4F2278AB-938A-43B8-9A0C-F2AF91F0091C}" destId="{17873DD3-7992-4F3C-8C60-BF70E4ADFA1C}" srcOrd="1" destOrd="0" presId="urn:microsoft.com/office/officeart/2005/8/layout/orgChart1"/>
    <dgm:cxn modelId="{F82AA9CD-DC2F-4AEA-B5E7-97D86FB37D03}" type="presParOf" srcId="{72DA683C-EABF-47C3-857B-905615738372}" destId="{C3D923B1-3C05-4CC9-A6A2-84F7C3780840}" srcOrd="1" destOrd="0" presId="urn:microsoft.com/office/officeart/2005/8/layout/orgChart1"/>
    <dgm:cxn modelId="{9E8B2357-2609-4C93-9F64-A3D0E47A6DE7}" type="presParOf" srcId="{C3D923B1-3C05-4CC9-A6A2-84F7C3780840}" destId="{CB60AB94-E574-437F-9FEC-EAA50D0C331E}" srcOrd="0" destOrd="0" presId="urn:microsoft.com/office/officeart/2005/8/layout/orgChart1"/>
    <dgm:cxn modelId="{3A177F60-AC0F-49FD-9F8D-B704AD337F31}" type="presParOf" srcId="{C3D923B1-3C05-4CC9-A6A2-84F7C3780840}" destId="{91E8824C-7DF9-4C46-B2BE-BA2ED2484DFF}" srcOrd="1" destOrd="0" presId="urn:microsoft.com/office/officeart/2005/8/layout/orgChart1"/>
    <dgm:cxn modelId="{98E63FFB-924E-4C55-9676-4F46F64300D3}" type="presParOf" srcId="{91E8824C-7DF9-4C46-B2BE-BA2ED2484DFF}" destId="{381D9B99-237F-40DA-8E39-851E98044AFA}" srcOrd="0" destOrd="0" presId="urn:microsoft.com/office/officeart/2005/8/layout/orgChart1"/>
    <dgm:cxn modelId="{63D723FE-00F8-4C37-A2AC-89FD143E6560}" type="presParOf" srcId="{381D9B99-237F-40DA-8E39-851E98044AFA}" destId="{10D6ACEB-E40A-410F-801C-D754BDD646A7}" srcOrd="0" destOrd="0" presId="urn:microsoft.com/office/officeart/2005/8/layout/orgChart1"/>
    <dgm:cxn modelId="{EDB86370-91ED-4481-84D5-4CE0F461C4AD}" type="presParOf" srcId="{381D9B99-237F-40DA-8E39-851E98044AFA}" destId="{04C8DE74-72F7-4773-A459-B420F89B0CF0}" srcOrd="1" destOrd="0" presId="urn:microsoft.com/office/officeart/2005/8/layout/orgChart1"/>
    <dgm:cxn modelId="{8F781799-89B7-40E4-AC24-9D55C3E2654F}" type="presParOf" srcId="{91E8824C-7DF9-4C46-B2BE-BA2ED2484DFF}" destId="{9C9B5891-45BF-43E0-A0BC-CC9A8D2049F5}" srcOrd="1" destOrd="0" presId="urn:microsoft.com/office/officeart/2005/8/layout/orgChart1"/>
    <dgm:cxn modelId="{77DBB735-F7B4-4FC4-AE5D-3004AB1C9584}" type="presParOf" srcId="{91E8824C-7DF9-4C46-B2BE-BA2ED2484DFF}" destId="{89791750-FBCF-4AAF-B5D4-CA725125D7C2}" srcOrd="2" destOrd="0" presId="urn:microsoft.com/office/officeart/2005/8/layout/orgChart1"/>
    <dgm:cxn modelId="{18CA6DE4-3E9D-433A-9BA0-8B3553EB9073}" type="presParOf" srcId="{C3D923B1-3C05-4CC9-A6A2-84F7C3780840}" destId="{95038D09-D3EC-4622-98FE-7BEE2D10E808}" srcOrd="2" destOrd="0" presId="urn:microsoft.com/office/officeart/2005/8/layout/orgChart1"/>
    <dgm:cxn modelId="{1547C8B8-3167-41A3-80D3-0D5AD7353F85}" type="presParOf" srcId="{C3D923B1-3C05-4CC9-A6A2-84F7C3780840}" destId="{98091B54-1EDE-4CD3-A567-57BC05E55660}" srcOrd="3" destOrd="0" presId="urn:microsoft.com/office/officeart/2005/8/layout/orgChart1"/>
    <dgm:cxn modelId="{A211156B-1D0B-4EAF-A8B5-474F98842D97}" type="presParOf" srcId="{98091B54-1EDE-4CD3-A567-57BC05E55660}" destId="{A83147C4-7AA6-47ED-8D95-C6485A916897}" srcOrd="0" destOrd="0" presId="urn:microsoft.com/office/officeart/2005/8/layout/orgChart1"/>
    <dgm:cxn modelId="{B07B20CD-BC35-4BF5-8C75-8588E7223FC5}" type="presParOf" srcId="{A83147C4-7AA6-47ED-8D95-C6485A916897}" destId="{2991257F-0DA6-4950-AF2B-23EDD596D927}" srcOrd="0" destOrd="0" presId="urn:microsoft.com/office/officeart/2005/8/layout/orgChart1"/>
    <dgm:cxn modelId="{C09259E3-65A8-4D71-BDD5-BDE1581F0702}" type="presParOf" srcId="{A83147C4-7AA6-47ED-8D95-C6485A916897}" destId="{281E3920-E281-4DE2-B2A4-84E9972A1B3D}" srcOrd="1" destOrd="0" presId="urn:microsoft.com/office/officeart/2005/8/layout/orgChart1"/>
    <dgm:cxn modelId="{64A558FE-8AF0-4B55-BCF8-A6C21693E88A}" type="presParOf" srcId="{98091B54-1EDE-4CD3-A567-57BC05E55660}" destId="{07E2C033-F5D1-49FD-99B2-9E649D5DFF2D}" srcOrd="1" destOrd="0" presId="urn:microsoft.com/office/officeart/2005/8/layout/orgChart1"/>
    <dgm:cxn modelId="{CD2E4E2E-AFD1-46F5-990F-DDC77686B195}" type="presParOf" srcId="{98091B54-1EDE-4CD3-A567-57BC05E55660}" destId="{60CA259E-042F-4685-9449-2728315F1875}" srcOrd="2" destOrd="0" presId="urn:microsoft.com/office/officeart/2005/8/layout/orgChart1"/>
    <dgm:cxn modelId="{431046F4-9526-4F37-A61D-2BAA33318436}" type="presParOf" srcId="{C3D923B1-3C05-4CC9-A6A2-84F7C3780840}" destId="{634201CE-3ADE-4F75-AD19-EF09A771AD2E}" srcOrd="4" destOrd="0" presId="urn:microsoft.com/office/officeart/2005/8/layout/orgChart1"/>
    <dgm:cxn modelId="{CD3D2007-F582-433D-9161-8447F4BC7C1A}" type="presParOf" srcId="{C3D923B1-3C05-4CC9-A6A2-84F7C3780840}" destId="{C2699F5A-4861-47DE-B782-88EAA000A492}" srcOrd="5" destOrd="0" presId="urn:microsoft.com/office/officeart/2005/8/layout/orgChart1"/>
    <dgm:cxn modelId="{6402A9DB-566A-4BCB-8999-C63F41113110}" type="presParOf" srcId="{C2699F5A-4861-47DE-B782-88EAA000A492}" destId="{3CBCFC19-1B0D-49B7-A208-4A7B1D357ADE}" srcOrd="0" destOrd="0" presId="urn:microsoft.com/office/officeart/2005/8/layout/orgChart1"/>
    <dgm:cxn modelId="{87B417C2-E00A-4889-9AC9-DA50B34BB568}" type="presParOf" srcId="{3CBCFC19-1B0D-49B7-A208-4A7B1D357ADE}" destId="{670BB953-6514-41E8-81B0-8C86420AC2F9}" srcOrd="0" destOrd="0" presId="urn:microsoft.com/office/officeart/2005/8/layout/orgChart1"/>
    <dgm:cxn modelId="{2051F76E-3D19-4C65-805F-C11AD02D0220}" type="presParOf" srcId="{3CBCFC19-1B0D-49B7-A208-4A7B1D357ADE}" destId="{4B89C6C3-20A8-4F88-B061-42214BB589E1}" srcOrd="1" destOrd="0" presId="urn:microsoft.com/office/officeart/2005/8/layout/orgChart1"/>
    <dgm:cxn modelId="{4E36F6D6-1093-4EEF-B902-ED1DA72B7FE1}" type="presParOf" srcId="{C2699F5A-4861-47DE-B782-88EAA000A492}" destId="{E3BFD7A4-00EB-4ABC-A624-C488FBCD5D8C}" srcOrd="1" destOrd="0" presId="urn:microsoft.com/office/officeart/2005/8/layout/orgChart1"/>
    <dgm:cxn modelId="{0B6B09D3-24F7-4EEF-AF1B-A1BE16E7EC9E}" type="presParOf" srcId="{C2699F5A-4861-47DE-B782-88EAA000A492}" destId="{0C2DAB9F-8E7F-429B-8A1A-F550811D56FB}" srcOrd="2" destOrd="0" presId="urn:microsoft.com/office/officeart/2005/8/layout/orgChart1"/>
    <dgm:cxn modelId="{3DA7D570-C9BB-45DD-9E80-16F53A1FFE6C}" type="presParOf" srcId="{72DA683C-EABF-47C3-857B-905615738372}" destId="{D51E5805-35CC-446A-8D11-AB85CDCCC92A}"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3347E3D-0E36-4560-AB94-32C20868CC3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3823509-D606-457A-9389-EFDDDFFB32B4}">
      <dgm:prSet/>
      <dgm:spPr/>
      <dgm:t>
        <a:bodyPr/>
        <a:lstStyle/>
        <a:p>
          <a:r>
            <a:rPr lang="en-US" dirty="0">
              <a:latin typeface="Gill Sans MT" panose="020B0502020104020203"/>
            </a:rPr>
            <a:t>Notifications</a:t>
          </a:r>
          <a:r>
            <a:rPr lang="en-US" dirty="0"/>
            <a:t> to Other Units</a:t>
          </a:r>
        </a:p>
      </dgm:t>
    </dgm:pt>
    <dgm:pt modelId="{91C61F4E-45F8-432F-BD9A-AEA6D37EFA76}" type="parTrans" cxnId="{4FEDF7C4-5992-4E34-9230-6CE595097E99}">
      <dgm:prSet/>
      <dgm:spPr/>
      <dgm:t>
        <a:bodyPr/>
        <a:lstStyle/>
        <a:p>
          <a:endParaRPr lang="en-US"/>
        </a:p>
      </dgm:t>
    </dgm:pt>
    <dgm:pt modelId="{A1D29342-21AD-4198-88EA-7AE2508C0295}" type="sibTrans" cxnId="{4FEDF7C4-5992-4E34-9230-6CE595097E99}">
      <dgm:prSet/>
      <dgm:spPr/>
      <dgm:t>
        <a:bodyPr/>
        <a:lstStyle/>
        <a:p>
          <a:endParaRPr lang="en-US"/>
        </a:p>
      </dgm:t>
    </dgm:pt>
    <dgm:pt modelId="{2E1508FB-EC97-48D4-8407-C3D0D6DCF4F3}">
      <dgm:prSet/>
      <dgm:spPr/>
      <dgm:t>
        <a:bodyPr/>
        <a:lstStyle/>
        <a:p>
          <a:r>
            <a:rPr lang="en-US" dirty="0"/>
            <a:t>Referrals</a:t>
          </a:r>
        </a:p>
      </dgm:t>
    </dgm:pt>
    <dgm:pt modelId="{808B836C-3478-4B9A-8C53-46C9FCFE7367}" type="parTrans" cxnId="{66924307-EA24-4A41-945D-A8C5EE925361}">
      <dgm:prSet/>
      <dgm:spPr/>
      <dgm:t>
        <a:bodyPr/>
        <a:lstStyle/>
        <a:p>
          <a:endParaRPr lang="en-US"/>
        </a:p>
      </dgm:t>
    </dgm:pt>
    <dgm:pt modelId="{6F53A8B8-B429-4632-8A53-050B9CC29029}" type="sibTrans" cxnId="{66924307-EA24-4A41-945D-A8C5EE925361}">
      <dgm:prSet/>
      <dgm:spPr/>
      <dgm:t>
        <a:bodyPr/>
        <a:lstStyle/>
        <a:p>
          <a:endParaRPr lang="en-US"/>
        </a:p>
      </dgm:t>
    </dgm:pt>
    <dgm:pt modelId="{6CFC83D7-B3B0-474F-94AC-1F16F78CE20A}">
      <dgm:prSet phldr="0"/>
      <dgm:spPr/>
      <dgm:t>
        <a:bodyPr/>
        <a:lstStyle/>
        <a:p>
          <a:pPr rtl="0"/>
          <a:r>
            <a:rPr lang="en-US" dirty="0">
              <a:latin typeface="Gill Sans MT" panose="020B0502020104020203"/>
            </a:rPr>
            <a:t>Outreach</a:t>
          </a:r>
        </a:p>
      </dgm:t>
    </dgm:pt>
    <dgm:pt modelId="{B78010A1-DCE5-4DB5-82FC-A2CAE1B245A2}" type="parTrans" cxnId="{9ED1FC23-47BF-4D04-A1F2-1C926513C1E5}">
      <dgm:prSet/>
      <dgm:spPr/>
      <dgm:t>
        <a:bodyPr/>
        <a:lstStyle/>
        <a:p>
          <a:endParaRPr lang="en-US"/>
        </a:p>
      </dgm:t>
    </dgm:pt>
    <dgm:pt modelId="{63F3C631-DAE4-466C-9564-2B504703EF43}" type="sibTrans" cxnId="{9ED1FC23-47BF-4D04-A1F2-1C926513C1E5}">
      <dgm:prSet/>
      <dgm:spPr/>
      <dgm:t>
        <a:bodyPr/>
        <a:lstStyle/>
        <a:p>
          <a:endParaRPr lang="en-US"/>
        </a:p>
      </dgm:t>
    </dgm:pt>
    <dgm:pt modelId="{F2561720-A8EE-44D0-9601-EC942DD92C4E}">
      <dgm:prSet phldr="0"/>
      <dgm:spPr/>
      <dgm:t>
        <a:bodyPr/>
        <a:lstStyle/>
        <a:p>
          <a:r>
            <a:rPr lang="en-US" dirty="0"/>
            <a:t>Closure Considerations</a:t>
          </a:r>
        </a:p>
      </dgm:t>
    </dgm:pt>
    <dgm:pt modelId="{C0E3A4FC-1111-4FB6-843B-0AB69E05F5FD}" type="parTrans" cxnId="{77F917DF-DD95-47C5-A0D9-4A47DF2C2A34}">
      <dgm:prSet/>
      <dgm:spPr/>
      <dgm:t>
        <a:bodyPr/>
        <a:lstStyle/>
        <a:p>
          <a:endParaRPr lang="en-US"/>
        </a:p>
      </dgm:t>
    </dgm:pt>
    <dgm:pt modelId="{D400964D-D2FA-4924-8678-C9239C2817DC}" type="sibTrans" cxnId="{77F917DF-DD95-47C5-A0D9-4A47DF2C2A34}">
      <dgm:prSet/>
      <dgm:spPr/>
      <dgm:t>
        <a:bodyPr/>
        <a:lstStyle/>
        <a:p>
          <a:endParaRPr lang="en-US"/>
        </a:p>
      </dgm:t>
    </dgm:pt>
    <dgm:pt modelId="{FBEC456B-0364-4E65-94AC-4B3352C0E81F}" type="pres">
      <dgm:prSet presAssocID="{D3347E3D-0E36-4560-AB94-32C20868CC37}" presName="Name0" presStyleCnt="0">
        <dgm:presLayoutVars>
          <dgm:dir/>
          <dgm:animLvl val="lvl"/>
          <dgm:resizeHandles val="exact"/>
        </dgm:presLayoutVars>
      </dgm:prSet>
      <dgm:spPr/>
    </dgm:pt>
    <dgm:pt modelId="{A44F7E16-2E84-4D7F-BD12-42B4A3FF063E}" type="pres">
      <dgm:prSet presAssocID="{6CFC83D7-B3B0-474F-94AC-1F16F78CE20A}" presName="linNode" presStyleCnt="0"/>
      <dgm:spPr/>
    </dgm:pt>
    <dgm:pt modelId="{1AE36C80-06D2-463F-BFFF-54BF665F4BC0}" type="pres">
      <dgm:prSet presAssocID="{6CFC83D7-B3B0-474F-94AC-1F16F78CE20A}" presName="parentText" presStyleLbl="node1" presStyleIdx="0" presStyleCnt="4">
        <dgm:presLayoutVars>
          <dgm:chMax val="1"/>
          <dgm:bulletEnabled val="1"/>
        </dgm:presLayoutVars>
      </dgm:prSet>
      <dgm:spPr/>
    </dgm:pt>
    <dgm:pt modelId="{1EDC2813-8ACE-42BE-B4B0-053C787F6970}" type="pres">
      <dgm:prSet presAssocID="{63F3C631-DAE4-466C-9564-2B504703EF43}" presName="sp" presStyleCnt="0"/>
      <dgm:spPr/>
    </dgm:pt>
    <dgm:pt modelId="{0582F25A-BE8F-4E2C-9580-8619C61AFA4D}" type="pres">
      <dgm:prSet presAssocID="{F2561720-A8EE-44D0-9601-EC942DD92C4E}" presName="linNode" presStyleCnt="0"/>
      <dgm:spPr/>
    </dgm:pt>
    <dgm:pt modelId="{E07097EE-F9FE-4641-A40E-66BF0547EB21}" type="pres">
      <dgm:prSet presAssocID="{F2561720-A8EE-44D0-9601-EC942DD92C4E}" presName="parentText" presStyleLbl="node1" presStyleIdx="1" presStyleCnt="4">
        <dgm:presLayoutVars>
          <dgm:chMax val="1"/>
          <dgm:bulletEnabled val="1"/>
        </dgm:presLayoutVars>
      </dgm:prSet>
      <dgm:spPr/>
    </dgm:pt>
    <dgm:pt modelId="{4FC2C7C7-4778-4E96-9193-A7DF560C19F8}" type="pres">
      <dgm:prSet presAssocID="{D400964D-D2FA-4924-8678-C9239C2817DC}" presName="sp" presStyleCnt="0"/>
      <dgm:spPr/>
    </dgm:pt>
    <dgm:pt modelId="{3969FD0B-59A1-49C2-A977-870F371951D8}" type="pres">
      <dgm:prSet presAssocID="{33823509-D606-457A-9389-EFDDDFFB32B4}" presName="linNode" presStyleCnt="0"/>
      <dgm:spPr/>
    </dgm:pt>
    <dgm:pt modelId="{91DC2F8B-F08A-4CE6-9811-D39D3225C1E9}" type="pres">
      <dgm:prSet presAssocID="{33823509-D606-457A-9389-EFDDDFFB32B4}" presName="parentText" presStyleLbl="node1" presStyleIdx="2" presStyleCnt="4">
        <dgm:presLayoutVars>
          <dgm:chMax val="1"/>
          <dgm:bulletEnabled val="1"/>
        </dgm:presLayoutVars>
      </dgm:prSet>
      <dgm:spPr/>
    </dgm:pt>
    <dgm:pt modelId="{837A0D0B-BF70-4299-B6D4-62ABCD4C5E80}" type="pres">
      <dgm:prSet presAssocID="{A1D29342-21AD-4198-88EA-7AE2508C0295}" presName="sp" presStyleCnt="0"/>
      <dgm:spPr/>
    </dgm:pt>
    <dgm:pt modelId="{465069B2-139A-4358-846A-5FC8988E4AEF}" type="pres">
      <dgm:prSet presAssocID="{2E1508FB-EC97-48D4-8407-C3D0D6DCF4F3}" presName="linNode" presStyleCnt="0"/>
      <dgm:spPr/>
    </dgm:pt>
    <dgm:pt modelId="{B0334C0F-1477-46C2-9CB5-5F4BE54B3FA3}" type="pres">
      <dgm:prSet presAssocID="{2E1508FB-EC97-48D4-8407-C3D0D6DCF4F3}" presName="parentText" presStyleLbl="node1" presStyleIdx="3" presStyleCnt="4">
        <dgm:presLayoutVars>
          <dgm:chMax val="1"/>
          <dgm:bulletEnabled val="1"/>
        </dgm:presLayoutVars>
      </dgm:prSet>
      <dgm:spPr/>
    </dgm:pt>
  </dgm:ptLst>
  <dgm:cxnLst>
    <dgm:cxn modelId="{70BA6C03-07BB-410A-B71A-8608414C473D}" type="presOf" srcId="{D3347E3D-0E36-4560-AB94-32C20868CC37}" destId="{FBEC456B-0364-4E65-94AC-4B3352C0E81F}" srcOrd="0" destOrd="0" presId="urn:microsoft.com/office/officeart/2005/8/layout/vList5"/>
    <dgm:cxn modelId="{66924307-EA24-4A41-945D-A8C5EE925361}" srcId="{D3347E3D-0E36-4560-AB94-32C20868CC37}" destId="{2E1508FB-EC97-48D4-8407-C3D0D6DCF4F3}" srcOrd="3" destOrd="0" parTransId="{808B836C-3478-4B9A-8C53-46C9FCFE7367}" sibTransId="{6F53A8B8-B429-4632-8A53-050B9CC29029}"/>
    <dgm:cxn modelId="{DE275F0A-2BA7-4BB8-824B-B5B50D1BCBB0}" type="presOf" srcId="{F2561720-A8EE-44D0-9601-EC942DD92C4E}" destId="{E07097EE-F9FE-4641-A40E-66BF0547EB21}" srcOrd="0" destOrd="0" presId="urn:microsoft.com/office/officeart/2005/8/layout/vList5"/>
    <dgm:cxn modelId="{9ED1FC23-47BF-4D04-A1F2-1C926513C1E5}" srcId="{D3347E3D-0E36-4560-AB94-32C20868CC37}" destId="{6CFC83D7-B3B0-474F-94AC-1F16F78CE20A}" srcOrd="0" destOrd="0" parTransId="{B78010A1-DCE5-4DB5-82FC-A2CAE1B245A2}" sibTransId="{63F3C631-DAE4-466C-9564-2B504703EF43}"/>
    <dgm:cxn modelId="{24631239-61AE-4AF3-867E-857C674ACA73}" type="presOf" srcId="{6CFC83D7-B3B0-474F-94AC-1F16F78CE20A}" destId="{1AE36C80-06D2-463F-BFFF-54BF665F4BC0}" srcOrd="0" destOrd="0" presId="urn:microsoft.com/office/officeart/2005/8/layout/vList5"/>
    <dgm:cxn modelId="{4FEDF7C4-5992-4E34-9230-6CE595097E99}" srcId="{D3347E3D-0E36-4560-AB94-32C20868CC37}" destId="{33823509-D606-457A-9389-EFDDDFFB32B4}" srcOrd="2" destOrd="0" parTransId="{91C61F4E-45F8-432F-BD9A-AEA6D37EFA76}" sibTransId="{A1D29342-21AD-4198-88EA-7AE2508C0295}"/>
    <dgm:cxn modelId="{77F917DF-DD95-47C5-A0D9-4A47DF2C2A34}" srcId="{D3347E3D-0E36-4560-AB94-32C20868CC37}" destId="{F2561720-A8EE-44D0-9601-EC942DD92C4E}" srcOrd="1" destOrd="0" parTransId="{C0E3A4FC-1111-4FB6-843B-0AB69E05F5FD}" sibTransId="{D400964D-D2FA-4924-8678-C9239C2817DC}"/>
    <dgm:cxn modelId="{0C6404E7-3739-4745-A74C-245E0D7E000D}" type="presOf" srcId="{33823509-D606-457A-9389-EFDDDFFB32B4}" destId="{91DC2F8B-F08A-4CE6-9811-D39D3225C1E9}" srcOrd="0" destOrd="0" presId="urn:microsoft.com/office/officeart/2005/8/layout/vList5"/>
    <dgm:cxn modelId="{978691FF-2F5E-432D-B2BA-CEB19F45DADA}" type="presOf" srcId="{2E1508FB-EC97-48D4-8407-C3D0D6DCF4F3}" destId="{B0334C0F-1477-46C2-9CB5-5F4BE54B3FA3}" srcOrd="0" destOrd="0" presId="urn:microsoft.com/office/officeart/2005/8/layout/vList5"/>
    <dgm:cxn modelId="{37E326B4-ED85-4446-B8B1-0A77291C1483}" type="presParOf" srcId="{FBEC456B-0364-4E65-94AC-4B3352C0E81F}" destId="{A44F7E16-2E84-4D7F-BD12-42B4A3FF063E}" srcOrd="0" destOrd="0" presId="urn:microsoft.com/office/officeart/2005/8/layout/vList5"/>
    <dgm:cxn modelId="{E10A9282-C9AB-443C-BBC7-F16F9BFC38A4}" type="presParOf" srcId="{A44F7E16-2E84-4D7F-BD12-42B4A3FF063E}" destId="{1AE36C80-06D2-463F-BFFF-54BF665F4BC0}" srcOrd="0" destOrd="0" presId="urn:microsoft.com/office/officeart/2005/8/layout/vList5"/>
    <dgm:cxn modelId="{45E752D5-B584-4A35-A288-B8BD9F53A4EB}" type="presParOf" srcId="{FBEC456B-0364-4E65-94AC-4B3352C0E81F}" destId="{1EDC2813-8ACE-42BE-B4B0-053C787F6970}" srcOrd="1" destOrd="0" presId="urn:microsoft.com/office/officeart/2005/8/layout/vList5"/>
    <dgm:cxn modelId="{ABC7F811-CC3B-4C16-925C-0D4519738060}" type="presParOf" srcId="{FBEC456B-0364-4E65-94AC-4B3352C0E81F}" destId="{0582F25A-BE8F-4E2C-9580-8619C61AFA4D}" srcOrd="2" destOrd="0" presId="urn:microsoft.com/office/officeart/2005/8/layout/vList5"/>
    <dgm:cxn modelId="{22ED7ADD-2B5C-4D84-AB8F-8C1CF193D4F7}" type="presParOf" srcId="{0582F25A-BE8F-4E2C-9580-8619C61AFA4D}" destId="{E07097EE-F9FE-4641-A40E-66BF0547EB21}" srcOrd="0" destOrd="0" presId="urn:microsoft.com/office/officeart/2005/8/layout/vList5"/>
    <dgm:cxn modelId="{56CFD112-28AF-4A52-8F09-4DD35C771E6D}" type="presParOf" srcId="{FBEC456B-0364-4E65-94AC-4B3352C0E81F}" destId="{4FC2C7C7-4778-4E96-9193-A7DF560C19F8}" srcOrd="3" destOrd="0" presId="urn:microsoft.com/office/officeart/2005/8/layout/vList5"/>
    <dgm:cxn modelId="{1C8A0F11-B034-49D0-970D-1B9EABC8CD63}" type="presParOf" srcId="{FBEC456B-0364-4E65-94AC-4B3352C0E81F}" destId="{3969FD0B-59A1-49C2-A977-870F371951D8}" srcOrd="4" destOrd="0" presId="urn:microsoft.com/office/officeart/2005/8/layout/vList5"/>
    <dgm:cxn modelId="{39B49222-609D-44F0-8ED9-66DF9B1AE777}" type="presParOf" srcId="{3969FD0B-59A1-49C2-A977-870F371951D8}" destId="{91DC2F8B-F08A-4CE6-9811-D39D3225C1E9}" srcOrd="0" destOrd="0" presId="urn:microsoft.com/office/officeart/2005/8/layout/vList5"/>
    <dgm:cxn modelId="{D5E26977-FC52-43DD-BE87-E493E0E4D147}" type="presParOf" srcId="{FBEC456B-0364-4E65-94AC-4B3352C0E81F}" destId="{837A0D0B-BF70-4299-B6D4-62ABCD4C5E80}" srcOrd="5" destOrd="0" presId="urn:microsoft.com/office/officeart/2005/8/layout/vList5"/>
    <dgm:cxn modelId="{D65DD7EF-8FE1-4259-AE49-962AEAD273B7}" type="presParOf" srcId="{FBEC456B-0364-4E65-94AC-4B3352C0E81F}" destId="{465069B2-139A-4358-846A-5FC8988E4AEF}" srcOrd="6" destOrd="0" presId="urn:microsoft.com/office/officeart/2005/8/layout/vList5"/>
    <dgm:cxn modelId="{C51081F6-BAD2-48BC-B7D4-CE417CDEE827}" type="presParOf" srcId="{465069B2-139A-4358-846A-5FC8988E4AEF}" destId="{B0334C0F-1477-46C2-9CB5-5F4BE54B3FA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5C6C6C-6BB8-43CE-900F-42DF65AC8B05}" type="doc">
      <dgm:prSet loTypeId="urn:microsoft.com/office/officeart/2005/8/layout/hProcess9" loCatId="process" qsTypeId="urn:microsoft.com/office/officeart/2005/8/quickstyle/simple1" qsCatId="simple" csTypeId="urn:microsoft.com/office/officeart/2005/8/colors/accent1_2" csCatId="accent1" phldr="1"/>
      <dgm:spPr/>
    </dgm:pt>
    <dgm:pt modelId="{E3A92A95-B31A-4392-ABBD-C47ADB102340}">
      <dgm:prSet phldrT="[Text]" phldr="0"/>
      <dgm:spPr/>
      <dgm:t>
        <a:bodyPr/>
        <a:lstStyle/>
        <a:p>
          <a:pPr rtl="0"/>
          <a:r>
            <a:rPr lang="en-US" dirty="0">
              <a:latin typeface="Gill Sans MT" panose="020B0502020104020203"/>
            </a:rPr>
            <a:t>Consult with FASA, ELR, OHS to review</a:t>
          </a:r>
        </a:p>
      </dgm:t>
    </dgm:pt>
    <dgm:pt modelId="{78BFA319-45BB-4C47-8488-16BB34F42046}" type="parTrans" cxnId="{857FF443-E19F-440A-89CB-A0A00847ECC4}">
      <dgm:prSet/>
      <dgm:spPr/>
      <dgm:t>
        <a:bodyPr/>
        <a:lstStyle/>
        <a:p>
          <a:endParaRPr lang="en-US"/>
        </a:p>
      </dgm:t>
    </dgm:pt>
    <dgm:pt modelId="{6E3B0222-F016-4B39-9322-E36EAC10B805}" type="sibTrans" cxnId="{857FF443-E19F-440A-89CB-A0A00847ECC4}">
      <dgm:prSet/>
      <dgm:spPr/>
      <dgm:t>
        <a:bodyPr/>
        <a:lstStyle/>
        <a:p>
          <a:endParaRPr lang="en-US"/>
        </a:p>
      </dgm:t>
    </dgm:pt>
    <dgm:pt modelId="{F4480BD7-4176-470C-AC71-21DCB28D51C3}">
      <dgm:prSet phldrT="[Text]" phldr="0"/>
      <dgm:spPr/>
      <dgm:t>
        <a:bodyPr/>
        <a:lstStyle/>
        <a:p>
          <a:pPr rtl="0"/>
          <a:r>
            <a:rPr lang="en-US" dirty="0">
              <a:latin typeface="Gill Sans MT" panose="020B0502020104020203"/>
            </a:rPr>
            <a:t>Consider whether interim action may be needed</a:t>
          </a:r>
          <a:endParaRPr lang="en-US" dirty="0"/>
        </a:p>
      </dgm:t>
    </dgm:pt>
    <dgm:pt modelId="{8EF4010D-D896-4824-A08C-0990A6807A1C}" type="parTrans" cxnId="{651CAB16-641F-43FF-9BA1-D023E1A9B36F}">
      <dgm:prSet/>
      <dgm:spPr/>
      <dgm:t>
        <a:bodyPr/>
        <a:lstStyle/>
        <a:p>
          <a:endParaRPr lang="en-US"/>
        </a:p>
      </dgm:t>
    </dgm:pt>
    <dgm:pt modelId="{B83E6858-274C-4AB8-8767-2988B47F5AF4}" type="sibTrans" cxnId="{651CAB16-641F-43FF-9BA1-D023E1A9B36F}">
      <dgm:prSet/>
      <dgm:spPr/>
      <dgm:t>
        <a:bodyPr/>
        <a:lstStyle/>
        <a:p>
          <a:endParaRPr lang="en-US"/>
        </a:p>
      </dgm:t>
    </dgm:pt>
    <dgm:pt modelId="{6F799BD6-CF72-43AB-9FDF-9EA08290DD22}">
      <dgm:prSet phldr="0"/>
      <dgm:spPr/>
      <dgm:t>
        <a:bodyPr/>
        <a:lstStyle/>
        <a:p>
          <a:r>
            <a:rPr lang="en-US" dirty="0">
              <a:latin typeface="Gill Sans MT" panose="020B0502020104020203"/>
            </a:rPr>
            <a:t>Do not investigate</a:t>
          </a:r>
          <a:endParaRPr lang="en-US" dirty="0"/>
        </a:p>
      </dgm:t>
    </dgm:pt>
    <dgm:pt modelId="{37CEFAB1-95B9-42F4-BFB4-16E376045963}" type="parTrans" cxnId="{2AC55FF9-09A6-4938-A122-5CEA09059067}">
      <dgm:prSet/>
      <dgm:spPr/>
      <dgm:t>
        <a:bodyPr/>
        <a:lstStyle/>
        <a:p>
          <a:endParaRPr lang="en-US"/>
        </a:p>
      </dgm:t>
    </dgm:pt>
    <dgm:pt modelId="{202BE34D-EB43-4569-ADC0-4CD3BE29E659}" type="sibTrans" cxnId="{2AC55FF9-09A6-4938-A122-5CEA09059067}">
      <dgm:prSet/>
      <dgm:spPr/>
      <dgm:t>
        <a:bodyPr/>
        <a:lstStyle/>
        <a:p>
          <a:endParaRPr lang="en-US"/>
        </a:p>
      </dgm:t>
    </dgm:pt>
    <dgm:pt modelId="{737BBF8D-27C5-4A73-B440-7C8A79674D9D}">
      <dgm:prSet phldr="0"/>
      <dgm:spPr/>
      <dgm:t>
        <a:bodyPr/>
        <a:lstStyle/>
        <a:p>
          <a:pPr rtl="0"/>
          <a:r>
            <a:rPr lang="en-US" dirty="0">
              <a:latin typeface="Gill Sans MT" panose="020B0502020104020203"/>
            </a:rPr>
            <a:t>Do not retaliate</a:t>
          </a:r>
        </a:p>
      </dgm:t>
    </dgm:pt>
    <dgm:pt modelId="{33F21A87-600A-4F9F-AB70-94369E1F28C4}" type="parTrans" cxnId="{C426E02E-5A81-4A38-9C2C-CF17389F851A}">
      <dgm:prSet/>
      <dgm:spPr/>
      <dgm:t>
        <a:bodyPr/>
        <a:lstStyle/>
        <a:p>
          <a:endParaRPr lang="en-US"/>
        </a:p>
      </dgm:t>
    </dgm:pt>
    <dgm:pt modelId="{2A4B9C77-62B0-47B1-B5AD-91849EAA2FED}" type="sibTrans" cxnId="{C426E02E-5A81-4A38-9C2C-CF17389F851A}">
      <dgm:prSet/>
      <dgm:spPr/>
      <dgm:t>
        <a:bodyPr/>
        <a:lstStyle/>
        <a:p>
          <a:endParaRPr lang="en-US"/>
        </a:p>
      </dgm:t>
    </dgm:pt>
    <dgm:pt modelId="{75D7F8CA-3732-48E3-8802-68067267723A}" type="pres">
      <dgm:prSet presAssocID="{6D5C6C6C-6BB8-43CE-900F-42DF65AC8B05}" presName="CompostProcess" presStyleCnt="0">
        <dgm:presLayoutVars>
          <dgm:dir/>
          <dgm:resizeHandles val="exact"/>
        </dgm:presLayoutVars>
      </dgm:prSet>
      <dgm:spPr/>
    </dgm:pt>
    <dgm:pt modelId="{9017C38B-E32E-43B0-B9F4-711B8B14C45B}" type="pres">
      <dgm:prSet presAssocID="{6D5C6C6C-6BB8-43CE-900F-42DF65AC8B05}" presName="arrow" presStyleLbl="bgShp" presStyleIdx="0" presStyleCnt="1"/>
      <dgm:spPr/>
    </dgm:pt>
    <dgm:pt modelId="{867F51AE-72B7-487D-B312-06E17C0CE83D}" type="pres">
      <dgm:prSet presAssocID="{6D5C6C6C-6BB8-43CE-900F-42DF65AC8B05}" presName="linearProcess" presStyleCnt="0"/>
      <dgm:spPr/>
    </dgm:pt>
    <dgm:pt modelId="{6DC34D23-00E9-484A-AFB0-AF1E1DE42A48}" type="pres">
      <dgm:prSet presAssocID="{E3A92A95-B31A-4392-ABBD-C47ADB102340}" presName="textNode" presStyleLbl="node1" presStyleIdx="0" presStyleCnt="3">
        <dgm:presLayoutVars>
          <dgm:bulletEnabled val="1"/>
        </dgm:presLayoutVars>
      </dgm:prSet>
      <dgm:spPr/>
    </dgm:pt>
    <dgm:pt modelId="{FC958467-3D19-437D-908C-A501A01AF543}" type="pres">
      <dgm:prSet presAssocID="{6E3B0222-F016-4B39-9322-E36EAC10B805}" presName="sibTrans" presStyleCnt="0"/>
      <dgm:spPr/>
    </dgm:pt>
    <dgm:pt modelId="{91B97966-D7F4-4974-8A74-AB6C64ADC3F4}" type="pres">
      <dgm:prSet presAssocID="{F4480BD7-4176-470C-AC71-21DCB28D51C3}" presName="textNode" presStyleLbl="node1" presStyleIdx="1" presStyleCnt="3">
        <dgm:presLayoutVars>
          <dgm:bulletEnabled val="1"/>
        </dgm:presLayoutVars>
      </dgm:prSet>
      <dgm:spPr/>
    </dgm:pt>
    <dgm:pt modelId="{4688EF8D-4B2A-4697-835D-74CFF0ABA799}" type="pres">
      <dgm:prSet presAssocID="{B83E6858-274C-4AB8-8767-2988B47F5AF4}" presName="sibTrans" presStyleCnt="0"/>
      <dgm:spPr/>
    </dgm:pt>
    <dgm:pt modelId="{D6BD76DC-7BBC-4B5E-AA6D-04407EF6D5D8}" type="pres">
      <dgm:prSet presAssocID="{737BBF8D-27C5-4A73-B440-7C8A79674D9D}" presName="textNode" presStyleLbl="node1" presStyleIdx="2" presStyleCnt="3">
        <dgm:presLayoutVars>
          <dgm:bulletEnabled val="1"/>
        </dgm:presLayoutVars>
      </dgm:prSet>
      <dgm:spPr/>
    </dgm:pt>
  </dgm:ptLst>
  <dgm:cxnLst>
    <dgm:cxn modelId="{651CAB16-641F-43FF-9BA1-D023E1A9B36F}" srcId="{6D5C6C6C-6BB8-43CE-900F-42DF65AC8B05}" destId="{F4480BD7-4176-470C-AC71-21DCB28D51C3}" srcOrd="1" destOrd="0" parTransId="{8EF4010D-D896-4824-A08C-0990A6807A1C}" sibTransId="{B83E6858-274C-4AB8-8767-2988B47F5AF4}"/>
    <dgm:cxn modelId="{C426E02E-5A81-4A38-9C2C-CF17389F851A}" srcId="{6D5C6C6C-6BB8-43CE-900F-42DF65AC8B05}" destId="{737BBF8D-27C5-4A73-B440-7C8A79674D9D}" srcOrd="2" destOrd="0" parTransId="{33F21A87-600A-4F9F-AB70-94369E1F28C4}" sibTransId="{2A4B9C77-62B0-47B1-B5AD-91849EAA2FED}"/>
    <dgm:cxn modelId="{857FF443-E19F-440A-89CB-A0A00847ECC4}" srcId="{6D5C6C6C-6BB8-43CE-900F-42DF65AC8B05}" destId="{E3A92A95-B31A-4392-ABBD-C47ADB102340}" srcOrd="0" destOrd="0" parTransId="{78BFA319-45BB-4C47-8488-16BB34F42046}" sibTransId="{6E3B0222-F016-4B39-9322-E36EAC10B805}"/>
    <dgm:cxn modelId="{D3009E51-86B9-48F8-867E-B4EA73B53D65}" type="presOf" srcId="{E3A92A95-B31A-4392-ABBD-C47ADB102340}" destId="{6DC34D23-00E9-484A-AFB0-AF1E1DE42A48}" srcOrd="0" destOrd="0" presId="urn:microsoft.com/office/officeart/2005/8/layout/hProcess9"/>
    <dgm:cxn modelId="{BC95348A-DFFB-4B97-A326-E6171226388B}" type="presOf" srcId="{737BBF8D-27C5-4A73-B440-7C8A79674D9D}" destId="{D6BD76DC-7BBC-4B5E-AA6D-04407EF6D5D8}" srcOrd="0" destOrd="0" presId="urn:microsoft.com/office/officeart/2005/8/layout/hProcess9"/>
    <dgm:cxn modelId="{AFF19392-DF34-4926-8A20-DA598BB0EF07}" type="presOf" srcId="{6D5C6C6C-6BB8-43CE-900F-42DF65AC8B05}" destId="{75D7F8CA-3732-48E3-8802-68067267723A}" srcOrd="0" destOrd="0" presId="urn:microsoft.com/office/officeart/2005/8/layout/hProcess9"/>
    <dgm:cxn modelId="{028C2CAD-3E70-4FCF-8B9F-8414BC53320C}" type="presOf" srcId="{6F799BD6-CF72-43AB-9FDF-9EA08290DD22}" destId="{6DC34D23-00E9-484A-AFB0-AF1E1DE42A48}" srcOrd="0" destOrd="1" presId="urn:microsoft.com/office/officeart/2005/8/layout/hProcess9"/>
    <dgm:cxn modelId="{3225D0C7-4EE5-4D08-A745-F311C797C52E}" type="presOf" srcId="{F4480BD7-4176-470C-AC71-21DCB28D51C3}" destId="{91B97966-D7F4-4974-8A74-AB6C64ADC3F4}" srcOrd="0" destOrd="0" presId="urn:microsoft.com/office/officeart/2005/8/layout/hProcess9"/>
    <dgm:cxn modelId="{2AC55FF9-09A6-4938-A122-5CEA09059067}" srcId="{E3A92A95-B31A-4392-ABBD-C47ADB102340}" destId="{6F799BD6-CF72-43AB-9FDF-9EA08290DD22}" srcOrd="0" destOrd="0" parTransId="{37CEFAB1-95B9-42F4-BFB4-16E376045963}" sibTransId="{202BE34D-EB43-4569-ADC0-4CD3BE29E659}"/>
    <dgm:cxn modelId="{547CAE0C-44E6-45B0-AC66-06A2A5D82F6C}" type="presParOf" srcId="{75D7F8CA-3732-48E3-8802-68067267723A}" destId="{9017C38B-E32E-43B0-B9F4-711B8B14C45B}" srcOrd="0" destOrd="0" presId="urn:microsoft.com/office/officeart/2005/8/layout/hProcess9"/>
    <dgm:cxn modelId="{474FEE04-A5BE-4100-890F-9A4DBBF99031}" type="presParOf" srcId="{75D7F8CA-3732-48E3-8802-68067267723A}" destId="{867F51AE-72B7-487D-B312-06E17C0CE83D}" srcOrd="1" destOrd="0" presId="urn:microsoft.com/office/officeart/2005/8/layout/hProcess9"/>
    <dgm:cxn modelId="{59193624-FF9E-46D2-A8B2-709788333969}" type="presParOf" srcId="{867F51AE-72B7-487D-B312-06E17C0CE83D}" destId="{6DC34D23-00E9-484A-AFB0-AF1E1DE42A48}" srcOrd="0" destOrd="0" presId="urn:microsoft.com/office/officeart/2005/8/layout/hProcess9"/>
    <dgm:cxn modelId="{44E4800C-7ACD-4596-B7BA-AA30770DFA98}" type="presParOf" srcId="{867F51AE-72B7-487D-B312-06E17C0CE83D}" destId="{FC958467-3D19-437D-908C-A501A01AF543}" srcOrd="1" destOrd="0" presId="urn:microsoft.com/office/officeart/2005/8/layout/hProcess9"/>
    <dgm:cxn modelId="{181AA393-1B0A-44AE-A487-ACCE5083FBF3}" type="presParOf" srcId="{867F51AE-72B7-487D-B312-06E17C0CE83D}" destId="{91B97966-D7F4-4974-8A74-AB6C64ADC3F4}" srcOrd="2" destOrd="0" presId="urn:microsoft.com/office/officeart/2005/8/layout/hProcess9"/>
    <dgm:cxn modelId="{2CD61015-FC07-4E6B-8854-4BB7530200F3}" type="presParOf" srcId="{867F51AE-72B7-487D-B312-06E17C0CE83D}" destId="{4688EF8D-4B2A-4697-835D-74CFF0ABA799}" srcOrd="3" destOrd="0" presId="urn:microsoft.com/office/officeart/2005/8/layout/hProcess9"/>
    <dgm:cxn modelId="{489FC0A0-3CB3-479D-9005-14EE0E2C0C18}" type="presParOf" srcId="{867F51AE-72B7-487D-B312-06E17C0CE83D}" destId="{D6BD76DC-7BBC-4B5E-AA6D-04407EF6D5D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BE6A6C-7B7B-4491-8D3B-9BF876C3199F}"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C5B83DB1-FF49-4858-9F3B-BD8CC99C19B4}">
      <dgm:prSet phldrT="[Text]" phldr="0"/>
      <dgm:spPr/>
      <dgm:t>
        <a:bodyPr/>
        <a:lstStyle/>
        <a:p>
          <a:pPr rtl="0"/>
          <a:r>
            <a:rPr lang="en-US">
              <a:latin typeface="Gill Sans MT" panose="020B0502020104020203"/>
            </a:rPr>
            <a:t>Procedural Irregularity</a:t>
          </a:r>
          <a:endParaRPr lang="en-US"/>
        </a:p>
      </dgm:t>
    </dgm:pt>
    <dgm:pt modelId="{9A1464A8-9C9F-4E9C-A3D8-C905EF0EA970}" type="parTrans" cxnId="{CAE80C76-9846-41D4-85CA-5875B45497A9}">
      <dgm:prSet/>
      <dgm:spPr/>
      <dgm:t>
        <a:bodyPr/>
        <a:lstStyle/>
        <a:p>
          <a:endParaRPr lang="en-US"/>
        </a:p>
      </dgm:t>
    </dgm:pt>
    <dgm:pt modelId="{0ED90EED-AF5F-43A2-8FC8-2DF94704BA4D}" type="sibTrans" cxnId="{CAE80C76-9846-41D4-85CA-5875B45497A9}">
      <dgm:prSet/>
      <dgm:spPr/>
      <dgm:t>
        <a:bodyPr/>
        <a:lstStyle/>
        <a:p>
          <a:endParaRPr lang="en-US"/>
        </a:p>
      </dgm:t>
    </dgm:pt>
    <dgm:pt modelId="{41A19DEB-606A-47B7-AA51-05741F852DFB}">
      <dgm:prSet phldrT="[Text]" phldr="0"/>
      <dgm:spPr/>
      <dgm:t>
        <a:bodyPr/>
        <a:lstStyle/>
        <a:p>
          <a:pPr rtl="0"/>
          <a:r>
            <a:rPr lang="en-US">
              <a:latin typeface="Gill Sans MT" panose="020B0502020104020203"/>
            </a:rPr>
            <a:t>New Evidence</a:t>
          </a:r>
          <a:endParaRPr lang="en-US"/>
        </a:p>
      </dgm:t>
    </dgm:pt>
    <dgm:pt modelId="{ECA736C9-7F60-4A05-A8C4-05750133BC5D}" type="parTrans" cxnId="{2CECDA6A-6F26-470B-8EB6-098F11EA3334}">
      <dgm:prSet/>
      <dgm:spPr/>
      <dgm:t>
        <a:bodyPr/>
        <a:lstStyle/>
        <a:p>
          <a:endParaRPr lang="en-US"/>
        </a:p>
      </dgm:t>
    </dgm:pt>
    <dgm:pt modelId="{110565F0-60D0-4731-8524-D698944B3BAB}" type="sibTrans" cxnId="{2CECDA6A-6F26-470B-8EB6-098F11EA3334}">
      <dgm:prSet/>
      <dgm:spPr/>
      <dgm:t>
        <a:bodyPr/>
        <a:lstStyle/>
        <a:p>
          <a:endParaRPr lang="en-US"/>
        </a:p>
      </dgm:t>
    </dgm:pt>
    <dgm:pt modelId="{582054F5-9A7F-4645-9D9E-7346303DAD88}">
      <dgm:prSet phldrT="[Text]" phldr="0"/>
      <dgm:spPr/>
      <dgm:t>
        <a:bodyPr/>
        <a:lstStyle/>
        <a:p>
          <a:pPr rtl="0"/>
          <a:r>
            <a:rPr lang="en-US">
              <a:latin typeface="Gill Sans MT" panose="020B0502020104020203"/>
            </a:rPr>
            <a:t>Conflict of Interest or Bias</a:t>
          </a:r>
          <a:endParaRPr lang="en-US"/>
        </a:p>
      </dgm:t>
    </dgm:pt>
    <dgm:pt modelId="{FAD853AB-1DC0-43CA-8797-D646C427C91A}" type="parTrans" cxnId="{CE804D3C-05A2-4AA8-9A95-88F8602C85F9}">
      <dgm:prSet/>
      <dgm:spPr/>
      <dgm:t>
        <a:bodyPr/>
        <a:lstStyle/>
        <a:p>
          <a:endParaRPr lang="en-US"/>
        </a:p>
      </dgm:t>
    </dgm:pt>
    <dgm:pt modelId="{4E7E39CB-2783-417B-B204-057437C1FD37}" type="sibTrans" cxnId="{CE804D3C-05A2-4AA8-9A95-88F8602C85F9}">
      <dgm:prSet/>
      <dgm:spPr/>
      <dgm:t>
        <a:bodyPr/>
        <a:lstStyle/>
        <a:p>
          <a:endParaRPr lang="en-US"/>
        </a:p>
      </dgm:t>
    </dgm:pt>
    <dgm:pt modelId="{1BC8EDD9-BCAE-467B-A3CC-56714512D09B}">
      <dgm:prSet phldr="0"/>
      <dgm:spPr/>
      <dgm:t>
        <a:bodyPr/>
        <a:lstStyle/>
        <a:p>
          <a:pPr rtl="0"/>
          <a:r>
            <a:rPr lang="en-US">
              <a:latin typeface="Gill Sans MT" panose="020B0502020104020203"/>
            </a:rPr>
            <a:t>Arbitrary and Capricious</a:t>
          </a:r>
        </a:p>
      </dgm:t>
    </dgm:pt>
    <dgm:pt modelId="{1E9EDD7C-5903-4C8F-99EE-059AC48DD4DB}" type="parTrans" cxnId="{8F41CF86-9F0A-427B-8A1A-1F75484C3E4E}">
      <dgm:prSet/>
      <dgm:spPr/>
      <dgm:t>
        <a:bodyPr/>
        <a:lstStyle/>
        <a:p>
          <a:endParaRPr lang="en-US"/>
        </a:p>
      </dgm:t>
    </dgm:pt>
    <dgm:pt modelId="{4577091D-B1E0-4E4D-BBF5-7C1E329829D4}" type="sibTrans" cxnId="{8F41CF86-9F0A-427B-8A1A-1F75484C3E4E}">
      <dgm:prSet/>
      <dgm:spPr/>
      <dgm:t>
        <a:bodyPr/>
        <a:lstStyle/>
        <a:p>
          <a:endParaRPr lang="en-US"/>
        </a:p>
      </dgm:t>
    </dgm:pt>
    <dgm:pt modelId="{546D4C94-29D4-4030-BAB4-4A3AA35792AF}" type="pres">
      <dgm:prSet presAssocID="{18BE6A6C-7B7B-4491-8D3B-9BF876C3199F}" presName="vert0" presStyleCnt="0">
        <dgm:presLayoutVars>
          <dgm:dir/>
          <dgm:animOne val="branch"/>
          <dgm:animLvl val="lvl"/>
        </dgm:presLayoutVars>
      </dgm:prSet>
      <dgm:spPr/>
    </dgm:pt>
    <dgm:pt modelId="{A70DE35A-5C35-42F4-8EAD-22068C94953E}" type="pres">
      <dgm:prSet presAssocID="{C5B83DB1-FF49-4858-9F3B-BD8CC99C19B4}" presName="thickLine" presStyleLbl="alignNode1" presStyleIdx="0" presStyleCnt="4"/>
      <dgm:spPr/>
    </dgm:pt>
    <dgm:pt modelId="{6F6E4115-D3BC-47F7-A737-717AF1E81D56}" type="pres">
      <dgm:prSet presAssocID="{C5B83DB1-FF49-4858-9F3B-BD8CC99C19B4}" presName="horz1" presStyleCnt="0"/>
      <dgm:spPr/>
    </dgm:pt>
    <dgm:pt modelId="{E239B31B-D880-4954-977D-BF58F544D660}" type="pres">
      <dgm:prSet presAssocID="{C5B83DB1-FF49-4858-9F3B-BD8CC99C19B4}" presName="tx1" presStyleLbl="revTx" presStyleIdx="0" presStyleCnt="4"/>
      <dgm:spPr/>
    </dgm:pt>
    <dgm:pt modelId="{4F74C038-3750-4BB0-9FF4-012558A3AB75}" type="pres">
      <dgm:prSet presAssocID="{C5B83DB1-FF49-4858-9F3B-BD8CC99C19B4}" presName="vert1" presStyleCnt="0"/>
      <dgm:spPr/>
    </dgm:pt>
    <dgm:pt modelId="{62DE889A-5FBA-4ED7-9FE1-B77B1054559F}" type="pres">
      <dgm:prSet presAssocID="{41A19DEB-606A-47B7-AA51-05741F852DFB}" presName="thickLine" presStyleLbl="alignNode1" presStyleIdx="1" presStyleCnt="4"/>
      <dgm:spPr/>
    </dgm:pt>
    <dgm:pt modelId="{82B76E04-A213-48A5-A5A8-C3F4820937CA}" type="pres">
      <dgm:prSet presAssocID="{41A19DEB-606A-47B7-AA51-05741F852DFB}" presName="horz1" presStyleCnt="0"/>
      <dgm:spPr/>
    </dgm:pt>
    <dgm:pt modelId="{B037AD90-1431-47D7-80B0-AD29359F6F22}" type="pres">
      <dgm:prSet presAssocID="{41A19DEB-606A-47B7-AA51-05741F852DFB}" presName="tx1" presStyleLbl="revTx" presStyleIdx="1" presStyleCnt="4"/>
      <dgm:spPr/>
    </dgm:pt>
    <dgm:pt modelId="{7F0B38AB-FF5B-4CA4-9AE3-079A98A26294}" type="pres">
      <dgm:prSet presAssocID="{41A19DEB-606A-47B7-AA51-05741F852DFB}" presName="vert1" presStyleCnt="0"/>
      <dgm:spPr/>
    </dgm:pt>
    <dgm:pt modelId="{B9EF1274-5E6A-4447-BF52-D75F00692966}" type="pres">
      <dgm:prSet presAssocID="{582054F5-9A7F-4645-9D9E-7346303DAD88}" presName="thickLine" presStyleLbl="alignNode1" presStyleIdx="2" presStyleCnt="4"/>
      <dgm:spPr/>
    </dgm:pt>
    <dgm:pt modelId="{B34F75E7-0332-4DBF-8AE4-9BAEFF761680}" type="pres">
      <dgm:prSet presAssocID="{582054F5-9A7F-4645-9D9E-7346303DAD88}" presName="horz1" presStyleCnt="0"/>
      <dgm:spPr/>
    </dgm:pt>
    <dgm:pt modelId="{2D9129EE-46F4-4FA9-9438-7A732616EE83}" type="pres">
      <dgm:prSet presAssocID="{582054F5-9A7F-4645-9D9E-7346303DAD88}" presName="tx1" presStyleLbl="revTx" presStyleIdx="2" presStyleCnt="4"/>
      <dgm:spPr/>
    </dgm:pt>
    <dgm:pt modelId="{A08FCE4A-733F-411A-87CB-6467B946C06B}" type="pres">
      <dgm:prSet presAssocID="{582054F5-9A7F-4645-9D9E-7346303DAD88}" presName="vert1" presStyleCnt="0"/>
      <dgm:spPr/>
    </dgm:pt>
    <dgm:pt modelId="{92105454-69D2-4DB6-9668-97510609DE02}" type="pres">
      <dgm:prSet presAssocID="{1BC8EDD9-BCAE-467B-A3CC-56714512D09B}" presName="thickLine" presStyleLbl="alignNode1" presStyleIdx="3" presStyleCnt="4"/>
      <dgm:spPr/>
    </dgm:pt>
    <dgm:pt modelId="{95AE8B85-42D2-4FC2-BB0B-67B01F379A7F}" type="pres">
      <dgm:prSet presAssocID="{1BC8EDD9-BCAE-467B-A3CC-56714512D09B}" presName="horz1" presStyleCnt="0"/>
      <dgm:spPr/>
    </dgm:pt>
    <dgm:pt modelId="{9EB62B43-A4B9-4FDB-8881-7B26A6AD05AA}" type="pres">
      <dgm:prSet presAssocID="{1BC8EDD9-BCAE-467B-A3CC-56714512D09B}" presName="tx1" presStyleLbl="revTx" presStyleIdx="3" presStyleCnt="4"/>
      <dgm:spPr/>
    </dgm:pt>
    <dgm:pt modelId="{96F05C16-85DB-4016-B756-D2A44EF35729}" type="pres">
      <dgm:prSet presAssocID="{1BC8EDD9-BCAE-467B-A3CC-56714512D09B}" presName="vert1" presStyleCnt="0"/>
      <dgm:spPr/>
    </dgm:pt>
  </dgm:ptLst>
  <dgm:cxnLst>
    <dgm:cxn modelId="{CD9D4C11-AC2C-445F-9797-873E681E3A47}" type="presOf" srcId="{41A19DEB-606A-47B7-AA51-05741F852DFB}" destId="{B037AD90-1431-47D7-80B0-AD29359F6F22}" srcOrd="0" destOrd="0" presId="urn:microsoft.com/office/officeart/2008/layout/LinedList"/>
    <dgm:cxn modelId="{CE804D3C-05A2-4AA8-9A95-88F8602C85F9}" srcId="{18BE6A6C-7B7B-4491-8D3B-9BF876C3199F}" destId="{582054F5-9A7F-4645-9D9E-7346303DAD88}" srcOrd="2" destOrd="0" parTransId="{FAD853AB-1DC0-43CA-8797-D646C427C91A}" sibTransId="{4E7E39CB-2783-417B-B204-057437C1FD37}"/>
    <dgm:cxn modelId="{0FA9833E-6512-487A-875B-E816387BF089}" type="presOf" srcId="{C5B83DB1-FF49-4858-9F3B-BD8CC99C19B4}" destId="{E239B31B-D880-4954-977D-BF58F544D660}" srcOrd="0" destOrd="0" presId="urn:microsoft.com/office/officeart/2008/layout/LinedList"/>
    <dgm:cxn modelId="{83991466-6372-453A-8110-C47BDF60A10E}" type="presOf" srcId="{582054F5-9A7F-4645-9D9E-7346303DAD88}" destId="{2D9129EE-46F4-4FA9-9438-7A732616EE83}" srcOrd="0" destOrd="0" presId="urn:microsoft.com/office/officeart/2008/layout/LinedList"/>
    <dgm:cxn modelId="{A3340269-9167-4F03-8875-B0938B87E41E}" type="presOf" srcId="{1BC8EDD9-BCAE-467B-A3CC-56714512D09B}" destId="{9EB62B43-A4B9-4FDB-8881-7B26A6AD05AA}" srcOrd="0" destOrd="0" presId="urn:microsoft.com/office/officeart/2008/layout/LinedList"/>
    <dgm:cxn modelId="{2CECDA6A-6F26-470B-8EB6-098F11EA3334}" srcId="{18BE6A6C-7B7B-4491-8D3B-9BF876C3199F}" destId="{41A19DEB-606A-47B7-AA51-05741F852DFB}" srcOrd="1" destOrd="0" parTransId="{ECA736C9-7F60-4A05-A8C4-05750133BC5D}" sibTransId="{110565F0-60D0-4731-8524-D698944B3BAB}"/>
    <dgm:cxn modelId="{CAE80C76-9846-41D4-85CA-5875B45497A9}" srcId="{18BE6A6C-7B7B-4491-8D3B-9BF876C3199F}" destId="{C5B83DB1-FF49-4858-9F3B-BD8CC99C19B4}" srcOrd="0" destOrd="0" parTransId="{9A1464A8-9C9F-4E9C-A3D8-C905EF0EA970}" sibTransId="{0ED90EED-AF5F-43A2-8FC8-2DF94704BA4D}"/>
    <dgm:cxn modelId="{8F41CF86-9F0A-427B-8A1A-1F75484C3E4E}" srcId="{18BE6A6C-7B7B-4491-8D3B-9BF876C3199F}" destId="{1BC8EDD9-BCAE-467B-A3CC-56714512D09B}" srcOrd="3" destOrd="0" parTransId="{1E9EDD7C-5903-4C8F-99EE-059AC48DD4DB}" sibTransId="{4577091D-B1E0-4E4D-BBF5-7C1E329829D4}"/>
    <dgm:cxn modelId="{163FBDDD-5776-47A3-AE7B-B52B61CD0092}" type="presOf" srcId="{18BE6A6C-7B7B-4491-8D3B-9BF876C3199F}" destId="{546D4C94-29D4-4030-BAB4-4A3AA35792AF}" srcOrd="0" destOrd="0" presId="urn:microsoft.com/office/officeart/2008/layout/LinedList"/>
    <dgm:cxn modelId="{163784B4-2BD7-43AE-9955-34CE6DE9B1B6}" type="presParOf" srcId="{546D4C94-29D4-4030-BAB4-4A3AA35792AF}" destId="{A70DE35A-5C35-42F4-8EAD-22068C94953E}" srcOrd="0" destOrd="0" presId="urn:microsoft.com/office/officeart/2008/layout/LinedList"/>
    <dgm:cxn modelId="{E700BE93-2AEB-4A0E-8410-62E7F25D9E36}" type="presParOf" srcId="{546D4C94-29D4-4030-BAB4-4A3AA35792AF}" destId="{6F6E4115-D3BC-47F7-A737-717AF1E81D56}" srcOrd="1" destOrd="0" presId="urn:microsoft.com/office/officeart/2008/layout/LinedList"/>
    <dgm:cxn modelId="{23845294-823A-471E-8887-7CDDF913C0C7}" type="presParOf" srcId="{6F6E4115-D3BC-47F7-A737-717AF1E81D56}" destId="{E239B31B-D880-4954-977D-BF58F544D660}" srcOrd="0" destOrd="0" presId="urn:microsoft.com/office/officeart/2008/layout/LinedList"/>
    <dgm:cxn modelId="{7777192C-3203-44E4-B395-AB008865D52B}" type="presParOf" srcId="{6F6E4115-D3BC-47F7-A737-717AF1E81D56}" destId="{4F74C038-3750-4BB0-9FF4-012558A3AB75}" srcOrd="1" destOrd="0" presId="urn:microsoft.com/office/officeart/2008/layout/LinedList"/>
    <dgm:cxn modelId="{BB1C2D1C-4480-4319-BECB-5405F9648E28}" type="presParOf" srcId="{546D4C94-29D4-4030-BAB4-4A3AA35792AF}" destId="{62DE889A-5FBA-4ED7-9FE1-B77B1054559F}" srcOrd="2" destOrd="0" presId="urn:microsoft.com/office/officeart/2008/layout/LinedList"/>
    <dgm:cxn modelId="{3B6A806C-5B87-4A0E-A6DE-26A7C58B07B8}" type="presParOf" srcId="{546D4C94-29D4-4030-BAB4-4A3AA35792AF}" destId="{82B76E04-A213-48A5-A5A8-C3F4820937CA}" srcOrd="3" destOrd="0" presId="urn:microsoft.com/office/officeart/2008/layout/LinedList"/>
    <dgm:cxn modelId="{0FE51E2A-7EF5-45F5-BC7C-BF90277241AD}" type="presParOf" srcId="{82B76E04-A213-48A5-A5A8-C3F4820937CA}" destId="{B037AD90-1431-47D7-80B0-AD29359F6F22}" srcOrd="0" destOrd="0" presId="urn:microsoft.com/office/officeart/2008/layout/LinedList"/>
    <dgm:cxn modelId="{DE9FE289-160B-41CD-9E48-E68CEF286A4B}" type="presParOf" srcId="{82B76E04-A213-48A5-A5A8-C3F4820937CA}" destId="{7F0B38AB-FF5B-4CA4-9AE3-079A98A26294}" srcOrd="1" destOrd="0" presId="urn:microsoft.com/office/officeart/2008/layout/LinedList"/>
    <dgm:cxn modelId="{2BE58344-721D-494D-9FD6-749A9868406E}" type="presParOf" srcId="{546D4C94-29D4-4030-BAB4-4A3AA35792AF}" destId="{B9EF1274-5E6A-4447-BF52-D75F00692966}" srcOrd="4" destOrd="0" presId="urn:microsoft.com/office/officeart/2008/layout/LinedList"/>
    <dgm:cxn modelId="{3A572882-5DE6-401D-89A8-17CC0C13A91B}" type="presParOf" srcId="{546D4C94-29D4-4030-BAB4-4A3AA35792AF}" destId="{B34F75E7-0332-4DBF-8AE4-9BAEFF761680}" srcOrd="5" destOrd="0" presId="urn:microsoft.com/office/officeart/2008/layout/LinedList"/>
    <dgm:cxn modelId="{40045D90-C82E-4E1F-BA88-CE0E387D213C}" type="presParOf" srcId="{B34F75E7-0332-4DBF-8AE4-9BAEFF761680}" destId="{2D9129EE-46F4-4FA9-9438-7A732616EE83}" srcOrd="0" destOrd="0" presId="urn:microsoft.com/office/officeart/2008/layout/LinedList"/>
    <dgm:cxn modelId="{6BF5901D-9154-4F94-9A83-1D64AA74CB33}" type="presParOf" srcId="{B34F75E7-0332-4DBF-8AE4-9BAEFF761680}" destId="{A08FCE4A-733F-411A-87CB-6467B946C06B}" srcOrd="1" destOrd="0" presId="urn:microsoft.com/office/officeart/2008/layout/LinedList"/>
    <dgm:cxn modelId="{D26FDF72-CAAD-4296-88A9-C1F5718ECAB1}" type="presParOf" srcId="{546D4C94-29D4-4030-BAB4-4A3AA35792AF}" destId="{92105454-69D2-4DB6-9668-97510609DE02}" srcOrd="6" destOrd="0" presId="urn:microsoft.com/office/officeart/2008/layout/LinedList"/>
    <dgm:cxn modelId="{921E5BE8-BC8D-484D-AF58-3BB8D353885D}" type="presParOf" srcId="{546D4C94-29D4-4030-BAB4-4A3AA35792AF}" destId="{95AE8B85-42D2-4FC2-BB0B-67B01F379A7F}" srcOrd="7" destOrd="0" presId="urn:microsoft.com/office/officeart/2008/layout/LinedList"/>
    <dgm:cxn modelId="{EB57E45D-6499-4627-8D9C-D09DD22CCE97}" type="presParOf" srcId="{95AE8B85-42D2-4FC2-BB0B-67B01F379A7F}" destId="{9EB62B43-A4B9-4FDB-8881-7B26A6AD05AA}" srcOrd="0" destOrd="0" presId="urn:microsoft.com/office/officeart/2008/layout/LinedList"/>
    <dgm:cxn modelId="{836FB727-6386-43D6-A4E9-977D6855BA5D}" type="presParOf" srcId="{95AE8B85-42D2-4FC2-BB0B-67B01F379A7F}" destId="{96F05C16-85DB-4016-B756-D2A44EF3572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48906A-2831-42AF-8B32-920D9DA19BCF}"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0763B632-A327-4BE4-B734-67747D3510D6}">
      <dgm:prSet/>
      <dgm:spPr/>
      <dgm:t>
        <a:bodyPr/>
        <a:lstStyle/>
        <a:p>
          <a:r>
            <a:rPr lang="en-US" dirty="0"/>
            <a:t>Schedule</a:t>
          </a:r>
        </a:p>
      </dgm:t>
    </dgm:pt>
    <dgm:pt modelId="{35D94FCA-DD61-4113-B1FA-9A7612277900}" type="parTrans" cxnId="{9389BB47-7E94-48D0-8951-AAB9505CA4C5}">
      <dgm:prSet/>
      <dgm:spPr/>
      <dgm:t>
        <a:bodyPr/>
        <a:lstStyle/>
        <a:p>
          <a:endParaRPr lang="en-US"/>
        </a:p>
      </dgm:t>
    </dgm:pt>
    <dgm:pt modelId="{10A7E756-D3BB-4538-B644-C07504BED531}" type="sibTrans" cxnId="{9389BB47-7E94-48D0-8951-AAB9505CA4C5}">
      <dgm:prSet/>
      <dgm:spPr/>
      <dgm:t>
        <a:bodyPr/>
        <a:lstStyle/>
        <a:p>
          <a:endParaRPr lang="en-US"/>
        </a:p>
      </dgm:t>
    </dgm:pt>
    <dgm:pt modelId="{E9AE9C09-2D83-4231-9E38-EDC35EBA8265}">
      <dgm:prSet/>
      <dgm:spPr/>
      <dgm:t>
        <a:bodyPr/>
        <a:lstStyle/>
        <a:p>
          <a:r>
            <a:rPr lang="en-US" dirty="0"/>
            <a:t>Schedule a meeting with College/Department leadership, FASA/</a:t>
          </a:r>
          <a:r>
            <a:rPr lang="en-US" dirty="0">
              <a:latin typeface="Gill Sans MT" panose="020B0502020104020203"/>
            </a:rPr>
            <a:t>ELR</a:t>
          </a:r>
          <a:r>
            <a:rPr lang="en-US" dirty="0"/>
            <a:t>, OGC, and OCR</a:t>
          </a:r>
        </a:p>
      </dgm:t>
    </dgm:pt>
    <dgm:pt modelId="{A44544E6-B1FE-470C-B9D9-302E227E6697}" type="parTrans" cxnId="{2E3C1C2D-7A35-4101-957F-E0DBDCCCDE00}">
      <dgm:prSet/>
      <dgm:spPr/>
      <dgm:t>
        <a:bodyPr/>
        <a:lstStyle/>
        <a:p>
          <a:endParaRPr lang="en-US"/>
        </a:p>
      </dgm:t>
    </dgm:pt>
    <dgm:pt modelId="{22542829-4933-4B32-B35D-41C599585008}" type="sibTrans" cxnId="{2E3C1C2D-7A35-4101-957F-E0DBDCCCDE00}">
      <dgm:prSet/>
      <dgm:spPr/>
      <dgm:t>
        <a:bodyPr/>
        <a:lstStyle/>
        <a:p>
          <a:endParaRPr lang="en-US"/>
        </a:p>
      </dgm:t>
    </dgm:pt>
    <dgm:pt modelId="{3B37520D-C885-4D55-91EE-47E1DCCF0B04}">
      <dgm:prSet/>
      <dgm:spPr/>
      <dgm:t>
        <a:bodyPr/>
        <a:lstStyle/>
        <a:p>
          <a:r>
            <a:rPr lang="en-US" dirty="0"/>
            <a:t>Consider</a:t>
          </a:r>
        </a:p>
      </dgm:t>
    </dgm:pt>
    <dgm:pt modelId="{976FE017-C3C0-4027-AC0A-D62EBF750979}" type="parTrans" cxnId="{7518B895-8642-400E-9146-5917E7DF3123}">
      <dgm:prSet/>
      <dgm:spPr/>
      <dgm:t>
        <a:bodyPr/>
        <a:lstStyle/>
        <a:p>
          <a:endParaRPr lang="en-US"/>
        </a:p>
      </dgm:t>
    </dgm:pt>
    <dgm:pt modelId="{512018BD-1645-45AF-B77A-ED167314E6F1}" type="sibTrans" cxnId="{7518B895-8642-400E-9146-5917E7DF3123}">
      <dgm:prSet/>
      <dgm:spPr/>
      <dgm:t>
        <a:bodyPr/>
        <a:lstStyle/>
        <a:p>
          <a:endParaRPr lang="en-US"/>
        </a:p>
      </dgm:t>
    </dgm:pt>
    <dgm:pt modelId="{5AAB795C-9050-4747-9255-ACE9CD1DBFF0}">
      <dgm:prSet/>
      <dgm:spPr/>
      <dgm:t>
        <a:bodyPr/>
        <a:lstStyle/>
        <a:p>
          <a:pPr rtl="0"/>
          <a:r>
            <a:rPr lang="en-US" dirty="0"/>
            <a:t>Consider if other policies were violated</a:t>
          </a:r>
          <a:r>
            <a:rPr lang="en-US" dirty="0">
              <a:latin typeface="Gill Sans MT" panose="020B0502020104020203"/>
            </a:rPr>
            <a:t> and if further investigation of the issues is needed </a:t>
          </a:r>
          <a:endParaRPr lang="en-US" dirty="0"/>
        </a:p>
      </dgm:t>
    </dgm:pt>
    <dgm:pt modelId="{8B66CF2B-7885-4EF5-B50E-9AACE2573BA3}" type="parTrans" cxnId="{3171A550-B1F6-49D7-ADEB-CE6188B2E91B}">
      <dgm:prSet/>
      <dgm:spPr/>
      <dgm:t>
        <a:bodyPr/>
        <a:lstStyle/>
        <a:p>
          <a:endParaRPr lang="en-US"/>
        </a:p>
      </dgm:t>
    </dgm:pt>
    <dgm:pt modelId="{25151F8C-C9BD-4BD5-8796-6433C6164162}" type="sibTrans" cxnId="{3171A550-B1F6-49D7-ADEB-CE6188B2E91B}">
      <dgm:prSet/>
      <dgm:spPr/>
      <dgm:t>
        <a:bodyPr/>
        <a:lstStyle/>
        <a:p>
          <a:endParaRPr lang="en-US"/>
        </a:p>
      </dgm:t>
    </dgm:pt>
    <dgm:pt modelId="{BB85F1C8-9E86-4233-AF68-A01589E9BE7B}">
      <dgm:prSet/>
      <dgm:spPr/>
      <dgm:t>
        <a:bodyPr/>
        <a:lstStyle/>
        <a:p>
          <a:r>
            <a:rPr lang="en-US" dirty="0"/>
            <a:t>Assess</a:t>
          </a:r>
        </a:p>
      </dgm:t>
    </dgm:pt>
    <dgm:pt modelId="{D1F75DF6-5AF0-4586-8806-0C4C7BC1D842}" type="parTrans" cxnId="{9C998A87-11EF-4DCE-8657-013F3FB5E976}">
      <dgm:prSet/>
      <dgm:spPr/>
      <dgm:t>
        <a:bodyPr/>
        <a:lstStyle/>
        <a:p>
          <a:endParaRPr lang="en-US"/>
        </a:p>
      </dgm:t>
    </dgm:pt>
    <dgm:pt modelId="{47090A3C-9657-4C59-ABFE-4EF9E10E8A9F}" type="sibTrans" cxnId="{9C998A87-11EF-4DCE-8657-013F3FB5E976}">
      <dgm:prSet/>
      <dgm:spPr/>
      <dgm:t>
        <a:bodyPr/>
        <a:lstStyle/>
        <a:p>
          <a:endParaRPr lang="en-US"/>
        </a:p>
      </dgm:t>
    </dgm:pt>
    <dgm:pt modelId="{D93BD5B1-2902-4649-B3A4-2789EB2D1381}">
      <dgm:prSet/>
      <dgm:spPr/>
      <dgm:t>
        <a:bodyPr/>
        <a:lstStyle/>
        <a:p>
          <a:pPr rtl="0"/>
          <a:r>
            <a:rPr lang="en-US" dirty="0"/>
            <a:t>Assess appropriate discipline</a:t>
          </a:r>
          <a:r>
            <a:rPr lang="en-US" dirty="0">
              <a:latin typeface="Gill Sans MT" panose="020B0502020104020203"/>
            </a:rPr>
            <a:t> or other interventions</a:t>
          </a:r>
          <a:endParaRPr lang="en-US" dirty="0"/>
        </a:p>
      </dgm:t>
    </dgm:pt>
    <dgm:pt modelId="{1563E870-C4A7-4220-9007-27361FAD248B}" type="parTrans" cxnId="{E934CF31-4665-4D32-B50D-19A1CCB3B9CD}">
      <dgm:prSet/>
      <dgm:spPr/>
      <dgm:t>
        <a:bodyPr/>
        <a:lstStyle/>
        <a:p>
          <a:endParaRPr lang="en-US"/>
        </a:p>
      </dgm:t>
    </dgm:pt>
    <dgm:pt modelId="{8D4A07D8-81C7-47CB-AF0C-00BC34472346}" type="sibTrans" cxnId="{E934CF31-4665-4D32-B50D-19A1CCB3B9CD}">
      <dgm:prSet/>
      <dgm:spPr/>
      <dgm:t>
        <a:bodyPr/>
        <a:lstStyle/>
        <a:p>
          <a:endParaRPr lang="en-US"/>
        </a:p>
      </dgm:t>
    </dgm:pt>
    <dgm:pt modelId="{1FBDB8AC-0EDF-486C-AADA-7B617D711809}">
      <dgm:prSet/>
      <dgm:spPr/>
      <dgm:t>
        <a:bodyPr/>
        <a:lstStyle/>
        <a:p>
          <a:r>
            <a:rPr lang="en-US" dirty="0">
              <a:latin typeface="Gill Sans MT" panose="020B0502020104020203"/>
            </a:rPr>
            <a:t>Create</a:t>
          </a:r>
          <a:endParaRPr lang="en-US" dirty="0"/>
        </a:p>
      </dgm:t>
    </dgm:pt>
    <dgm:pt modelId="{3D265B08-3481-47DC-A636-E2AD9EFFDA49}" type="parTrans" cxnId="{024DA496-C277-4402-80AC-F67FEA276DBB}">
      <dgm:prSet/>
      <dgm:spPr/>
      <dgm:t>
        <a:bodyPr/>
        <a:lstStyle/>
        <a:p>
          <a:endParaRPr lang="en-US"/>
        </a:p>
      </dgm:t>
    </dgm:pt>
    <dgm:pt modelId="{B4B26558-7A4E-4BB1-8D77-F2EBDADEBFF3}" type="sibTrans" cxnId="{024DA496-C277-4402-80AC-F67FEA276DBB}">
      <dgm:prSet/>
      <dgm:spPr/>
      <dgm:t>
        <a:bodyPr/>
        <a:lstStyle/>
        <a:p>
          <a:endParaRPr lang="en-US"/>
        </a:p>
      </dgm:t>
    </dgm:pt>
    <dgm:pt modelId="{2EC60F2A-5A6B-4B56-8BDF-0AB6FA9D5FFD}">
      <dgm:prSet/>
      <dgm:spPr/>
      <dgm:t>
        <a:bodyPr/>
        <a:lstStyle/>
        <a:p>
          <a:pPr rtl="0"/>
          <a:r>
            <a:rPr lang="en-US" dirty="0">
              <a:latin typeface="Gill Sans MT" panose="020B0502020104020203"/>
            </a:rPr>
            <a:t>Create a</a:t>
          </a:r>
          <a:r>
            <a:rPr lang="en-US" dirty="0"/>
            <a:t> plan to implement discipline and any</a:t>
          </a:r>
          <a:r>
            <a:rPr lang="en-US" dirty="0">
              <a:latin typeface="Gill Sans MT" panose="020B0502020104020203"/>
            </a:rPr>
            <a:t> necessary</a:t>
          </a:r>
          <a:r>
            <a:rPr lang="en-US" dirty="0"/>
            <a:t> communications</a:t>
          </a:r>
          <a:r>
            <a:rPr lang="en-US" dirty="0">
              <a:latin typeface="Gill Sans MT" panose="020B0502020104020203"/>
            </a:rPr>
            <a:t> </a:t>
          </a:r>
          <a:endParaRPr lang="en-US" dirty="0"/>
        </a:p>
      </dgm:t>
    </dgm:pt>
    <dgm:pt modelId="{D7E54B48-58F1-493C-8EA9-0AC892DA106D}" type="parTrans" cxnId="{AEC0A438-E163-4ED3-9693-551292963A9A}">
      <dgm:prSet/>
      <dgm:spPr/>
      <dgm:t>
        <a:bodyPr/>
        <a:lstStyle/>
        <a:p>
          <a:endParaRPr lang="en-US"/>
        </a:p>
      </dgm:t>
    </dgm:pt>
    <dgm:pt modelId="{E746CF14-320F-4203-A63E-193B3D404576}" type="sibTrans" cxnId="{AEC0A438-E163-4ED3-9693-551292963A9A}">
      <dgm:prSet/>
      <dgm:spPr/>
      <dgm:t>
        <a:bodyPr/>
        <a:lstStyle/>
        <a:p>
          <a:endParaRPr lang="en-US"/>
        </a:p>
      </dgm:t>
    </dgm:pt>
    <dgm:pt modelId="{19B3E440-DACF-4E9D-83A5-78AA9F71F21A}" type="pres">
      <dgm:prSet presAssocID="{3A48906A-2831-42AF-8B32-920D9DA19BCF}" presName="Name0" presStyleCnt="0">
        <dgm:presLayoutVars>
          <dgm:dir/>
          <dgm:animLvl val="lvl"/>
          <dgm:resizeHandles val="exact"/>
        </dgm:presLayoutVars>
      </dgm:prSet>
      <dgm:spPr/>
    </dgm:pt>
    <dgm:pt modelId="{755D9B7D-6DB1-477A-BCE5-8D5E3894B6AF}" type="pres">
      <dgm:prSet presAssocID="{0763B632-A327-4BE4-B734-67747D3510D6}" presName="linNode" presStyleCnt="0"/>
      <dgm:spPr/>
    </dgm:pt>
    <dgm:pt modelId="{2E701E46-6292-4309-AC11-94139C12F5E8}" type="pres">
      <dgm:prSet presAssocID="{0763B632-A327-4BE4-B734-67747D3510D6}" presName="parentText" presStyleLbl="alignNode1" presStyleIdx="0" presStyleCnt="4">
        <dgm:presLayoutVars>
          <dgm:chMax val="1"/>
          <dgm:bulletEnabled/>
        </dgm:presLayoutVars>
      </dgm:prSet>
      <dgm:spPr/>
    </dgm:pt>
    <dgm:pt modelId="{52251CDF-D2C7-4D64-B970-B13C19CAFCCE}" type="pres">
      <dgm:prSet presAssocID="{0763B632-A327-4BE4-B734-67747D3510D6}" presName="descendantText" presStyleLbl="alignAccFollowNode1" presStyleIdx="0" presStyleCnt="4">
        <dgm:presLayoutVars>
          <dgm:bulletEnabled/>
        </dgm:presLayoutVars>
      </dgm:prSet>
      <dgm:spPr/>
    </dgm:pt>
    <dgm:pt modelId="{F72D8290-DA2A-43B0-8F16-DC4C8302B2EE}" type="pres">
      <dgm:prSet presAssocID="{10A7E756-D3BB-4538-B644-C07504BED531}" presName="sp" presStyleCnt="0"/>
      <dgm:spPr/>
    </dgm:pt>
    <dgm:pt modelId="{4598DE91-74DD-4702-8A41-B4198FE2388E}" type="pres">
      <dgm:prSet presAssocID="{3B37520D-C885-4D55-91EE-47E1DCCF0B04}" presName="linNode" presStyleCnt="0"/>
      <dgm:spPr/>
    </dgm:pt>
    <dgm:pt modelId="{2A9EDE60-7244-4930-86CF-CF929214FECC}" type="pres">
      <dgm:prSet presAssocID="{3B37520D-C885-4D55-91EE-47E1DCCF0B04}" presName="parentText" presStyleLbl="alignNode1" presStyleIdx="1" presStyleCnt="4">
        <dgm:presLayoutVars>
          <dgm:chMax val="1"/>
          <dgm:bulletEnabled/>
        </dgm:presLayoutVars>
      </dgm:prSet>
      <dgm:spPr/>
    </dgm:pt>
    <dgm:pt modelId="{B12E508A-BF21-47E6-B38A-AFE33B64F00B}" type="pres">
      <dgm:prSet presAssocID="{3B37520D-C885-4D55-91EE-47E1DCCF0B04}" presName="descendantText" presStyleLbl="alignAccFollowNode1" presStyleIdx="1" presStyleCnt="4">
        <dgm:presLayoutVars>
          <dgm:bulletEnabled/>
        </dgm:presLayoutVars>
      </dgm:prSet>
      <dgm:spPr/>
    </dgm:pt>
    <dgm:pt modelId="{874F6982-3E53-4DD2-BC19-B3C07C73C22B}" type="pres">
      <dgm:prSet presAssocID="{512018BD-1645-45AF-B77A-ED167314E6F1}" presName="sp" presStyleCnt="0"/>
      <dgm:spPr/>
    </dgm:pt>
    <dgm:pt modelId="{9010496A-D7C1-4111-932E-132689D6B6E8}" type="pres">
      <dgm:prSet presAssocID="{BB85F1C8-9E86-4233-AF68-A01589E9BE7B}" presName="linNode" presStyleCnt="0"/>
      <dgm:spPr/>
    </dgm:pt>
    <dgm:pt modelId="{08CE3375-295A-406D-9D79-97705708CC43}" type="pres">
      <dgm:prSet presAssocID="{BB85F1C8-9E86-4233-AF68-A01589E9BE7B}" presName="parentText" presStyleLbl="alignNode1" presStyleIdx="2" presStyleCnt="4">
        <dgm:presLayoutVars>
          <dgm:chMax val="1"/>
          <dgm:bulletEnabled/>
        </dgm:presLayoutVars>
      </dgm:prSet>
      <dgm:spPr/>
    </dgm:pt>
    <dgm:pt modelId="{452DD7EA-3B2A-4707-8D98-EB3099BDF447}" type="pres">
      <dgm:prSet presAssocID="{BB85F1C8-9E86-4233-AF68-A01589E9BE7B}" presName="descendantText" presStyleLbl="alignAccFollowNode1" presStyleIdx="2" presStyleCnt="4">
        <dgm:presLayoutVars>
          <dgm:bulletEnabled/>
        </dgm:presLayoutVars>
      </dgm:prSet>
      <dgm:spPr/>
    </dgm:pt>
    <dgm:pt modelId="{72E83033-F958-4D64-BEF7-6253BAEE4CE3}" type="pres">
      <dgm:prSet presAssocID="{47090A3C-9657-4C59-ABFE-4EF9E10E8A9F}" presName="sp" presStyleCnt="0"/>
      <dgm:spPr/>
    </dgm:pt>
    <dgm:pt modelId="{41E00527-33C6-4EF8-AB64-E71A707E7C12}" type="pres">
      <dgm:prSet presAssocID="{1FBDB8AC-0EDF-486C-AADA-7B617D711809}" presName="linNode" presStyleCnt="0"/>
      <dgm:spPr/>
    </dgm:pt>
    <dgm:pt modelId="{9276CF16-CAC5-4C42-A739-D7FCBDB1374D}" type="pres">
      <dgm:prSet presAssocID="{1FBDB8AC-0EDF-486C-AADA-7B617D711809}" presName="parentText" presStyleLbl="alignNode1" presStyleIdx="3" presStyleCnt="4">
        <dgm:presLayoutVars>
          <dgm:chMax val="1"/>
          <dgm:bulletEnabled/>
        </dgm:presLayoutVars>
      </dgm:prSet>
      <dgm:spPr/>
    </dgm:pt>
    <dgm:pt modelId="{201A73E6-E941-4A5F-B639-8AD659A10CBA}" type="pres">
      <dgm:prSet presAssocID="{1FBDB8AC-0EDF-486C-AADA-7B617D711809}" presName="descendantText" presStyleLbl="alignAccFollowNode1" presStyleIdx="3" presStyleCnt="4">
        <dgm:presLayoutVars>
          <dgm:bulletEnabled/>
        </dgm:presLayoutVars>
      </dgm:prSet>
      <dgm:spPr/>
    </dgm:pt>
  </dgm:ptLst>
  <dgm:cxnLst>
    <dgm:cxn modelId="{0B51EB09-FE3B-43E3-9470-421A283F3B08}" type="presOf" srcId="{BB85F1C8-9E86-4233-AF68-A01589E9BE7B}" destId="{08CE3375-295A-406D-9D79-97705708CC43}" srcOrd="0" destOrd="0" presId="urn:microsoft.com/office/officeart/2016/7/layout/VerticalSolidActionList"/>
    <dgm:cxn modelId="{A8CE7B0E-B528-48C7-8BF9-3D4129BEB973}" type="presOf" srcId="{3A48906A-2831-42AF-8B32-920D9DA19BCF}" destId="{19B3E440-DACF-4E9D-83A5-78AA9F71F21A}" srcOrd="0" destOrd="0" presId="urn:microsoft.com/office/officeart/2016/7/layout/VerticalSolidActionList"/>
    <dgm:cxn modelId="{AC8D8310-B16B-456C-840D-09E373688B71}" type="presOf" srcId="{3B37520D-C885-4D55-91EE-47E1DCCF0B04}" destId="{2A9EDE60-7244-4930-86CF-CF929214FECC}" srcOrd="0" destOrd="0" presId="urn:microsoft.com/office/officeart/2016/7/layout/VerticalSolidActionList"/>
    <dgm:cxn modelId="{73EB811A-C952-4D20-98DF-EE6024F96D5C}" type="presOf" srcId="{5AAB795C-9050-4747-9255-ACE9CD1DBFF0}" destId="{B12E508A-BF21-47E6-B38A-AFE33B64F00B}" srcOrd="0" destOrd="0" presId="urn:microsoft.com/office/officeart/2016/7/layout/VerticalSolidActionList"/>
    <dgm:cxn modelId="{483C2025-3247-431E-A1A9-60E3F8B604DC}" type="presOf" srcId="{E9AE9C09-2D83-4231-9E38-EDC35EBA8265}" destId="{52251CDF-D2C7-4D64-B970-B13C19CAFCCE}" srcOrd="0" destOrd="0" presId="urn:microsoft.com/office/officeart/2016/7/layout/VerticalSolidActionList"/>
    <dgm:cxn modelId="{2E3C1C2D-7A35-4101-957F-E0DBDCCCDE00}" srcId="{0763B632-A327-4BE4-B734-67747D3510D6}" destId="{E9AE9C09-2D83-4231-9E38-EDC35EBA8265}" srcOrd="0" destOrd="0" parTransId="{A44544E6-B1FE-470C-B9D9-302E227E6697}" sibTransId="{22542829-4933-4B32-B35D-41C599585008}"/>
    <dgm:cxn modelId="{E934CF31-4665-4D32-B50D-19A1CCB3B9CD}" srcId="{BB85F1C8-9E86-4233-AF68-A01589E9BE7B}" destId="{D93BD5B1-2902-4649-B3A4-2789EB2D1381}" srcOrd="0" destOrd="0" parTransId="{1563E870-C4A7-4220-9007-27361FAD248B}" sibTransId="{8D4A07D8-81C7-47CB-AF0C-00BC34472346}"/>
    <dgm:cxn modelId="{AEC0A438-E163-4ED3-9693-551292963A9A}" srcId="{1FBDB8AC-0EDF-486C-AADA-7B617D711809}" destId="{2EC60F2A-5A6B-4B56-8BDF-0AB6FA9D5FFD}" srcOrd="0" destOrd="0" parTransId="{D7E54B48-58F1-493C-8EA9-0AC892DA106D}" sibTransId="{E746CF14-320F-4203-A63E-193B3D404576}"/>
    <dgm:cxn modelId="{39813B45-B241-4918-974E-7519F269C770}" type="presOf" srcId="{0763B632-A327-4BE4-B734-67747D3510D6}" destId="{2E701E46-6292-4309-AC11-94139C12F5E8}" srcOrd="0" destOrd="0" presId="urn:microsoft.com/office/officeart/2016/7/layout/VerticalSolidActionList"/>
    <dgm:cxn modelId="{9389BB47-7E94-48D0-8951-AAB9505CA4C5}" srcId="{3A48906A-2831-42AF-8B32-920D9DA19BCF}" destId="{0763B632-A327-4BE4-B734-67747D3510D6}" srcOrd="0" destOrd="0" parTransId="{35D94FCA-DD61-4113-B1FA-9A7612277900}" sibTransId="{10A7E756-D3BB-4538-B644-C07504BED531}"/>
    <dgm:cxn modelId="{3171A550-B1F6-49D7-ADEB-CE6188B2E91B}" srcId="{3B37520D-C885-4D55-91EE-47E1DCCF0B04}" destId="{5AAB795C-9050-4747-9255-ACE9CD1DBFF0}" srcOrd="0" destOrd="0" parTransId="{8B66CF2B-7885-4EF5-B50E-9AACE2573BA3}" sibTransId="{25151F8C-C9BD-4BD5-8796-6433C6164162}"/>
    <dgm:cxn modelId="{7B2CFE80-07FD-4292-869E-06E4E5073413}" type="presOf" srcId="{D93BD5B1-2902-4649-B3A4-2789EB2D1381}" destId="{452DD7EA-3B2A-4707-8D98-EB3099BDF447}" srcOrd="0" destOrd="0" presId="urn:microsoft.com/office/officeart/2016/7/layout/VerticalSolidActionList"/>
    <dgm:cxn modelId="{9C998A87-11EF-4DCE-8657-013F3FB5E976}" srcId="{3A48906A-2831-42AF-8B32-920D9DA19BCF}" destId="{BB85F1C8-9E86-4233-AF68-A01589E9BE7B}" srcOrd="2" destOrd="0" parTransId="{D1F75DF6-5AF0-4586-8806-0C4C7BC1D842}" sibTransId="{47090A3C-9657-4C59-ABFE-4EF9E10E8A9F}"/>
    <dgm:cxn modelId="{7518B895-8642-400E-9146-5917E7DF3123}" srcId="{3A48906A-2831-42AF-8B32-920D9DA19BCF}" destId="{3B37520D-C885-4D55-91EE-47E1DCCF0B04}" srcOrd="1" destOrd="0" parTransId="{976FE017-C3C0-4027-AC0A-D62EBF750979}" sibTransId="{512018BD-1645-45AF-B77A-ED167314E6F1}"/>
    <dgm:cxn modelId="{024DA496-C277-4402-80AC-F67FEA276DBB}" srcId="{3A48906A-2831-42AF-8B32-920D9DA19BCF}" destId="{1FBDB8AC-0EDF-486C-AADA-7B617D711809}" srcOrd="3" destOrd="0" parTransId="{3D265B08-3481-47DC-A636-E2AD9EFFDA49}" sibTransId="{B4B26558-7A4E-4BB1-8D77-F2EBDADEBFF3}"/>
    <dgm:cxn modelId="{8D4BECBE-B661-4497-A013-AE3F81C6E7F5}" type="presOf" srcId="{1FBDB8AC-0EDF-486C-AADA-7B617D711809}" destId="{9276CF16-CAC5-4C42-A739-D7FCBDB1374D}" srcOrd="0" destOrd="0" presId="urn:microsoft.com/office/officeart/2016/7/layout/VerticalSolidActionList"/>
    <dgm:cxn modelId="{2FEC92D1-8A26-41D3-BED8-F28EB7AA9C2D}" type="presOf" srcId="{2EC60F2A-5A6B-4B56-8BDF-0AB6FA9D5FFD}" destId="{201A73E6-E941-4A5F-B639-8AD659A10CBA}" srcOrd="0" destOrd="0" presId="urn:microsoft.com/office/officeart/2016/7/layout/VerticalSolidActionList"/>
    <dgm:cxn modelId="{CB85A482-399A-47A2-95FC-1F7CFD729D9F}" type="presParOf" srcId="{19B3E440-DACF-4E9D-83A5-78AA9F71F21A}" destId="{755D9B7D-6DB1-477A-BCE5-8D5E3894B6AF}" srcOrd="0" destOrd="0" presId="urn:microsoft.com/office/officeart/2016/7/layout/VerticalSolidActionList"/>
    <dgm:cxn modelId="{AE7EEC68-3A90-44F7-AE4B-C651025BD6AA}" type="presParOf" srcId="{755D9B7D-6DB1-477A-BCE5-8D5E3894B6AF}" destId="{2E701E46-6292-4309-AC11-94139C12F5E8}" srcOrd="0" destOrd="0" presId="urn:microsoft.com/office/officeart/2016/7/layout/VerticalSolidActionList"/>
    <dgm:cxn modelId="{3D60DAF0-46BC-402E-A3E4-E0FCF9510646}" type="presParOf" srcId="{755D9B7D-6DB1-477A-BCE5-8D5E3894B6AF}" destId="{52251CDF-D2C7-4D64-B970-B13C19CAFCCE}" srcOrd="1" destOrd="0" presId="urn:microsoft.com/office/officeart/2016/7/layout/VerticalSolidActionList"/>
    <dgm:cxn modelId="{7557A3CC-27F5-4510-8225-D48F9E77CDF0}" type="presParOf" srcId="{19B3E440-DACF-4E9D-83A5-78AA9F71F21A}" destId="{F72D8290-DA2A-43B0-8F16-DC4C8302B2EE}" srcOrd="1" destOrd="0" presId="urn:microsoft.com/office/officeart/2016/7/layout/VerticalSolidActionList"/>
    <dgm:cxn modelId="{0E6DEE44-B8CB-47B6-B8CA-320D3FD756A5}" type="presParOf" srcId="{19B3E440-DACF-4E9D-83A5-78AA9F71F21A}" destId="{4598DE91-74DD-4702-8A41-B4198FE2388E}" srcOrd="2" destOrd="0" presId="urn:microsoft.com/office/officeart/2016/7/layout/VerticalSolidActionList"/>
    <dgm:cxn modelId="{56409B48-A536-491D-85F8-8BC6163EA256}" type="presParOf" srcId="{4598DE91-74DD-4702-8A41-B4198FE2388E}" destId="{2A9EDE60-7244-4930-86CF-CF929214FECC}" srcOrd="0" destOrd="0" presId="urn:microsoft.com/office/officeart/2016/7/layout/VerticalSolidActionList"/>
    <dgm:cxn modelId="{9EAFCD25-AAF8-4920-8CC3-340C17898EA3}" type="presParOf" srcId="{4598DE91-74DD-4702-8A41-B4198FE2388E}" destId="{B12E508A-BF21-47E6-B38A-AFE33B64F00B}" srcOrd="1" destOrd="0" presId="urn:microsoft.com/office/officeart/2016/7/layout/VerticalSolidActionList"/>
    <dgm:cxn modelId="{AD9C2D89-738E-4F81-8A55-C78A964DA075}" type="presParOf" srcId="{19B3E440-DACF-4E9D-83A5-78AA9F71F21A}" destId="{874F6982-3E53-4DD2-BC19-B3C07C73C22B}" srcOrd="3" destOrd="0" presId="urn:microsoft.com/office/officeart/2016/7/layout/VerticalSolidActionList"/>
    <dgm:cxn modelId="{3E1726FC-417C-4353-81BF-41D032BD2050}" type="presParOf" srcId="{19B3E440-DACF-4E9D-83A5-78AA9F71F21A}" destId="{9010496A-D7C1-4111-932E-132689D6B6E8}" srcOrd="4" destOrd="0" presId="urn:microsoft.com/office/officeart/2016/7/layout/VerticalSolidActionList"/>
    <dgm:cxn modelId="{6B79572E-A396-4B7B-9920-57695E34B240}" type="presParOf" srcId="{9010496A-D7C1-4111-932E-132689D6B6E8}" destId="{08CE3375-295A-406D-9D79-97705708CC43}" srcOrd="0" destOrd="0" presId="urn:microsoft.com/office/officeart/2016/7/layout/VerticalSolidActionList"/>
    <dgm:cxn modelId="{F93C55A8-BDDF-4877-9258-A92A3974452C}" type="presParOf" srcId="{9010496A-D7C1-4111-932E-132689D6B6E8}" destId="{452DD7EA-3B2A-4707-8D98-EB3099BDF447}" srcOrd="1" destOrd="0" presId="urn:microsoft.com/office/officeart/2016/7/layout/VerticalSolidActionList"/>
    <dgm:cxn modelId="{6C879719-EF81-42EB-99C0-C72A5DF0127E}" type="presParOf" srcId="{19B3E440-DACF-4E9D-83A5-78AA9F71F21A}" destId="{72E83033-F958-4D64-BEF7-6253BAEE4CE3}" srcOrd="5" destOrd="0" presId="urn:microsoft.com/office/officeart/2016/7/layout/VerticalSolidActionList"/>
    <dgm:cxn modelId="{8921B5C2-479F-4E7E-BC75-E880185B5C95}" type="presParOf" srcId="{19B3E440-DACF-4E9D-83A5-78AA9F71F21A}" destId="{41E00527-33C6-4EF8-AB64-E71A707E7C12}" srcOrd="6" destOrd="0" presId="urn:microsoft.com/office/officeart/2016/7/layout/VerticalSolidActionList"/>
    <dgm:cxn modelId="{9D6C52EA-E5B4-4258-965B-4859DE7C70B1}" type="presParOf" srcId="{41E00527-33C6-4EF8-AB64-E71A707E7C12}" destId="{9276CF16-CAC5-4C42-A739-D7FCBDB1374D}" srcOrd="0" destOrd="0" presId="urn:microsoft.com/office/officeart/2016/7/layout/VerticalSolidActionList"/>
    <dgm:cxn modelId="{CFBE551C-0197-47FF-AD11-9867A92BFA60}" type="presParOf" srcId="{41E00527-33C6-4EF8-AB64-E71A707E7C12}" destId="{201A73E6-E941-4A5F-B639-8AD659A10CB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A4FEB6-3C64-49A1-88DE-4AED33CCF67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4BFDE0-58B9-49D0-A807-1A347EAF5633}">
      <dgm:prSet custT="1"/>
      <dgm:spPr/>
      <dgm:t>
        <a:bodyPr/>
        <a:lstStyle/>
        <a:p>
          <a:r>
            <a:rPr lang="en-US" sz="2400"/>
            <a:t>Academic Specialist Handbook </a:t>
          </a:r>
        </a:p>
      </dgm:t>
    </dgm:pt>
    <dgm:pt modelId="{E5E05E64-CC22-4155-8DEE-B5013BDB3FA3}" type="parTrans" cxnId="{E05A8BEA-7ADB-4B23-B611-63E9FE451A37}">
      <dgm:prSet/>
      <dgm:spPr/>
      <dgm:t>
        <a:bodyPr/>
        <a:lstStyle/>
        <a:p>
          <a:endParaRPr lang="en-US"/>
        </a:p>
      </dgm:t>
    </dgm:pt>
    <dgm:pt modelId="{968EDE21-720A-4119-AD0F-0123EC34549D}" type="sibTrans" cxnId="{E05A8BEA-7ADB-4B23-B611-63E9FE451A37}">
      <dgm:prSet/>
      <dgm:spPr/>
      <dgm:t>
        <a:bodyPr/>
        <a:lstStyle/>
        <a:p>
          <a:endParaRPr lang="en-US"/>
        </a:p>
      </dgm:t>
    </dgm:pt>
    <dgm:pt modelId="{63156AF9-6624-4A45-A721-D0AE3843E8CB}">
      <dgm:prSet custT="1"/>
      <dgm:spPr/>
      <dgm:t>
        <a:bodyPr/>
        <a:lstStyle/>
        <a:p>
          <a:r>
            <a:rPr lang="en-US" sz="2400"/>
            <a:t>Faculty Handbook </a:t>
          </a:r>
        </a:p>
      </dgm:t>
    </dgm:pt>
    <dgm:pt modelId="{2CEC1E95-0E4E-4F86-A8D9-EDF9AB9C3A23}" type="parTrans" cxnId="{0CDF2694-B635-4435-BEE8-B65F200D1E7C}">
      <dgm:prSet/>
      <dgm:spPr/>
      <dgm:t>
        <a:bodyPr/>
        <a:lstStyle/>
        <a:p>
          <a:endParaRPr lang="en-US"/>
        </a:p>
      </dgm:t>
    </dgm:pt>
    <dgm:pt modelId="{05A5A6BE-8BA9-4C7E-A164-372F36F0647D}" type="sibTrans" cxnId="{0CDF2694-B635-4435-BEE8-B65F200D1E7C}">
      <dgm:prSet/>
      <dgm:spPr/>
      <dgm:t>
        <a:bodyPr/>
        <a:lstStyle/>
        <a:p>
          <a:endParaRPr lang="en-US"/>
        </a:p>
      </dgm:t>
    </dgm:pt>
    <dgm:pt modelId="{F590C887-C0F9-433B-B717-E20A7BE01A4B}">
      <dgm:prSet custT="1"/>
      <dgm:spPr/>
      <dgm:t>
        <a:bodyPr/>
        <a:lstStyle/>
        <a:p>
          <a:r>
            <a:rPr lang="en-US" sz="2000"/>
            <a:t>Fixed-Term </a:t>
          </a:r>
        </a:p>
      </dgm:t>
    </dgm:pt>
    <dgm:pt modelId="{5F3BA874-75C1-4D47-A70F-FCD5945D958D}" type="parTrans" cxnId="{FCCCAA40-3635-4B17-864D-A331EAB26149}">
      <dgm:prSet/>
      <dgm:spPr/>
      <dgm:t>
        <a:bodyPr/>
        <a:lstStyle/>
        <a:p>
          <a:endParaRPr lang="en-US"/>
        </a:p>
      </dgm:t>
    </dgm:pt>
    <dgm:pt modelId="{CFD77D17-CC08-4613-A45B-F1B1FE27389E}" type="sibTrans" cxnId="{FCCCAA40-3635-4B17-864D-A331EAB26149}">
      <dgm:prSet/>
      <dgm:spPr/>
      <dgm:t>
        <a:bodyPr/>
        <a:lstStyle/>
        <a:p>
          <a:endParaRPr lang="en-US"/>
        </a:p>
      </dgm:t>
    </dgm:pt>
    <dgm:pt modelId="{7E5D8466-2176-4C6D-91AB-B5A0CD77D08E}">
      <dgm:prSet custT="1"/>
      <dgm:spPr/>
      <dgm:t>
        <a:bodyPr/>
        <a:lstStyle/>
        <a:p>
          <a:r>
            <a:rPr lang="en-US" sz="2000"/>
            <a:t>Tenure Stream Faculty </a:t>
          </a:r>
        </a:p>
      </dgm:t>
    </dgm:pt>
    <dgm:pt modelId="{CEC0BF4F-94E8-4304-A37B-75861BDDBBD4}" type="parTrans" cxnId="{7E5A2668-6E75-4A68-90DF-D216894FBF40}">
      <dgm:prSet/>
      <dgm:spPr/>
      <dgm:t>
        <a:bodyPr/>
        <a:lstStyle/>
        <a:p>
          <a:endParaRPr lang="en-US"/>
        </a:p>
      </dgm:t>
    </dgm:pt>
    <dgm:pt modelId="{F31E8F9A-8A80-4529-BF3A-04B6AB9BDFD9}" type="sibTrans" cxnId="{7E5A2668-6E75-4A68-90DF-D216894FBF40}">
      <dgm:prSet/>
      <dgm:spPr/>
      <dgm:t>
        <a:bodyPr/>
        <a:lstStyle/>
        <a:p>
          <a:endParaRPr lang="en-US"/>
        </a:p>
      </dgm:t>
    </dgm:pt>
    <dgm:pt modelId="{31711E22-7FFC-49AA-8CEB-2B18B8F715AF}">
      <dgm:prSet custT="1"/>
      <dgm:spPr/>
      <dgm:t>
        <a:bodyPr/>
        <a:lstStyle/>
        <a:p>
          <a:r>
            <a:rPr lang="en-US" sz="2400"/>
            <a:t>FRIB NCSL Handbook </a:t>
          </a:r>
        </a:p>
      </dgm:t>
    </dgm:pt>
    <dgm:pt modelId="{3DD43B46-1DE9-4BFB-BD72-D98BB0C430FC}" type="parTrans" cxnId="{F44ED264-628C-4BD6-A989-3CE7007A508F}">
      <dgm:prSet/>
      <dgm:spPr/>
      <dgm:t>
        <a:bodyPr/>
        <a:lstStyle/>
        <a:p>
          <a:endParaRPr lang="en-US"/>
        </a:p>
      </dgm:t>
    </dgm:pt>
    <dgm:pt modelId="{DEBE46DA-3BB1-4C1B-B31B-CACBE88858FF}" type="sibTrans" cxnId="{F44ED264-628C-4BD6-A989-3CE7007A508F}">
      <dgm:prSet/>
      <dgm:spPr/>
      <dgm:t>
        <a:bodyPr/>
        <a:lstStyle/>
        <a:p>
          <a:endParaRPr lang="en-US"/>
        </a:p>
      </dgm:t>
    </dgm:pt>
    <dgm:pt modelId="{EA2C1604-F45D-4790-9DED-9904581D07A2}">
      <dgm:prSet custT="1"/>
      <dgm:spPr/>
      <dgm:t>
        <a:bodyPr/>
        <a:lstStyle/>
        <a:p>
          <a:r>
            <a:rPr lang="en-US" sz="2400"/>
            <a:t>Health Professional (HP) Handbook </a:t>
          </a:r>
        </a:p>
      </dgm:t>
    </dgm:pt>
    <dgm:pt modelId="{DFD2DCA6-1766-4EF0-9C88-0C9E2CEEBA02}" type="parTrans" cxnId="{B59E347B-7773-4DCB-96B7-85A27C7FA8EC}">
      <dgm:prSet/>
      <dgm:spPr/>
      <dgm:t>
        <a:bodyPr/>
        <a:lstStyle/>
        <a:p>
          <a:endParaRPr lang="en-US"/>
        </a:p>
      </dgm:t>
    </dgm:pt>
    <dgm:pt modelId="{CBBF7E2A-DBA8-4005-8270-56A91D411426}" type="sibTrans" cxnId="{B59E347B-7773-4DCB-96B7-85A27C7FA8EC}">
      <dgm:prSet/>
      <dgm:spPr/>
      <dgm:t>
        <a:bodyPr/>
        <a:lstStyle/>
        <a:p>
          <a:endParaRPr lang="en-US"/>
        </a:p>
      </dgm:t>
    </dgm:pt>
    <dgm:pt modelId="{8EFA39C3-88F2-4F1B-9CC4-D704D5E196C8}">
      <dgm:prSet custT="1"/>
      <dgm:spPr/>
      <dgm:t>
        <a:bodyPr/>
        <a:lstStyle/>
        <a:p>
          <a:r>
            <a:rPr lang="en-US" sz="2400"/>
            <a:t>Librarian Handbook </a:t>
          </a:r>
        </a:p>
      </dgm:t>
    </dgm:pt>
    <dgm:pt modelId="{9F744B15-A937-46EA-9049-5A4791D4269D}" type="parTrans" cxnId="{AFEABFE3-2F6E-4582-AAC2-9D1384CD18FD}">
      <dgm:prSet/>
      <dgm:spPr/>
      <dgm:t>
        <a:bodyPr/>
        <a:lstStyle/>
        <a:p>
          <a:endParaRPr lang="en-US"/>
        </a:p>
      </dgm:t>
    </dgm:pt>
    <dgm:pt modelId="{CBE71301-AE35-4346-A0EB-1AF8897DA133}" type="sibTrans" cxnId="{AFEABFE3-2F6E-4582-AAC2-9D1384CD18FD}">
      <dgm:prSet/>
      <dgm:spPr/>
      <dgm:t>
        <a:bodyPr/>
        <a:lstStyle/>
        <a:p>
          <a:endParaRPr lang="en-US"/>
        </a:p>
      </dgm:t>
    </dgm:pt>
    <dgm:pt modelId="{8E3519A2-5E33-4AC7-B9C9-95D120772CE7}">
      <dgm:prSet custT="1"/>
      <dgm:spPr/>
      <dgm:t>
        <a:bodyPr/>
        <a:lstStyle/>
        <a:p>
          <a:r>
            <a:rPr lang="en-US" sz="2400"/>
            <a:t>UNTF Contract</a:t>
          </a:r>
        </a:p>
      </dgm:t>
    </dgm:pt>
    <dgm:pt modelId="{86E5D2AA-A792-4C67-A475-2276DC8571F8}" type="parTrans" cxnId="{4789E35B-D8B5-4F01-8BC1-79CD0501BCB1}">
      <dgm:prSet/>
      <dgm:spPr/>
      <dgm:t>
        <a:bodyPr/>
        <a:lstStyle/>
        <a:p>
          <a:endParaRPr lang="en-US"/>
        </a:p>
      </dgm:t>
    </dgm:pt>
    <dgm:pt modelId="{AB26A9F5-0F63-49F4-B602-C65D858E4CA0}" type="sibTrans" cxnId="{4789E35B-D8B5-4F01-8BC1-79CD0501BCB1}">
      <dgm:prSet/>
      <dgm:spPr/>
      <dgm:t>
        <a:bodyPr/>
        <a:lstStyle/>
        <a:p>
          <a:endParaRPr lang="en-US"/>
        </a:p>
      </dgm:t>
    </dgm:pt>
    <dgm:pt modelId="{64203A1B-259E-426F-A5AC-46E52B1F926B}" type="pres">
      <dgm:prSet presAssocID="{C0A4FEB6-3C64-49A1-88DE-4AED33CCF674}" presName="root" presStyleCnt="0">
        <dgm:presLayoutVars>
          <dgm:dir/>
          <dgm:resizeHandles val="exact"/>
        </dgm:presLayoutVars>
      </dgm:prSet>
      <dgm:spPr/>
    </dgm:pt>
    <dgm:pt modelId="{7B4B3E5C-0AF1-451C-8C75-985E14F45195}" type="pres">
      <dgm:prSet presAssocID="{6F4BFDE0-58B9-49D0-A807-1A347EAF5633}" presName="compNode" presStyleCnt="0"/>
      <dgm:spPr/>
    </dgm:pt>
    <dgm:pt modelId="{53B22EEB-8E3D-4B5D-9534-27E6073B8D29}" type="pres">
      <dgm:prSet presAssocID="{6F4BFDE0-58B9-49D0-A807-1A347EAF5633}" presName="bgRect" presStyleLbl="bgShp" presStyleIdx="0" presStyleCnt="6"/>
      <dgm:spPr/>
    </dgm:pt>
    <dgm:pt modelId="{4E073F91-B94B-477E-99D8-1AAF2C8E25A4}" type="pres">
      <dgm:prSet presAssocID="{6F4BFDE0-58B9-49D0-A807-1A347EAF563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63FA163-7134-4B45-A301-D67FE4A84601}" type="pres">
      <dgm:prSet presAssocID="{6F4BFDE0-58B9-49D0-A807-1A347EAF5633}" presName="spaceRect" presStyleCnt="0"/>
      <dgm:spPr/>
    </dgm:pt>
    <dgm:pt modelId="{50C1B1B4-C21B-4158-8A12-D541F40DF6CB}" type="pres">
      <dgm:prSet presAssocID="{6F4BFDE0-58B9-49D0-A807-1A347EAF5633}" presName="parTx" presStyleLbl="revTx" presStyleIdx="0" presStyleCnt="7">
        <dgm:presLayoutVars>
          <dgm:chMax val="0"/>
          <dgm:chPref val="0"/>
        </dgm:presLayoutVars>
      </dgm:prSet>
      <dgm:spPr/>
    </dgm:pt>
    <dgm:pt modelId="{7F0EB3D4-9954-4D46-82BD-777F0F7D6A65}" type="pres">
      <dgm:prSet presAssocID="{968EDE21-720A-4119-AD0F-0123EC34549D}" presName="sibTrans" presStyleCnt="0"/>
      <dgm:spPr/>
    </dgm:pt>
    <dgm:pt modelId="{97F953D2-54AF-4916-9A40-540483EB5E2D}" type="pres">
      <dgm:prSet presAssocID="{63156AF9-6624-4A45-A721-D0AE3843E8CB}" presName="compNode" presStyleCnt="0"/>
      <dgm:spPr/>
    </dgm:pt>
    <dgm:pt modelId="{E0C73524-B71B-4022-84FC-1B0FA4D2ED4F}" type="pres">
      <dgm:prSet presAssocID="{63156AF9-6624-4A45-A721-D0AE3843E8CB}" presName="bgRect" presStyleLbl="bgShp" presStyleIdx="1" presStyleCnt="6"/>
      <dgm:spPr/>
    </dgm:pt>
    <dgm:pt modelId="{574C09C9-6E4F-423E-8DC7-AEDB114C9429}" type="pres">
      <dgm:prSet presAssocID="{63156AF9-6624-4A45-A721-D0AE3843E8C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EEADF26F-AC37-454A-B207-06AADDEB2635}" type="pres">
      <dgm:prSet presAssocID="{63156AF9-6624-4A45-A721-D0AE3843E8CB}" presName="spaceRect" presStyleCnt="0"/>
      <dgm:spPr/>
    </dgm:pt>
    <dgm:pt modelId="{ECE10B63-BA69-452B-8D0D-3F23C026AF1D}" type="pres">
      <dgm:prSet presAssocID="{63156AF9-6624-4A45-A721-D0AE3843E8CB}" presName="parTx" presStyleLbl="revTx" presStyleIdx="1" presStyleCnt="7">
        <dgm:presLayoutVars>
          <dgm:chMax val="0"/>
          <dgm:chPref val="0"/>
        </dgm:presLayoutVars>
      </dgm:prSet>
      <dgm:spPr/>
    </dgm:pt>
    <dgm:pt modelId="{DB3A62D6-5953-4401-ADA1-808C33EDF630}" type="pres">
      <dgm:prSet presAssocID="{63156AF9-6624-4A45-A721-D0AE3843E8CB}" presName="desTx" presStyleLbl="revTx" presStyleIdx="2" presStyleCnt="7">
        <dgm:presLayoutVars/>
      </dgm:prSet>
      <dgm:spPr/>
    </dgm:pt>
    <dgm:pt modelId="{30760192-2D26-4B52-B94B-F477E10F9328}" type="pres">
      <dgm:prSet presAssocID="{05A5A6BE-8BA9-4C7E-A164-372F36F0647D}" presName="sibTrans" presStyleCnt="0"/>
      <dgm:spPr/>
    </dgm:pt>
    <dgm:pt modelId="{78DAD722-DCD3-43A4-872E-CA58B9C19A2A}" type="pres">
      <dgm:prSet presAssocID="{31711E22-7FFC-49AA-8CEB-2B18B8F715AF}" presName="compNode" presStyleCnt="0"/>
      <dgm:spPr/>
    </dgm:pt>
    <dgm:pt modelId="{025B77E6-28AA-42D6-94C9-D791CC5E60D1}" type="pres">
      <dgm:prSet presAssocID="{31711E22-7FFC-49AA-8CEB-2B18B8F715AF}" presName="bgRect" presStyleLbl="bgShp" presStyleIdx="2" presStyleCnt="6"/>
      <dgm:spPr/>
    </dgm:pt>
    <dgm:pt modelId="{F1C872DE-A4AA-4825-88A9-57040E92F9AB}" type="pres">
      <dgm:prSet presAssocID="{31711E22-7FFC-49AA-8CEB-2B18B8F715A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EFF831A-FF84-4190-9D90-FB32843DE4E4}" type="pres">
      <dgm:prSet presAssocID="{31711E22-7FFC-49AA-8CEB-2B18B8F715AF}" presName="spaceRect" presStyleCnt="0"/>
      <dgm:spPr/>
    </dgm:pt>
    <dgm:pt modelId="{341E1865-E376-4CA9-83E4-58F3DA4FA827}" type="pres">
      <dgm:prSet presAssocID="{31711E22-7FFC-49AA-8CEB-2B18B8F715AF}" presName="parTx" presStyleLbl="revTx" presStyleIdx="3" presStyleCnt="7">
        <dgm:presLayoutVars>
          <dgm:chMax val="0"/>
          <dgm:chPref val="0"/>
        </dgm:presLayoutVars>
      </dgm:prSet>
      <dgm:spPr/>
    </dgm:pt>
    <dgm:pt modelId="{BE29A0F7-55D0-4DCA-88C2-731F49AB6108}" type="pres">
      <dgm:prSet presAssocID="{DEBE46DA-3BB1-4C1B-B31B-CACBE88858FF}" presName="sibTrans" presStyleCnt="0"/>
      <dgm:spPr/>
    </dgm:pt>
    <dgm:pt modelId="{BAFD4EBB-66D0-471C-8106-2F0E504F422C}" type="pres">
      <dgm:prSet presAssocID="{EA2C1604-F45D-4790-9DED-9904581D07A2}" presName="compNode" presStyleCnt="0"/>
      <dgm:spPr/>
    </dgm:pt>
    <dgm:pt modelId="{964122C2-52CB-49AD-898A-A65EF159CC67}" type="pres">
      <dgm:prSet presAssocID="{EA2C1604-F45D-4790-9DED-9904581D07A2}" presName="bgRect" presStyleLbl="bgShp" presStyleIdx="3" presStyleCnt="6"/>
      <dgm:spPr/>
    </dgm:pt>
    <dgm:pt modelId="{19D7E8B5-2988-4032-99C9-E0FA094E11F1}" type="pres">
      <dgm:prSet presAssocID="{EA2C1604-F45D-4790-9DED-9904581D07A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Book"/>
        </a:ext>
      </dgm:extLst>
    </dgm:pt>
    <dgm:pt modelId="{E14E4A70-870C-49DD-96EE-E00C1A08F8A8}" type="pres">
      <dgm:prSet presAssocID="{EA2C1604-F45D-4790-9DED-9904581D07A2}" presName="spaceRect" presStyleCnt="0"/>
      <dgm:spPr/>
    </dgm:pt>
    <dgm:pt modelId="{53BB8F3D-5116-4665-9C98-43D41C57208F}" type="pres">
      <dgm:prSet presAssocID="{EA2C1604-F45D-4790-9DED-9904581D07A2}" presName="parTx" presStyleLbl="revTx" presStyleIdx="4" presStyleCnt="7">
        <dgm:presLayoutVars>
          <dgm:chMax val="0"/>
          <dgm:chPref val="0"/>
        </dgm:presLayoutVars>
      </dgm:prSet>
      <dgm:spPr/>
    </dgm:pt>
    <dgm:pt modelId="{D227F956-DF54-4879-A373-9C7D0260ADBE}" type="pres">
      <dgm:prSet presAssocID="{CBBF7E2A-DBA8-4005-8270-56A91D411426}" presName="sibTrans" presStyleCnt="0"/>
      <dgm:spPr/>
    </dgm:pt>
    <dgm:pt modelId="{70D46075-E4F0-488A-A997-39D64A06168E}" type="pres">
      <dgm:prSet presAssocID="{8EFA39C3-88F2-4F1B-9CC4-D704D5E196C8}" presName="compNode" presStyleCnt="0"/>
      <dgm:spPr/>
    </dgm:pt>
    <dgm:pt modelId="{01EA6D2A-05D8-4A89-BBA3-6912936EC929}" type="pres">
      <dgm:prSet presAssocID="{8EFA39C3-88F2-4F1B-9CC4-D704D5E196C8}" presName="bgRect" presStyleLbl="bgShp" presStyleIdx="4" presStyleCnt="6"/>
      <dgm:spPr/>
    </dgm:pt>
    <dgm:pt modelId="{89B0230F-2269-4622-B484-6A68D96F97E9}" type="pres">
      <dgm:prSet presAssocID="{8EFA39C3-88F2-4F1B-9CC4-D704D5E196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on Shelf"/>
        </a:ext>
      </dgm:extLst>
    </dgm:pt>
    <dgm:pt modelId="{A9A19C19-B9A3-4849-848A-EAF565E8ACF2}" type="pres">
      <dgm:prSet presAssocID="{8EFA39C3-88F2-4F1B-9CC4-D704D5E196C8}" presName="spaceRect" presStyleCnt="0"/>
      <dgm:spPr/>
    </dgm:pt>
    <dgm:pt modelId="{943CB2DC-10E9-4915-B12F-45E41B88E734}" type="pres">
      <dgm:prSet presAssocID="{8EFA39C3-88F2-4F1B-9CC4-D704D5E196C8}" presName="parTx" presStyleLbl="revTx" presStyleIdx="5" presStyleCnt="7">
        <dgm:presLayoutVars>
          <dgm:chMax val="0"/>
          <dgm:chPref val="0"/>
        </dgm:presLayoutVars>
      </dgm:prSet>
      <dgm:spPr/>
    </dgm:pt>
    <dgm:pt modelId="{5ED468F5-F821-4B0F-AD17-AF35699D240E}" type="pres">
      <dgm:prSet presAssocID="{CBE71301-AE35-4346-A0EB-1AF8897DA133}" presName="sibTrans" presStyleCnt="0"/>
      <dgm:spPr/>
    </dgm:pt>
    <dgm:pt modelId="{947D3AD7-54DB-4AB2-9BF7-636B085E85CE}" type="pres">
      <dgm:prSet presAssocID="{8E3519A2-5E33-4AC7-B9C9-95D120772CE7}" presName="compNode" presStyleCnt="0"/>
      <dgm:spPr/>
    </dgm:pt>
    <dgm:pt modelId="{DE560D0D-1E69-4C5C-9FBC-62347AC6E7C3}" type="pres">
      <dgm:prSet presAssocID="{8E3519A2-5E33-4AC7-B9C9-95D120772CE7}" presName="bgRect" presStyleLbl="bgShp" presStyleIdx="5" presStyleCnt="6"/>
      <dgm:spPr/>
    </dgm:pt>
    <dgm:pt modelId="{01372961-098A-4199-B375-E366CAC21D2F}" type="pres">
      <dgm:prSet presAssocID="{8E3519A2-5E33-4AC7-B9C9-95D120772CE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3BC6D885-C39E-4E10-8A3F-FCC02BFDCD0A}" type="pres">
      <dgm:prSet presAssocID="{8E3519A2-5E33-4AC7-B9C9-95D120772CE7}" presName="spaceRect" presStyleCnt="0"/>
      <dgm:spPr/>
    </dgm:pt>
    <dgm:pt modelId="{075E0F21-172E-4485-936A-250AECB38FD9}" type="pres">
      <dgm:prSet presAssocID="{8E3519A2-5E33-4AC7-B9C9-95D120772CE7}" presName="parTx" presStyleLbl="revTx" presStyleIdx="6" presStyleCnt="7">
        <dgm:presLayoutVars>
          <dgm:chMax val="0"/>
          <dgm:chPref val="0"/>
        </dgm:presLayoutVars>
      </dgm:prSet>
      <dgm:spPr/>
    </dgm:pt>
  </dgm:ptLst>
  <dgm:cxnLst>
    <dgm:cxn modelId="{95798227-0B1C-4FB4-A114-1781B2D73F11}" type="presOf" srcId="{F590C887-C0F9-433B-B717-E20A7BE01A4B}" destId="{DB3A62D6-5953-4401-ADA1-808C33EDF630}" srcOrd="0" destOrd="0" presId="urn:microsoft.com/office/officeart/2018/2/layout/IconVerticalSolidList"/>
    <dgm:cxn modelId="{81A28532-0C15-40D1-8995-8CFD802D1733}" type="presOf" srcId="{EA2C1604-F45D-4790-9DED-9904581D07A2}" destId="{53BB8F3D-5116-4665-9C98-43D41C57208F}" srcOrd="0" destOrd="0" presId="urn:microsoft.com/office/officeart/2018/2/layout/IconVerticalSolidList"/>
    <dgm:cxn modelId="{FCCCAA40-3635-4B17-864D-A331EAB26149}" srcId="{63156AF9-6624-4A45-A721-D0AE3843E8CB}" destId="{F590C887-C0F9-433B-B717-E20A7BE01A4B}" srcOrd="0" destOrd="0" parTransId="{5F3BA874-75C1-4D47-A70F-FCD5945D958D}" sibTransId="{CFD77D17-CC08-4613-A45B-F1B1FE27389E}"/>
    <dgm:cxn modelId="{4789E35B-D8B5-4F01-8BC1-79CD0501BCB1}" srcId="{C0A4FEB6-3C64-49A1-88DE-4AED33CCF674}" destId="{8E3519A2-5E33-4AC7-B9C9-95D120772CE7}" srcOrd="5" destOrd="0" parTransId="{86E5D2AA-A792-4C67-A475-2276DC8571F8}" sibTransId="{AB26A9F5-0F63-49F4-B602-C65D858E4CA0}"/>
    <dgm:cxn modelId="{B5AE685D-A7B1-4D80-9683-3AC2A4BCB698}" type="presOf" srcId="{8E3519A2-5E33-4AC7-B9C9-95D120772CE7}" destId="{075E0F21-172E-4485-936A-250AECB38FD9}" srcOrd="0" destOrd="0" presId="urn:microsoft.com/office/officeart/2018/2/layout/IconVerticalSolidList"/>
    <dgm:cxn modelId="{F44ED264-628C-4BD6-A989-3CE7007A508F}" srcId="{C0A4FEB6-3C64-49A1-88DE-4AED33CCF674}" destId="{31711E22-7FFC-49AA-8CEB-2B18B8F715AF}" srcOrd="2" destOrd="0" parTransId="{3DD43B46-1DE9-4BFB-BD72-D98BB0C430FC}" sibTransId="{DEBE46DA-3BB1-4C1B-B31B-CACBE88858FF}"/>
    <dgm:cxn modelId="{7E5A2668-6E75-4A68-90DF-D216894FBF40}" srcId="{63156AF9-6624-4A45-A721-D0AE3843E8CB}" destId="{7E5D8466-2176-4C6D-91AB-B5A0CD77D08E}" srcOrd="1" destOrd="0" parTransId="{CEC0BF4F-94E8-4304-A37B-75861BDDBBD4}" sibTransId="{F31E8F9A-8A80-4529-BF3A-04B6AB9BDFD9}"/>
    <dgm:cxn modelId="{08A48168-29E9-4EC2-B982-3C050AD82171}" type="presOf" srcId="{31711E22-7FFC-49AA-8CEB-2B18B8F715AF}" destId="{341E1865-E376-4CA9-83E4-58F3DA4FA827}" srcOrd="0" destOrd="0" presId="urn:microsoft.com/office/officeart/2018/2/layout/IconVerticalSolidList"/>
    <dgm:cxn modelId="{A3C62D52-71F0-47B6-AAD5-79DEE3D930CE}" type="presOf" srcId="{7E5D8466-2176-4C6D-91AB-B5A0CD77D08E}" destId="{DB3A62D6-5953-4401-ADA1-808C33EDF630}" srcOrd="0" destOrd="1" presId="urn:microsoft.com/office/officeart/2018/2/layout/IconVerticalSolidList"/>
    <dgm:cxn modelId="{B59E347B-7773-4DCB-96B7-85A27C7FA8EC}" srcId="{C0A4FEB6-3C64-49A1-88DE-4AED33CCF674}" destId="{EA2C1604-F45D-4790-9DED-9904581D07A2}" srcOrd="3" destOrd="0" parTransId="{DFD2DCA6-1766-4EF0-9C88-0C9E2CEEBA02}" sibTransId="{CBBF7E2A-DBA8-4005-8270-56A91D411426}"/>
    <dgm:cxn modelId="{A3E5D67E-5E06-42E4-B982-5791893AE226}" type="presOf" srcId="{C0A4FEB6-3C64-49A1-88DE-4AED33CCF674}" destId="{64203A1B-259E-426F-A5AC-46E52B1F926B}" srcOrd="0" destOrd="0" presId="urn:microsoft.com/office/officeart/2018/2/layout/IconVerticalSolidList"/>
    <dgm:cxn modelId="{0CDF2694-B635-4435-BEE8-B65F200D1E7C}" srcId="{C0A4FEB6-3C64-49A1-88DE-4AED33CCF674}" destId="{63156AF9-6624-4A45-A721-D0AE3843E8CB}" srcOrd="1" destOrd="0" parTransId="{2CEC1E95-0E4E-4F86-A8D9-EDF9AB9C3A23}" sibTransId="{05A5A6BE-8BA9-4C7E-A164-372F36F0647D}"/>
    <dgm:cxn modelId="{BF03AB9E-9DF4-4252-A6E4-21E8184100E1}" type="presOf" srcId="{8EFA39C3-88F2-4F1B-9CC4-D704D5E196C8}" destId="{943CB2DC-10E9-4915-B12F-45E41B88E734}" srcOrd="0" destOrd="0" presId="urn:microsoft.com/office/officeart/2018/2/layout/IconVerticalSolidList"/>
    <dgm:cxn modelId="{4CF368C9-B7CA-40E1-AA81-B3E16AA01287}" type="presOf" srcId="{6F4BFDE0-58B9-49D0-A807-1A347EAF5633}" destId="{50C1B1B4-C21B-4158-8A12-D541F40DF6CB}" srcOrd="0" destOrd="0" presId="urn:microsoft.com/office/officeart/2018/2/layout/IconVerticalSolidList"/>
    <dgm:cxn modelId="{AFEABFE3-2F6E-4582-AAC2-9D1384CD18FD}" srcId="{C0A4FEB6-3C64-49A1-88DE-4AED33CCF674}" destId="{8EFA39C3-88F2-4F1B-9CC4-D704D5E196C8}" srcOrd="4" destOrd="0" parTransId="{9F744B15-A937-46EA-9049-5A4791D4269D}" sibTransId="{CBE71301-AE35-4346-A0EB-1AF8897DA133}"/>
    <dgm:cxn modelId="{E05A8BEA-7ADB-4B23-B611-63E9FE451A37}" srcId="{C0A4FEB6-3C64-49A1-88DE-4AED33CCF674}" destId="{6F4BFDE0-58B9-49D0-A807-1A347EAF5633}" srcOrd="0" destOrd="0" parTransId="{E5E05E64-CC22-4155-8DEE-B5013BDB3FA3}" sibTransId="{968EDE21-720A-4119-AD0F-0123EC34549D}"/>
    <dgm:cxn modelId="{FF0CAAFD-FBE2-4D09-9FEC-1EF98FE55382}" type="presOf" srcId="{63156AF9-6624-4A45-A721-D0AE3843E8CB}" destId="{ECE10B63-BA69-452B-8D0D-3F23C026AF1D}" srcOrd="0" destOrd="0" presId="urn:microsoft.com/office/officeart/2018/2/layout/IconVerticalSolidList"/>
    <dgm:cxn modelId="{87389226-D59D-492E-925C-A092A1B4780C}" type="presParOf" srcId="{64203A1B-259E-426F-A5AC-46E52B1F926B}" destId="{7B4B3E5C-0AF1-451C-8C75-985E14F45195}" srcOrd="0" destOrd="0" presId="urn:microsoft.com/office/officeart/2018/2/layout/IconVerticalSolidList"/>
    <dgm:cxn modelId="{76BE2B72-9724-4D41-92C9-AF7E0BABC0C4}" type="presParOf" srcId="{7B4B3E5C-0AF1-451C-8C75-985E14F45195}" destId="{53B22EEB-8E3D-4B5D-9534-27E6073B8D29}" srcOrd="0" destOrd="0" presId="urn:microsoft.com/office/officeart/2018/2/layout/IconVerticalSolidList"/>
    <dgm:cxn modelId="{8D0781BE-6D90-4B92-9F0D-7F3F07E8545C}" type="presParOf" srcId="{7B4B3E5C-0AF1-451C-8C75-985E14F45195}" destId="{4E073F91-B94B-477E-99D8-1AAF2C8E25A4}" srcOrd="1" destOrd="0" presId="urn:microsoft.com/office/officeart/2018/2/layout/IconVerticalSolidList"/>
    <dgm:cxn modelId="{A3259E60-54C0-41EB-8DFB-DD303D56BD7A}" type="presParOf" srcId="{7B4B3E5C-0AF1-451C-8C75-985E14F45195}" destId="{963FA163-7134-4B45-A301-D67FE4A84601}" srcOrd="2" destOrd="0" presId="urn:microsoft.com/office/officeart/2018/2/layout/IconVerticalSolidList"/>
    <dgm:cxn modelId="{4BC09608-58B9-4647-B393-363D2A88070C}" type="presParOf" srcId="{7B4B3E5C-0AF1-451C-8C75-985E14F45195}" destId="{50C1B1B4-C21B-4158-8A12-D541F40DF6CB}" srcOrd="3" destOrd="0" presId="urn:microsoft.com/office/officeart/2018/2/layout/IconVerticalSolidList"/>
    <dgm:cxn modelId="{E3B7ED14-42B0-45C8-BCC2-2B0477EE912D}" type="presParOf" srcId="{64203A1B-259E-426F-A5AC-46E52B1F926B}" destId="{7F0EB3D4-9954-4D46-82BD-777F0F7D6A65}" srcOrd="1" destOrd="0" presId="urn:microsoft.com/office/officeart/2018/2/layout/IconVerticalSolidList"/>
    <dgm:cxn modelId="{BAA020C4-E776-4FF9-BFF9-F3C7CD101390}" type="presParOf" srcId="{64203A1B-259E-426F-A5AC-46E52B1F926B}" destId="{97F953D2-54AF-4916-9A40-540483EB5E2D}" srcOrd="2" destOrd="0" presId="urn:microsoft.com/office/officeart/2018/2/layout/IconVerticalSolidList"/>
    <dgm:cxn modelId="{87501555-F47C-416E-B6A0-2CA94D7E697C}" type="presParOf" srcId="{97F953D2-54AF-4916-9A40-540483EB5E2D}" destId="{E0C73524-B71B-4022-84FC-1B0FA4D2ED4F}" srcOrd="0" destOrd="0" presId="urn:microsoft.com/office/officeart/2018/2/layout/IconVerticalSolidList"/>
    <dgm:cxn modelId="{5D95366C-2E7E-43A6-9D6B-C7B3EC3DCD36}" type="presParOf" srcId="{97F953D2-54AF-4916-9A40-540483EB5E2D}" destId="{574C09C9-6E4F-423E-8DC7-AEDB114C9429}" srcOrd="1" destOrd="0" presId="urn:microsoft.com/office/officeart/2018/2/layout/IconVerticalSolidList"/>
    <dgm:cxn modelId="{E70DAC25-EF0A-4CE4-8C7F-0A74C0772837}" type="presParOf" srcId="{97F953D2-54AF-4916-9A40-540483EB5E2D}" destId="{EEADF26F-AC37-454A-B207-06AADDEB2635}" srcOrd="2" destOrd="0" presId="urn:microsoft.com/office/officeart/2018/2/layout/IconVerticalSolidList"/>
    <dgm:cxn modelId="{3DE1C482-B235-4A0A-BA9B-39C1F57A72D4}" type="presParOf" srcId="{97F953D2-54AF-4916-9A40-540483EB5E2D}" destId="{ECE10B63-BA69-452B-8D0D-3F23C026AF1D}" srcOrd="3" destOrd="0" presId="urn:microsoft.com/office/officeart/2018/2/layout/IconVerticalSolidList"/>
    <dgm:cxn modelId="{4AE0F5EE-D7D9-4DE3-A051-BD54B6EA03BA}" type="presParOf" srcId="{97F953D2-54AF-4916-9A40-540483EB5E2D}" destId="{DB3A62D6-5953-4401-ADA1-808C33EDF630}" srcOrd="4" destOrd="0" presId="urn:microsoft.com/office/officeart/2018/2/layout/IconVerticalSolidList"/>
    <dgm:cxn modelId="{1567D643-FE72-4562-98F7-A0C8210210C1}" type="presParOf" srcId="{64203A1B-259E-426F-A5AC-46E52B1F926B}" destId="{30760192-2D26-4B52-B94B-F477E10F9328}" srcOrd="3" destOrd="0" presId="urn:microsoft.com/office/officeart/2018/2/layout/IconVerticalSolidList"/>
    <dgm:cxn modelId="{4EFD3F9B-225C-433E-B6CB-92484DFED765}" type="presParOf" srcId="{64203A1B-259E-426F-A5AC-46E52B1F926B}" destId="{78DAD722-DCD3-43A4-872E-CA58B9C19A2A}" srcOrd="4" destOrd="0" presId="urn:microsoft.com/office/officeart/2018/2/layout/IconVerticalSolidList"/>
    <dgm:cxn modelId="{50C08481-3162-4939-9949-8FDCC2184E87}" type="presParOf" srcId="{78DAD722-DCD3-43A4-872E-CA58B9C19A2A}" destId="{025B77E6-28AA-42D6-94C9-D791CC5E60D1}" srcOrd="0" destOrd="0" presId="urn:microsoft.com/office/officeart/2018/2/layout/IconVerticalSolidList"/>
    <dgm:cxn modelId="{733467E5-06F3-473A-9544-5D8F47642F58}" type="presParOf" srcId="{78DAD722-DCD3-43A4-872E-CA58B9C19A2A}" destId="{F1C872DE-A4AA-4825-88A9-57040E92F9AB}" srcOrd="1" destOrd="0" presId="urn:microsoft.com/office/officeart/2018/2/layout/IconVerticalSolidList"/>
    <dgm:cxn modelId="{AF8F797D-28D9-4582-AE7B-B1B3F9EC630D}" type="presParOf" srcId="{78DAD722-DCD3-43A4-872E-CA58B9C19A2A}" destId="{9EFF831A-FF84-4190-9D90-FB32843DE4E4}" srcOrd="2" destOrd="0" presId="urn:microsoft.com/office/officeart/2018/2/layout/IconVerticalSolidList"/>
    <dgm:cxn modelId="{BEFF1C38-6D85-448F-9B31-78056442C6E1}" type="presParOf" srcId="{78DAD722-DCD3-43A4-872E-CA58B9C19A2A}" destId="{341E1865-E376-4CA9-83E4-58F3DA4FA827}" srcOrd="3" destOrd="0" presId="urn:microsoft.com/office/officeart/2018/2/layout/IconVerticalSolidList"/>
    <dgm:cxn modelId="{EBF83D2E-E2B2-45B2-AA7F-71611EB9539C}" type="presParOf" srcId="{64203A1B-259E-426F-A5AC-46E52B1F926B}" destId="{BE29A0F7-55D0-4DCA-88C2-731F49AB6108}" srcOrd="5" destOrd="0" presId="urn:microsoft.com/office/officeart/2018/2/layout/IconVerticalSolidList"/>
    <dgm:cxn modelId="{280C095B-1545-4325-8D10-9E85B0054D52}" type="presParOf" srcId="{64203A1B-259E-426F-A5AC-46E52B1F926B}" destId="{BAFD4EBB-66D0-471C-8106-2F0E504F422C}" srcOrd="6" destOrd="0" presId="urn:microsoft.com/office/officeart/2018/2/layout/IconVerticalSolidList"/>
    <dgm:cxn modelId="{9B4B2A58-AD7F-4191-AC23-6D7573DF0DEC}" type="presParOf" srcId="{BAFD4EBB-66D0-471C-8106-2F0E504F422C}" destId="{964122C2-52CB-49AD-898A-A65EF159CC67}" srcOrd="0" destOrd="0" presId="urn:microsoft.com/office/officeart/2018/2/layout/IconVerticalSolidList"/>
    <dgm:cxn modelId="{B73C1E97-BA4B-4D60-A38F-57E2C0B963BE}" type="presParOf" srcId="{BAFD4EBB-66D0-471C-8106-2F0E504F422C}" destId="{19D7E8B5-2988-4032-99C9-E0FA094E11F1}" srcOrd="1" destOrd="0" presId="urn:microsoft.com/office/officeart/2018/2/layout/IconVerticalSolidList"/>
    <dgm:cxn modelId="{DE4D4573-DB3D-42E1-BFF9-73F2B43B3DE0}" type="presParOf" srcId="{BAFD4EBB-66D0-471C-8106-2F0E504F422C}" destId="{E14E4A70-870C-49DD-96EE-E00C1A08F8A8}" srcOrd="2" destOrd="0" presId="urn:microsoft.com/office/officeart/2018/2/layout/IconVerticalSolidList"/>
    <dgm:cxn modelId="{00C06192-77FB-46C0-8F5B-B77C0140EE3D}" type="presParOf" srcId="{BAFD4EBB-66D0-471C-8106-2F0E504F422C}" destId="{53BB8F3D-5116-4665-9C98-43D41C57208F}" srcOrd="3" destOrd="0" presId="urn:microsoft.com/office/officeart/2018/2/layout/IconVerticalSolidList"/>
    <dgm:cxn modelId="{819C9391-C0E1-4EE1-AEB7-40047000CC9F}" type="presParOf" srcId="{64203A1B-259E-426F-A5AC-46E52B1F926B}" destId="{D227F956-DF54-4879-A373-9C7D0260ADBE}" srcOrd="7" destOrd="0" presId="urn:microsoft.com/office/officeart/2018/2/layout/IconVerticalSolidList"/>
    <dgm:cxn modelId="{EA4117DD-D2AD-4D72-868F-EAF1368EB474}" type="presParOf" srcId="{64203A1B-259E-426F-A5AC-46E52B1F926B}" destId="{70D46075-E4F0-488A-A997-39D64A06168E}" srcOrd="8" destOrd="0" presId="urn:microsoft.com/office/officeart/2018/2/layout/IconVerticalSolidList"/>
    <dgm:cxn modelId="{D18AE55F-39BB-450C-8199-91670549EB2C}" type="presParOf" srcId="{70D46075-E4F0-488A-A997-39D64A06168E}" destId="{01EA6D2A-05D8-4A89-BBA3-6912936EC929}" srcOrd="0" destOrd="0" presId="urn:microsoft.com/office/officeart/2018/2/layout/IconVerticalSolidList"/>
    <dgm:cxn modelId="{FC8BFF54-8D0E-4021-A735-066498859902}" type="presParOf" srcId="{70D46075-E4F0-488A-A997-39D64A06168E}" destId="{89B0230F-2269-4622-B484-6A68D96F97E9}" srcOrd="1" destOrd="0" presId="urn:microsoft.com/office/officeart/2018/2/layout/IconVerticalSolidList"/>
    <dgm:cxn modelId="{7BA7D0E8-DFB8-4D01-AD93-EA3296546BDE}" type="presParOf" srcId="{70D46075-E4F0-488A-A997-39D64A06168E}" destId="{A9A19C19-B9A3-4849-848A-EAF565E8ACF2}" srcOrd="2" destOrd="0" presId="urn:microsoft.com/office/officeart/2018/2/layout/IconVerticalSolidList"/>
    <dgm:cxn modelId="{19733252-D43E-4FA0-B68E-337E635A2CDF}" type="presParOf" srcId="{70D46075-E4F0-488A-A997-39D64A06168E}" destId="{943CB2DC-10E9-4915-B12F-45E41B88E734}" srcOrd="3" destOrd="0" presId="urn:microsoft.com/office/officeart/2018/2/layout/IconVerticalSolidList"/>
    <dgm:cxn modelId="{BF364602-F44A-473F-AB96-B76C9330DF48}" type="presParOf" srcId="{64203A1B-259E-426F-A5AC-46E52B1F926B}" destId="{5ED468F5-F821-4B0F-AD17-AF35699D240E}" srcOrd="9" destOrd="0" presId="urn:microsoft.com/office/officeart/2018/2/layout/IconVerticalSolidList"/>
    <dgm:cxn modelId="{DB19572D-3F5C-454D-8BF1-E65A4F4AB8C2}" type="presParOf" srcId="{64203A1B-259E-426F-A5AC-46E52B1F926B}" destId="{947D3AD7-54DB-4AB2-9BF7-636B085E85CE}" srcOrd="10" destOrd="0" presId="urn:microsoft.com/office/officeart/2018/2/layout/IconVerticalSolidList"/>
    <dgm:cxn modelId="{892B1DD6-19C6-46F3-BEA2-2AFF80400287}" type="presParOf" srcId="{947D3AD7-54DB-4AB2-9BF7-636B085E85CE}" destId="{DE560D0D-1E69-4C5C-9FBC-62347AC6E7C3}" srcOrd="0" destOrd="0" presId="urn:microsoft.com/office/officeart/2018/2/layout/IconVerticalSolidList"/>
    <dgm:cxn modelId="{074A30D7-BD09-4D25-A750-243592E1B768}" type="presParOf" srcId="{947D3AD7-54DB-4AB2-9BF7-636B085E85CE}" destId="{01372961-098A-4199-B375-E366CAC21D2F}" srcOrd="1" destOrd="0" presId="urn:microsoft.com/office/officeart/2018/2/layout/IconVerticalSolidList"/>
    <dgm:cxn modelId="{FE9E12E8-D13B-4C96-9AA6-0D363E2AF846}" type="presParOf" srcId="{947D3AD7-54DB-4AB2-9BF7-636B085E85CE}" destId="{3BC6D885-C39E-4E10-8A3F-FCC02BFDCD0A}" srcOrd="2" destOrd="0" presId="urn:microsoft.com/office/officeart/2018/2/layout/IconVerticalSolidList"/>
    <dgm:cxn modelId="{6559B4E6-5DDE-446E-97F1-A069BC497641}" type="presParOf" srcId="{947D3AD7-54DB-4AB2-9BF7-636B085E85CE}" destId="{075E0F21-172E-4485-936A-250AECB38F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01CE-3ADE-4F75-AD19-EF09A771AD2E}">
      <dsp:nvSpPr>
        <dsp:cNvPr id="0" name=""/>
        <dsp:cNvSpPr/>
      </dsp:nvSpPr>
      <dsp:spPr>
        <a:xfrm>
          <a:off x="999143" y="1007556"/>
          <a:ext cx="301888" cy="2354732"/>
        </a:xfrm>
        <a:custGeom>
          <a:avLst/>
          <a:gdLst/>
          <a:ahLst/>
          <a:cxnLst/>
          <a:rect l="0" t="0" r="0" b="0"/>
          <a:pathLst>
            <a:path>
              <a:moveTo>
                <a:pt x="0" y="0"/>
              </a:moveTo>
              <a:lnTo>
                <a:pt x="0" y="2354732"/>
              </a:lnTo>
              <a:lnTo>
                <a:pt x="301888" y="2354732"/>
              </a:lnTo>
            </a:path>
          </a:pathLst>
        </a:custGeom>
        <a:noFill/>
        <a:ln w="22225" cap="rnd" cmpd="sng" algn="ctr">
          <a:solidFill>
            <a:srgbClr val="94AE4A"/>
          </a:solidFill>
          <a:prstDash val="solid"/>
        </a:ln>
        <a:effectLst/>
      </dsp:spPr>
      <dsp:style>
        <a:lnRef idx="2">
          <a:scrgbClr r="0" g="0" b="0"/>
        </a:lnRef>
        <a:fillRef idx="0">
          <a:scrgbClr r="0" g="0" b="0"/>
        </a:fillRef>
        <a:effectRef idx="0">
          <a:scrgbClr r="0" g="0" b="0"/>
        </a:effectRef>
        <a:fontRef idx="minor"/>
      </dsp:style>
    </dsp:sp>
    <dsp:sp modelId="{CB60AB94-E574-437F-9FEC-EAA50D0C331E}">
      <dsp:nvSpPr>
        <dsp:cNvPr id="0" name=""/>
        <dsp:cNvSpPr/>
      </dsp:nvSpPr>
      <dsp:spPr>
        <a:xfrm>
          <a:off x="999143" y="1007556"/>
          <a:ext cx="301888" cy="925792"/>
        </a:xfrm>
        <a:custGeom>
          <a:avLst/>
          <a:gdLst/>
          <a:ahLst/>
          <a:cxnLst/>
          <a:rect l="0" t="0" r="0" b="0"/>
          <a:pathLst>
            <a:path>
              <a:moveTo>
                <a:pt x="0" y="0"/>
              </a:moveTo>
              <a:lnTo>
                <a:pt x="0" y="925792"/>
              </a:lnTo>
              <a:lnTo>
                <a:pt x="301888" y="925792"/>
              </a:lnTo>
            </a:path>
          </a:pathLst>
        </a:custGeom>
        <a:noFill/>
        <a:ln w="22225" cap="rnd" cmpd="sng" algn="ctr">
          <a:solidFill>
            <a:srgbClr val="94AE4A"/>
          </a:solidFill>
          <a:prstDash val="solid"/>
        </a:ln>
        <a:effectLst/>
      </dsp:spPr>
      <dsp:style>
        <a:lnRef idx="2">
          <a:scrgbClr r="0" g="0" b="0"/>
        </a:lnRef>
        <a:fillRef idx="0">
          <a:scrgbClr r="0" g="0" b="0"/>
        </a:fillRef>
        <a:effectRef idx="0">
          <a:scrgbClr r="0" g="0" b="0"/>
        </a:effectRef>
        <a:fontRef idx="minor"/>
      </dsp:style>
    </dsp:sp>
    <dsp:sp modelId="{279C532F-F4AB-4188-B43C-C71BED2207D6}">
      <dsp:nvSpPr>
        <dsp:cNvPr id="0" name=""/>
        <dsp:cNvSpPr/>
      </dsp:nvSpPr>
      <dsp:spPr>
        <a:xfrm>
          <a:off x="797884" y="1260"/>
          <a:ext cx="2012591" cy="1006295"/>
        </a:xfrm>
        <a:prstGeom prst="rect">
          <a:avLst/>
        </a:prstGeom>
        <a:solidFill>
          <a:srgbClr val="94AE4A"/>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EVP Administration</a:t>
          </a:r>
        </a:p>
      </dsp:txBody>
      <dsp:txXfrm>
        <a:off x="797884" y="1260"/>
        <a:ext cx="2012591" cy="1006295"/>
      </dsp:txXfrm>
    </dsp:sp>
    <dsp:sp modelId="{10D6ACEB-E40A-410F-801C-D754BDD646A7}">
      <dsp:nvSpPr>
        <dsp:cNvPr id="0" name=""/>
        <dsp:cNvSpPr/>
      </dsp:nvSpPr>
      <dsp:spPr>
        <a:xfrm>
          <a:off x="1301032" y="1430200"/>
          <a:ext cx="2012591" cy="1006295"/>
        </a:xfrm>
        <a:prstGeom prst="rect">
          <a:avLst/>
        </a:prstGeom>
        <a:solidFill>
          <a:srgbClr val="94AE4A"/>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Gill Sans MT" panose="020B0502020104020203"/>
            </a:rPr>
            <a:t>Vice</a:t>
          </a:r>
          <a:r>
            <a:rPr lang="en-US" sz="2000" kern="1200" dirty="0">
              <a:solidFill>
                <a:schemeClr val="tx1"/>
              </a:solidFill>
            </a:rPr>
            <a:t> President</a:t>
          </a:r>
          <a:r>
            <a:rPr lang="en-US" sz="2000" kern="1200" dirty="0">
              <a:solidFill>
                <a:schemeClr val="tx1"/>
              </a:solidFill>
              <a:latin typeface="Gill Sans MT" panose="020B0502020104020203"/>
            </a:rPr>
            <a:t> and</a:t>
          </a:r>
          <a:r>
            <a:rPr lang="en-US" sz="2000" kern="1200" dirty="0">
              <a:solidFill>
                <a:schemeClr val="tx1"/>
              </a:solidFill>
            </a:rPr>
            <a:t> CHRO</a:t>
          </a:r>
        </a:p>
      </dsp:txBody>
      <dsp:txXfrm>
        <a:off x="1301032" y="1430200"/>
        <a:ext cx="2012591" cy="1006295"/>
      </dsp:txXfrm>
    </dsp:sp>
    <dsp:sp modelId="{670BB953-6514-41E8-81B0-8C86420AC2F9}">
      <dsp:nvSpPr>
        <dsp:cNvPr id="0" name=""/>
        <dsp:cNvSpPr/>
      </dsp:nvSpPr>
      <dsp:spPr>
        <a:xfrm>
          <a:off x="1301032" y="2859140"/>
          <a:ext cx="2012591" cy="1006295"/>
        </a:xfrm>
        <a:prstGeom prst="rect">
          <a:avLst/>
        </a:prstGeom>
        <a:solidFill>
          <a:srgbClr val="94AE4A"/>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7,000+</a:t>
          </a:r>
          <a:r>
            <a:rPr lang="en-US" sz="1900" kern="1200" baseline="0" dirty="0">
              <a:solidFill>
                <a:schemeClr val="tx1"/>
              </a:solidFill>
            </a:rPr>
            <a:t> </a:t>
          </a:r>
        </a:p>
        <a:p>
          <a:pPr marL="0" lvl="0" indent="0" algn="ctr" defTabSz="844550">
            <a:lnSpc>
              <a:spcPct val="90000"/>
            </a:lnSpc>
            <a:spcBef>
              <a:spcPct val="0"/>
            </a:spcBef>
            <a:spcAft>
              <a:spcPct val="35000"/>
            </a:spcAft>
            <a:buNone/>
          </a:pPr>
          <a:r>
            <a:rPr lang="en-US" sz="1900" kern="1200" baseline="0" dirty="0">
              <a:solidFill>
                <a:schemeClr val="tx1"/>
              </a:solidFill>
            </a:rPr>
            <a:t>support staff</a:t>
          </a:r>
          <a:endParaRPr lang="en-US" sz="1900" kern="1200" dirty="0">
            <a:solidFill>
              <a:schemeClr val="tx1"/>
            </a:solidFill>
          </a:endParaRPr>
        </a:p>
      </dsp:txBody>
      <dsp:txXfrm>
        <a:off x="1301032" y="2859140"/>
        <a:ext cx="2012591" cy="1006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01CE-3ADE-4F75-AD19-EF09A771AD2E}">
      <dsp:nvSpPr>
        <dsp:cNvPr id="0" name=""/>
        <dsp:cNvSpPr/>
      </dsp:nvSpPr>
      <dsp:spPr>
        <a:xfrm>
          <a:off x="1309268" y="736316"/>
          <a:ext cx="246416" cy="2760532"/>
        </a:xfrm>
        <a:custGeom>
          <a:avLst/>
          <a:gdLst/>
          <a:ahLst/>
          <a:cxnLst/>
          <a:rect l="0" t="0" r="0" b="0"/>
          <a:pathLst>
            <a:path>
              <a:moveTo>
                <a:pt x="0" y="0"/>
              </a:moveTo>
              <a:lnTo>
                <a:pt x="0" y="2760532"/>
              </a:lnTo>
              <a:lnTo>
                <a:pt x="246416" y="2760532"/>
              </a:lnTo>
            </a:path>
          </a:pathLst>
        </a:custGeom>
        <a:noFill/>
        <a:ln w="2222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038D09-D3EC-4622-98FE-7BEE2D10E808}">
      <dsp:nvSpPr>
        <dsp:cNvPr id="0" name=""/>
        <dsp:cNvSpPr/>
      </dsp:nvSpPr>
      <dsp:spPr>
        <a:xfrm>
          <a:off x="1309268" y="736316"/>
          <a:ext cx="246416" cy="1718199"/>
        </a:xfrm>
        <a:custGeom>
          <a:avLst/>
          <a:gdLst/>
          <a:ahLst/>
          <a:cxnLst/>
          <a:rect l="0" t="0" r="0" b="0"/>
          <a:pathLst>
            <a:path>
              <a:moveTo>
                <a:pt x="0" y="0"/>
              </a:moveTo>
              <a:lnTo>
                <a:pt x="0" y="1718199"/>
              </a:lnTo>
              <a:lnTo>
                <a:pt x="246416" y="1718199"/>
              </a:lnTo>
            </a:path>
          </a:pathLst>
        </a:custGeom>
        <a:noFill/>
        <a:ln w="2222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0AB94-E574-437F-9FEC-EAA50D0C331E}">
      <dsp:nvSpPr>
        <dsp:cNvPr id="0" name=""/>
        <dsp:cNvSpPr/>
      </dsp:nvSpPr>
      <dsp:spPr>
        <a:xfrm>
          <a:off x="1309268" y="736316"/>
          <a:ext cx="246416" cy="675865"/>
        </a:xfrm>
        <a:custGeom>
          <a:avLst/>
          <a:gdLst/>
          <a:ahLst/>
          <a:cxnLst/>
          <a:rect l="0" t="0" r="0" b="0"/>
          <a:pathLst>
            <a:path>
              <a:moveTo>
                <a:pt x="0" y="0"/>
              </a:moveTo>
              <a:lnTo>
                <a:pt x="0" y="675865"/>
              </a:lnTo>
              <a:lnTo>
                <a:pt x="246416" y="675865"/>
              </a:lnTo>
            </a:path>
          </a:pathLst>
        </a:custGeom>
        <a:noFill/>
        <a:ln w="2222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9C532F-F4AB-4188-B43C-C71BED2207D6}">
      <dsp:nvSpPr>
        <dsp:cNvPr id="0" name=""/>
        <dsp:cNvSpPr/>
      </dsp:nvSpPr>
      <dsp:spPr>
        <a:xfrm>
          <a:off x="1162460" y="2278"/>
          <a:ext cx="1468075" cy="734037"/>
        </a:xfrm>
        <a:prstGeom prst="rect">
          <a:avLst/>
        </a:prstGeom>
        <a:solidFill>
          <a:schemeClr val="accent6">
            <a:shade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Provost</a:t>
          </a:r>
        </a:p>
      </dsp:txBody>
      <dsp:txXfrm>
        <a:off x="1162460" y="2278"/>
        <a:ext cx="1468075" cy="734037"/>
      </dsp:txXfrm>
    </dsp:sp>
    <dsp:sp modelId="{10D6ACEB-E40A-410F-801C-D754BDD646A7}">
      <dsp:nvSpPr>
        <dsp:cNvPr id="0" name=""/>
        <dsp:cNvSpPr/>
      </dsp:nvSpPr>
      <dsp:spPr>
        <a:xfrm>
          <a:off x="1555684" y="1045162"/>
          <a:ext cx="1468075" cy="734037"/>
        </a:xfrm>
        <a:prstGeom prst="rect">
          <a:avLst/>
        </a:prstGeom>
        <a:solidFill>
          <a:schemeClr val="accent6">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Associate Provost and Associate VP </a:t>
          </a:r>
          <a:br>
            <a:rPr lang="en-US" sz="1300" kern="1200" dirty="0"/>
          </a:br>
          <a:r>
            <a:rPr lang="en-US" sz="1300" kern="1200" dirty="0"/>
            <a:t>for Faculty and Academic Staff Affairs</a:t>
          </a:r>
        </a:p>
      </dsp:txBody>
      <dsp:txXfrm>
        <a:off x="1555684" y="1045162"/>
        <a:ext cx="1468075" cy="734037"/>
      </dsp:txXfrm>
    </dsp:sp>
    <dsp:sp modelId="{2991257F-0DA6-4950-AF2B-23EDD596D927}">
      <dsp:nvSpPr>
        <dsp:cNvPr id="0" name=""/>
        <dsp:cNvSpPr/>
      </dsp:nvSpPr>
      <dsp:spPr>
        <a:xfrm>
          <a:off x="1555684" y="2087496"/>
          <a:ext cx="1468075" cy="734037"/>
        </a:xfrm>
        <a:prstGeom prst="rect">
          <a:avLst/>
        </a:prstGeom>
        <a:solidFill>
          <a:schemeClr val="accent6">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Gill Sans MT" panose="020B0502020104020203"/>
            </a:rPr>
            <a:t>Executive Dean, Health Sciences</a:t>
          </a:r>
        </a:p>
      </dsp:txBody>
      <dsp:txXfrm>
        <a:off x="1555684" y="2087496"/>
        <a:ext cx="1468075" cy="734037"/>
      </dsp:txXfrm>
    </dsp:sp>
    <dsp:sp modelId="{670BB953-6514-41E8-81B0-8C86420AC2F9}">
      <dsp:nvSpPr>
        <dsp:cNvPr id="0" name=""/>
        <dsp:cNvSpPr/>
      </dsp:nvSpPr>
      <dsp:spPr>
        <a:xfrm>
          <a:off x="1555684" y="3129830"/>
          <a:ext cx="1468075" cy="734037"/>
        </a:xfrm>
        <a:prstGeom prst="rect">
          <a:avLst/>
        </a:prstGeom>
        <a:solidFill>
          <a:schemeClr val="accent6">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5,600 faculty, academic staff and executive managers</a:t>
          </a:r>
        </a:p>
      </dsp:txBody>
      <dsp:txXfrm>
        <a:off x="1555684" y="3129830"/>
        <a:ext cx="1468075" cy="734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36C80-06D2-463F-BFFF-54BF665F4BC0}">
      <dsp:nvSpPr>
        <dsp:cNvPr id="0" name=""/>
        <dsp:cNvSpPr/>
      </dsp:nvSpPr>
      <dsp:spPr>
        <a:xfrm>
          <a:off x="3529476" y="1840"/>
          <a:ext cx="3970661" cy="88545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Gill Sans MT" panose="020B0502020104020203"/>
            </a:rPr>
            <a:t>Outreach</a:t>
          </a:r>
        </a:p>
      </dsp:txBody>
      <dsp:txXfrm>
        <a:off x="3572700" y="45064"/>
        <a:ext cx="3884213" cy="799002"/>
      </dsp:txXfrm>
    </dsp:sp>
    <dsp:sp modelId="{E07097EE-F9FE-4641-A40E-66BF0547EB21}">
      <dsp:nvSpPr>
        <dsp:cNvPr id="0" name=""/>
        <dsp:cNvSpPr/>
      </dsp:nvSpPr>
      <dsp:spPr>
        <a:xfrm>
          <a:off x="3529476" y="931564"/>
          <a:ext cx="3970661" cy="88545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Closure Considerations</a:t>
          </a:r>
        </a:p>
      </dsp:txBody>
      <dsp:txXfrm>
        <a:off x="3572700" y="974788"/>
        <a:ext cx="3884213" cy="799002"/>
      </dsp:txXfrm>
    </dsp:sp>
    <dsp:sp modelId="{91DC2F8B-F08A-4CE6-9811-D39D3225C1E9}">
      <dsp:nvSpPr>
        <dsp:cNvPr id="0" name=""/>
        <dsp:cNvSpPr/>
      </dsp:nvSpPr>
      <dsp:spPr>
        <a:xfrm>
          <a:off x="3529476" y="1861287"/>
          <a:ext cx="3970661" cy="88545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Gill Sans MT" panose="020B0502020104020203"/>
            </a:rPr>
            <a:t>Notifications</a:t>
          </a:r>
          <a:r>
            <a:rPr lang="en-US" sz="2600" kern="1200" dirty="0"/>
            <a:t> to Other Units</a:t>
          </a:r>
        </a:p>
      </dsp:txBody>
      <dsp:txXfrm>
        <a:off x="3572700" y="1904511"/>
        <a:ext cx="3884213" cy="799002"/>
      </dsp:txXfrm>
    </dsp:sp>
    <dsp:sp modelId="{B0334C0F-1477-46C2-9CB5-5F4BE54B3FA3}">
      <dsp:nvSpPr>
        <dsp:cNvPr id="0" name=""/>
        <dsp:cNvSpPr/>
      </dsp:nvSpPr>
      <dsp:spPr>
        <a:xfrm>
          <a:off x="3529476" y="2791011"/>
          <a:ext cx="3970661" cy="88545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Referrals</a:t>
          </a:r>
        </a:p>
      </dsp:txBody>
      <dsp:txXfrm>
        <a:off x="3572700" y="2834235"/>
        <a:ext cx="3884213" cy="799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7C38B-E32E-43B0-B9F4-711B8B14C45B}">
      <dsp:nvSpPr>
        <dsp:cNvPr id="0" name=""/>
        <dsp:cNvSpPr/>
      </dsp:nvSpPr>
      <dsp:spPr>
        <a:xfrm>
          <a:off x="685051" y="0"/>
          <a:ext cx="7763911" cy="45489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34D23-00E9-484A-AFB0-AF1E1DE42A48}">
      <dsp:nvSpPr>
        <dsp:cNvPr id="0" name=""/>
        <dsp:cNvSpPr/>
      </dsp:nvSpPr>
      <dsp:spPr>
        <a:xfrm>
          <a:off x="309521" y="1364698"/>
          <a:ext cx="2740204" cy="181959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Gill Sans MT" panose="020B0502020104020203"/>
            </a:rPr>
            <a:t>Consult with FASA, ELR, OHS to review</a:t>
          </a:r>
        </a:p>
        <a:p>
          <a:pPr marL="228600" lvl="1" indent="-228600" algn="l" defTabSz="889000">
            <a:lnSpc>
              <a:spcPct val="90000"/>
            </a:lnSpc>
            <a:spcBef>
              <a:spcPct val="0"/>
            </a:spcBef>
            <a:spcAft>
              <a:spcPct val="15000"/>
            </a:spcAft>
            <a:buChar char="•"/>
          </a:pPr>
          <a:r>
            <a:rPr lang="en-US" sz="2000" kern="1200" dirty="0">
              <a:latin typeface="Gill Sans MT" panose="020B0502020104020203"/>
            </a:rPr>
            <a:t>Do not investigate</a:t>
          </a:r>
          <a:endParaRPr lang="en-US" sz="2000" kern="1200" dirty="0"/>
        </a:p>
      </dsp:txBody>
      <dsp:txXfrm>
        <a:off x="398346" y="1453523"/>
        <a:ext cx="2562554" cy="1641948"/>
      </dsp:txXfrm>
    </dsp:sp>
    <dsp:sp modelId="{91B97966-D7F4-4974-8A74-AB6C64ADC3F4}">
      <dsp:nvSpPr>
        <dsp:cNvPr id="0" name=""/>
        <dsp:cNvSpPr/>
      </dsp:nvSpPr>
      <dsp:spPr>
        <a:xfrm>
          <a:off x="3196904" y="1364698"/>
          <a:ext cx="2740204" cy="181959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Gill Sans MT" panose="020B0502020104020203"/>
            </a:rPr>
            <a:t>Consider whether interim action may be needed</a:t>
          </a:r>
          <a:endParaRPr lang="en-US" sz="2600" kern="1200" dirty="0"/>
        </a:p>
      </dsp:txBody>
      <dsp:txXfrm>
        <a:off x="3285729" y="1453523"/>
        <a:ext cx="2562554" cy="1641948"/>
      </dsp:txXfrm>
    </dsp:sp>
    <dsp:sp modelId="{D6BD76DC-7BBC-4B5E-AA6D-04407EF6D5D8}">
      <dsp:nvSpPr>
        <dsp:cNvPr id="0" name=""/>
        <dsp:cNvSpPr/>
      </dsp:nvSpPr>
      <dsp:spPr>
        <a:xfrm>
          <a:off x="6084288" y="1364698"/>
          <a:ext cx="2740204" cy="181959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Gill Sans MT" panose="020B0502020104020203"/>
            </a:rPr>
            <a:t>Do not retaliate</a:t>
          </a:r>
        </a:p>
      </dsp:txBody>
      <dsp:txXfrm>
        <a:off x="6173113" y="1453523"/>
        <a:ext cx="2562554" cy="1641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DE35A-5C35-42F4-8EAD-22068C94953E}">
      <dsp:nvSpPr>
        <dsp:cNvPr id="0" name=""/>
        <dsp:cNvSpPr/>
      </dsp:nvSpPr>
      <dsp:spPr>
        <a:xfrm>
          <a:off x="0" y="0"/>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E239B31B-D880-4954-977D-BF58F544D660}">
      <dsp:nvSpPr>
        <dsp:cNvPr id="0" name=""/>
        <dsp:cNvSpPr/>
      </dsp:nvSpPr>
      <dsp:spPr>
        <a:xfrm>
          <a:off x="0" y="0"/>
          <a:ext cx="7012370" cy="117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rtl="0">
            <a:lnSpc>
              <a:spcPct val="90000"/>
            </a:lnSpc>
            <a:spcBef>
              <a:spcPct val="0"/>
            </a:spcBef>
            <a:spcAft>
              <a:spcPct val="35000"/>
            </a:spcAft>
            <a:buNone/>
          </a:pPr>
          <a:r>
            <a:rPr lang="en-US" sz="4800" kern="1200">
              <a:latin typeface="Gill Sans MT" panose="020B0502020104020203"/>
            </a:rPr>
            <a:t>Procedural Irregularity</a:t>
          </a:r>
          <a:endParaRPr lang="en-US" sz="4800" kern="1200"/>
        </a:p>
      </dsp:txBody>
      <dsp:txXfrm>
        <a:off x="0" y="0"/>
        <a:ext cx="7012370" cy="1177282"/>
      </dsp:txXfrm>
    </dsp:sp>
    <dsp:sp modelId="{62DE889A-5FBA-4ED7-9FE1-B77B1054559F}">
      <dsp:nvSpPr>
        <dsp:cNvPr id="0" name=""/>
        <dsp:cNvSpPr/>
      </dsp:nvSpPr>
      <dsp:spPr>
        <a:xfrm>
          <a:off x="0" y="1177282"/>
          <a:ext cx="701237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B037AD90-1431-47D7-80B0-AD29359F6F22}">
      <dsp:nvSpPr>
        <dsp:cNvPr id="0" name=""/>
        <dsp:cNvSpPr/>
      </dsp:nvSpPr>
      <dsp:spPr>
        <a:xfrm>
          <a:off x="0" y="1177282"/>
          <a:ext cx="7012370" cy="117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rtl="0">
            <a:lnSpc>
              <a:spcPct val="90000"/>
            </a:lnSpc>
            <a:spcBef>
              <a:spcPct val="0"/>
            </a:spcBef>
            <a:spcAft>
              <a:spcPct val="35000"/>
            </a:spcAft>
            <a:buNone/>
          </a:pPr>
          <a:r>
            <a:rPr lang="en-US" sz="4800" kern="1200">
              <a:latin typeface="Gill Sans MT" panose="020B0502020104020203"/>
            </a:rPr>
            <a:t>New Evidence</a:t>
          </a:r>
          <a:endParaRPr lang="en-US" sz="4800" kern="1200"/>
        </a:p>
      </dsp:txBody>
      <dsp:txXfrm>
        <a:off x="0" y="1177282"/>
        <a:ext cx="7012370" cy="1177282"/>
      </dsp:txXfrm>
    </dsp:sp>
    <dsp:sp modelId="{B9EF1274-5E6A-4447-BF52-D75F00692966}">
      <dsp:nvSpPr>
        <dsp:cNvPr id="0" name=""/>
        <dsp:cNvSpPr/>
      </dsp:nvSpPr>
      <dsp:spPr>
        <a:xfrm>
          <a:off x="0" y="2354565"/>
          <a:ext cx="7012370"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D9129EE-46F4-4FA9-9438-7A732616EE83}">
      <dsp:nvSpPr>
        <dsp:cNvPr id="0" name=""/>
        <dsp:cNvSpPr/>
      </dsp:nvSpPr>
      <dsp:spPr>
        <a:xfrm>
          <a:off x="0" y="2354565"/>
          <a:ext cx="7012370" cy="117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rtl="0">
            <a:lnSpc>
              <a:spcPct val="90000"/>
            </a:lnSpc>
            <a:spcBef>
              <a:spcPct val="0"/>
            </a:spcBef>
            <a:spcAft>
              <a:spcPct val="35000"/>
            </a:spcAft>
            <a:buNone/>
          </a:pPr>
          <a:r>
            <a:rPr lang="en-US" sz="4800" kern="1200">
              <a:latin typeface="Gill Sans MT" panose="020B0502020104020203"/>
            </a:rPr>
            <a:t>Conflict of Interest or Bias</a:t>
          </a:r>
          <a:endParaRPr lang="en-US" sz="4800" kern="1200"/>
        </a:p>
      </dsp:txBody>
      <dsp:txXfrm>
        <a:off x="0" y="2354565"/>
        <a:ext cx="7012370" cy="1177282"/>
      </dsp:txXfrm>
    </dsp:sp>
    <dsp:sp modelId="{92105454-69D2-4DB6-9668-97510609DE02}">
      <dsp:nvSpPr>
        <dsp:cNvPr id="0" name=""/>
        <dsp:cNvSpPr/>
      </dsp:nvSpPr>
      <dsp:spPr>
        <a:xfrm>
          <a:off x="0" y="3531848"/>
          <a:ext cx="7012370" cy="0"/>
        </a:xfrm>
        <a:prstGeom prst="line">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EB62B43-A4B9-4FDB-8881-7B26A6AD05AA}">
      <dsp:nvSpPr>
        <dsp:cNvPr id="0" name=""/>
        <dsp:cNvSpPr/>
      </dsp:nvSpPr>
      <dsp:spPr>
        <a:xfrm>
          <a:off x="0" y="3531848"/>
          <a:ext cx="7012370" cy="117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rtl="0">
            <a:lnSpc>
              <a:spcPct val="90000"/>
            </a:lnSpc>
            <a:spcBef>
              <a:spcPct val="0"/>
            </a:spcBef>
            <a:spcAft>
              <a:spcPct val="35000"/>
            </a:spcAft>
            <a:buNone/>
          </a:pPr>
          <a:r>
            <a:rPr lang="en-US" sz="4800" kern="1200">
              <a:latin typeface="Gill Sans MT" panose="020B0502020104020203"/>
            </a:rPr>
            <a:t>Arbitrary and Capricious</a:t>
          </a:r>
        </a:p>
      </dsp:txBody>
      <dsp:txXfrm>
        <a:off x="0" y="3531848"/>
        <a:ext cx="7012370" cy="11772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51CDF-D2C7-4D64-B970-B13C19CAFCCE}">
      <dsp:nvSpPr>
        <dsp:cNvPr id="0" name=""/>
        <dsp:cNvSpPr/>
      </dsp:nvSpPr>
      <dsp:spPr>
        <a:xfrm>
          <a:off x="2205989" y="1697"/>
          <a:ext cx="8823960" cy="879149"/>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23304" rIns="171209" bIns="223304" numCol="1" spcCol="1270" anchor="ctr" anchorCtr="0">
          <a:noAutofit/>
        </a:bodyPr>
        <a:lstStyle/>
        <a:p>
          <a:pPr marL="0" lvl="0" indent="0" algn="l" defTabSz="800100">
            <a:lnSpc>
              <a:spcPct val="90000"/>
            </a:lnSpc>
            <a:spcBef>
              <a:spcPct val="0"/>
            </a:spcBef>
            <a:spcAft>
              <a:spcPct val="35000"/>
            </a:spcAft>
            <a:buNone/>
          </a:pPr>
          <a:r>
            <a:rPr lang="en-US" sz="1800" kern="1200" dirty="0"/>
            <a:t>Schedule a meeting with College/Department leadership, FASA/</a:t>
          </a:r>
          <a:r>
            <a:rPr lang="en-US" sz="1800" kern="1200" dirty="0">
              <a:latin typeface="Gill Sans MT" panose="020B0502020104020203"/>
            </a:rPr>
            <a:t>ELR</a:t>
          </a:r>
          <a:r>
            <a:rPr lang="en-US" sz="1800" kern="1200" dirty="0"/>
            <a:t>, OGC, and OCR</a:t>
          </a:r>
        </a:p>
      </dsp:txBody>
      <dsp:txXfrm>
        <a:off x="2205989" y="1697"/>
        <a:ext cx="8823960" cy="879149"/>
      </dsp:txXfrm>
    </dsp:sp>
    <dsp:sp modelId="{2E701E46-6292-4309-AC11-94139C12F5E8}">
      <dsp:nvSpPr>
        <dsp:cNvPr id="0" name=""/>
        <dsp:cNvSpPr/>
      </dsp:nvSpPr>
      <dsp:spPr>
        <a:xfrm>
          <a:off x="0" y="1697"/>
          <a:ext cx="2205990" cy="879149"/>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86840" rIns="116734" bIns="86840" numCol="1" spcCol="1270" anchor="ctr" anchorCtr="0">
          <a:noAutofit/>
        </a:bodyPr>
        <a:lstStyle/>
        <a:p>
          <a:pPr marL="0" lvl="0" indent="0" algn="ctr" defTabSz="1022350">
            <a:lnSpc>
              <a:spcPct val="90000"/>
            </a:lnSpc>
            <a:spcBef>
              <a:spcPct val="0"/>
            </a:spcBef>
            <a:spcAft>
              <a:spcPct val="35000"/>
            </a:spcAft>
            <a:buNone/>
          </a:pPr>
          <a:r>
            <a:rPr lang="en-US" sz="2300" kern="1200" dirty="0"/>
            <a:t>Schedule</a:t>
          </a:r>
        </a:p>
      </dsp:txBody>
      <dsp:txXfrm>
        <a:off x="0" y="1697"/>
        <a:ext cx="2205990" cy="879149"/>
      </dsp:txXfrm>
    </dsp:sp>
    <dsp:sp modelId="{B12E508A-BF21-47E6-B38A-AFE33B64F00B}">
      <dsp:nvSpPr>
        <dsp:cNvPr id="0" name=""/>
        <dsp:cNvSpPr/>
      </dsp:nvSpPr>
      <dsp:spPr>
        <a:xfrm>
          <a:off x="2205990" y="933595"/>
          <a:ext cx="8823960" cy="879149"/>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23304" rIns="171209" bIns="223304" numCol="1" spcCol="1270" anchor="ctr" anchorCtr="0">
          <a:noAutofit/>
        </a:bodyPr>
        <a:lstStyle/>
        <a:p>
          <a:pPr marL="0" lvl="0" indent="0" algn="l" defTabSz="800100" rtl="0">
            <a:lnSpc>
              <a:spcPct val="90000"/>
            </a:lnSpc>
            <a:spcBef>
              <a:spcPct val="0"/>
            </a:spcBef>
            <a:spcAft>
              <a:spcPct val="35000"/>
            </a:spcAft>
            <a:buNone/>
          </a:pPr>
          <a:r>
            <a:rPr lang="en-US" sz="1800" kern="1200" dirty="0"/>
            <a:t>Consider if other policies were violated</a:t>
          </a:r>
          <a:r>
            <a:rPr lang="en-US" sz="1800" kern="1200" dirty="0">
              <a:latin typeface="Gill Sans MT" panose="020B0502020104020203"/>
            </a:rPr>
            <a:t> and if further investigation of the issues is needed </a:t>
          </a:r>
          <a:endParaRPr lang="en-US" sz="1800" kern="1200" dirty="0"/>
        </a:p>
      </dsp:txBody>
      <dsp:txXfrm>
        <a:off x="2205990" y="933595"/>
        <a:ext cx="8823960" cy="879149"/>
      </dsp:txXfrm>
    </dsp:sp>
    <dsp:sp modelId="{2A9EDE60-7244-4930-86CF-CF929214FECC}">
      <dsp:nvSpPr>
        <dsp:cNvPr id="0" name=""/>
        <dsp:cNvSpPr/>
      </dsp:nvSpPr>
      <dsp:spPr>
        <a:xfrm>
          <a:off x="0" y="933595"/>
          <a:ext cx="2205990" cy="879149"/>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86840" rIns="116734" bIns="86840" numCol="1" spcCol="1270" anchor="ctr" anchorCtr="0">
          <a:noAutofit/>
        </a:bodyPr>
        <a:lstStyle/>
        <a:p>
          <a:pPr marL="0" lvl="0" indent="0" algn="ctr" defTabSz="1022350">
            <a:lnSpc>
              <a:spcPct val="90000"/>
            </a:lnSpc>
            <a:spcBef>
              <a:spcPct val="0"/>
            </a:spcBef>
            <a:spcAft>
              <a:spcPct val="35000"/>
            </a:spcAft>
            <a:buNone/>
          </a:pPr>
          <a:r>
            <a:rPr lang="en-US" sz="2300" kern="1200" dirty="0"/>
            <a:t>Consider</a:t>
          </a:r>
        </a:p>
      </dsp:txBody>
      <dsp:txXfrm>
        <a:off x="0" y="933595"/>
        <a:ext cx="2205990" cy="879149"/>
      </dsp:txXfrm>
    </dsp:sp>
    <dsp:sp modelId="{452DD7EA-3B2A-4707-8D98-EB3099BDF447}">
      <dsp:nvSpPr>
        <dsp:cNvPr id="0" name=""/>
        <dsp:cNvSpPr/>
      </dsp:nvSpPr>
      <dsp:spPr>
        <a:xfrm>
          <a:off x="2205990" y="1865493"/>
          <a:ext cx="8823960" cy="879149"/>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23304" rIns="171209" bIns="223304" numCol="1" spcCol="1270" anchor="ctr" anchorCtr="0">
          <a:noAutofit/>
        </a:bodyPr>
        <a:lstStyle/>
        <a:p>
          <a:pPr marL="0" lvl="0" indent="0" algn="l" defTabSz="800100" rtl="0">
            <a:lnSpc>
              <a:spcPct val="90000"/>
            </a:lnSpc>
            <a:spcBef>
              <a:spcPct val="0"/>
            </a:spcBef>
            <a:spcAft>
              <a:spcPct val="35000"/>
            </a:spcAft>
            <a:buNone/>
          </a:pPr>
          <a:r>
            <a:rPr lang="en-US" sz="1800" kern="1200" dirty="0"/>
            <a:t>Assess appropriate discipline</a:t>
          </a:r>
          <a:r>
            <a:rPr lang="en-US" sz="1800" kern="1200" dirty="0">
              <a:latin typeface="Gill Sans MT" panose="020B0502020104020203"/>
            </a:rPr>
            <a:t> or other interventions</a:t>
          </a:r>
          <a:endParaRPr lang="en-US" sz="1800" kern="1200" dirty="0"/>
        </a:p>
      </dsp:txBody>
      <dsp:txXfrm>
        <a:off x="2205990" y="1865493"/>
        <a:ext cx="8823960" cy="879149"/>
      </dsp:txXfrm>
    </dsp:sp>
    <dsp:sp modelId="{08CE3375-295A-406D-9D79-97705708CC43}">
      <dsp:nvSpPr>
        <dsp:cNvPr id="0" name=""/>
        <dsp:cNvSpPr/>
      </dsp:nvSpPr>
      <dsp:spPr>
        <a:xfrm>
          <a:off x="0" y="1865493"/>
          <a:ext cx="2205990" cy="879149"/>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86840" rIns="116734" bIns="86840" numCol="1" spcCol="1270" anchor="ctr" anchorCtr="0">
          <a:noAutofit/>
        </a:bodyPr>
        <a:lstStyle/>
        <a:p>
          <a:pPr marL="0" lvl="0" indent="0" algn="ctr" defTabSz="1022350">
            <a:lnSpc>
              <a:spcPct val="90000"/>
            </a:lnSpc>
            <a:spcBef>
              <a:spcPct val="0"/>
            </a:spcBef>
            <a:spcAft>
              <a:spcPct val="35000"/>
            </a:spcAft>
            <a:buNone/>
          </a:pPr>
          <a:r>
            <a:rPr lang="en-US" sz="2300" kern="1200" dirty="0"/>
            <a:t>Assess</a:t>
          </a:r>
        </a:p>
      </dsp:txBody>
      <dsp:txXfrm>
        <a:off x="0" y="1865493"/>
        <a:ext cx="2205990" cy="879149"/>
      </dsp:txXfrm>
    </dsp:sp>
    <dsp:sp modelId="{201A73E6-E941-4A5F-B639-8AD659A10CBA}">
      <dsp:nvSpPr>
        <dsp:cNvPr id="0" name=""/>
        <dsp:cNvSpPr/>
      </dsp:nvSpPr>
      <dsp:spPr>
        <a:xfrm>
          <a:off x="2205990" y="2797391"/>
          <a:ext cx="8823960" cy="879149"/>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23304" rIns="171209" bIns="223304"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Gill Sans MT" panose="020B0502020104020203"/>
            </a:rPr>
            <a:t>Create a</a:t>
          </a:r>
          <a:r>
            <a:rPr lang="en-US" sz="1800" kern="1200" dirty="0"/>
            <a:t> plan to implement discipline and any</a:t>
          </a:r>
          <a:r>
            <a:rPr lang="en-US" sz="1800" kern="1200" dirty="0">
              <a:latin typeface="Gill Sans MT" panose="020B0502020104020203"/>
            </a:rPr>
            <a:t> necessary</a:t>
          </a:r>
          <a:r>
            <a:rPr lang="en-US" sz="1800" kern="1200" dirty="0"/>
            <a:t> communications</a:t>
          </a:r>
          <a:r>
            <a:rPr lang="en-US" sz="1800" kern="1200" dirty="0">
              <a:latin typeface="Gill Sans MT" panose="020B0502020104020203"/>
            </a:rPr>
            <a:t> </a:t>
          </a:r>
          <a:endParaRPr lang="en-US" sz="1800" kern="1200" dirty="0"/>
        </a:p>
      </dsp:txBody>
      <dsp:txXfrm>
        <a:off x="2205990" y="2797391"/>
        <a:ext cx="8823960" cy="879149"/>
      </dsp:txXfrm>
    </dsp:sp>
    <dsp:sp modelId="{9276CF16-CAC5-4C42-A739-D7FCBDB1374D}">
      <dsp:nvSpPr>
        <dsp:cNvPr id="0" name=""/>
        <dsp:cNvSpPr/>
      </dsp:nvSpPr>
      <dsp:spPr>
        <a:xfrm>
          <a:off x="0" y="2797391"/>
          <a:ext cx="2205990" cy="879149"/>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86840" rIns="116734" bIns="8684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ill Sans MT" panose="020B0502020104020203"/>
            </a:rPr>
            <a:t>Create</a:t>
          </a:r>
          <a:endParaRPr lang="en-US" sz="2300" kern="1200" dirty="0"/>
        </a:p>
      </dsp:txBody>
      <dsp:txXfrm>
        <a:off x="0" y="2797391"/>
        <a:ext cx="2205990" cy="8791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22EEB-8E3D-4B5D-9534-27E6073B8D29}">
      <dsp:nvSpPr>
        <dsp:cNvPr id="0" name=""/>
        <dsp:cNvSpPr/>
      </dsp:nvSpPr>
      <dsp:spPr>
        <a:xfrm>
          <a:off x="0" y="3821"/>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73F91-B94B-477E-99D8-1AAF2C8E25A4}">
      <dsp:nvSpPr>
        <dsp:cNvPr id="0" name=""/>
        <dsp:cNvSpPr/>
      </dsp:nvSpPr>
      <dsp:spPr>
        <a:xfrm>
          <a:off x="196165" y="149729"/>
          <a:ext cx="356664" cy="356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C1B1B4-C21B-4158-8A12-D541F40DF6CB}">
      <dsp:nvSpPr>
        <dsp:cNvPr id="0" name=""/>
        <dsp:cNvSpPr/>
      </dsp:nvSpPr>
      <dsp:spPr>
        <a:xfrm>
          <a:off x="748995" y="3821"/>
          <a:ext cx="6262642"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Academic Specialist Handbook </a:t>
          </a:r>
        </a:p>
      </dsp:txBody>
      <dsp:txXfrm>
        <a:off x="748995" y="3821"/>
        <a:ext cx="6262642" cy="648481"/>
      </dsp:txXfrm>
    </dsp:sp>
    <dsp:sp modelId="{E0C73524-B71B-4022-84FC-1B0FA4D2ED4F}">
      <dsp:nvSpPr>
        <dsp:cNvPr id="0" name=""/>
        <dsp:cNvSpPr/>
      </dsp:nvSpPr>
      <dsp:spPr>
        <a:xfrm>
          <a:off x="0" y="814422"/>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C09C9-6E4F-423E-8DC7-AEDB114C9429}">
      <dsp:nvSpPr>
        <dsp:cNvPr id="0" name=""/>
        <dsp:cNvSpPr/>
      </dsp:nvSpPr>
      <dsp:spPr>
        <a:xfrm>
          <a:off x="196165" y="960330"/>
          <a:ext cx="356664" cy="356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E10B63-BA69-452B-8D0D-3F23C026AF1D}">
      <dsp:nvSpPr>
        <dsp:cNvPr id="0" name=""/>
        <dsp:cNvSpPr/>
      </dsp:nvSpPr>
      <dsp:spPr>
        <a:xfrm>
          <a:off x="748995" y="814422"/>
          <a:ext cx="3155566"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Faculty Handbook </a:t>
          </a:r>
        </a:p>
      </dsp:txBody>
      <dsp:txXfrm>
        <a:off x="748995" y="814422"/>
        <a:ext cx="3155566" cy="648481"/>
      </dsp:txXfrm>
    </dsp:sp>
    <dsp:sp modelId="{DB3A62D6-5953-4401-ADA1-808C33EDF630}">
      <dsp:nvSpPr>
        <dsp:cNvPr id="0" name=""/>
        <dsp:cNvSpPr/>
      </dsp:nvSpPr>
      <dsp:spPr>
        <a:xfrm>
          <a:off x="3904562" y="814422"/>
          <a:ext cx="3107075"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889000">
            <a:lnSpc>
              <a:spcPct val="90000"/>
            </a:lnSpc>
            <a:spcBef>
              <a:spcPct val="0"/>
            </a:spcBef>
            <a:spcAft>
              <a:spcPct val="35000"/>
            </a:spcAft>
            <a:buNone/>
          </a:pPr>
          <a:r>
            <a:rPr lang="en-US" sz="2000" kern="1200"/>
            <a:t>Fixed-Term </a:t>
          </a:r>
        </a:p>
        <a:p>
          <a:pPr marL="0" lvl="0" indent="0" algn="l" defTabSz="889000">
            <a:lnSpc>
              <a:spcPct val="90000"/>
            </a:lnSpc>
            <a:spcBef>
              <a:spcPct val="0"/>
            </a:spcBef>
            <a:spcAft>
              <a:spcPct val="35000"/>
            </a:spcAft>
            <a:buNone/>
          </a:pPr>
          <a:r>
            <a:rPr lang="en-US" sz="2000" kern="1200"/>
            <a:t>Tenure Stream Faculty </a:t>
          </a:r>
        </a:p>
      </dsp:txBody>
      <dsp:txXfrm>
        <a:off x="3904562" y="814422"/>
        <a:ext cx="3107075" cy="648481"/>
      </dsp:txXfrm>
    </dsp:sp>
    <dsp:sp modelId="{025B77E6-28AA-42D6-94C9-D791CC5E60D1}">
      <dsp:nvSpPr>
        <dsp:cNvPr id="0" name=""/>
        <dsp:cNvSpPr/>
      </dsp:nvSpPr>
      <dsp:spPr>
        <a:xfrm>
          <a:off x="0" y="1625024"/>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872DE-A4AA-4825-88A9-57040E92F9AB}">
      <dsp:nvSpPr>
        <dsp:cNvPr id="0" name=""/>
        <dsp:cNvSpPr/>
      </dsp:nvSpPr>
      <dsp:spPr>
        <a:xfrm>
          <a:off x="196165" y="1770932"/>
          <a:ext cx="356664" cy="356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1E1865-E376-4CA9-83E4-58F3DA4FA827}">
      <dsp:nvSpPr>
        <dsp:cNvPr id="0" name=""/>
        <dsp:cNvSpPr/>
      </dsp:nvSpPr>
      <dsp:spPr>
        <a:xfrm>
          <a:off x="748995" y="1625024"/>
          <a:ext cx="6262642"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FRIB NCSL Handbook </a:t>
          </a:r>
        </a:p>
      </dsp:txBody>
      <dsp:txXfrm>
        <a:off x="748995" y="1625024"/>
        <a:ext cx="6262642" cy="648481"/>
      </dsp:txXfrm>
    </dsp:sp>
    <dsp:sp modelId="{964122C2-52CB-49AD-898A-A65EF159CC67}">
      <dsp:nvSpPr>
        <dsp:cNvPr id="0" name=""/>
        <dsp:cNvSpPr/>
      </dsp:nvSpPr>
      <dsp:spPr>
        <a:xfrm>
          <a:off x="0" y="2435625"/>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7E8B5-2988-4032-99C9-E0FA094E11F1}">
      <dsp:nvSpPr>
        <dsp:cNvPr id="0" name=""/>
        <dsp:cNvSpPr/>
      </dsp:nvSpPr>
      <dsp:spPr>
        <a:xfrm>
          <a:off x="196165" y="2581533"/>
          <a:ext cx="356664" cy="3566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3BB8F3D-5116-4665-9C98-43D41C57208F}">
      <dsp:nvSpPr>
        <dsp:cNvPr id="0" name=""/>
        <dsp:cNvSpPr/>
      </dsp:nvSpPr>
      <dsp:spPr>
        <a:xfrm>
          <a:off x="748995" y="2435625"/>
          <a:ext cx="6262642"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Health Professional (HP) Handbook </a:t>
          </a:r>
        </a:p>
      </dsp:txBody>
      <dsp:txXfrm>
        <a:off x="748995" y="2435625"/>
        <a:ext cx="6262642" cy="648481"/>
      </dsp:txXfrm>
    </dsp:sp>
    <dsp:sp modelId="{01EA6D2A-05D8-4A89-BBA3-6912936EC929}">
      <dsp:nvSpPr>
        <dsp:cNvPr id="0" name=""/>
        <dsp:cNvSpPr/>
      </dsp:nvSpPr>
      <dsp:spPr>
        <a:xfrm>
          <a:off x="0" y="3246227"/>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0230F-2269-4622-B484-6A68D96F97E9}">
      <dsp:nvSpPr>
        <dsp:cNvPr id="0" name=""/>
        <dsp:cNvSpPr/>
      </dsp:nvSpPr>
      <dsp:spPr>
        <a:xfrm>
          <a:off x="196165" y="3392135"/>
          <a:ext cx="356664" cy="3566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3CB2DC-10E9-4915-B12F-45E41B88E734}">
      <dsp:nvSpPr>
        <dsp:cNvPr id="0" name=""/>
        <dsp:cNvSpPr/>
      </dsp:nvSpPr>
      <dsp:spPr>
        <a:xfrm>
          <a:off x="748995" y="3246227"/>
          <a:ext cx="6262642"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Librarian Handbook </a:t>
          </a:r>
        </a:p>
      </dsp:txBody>
      <dsp:txXfrm>
        <a:off x="748995" y="3246227"/>
        <a:ext cx="6262642" cy="648481"/>
      </dsp:txXfrm>
    </dsp:sp>
    <dsp:sp modelId="{DE560D0D-1E69-4C5C-9FBC-62347AC6E7C3}">
      <dsp:nvSpPr>
        <dsp:cNvPr id="0" name=""/>
        <dsp:cNvSpPr/>
      </dsp:nvSpPr>
      <dsp:spPr>
        <a:xfrm>
          <a:off x="0" y="4056828"/>
          <a:ext cx="7012370" cy="6484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72961-098A-4199-B375-E366CAC21D2F}">
      <dsp:nvSpPr>
        <dsp:cNvPr id="0" name=""/>
        <dsp:cNvSpPr/>
      </dsp:nvSpPr>
      <dsp:spPr>
        <a:xfrm>
          <a:off x="196165" y="4202736"/>
          <a:ext cx="356664" cy="3566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5E0F21-172E-4485-936A-250AECB38FD9}">
      <dsp:nvSpPr>
        <dsp:cNvPr id="0" name=""/>
        <dsp:cNvSpPr/>
      </dsp:nvSpPr>
      <dsp:spPr>
        <a:xfrm>
          <a:off x="748995" y="4056828"/>
          <a:ext cx="6262642" cy="64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31" tIns="68631" rIns="68631" bIns="68631" numCol="1" spcCol="1270" anchor="ctr" anchorCtr="0">
          <a:noAutofit/>
        </a:bodyPr>
        <a:lstStyle/>
        <a:p>
          <a:pPr marL="0" lvl="0" indent="0" algn="l" defTabSz="1066800">
            <a:lnSpc>
              <a:spcPct val="90000"/>
            </a:lnSpc>
            <a:spcBef>
              <a:spcPct val="0"/>
            </a:spcBef>
            <a:spcAft>
              <a:spcPct val="35000"/>
            </a:spcAft>
            <a:buNone/>
          </a:pPr>
          <a:r>
            <a:rPr lang="en-US" sz="2400" kern="1200"/>
            <a:t>UNTF Contract</a:t>
          </a:r>
        </a:p>
      </dsp:txBody>
      <dsp:txXfrm>
        <a:off x="748995" y="4056828"/>
        <a:ext cx="6262642" cy="64848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BD34F5-7382-4090-B7BF-150083A39B6A}" type="datetimeFigureOut">
              <a:rPr lang="en-US"/>
              <a:t>1/28/2025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E4C41A-FB2F-47F7-8BB5-7387EF5C14FD}" type="slidenum">
              <a:rPr lang="en-US"/>
              <a:t>‹#›</a:t>
            </a:fld>
            <a:endParaRPr lang="en-US"/>
          </a:p>
        </p:txBody>
      </p:sp>
    </p:spTree>
    <p:extLst>
      <p:ext uri="{BB962C8B-B14F-4D97-AF65-F5344CB8AC3E}">
        <p14:creationId xmlns:p14="http://schemas.microsoft.com/office/powerpoint/2010/main" val="192193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1</a:t>
            </a:fld>
            <a:endParaRPr lang="en-US" dirty="0"/>
          </a:p>
        </p:txBody>
      </p:sp>
    </p:spTree>
    <p:extLst>
      <p:ext uri="{BB962C8B-B14F-4D97-AF65-F5344CB8AC3E}">
        <p14:creationId xmlns:p14="http://schemas.microsoft.com/office/powerpoint/2010/main" val="2874388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a:endParaRPr>
          </a:p>
          <a:p>
            <a:endParaRPr lang="en-US" b="1"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10</a:t>
            </a:fld>
            <a:endParaRPr lang="en-US" dirty="0"/>
          </a:p>
        </p:txBody>
      </p:sp>
    </p:spTree>
    <p:extLst>
      <p:ext uri="{BB962C8B-B14F-4D97-AF65-F5344CB8AC3E}">
        <p14:creationId xmlns:p14="http://schemas.microsoft.com/office/powerpoint/2010/main" val="413226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11</a:t>
            </a:fld>
            <a:endParaRPr lang="en-US" dirty="0"/>
          </a:p>
        </p:txBody>
      </p:sp>
    </p:spTree>
    <p:extLst>
      <p:ext uri="{BB962C8B-B14F-4D97-AF65-F5344CB8AC3E}">
        <p14:creationId xmlns:p14="http://schemas.microsoft.com/office/powerpoint/2010/main" val="369750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12</a:t>
            </a:fld>
            <a:endParaRPr lang="en-US" dirty="0"/>
          </a:p>
        </p:txBody>
      </p:sp>
    </p:spTree>
    <p:extLst>
      <p:ext uri="{BB962C8B-B14F-4D97-AF65-F5344CB8AC3E}">
        <p14:creationId xmlns:p14="http://schemas.microsoft.com/office/powerpoint/2010/main" val="217235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13</a:t>
            </a:fld>
            <a:endParaRPr lang="en-US" dirty="0"/>
          </a:p>
        </p:txBody>
      </p:sp>
    </p:spTree>
    <p:extLst>
      <p:ext uri="{BB962C8B-B14F-4D97-AF65-F5344CB8AC3E}">
        <p14:creationId xmlns:p14="http://schemas.microsoft.com/office/powerpoint/2010/main" val="311743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14</a:t>
            </a:fld>
            <a:endParaRPr lang="en-US" dirty="0"/>
          </a:p>
        </p:txBody>
      </p:sp>
    </p:spTree>
    <p:extLst>
      <p:ext uri="{BB962C8B-B14F-4D97-AF65-F5344CB8AC3E}">
        <p14:creationId xmlns:p14="http://schemas.microsoft.com/office/powerpoint/2010/main" val="3337709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15</a:t>
            </a:fld>
            <a:endParaRPr lang="en-US" dirty="0"/>
          </a:p>
        </p:txBody>
      </p:sp>
    </p:spTree>
    <p:extLst>
      <p:ext uri="{BB962C8B-B14F-4D97-AF65-F5344CB8AC3E}">
        <p14:creationId xmlns:p14="http://schemas.microsoft.com/office/powerpoint/2010/main" val="283332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16</a:t>
            </a:fld>
            <a:endParaRPr lang="en-US" dirty="0"/>
          </a:p>
        </p:txBody>
      </p:sp>
    </p:spTree>
    <p:extLst>
      <p:ext uri="{BB962C8B-B14F-4D97-AF65-F5344CB8AC3E}">
        <p14:creationId xmlns:p14="http://schemas.microsoft.com/office/powerpoint/2010/main" val="40073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17</a:t>
            </a:fld>
            <a:endParaRPr lang="en-US" dirty="0"/>
          </a:p>
        </p:txBody>
      </p:sp>
    </p:spTree>
    <p:extLst>
      <p:ext uri="{BB962C8B-B14F-4D97-AF65-F5344CB8AC3E}">
        <p14:creationId xmlns:p14="http://schemas.microsoft.com/office/powerpoint/2010/main" val="368316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18</a:t>
            </a:fld>
            <a:endParaRPr lang="en-US" dirty="0"/>
          </a:p>
        </p:txBody>
      </p:sp>
    </p:spTree>
    <p:extLst>
      <p:ext uri="{BB962C8B-B14F-4D97-AF65-F5344CB8AC3E}">
        <p14:creationId xmlns:p14="http://schemas.microsoft.com/office/powerpoint/2010/main" val="279099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19</a:t>
            </a:fld>
            <a:endParaRPr lang="en-US" dirty="0"/>
          </a:p>
        </p:txBody>
      </p:sp>
    </p:spTree>
    <p:extLst>
      <p:ext uri="{BB962C8B-B14F-4D97-AF65-F5344CB8AC3E}">
        <p14:creationId xmlns:p14="http://schemas.microsoft.com/office/powerpoint/2010/main" val="3963045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2</a:t>
            </a:fld>
            <a:endParaRPr lang="en-US" dirty="0"/>
          </a:p>
        </p:txBody>
      </p:sp>
    </p:spTree>
    <p:extLst>
      <p:ext uri="{BB962C8B-B14F-4D97-AF65-F5344CB8AC3E}">
        <p14:creationId xmlns:p14="http://schemas.microsoft.com/office/powerpoint/2010/main" val="404873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20</a:t>
            </a:fld>
            <a:endParaRPr lang="en-US" dirty="0"/>
          </a:p>
        </p:txBody>
      </p:sp>
    </p:spTree>
    <p:extLst>
      <p:ext uri="{BB962C8B-B14F-4D97-AF65-F5344CB8AC3E}">
        <p14:creationId xmlns:p14="http://schemas.microsoft.com/office/powerpoint/2010/main" val="144337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21</a:t>
            </a:fld>
            <a:endParaRPr lang="en-US" dirty="0"/>
          </a:p>
        </p:txBody>
      </p:sp>
    </p:spTree>
    <p:extLst>
      <p:ext uri="{BB962C8B-B14F-4D97-AF65-F5344CB8AC3E}">
        <p14:creationId xmlns:p14="http://schemas.microsoft.com/office/powerpoint/2010/main" val="1422792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22</a:t>
            </a:fld>
            <a:endParaRPr lang="en-US" dirty="0"/>
          </a:p>
        </p:txBody>
      </p:sp>
    </p:spTree>
    <p:extLst>
      <p:ext uri="{BB962C8B-B14F-4D97-AF65-F5344CB8AC3E}">
        <p14:creationId xmlns:p14="http://schemas.microsoft.com/office/powerpoint/2010/main" val="1600602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23</a:t>
            </a:fld>
            <a:endParaRPr lang="en-US" dirty="0"/>
          </a:p>
        </p:txBody>
      </p:sp>
    </p:spTree>
    <p:extLst>
      <p:ext uri="{BB962C8B-B14F-4D97-AF65-F5344CB8AC3E}">
        <p14:creationId xmlns:p14="http://schemas.microsoft.com/office/powerpoint/2010/main" val="3094888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smtClean="0"/>
              <a:t>24</a:t>
            </a:fld>
            <a:endParaRPr lang="en-US" dirty="0"/>
          </a:p>
        </p:txBody>
      </p:sp>
    </p:spTree>
    <p:extLst>
      <p:ext uri="{BB962C8B-B14F-4D97-AF65-F5344CB8AC3E}">
        <p14:creationId xmlns:p14="http://schemas.microsoft.com/office/powerpoint/2010/main" val="1520679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25</a:t>
            </a:fld>
            <a:endParaRPr lang="en-US" dirty="0"/>
          </a:p>
        </p:txBody>
      </p:sp>
    </p:spTree>
    <p:extLst>
      <p:ext uri="{BB962C8B-B14F-4D97-AF65-F5344CB8AC3E}">
        <p14:creationId xmlns:p14="http://schemas.microsoft.com/office/powerpoint/2010/main" val="167696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26</a:t>
            </a:fld>
            <a:endParaRPr lang="en-US"/>
          </a:p>
        </p:txBody>
      </p:sp>
    </p:spTree>
    <p:extLst>
      <p:ext uri="{BB962C8B-B14F-4D97-AF65-F5344CB8AC3E}">
        <p14:creationId xmlns:p14="http://schemas.microsoft.com/office/powerpoint/2010/main" val="2113383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a:t>27</a:t>
            </a:fld>
            <a:endParaRPr lang="en-US"/>
          </a:p>
        </p:txBody>
      </p:sp>
    </p:spTree>
    <p:extLst>
      <p:ext uri="{BB962C8B-B14F-4D97-AF65-F5344CB8AC3E}">
        <p14:creationId xmlns:p14="http://schemas.microsoft.com/office/powerpoint/2010/main" val="6109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28</a:t>
            </a:fld>
            <a:endParaRPr lang="en-US"/>
          </a:p>
        </p:txBody>
      </p:sp>
    </p:spTree>
    <p:extLst>
      <p:ext uri="{BB962C8B-B14F-4D97-AF65-F5344CB8AC3E}">
        <p14:creationId xmlns:p14="http://schemas.microsoft.com/office/powerpoint/2010/main" val="20326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3D71E-1B2E-E2D1-4733-D61C9EAB5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64146-C611-48FE-F285-8C9493811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814E9-FDEC-E975-CBAA-2976206FE6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58AFBB-A363-1076-AAF5-3B2A4C64E44B}"/>
              </a:ext>
            </a:extLst>
          </p:cNvPr>
          <p:cNvSpPr>
            <a:spLocks noGrp="1"/>
          </p:cNvSpPr>
          <p:nvPr>
            <p:ph type="sldNum" sz="quarter" idx="5"/>
          </p:nvPr>
        </p:nvSpPr>
        <p:spPr/>
        <p:txBody>
          <a:bodyPr/>
          <a:lstStyle/>
          <a:p>
            <a:fld id="{FFE4C41A-FB2F-47F7-8BB5-7387EF5C14FD}" type="slidenum">
              <a:rPr lang="en-US"/>
              <a:t>29</a:t>
            </a:fld>
            <a:endParaRPr lang="en-US"/>
          </a:p>
        </p:txBody>
      </p:sp>
    </p:spTree>
    <p:extLst>
      <p:ext uri="{BB962C8B-B14F-4D97-AF65-F5344CB8AC3E}">
        <p14:creationId xmlns:p14="http://schemas.microsoft.com/office/powerpoint/2010/main" val="264200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3</a:t>
            </a:fld>
            <a:endParaRPr lang="en-US" dirty="0"/>
          </a:p>
        </p:txBody>
      </p:sp>
    </p:spTree>
    <p:extLst>
      <p:ext uri="{BB962C8B-B14F-4D97-AF65-F5344CB8AC3E}">
        <p14:creationId xmlns:p14="http://schemas.microsoft.com/office/powerpoint/2010/main" val="2962131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DB207-E993-B79E-126E-E1CC9B261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AD9E9-1BFB-816D-AE8C-2C2DDE42B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D50C6-84E9-140D-CD99-A3E1F8559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54E1AB-D801-6822-34E1-905A6FB6912F}"/>
              </a:ext>
            </a:extLst>
          </p:cNvPr>
          <p:cNvSpPr>
            <a:spLocks noGrp="1"/>
          </p:cNvSpPr>
          <p:nvPr>
            <p:ph type="sldNum" sz="quarter" idx="5"/>
          </p:nvPr>
        </p:nvSpPr>
        <p:spPr/>
        <p:txBody>
          <a:bodyPr/>
          <a:lstStyle/>
          <a:p>
            <a:fld id="{FFE4C41A-FB2F-47F7-8BB5-7387EF5C14FD}" type="slidenum">
              <a:rPr lang="en-US"/>
              <a:t>30</a:t>
            </a:fld>
            <a:endParaRPr lang="en-US"/>
          </a:p>
        </p:txBody>
      </p:sp>
    </p:spTree>
    <p:extLst>
      <p:ext uri="{BB962C8B-B14F-4D97-AF65-F5344CB8AC3E}">
        <p14:creationId xmlns:p14="http://schemas.microsoft.com/office/powerpoint/2010/main" val="1369333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31</a:t>
            </a:fld>
            <a:endParaRPr lang="en-US"/>
          </a:p>
        </p:txBody>
      </p:sp>
    </p:spTree>
    <p:extLst>
      <p:ext uri="{BB962C8B-B14F-4D97-AF65-F5344CB8AC3E}">
        <p14:creationId xmlns:p14="http://schemas.microsoft.com/office/powerpoint/2010/main" val="2509620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32</a:t>
            </a:fld>
            <a:endParaRPr lang="en-US"/>
          </a:p>
        </p:txBody>
      </p:sp>
    </p:spTree>
    <p:extLst>
      <p:ext uri="{BB962C8B-B14F-4D97-AF65-F5344CB8AC3E}">
        <p14:creationId xmlns:p14="http://schemas.microsoft.com/office/powerpoint/2010/main" val="2542322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33</a:t>
            </a:fld>
            <a:endParaRPr lang="en-US"/>
          </a:p>
        </p:txBody>
      </p:sp>
    </p:spTree>
    <p:extLst>
      <p:ext uri="{BB962C8B-B14F-4D97-AF65-F5344CB8AC3E}">
        <p14:creationId xmlns:p14="http://schemas.microsoft.com/office/powerpoint/2010/main" val="2128818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34</a:t>
            </a:fld>
            <a:endParaRPr lang="en-US"/>
          </a:p>
        </p:txBody>
      </p:sp>
    </p:spTree>
    <p:extLst>
      <p:ext uri="{BB962C8B-B14F-4D97-AF65-F5344CB8AC3E}">
        <p14:creationId xmlns:p14="http://schemas.microsoft.com/office/powerpoint/2010/main" val="2561868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35</a:t>
            </a:fld>
            <a:endParaRPr lang="en-US"/>
          </a:p>
        </p:txBody>
      </p:sp>
    </p:spTree>
    <p:extLst>
      <p:ext uri="{BB962C8B-B14F-4D97-AF65-F5344CB8AC3E}">
        <p14:creationId xmlns:p14="http://schemas.microsoft.com/office/powerpoint/2010/main" val="707697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36</a:t>
            </a:fld>
            <a:endParaRPr lang="en-US"/>
          </a:p>
        </p:txBody>
      </p:sp>
    </p:spTree>
    <p:extLst>
      <p:ext uri="{BB962C8B-B14F-4D97-AF65-F5344CB8AC3E}">
        <p14:creationId xmlns:p14="http://schemas.microsoft.com/office/powerpoint/2010/main" val="799711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37</a:t>
            </a:fld>
            <a:endParaRPr lang="en-US"/>
          </a:p>
        </p:txBody>
      </p:sp>
    </p:spTree>
    <p:extLst>
      <p:ext uri="{BB962C8B-B14F-4D97-AF65-F5344CB8AC3E}">
        <p14:creationId xmlns:p14="http://schemas.microsoft.com/office/powerpoint/2010/main" val="798639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38</a:t>
            </a:fld>
            <a:endParaRPr lang="en-US" dirty="0"/>
          </a:p>
        </p:txBody>
      </p:sp>
    </p:spTree>
    <p:extLst>
      <p:ext uri="{BB962C8B-B14F-4D97-AF65-F5344CB8AC3E}">
        <p14:creationId xmlns:p14="http://schemas.microsoft.com/office/powerpoint/2010/main" val="1037749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Amanda</a:t>
            </a:r>
          </a:p>
        </p:txBody>
      </p:sp>
      <p:sp>
        <p:nvSpPr>
          <p:cNvPr id="4" name="Slide Number Placeholder 3"/>
          <p:cNvSpPr>
            <a:spLocks noGrp="1"/>
          </p:cNvSpPr>
          <p:nvPr>
            <p:ph type="sldNum" sz="quarter" idx="5"/>
          </p:nvPr>
        </p:nvSpPr>
        <p:spPr/>
        <p:txBody>
          <a:bodyPr/>
          <a:lstStyle/>
          <a:p>
            <a:fld id="{FFE4C41A-FB2F-47F7-8BB5-7387EF5C14FD}" type="slidenum">
              <a:rPr lang="en-US"/>
              <a:t>39</a:t>
            </a:fld>
            <a:endParaRPr lang="en-US" dirty="0"/>
          </a:p>
        </p:txBody>
      </p:sp>
    </p:spTree>
    <p:extLst>
      <p:ext uri="{BB962C8B-B14F-4D97-AF65-F5344CB8AC3E}">
        <p14:creationId xmlns:p14="http://schemas.microsoft.com/office/powerpoint/2010/main" val="51098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4</a:t>
            </a:fld>
            <a:endParaRPr lang="en-US" dirty="0"/>
          </a:p>
        </p:txBody>
      </p:sp>
    </p:spTree>
    <p:extLst>
      <p:ext uri="{BB962C8B-B14F-4D97-AF65-F5344CB8AC3E}">
        <p14:creationId xmlns:p14="http://schemas.microsoft.com/office/powerpoint/2010/main" val="2902029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40</a:t>
            </a:fld>
            <a:endParaRPr lang="en-US" dirty="0"/>
          </a:p>
        </p:txBody>
      </p:sp>
    </p:spTree>
    <p:extLst>
      <p:ext uri="{BB962C8B-B14F-4D97-AF65-F5344CB8AC3E}">
        <p14:creationId xmlns:p14="http://schemas.microsoft.com/office/powerpoint/2010/main" val="3186563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41</a:t>
            </a:fld>
            <a:endParaRPr lang="en-US" dirty="0"/>
          </a:p>
        </p:txBody>
      </p:sp>
    </p:spTree>
    <p:extLst>
      <p:ext uri="{BB962C8B-B14F-4D97-AF65-F5344CB8AC3E}">
        <p14:creationId xmlns:p14="http://schemas.microsoft.com/office/powerpoint/2010/main" val="1697786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a:t>42</a:t>
            </a:fld>
            <a:endParaRPr lang="en-US"/>
          </a:p>
        </p:txBody>
      </p:sp>
    </p:spTree>
    <p:extLst>
      <p:ext uri="{BB962C8B-B14F-4D97-AF65-F5344CB8AC3E}">
        <p14:creationId xmlns:p14="http://schemas.microsoft.com/office/powerpoint/2010/main" val="1551419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43</a:t>
            </a:fld>
            <a:endParaRPr lang="en-US"/>
          </a:p>
        </p:txBody>
      </p:sp>
    </p:spTree>
    <p:extLst>
      <p:ext uri="{BB962C8B-B14F-4D97-AF65-F5344CB8AC3E}">
        <p14:creationId xmlns:p14="http://schemas.microsoft.com/office/powerpoint/2010/main" val="2067237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44</a:t>
            </a:fld>
            <a:endParaRPr lang="en-US"/>
          </a:p>
        </p:txBody>
      </p:sp>
    </p:spTree>
    <p:extLst>
      <p:ext uri="{BB962C8B-B14F-4D97-AF65-F5344CB8AC3E}">
        <p14:creationId xmlns:p14="http://schemas.microsoft.com/office/powerpoint/2010/main" val="874567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45</a:t>
            </a:fld>
            <a:endParaRPr lang="en-US"/>
          </a:p>
        </p:txBody>
      </p:sp>
    </p:spTree>
    <p:extLst>
      <p:ext uri="{BB962C8B-B14F-4D97-AF65-F5344CB8AC3E}">
        <p14:creationId xmlns:p14="http://schemas.microsoft.com/office/powerpoint/2010/main" val="2523781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46</a:t>
            </a:fld>
            <a:endParaRPr lang="en-US"/>
          </a:p>
        </p:txBody>
      </p:sp>
    </p:spTree>
    <p:extLst>
      <p:ext uri="{BB962C8B-B14F-4D97-AF65-F5344CB8AC3E}">
        <p14:creationId xmlns:p14="http://schemas.microsoft.com/office/powerpoint/2010/main" val="2358825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48</a:t>
            </a:fld>
            <a:endParaRPr lang="en-US"/>
          </a:p>
        </p:txBody>
      </p:sp>
    </p:spTree>
    <p:extLst>
      <p:ext uri="{BB962C8B-B14F-4D97-AF65-F5344CB8AC3E}">
        <p14:creationId xmlns:p14="http://schemas.microsoft.com/office/powerpoint/2010/main" val="1657952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49</a:t>
            </a:fld>
            <a:endParaRPr lang="en-US"/>
          </a:p>
        </p:txBody>
      </p:sp>
    </p:spTree>
    <p:extLst>
      <p:ext uri="{BB962C8B-B14F-4D97-AF65-F5344CB8AC3E}">
        <p14:creationId xmlns:p14="http://schemas.microsoft.com/office/powerpoint/2010/main" val="272781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50</a:t>
            </a:fld>
            <a:endParaRPr lang="en-US"/>
          </a:p>
        </p:txBody>
      </p:sp>
    </p:spTree>
    <p:extLst>
      <p:ext uri="{BB962C8B-B14F-4D97-AF65-F5344CB8AC3E}">
        <p14:creationId xmlns:p14="http://schemas.microsoft.com/office/powerpoint/2010/main" val="371952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5</a:t>
            </a:fld>
            <a:endParaRPr lang="en-US" dirty="0"/>
          </a:p>
        </p:txBody>
      </p:sp>
    </p:spTree>
    <p:extLst>
      <p:ext uri="{BB962C8B-B14F-4D97-AF65-F5344CB8AC3E}">
        <p14:creationId xmlns:p14="http://schemas.microsoft.com/office/powerpoint/2010/main" val="3230554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51</a:t>
            </a:fld>
            <a:endParaRPr lang="en-US"/>
          </a:p>
        </p:txBody>
      </p:sp>
    </p:spTree>
    <p:extLst>
      <p:ext uri="{BB962C8B-B14F-4D97-AF65-F5344CB8AC3E}">
        <p14:creationId xmlns:p14="http://schemas.microsoft.com/office/powerpoint/2010/main" val="258600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4C41A-FB2F-47F7-8BB5-7387EF5C14FD}" type="slidenum">
              <a:rPr lang="en-US" smtClean="0"/>
              <a:t>6</a:t>
            </a:fld>
            <a:endParaRPr lang="en-US" dirty="0"/>
          </a:p>
        </p:txBody>
      </p:sp>
    </p:spTree>
    <p:extLst>
      <p:ext uri="{BB962C8B-B14F-4D97-AF65-F5344CB8AC3E}">
        <p14:creationId xmlns:p14="http://schemas.microsoft.com/office/powerpoint/2010/main" val="279390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a:t>7</a:t>
            </a:fld>
            <a:endParaRPr lang="en-US" dirty="0"/>
          </a:p>
        </p:txBody>
      </p:sp>
    </p:spTree>
    <p:extLst>
      <p:ext uri="{BB962C8B-B14F-4D97-AF65-F5344CB8AC3E}">
        <p14:creationId xmlns:p14="http://schemas.microsoft.com/office/powerpoint/2010/main" val="213425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FFE4C41A-FB2F-47F7-8BB5-7387EF5C14FD}" type="slidenum">
              <a:rPr lang="en-US" smtClean="0"/>
              <a:t>8</a:t>
            </a:fld>
            <a:endParaRPr lang="en-US" dirty="0"/>
          </a:p>
        </p:txBody>
      </p:sp>
    </p:spTree>
    <p:extLst>
      <p:ext uri="{BB962C8B-B14F-4D97-AF65-F5344CB8AC3E}">
        <p14:creationId xmlns:p14="http://schemas.microsoft.com/office/powerpoint/2010/main" val="225551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Poll </a:t>
            </a:r>
          </a:p>
        </p:txBody>
      </p:sp>
      <p:sp>
        <p:nvSpPr>
          <p:cNvPr id="4" name="Slide Number Placeholder 3"/>
          <p:cNvSpPr>
            <a:spLocks noGrp="1"/>
          </p:cNvSpPr>
          <p:nvPr>
            <p:ph type="sldNum" sz="quarter" idx="5"/>
          </p:nvPr>
        </p:nvSpPr>
        <p:spPr/>
        <p:txBody>
          <a:bodyPr/>
          <a:lstStyle/>
          <a:p>
            <a:fld id="{FFE4C41A-FB2F-47F7-8BB5-7387EF5C14FD}" type="slidenum">
              <a:rPr lang="en-US"/>
              <a:t>9</a:t>
            </a:fld>
            <a:endParaRPr lang="en-US" dirty="0"/>
          </a:p>
        </p:txBody>
      </p:sp>
    </p:spTree>
    <p:extLst>
      <p:ext uri="{BB962C8B-B14F-4D97-AF65-F5344CB8AC3E}">
        <p14:creationId xmlns:p14="http://schemas.microsoft.com/office/powerpoint/2010/main" val="139872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1/28/2025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3868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374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1/28/2025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79122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31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1/28/2025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90499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6292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8127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9925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4400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1/28/2025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13277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6973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1/28/2025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235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messin41@ms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mailto:isr.robkent@msu.edu" TargetMode="External"/><Relationship Id="rId4" Type="http://schemas.openxmlformats.org/officeDocument/2006/relationships/hyperlink" Target="mailto:mosesa@hr.msu.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ivilrights.msu.edu/policies/Protocol-for-Coordinated-Response-11.1.24_.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cga.msu.edu/PL/Portal/2190/HarassmentReportingRequirementsbyAgencyEntityinBrie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8542" y="1005839"/>
            <a:ext cx="6432313" cy="4805025"/>
          </a:xfrm>
        </p:spPr>
        <p:txBody>
          <a:bodyPr anchor="ctr">
            <a:normAutofit/>
          </a:bodyPr>
          <a:lstStyle/>
          <a:p>
            <a:r>
              <a:rPr lang="en-US" sz="5600" dirty="0">
                <a:solidFill>
                  <a:schemeClr val="tx2"/>
                </a:solidFill>
              </a:rPr>
              <a:t>Management of cases Reported TO the Office for Civil Rights &amp; Title IX</a:t>
            </a:r>
          </a:p>
        </p:txBody>
      </p:sp>
      <p:sp>
        <p:nvSpPr>
          <p:cNvPr id="18" name="Rectangle 17">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59333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Subtitle 2"/>
          <p:cNvSpPr>
            <a:spLocks noGrp="1"/>
          </p:cNvSpPr>
          <p:nvPr>
            <p:ph type="subTitle" idx="1"/>
          </p:nvPr>
        </p:nvSpPr>
        <p:spPr>
          <a:xfrm>
            <a:off x="8345391" y="1009397"/>
            <a:ext cx="3078342" cy="4801468"/>
          </a:xfrm>
        </p:spPr>
        <p:txBody>
          <a:bodyPr anchor="ctr">
            <a:normAutofit/>
          </a:bodyPr>
          <a:lstStyle/>
          <a:p>
            <a:pPr algn="ctr"/>
            <a:r>
              <a:rPr lang="en-US" sz="2400" dirty="0">
                <a:solidFill>
                  <a:srgbClr val="FFFFFF"/>
                </a:solidFill>
              </a:rPr>
              <a:t>Process &amp; Responsibilities</a:t>
            </a:r>
          </a:p>
        </p:txBody>
      </p:sp>
    </p:spTree>
    <p:extLst>
      <p:ext uri="{BB962C8B-B14F-4D97-AF65-F5344CB8AC3E}">
        <p14:creationId xmlns:p14="http://schemas.microsoft.com/office/powerpoint/2010/main" val="40156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DC724C-8FA3-4874-A19C-9DA82378E82C}"/>
              </a:ext>
            </a:extLst>
          </p:cNvPr>
          <p:cNvSpPr txBox="1">
            <a:spLocks/>
          </p:cNvSpPr>
          <p:nvPr/>
        </p:nvSpPr>
        <p:spPr>
          <a:xfrm>
            <a:off x="7075213" y="2005574"/>
            <a:ext cx="4991948" cy="398129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ea typeface="+mn-lt"/>
                <a:cs typeface="+mn-lt"/>
              </a:rPr>
              <a:t>Faculty &amp; Academic Staff</a:t>
            </a:r>
          </a:p>
          <a:p>
            <a:pPr marL="305435" indent="-305435"/>
            <a:r>
              <a:rPr lang="en-US" b="1" i="1" dirty="0">
                <a:ea typeface="+mn-lt"/>
                <a:cs typeface="+mn-lt"/>
              </a:rPr>
              <a:t>Faculty Rights and Responsibilities** (Recently Updated) </a:t>
            </a:r>
          </a:p>
          <a:p>
            <a:pPr marL="305435" indent="-305435"/>
            <a:r>
              <a:rPr lang="en-US" dirty="0">
                <a:ea typeface="+mn-lt"/>
                <a:cs typeface="+mn-lt"/>
              </a:rPr>
              <a:t>Code of Teaching Responsibility</a:t>
            </a:r>
          </a:p>
          <a:p>
            <a:pPr marL="305435" indent="-305435"/>
            <a:r>
              <a:rPr lang="en-US" dirty="0">
                <a:ea typeface="+mn-lt"/>
                <a:cs typeface="+mn-lt"/>
              </a:rPr>
              <a:t>Consensual Amorous or Sexual </a:t>
            </a:r>
          </a:p>
          <a:p>
            <a:pPr marL="0" indent="0">
              <a:buNone/>
            </a:pPr>
            <a:r>
              <a:rPr lang="en-US" dirty="0">
                <a:ea typeface="+mn-lt"/>
                <a:cs typeface="+mn-lt"/>
              </a:rPr>
              <a:t>     Relationships with Students</a:t>
            </a:r>
          </a:p>
          <a:p>
            <a:pPr marL="305435" indent="-305435"/>
            <a:r>
              <a:rPr lang="en-US" dirty="0">
                <a:ea typeface="+mn-lt"/>
                <a:cs typeface="+mn-lt"/>
              </a:rPr>
              <a:t>Outside Work for Pay</a:t>
            </a:r>
          </a:p>
          <a:p>
            <a:pPr marL="305435" indent="-305435"/>
            <a:r>
              <a:rPr lang="en-US" dirty="0">
                <a:ea typeface="+mn-lt"/>
                <a:cs typeface="+mn-lt"/>
              </a:rPr>
              <a:t>Research Misconduct</a:t>
            </a:r>
            <a:endParaRPr lang="en-US" dirty="0"/>
          </a:p>
          <a:p>
            <a:pPr marL="0" indent="0">
              <a:buNone/>
            </a:pPr>
            <a:endParaRPr lang="en-US" dirty="0"/>
          </a:p>
        </p:txBody>
      </p:sp>
      <p:sp>
        <p:nvSpPr>
          <p:cNvPr id="3" name="Content Placeholder 2">
            <a:extLst>
              <a:ext uri="{FF2B5EF4-FFF2-40B4-BE49-F238E27FC236}">
                <a16:creationId xmlns:a16="http://schemas.microsoft.com/office/drawing/2014/main" id="{55263D21-8AA9-4C94-B265-7110811C285C}"/>
              </a:ext>
            </a:extLst>
          </p:cNvPr>
          <p:cNvSpPr>
            <a:spLocks noGrp="1"/>
          </p:cNvSpPr>
          <p:nvPr>
            <p:ph idx="1"/>
          </p:nvPr>
        </p:nvSpPr>
        <p:spPr>
          <a:xfrm>
            <a:off x="412597" y="3178098"/>
            <a:ext cx="6099716" cy="2598234"/>
          </a:xfrm>
        </p:spPr>
        <p:txBody>
          <a:bodyPr vert="horz" lIns="91440" tIns="45720" rIns="91440" bIns="45720" rtlCol="0" anchor="ctr">
            <a:noAutofit/>
          </a:bodyPr>
          <a:lstStyle/>
          <a:p>
            <a:pPr marL="0" indent="0">
              <a:buNone/>
            </a:pPr>
            <a:endParaRPr lang="en-US" dirty="0">
              <a:ea typeface="+mn-lt"/>
              <a:cs typeface="+mn-lt"/>
            </a:endParaRPr>
          </a:p>
          <a:p>
            <a:pPr marL="0" indent="0">
              <a:buNone/>
            </a:pPr>
            <a:endParaRPr lang="en-US" sz="2000" b="1" dirty="0">
              <a:ea typeface="+mn-lt"/>
              <a:cs typeface="+mn-lt"/>
            </a:endParaRPr>
          </a:p>
          <a:p>
            <a:pPr marL="0" indent="0">
              <a:buNone/>
            </a:pPr>
            <a:r>
              <a:rPr lang="en-US" b="1" dirty="0">
                <a:ea typeface="+mn-lt"/>
                <a:cs typeface="+mn-lt"/>
              </a:rPr>
              <a:t>University-Wide</a:t>
            </a:r>
          </a:p>
          <a:p>
            <a:pPr marL="305435" indent="-305435"/>
            <a:r>
              <a:rPr lang="en-US" b="1" u="sng" dirty="0">
                <a:ea typeface="+mn-lt"/>
                <a:cs typeface="+mn-lt"/>
              </a:rPr>
              <a:t>Relationship Violence and Sexual Misconduct &amp; Title IX Policy</a:t>
            </a:r>
          </a:p>
          <a:p>
            <a:pPr marL="305435" indent="-305435"/>
            <a:r>
              <a:rPr lang="en-US" b="1" u="sng" dirty="0">
                <a:solidFill>
                  <a:schemeClr val="tx1"/>
                </a:solidFill>
                <a:ea typeface="+mn-lt"/>
                <a:cs typeface="+mn-lt"/>
              </a:rPr>
              <a:t>Anti-</a:t>
            </a:r>
            <a:r>
              <a:rPr lang="en-US" b="1" u="sng" dirty="0">
                <a:ea typeface="+mn-lt"/>
                <a:cs typeface="+mn-lt"/>
              </a:rPr>
              <a:t>Discrimination Policy</a:t>
            </a:r>
          </a:p>
          <a:p>
            <a:pPr marL="305435" indent="-305435"/>
            <a:r>
              <a:rPr lang="en-US" b="1" u="sng" dirty="0">
                <a:ea typeface="+mn-lt"/>
                <a:cs typeface="+mn-lt"/>
              </a:rPr>
              <a:t>Mandatory reporting of RVSM</a:t>
            </a:r>
          </a:p>
          <a:p>
            <a:pPr marL="305435" indent="-305435"/>
            <a:r>
              <a:rPr lang="en-US" dirty="0">
                <a:ea typeface="+mn-lt"/>
                <a:cs typeface="+mn-lt"/>
              </a:rPr>
              <a:t>Acceptable Use Policy for MSU Information Technology</a:t>
            </a:r>
          </a:p>
          <a:p>
            <a:pPr marL="305435" indent="-305435"/>
            <a:r>
              <a:rPr lang="en-US" dirty="0">
                <a:ea typeface="+mn-lt"/>
                <a:cs typeface="+mn-lt"/>
              </a:rPr>
              <a:t>Occupational Health and Safety Rules &amp; Regulations</a:t>
            </a:r>
          </a:p>
          <a:p>
            <a:pPr marL="305435" indent="-305435"/>
            <a:r>
              <a:rPr lang="en-US" b="1" i="1" dirty="0">
                <a:ea typeface="+mn-lt"/>
                <a:cs typeface="+mn-lt"/>
              </a:rPr>
              <a:t>Interim Protection from Retaliation* (New)</a:t>
            </a:r>
          </a:p>
          <a:p>
            <a:pPr marL="0" indent="0">
              <a:buNone/>
            </a:pPr>
            <a:r>
              <a:rPr lang="en-US" b="1" dirty="0">
                <a:ea typeface="+mn-lt"/>
                <a:cs typeface="+mn-lt"/>
              </a:rPr>
              <a:t>Support Staff</a:t>
            </a:r>
          </a:p>
          <a:p>
            <a:pPr marL="305435" indent="-305435"/>
            <a:r>
              <a:rPr lang="en-US" dirty="0">
                <a:ea typeface="+mn-lt"/>
                <a:cs typeface="+mn-lt"/>
              </a:rPr>
              <a:t>Support Staff Rules Governing Personal </a:t>
            </a:r>
          </a:p>
          <a:p>
            <a:pPr marL="0" indent="0">
              <a:buNone/>
            </a:pPr>
            <a:r>
              <a:rPr lang="en-US" dirty="0">
                <a:ea typeface="+mn-lt"/>
                <a:cs typeface="+mn-lt"/>
              </a:rPr>
              <a:t>	Conduct of Employees</a:t>
            </a:r>
            <a:endParaRPr lang="en-US" dirty="0"/>
          </a:p>
          <a:p>
            <a:pPr marL="305435" indent="-305435"/>
            <a:endParaRPr lang="en-US" dirty="0">
              <a:ea typeface="+mn-lt"/>
              <a:cs typeface="+mn-lt"/>
            </a:endParaRPr>
          </a:p>
          <a:p>
            <a:pPr marL="305435" indent="-305435"/>
            <a:endParaRPr lang="en-US" dirty="0"/>
          </a:p>
        </p:txBody>
      </p:sp>
      <p:sp>
        <p:nvSpPr>
          <p:cNvPr id="2" name="Title 1">
            <a:extLst>
              <a:ext uri="{FF2B5EF4-FFF2-40B4-BE49-F238E27FC236}">
                <a16:creationId xmlns:a16="http://schemas.microsoft.com/office/drawing/2014/main" id="{5724772A-CACC-48B8-8BB2-E00D32EC8B1F}"/>
              </a:ext>
            </a:extLst>
          </p:cNvPr>
          <p:cNvSpPr>
            <a:spLocks noGrp="1"/>
          </p:cNvSpPr>
          <p:nvPr>
            <p:ph type="title"/>
          </p:nvPr>
        </p:nvSpPr>
        <p:spPr/>
        <p:txBody>
          <a:bodyPr/>
          <a:lstStyle/>
          <a:p>
            <a:r>
              <a:rPr lang="en-US" dirty="0"/>
              <a:t>Policy Overview</a:t>
            </a:r>
          </a:p>
        </p:txBody>
      </p:sp>
    </p:spTree>
    <p:extLst>
      <p:ext uri="{BB962C8B-B14F-4D97-AF65-F5344CB8AC3E}">
        <p14:creationId xmlns:p14="http://schemas.microsoft.com/office/powerpoint/2010/main" val="2780025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C333-082D-206A-AFB1-44C1E0036F63}"/>
              </a:ext>
            </a:extLst>
          </p:cNvPr>
          <p:cNvSpPr>
            <a:spLocks noGrp="1"/>
          </p:cNvSpPr>
          <p:nvPr>
            <p:ph type="title"/>
          </p:nvPr>
        </p:nvSpPr>
        <p:spPr/>
        <p:txBody>
          <a:bodyPr/>
          <a:lstStyle/>
          <a:p>
            <a:r>
              <a:rPr lang="en-US" dirty="0"/>
              <a:t>Who to call?</a:t>
            </a:r>
          </a:p>
        </p:txBody>
      </p:sp>
      <p:sp>
        <p:nvSpPr>
          <p:cNvPr id="3" name="Content Placeholder 2">
            <a:extLst>
              <a:ext uri="{FF2B5EF4-FFF2-40B4-BE49-F238E27FC236}">
                <a16:creationId xmlns:a16="http://schemas.microsoft.com/office/drawing/2014/main" id="{FF972736-A8E8-7053-C07A-E2BB6C757A41}"/>
              </a:ext>
            </a:extLst>
          </p:cNvPr>
          <p:cNvSpPr>
            <a:spLocks noGrp="1"/>
          </p:cNvSpPr>
          <p:nvPr>
            <p:ph idx="1"/>
          </p:nvPr>
        </p:nvSpPr>
        <p:spPr>
          <a:xfrm>
            <a:off x="485942" y="2037621"/>
            <a:ext cx="11011254" cy="4284230"/>
          </a:xfrm>
        </p:spPr>
        <p:txBody>
          <a:bodyPr vert="horz" lIns="91440" tIns="45720" rIns="91440" bIns="45720" rtlCol="0" anchor="t">
            <a:normAutofit/>
          </a:bodyPr>
          <a:lstStyle/>
          <a:p>
            <a:pPr marL="305435" indent="-305435"/>
            <a:r>
              <a:rPr lang="en-US" sz="2400" dirty="0"/>
              <a:t>You hear that an Academic Specialist in your unit may have sexually harassed a support staff employee in your unit? </a:t>
            </a:r>
          </a:p>
          <a:p>
            <a:pPr marL="305435" indent="-305435"/>
            <a:r>
              <a:rPr lang="en-US" sz="2400" dirty="0"/>
              <a:t>You heard that a support staff manager in your area was bullying their direct report employees and yelling at them? </a:t>
            </a:r>
            <a:endParaRPr lang="en-US" sz="2400" dirty="0">
              <a:solidFill>
                <a:schemeClr val="accent1"/>
              </a:solidFill>
            </a:endParaRPr>
          </a:p>
          <a:p>
            <a:pPr marL="305435" indent="-305435"/>
            <a:r>
              <a:rPr lang="en-US" sz="2400" dirty="0"/>
              <a:t>A faculty member comes to you to report that students in their class engaging in a group assignment are experiencing conflict and one of the students has reported that the other student may have engaged in plagiarism? </a:t>
            </a:r>
          </a:p>
          <a:p>
            <a:pPr marL="305435" indent="-305435"/>
            <a:r>
              <a:rPr lang="en-US" sz="2400" dirty="0"/>
              <a:t>A faculty member comes to you to report that after they reported their senior faculty last month for misconduct, the senior faculty is retaliating against them? </a:t>
            </a:r>
            <a:endParaRPr lang="en-US" sz="2400" dirty="0">
              <a:solidFill>
                <a:schemeClr val="accent1"/>
              </a:solidFill>
            </a:endParaRPr>
          </a:p>
        </p:txBody>
      </p:sp>
      <p:sp>
        <p:nvSpPr>
          <p:cNvPr id="5" name="TextBox 4">
            <a:extLst>
              <a:ext uri="{FF2B5EF4-FFF2-40B4-BE49-F238E27FC236}">
                <a16:creationId xmlns:a16="http://schemas.microsoft.com/office/drawing/2014/main" id="{FE74663B-F080-C652-8395-031910DEED88}"/>
              </a:ext>
            </a:extLst>
          </p:cNvPr>
          <p:cNvSpPr txBox="1"/>
          <p:nvPr/>
        </p:nvSpPr>
        <p:spPr>
          <a:xfrm>
            <a:off x="5438774" y="2409825"/>
            <a:ext cx="923925" cy="461665"/>
          </a:xfrm>
          <a:prstGeom prst="rect">
            <a:avLst/>
          </a:prstGeom>
          <a:noFill/>
        </p:spPr>
        <p:txBody>
          <a:bodyPr wrap="square" rtlCol="0">
            <a:spAutoFit/>
          </a:bodyPr>
          <a:lstStyle/>
          <a:p>
            <a:pPr marL="305435" indent="-305435"/>
            <a:r>
              <a:rPr lang="en-US" sz="2400" dirty="0">
                <a:solidFill>
                  <a:schemeClr val="accent1"/>
                </a:solidFill>
              </a:rPr>
              <a:t>OCR</a:t>
            </a:r>
            <a:r>
              <a:rPr lang="en-US" sz="1800" dirty="0">
                <a:solidFill>
                  <a:schemeClr val="accent1"/>
                </a:solidFill>
              </a:rPr>
              <a:t> </a:t>
            </a:r>
          </a:p>
        </p:txBody>
      </p:sp>
      <p:sp>
        <p:nvSpPr>
          <p:cNvPr id="6" name="TextBox 5">
            <a:extLst>
              <a:ext uri="{FF2B5EF4-FFF2-40B4-BE49-F238E27FC236}">
                <a16:creationId xmlns:a16="http://schemas.microsoft.com/office/drawing/2014/main" id="{7531C208-7298-CD32-6FA5-3919EBAD538B}"/>
              </a:ext>
            </a:extLst>
          </p:cNvPr>
          <p:cNvSpPr txBox="1"/>
          <p:nvPr/>
        </p:nvSpPr>
        <p:spPr>
          <a:xfrm>
            <a:off x="4695824" y="3305175"/>
            <a:ext cx="762000" cy="461665"/>
          </a:xfrm>
          <a:prstGeom prst="rect">
            <a:avLst/>
          </a:prstGeom>
          <a:noFill/>
        </p:spPr>
        <p:txBody>
          <a:bodyPr wrap="square" rtlCol="0">
            <a:spAutoFit/>
          </a:bodyPr>
          <a:lstStyle/>
          <a:p>
            <a:pPr marL="305435" indent="-305435"/>
            <a:r>
              <a:rPr lang="en-US" sz="2400" dirty="0">
                <a:solidFill>
                  <a:schemeClr val="accent1"/>
                </a:solidFill>
              </a:rPr>
              <a:t>ELR</a:t>
            </a:r>
            <a:r>
              <a:rPr lang="en-US" sz="1800" dirty="0">
                <a:solidFill>
                  <a:schemeClr val="accent1"/>
                </a:solidFill>
              </a:rPr>
              <a:t> </a:t>
            </a:r>
          </a:p>
        </p:txBody>
      </p:sp>
      <p:sp>
        <p:nvSpPr>
          <p:cNvPr id="7" name="TextBox 6">
            <a:extLst>
              <a:ext uri="{FF2B5EF4-FFF2-40B4-BE49-F238E27FC236}">
                <a16:creationId xmlns:a16="http://schemas.microsoft.com/office/drawing/2014/main" id="{0C592EB8-8781-2B18-8337-605C2B6979EF}"/>
              </a:ext>
            </a:extLst>
          </p:cNvPr>
          <p:cNvSpPr txBox="1"/>
          <p:nvPr/>
        </p:nvSpPr>
        <p:spPr>
          <a:xfrm>
            <a:off x="7105648" y="4562475"/>
            <a:ext cx="4933951" cy="738664"/>
          </a:xfrm>
          <a:prstGeom prst="rect">
            <a:avLst/>
          </a:prstGeom>
          <a:noFill/>
        </p:spPr>
        <p:txBody>
          <a:bodyPr wrap="square" rtlCol="0">
            <a:spAutoFit/>
          </a:bodyPr>
          <a:lstStyle/>
          <a:p>
            <a:pPr marL="305435" indent="-305435"/>
            <a:r>
              <a:rPr lang="en-US" sz="2400" dirty="0">
                <a:solidFill>
                  <a:schemeClr val="accent1"/>
                </a:solidFill>
              </a:rPr>
              <a:t>Chair/Grad Program Director</a:t>
            </a:r>
          </a:p>
          <a:p>
            <a:pPr marL="305435" indent="-305435"/>
            <a:r>
              <a:rPr lang="en-US" sz="1800" dirty="0">
                <a:solidFill>
                  <a:schemeClr val="accent1"/>
                </a:solidFill>
              </a:rPr>
              <a:t> </a:t>
            </a:r>
          </a:p>
        </p:txBody>
      </p:sp>
      <p:sp>
        <p:nvSpPr>
          <p:cNvPr id="8" name="TextBox 7">
            <a:extLst>
              <a:ext uri="{FF2B5EF4-FFF2-40B4-BE49-F238E27FC236}">
                <a16:creationId xmlns:a16="http://schemas.microsoft.com/office/drawing/2014/main" id="{DFB75047-451D-5B59-D95A-3838EC3953E9}"/>
              </a:ext>
            </a:extLst>
          </p:cNvPr>
          <p:cNvSpPr txBox="1"/>
          <p:nvPr/>
        </p:nvSpPr>
        <p:spPr>
          <a:xfrm>
            <a:off x="10620634" y="5417954"/>
            <a:ext cx="923926" cy="461665"/>
          </a:xfrm>
          <a:prstGeom prst="rect">
            <a:avLst/>
          </a:prstGeom>
          <a:noFill/>
        </p:spPr>
        <p:txBody>
          <a:bodyPr wrap="square" rtlCol="0">
            <a:spAutoFit/>
          </a:bodyPr>
          <a:lstStyle/>
          <a:p>
            <a:pPr marL="305435" indent="-305435"/>
            <a:r>
              <a:rPr lang="en-US" sz="2400" dirty="0">
                <a:solidFill>
                  <a:schemeClr val="accent1"/>
                </a:solidFill>
              </a:rPr>
              <a:t>FASA</a:t>
            </a:r>
            <a:r>
              <a:rPr lang="en-US" sz="1800" dirty="0">
                <a:solidFill>
                  <a:schemeClr val="accent1"/>
                </a:solidFill>
              </a:rPr>
              <a:t> </a:t>
            </a:r>
          </a:p>
        </p:txBody>
      </p:sp>
    </p:spTree>
    <p:extLst>
      <p:ext uri="{BB962C8B-B14F-4D97-AF65-F5344CB8AC3E}">
        <p14:creationId xmlns:p14="http://schemas.microsoft.com/office/powerpoint/2010/main" val="2050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6" name="Rectangle 15">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Yellow question mark">
            <a:extLst>
              <a:ext uri="{FF2B5EF4-FFF2-40B4-BE49-F238E27FC236}">
                <a16:creationId xmlns:a16="http://schemas.microsoft.com/office/drawing/2014/main" id="{F4EA0530-1064-25C7-E2AB-6F1340BEF5F6}"/>
              </a:ext>
            </a:extLst>
          </p:cNvPr>
          <p:cNvPicPr>
            <a:picLocks noChangeAspect="1"/>
          </p:cNvPicPr>
          <p:nvPr/>
        </p:nvPicPr>
        <p:blipFill>
          <a:blip r:embed="rId3"/>
          <a:srcRect l="9092" r="-7" b="1478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28400E56-835F-0A80-3762-402A93001973}"/>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sz="3600" dirty="0"/>
              <a:t>Questions?</a:t>
            </a:r>
          </a:p>
        </p:txBody>
      </p:sp>
    </p:spTree>
    <p:extLst>
      <p:ext uri="{BB962C8B-B14F-4D97-AF65-F5344CB8AC3E}">
        <p14:creationId xmlns:p14="http://schemas.microsoft.com/office/powerpoint/2010/main" val="314846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6" name="Rectangle 15">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mplex math formulas on a blackboard">
            <a:extLst>
              <a:ext uri="{FF2B5EF4-FFF2-40B4-BE49-F238E27FC236}">
                <a16:creationId xmlns:a16="http://schemas.microsoft.com/office/drawing/2014/main" id="{33253891-15E2-C21A-9224-AED6AF0FC258}"/>
              </a:ext>
            </a:extLst>
          </p:cNvPr>
          <p:cNvPicPr>
            <a:picLocks noChangeAspect="1"/>
          </p:cNvPicPr>
          <p:nvPr/>
        </p:nvPicPr>
        <p:blipFill>
          <a:blip r:embed="rId3">
            <a:grayscl/>
          </a:blip>
          <a:srcRect t="22569" r="9085" b="728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D3DAB6C2-41F8-BBB9-100D-1E7F5B6A447F}"/>
              </a:ext>
            </a:extLst>
          </p:cNvPr>
          <p:cNvSpPr>
            <a:spLocks noGrp="1"/>
          </p:cNvSpPr>
          <p:nvPr>
            <p:ph type="title"/>
          </p:nvPr>
        </p:nvSpPr>
        <p:spPr>
          <a:xfrm>
            <a:off x="584200" y="2142067"/>
            <a:ext cx="3412067" cy="2971801"/>
          </a:xfrm>
        </p:spPr>
        <p:txBody>
          <a:bodyPr vert="horz" lIns="91440" tIns="45720" rIns="91440" bIns="45720" rtlCol="0" anchor="t">
            <a:normAutofit/>
          </a:bodyPr>
          <a:lstStyle/>
          <a:p>
            <a:r>
              <a:rPr lang="en-US" sz="3600" dirty="0"/>
              <a:t>OCR's Initial Response and Notification Process</a:t>
            </a:r>
          </a:p>
        </p:txBody>
      </p:sp>
    </p:spTree>
    <p:extLst>
      <p:ext uri="{BB962C8B-B14F-4D97-AF65-F5344CB8AC3E}">
        <p14:creationId xmlns:p14="http://schemas.microsoft.com/office/powerpoint/2010/main" val="870757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1">
            <a:extLst>
              <a:ext uri="{FF2B5EF4-FFF2-40B4-BE49-F238E27FC236}">
                <a16:creationId xmlns:a16="http://schemas.microsoft.com/office/drawing/2014/main" id="{438763D5-53A8-4A1C-BF3E-D72BABF53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7" descr="Calendar on table">
            <a:extLst>
              <a:ext uri="{FF2B5EF4-FFF2-40B4-BE49-F238E27FC236}">
                <a16:creationId xmlns:a16="http://schemas.microsoft.com/office/drawing/2014/main" id="{894446BD-F637-4420-B5E7-5C7FE525A906}"/>
              </a:ext>
            </a:extLst>
          </p:cNvPr>
          <p:cNvPicPr>
            <a:picLocks noChangeAspect="1"/>
          </p:cNvPicPr>
          <p:nvPr/>
        </p:nvPicPr>
        <p:blipFill rotWithShape="1">
          <a:blip r:embed="rId3">
            <a:duotone>
              <a:schemeClr val="bg2">
                <a:shade val="45000"/>
                <a:satMod val="135000"/>
              </a:schemeClr>
              <a:prstClr val="white"/>
            </a:duotone>
            <a:alphaModFix amt="35000"/>
          </a:blip>
          <a:srcRect r="-2" b="15603"/>
          <a:stretch/>
        </p:blipFill>
        <p:spPr>
          <a:xfrm>
            <a:off x="20" y="10"/>
            <a:ext cx="12191980" cy="6857990"/>
          </a:xfrm>
          <a:prstGeom prst="rect">
            <a:avLst/>
          </a:prstGeom>
        </p:spPr>
      </p:pic>
      <p:sp>
        <p:nvSpPr>
          <p:cNvPr id="21" name="Rectangle 13">
            <a:extLst>
              <a:ext uri="{FF2B5EF4-FFF2-40B4-BE49-F238E27FC236}">
                <a16:creationId xmlns:a16="http://schemas.microsoft.com/office/drawing/2014/main" id="{EEBEB7E8-4B64-490D-A83D-540AD0C72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22" name="Group 15">
            <a:extLst>
              <a:ext uri="{FF2B5EF4-FFF2-40B4-BE49-F238E27FC236}">
                <a16:creationId xmlns:a16="http://schemas.microsoft.com/office/drawing/2014/main" id="{64AFD253-126B-4FAA-94E2-29EEBBD2E3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061302C2-B252-4CB4-92F9-D92856888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17">
              <a:extLst>
                <a:ext uri="{FF2B5EF4-FFF2-40B4-BE49-F238E27FC236}">
                  <a16:creationId xmlns:a16="http://schemas.microsoft.com/office/drawing/2014/main" id="{4861A19A-3473-4808-B777-ACCD70131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A224BB11-D0CC-4362-B571-4EC972FE3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graphicFrame>
        <p:nvGraphicFramePr>
          <p:cNvPr id="25" name="Content Placeholder 5" descr="Report Submitted to OIE: Initial Assessment:&#10;Outreach&#10;Closure Considerations&#10;Notifications to Other Units&#10;Referrals">
            <a:extLst>
              <a:ext uri="{FF2B5EF4-FFF2-40B4-BE49-F238E27FC236}">
                <a16:creationId xmlns:a16="http://schemas.microsoft.com/office/drawing/2014/main" id="{42769235-2BA2-49E5-972B-D914216F73D9}"/>
              </a:ext>
            </a:extLst>
          </p:cNvPr>
          <p:cNvGraphicFramePr>
            <a:graphicFrameLocks noGrp="1"/>
          </p:cNvGraphicFramePr>
          <p:nvPr>
            <p:ph idx="1"/>
            <p:extLst>
              <p:ext uri="{D42A27DB-BD31-4B8C-83A1-F6EECF244321}">
                <p14:modId xmlns:p14="http://schemas.microsoft.com/office/powerpoint/2010/main" val="2526091264"/>
              </p:ext>
            </p:extLst>
          </p:nvPr>
        </p:nvGraphicFramePr>
        <p:xfrm>
          <a:off x="581192" y="2434496"/>
          <a:ext cx="11029615" cy="367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F6A4CB3-B1CC-4F5A-994D-BC327C229118}"/>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Report Submitted to OCR: Initial Assessment</a:t>
            </a:r>
          </a:p>
        </p:txBody>
      </p:sp>
    </p:spTree>
    <p:extLst>
      <p:ext uri="{BB962C8B-B14F-4D97-AF65-F5344CB8AC3E}">
        <p14:creationId xmlns:p14="http://schemas.microsoft.com/office/powerpoint/2010/main" val="2643850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38763D5-53A8-4A1C-BF3E-D72BABF53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Glasses on top of a book">
            <a:extLst>
              <a:ext uri="{FF2B5EF4-FFF2-40B4-BE49-F238E27FC236}">
                <a16:creationId xmlns:a16="http://schemas.microsoft.com/office/drawing/2014/main" id="{0F274582-F275-43DC-82F7-12C825FAD49D}"/>
              </a:ext>
            </a:extLst>
          </p:cNvPr>
          <p:cNvPicPr>
            <a:picLocks noChangeAspect="1"/>
          </p:cNvPicPr>
          <p:nvPr/>
        </p:nvPicPr>
        <p:blipFill rotWithShape="1">
          <a:blip r:embed="rId3">
            <a:duotone>
              <a:schemeClr val="bg2">
                <a:shade val="45000"/>
                <a:satMod val="135000"/>
              </a:schemeClr>
              <a:prstClr val="white"/>
            </a:duotone>
            <a:alphaModFix amt="35000"/>
          </a:blip>
          <a:srcRect t="9175" r="-2" b="5867"/>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EEBEB7E8-4B64-490D-A83D-540AD0C72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25" name="Group 24">
            <a:extLst>
              <a:ext uri="{FF2B5EF4-FFF2-40B4-BE49-F238E27FC236}">
                <a16:creationId xmlns:a16="http://schemas.microsoft.com/office/drawing/2014/main" id="{64AFD253-126B-4FAA-94E2-29EEBBD2E3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6" name="Rectangle 25">
              <a:extLst>
                <a:ext uri="{FF2B5EF4-FFF2-40B4-BE49-F238E27FC236}">
                  <a16:creationId xmlns:a16="http://schemas.microsoft.com/office/drawing/2014/main" id="{061302C2-B252-4CB4-92F9-D92856888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7" name="Rectangle 26">
              <a:extLst>
                <a:ext uri="{FF2B5EF4-FFF2-40B4-BE49-F238E27FC236}">
                  <a16:creationId xmlns:a16="http://schemas.microsoft.com/office/drawing/2014/main" id="{4861A19A-3473-4808-B777-ACCD70131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Rectangle 27">
              <a:extLst>
                <a:ext uri="{FF2B5EF4-FFF2-40B4-BE49-F238E27FC236}">
                  <a16:creationId xmlns:a16="http://schemas.microsoft.com/office/drawing/2014/main" id="{A224BB11-D0CC-4362-B571-4EC972FE3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3" name="Content Placeholder 2">
            <a:extLst>
              <a:ext uri="{FF2B5EF4-FFF2-40B4-BE49-F238E27FC236}">
                <a16:creationId xmlns:a16="http://schemas.microsoft.com/office/drawing/2014/main" id="{97BC6B3A-B2EA-4BBE-9D17-AC535B1956B3}"/>
              </a:ext>
            </a:extLst>
          </p:cNvPr>
          <p:cNvSpPr>
            <a:spLocks noGrp="1"/>
          </p:cNvSpPr>
          <p:nvPr>
            <p:ph idx="1"/>
          </p:nvPr>
        </p:nvSpPr>
        <p:spPr>
          <a:xfrm>
            <a:off x="-112118" y="5514086"/>
            <a:ext cx="4512102" cy="1199167"/>
          </a:xfrm>
        </p:spPr>
        <p:txBody>
          <a:bodyPr>
            <a:normAutofit/>
          </a:bodyPr>
          <a:lstStyle/>
          <a:p>
            <a:pPr marL="324485" lvl="1" indent="0">
              <a:buNone/>
            </a:pPr>
            <a:r>
              <a:rPr lang="en-US" dirty="0"/>
              <a:t>*FASA: If the respondent is FAS or EM              </a:t>
            </a:r>
          </a:p>
          <a:p>
            <a:pPr marL="324485" lvl="1" indent="0">
              <a:buNone/>
            </a:pPr>
            <a:r>
              <a:rPr lang="en-US" dirty="0"/>
              <a:t> ELR: If the respondent is Support Staff</a:t>
            </a:r>
          </a:p>
        </p:txBody>
      </p:sp>
      <p:graphicFrame>
        <p:nvGraphicFramePr>
          <p:cNvPr id="159" name="Diagram 159" descr="OIE Notification of Reported Behavior&#10;Left to Right on Arrow: Consult with AHR or OER to review (Do Not Investigate), next box; Consider whether interim action may be needed, next box; Do not retaliate">
            <a:extLst>
              <a:ext uri="{FF2B5EF4-FFF2-40B4-BE49-F238E27FC236}">
                <a16:creationId xmlns:a16="http://schemas.microsoft.com/office/drawing/2014/main" id="{F8C0B9F4-4F40-4F2F-941B-4FFC0C36167B}"/>
              </a:ext>
            </a:extLst>
          </p:cNvPr>
          <p:cNvGraphicFramePr/>
          <p:nvPr>
            <p:extLst>
              <p:ext uri="{D42A27DB-BD31-4B8C-83A1-F6EECF244321}">
                <p14:modId xmlns:p14="http://schemas.microsoft.com/office/powerpoint/2010/main" val="1133673252"/>
              </p:ext>
            </p:extLst>
          </p:nvPr>
        </p:nvGraphicFramePr>
        <p:xfrm>
          <a:off x="2261040" y="2053887"/>
          <a:ext cx="9134014" cy="4548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23" name="TextBox 1222">
            <a:extLst>
              <a:ext uri="{FF2B5EF4-FFF2-40B4-BE49-F238E27FC236}">
                <a16:creationId xmlns:a16="http://schemas.microsoft.com/office/drawing/2014/main" id="{C82B4388-07D3-4928-B47B-01E0E1F43920}"/>
              </a:ext>
            </a:extLst>
          </p:cNvPr>
          <p:cNvSpPr txBox="1"/>
          <p:nvPr/>
        </p:nvSpPr>
        <p:spPr>
          <a:xfrm>
            <a:off x="274108" y="2253191"/>
            <a:ext cx="29398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OCR Notification to Senior Admins, FASA or ELR*</a:t>
            </a:r>
          </a:p>
          <a:p>
            <a:pPr algn="l"/>
            <a:endParaRPr lang="en-US" dirty="0"/>
          </a:p>
        </p:txBody>
      </p:sp>
      <p:sp>
        <p:nvSpPr>
          <p:cNvPr id="2" name="Title 1">
            <a:extLst>
              <a:ext uri="{FF2B5EF4-FFF2-40B4-BE49-F238E27FC236}">
                <a16:creationId xmlns:a16="http://schemas.microsoft.com/office/drawing/2014/main" id="{9B74D12C-E619-4F84-851E-AF188FBD09DF}"/>
              </a:ext>
            </a:extLst>
          </p:cNvPr>
          <p:cNvSpPr>
            <a:spLocks noGrp="1"/>
          </p:cNvSpPr>
          <p:nvPr>
            <p:ph type="title"/>
          </p:nvPr>
        </p:nvSpPr>
        <p:spPr>
          <a:xfrm>
            <a:off x="581192" y="702156"/>
            <a:ext cx="11029616" cy="1013800"/>
          </a:xfrm>
        </p:spPr>
        <p:txBody>
          <a:bodyPr>
            <a:normAutofit/>
          </a:bodyPr>
          <a:lstStyle/>
          <a:p>
            <a:r>
              <a:rPr lang="en-US" dirty="0"/>
              <a:t>OCR Notification of Reported Behavior</a:t>
            </a:r>
          </a:p>
        </p:txBody>
      </p:sp>
    </p:spTree>
    <p:extLst>
      <p:ext uri="{BB962C8B-B14F-4D97-AF65-F5344CB8AC3E}">
        <p14:creationId xmlns:p14="http://schemas.microsoft.com/office/powerpoint/2010/main" val="83790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A3DDC-AA97-CA84-40DB-97DBDC47A087}"/>
              </a:ext>
            </a:extLst>
          </p:cNvPr>
          <p:cNvSpPr txBox="1"/>
          <p:nvPr/>
        </p:nvSpPr>
        <p:spPr>
          <a:xfrm>
            <a:off x="493004" y="672028"/>
            <a:ext cx="11526398" cy="6463308"/>
          </a:xfrm>
          <a:prstGeom prst="rect">
            <a:avLst/>
          </a:prstGeom>
          <a:noFill/>
        </p:spPr>
        <p:txBody>
          <a:bodyPr wrap="square" lIns="91440" tIns="45720" rIns="91440" bIns="45720" anchor="t">
            <a:spAutoFit/>
          </a:bodyPr>
          <a:lstStyle/>
          <a:p>
            <a:r>
              <a:rPr lang="en-US" dirty="0"/>
              <a:t>Hello,</a:t>
            </a:r>
          </a:p>
          <a:p>
            <a:r>
              <a:rPr lang="en-US" dirty="0"/>
              <a:t>​​​​​​​</a:t>
            </a:r>
          </a:p>
          <a:p>
            <a:r>
              <a:rPr lang="en-US" dirty="0"/>
              <a:t>My name is [[SENDER_FULL_NAME]] with the Office for Civil Rights and Title IX Education and Compliance (OCR) at MSU. OCR is responsible for responding to possible violations of the Relationship Violence &amp; Sexual Misconduct and Title IX Policy (RVSM) and the Anti-Discrimination Policy (ADP). You are receiving this notification based on your current listed role on campus.  </a:t>
            </a:r>
          </a:p>
          <a:p>
            <a:r>
              <a:rPr lang="en-US" dirty="0"/>
              <a:t> </a:t>
            </a:r>
          </a:p>
          <a:p>
            <a:r>
              <a:rPr lang="en-US" dirty="0"/>
              <a:t>OCR received a report about concerns involving Respondent Employee </a:t>
            </a:r>
            <a:r>
              <a:rPr lang="en-US" dirty="0">
                <a:highlight>
                  <a:srgbClr val="FFFF00"/>
                </a:highlight>
              </a:rPr>
              <a:t>RESPONDENT FULL NAME, RESPONDENT TITLE, AND RESPONDENT ID NUMBER  </a:t>
            </a:r>
          </a:p>
          <a:p>
            <a:r>
              <a:rPr lang="en-US" dirty="0"/>
              <a:t> </a:t>
            </a:r>
          </a:p>
          <a:p>
            <a:r>
              <a:rPr lang="en-US" dirty="0"/>
              <a:t>Claimant impacted by the conduct is </a:t>
            </a:r>
            <a:r>
              <a:rPr lang="en-US" dirty="0">
                <a:highlight>
                  <a:srgbClr val="FFFF00"/>
                </a:highlight>
              </a:rPr>
              <a:t>CLAIMANT FULL NAME, CLAIMANT TITLE, AND CLAIMANT ID NUMBER</a:t>
            </a:r>
            <a:r>
              <a:rPr lang="en-US" dirty="0"/>
              <a:t>. </a:t>
            </a:r>
          </a:p>
          <a:p>
            <a:r>
              <a:rPr lang="en-US" dirty="0"/>
              <a:t>  </a:t>
            </a:r>
          </a:p>
          <a:p>
            <a:r>
              <a:rPr lang="en-US" dirty="0"/>
              <a:t>At the present time, OCR is aware of the following information:  </a:t>
            </a:r>
          </a:p>
          <a:p>
            <a:endParaRPr lang="en-US" dirty="0"/>
          </a:p>
          <a:p>
            <a:r>
              <a:rPr lang="en-US" dirty="0">
                <a:highlight>
                  <a:srgbClr val="FFFF00"/>
                </a:highlight>
              </a:rPr>
              <a:t>INSERT BULLET DESCRIPTION OF ALLEGATIONS AND OTHER RELEVANT INFORMATION AND INCLUDE ATTACHMENTS IF NECESSARY</a:t>
            </a:r>
          </a:p>
          <a:p>
            <a:endParaRPr lang="en-US" dirty="0"/>
          </a:p>
          <a:p>
            <a:r>
              <a:rPr lang="en-US" dirty="0"/>
              <a:t>OCR is also aware of the following reports or complaints previously made about Respondent:</a:t>
            </a:r>
          </a:p>
          <a:p>
            <a:endParaRPr lang="en-US" dirty="0"/>
          </a:p>
          <a:p>
            <a:r>
              <a:rPr lang="en-US" dirty="0">
                <a:highlight>
                  <a:srgbClr val="FFFF00"/>
                </a:highlight>
              </a:rPr>
              <a:t>INSERT BULLET POINTS LISTING OF CASE NUMBERS AND BRIEF SYNOPSIS, INCLUDING HOW THE MATTER WAS RESOLVED</a:t>
            </a:r>
          </a:p>
          <a:p>
            <a:endParaRPr lang="en-US" dirty="0"/>
          </a:p>
          <a:p>
            <a:endParaRPr lang="en-US" dirty="0"/>
          </a:p>
        </p:txBody>
      </p:sp>
    </p:spTree>
    <p:extLst>
      <p:ext uri="{BB962C8B-B14F-4D97-AF65-F5344CB8AC3E}">
        <p14:creationId xmlns:p14="http://schemas.microsoft.com/office/powerpoint/2010/main" val="1786104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8A06D2-CC32-4BB4-7EE2-479A8AEC47E1}"/>
              </a:ext>
            </a:extLst>
          </p:cNvPr>
          <p:cNvSpPr txBox="1"/>
          <p:nvPr/>
        </p:nvSpPr>
        <p:spPr>
          <a:xfrm>
            <a:off x="470971" y="782198"/>
            <a:ext cx="11350128" cy="4801314"/>
          </a:xfrm>
          <a:prstGeom prst="rect">
            <a:avLst/>
          </a:prstGeom>
          <a:noFill/>
        </p:spPr>
        <p:txBody>
          <a:bodyPr wrap="square" lIns="91440" tIns="45720" rIns="91440" bIns="45720" anchor="t">
            <a:spAutoFit/>
          </a:bodyPr>
          <a:lstStyle/>
          <a:p>
            <a:r>
              <a:rPr lang="en-US" dirty="0"/>
              <a:t>OCR has the reviewed the submitted report and based on the information available at this time, OCR will be closing this matter for the following reason:    </a:t>
            </a:r>
          </a:p>
          <a:p>
            <a:pPr marL="285750" indent="-285750">
              <a:buFont typeface="Symbol"/>
              <a:buChar char="•"/>
            </a:pPr>
            <a:r>
              <a:rPr lang="en-US" dirty="0">
                <a:highlight>
                  <a:srgbClr val="FFFF00"/>
                </a:highlight>
              </a:rPr>
              <a:t>The information available does not demonstrate coverage under OCR polices.   </a:t>
            </a:r>
          </a:p>
          <a:p>
            <a:pPr marL="285750" indent="-285750">
              <a:buFont typeface="Symbol"/>
              <a:buChar char="•"/>
            </a:pPr>
            <a:r>
              <a:rPr lang="en-US" dirty="0">
                <a:highlight>
                  <a:srgbClr val="FFFF00"/>
                </a:highlight>
              </a:rPr>
              <a:t>The information provided is insufficient for an investigation into this matter without claimant participation.  </a:t>
            </a:r>
          </a:p>
          <a:p>
            <a:pPr marL="285750" indent="-285750">
              <a:buFont typeface="Symbol"/>
              <a:buChar char="•"/>
            </a:pPr>
            <a:r>
              <a:rPr lang="en-US" dirty="0">
                <a:highlight>
                  <a:srgbClr val="FFFF00"/>
                </a:highlight>
              </a:rPr>
              <a:t>The information provided is insufficient for an investigation into the matter because the respondent has not been identified.   </a:t>
            </a:r>
          </a:p>
          <a:p>
            <a:pPr marL="285750" indent="-285750">
              <a:buFont typeface="Symbol"/>
              <a:buChar char="•"/>
            </a:pPr>
            <a:r>
              <a:rPr lang="en-US" dirty="0">
                <a:highlight>
                  <a:srgbClr val="FFFF00"/>
                </a:highlight>
              </a:rPr>
              <a:t>The facts provided, taken as true would not demonstrate an OCR policy violation.     </a:t>
            </a:r>
          </a:p>
          <a:p>
            <a:r>
              <a:rPr lang="en-US" dirty="0"/>
              <a:t>  </a:t>
            </a:r>
          </a:p>
          <a:p>
            <a:r>
              <a:rPr lang="en-US" dirty="0"/>
              <a:t>We are referring the matter to you for review to take potential action as deemed necessary to address conduct that may implicate policies, protocols, or standards of conduct other than the ADP/RVSM policy. </a:t>
            </a:r>
            <a:r>
              <a:rPr lang="en-US" dirty="0">
                <a:highlight>
                  <a:srgbClr val="FF0000"/>
                </a:highlight>
              </a:rPr>
              <a:t>Please consult with Human Resources for further guidance on the available options and implementation of employment actions and notify OCR if action is taken.</a:t>
            </a:r>
            <a:r>
              <a:rPr lang="en-US" dirty="0"/>
              <a:t>  In the event you have additional information that may change OCR's review, please do not hesitate to contact us immediately.   </a:t>
            </a:r>
          </a:p>
          <a:p>
            <a:endParaRPr lang="en-US" dirty="0"/>
          </a:p>
          <a:p>
            <a:r>
              <a:rPr lang="en-US" dirty="0"/>
              <a:t>Prohibition on Retaliation...</a:t>
            </a:r>
          </a:p>
          <a:p>
            <a:endParaRPr lang="en-US" dirty="0"/>
          </a:p>
          <a:p>
            <a:r>
              <a:rPr lang="en-US" dirty="0"/>
              <a:t>Privacy notice...</a:t>
            </a:r>
          </a:p>
        </p:txBody>
      </p:sp>
    </p:spTree>
    <p:extLst>
      <p:ext uri="{BB962C8B-B14F-4D97-AF65-F5344CB8AC3E}">
        <p14:creationId xmlns:p14="http://schemas.microsoft.com/office/powerpoint/2010/main" val="134533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6" name="Rectangle 15">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Yellow question mark">
            <a:extLst>
              <a:ext uri="{FF2B5EF4-FFF2-40B4-BE49-F238E27FC236}">
                <a16:creationId xmlns:a16="http://schemas.microsoft.com/office/drawing/2014/main" id="{F4EA0530-1064-25C7-E2AB-6F1340BEF5F6}"/>
              </a:ext>
            </a:extLst>
          </p:cNvPr>
          <p:cNvPicPr>
            <a:picLocks noChangeAspect="1"/>
          </p:cNvPicPr>
          <p:nvPr/>
        </p:nvPicPr>
        <p:blipFill>
          <a:blip r:embed="rId3"/>
          <a:srcRect l="9092" r="-7" b="1478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28400E56-835F-0A80-3762-402A93001973}"/>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sz="3600" dirty="0"/>
              <a:t>Questions?</a:t>
            </a:r>
          </a:p>
        </p:txBody>
      </p:sp>
    </p:spTree>
    <p:extLst>
      <p:ext uri="{BB962C8B-B14F-4D97-AF65-F5344CB8AC3E}">
        <p14:creationId xmlns:p14="http://schemas.microsoft.com/office/powerpoint/2010/main" val="268330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6" name="Rectangle 15">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Hands holding each other's wrists and interlinked to form a circle">
            <a:extLst>
              <a:ext uri="{FF2B5EF4-FFF2-40B4-BE49-F238E27FC236}">
                <a16:creationId xmlns:a16="http://schemas.microsoft.com/office/drawing/2014/main" id="{C4751395-1FC3-2D17-6D33-8FD0AD09E2D8}"/>
              </a:ext>
            </a:extLst>
          </p:cNvPr>
          <p:cNvPicPr>
            <a:picLocks noChangeAspect="1"/>
          </p:cNvPicPr>
          <p:nvPr/>
        </p:nvPicPr>
        <p:blipFill>
          <a:blip r:embed="rId3">
            <a:grayscl/>
          </a:blip>
          <a:srcRect t="690" r="9085" b="22582"/>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9C937622-0504-7163-AC39-13FDB74828A6}"/>
              </a:ext>
            </a:extLst>
          </p:cNvPr>
          <p:cNvSpPr>
            <a:spLocks noGrp="1"/>
          </p:cNvSpPr>
          <p:nvPr>
            <p:ph type="title"/>
          </p:nvPr>
        </p:nvSpPr>
        <p:spPr>
          <a:xfrm>
            <a:off x="584200" y="2142067"/>
            <a:ext cx="3412067" cy="2971801"/>
          </a:xfrm>
        </p:spPr>
        <p:txBody>
          <a:bodyPr vert="horz" lIns="91440" tIns="45720" rIns="91440" bIns="45720" rtlCol="0" anchor="b">
            <a:normAutofit fontScale="90000"/>
          </a:bodyPr>
          <a:lstStyle/>
          <a:p>
            <a:r>
              <a:rPr lang="en-US" sz="3600" dirty="0"/>
              <a:t>Interim Actions- FASA/ELR and the Unit Leaders Response</a:t>
            </a:r>
          </a:p>
        </p:txBody>
      </p:sp>
    </p:spTree>
    <p:extLst>
      <p:ext uri="{BB962C8B-B14F-4D97-AF65-F5344CB8AC3E}">
        <p14:creationId xmlns:p14="http://schemas.microsoft.com/office/powerpoint/2010/main" val="149782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7F176F-5DF4-4CD1-95B8-B210F18DB9D6}"/>
              </a:ext>
            </a:extLst>
          </p:cNvPr>
          <p:cNvSpPr/>
          <p:nvPr/>
        </p:nvSpPr>
        <p:spPr>
          <a:xfrm>
            <a:off x="575894" y="1899503"/>
            <a:ext cx="11427053" cy="3724096"/>
          </a:xfrm>
          <a:prstGeom prst="rect">
            <a:avLst/>
          </a:prstGeom>
        </p:spPr>
        <p:txBody>
          <a:bodyPr wrap="square" lIns="91440" tIns="45720" rIns="91440" bIns="45720" anchor="t">
            <a:spAutoFit/>
          </a:bodyPr>
          <a:lstStyle/>
          <a:p>
            <a:pPr fontAlgn="base"/>
            <a:endParaRPr lang="en-US" sz="1000" dirty="0">
              <a:solidFill>
                <a:srgbClr val="2E8151"/>
              </a:solidFill>
              <a:latin typeface="Gill Sans MT" panose="020B0502020104020203" pitchFamily="34" charset="0"/>
            </a:endParaRPr>
          </a:p>
          <a:p>
            <a:pPr fontAlgn="base"/>
            <a:endParaRPr lang="en-US" sz="1000" dirty="0">
              <a:solidFill>
                <a:srgbClr val="2E8151"/>
              </a:solidFill>
              <a:latin typeface="Gill Sans MT" panose="020B0502020104020203" pitchFamily="34" charset="0"/>
            </a:endParaRPr>
          </a:p>
          <a:p>
            <a:pPr fontAlgn="base">
              <a:lnSpc>
                <a:spcPct val="200000"/>
              </a:lnSpc>
            </a:pPr>
            <a:r>
              <a:rPr lang="en-US" sz="2000" dirty="0">
                <a:latin typeface="Gill Sans MT" panose="020B0502020104020203" pitchFamily="34" charset="0"/>
              </a:rPr>
              <a:t>Nicole Schmidtke, Faculty and Academic Staff Affairs, </a:t>
            </a:r>
            <a:r>
              <a:rPr lang="en-US" sz="2000" dirty="0">
                <a:latin typeface="Gill Sans MT" panose="020B0502020104020203" pitchFamily="34" charset="0"/>
                <a:hlinkClick r:id="rId3">
                  <a:extLst>
                    <a:ext uri="{A12FA001-AC4F-418D-AE19-62706E023703}">
                      <ahyp:hlinkClr xmlns:ahyp="http://schemas.microsoft.com/office/drawing/2018/hyperlinkcolor" val="tx"/>
                    </a:ext>
                  </a:extLst>
                </a:hlinkClick>
              </a:rPr>
              <a:t>messin41@msu.edu</a:t>
            </a:r>
            <a:r>
              <a:rPr lang="en-US" sz="2000" dirty="0">
                <a:latin typeface="Gill Sans MT" panose="020B0502020104020203" pitchFamily="34" charset="0"/>
              </a:rPr>
              <a:t> </a:t>
            </a:r>
          </a:p>
          <a:p>
            <a:pPr fontAlgn="base">
              <a:lnSpc>
                <a:spcPct val="200000"/>
              </a:lnSpc>
            </a:pPr>
            <a:r>
              <a:rPr lang="en-US" sz="2000" dirty="0">
                <a:latin typeface="Gill Sans MT"/>
              </a:rPr>
              <a:t>Amanda Moses, Employee and Labor Relations, </a:t>
            </a:r>
            <a:r>
              <a:rPr lang="en-US" sz="2000" u="sng" dirty="0">
                <a:latin typeface="Gill Sans MT"/>
                <a:hlinkClick r:id="rId4">
                  <a:extLst>
                    <a:ext uri="{A12FA001-AC4F-418D-AE19-62706E023703}">
                      <ahyp:hlinkClr xmlns:ahyp="http://schemas.microsoft.com/office/drawing/2018/hyperlinkcolor" val="tx"/>
                    </a:ext>
                  </a:extLst>
                </a:hlinkClick>
              </a:rPr>
              <a:t>mosesa@hr.msu.edu</a:t>
            </a:r>
            <a:r>
              <a:rPr lang="en-US" sz="2000" dirty="0">
                <a:latin typeface="Gill Sans MT"/>
              </a:rPr>
              <a:t>​</a:t>
            </a:r>
          </a:p>
          <a:p>
            <a:pPr fontAlgn="base">
              <a:lnSpc>
                <a:spcPct val="200000"/>
              </a:lnSpc>
            </a:pPr>
            <a:r>
              <a:rPr lang="en-US" sz="2000" dirty="0">
                <a:latin typeface="Gill Sans MT" panose="020B0502020104020203" pitchFamily="34" charset="0"/>
              </a:rPr>
              <a:t>Rob Kent, Interim Executive Director and Senior Deputy Title IX Coordinator, </a:t>
            </a:r>
            <a:r>
              <a:rPr lang="en-US" sz="2000" dirty="0">
                <a:latin typeface="Gill Sans MT" panose="020B0502020104020203" pitchFamily="34" charset="0"/>
                <a:hlinkClick r:id="rId5">
                  <a:extLst>
                    <a:ext uri="{A12FA001-AC4F-418D-AE19-62706E023703}">
                      <ahyp:hlinkClr xmlns:ahyp="http://schemas.microsoft.com/office/drawing/2018/hyperlinkcolor" val="tx"/>
                    </a:ext>
                  </a:extLst>
                </a:hlinkClick>
              </a:rPr>
              <a:t>isr.robkent@msu.edu</a:t>
            </a:r>
            <a:r>
              <a:rPr lang="en-US" sz="2000" dirty="0">
                <a:latin typeface="Gill Sans MT" panose="020B0502020104020203" pitchFamily="34" charset="0"/>
              </a:rPr>
              <a:t> </a:t>
            </a:r>
          </a:p>
          <a:p>
            <a:pPr fontAlgn="base">
              <a:lnSpc>
                <a:spcPct val="200000"/>
              </a:lnSpc>
            </a:pPr>
            <a:r>
              <a:rPr lang="en-US" sz="2000" dirty="0">
                <a:latin typeface="Gill Sans MT" panose="020B0502020104020203" pitchFamily="34" charset="0"/>
              </a:rPr>
              <a:t>​ </a:t>
            </a:r>
          </a:p>
          <a:p>
            <a:pPr fontAlgn="base"/>
            <a:endParaRPr lang="en-US" sz="1000" dirty="0">
              <a:latin typeface="Gill Sans MT" panose="020B0502020104020203" pitchFamily="34" charset="0"/>
            </a:endParaRPr>
          </a:p>
          <a:p>
            <a:pPr fontAlgn="base"/>
            <a:endParaRPr lang="en-US" sz="1000" dirty="0">
              <a:latin typeface="Segoe UI" panose="020B0502040204020203" pitchFamily="34" charset="0"/>
            </a:endParaRPr>
          </a:p>
          <a:p>
            <a:pPr fontAlgn="base"/>
            <a:r>
              <a:rPr lang="en-US" dirty="0">
                <a:solidFill>
                  <a:srgbClr val="000000"/>
                </a:solidFill>
                <a:latin typeface="Gill Sans MT" panose="020B0502020104020203" pitchFamily="34" charset="0"/>
              </a:rPr>
              <a:t>​</a:t>
            </a:r>
            <a:endParaRPr lang="en-US" dirty="0">
              <a:solidFill>
                <a:srgbClr val="000000"/>
              </a:solidFill>
              <a:latin typeface="Segoe UI" panose="020B0502040204020203" pitchFamily="34" charset="0"/>
            </a:endParaRPr>
          </a:p>
          <a:p>
            <a:pPr fontAlgn="base"/>
            <a:r>
              <a:rPr lang="en-US" dirty="0">
                <a:solidFill>
                  <a:srgbClr val="000000"/>
                </a:solidFill>
                <a:latin typeface="Gill Sans MT" panose="020B0502020104020203" pitchFamily="34" charset="0"/>
              </a:rPr>
              <a:t>​</a:t>
            </a:r>
            <a:endParaRPr lang="en-US" dirty="0">
              <a:solidFill>
                <a:srgbClr val="000000"/>
              </a:solidFill>
              <a:latin typeface="Segoe UI" panose="020B0502040204020203" pitchFamily="34" charset="0"/>
            </a:endParaRPr>
          </a:p>
        </p:txBody>
      </p:sp>
      <p:sp>
        <p:nvSpPr>
          <p:cNvPr id="2" name="Title 1">
            <a:extLst>
              <a:ext uri="{FF2B5EF4-FFF2-40B4-BE49-F238E27FC236}">
                <a16:creationId xmlns:a16="http://schemas.microsoft.com/office/drawing/2014/main" id="{C8C9B280-DE56-494A-B258-1C60BFC801DE}"/>
              </a:ext>
            </a:extLst>
          </p:cNvPr>
          <p:cNvSpPr>
            <a:spLocks noGrp="1"/>
          </p:cNvSpPr>
          <p:nvPr>
            <p:ph type="title"/>
          </p:nvPr>
        </p:nvSpPr>
        <p:spPr>
          <a:xfrm>
            <a:off x="402274" y="382417"/>
            <a:ext cx="11029616" cy="988332"/>
          </a:xfrm>
        </p:spPr>
        <p:txBody>
          <a:bodyPr/>
          <a:lstStyle/>
          <a:p>
            <a:r>
              <a:rPr lang="en-US" dirty="0"/>
              <a:t> Strategic Partners</a:t>
            </a:r>
          </a:p>
        </p:txBody>
      </p:sp>
    </p:spTree>
    <p:extLst>
      <p:ext uri="{BB962C8B-B14F-4D97-AF65-F5344CB8AC3E}">
        <p14:creationId xmlns:p14="http://schemas.microsoft.com/office/powerpoint/2010/main" val="2928591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9BA-491F-1AD5-096C-7D8F890BF04F}"/>
              </a:ext>
            </a:extLst>
          </p:cNvPr>
          <p:cNvSpPr>
            <a:spLocks noGrp="1"/>
          </p:cNvSpPr>
          <p:nvPr>
            <p:ph type="title"/>
          </p:nvPr>
        </p:nvSpPr>
        <p:spPr/>
        <p:txBody>
          <a:bodyPr/>
          <a:lstStyle/>
          <a:p>
            <a:r>
              <a:rPr lang="en-US" dirty="0"/>
              <a:t>Protocol for Coordinated Response</a:t>
            </a:r>
          </a:p>
        </p:txBody>
      </p:sp>
      <p:sp>
        <p:nvSpPr>
          <p:cNvPr id="3" name="Content Placeholder 2">
            <a:extLst>
              <a:ext uri="{FF2B5EF4-FFF2-40B4-BE49-F238E27FC236}">
                <a16:creationId xmlns:a16="http://schemas.microsoft.com/office/drawing/2014/main" id="{56898F19-64D5-5BBF-B992-BB16BAC2A96E}"/>
              </a:ext>
            </a:extLst>
          </p:cNvPr>
          <p:cNvSpPr>
            <a:spLocks noGrp="1"/>
          </p:cNvSpPr>
          <p:nvPr>
            <p:ph idx="1"/>
          </p:nvPr>
        </p:nvSpPr>
        <p:spPr/>
        <p:txBody>
          <a:bodyPr vert="horz" lIns="91440" tIns="45720" rIns="91440" bIns="45720" rtlCol="0" anchor="t">
            <a:normAutofit/>
          </a:bodyPr>
          <a:lstStyle/>
          <a:p>
            <a:pPr marL="305435" indent="-305435"/>
            <a:r>
              <a:rPr lang="en-US" sz="2400" dirty="0"/>
              <a:t>OCR, FASA, ELR and OHS created shared protocol for coordinated response and information sharing between these units</a:t>
            </a:r>
          </a:p>
          <a:p>
            <a:pPr marL="305435" indent="-305435"/>
            <a:r>
              <a:rPr lang="en-US" sz="2400" dirty="0">
                <a:ea typeface="+mn-lt"/>
                <a:cs typeface="+mn-lt"/>
              </a:rPr>
              <a:t>The Protocol addresses each unit's role in the response and info sharing process from initial notification, interim and supportive measures to sanctioning or other follow up</a:t>
            </a:r>
          </a:p>
          <a:p>
            <a:pPr marL="305435" indent="-305435"/>
            <a:r>
              <a:rPr lang="en-US" sz="2400" dirty="0">
                <a:ea typeface="+mn-lt"/>
                <a:cs typeface="+mn-lt"/>
                <a:hlinkClick r:id="rId3"/>
              </a:rPr>
              <a:t>https://civilrights.msu.edu/policies/Protocol-for-Coordinated-Response-11.1.24_.pdf</a:t>
            </a:r>
            <a:r>
              <a:rPr lang="en-US" sz="2400" dirty="0">
                <a:ea typeface="+mn-lt"/>
                <a:cs typeface="+mn-lt"/>
              </a:rPr>
              <a:t> </a:t>
            </a:r>
            <a:endParaRPr lang="en-US" sz="2400" dirty="0"/>
          </a:p>
        </p:txBody>
      </p:sp>
    </p:spTree>
    <p:extLst>
      <p:ext uri="{BB962C8B-B14F-4D97-AF65-F5344CB8AC3E}">
        <p14:creationId xmlns:p14="http://schemas.microsoft.com/office/powerpoint/2010/main" val="2274360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56CC9-EEA0-4EAC-9E6B-C36F8C7A50DC}"/>
              </a:ext>
            </a:extLst>
          </p:cNvPr>
          <p:cNvSpPr>
            <a:spLocks noGrp="1"/>
          </p:cNvSpPr>
          <p:nvPr>
            <p:ph idx="1"/>
          </p:nvPr>
        </p:nvSpPr>
        <p:spPr>
          <a:xfrm>
            <a:off x="581193" y="2026383"/>
            <a:ext cx="11029615" cy="4487432"/>
          </a:xfrm>
        </p:spPr>
        <p:txBody>
          <a:bodyPr>
            <a:normAutofit lnSpcReduction="10000"/>
          </a:bodyPr>
          <a:lstStyle/>
          <a:p>
            <a:pPr marL="305435" indent="-305435"/>
            <a:r>
              <a:rPr lang="en-US" sz="2900" dirty="0">
                <a:ea typeface="+mn-lt"/>
                <a:cs typeface="+mn-lt"/>
              </a:rPr>
              <a:t>Interim Employment Measures = Non-disciplinary, safety measures or measures to deter conduct during an investigation under RVSM Policy or ADP. </a:t>
            </a:r>
            <a:endParaRPr lang="en-US" dirty="0"/>
          </a:p>
          <a:p>
            <a:pPr marL="629920" lvl="1" indent="-305435"/>
            <a:r>
              <a:rPr lang="en-US" sz="2700" dirty="0">
                <a:ea typeface="+mn-lt"/>
                <a:cs typeface="+mn-lt"/>
              </a:rPr>
              <a:t>Examples include: Verbal coaching, change of supervision, no contact directives, delaying performance reviews, paid administrative leave, etc.</a:t>
            </a:r>
          </a:p>
          <a:p>
            <a:pPr marL="305435" indent="-305435"/>
            <a:r>
              <a:rPr lang="en-US" sz="2900" dirty="0">
                <a:ea typeface="+mn-lt"/>
                <a:cs typeface="+mn-lt"/>
              </a:rPr>
              <a:t>Must talk to FASA, ELR, OHS (and Title IX Coordinator or Designee) prior to any action.</a:t>
            </a:r>
            <a:endParaRPr lang="en-US" dirty="0"/>
          </a:p>
          <a:p>
            <a:pPr marL="629920" lvl="1" indent="0"/>
            <a:r>
              <a:rPr lang="en-US" sz="1800" dirty="0">
                <a:ea typeface="+mn-lt"/>
                <a:cs typeface="+mn-lt"/>
              </a:rPr>
              <a:t>Exception: Imminent Safety Concerns</a:t>
            </a:r>
          </a:p>
          <a:p>
            <a:pPr marL="305435" indent="-305435"/>
            <a:r>
              <a:rPr lang="en-US" sz="2900" dirty="0">
                <a:ea typeface="+mn-lt"/>
                <a:cs typeface="+mn-lt"/>
              </a:rPr>
              <a:t>Promptly notify FASA, ELR, OHS (and Title IX Coordinator or Designee) if measures implemented under other policy.</a:t>
            </a:r>
          </a:p>
        </p:txBody>
      </p:sp>
      <p:sp>
        <p:nvSpPr>
          <p:cNvPr id="2" name="Title 1">
            <a:extLst>
              <a:ext uri="{FF2B5EF4-FFF2-40B4-BE49-F238E27FC236}">
                <a16:creationId xmlns:a16="http://schemas.microsoft.com/office/drawing/2014/main" id="{C3D4DB33-B42D-4981-9C53-1C3C04DD9159}"/>
              </a:ext>
            </a:extLst>
          </p:cNvPr>
          <p:cNvSpPr>
            <a:spLocks noGrp="1"/>
          </p:cNvSpPr>
          <p:nvPr>
            <p:ph type="title"/>
          </p:nvPr>
        </p:nvSpPr>
        <p:spPr/>
        <p:txBody>
          <a:bodyPr/>
          <a:lstStyle/>
          <a:p>
            <a:r>
              <a:rPr lang="en-US" dirty="0"/>
              <a:t>INTERIM Actions</a:t>
            </a:r>
          </a:p>
        </p:txBody>
      </p:sp>
    </p:spTree>
    <p:extLst>
      <p:ext uri="{BB962C8B-B14F-4D97-AF65-F5344CB8AC3E}">
        <p14:creationId xmlns:p14="http://schemas.microsoft.com/office/powerpoint/2010/main" val="3103702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8" name="Rectangle 3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Rectangle 39">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2" name="Rectangle 41">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44" name="Rectangle 43">
            <a:extLst>
              <a:ext uri="{FF2B5EF4-FFF2-40B4-BE49-F238E27FC236}">
                <a16:creationId xmlns:a16="http://schemas.microsoft.com/office/drawing/2014/main" id="{B397B959-5965-47E1-9EED-885A94C6A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descr="Businesswoman looking out of window">
            <a:extLst>
              <a:ext uri="{FF2B5EF4-FFF2-40B4-BE49-F238E27FC236}">
                <a16:creationId xmlns:a16="http://schemas.microsoft.com/office/drawing/2014/main" id="{7D50BAE5-E578-4974-ADFD-021D6B2A0D7A}"/>
              </a:ext>
            </a:extLst>
          </p:cNvPr>
          <p:cNvPicPr>
            <a:picLocks noGrp="1" noChangeAspect="1"/>
          </p:cNvPicPr>
          <p:nvPr>
            <p:ph sz="half" idx="2"/>
          </p:nvPr>
        </p:nvPicPr>
        <p:blipFill rotWithShape="1">
          <a:blip r:embed="rId3"/>
          <a:srcRect t="543" b="15187"/>
          <a:stretch/>
        </p:blipFill>
        <p:spPr>
          <a:xfrm>
            <a:off x="20" y="10"/>
            <a:ext cx="12191980" cy="6857990"/>
          </a:xfrm>
          <a:prstGeom prst="rect">
            <a:avLst/>
          </a:prstGeom>
        </p:spPr>
      </p:pic>
      <p:grpSp>
        <p:nvGrpSpPr>
          <p:cNvPr id="46" name="Group 45">
            <a:extLst>
              <a:ext uri="{FF2B5EF4-FFF2-40B4-BE49-F238E27FC236}">
                <a16:creationId xmlns:a16="http://schemas.microsoft.com/office/drawing/2014/main" id="{E143931B-DED1-4778-BE69-95C62A34BD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3643"/>
            <a:ext cx="11307400" cy="5938689"/>
            <a:chOff x="438067" y="453643"/>
            <a:chExt cx="11307400" cy="5938689"/>
          </a:xfrm>
        </p:grpSpPr>
        <p:sp>
          <p:nvSpPr>
            <p:cNvPr id="47" name="Rectangle 46">
              <a:extLst>
                <a:ext uri="{FF2B5EF4-FFF2-40B4-BE49-F238E27FC236}">
                  <a16:creationId xmlns:a16="http://schemas.microsoft.com/office/drawing/2014/main" id="{FC3CF8E5-6896-40F4-9E30-65CE99B4B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11305200"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Rectangle 47">
              <a:extLst>
                <a:ext uri="{FF2B5EF4-FFF2-40B4-BE49-F238E27FC236}">
                  <a16:creationId xmlns:a16="http://schemas.microsoft.com/office/drawing/2014/main" id="{3F6D5B44-70F2-466F-8E2F-716946725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Rectangle 48">
              <a:extLst>
                <a:ext uri="{FF2B5EF4-FFF2-40B4-BE49-F238E27FC236}">
                  <a16:creationId xmlns:a16="http://schemas.microsoft.com/office/drawing/2014/main" id="{015A72E1-7FE1-4C4E-B880-45E9FC165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0" name="Rectangle 49">
              <a:extLst>
                <a:ext uri="{FF2B5EF4-FFF2-40B4-BE49-F238E27FC236}">
                  <a16:creationId xmlns:a16="http://schemas.microsoft.com/office/drawing/2014/main" id="{969D0766-F6A5-4EE8-A0E2-DA418F5BD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3" name="Content Placeholder 2">
            <a:extLst>
              <a:ext uri="{FF2B5EF4-FFF2-40B4-BE49-F238E27FC236}">
                <a16:creationId xmlns:a16="http://schemas.microsoft.com/office/drawing/2014/main" id="{8599F1E6-1AD5-4571-877E-A9BF35F4EF07}"/>
              </a:ext>
            </a:extLst>
          </p:cNvPr>
          <p:cNvSpPr>
            <a:spLocks noGrp="1"/>
          </p:cNvSpPr>
          <p:nvPr>
            <p:ph sz="half" idx="1"/>
          </p:nvPr>
        </p:nvSpPr>
        <p:spPr>
          <a:xfrm>
            <a:off x="581192" y="1802427"/>
            <a:ext cx="10917500" cy="4574250"/>
          </a:xfrm>
        </p:spPr>
        <p:txBody>
          <a:bodyPr vert="horz" lIns="91440" tIns="45720" rIns="91440" bIns="45720" rtlCol="0" anchor="ctr">
            <a:normAutofit/>
          </a:bodyPr>
          <a:lstStyle/>
          <a:p>
            <a:pPr marL="305435" indent="-305435"/>
            <a:r>
              <a:rPr lang="en-US" sz="2400" dirty="0">
                <a:solidFill>
                  <a:schemeClr val="bg1"/>
                </a:solidFill>
              </a:rPr>
              <a:t>If no interim actions taken, you will wait for the findings concerning the ISR investigation and/or RO finding.</a:t>
            </a:r>
          </a:p>
          <a:p>
            <a:pPr marL="305435" indent="-305435"/>
            <a:r>
              <a:rPr lang="en-US" sz="2400" dirty="0">
                <a:solidFill>
                  <a:schemeClr val="bg1"/>
                </a:solidFill>
              </a:rPr>
              <a:t>Remain observant of the situation and reach out to FASA, ELR, OHS if you have concerns.</a:t>
            </a:r>
          </a:p>
          <a:p>
            <a:pPr marL="305435" indent="-305435"/>
            <a:r>
              <a:rPr lang="en-US" sz="2400" dirty="0">
                <a:solidFill>
                  <a:schemeClr val="bg1"/>
                </a:solidFill>
              </a:rPr>
              <a:t>You will get regular status updates from ISR and/or RO. If you have questions, reach out to ISR or RO.</a:t>
            </a:r>
          </a:p>
          <a:p>
            <a:pPr marL="305435" indent="-305435"/>
            <a:r>
              <a:rPr lang="en-US" sz="2400" dirty="0">
                <a:solidFill>
                  <a:schemeClr val="bg1"/>
                </a:solidFill>
              </a:rPr>
              <a:t>You may address other workplace issues such as performance or policy violations. You should consult with ELR/FASA/OHS as appropriate.</a:t>
            </a:r>
          </a:p>
        </p:txBody>
      </p:sp>
      <p:sp>
        <p:nvSpPr>
          <p:cNvPr id="2" name="Title 1">
            <a:extLst>
              <a:ext uri="{FF2B5EF4-FFF2-40B4-BE49-F238E27FC236}">
                <a16:creationId xmlns:a16="http://schemas.microsoft.com/office/drawing/2014/main" id="{A5769A9B-B3ED-4124-A4CB-7B305731E4F6}"/>
              </a:ext>
            </a:extLst>
          </p:cNvPr>
          <p:cNvSpPr>
            <a:spLocks noGrp="1"/>
          </p:cNvSpPr>
          <p:nvPr>
            <p:ph type="title"/>
          </p:nvPr>
        </p:nvSpPr>
        <p:spPr>
          <a:xfrm>
            <a:off x="584199" y="1006956"/>
            <a:ext cx="11015133" cy="1372177"/>
          </a:xfrm>
        </p:spPr>
        <p:txBody>
          <a:bodyPr vert="horz" lIns="91440" tIns="45720" rIns="91440" bIns="45720" rtlCol="0" anchor="ctr">
            <a:normAutofit/>
          </a:bodyPr>
          <a:lstStyle/>
          <a:p>
            <a:r>
              <a:rPr lang="en-US" dirty="0"/>
              <a:t>No interim actions</a:t>
            </a:r>
          </a:p>
        </p:txBody>
      </p:sp>
    </p:spTree>
    <p:extLst>
      <p:ext uri="{BB962C8B-B14F-4D97-AF65-F5344CB8AC3E}">
        <p14:creationId xmlns:p14="http://schemas.microsoft.com/office/powerpoint/2010/main" val="554937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88F792-296E-4965-BCBF-383E6DA798E8}"/>
              </a:ext>
            </a:extLst>
          </p:cNvPr>
          <p:cNvSpPr>
            <a:spLocks noGrp="1"/>
          </p:cNvSpPr>
          <p:nvPr>
            <p:ph idx="1"/>
          </p:nvPr>
        </p:nvSpPr>
        <p:spPr/>
        <p:txBody>
          <a:bodyPr>
            <a:normAutofit fontScale="77500" lnSpcReduction="20000"/>
          </a:bodyPr>
          <a:lstStyle/>
          <a:p>
            <a:pPr marL="324485" indent="0">
              <a:buNone/>
            </a:pPr>
            <a:endParaRPr lang="en-US" sz="2200" dirty="0">
              <a:ea typeface="+mn-lt"/>
              <a:cs typeface="+mn-lt"/>
            </a:endParaRPr>
          </a:p>
          <a:p>
            <a:pPr marL="629920" indent="-305435"/>
            <a:r>
              <a:rPr lang="en-US" sz="2800" dirty="0">
                <a:ea typeface="+mn-lt"/>
                <a:cs typeface="+mn-lt"/>
              </a:rPr>
              <a:t>Health and safety concerns</a:t>
            </a:r>
          </a:p>
          <a:p>
            <a:pPr marL="629920" indent="-305435"/>
            <a:r>
              <a:rPr lang="en-US" sz="2800" dirty="0">
                <a:ea typeface="+mn-lt"/>
                <a:cs typeface="+mn-lt"/>
              </a:rPr>
              <a:t>How often the parties interact and how they interact</a:t>
            </a:r>
          </a:p>
          <a:p>
            <a:pPr marL="629920" indent="-305435"/>
            <a:r>
              <a:rPr lang="en-US" sz="2800" dirty="0">
                <a:ea typeface="+mn-lt"/>
                <a:cs typeface="+mn-lt"/>
              </a:rPr>
              <a:t>Power dynamics </a:t>
            </a:r>
          </a:p>
          <a:p>
            <a:pPr marL="629920" indent="-305435"/>
            <a:r>
              <a:rPr lang="en-US" sz="2800" dirty="0">
                <a:ea typeface="+mn-lt"/>
                <a:cs typeface="+mn-lt"/>
              </a:rPr>
              <a:t>Life experiences</a:t>
            </a:r>
          </a:p>
          <a:p>
            <a:pPr marL="629920" lvl="1" indent="-305435"/>
            <a:r>
              <a:rPr lang="en-US" sz="2800" dirty="0">
                <a:ea typeface="+mn-lt"/>
                <a:cs typeface="+mn-lt"/>
              </a:rPr>
              <a:t>Awareness of multiple people within the unit potentially being involved in a case, witnesses resulting in divisions and residual conflict </a:t>
            </a:r>
          </a:p>
          <a:p>
            <a:pPr marL="629920" lvl="1" indent="-305435"/>
            <a:r>
              <a:rPr lang="en-US" sz="2800" dirty="0">
                <a:ea typeface="+mn-lt"/>
                <a:cs typeface="+mn-lt"/>
              </a:rPr>
              <a:t>Reducing the ability for any retaliation </a:t>
            </a:r>
          </a:p>
          <a:p>
            <a:pPr marL="629920" lvl="1" indent="-305435"/>
            <a:r>
              <a:rPr lang="en-US" sz="2800" dirty="0"/>
              <a:t>Pattern of behavior</a:t>
            </a:r>
          </a:p>
          <a:p>
            <a:pPr marL="629920" lvl="1" indent="-305435"/>
            <a:endParaRPr lang="en-US" sz="2800" dirty="0"/>
          </a:p>
          <a:p>
            <a:pPr marL="629920" lvl="1" indent="-305435"/>
            <a:endParaRPr lang="en-US" sz="2200" dirty="0"/>
          </a:p>
        </p:txBody>
      </p:sp>
      <p:sp>
        <p:nvSpPr>
          <p:cNvPr id="2" name="Title 1">
            <a:extLst>
              <a:ext uri="{FF2B5EF4-FFF2-40B4-BE49-F238E27FC236}">
                <a16:creationId xmlns:a16="http://schemas.microsoft.com/office/drawing/2014/main" id="{8C474065-F496-4918-B17D-73DC7ACD6C0C}"/>
              </a:ext>
            </a:extLst>
          </p:cNvPr>
          <p:cNvSpPr>
            <a:spLocks noGrp="1"/>
          </p:cNvSpPr>
          <p:nvPr>
            <p:ph type="title"/>
          </p:nvPr>
        </p:nvSpPr>
        <p:spPr/>
        <p:txBody>
          <a:bodyPr/>
          <a:lstStyle/>
          <a:p>
            <a:r>
              <a:rPr lang="en-US" dirty="0"/>
              <a:t>Situational considerations</a:t>
            </a:r>
          </a:p>
        </p:txBody>
      </p:sp>
    </p:spTree>
    <p:extLst>
      <p:ext uri="{BB962C8B-B14F-4D97-AF65-F5344CB8AC3E}">
        <p14:creationId xmlns:p14="http://schemas.microsoft.com/office/powerpoint/2010/main" val="280232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dividual Leadership Considerations:&#10;Explicit Biases: Clear Preferences, Prioritized over others, intentionally privileges, marginalizes others&#10;Implicit Biases: Unspoken, Hidden, Links that have the same outcome as conscious biases that we neither anticipate nor plan&#10;Biased Outcomes: The unconscious choices that our minds make can affect how we relate to people, When these choices are made in our interaction with others, our automatic preferences shape our relationships - although we would never know, We judge ourselves by our intent, Others judge us by our impact">
            <a:extLst>
              <a:ext uri="{FF2B5EF4-FFF2-40B4-BE49-F238E27FC236}">
                <a16:creationId xmlns:a16="http://schemas.microsoft.com/office/drawing/2014/main" id="{DB484228-2AA5-4DC0-856E-7BCFED4ADEA7}"/>
              </a:ext>
            </a:extLst>
          </p:cNvPr>
          <p:cNvPicPr>
            <a:picLocks noChangeAspect="1"/>
          </p:cNvPicPr>
          <p:nvPr/>
        </p:nvPicPr>
        <p:blipFill>
          <a:blip r:embed="rId3"/>
          <a:stretch>
            <a:fillRect/>
          </a:stretch>
        </p:blipFill>
        <p:spPr>
          <a:xfrm>
            <a:off x="822537" y="1969476"/>
            <a:ext cx="10161916" cy="4888523"/>
          </a:xfrm>
          <a:prstGeom prst="rect">
            <a:avLst/>
          </a:prstGeom>
        </p:spPr>
      </p:pic>
      <p:sp>
        <p:nvSpPr>
          <p:cNvPr id="4" name="Title 3">
            <a:extLst>
              <a:ext uri="{FF2B5EF4-FFF2-40B4-BE49-F238E27FC236}">
                <a16:creationId xmlns:a16="http://schemas.microsoft.com/office/drawing/2014/main" id="{54C180F0-39CF-45CE-B628-A1425D31C704}"/>
              </a:ext>
            </a:extLst>
          </p:cNvPr>
          <p:cNvSpPr>
            <a:spLocks noGrp="1"/>
          </p:cNvSpPr>
          <p:nvPr>
            <p:ph type="title"/>
          </p:nvPr>
        </p:nvSpPr>
        <p:spPr>
          <a:xfrm>
            <a:off x="575894" y="729658"/>
            <a:ext cx="11029616" cy="770896"/>
          </a:xfrm>
        </p:spPr>
        <p:txBody>
          <a:bodyPr/>
          <a:lstStyle/>
          <a:p>
            <a:r>
              <a:rPr lang="en-US" dirty="0"/>
              <a:t>Individual Leadership</a:t>
            </a:r>
            <a:r>
              <a:rPr lang="en-US" baseline="0" dirty="0"/>
              <a:t> Considerations</a:t>
            </a:r>
            <a:endParaRPr lang="en-US" dirty="0"/>
          </a:p>
        </p:txBody>
      </p:sp>
    </p:spTree>
    <p:extLst>
      <p:ext uri="{BB962C8B-B14F-4D97-AF65-F5344CB8AC3E}">
        <p14:creationId xmlns:p14="http://schemas.microsoft.com/office/powerpoint/2010/main" val="428335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Pen placed on top of a signature line">
            <a:extLst>
              <a:ext uri="{FF2B5EF4-FFF2-40B4-BE49-F238E27FC236}">
                <a16:creationId xmlns:a16="http://schemas.microsoft.com/office/drawing/2014/main" id="{8550CAB5-DE23-7781-4439-18440012BF06}"/>
              </a:ext>
            </a:extLst>
          </p:cNvPr>
          <p:cNvPicPr>
            <a:picLocks noChangeAspect="1"/>
          </p:cNvPicPr>
          <p:nvPr/>
        </p:nvPicPr>
        <p:blipFill>
          <a:blip r:embed="rId3"/>
          <a:srcRect l="9092" r="-7" b="23272"/>
          <a:stretch/>
        </p:blipFill>
        <p:spPr>
          <a:xfrm>
            <a:off x="20" y="10"/>
            <a:ext cx="12191980" cy="6857990"/>
          </a:xfrm>
          <a:prstGeom prst="rect">
            <a:avLst/>
          </a:prstGeom>
        </p:spPr>
      </p:pic>
      <p:grpSp>
        <p:nvGrpSpPr>
          <p:cNvPr id="17" name="Group 16">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D7AC188A-22F8-D369-6090-F492C5212C92}"/>
              </a:ext>
            </a:extLst>
          </p:cNvPr>
          <p:cNvSpPr>
            <a:spLocks noGrp="1"/>
          </p:cNvSpPr>
          <p:nvPr>
            <p:ph type="ctrTitle"/>
          </p:nvPr>
        </p:nvSpPr>
        <p:spPr>
          <a:xfrm>
            <a:off x="584200" y="2142067"/>
            <a:ext cx="3412067" cy="2971801"/>
          </a:xfrm>
        </p:spPr>
        <p:txBody>
          <a:bodyPr>
            <a:normAutofit/>
          </a:bodyPr>
          <a:lstStyle/>
          <a:p>
            <a:pPr>
              <a:lnSpc>
                <a:spcPct val="90000"/>
              </a:lnSpc>
            </a:pPr>
            <a:r>
              <a:rPr lang="en-US" sz="2800" dirty="0">
                <a:solidFill>
                  <a:schemeClr val="bg1"/>
                </a:solidFill>
              </a:rPr>
              <a:t>Case Scenarios and Application- Initial Notification and Interim Measures</a:t>
            </a:r>
          </a:p>
        </p:txBody>
      </p:sp>
      <p:sp>
        <p:nvSpPr>
          <p:cNvPr id="3" name="Subtitle 2">
            <a:extLst>
              <a:ext uri="{FF2B5EF4-FFF2-40B4-BE49-F238E27FC236}">
                <a16:creationId xmlns:a16="http://schemas.microsoft.com/office/drawing/2014/main" id="{BAE24848-2B99-7344-A70C-EACBF03000D6}"/>
              </a:ext>
            </a:extLst>
          </p:cNvPr>
          <p:cNvSpPr>
            <a:spLocks noGrp="1"/>
          </p:cNvSpPr>
          <p:nvPr>
            <p:ph type="subTitle" idx="1"/>
          </p:nvPr>
        </p:nvSpPr>
        <p:spPr>
          <a:xfrm>
            <a:off x="584200" y="5145513"/>
            <a:ext cx="3412067" cy="738820"/>
          </a:xfrm>
        </p:spPr>
        <p:txBody>
          <a:bodyPr>
            <a:normAutofit/>
          </a:bodyPr>
          <a:lstStyle/>
          <a:p>
            <a:endParaRPr lang="en-US" dirty="0">
              <a:solidFill>
                <a:srgbClr val="FFFD94"/>
              </a:solidFill>
            </a:endParaRPr>
          </a:p>
        </p:txBody>
      </p:sp>
    </p:spTree>
    <p:extLst>
      <p:ext uri="{BB962C8B-B14F-4D97-AF65-F5344CB8AC3E}">
        <p14:creationId xmlns:p14="http://schemas.microsoft.com/office/powerpoint/2010/main" val="3698791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DFF6-0C4F-8773-1CF6-F36FF7BE98F1}"/>
              </a:ext>
            </a:extLst>
          </p:cNvPr>
          <p:cNvSpPr>
            <a:spLocks noGrp="1"/>
          </p:cNvSpPr>
          <p:nvPr>
            <p:ph type="title"/>
          </p:nvPr>
        </p:nvSpPr>
        <p:spPr/>
        <p:txBody>
          <a:bodyPr/>
          <a:lstStyle/>
          <a:p>
            <a:r>
              <a:rPr lang="en-US" dirty="0"/>
              <a:t>Introduction of Peers</a:t>
            </a:r>
          </a:p>
        </p:txBody>
      </p:sp>
      <p:sp>
        <p:nvSpPr>
          <p:cNvPr id="3" name="Content Placeholder 2">
            <a:extLst>
              <a:ext uri="{FF2B5EF4-FFF2-40B4-BE49-F238E27FC236}">
                <a16:creationId xmlns:a16="http://schemas.microsoft.com/office/drawing/2014/main" id="{A8EC0F6B-58E9-A661-49ED-7EE47B8AAED5}"/>
              </a:ext>
            </a:extLst>
          </p:cNvPr>
          <p:cNvSpPr>
            <a:spLocks noGrp="1"/>
          </p:cNvSpPr>
          <p:nvPr>
            <p:ph idx="1"/>
          </p:nvPr>
        </p:nvSpPr>
        <p:spPr/>
        <p:txBody>
          <a:bodyPr vert="horz" lIns="91440" tIns="45720" rIns="91440" bIns="45720" rtlCol="0" anchor="t">
            <a:normAutofit/>
          </a:bodyPr>
          <a:lstStyle/>
          <a:p>
            <a:pPr marL="305435" indent="-305435"/>
            <a:r>
              <a:rPr lang="en-US" sz="2800" dirty="0"/>
              <a:t>Carl Davidson, </a:t>
            </a:r>
            <a:r>
              <a:rPr lang="en-US" sz="2800" dirty="0" err="1"/>
              <a:t>Assocaite</a:t>
            </a:r>
            <a:r>
              <a:rPr lang="en-US" sz="2800"/>
              <a:t> Dean of Faculty Affairs, College of Social Science</a:t>
            </a:r>
          </a:p>
          <a:p>
            <a:pPr marL="305435" indent="-305435"/>
            <a:r>
              <a:rPr lang="en-US" sz="2800"/>
              <a:t>Kelly High McCord, Chief of Staff, Student Life &amp; Engagement</a:t>
            </a:r>
          </a:p>
        </p:txBody>
      </p:sp>
    </p:spTree>
    <p:extLst>
      <p:ext uri="{BB962C8B-B14F-4D97-AF65-F5344CB8AC3E}">
        <p14:creationId xmlns:p14="http://schemas.microsoft.com/office/powerpoint/2010/main" val="89972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B2D64-64EE-EEFD-3FC4-500F151F5052}"/>
              </a:ext>
            </a:extLst>
          </p:cNvPr>
          <p:cNvSpPr>
            <a:spLocks noGrp="1"/>
          </p:cNvSpPr>
          <p:nvPr>
            <p:ph type="title"/>
          </p:nvPr>
        </p:nvSpPr>
        <p:spPr>
          <a:xfrm>
            <a:off x="581192" y="702156"/>
            <a:ext cx="7225075" cy="1013800"/>
          </a:xfrm>
        </p:spPr>
        <p:txBody>
          <a:bodyPr>
            <a:normAutofit/>
          </a:bodyPr>
          <a:lstStyle/>
          <a:p>
            <a:r>
              <a:rPr lang="en-US">
                <a:solidFill>
                  <a:schemeClr val="accent1"/>
                </a:solidFill>
              </a:rPr>
              <a:t>Case Scenario – Part 1-- Notification from OCR (FAS)</a:t>
            </a:r>
          </a:p>
        </p:txBody>
      </p:sp>
      <p:grpSp>
        <p:nvGrpSpPr>
          <p:cNvPr id="31" name="Group 30">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2" name="Rectangle 31">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1D8D6F7E-188F-2CDD-4A96-48E3594D9456}"/>
              </a:ext>
            </a:extLst>
          </p:cNvPr>
          <p:cNvSpPr>
            <a:spLocks noGrp="1"/>
          </p:cNvSpPr>
          <p:nvPr>
            <p:ph idx="1"/>
          </p:nvPr>
        </p:nvSpPr>
        <p:spPr>
          <a:xfrm>
            <a:off x="302414" y="1710680"/>
            <a:ext cx="7503854" cy="5049509"/>
          </a:xfrm>
        </p:spPr>
        <p:txBody>
          <a:bodyPr vert="horz" lIns="91440" tIns="45720" rIns="91440" bIns="45720" rtlCol="0" anchor="t">
            <a:noAutofit/>
          </a:bodyPr>
          <a:lstStyle/>
          <a:p>
            <a:pPr marL="305435" indent="-305435">
              <a:lnSpc>
                <a:spcPct val="90000"/>
              </a:lnSpc>
            </a:pPr>
            <a:r>
              <a:rPr lang="en-US" dirty="0"/>
              <a:t>FAS/EM- You receive an initial notification from OCR regarding a tenured Professor in your College:</a:t>
            </a:r>
          </a:p>
          <a:p>
            <a:pPr marL="629920" lvl="1" indent="-305435">
              <a:lnSpc>
                <a:spcPct val="90000"/>
              </a:lnSpc>
              <a:buFont typeface="Courier New" panose="05020102010507070707" pitchFamily="18" charset="2"/>
              <a:buChar char="o"/>
            </a:pPr>
            <a:r>
              <a:rPr lang="en-US" sz="1800" dirty="0"/>
              <a:t>The unidentified Claimant anonymous individual identifying themselves as a student, reports that they are in Full Professor's ABC 123 class this semester and they are experiencing unwanted attention from Full Professor and it is making them uncomfortable</a:t>
            </a:r>
          </a:p>
          <a:p>
            <a:pPr marL="629920" lvl="1" indent="-305435">
              <a:lnSpc>
                <a:spcPct val="90000"/>
              </a:lnSpc>
              <a:buFont typeface="Courier New" panose="05020102010507070707" pitchFamily="18" charset="2"/>
              <a:buChar char="o"/>
            </a:pPr>
            <a:r>
              <a:rPr lang="en-US" sz="1800" dirty="0"/>
              <a:t>ant reports that Full Professor has invited them (and other students) to their office for a "drink" on multiple occasions, and so far, Claimant has found excuses to not go.</a:t>
            </a:r>
          </a:p>
          <a:p>
            <a:pPr marL="629920" lvl="1" indent="-305435">
              <a:lnSpc>
                <a:spcPct val="90000"/>
              </a:lnSpc>
              <a:buFont typeface="Courier New" panose="05020102010507070707" pitchFamily="18" charset="2"/>
              <a:buChar char="o"/>
            </a:pPr>
            <a:r>
              <a:rPr lang="en-US" sz="1800" dirty="0"/>
              <a:t>Claimant stated they have heard from other students who took Full Professor's classes in the past, that he is "touchy" and "creepy"</a:t>
            </a:r>
          </a:p>
          <a:p>
            <a:pPr marL="629920" lvl="1" indent="-305435">
              <a:lnSpc>
                <a:spcPct val="90000"/>
              </a:lnSpc>
              <a:buFont typeface="Courier New" panose="05020102010507070707" pitchFamily="18" charset="2"/>
              <a:buChar char="o"/>
            </a:pPr>
            <a:r>
              <a:rPr lang="en-US" sz="1800" dirty="0"/>
              <a:t>The anonymous reporter states that they are relying on this grade to boost their GPA, and thus, are afraid of retaliation. The reporter states they may feel more comfortable coming forward after the end of semester grades are submitted, which is 6 weeks away.</a:t>
            </a:r>
          </a:p>
          <a:p>
            <a:pPr marL="629920" lvl="1" indent="-305435">
              <a:lnSpc>
                <a:spcPct val="90000"/>
              </a:lnSpc>
              <a:buFont typeface="Courier New" panose="05020102010507070707" pitchFamily="18" charset="2"/>
              <a:buChar char="o"/>
            </a:pPr>
            <a:endParaRPr lang="en-US" sz="1800" dirty="0"/>
          </a:p>
          <a:p>
            <a:pPr marL="629920" lvl="1" indent="-305435">
              <a:lnSpc>
                <a:spcPct val="90000"/>
              </a:lnSpc>
              <a:buFont typeface="Courier New" panose="05020102010507070707" pitchFamily="18" charset="2"/>
              <a:buChar char="o"/>
            </a:pPr>
            <a:endParaRPr lang="en-US" sz="1700" dirty="0"/>
          </a:p>
          <a:p>
            <a:pPr marL="629920" lvl="1" indent="-305435">
              <a:lnSpc>
                <a:spcPct val="90000"/>
              </a:lnSpc>
              <a:buFont typeface="Courier New" panose="05020102010507070707" pitchFamily="18" charset="2"/>
              <a:buChar char="o"/>
            </a:pPr>
            <a:endParaRPr lang="en-US" sz="1700" dirty="0"/>
          </a:p>
        </p:txBody>
      </p:sp>
      <p:pic>
        <p:nvPicPr>
          <p:cNvPr id="16" name="Picture 15">
            <a:extLst>
              <a:ext uri="{FF2B5EF4-FFF2-40B4-BE49-F238E27FC236}">
                <a16:creationId xmlns:a16="http://schemas.microsoft.com/office/drawing/2014/main" id="{9B556DA8-A627-DFDE-51C0-6CA7EA8177DD}"/>
              </a:ext>
            </a:extLst>
          </p:cNvPr>
          <p:cNvPicPr>
            <a:picLocks noChangeAspect="1"/>
          </p:cNvPicPr>
          <p:nvPr/>
        </p:nvPicPr>
        <p:blipFill>
          <a:blip r:embed="rId3"/>
          <a:srcRect l="46786" r="17326" b="1"/>
          <a:stretch/>
        </p:blipFill>
        <p:spPr>
          <a:xfrm>
            <a:off x="8042147" y="600075"/>
            <a:ext cx="3695828" cy="5792788"/>
          </a:xfrm>
          <a:prstGeom prst="rect">
            <a:avLst/>
          </a:prstGeom>
        </p:spPr>
      </p:pic>
    </p:spTree>
    <p:extLst>
      <p:ext uri="{BB962C8B-B14F-4D97-AF65-F5344CB8AC3E}">
        <p14:creationId xmlns:p14="http://schemas.microsoft.com/office/powerpoint/2010/main" val="402509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AAD8188E-1124-C112-A57D-D7F82D66BD62}"/>
              </a:ext>
            </a:extLst>
          </p:cNvPr>
          <p:cNvSpPr>
            <a:spLocks noGrp="1"/>
          </p:cNvSpPr>
          <p:nvPr>
            <p:ph idx="1"/>
          </p:nvPr>
        </p:nvSpPr>
        <p:spPr>
          <a:xfrm>
            <a:off x="423218" y="855752"/>
            <a:ext cx="7401635" cy="5569900"/>
          </a:xfrm>
        </p:spPr>
        <p:txBody>
          <a:bodyPr vert="horz" lIns="91440" tIns="45720" rIns="91440" bIns="45720" rtlCol="0" anchor="t">
            <a:normAutofit/>
          </a:bodyPr>
          <a:lstStyle/>
          <a:p>
            <a:pPr marL="305435" indent="-305435"/>
            <a:r>
              <a:rPr lang="en-US" sz="2400"/>
              <a:t>Your FASA liaison promptly schedules an interim measures meeting with the College leadership, FASA and OCR. </a:t>
            </a:r>
          </a:p>
          <a:p>
            <a:pPr marL="629920" lvl="1" indent="-305435">
              <a:buFont typeface="Courier New" panose="05020102010507070707" pitchFamily="18" charset="2"/>
              <a:buChar char="o"/>
            </a:pPr>
            <a:r>
              <a:rPr lang="en-US" sz="2200"/>
              <a:t>At the meeting, the College tells the group that Full Professor is the expert in his area (ABC's) and is currently the PI on several NSF and NIH  grants. </a:t>
            </a:r>
          </a:p>
          <a:p>
            <a:pPr marL="305435" indent="-305435"/>
            <a:r>
              <a:rPr lang="en-US" sz="2400"/>
              <a:t>What questions do you have for FASA and/or OCR?</a:t>
            </a:r>
          </a:p>
          <a:p>
            <a:pPr marL="305435" indent="-305435"/>
            <a:r>
              <a:rPr lang="en-US" sz="2400"/>
              <a:t>What potential interim measures are you considering based on this information?</a:t>
            </a:r>
          </a:p>
          <a:p>
            <a:pPr marL="629920" lvl="1" indent="-305435">
              <a:buFont typeface="Courier New" panose="05020102010507070707" pitchFamily="18" charset="2"/>
              <a:buChar char="o"/>
            </a:pPr>
            <a:r>
              <a:rPr lang="en-US" sz="2400"/>
              <a:t>What information is missing that would be helpful to aid this decision?</a:t>
            </a:r>
          </a:p>
          <a:p>
            <a:pPr marL="324485" lvl="1" indent="0">
              <a:buNone/>
            </a:pPr>
            <a:endParaRPr lang="en-US"/>
          </a:p>
          <a:p>
            <a:pPr marL="629920" lvl="1" indent="-305435">
              <a:buFont typeface="Courier New" panose="05020102010507070707" pitchFamily="18" charset="2"/>
              <a:buChar char="o"/>
            </a:pPr>
            <a:endParaRPr lang="en-US"/>
          </a:p>
          <a:p>
            <a:pPr marL="629920" lvl="1" indent="-305435">
              <a:buFont typeface="Courier New" panose="05020102010507070707" pitchFamily="18" charset="2"/>
              <a:buChar char="o"/>
            </a:pPr>
            <a:endParaRPr lang="en-US"/>
          </a:p>
        </p:txBody>
      </p:sp>
      <p:pic>
        <p:nvPicPr>
          <p:cNvPr id="4" name="Picture 3" descr="Black and white spiralling staircase">
            <a:extLst>
              <a:ext uri="{FF2B5EF4-FFF2-40B4-BE49-F238E27FC236}">
                <a16:creationId xmlns:a16="http://schemas.microsoft.com/office/drawing/2014/main" id="{3C55912D-E298-D77C-4181-036011184890}"/>
              </a:ext>
            </a:extLst>
          </p:cNvPr>
          <p:cNvPicPr>
            <a:picLocks noChangeAspect="1"/>
          </p:cNvPicPr>
          <p:nvPr/>
        </p:nvPicPr>
        <p:blipFill>
          <a:blip r:embed="rId3"/>
          <a:srcRect l="35027" r="22386" b="1"/>
          <a:stretch/>
        </p:blipFill>
        <p:spPr>
          <a:xfrm>
            <a:off x="8042147" y="600075"/>
            <a:ext cx="3695828" cy="5792788"/>
          </a:xfrm>
          <a:prstGeom prst="rect">
            <a:avLst/>
          </a:prstGeom>
        </p:spPr>
      </p:pic>
    </p:spTree>
    <p:extLst>
      <p:ext uri="{BB962C8B-B14F-4D97-AF65-F5344CB8AC3E}">
        <p14:creationId xmlns:p14="http://schemas.microsoft.com/office/powerpoint/2010/main" val="4045637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25B535-2EEE-8D87-145F-731B6C7D1D45}"/>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BF940-4CBC-8D28-B1D8-7E005A97BFB4}"/>
              </a:ext>
            </a:extLst>
          </p:cNvPr>
          <p:cNvSpPr>
            <a:spLocks noGrp="1"/>
          </p:cNvSpPr>
          <p:nvPr>
            <p:ph type="title"/>
          </p:nvPr>
        </p:nvSpPr>
        <p:spPr>
          <a:xfrm>
            <a:off x="581192" y="702156"/>
            <a:ext cx="7225075" cy="1013800"/>
          </a:xfrm>
        </p:spPr>
        <p:txBody>
          <a:bodyPr>
            <a:normAutofit/>
          </a:bodyPr>
          <a:lstStyle/>
          <a:p>
            <a:r>
              <a:rPr lang="en-US">
                <a:solidFill>
                  <a:schemeClr val="accent1"/>
                </a:solidFill>
              </a:rPr>
              <a:t>Case Scenario – Part 1-- Notification from OCR (Support staff)</a:t>
            </a:r>
          </a:p>
        </p:txBody>
      </p:sp>
      <p:grpSp>
        <p:nvGrpSpPr>
          <p:cNvPr id="41" name="Group 40">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2" name="Rectangle 41">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FC06C1ED-0B71-F804-705B-4CCA93AF625A}"/>
              </a:ext>
            </a:extLst>
          </p:cNvPr>
          <p:cNvSpPr>
            <a:spLocks noGrp="1"/>
          </p:cNvSpPr>
          <p:nvPr>
            <p:ph idx="1"/>
          </p:nvPr>
        </p:nvSpPr>
        <p:spPr>
          <a:xfrm>
            <a:off x="581194" y="2326741"/>
            <a:ext cx="7225074" cy="3532058"/>
          </a:xfrm>
        </p:spPr>
        <p:txBody>
          <a:bodyPr vert="horz" lIns="91440" tIns="45720" rIns="91440" bIns="45720" rtlCol="0">
            <a:normAutofit/>
          </a:bodyPr>
          <a:lstStyle/>
          <a:p>
            <a:r>
              <a:rPr lang="en-US" dirty="0"/>
              <a:t>Support Staff - You receive an initial notification from OCR regarding Building Sanitation Worker in your Department:</a:t>
            </a:r>
          </a:p>
          <a:p>
            <a:pPr lvl="1">
              <a:buFont typeface="Courier New" panose="02070309020205020404" pitchFamily="49" charset="0"/>
              <a:buChar char="o"/>
            </a:pPr>
            <a:r>
              <a:rPr lang="en-US" dirty="0">
                <a:effectLst/>
                <a:latin typeface="Calibri" panose="020F0502020204030204" pitchFamily="34" charset="0"/>
                <a:ea typeface="Aptos" panose="020B0004020202020204" pitchFamily="34" charset="0"/>
              </a:rPr>
              <a:t>Claimant, a full time Office Coordinator I alleges “harassment” from R</a:t>
            </a:r>
            <a:r>
              <a:rPr lang="en-US" dirty="0">
                <a:latin typeface="Calibri" panose="020F0502020204030204" pitchFamily="34" charset="0"/>
                <a:ea typeface="Aptos" panose="020B0004020202020204" pitchFamily="34" charset="0"/>
              </a:rPr>
              <a:t>espondent, a full time Building Sanitation Worker.</a:t>
            </a:r>
          </a:p>
          <a:p>
            <a:pPr lvl="1">
              <a:buFont typeface="Courier New" panose="02070309020205020404" pitchFamily="49" charset="0"/>
              <a:buChar char="o"/>
            </a:pPr>
            <a:r>
              <a:rPr lang="en-US" dirty="0">
                <a:latin typeface="Calibri" panose="020F0502020204030204" pitchFamily="34" charset="0"/>
                <a:ea typeface="Aptos" panose="020B0004020202020204" pitchFamily="34" charset="0"/>
              </a:rPr>
              <a:t> </a:t>
            </a:r>
            <a:r>
              <a:rPr lang="en-US" dirty="0">
                <a:effectLst/>
                <a:latin typeface="Calibri" panose="020F0502020204030204" pitchFamily="34" charset="0"/>
                <a:ea typeface="Aptos" panose="020B0004020202020204" pitchFamily="34" charset="0"/>
              </a:rPr>
              <a:t>It is reported that the Respondent may have put their butt in Claimant's face and back into Claimant when Claimant would drop something on the floor or file items into the bottom drawer of the file cabinets.</a:t>
            </a:r>
          </a:p>
          <a:p>
            <a:pPr lvl="1">
              <a:buFont typeface="Courier New" panose="02070309020205020404" pitchFamily="49" charset="0"/>
              <a:buChar char="o"/>
            </a:pPr>
            <a:r>
              <a:rPr lang="en-US" dirty="0">
                <a:effectLst/>
                <a:latin typeface="Calibri" panose="020F0502020204030204" pitchFamily="34" charset="0"/>
                <a:ea typeface="Aptos" panose="020B0004020202020204" pitchFamily="34" charset="0"/>
              </a:rPr>
              <a:t>The Building Sanitation Worker may have also performed a sexual act on banana in front of Claimant. </a:t>
            </a:r>
          </a:p>
          <a:p>
            <a:pPr lvl="1">
              <a:buFont typeface="Courier New" panose="02070309020205020404" pitchFamily="49" charset="0"/>
              <a:buChar char="o"/>
            </a:pPr>
            <a:r>
              <a:rPr lang="en-US" dirty="0">
                <a:effectLst/>
                <a:latin typeface="Calibri" panose="020F0502020204030204" pitchFamily="34" charset="0"/>
                <a:ea typeface="Aptos" panose="020B0004020202020204" pitchFamily="34" charset="0"/>
              </a:rPr>
              <a:t>Claimant may believe that Respondent believes that the Claimant is a "white nationalist" which may have led to Respondent’s threats. </a:t>
            </a:r>
            <a:endParaRPr lang="en-US" dirty="0"/>
          </a:p>
          <a:p>
            <a:pPr marL="629920" lvl="1" indent="-305435">
              <a:buFont typeface="Courier New" panose="05020102010507070707" pitchFamily="18" charset="2"/>
              <a:buChar char="o"/>
            </a:pPr>
            <a:endParaRPr lang="en-US" dirty="0"/>
          </a:p>
          <a:p>
            <a:pPr marL="629920" lvl="1" indent="-305435">
              <a:buFont typeface="Courier New" panose="05020102010507070707" pitchFamily="18" charset="2"/>
              <a:buChar char="o"/>
            </a:pPr>
            <a:endParaRPr lang="en-US" dirty="0"/>
          </a:p>
          <a:p>
            <a:pPr marL="629920" lvl="1" indent="-305435">
              <a:buFont typeface="Courier New" panose="05020102010507070707" pitchFamily="18" charset="2"/>
              <a:buChar char="o"/>
            </a:pPr>
            <a:endParaRPr lang="en-US" dirty="0"/>
          </a:p>
        </p:txBody>
      </p:sp>
      <p:pic>
        <p:nvPicPr>
          <p:cNvPr id="16" name="Picture 15" descr="3D rendering of stacked polygons in different colors">
            <a:extLst>
              <a:ext uri="{FF2B5EF4-FFF2-40B4-BE49-F238E27FC236}">
                <a16:creationId xmlns:a16="http://schemas.microsoft.com/office/drawing/2014/main" id="{B0816136-0937-F773-1095-5AB8D22707F3}"/>
              </a:ext>
            </a:extLst>
          </p:cNvPr>
          <p:cNvPicPr>
            <a:picLocks noChangeAspect="1"/>
          </p:cNvPicPr>
          <p:nvPr/>
        </p:nvPicPr>
        <p:blipFill>
          <a:blip r:embed="rId3"/>
          <a:srcRect l="31535" r="25879" b="1"/>
          <a:stretch/>
        </p:blipFill>
        <p:spPr>
          <a:xfrm>
            <a:off x="8042147" y="600075"/>
            <a:ext cx="3695828" cy="5792788"/>
          </a:xfrm>
          <a:prstGeom prst="rect">
            <a:avLst/>
          </a:prstGeom>
        </p:spPr>
      </p:pic>
    </p:spTree>
    <p:extLst>
      <p:ext uri="{BB962C8B-B14F-4D97-AF65-F5344CB8AC3E}">
        <p14:creationId xmlns:p14="http://schemas.microsoft.com/office/powerpoint/2010/main" val="80270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B12A0-1B92-4CBF-BCFB-5D504412E5F8}"/>
              </a:ext>
              <a:ext uri="{C183D7F6-B498-43B3-948B-1728B52AA6E4}">
                <adec:decorative xmlns:adec="http://schemas.microsoft.com/office/drawing/2017/decorative" val="0"/>
              </a:ext>
            </a:extLst>
          </p:cNvPr>
          <p:cNvSpPr txBox="1"/>
          <p:nvPr/>
        </p:nvSpPr>
        <p:spPr>
          <a:xfrm>
            <a:off x="962526" y="1331495"/>
            <a:ext cx="10684042" cy="3816429"/>
          </a:xfrm>
          <a:prstGeom prst="rect">
            <a:avLst/>
          </a:prstGeom>
          <a:noFill/>
        </p:spPr>
        <p:txBody>
          <a:bodyPr wrap="square" lIns="91440" tIns="45720" rIns="91440" bIns="45720" rtlCol="0" anchor="t">
            <a:spAutoFit/>
          </a:bodyPr>
          <a:lstStyle/>
          <a:p>
            <a:r>
              <a:rPr lang="en-US" sz="2800" dirty="0"/>
              <a:t>This presentation refers to an example of sexual misconduct.</a:t>
            </a:r>
          </a:p>
          <a:p>
            <a:endParaRPr lang="en-US" sz="2800" dirty="0"/>
          </a:p>
          <a:p>
            <a:r>
              <a:rPr lang="en-US" sz="2800" dirty="0"/>
              <a:t>If you believe that you will find the discussion to be traumatizing, you may choose to not participate in the meeting or step away from the discussion.</a:t>
            </a:r>
          </a:p>
          <a:p>
            <a:endParaRPr lang="en-US" sz="2800" dirty="0"/>
          </a:p>
          <a:p>
            <a:r>
              <a:rPr lang="en-US" sz="2800" dirty="0"/>
              <a:t>Resources and assistance are available through the Center for</a:t>
            </a:r>
          </a:p>
          <a:p>
            <a:r>
              <a:rPr lang="en-US" sz="2800" dirty="0"/>
              <a:t>Survivors and the Employee Assistance Program.</a:t>
            </a:r>
          </a:p>
          <a:p>
            <a:endParaRPr lang="en-US" dirty="0">
              <a:highlight>
                <a:srgbClr val="FFFF00"/>
              </a:highlight>
            </a:endParaRPr>
          </a:p>
        </p:txBody>
      </p:sp>
      <p:sp>
        <p:nvSpPr>
          <p:cNvPr id="3" name="Title 2">
            <a:extLst>
              <a:ext uri="{FF2B5EF4-FFF2-40B4-BE49-F238E27FC236}">
                <a16:creationId xmlns:a16="http://schemas.microsoft.com/office/drawing/2014/main" id="{D3B6C226-DD8A-4766-A9ED-2FAFC458C927}"/>
              </a:ext>
            </a:extLst>
          </p:cNvPr>
          <p:cNvSpPr>
            <a:spLocks noGrp="1"/>
          </p:cNvSpPr>
          <p:nvPr>
            <p:ph type="title" idx="4294967295"/>
          </p:nvPr>
        </p:nvSpPr>
        <p:spPr>
          <a:xfrm>
            <a:off x="789739" y="-1564548"/>
            <a:ext cx="11029616" cy="1189554"/>
          </a:xfrm>
        </p:spPr>
        <p:txBody>
          <a:bodyPr/>
          <a:lstStyle/>
          <a:p>
            <a:r>
              <a:rPr lang="en-US" dirty="0"/>
              <a:t>WARNING</a:t>
            </a:r>
          </a:p>
        </p:txBody>
      </p:sp>
    </p:spTree>
    <p:extLst>
      <p:ext uri="{BB962C8B-B14F-4D97-AF65-F5344CB8AC3E}">
        <p14:creationId xmlns:p14="http://schemas.microsoft.com/office/powerpoint/2010/main" val="791972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13578A-C06E-EB06-1BD5-B45E0CBEB59B}"/>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3103275-9864-4C09-9807-93F2375FE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AA69E-9753-5E49-D123-1A759BF86CC8}"/>
              </a:ext>
            </a:extLst>
          </p:cNvPr>
          <p:cNvSpPr>
            <a:spLocks noGrp="1"/>
          </p:cNvSpPr>
          <p:nvPr>
            <p:ph type="title"/>
          </p:nvPr>
        </p:nvSpPr>
        <p:spPr>
          <a:xfrm>
            <a:off x="581192" y="702156"/>
            <a:ext cx="7225075" cy="1013800"/>
          </a:xfrm>
        </p:spPr>
        <p:txBody>
          <a:bodyPr>
            <a:normAutofit/>
          </a:bodyPr>
          <a:lstStyle/>
          <a:p>
            <a:r>
              <a:rPr lang="en-US">
                <a:solidFill>
                  <a:schemeClr val="accent1"/>
                </a:solidFill>
              </a:rPr>
              <a:t>Case Scenario – Part 1-- Notification from OCR (Support staff)</a:t>
            </a:r>
          </a:p>
        </p:txBody>
      </p:sp>
      <p:grpSp>
        <p:nvGrpSpPr>
          <p:cNvPr id="41" name="Group 40">
            <a:extLst>
              <a:ext uri="{FF2B5EF4-FFF2-40B4-BE49-F238E27FC236}">
                <a16:creationId xmlns:a16="http://schemas.microsoft.com/office/drawing/2014/main" id="{6D5768F8-20A3-1CE9-AB8E-B9B9931A6F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2" name="Rectangle 41">
              <a:extLst>
                <a:ext uri="{FF2B5EF4-FFF2-40B4-BE49-F238E27FC236}">
                  <a16:creationId xmlns:a16="http://schemas.microsoft.com/office/drawing/2014/main" id="{134D3456-1C85-50C4-59FE-F5C6C47C1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673D9AD5-FD3B-86CB-C05C-56ACE0CE0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0CD92574-742F-9E28-3BBC-2584E1C11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2C6ED894-7555-E11D-FB41-924E502F1A2A}"/>
              </a:ext>
            </a:extLst>
          </p:cNvPr>
          <p:cNvSpPr>
            <a:spLocks noGrp="1"/>
          </p:cNvSpPr>
          <p:nvPr>
            <p:ph idx="1"/>
          </p:nvPr>
        </p:nvSpPr>
        <p:spPr>
          <a:xfrm>
            <a:off x="581194" y="1896533"/>
            <a:ext cx="7225074" cy="3962266"/>
          </a:xfrm>
        </p:spPr>
        <p:txBody>
          <a:bodyPr vert="horz" lIns="91440" tIns="45720" rIns="91440" bIns="45720" rtlCol="0">
            <a:normAutofit/>
          </a:bodyPr>
          <a:lstStyle/>
          <a:p>
            <a:pPr marL="305435" indent="-305435"/>
            <a:r>
              <a:rPr lang="en-US" sz="2400"/>
              <a:t>Your ELR liaison promptly schedules an interim measures meeting with the you, your HR team, ELR and OCR. </a:t>
            </a:r>
            <a:endParaRPr lang="en-US" sz="2400">
              <a:solidFill>
                <a:srgbClr val="000000"/>
              </a:solidFill>
            </a:endParaRPr>
          </a:p>
          <a:p>
            <a:pPr marL="305435" indent="-305435"/>
            <a:r>
              <a:rPr lang="en-US" sz="2400"/>
              <a:t>What questions do you have for ELR and/or OCR?</a:t>
            </a:r>
            <a:endParaRPr lang="en-US" sz="2400">
              <a:solidFill>
                <a:srgbClr val="000000"/>
              </a:solidFill>
            </a:endParaRPr>
          </a:p>
          <a:p>
            <a:pPr marL="305435" indent="-305435"/>
            <a:r>
              <a:rPr lang="en-US" sz="2400"/>
              <a:t>What potential interim measures are you considering based on this information?</a:t>
            </a:r>
            <a:endParaRPr lang="en-US" sz="2400">
              <a:solidFill>
                <a:srgbClr val="000000"/>
              </a:solidFill>
            </a:endParaRPr>
          </a:p>
          <a:p>
            <a:pPr marL="629920" lvl="1" indent="-305435">
              <a:buFont typeface="Courier New,monospace" panose="05020102010507070707" pitchFamily="18" charset="2"/>
              <a:buChar char="o"/>
            </a:pPr>
            <a:r>
              <a:rPr lang="en-US" sz="2400"/>
              <a:t>What information is missing that would be helpful to aid this decision?</a:t>
            </a:r>
            <a:endParaRPr lang="en-US"/>
          </a:p>
          <a:p>
            <a:pPr marL="629920" lvl="1" indent="-305435">
              <a:buFont typeface="Courier New" panose="05020102010507070707" pitchFamily="18" charset="2"/>
              <a:buChar char="o"/>
            </a:pPr>
            <a:endParaRPr lang="en-US"/>
          </a:p>
          <a:p>
            <a:pPr marL="629920" lvl="1" indent="-305435">
              <a:buFont typeface="Courier New" panose="05020102010507070707" pitchFamily="18" charset="2"/>
              <a:buChar char="o"/>
            </a:pPr>
            <a:endParaRPr lang="en-US"/>
          </a:p>
        </p:txBody>
      </p:sp>
      <p:pic>
        <p:nvPicPr>
          <p:cNvPr id="16" name="Picture 15" descr="A digital balance scale using circles">
            <a:extLst>
              <a:ext uri="{FF2B5EF4-FFF2-40B4-BE49-F238E27FC236}">
                <a16:creationId xmlns:a16="http://schemas.microsoft.com/office/drawing/2014/main" id="{D5A0FC37-EE2B-52B8-56B5-F4A05C4B3317}"/>
              </a:ext>
            </a:extLst>
          </p:cNvPr>
          <p:cNvPicPr>
            <a:picLocks noChangeAspect="1"/>
          </p:cNvPicPr>
          <p:nvPr/>
        </p:nvPicPr>
        <p:blipFill>
          <a:blip r:embed="rId3"/>
          <a:srcRect l="30712" r="30712"/>
          <a:stretch/>
        </p:blipFill>
        <p:spPr>
          <a:xfrm>
            <a:off x="8042147" y="600075"/>
            <a:ext cx="3695828" cy="5792788"/>
          </a:xfrm>
          <a:prstGeom prst="rect">
            <a:avLst/>
          </a:prstGeom>
        </p:spPr>
      </p:pic>
    </p:spTree>
    <p:extLst>
      <p:ext uri="{BB962C8B-B14F-4D97-AF65-F5344CB8AC3E}">
        <p14:creationId xmlns:p14="http://schemas.microsoft.com/office/powerpoint/2010/main" val="4157539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128AE-E4F0-C641-5CAB-97BDB062B2C8}"/>
              </a:ext>
            </a:extLst>
          </p:cNvPr>
          <p:cNvSpPr>
            <a:spLocks noGrp="1"/>
          </p:cNvSpPr>
          <p:nvPr>
            <p:ph type="title"/>
          </p:nvPr>
        </p:nvSpPr>
        <p:spPr>
          <a:xfrm>
            <a:off x="643468" y="1033389"/>
            <a:ext cx="4826256" cy="4825409"/>
          </a:xfrm>
        </p:spPr>
        <p:txBody>
          <a:bodyPr anchor="ctr">
            <a:normAutofit/>
          </a:bodyPr>
          <a:lstStyle/>
          <a:p>
            <a:pPr>
              <a:lnSpc>
                <a:spcPct val="90000"/>
              </a:lnSpc>
            </a:pPr>
            <a:r>
              <a:rPr lang="en-US" sz="5400">
                <a:solidFill>
                  <a:srgbClr val="FFFFFF"/>
                </a:solidFill>
              </a:rPr>
              <a:t>Claimant DOes not Participate- What happens now?</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4727BE0-34E5-539F-815F-700F1E392001}"/>
              </a:ext>
            </a:extLst>
          </p:cNvPr>
          <p:cNvSpPr>
            <a:spLocks noGrp="1"/>
          </p:cNvSpPr>
          <p:nvPr>
            <p:ph idx="1"/>
          </p:nvPr>
        </p:nvSpPr>
        <p:spPr>
          <a:xfrm>
            <a:off x="6755769" y="1033390"/>
            <a:ext cx="4855037" cy="4825409"/>
          </a:xfrm>
          <a:ln w="57150">
            <a:noFill/>
          </a:ln>
        </p:spPr>
        <p:txBody>
          <a:bodyPr vert="horz" lIns="91440" tIns="45720" rIns="91440" bIns="45720" rtlCol="0" anchor="ctr">
            <a:normAutofit/>
          </a:bodyPr>
          <a:lstStyle/>
          <a:p>
            <a:pPr marL="305435" indent="-305435"/>
            <a:r>
              <a:rPr lang="en-US" sz="2000">
                <a:solidFill>
                  <a:schemeClr val="accent2">
                    <a:lumMod val="50000"/>
                  </a:schemeClr>
                </a:solidFill>
              </a:rPr>
              <a:t>OCR will still evaluate the information and determine whether the Title IX Coordinator will sign a complaint</a:t>
            </a:r>
          </a:p>
          <a:p>
            <a:pPr marL="629920" lvl="1" indent="-305435">
              <a:buFont typeface="Arial" panose="05020102010507070707" pitchFamily="18" charset="2"/>
              <a:buChar char="•"/>
            </a:pPr>
            <a:r>
              <a:rPr lang="en-US" sz="2000">
                <a:solidFill>
                  <a:schemeClr val="accent2">
                    <a:lumMod val="50000"/>
                  </a:schemeClr>
                </a:solidFill>
              </a:rPr>
              <a:t>If no TIX signed complaint, then the matter will close and will be referred to the Unit/HR</a:t>
            </a:r>
          </a:p>
          <a:p>
            <a:pPr marL="305435" indent="-305435"/>
            <a:r>
              <a:rPr lang="en-US" sz="2000">
                <a:solidFill>
                  <a:schemeClr val="accent2">
                    <a:lumMod val="50000"/>
                  </a:schemeClr>
                </a:solidFill>
              </a:rPr>
              <a:t>OCR closure DOES NOT mean that the Unit/HR's work is done</a:t>
            </a:r>
          </a:p>
          <a:p>
            <a:pPr marL="305435" indent="-305435"/>
            <a:r>
              <a:rPr lang="en-US" sz="2000">
                <a:solidFill>
                  <a:schemeClr val="accent2">
                    <a:lumMod val="50000"/>
                  </a:schemeClr>
                </a:solidFill>
              </a:rPr>
              <a:t>The information should still be evaluated for potential follow up </a:t>
            </a:r>
          </a:p>
          <a:p>
            <a:pPr marL="0" indent="0">
              <a:buNone/>
            </a:pPr>
            <a:endParaRPr lang="en-US" sz="2000">
              <a:solidFill>
                <a:schemeClr val="accent2">
                  <a:lumMod val="50000"/>
                </a:schemeClr>
              </a:solidFill>
            </a:endParaRPr>
          </a:p>
          <a:p>
            <a:pPr marL="629920" lvl="1" indent="-305435">
              <a:buFont typeface="Arial" panose="05020102010507070707" pitchFamily="18" charset="2"/>
              <a:buChar char="•"/>
            </a:pPr>
            <a:endParaRPr lang="en-US" sz="2000">
              <a:solidFill>
                <a:schemeClr val="accent2">
                  <a:lumMod val="50000"/>
                </a:schemeClr>
              </a:solidFill>
            </a:endParaRPr>
          </a:p>
          <a:p>
            <a:pPr marL="324485" lvl="1" indent="0">
              <a:buNone/>
            </a:pPr>
            <a:endParaRPr lang="en-US" sz="2000">
              <a:solidFill>
                <a:schemeClr val="accent2">
                  <a:lumMod val="50000"/>
                </a:schemeClr>
              </a:solidFill>
            </a:endParaRPr>
          </a:p>
        </p:txBody>
      </p:sp>
    </p:spTree>
    <p:extLst>
      <p:ext uri="{BB962C8B-B14F-4D97-AF65-F5344CB8AC3E}">
        <p14:creationId xmlns:p14="http://schemas.microsoft.com/office/powerpoint/2010/main" val="3761884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D1ED9-7847-4E1F-8455-6A5ECF64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31A3DFEF-67D3-4CCE-BFE8-397D542A4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24E4445D-D137-4867-B463-009D641E9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C80D46F-EE5E-4AF1-A8B9-B9948FF66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CB436373-BCB9-4207-862E-B90D219A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8E11323-2285-AB45-8282-076B8E1445AD}"/>
              </a:ext>
            </a:extLst>
          </p:cNvPr>
          <p:cNvSpPr>
            <a:spLocks noGrp="1"/>
          </p:cNvSpPr>
          <p:nvPr>
            <p:ph type="title"/>
          </p:nvPr>
        </p:nvSpPr>
        <p:spPr>
          <a:xfrm>
            <a:off x="581191" y="1009398"/>
            <a:ext cx="7094227" cy="4586182"/>
          </a:xfrm>
        </p:spPr>
        <p:txBody>
          <a:bodyPr vert="horz" lIns="91440" tIns="45720" rIns="91440" bIns="45720" rtlCol="0" anchor="ctr">
            <a:normAutofit/>
          </a:bodyPr>
          <a:lstStyle/>
          <a:p>
            <a:r>
              <a:rPr lang="en-US" sz="4400">
                <a:solidFill>
                  <a:schemeClr val="tx1"/>
                </a:solidFill>
              </a:rPr>
              <a:t>Questions?</a:t>
            </a:r>
          </a:p>
        </p:txBody>
      </p:sp>
      <p:sp>
        <p:nvSpPr>
          <p:cNvPr id="17" name="Rectangle 16">
            <a:extLst>
              <a:ext uri="{FF2B5EF4-FFF2-40B4-BE49-F238E27FC236}">
                <a16:creationId xmlns:a16="http://schemas.microsoft.com/office/drawing/2014/main" id="{F8935FA7-A569-489B-8448-16B92B58D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1"/>
            <a:ext cx="7095744" cy="949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08D7BF71-0EBF-419F-9083-AAED5BB54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5" y="469103"/>
            <a:ext cx="3529584" cy="949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0711826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3" name="Rectangle 32">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Zoomed top shot of colored test tubes">
            <a:extLst>
              <a:ext uri="{FF2B5EF4-FFF2-40B4-BE49-F238E27FC236}">
                <a16:creationId xmlns:a16="http://schemas.microsoft.com/office/drawing/2014/main" id="{CB2F300E-816B-F32B-8A8E-B6F05D2F6189}"/>
              </a:ext>
            </a:extLst>
          </p:cNvPr>
          <p:cNvPicPr>
            <a:picLocks noChangeAspect="1"/>
          </p:cNvPicPr>
          <p:nvPr/>
        </p:nvPicPr>
        <p:blipFill>
          <a:blip r:embed="rId3"/>
          <a:srcRect l="1015" t="23391" r="8076"/>
          <a:stretch/>
        </p:blipFill>
        <p:spPr>
          <a:xfrm>
            <a:off x="20" y="10"/>
            <a:ext cx="12191980" cy="6857990"/>
          </a:xfrm>
          <a:prstGeom prst="rect">
            <a:avLst/>
          </a:prstGeom>
        </p:spPr>
      </p:pic>
      <p:grpSp>
        <p:nvGrpSpPr>
          <p:cNvPr id="35" name="Group 34">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36" name="Rectangle 35">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4EB9010-429E-8611-2956-6455524EA376}"/>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sz="3300"/>
              <a:t>OCR – Investigation and Resolution Process</a:t>
            </a:r>
          </a:p>
        </p:txBody>
      </p:sp>
    </p:spTree>
    <p:extLst>
      <p:ext uri="{BB962C8B-B14F-4D97-AF65-F5344CB8AC3E}">
        <p14:creationId xmlns:p14="http://schemas.microsoft.com/office/powerpoint/2010/main" val="3532576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5D9C196-56A3-4D2B-B250-2501F51B4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A6EBF77-A535-4798-83D5-C5D9C36BF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2"/>
            <a:ext cx="7592567" cy="5856457"/>
          </a:xfrm>
          <a:prstGeom prst="rect">
            <a:avLst/>
          </a:prstGeom>
          <a:noFill/>
          <a:ln w="9525">
            <a:solidFill>
              <a:srgbClr val="6796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with text on it">
            <a:extLst>
              <a:ext uri="{FF2B5EF4-FFF2-40B4-BE49-F238E27FC236}">
                <a16:creationId xmlns:a16="http://schemas.microsoft.com/office/drawing/2014/main" id="{E9BE4BF0-327B-B882-D951-C67A23E02B1A}"/>
              </a:ext>
            </a:extLst>
          </p:cNvPr>
          <p:cNvPicPr>
            <a:picLocks noChangeAspect="1"/>
          </p:cNvPicPr>
          <p:nvPr/>
        </p:nvPicPr>
        <p:blipFill>
          <a:blip r:embed="rId3"/>
          <a:stretch>
            <a:fillRect/>
          </a:stretch>
        </p:blipFill>
        <p:spPr>
          <a:xfrm>
            <a:off x="2295945" y="778935"/>
            <a:ext cx="3907285" cy="5209714"/>
          </a:xfrm>
          <a:prstGeom prst="rect">
            <a:avLst/>
          </a:prstGeom>
          <a:ln>
            <a:noFill/>
          </a:ln>
        </p:spPr>
      </p:pic>
      <p:sp>
        <p:nvSpPr>
          <p:cNvPr id="12" name="Rectangle 11">
            <a:extLst>
              <a:ext uri="{FF2B5EF4-FFF2-40B4-BE49-F238E27FC236}">
                <a16:creationId xmlns:a16="http://schemas.microsoft.com/office/drawing/2014/main" id="{DDB2DB23-D2D0-4E56-A97D-E9B80FD3E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67962E">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955967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D9C196-56A3-4D2B-B250-2501F51B4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3A6EBF77-A535-4798-83D5-C5D9C36BF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2"/>
            <a:ext cx="7592567" cy="5856457"/>
          </a:xfrm>
          <a:prstGeom prst="rect">
            <a:avLst/>
          </a:prstGeom>
          <a:noFill/>
          <a:ln w="9525">
            <a:solidFill>
              <a:srgbClr val="435A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white poster with text&#10;&#10;Description automatically generated">
            <a:extLst>
              <a:ext uri="{FF2B5EF4-FFF2-40B4-BE49-F238E27FC236}">
                <a16:creationId xmlns:a16="http://schemas.microsoft.com/office/drawing/2014/main" id="{B216C9FE-79E7-0742-740F-C54E02E8C70C}"/>
              </a:ext>
            </a:extLst>
          </p:cNvPr>
          <p:cNvPicPr>
            <a:picLocks noChangeAspect="1"/>
          </p:cNvPicPr>
          <p:nvPr/>
        </p:nvPicPr>
        <p:blipFill>
          <a:blip r:embed="rId3"/>
          <a:stretch>
            <a:fillRect/>
          </a:stretch>
        </p:blipFill>
        <p:spPr>
          <a:xfrm>
            <a:off x="2295945" y="778935"/>
            <a:ext cx="3907285" cy="5209714"/>
          </a:xfrm>
          <a:prstGeom prst="rect">
            <a:avLst/>
          </a:prstGeom>
          <a:ln>
            <a:noFill/>
          </a:ln>
        </p:spPr>
      </p:pic>
      <p:sp>
        <p:nvSpPr>
          <p:cNvPr id="12" name="Rectangle 11">
            <a:extLst>
              <a:ext uri="{FF2B5EF4-FFF2-40B4-BE49-F238E27FC236}">
                <a16:creationId xmlns:a16="http://schemas.microsoft.com/office/drawing/2014/main" id="{DDB2DB23-D2D0-4E56-A97D-E9B80FD3E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435A51">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0861992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C969F4-277E-4F95-9ABB-0421358B0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B62B70-0FFB-4EBC-A23C-3EE215C71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4F448DF1-A468-4624-99E7-933CC6207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F7DD6E9-9BF0-44B2-A5B9-1CE2477A4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5E2BD0E-96C7-4908-AD02-AD9AC69C9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0" name="Diagram 10" descr="What is Considered An Appeal&#10;Procedural Irregularity; New Evidence; Conflict of interest or Bias; Arbitrary and Capricious">
            <a:extLst>
              <a:ext uri="{FF2B5EF4-FFF2-40B4-BE49-F238E27FC236}">
                <a16:creationId xmlns:a16="http://schemas.microsoft.com/office/drawing/2014/main" id="{C6C5CF47-FF01-435B-AA07-7BD963F0EEAE}"/>
              </a:ext>
            </a:extLst>
          </p:cNvPr>
          <p:cNvGraphicFramePr/>
          <p:nvPr>
            <p:extLst>
              <p:ext uri="{D42A27DB-BD31-4B8C-83A1-F6EECF244321}">
                <p14:modId xmlns:p14="http://schemas.microsoft.com/office/powerpoint/2010/main" val="1168724778"/>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E81721-6AED-4FED-9831-F05B1DB52B66}"/>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What is considered in an appeal</a:t>
            </a:r>
          </a:p>
        </p:txBody>
      </p:sp>
    </p:spTree>
    <p:extLst>
      <p:ext uri="{BB962C8B-B14F-4D97-AF65-F5344CB8AC3E}">
        <p14:creationId xmlns:p14="http://schemas.microsoft.com/office/powerpoint/2010/main" val="10847002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AB8D-2AB7-8F3B-01E2-1BF05CF51FDD}"/>
              </a:ext>
            </a:extLst>
          </p:cNvPr>
          <p:cNvSpPr>
            <a:spLocks noGrp="1"/>
          </p:cNvSpPr>
          <p:nvPr>
            <p:ph type="title"/>
          </p:nvPr>
        </p:nvSpPr>
        <p:spPr/>
        <p:txBody>
          <a:bodyPr/>
          <a:lstStyle/>
          <a:p>
            <a:r>
              <a:rPr lang="en-US"/>
              <a:t>Case Scenario Part 2- New Information During the Investigation (FAS)</a:t>
            </a:r>
          </a:p>
        </p:txBody>
      </p:sp>
      <p:sp>
        <p:nvSpPr>
          <p:cNvPr id="3" name="Content Placeholder 2">
            <a:extLst>
              <a:ext uri="{FF2B5EF4-FFF2-40B4-BE49-F238E27FC236}">
                <a16:creationId xmlns:a16="http://schemas.microsoft.com/office/drawing/2014/main" id="{2BAB4375-597E-157E-FF6C-440E73EDA443}"/>
              </a:ext>
            </a:extLst>
          </p:cNvPr>
          <p:cNvSpPr>
            <a:spLocks noGrp="1"/>
          </p:cNvSpPr>
          <p:nvPr>
            <p:ph idx="1"/>
          </p:nvPr>
        </p:nvSpPr>
        <p:spPr/>
        <p:txBody>
          <a:bodyPr vert="horz" lIns="91440" tIns="45720" rIns="91440" bIns="45720" rtlCol="0" anchor="t">
            <a:normAutofit/>
          </a:bodyPr>
          <a:lstStyle/>
          <a:p>
            <a:pPr marL="305435" indent="-305435"/>
            <a:r>
              <a:rPr lang="en-US"/>
              <a:t>A few weeks after the initial report, OCR informs you that they have identified the student Claimant, and that they are participating in the investigation.  Now that they have met with the Claimant, they shared additional information:</a:t>
            </a:r>
          </a:p>
          <a:p>
            <a:pPr marL="629920" lvl="1" indent="-305435">
              <a:buFont typeface="Courier New" panose="05020102010507070707" pitchFamily="18" charset="2"/>
              <a:buChar char="o"/>
            </a:pPr>
            <a:r>
              <a:rPr lang="en-US"/>
              <a:t>Claimant went to Full Professors office hours a few weeks ago because they were stuck on an assignment. Claimant said Full Professor leaned over to view Claimant's computer screen and placed their hand on Claimant's thigh. The Claimant shared that this touch did not feel accidental and Full  Professor's hand remained there for at least 5 seconds.</a:t>
            </a:r>
          </a:p>
          <a:p>
            <a:pPr marL="629920" lvl="1" indent="-305435">
              <a:buFont typeface="Courier New" panose="05020102010507070707" pitchFamily="18" charset="2"/>
              <a:buChar char="o"/>
            </a:pPr>
            <a:r>
              <a:rPr lang="en-US"/>
              <a:t>Claimant also identified three additional students who have reported similar behavior to Claimant. OCR has reached out to these students. </a:t>
            </a:r>
          </a:p>
          <a:p>
            <a:pPr marL="305435" indent="-305435"/>
            <a:r>
              <a:rPr lang="en-US"/>
              <a:t>Your FASA liaison schedules another meeting to discuss interim measures.</a:t>
            </a:r>
          </a:p>
          <a:p>
            <a:pPr marL="629920" lvl="1" indent="-305435">
              <a:buFont typeface="Courier New" panose="05020102010507070707" pitchFamily="18" charset="2"/>
              <a:buChar char="o"/>
            </a:pPr>
            <a:r>
              <a:rPr lang="en-US"/>
              <a:t>What interim measures are you considering based on this information?</a:t>
            </a:r>
            <a:br>
              <a:rPr lang="en-US"/>
            </a:br>
            <a:endParaRPr lang="en-US"/>
          </a:p>
          <a:p>
            <a:pPr marL="629920" lvl="1" indent="-305435">
              <a:buFont typeface="Courier New" panose="05020102010507070707" pitchFamily="18" charset="2"/>
              <a:buChar char="o"/>
            </a:pPr>
            <a:endParaRPr lang="en-US"/>
          </a:p>
          <a:p>
            <a:pPr marL="305435" indent="-305435"/>
            <a:endParaRPr lang="en-US"/>
          </a:p>
          <a:p>
            <a:pPr marL="305435" indent="-305435"/>
            <a:endParaRPr lang="en-US"/>
          </a:p>
          <a:p>
            <a:pPr marL="305435" indent="-305435"/>
            <a:endParaRPr lang="en-US"/>
          </a:p>
        </p:txBody>
      </p:sp>
    </p:spTree>
    <p:extLst>
      <p:ext uri="{BB962C8B-B14F-4D97-AF65-F5344CB8AC3E}">
        <p14:creationId xmlns:p14="http://schemas.microsoft.com/office/powerpoint/2010/main" val="2580731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AB8D-2AB7-8F3B-01E2-1BF05CF51FDD}"/>
              </a:ext>
            </a:extLst>
          </p:cNvPr>
          <p:cNvSpPr>
            <a:spLocks noGrp="1"/>
          </p:cNvSpPr>
          <p:nvPr>
            <p:ph type="title"/>
          </p:nvPr>
        </p:nvSpPr>
        <p:spPr/>
        <p:txBody>
          <a:bodyPr/>
          <a:lstStyle/>
          <a:p>
            <a:r>
              <a:rPr lang="en-US"/>
              <a:t>Case Scenario Part 2- New Information During the Investigation (Support Staff)</a:t>
            </a:r>
          </a:p>
        </p:txBody>
      </p:sp>
      <p:sp>
        <p:nvSpPr>
          <p:cNvPr id="3" name="Content Placeholder 2">
            <a:extLst>
              <a:ext uri="{FF2B5EF4-FFF2-40B4-BE49-F238E27FC236}">
                <a16:creationId xmlns:a16="http://schemas.microsoft.com/office/drawing/2014/main" id="{2BAB4375-597E-157E-FF6C-440E73EDA443}"/>
              </a:ext>
            </a:extLst>
          </p:cNvPr>
          <p:cNvSpPr>
            <a:spLocks noGrp="1"/>
          </p:cNvSpPr>
          <p:nvPr>
            <p:ph idx="1"/>
          </p:nvPr>
        </p:nvSpPr>
        <p:spPr/>
        <p:txBody>
          <a:bodyPr vert="horz" lIns="91440" tIns="45720" rIns="91440" bIns="45720" rtlCol="0" anchor="t">
            <a:normAutofit/>
          </a:bodyPr>
          <a:lstStyle/>
          <a:p>
            <a:pPr marL="305435" indent="-305435"/>
            <a:r>
              <a:rPr lang="en-US"/>
              <a:t>Two months after the initial report, you have been informed that the Claimant has voluntarily quit due to being uncomfortable in the workplace. You have notified your ELR liaison and OCR. </a:t>
            </a:r>
          </a:p>
          <a:p>
            <a:pPr marL="305435" indent="-305435"/>
            <a:r>
              <a:rPr lang="en-US"/>
              <a:t>Your ELR liaison schedules another meeting to discuss interim measures.</a:t>
            </a:r>
          </a:p>
          <a:p>
            <a:pPr marL="629920" lvl="1" indent="-305435">
              <a:buFont typeface="Courier New" panose="05020102010507070707" pitchFamily="18" charset="2"/>
              <a:buChar char="o"/>
            </a:pPr>
            <a:r>
              <a:rPr lang="en-US"/>
              <a:t>What interim measures are you considering based on this information?</a:t>
            </a:r>
          </a:p>
          <a:p>
            <a:pPr marL="629920" lvl="1" indent="-305435">
              <a:buFont typeface="Courier New" panose="05020102010507070707" pitchFamily="18" charset="2"/>
              <a:buChar char="o"/>
            </a:pPr>
            <a:r>
              <a:rPr lang="en-US"/>
              <a:t>Are there other considerations that you might have?</a:t>
            </a:r>
            <a:br>
              <a:rPr lang="en-US"/>
            </a:br>
            <a:endParaRPr lang="en-US"/>
          </a:p>
          <a:p>
            <a:pPr marL="305435" indent="-305435"/>
            <a:endParaRPr lang="en-US"/>
          </a:p>
        </p:txBody>
      </p:sp>
    </p:spTree>
    <p:extLst>
      <p:ext uri="{BB962C8B-B14F-4D97-AF65-F5344CB8AC3E}">
        <p14:creationId xmlns:p14="http://schemas.microsoft.com/office/powerpoint/2010/main" val="1188859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D1ED9-7847-4E1F-8455-6A5ECF64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31A3DFEF-67D3-4CCE-BFE8-397D542A4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24E4445D-D137-4867-B463-009D641E9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CC80D46F-EE5E-4AF1-A8B9-B9948FF66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5" name="Rectangle 14">
            <a:extLst>
              <a:ext uri="{FF2B5EF4-FFF2-40B4-BE49-F238E27FC236}">
                <a16:creationId xmlns:a16="http://schemas.microsoft.com/office/drawing/2014/main" id="{CB436373-BCB9-4207-862E-B90D219A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AD0B931-FA39-6C64-60E3-4827377A11EA}"/>
              </a:ext>
            </a:extLst>
          </p:cNvPr>
          <p:cNvSpPr>
            <a:spLocks noGrp="1"/>
          </p:cNvSpPr>
          <p:nvPr>
            <p:ph type="title"/>
          </p:nvPr>
        </p:nvSpPr>
        <p:spPr>
          <a:xfrm>
            <a:off x="581191" y="1009398"/>
            <a:ext cx="7094227" cy="4586182"/>
          </a:xfrm>
        </p:spPr>
        <p:txBody>
          <a:bodyPr vert="horz" lIns="91440" tIns="45720" rIns="91440" bIns="45720" rtlCol="0" anchor="ctr">
            <a:normAutofit/>
          </a:bodyPr>
          <a:lstStyle/>
          <a:p>
            <a:r>
              <a:rPr lang="en-US" sz="4400" dirty="0">
                <a:solidFill>
                  <a:schemeClr val="tx1"/>
                </a:solidFill>
              </a:rPr>
              <a:t>Questions?</a:t>
            </a:r>
          </a:p>
        </p:txBody>
      </p:sp>
      <p:sp>
        <p:nvSpPr>
          <p:cNvPr id="17" name="Rectangle 16">
            <a:extLst>
              <a:ext uri="{FF2B5EF4-FFF2-40B4-BE49-F238E27FC236}">
                <a16:creationId xmlns:a16="http://schemas.microsoft.com/office/drawing/2014/main" id="{F8935FA7-A569-489B-8448-16B92B58D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1"/>
            <a:ext cx="7095744" cy="949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08D7BF71-0EBF-419F-9083-AAED5BB54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5" y="469103"/>
            <a:ext cx="3529584" cy="949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3211984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AF005D4-17F4-4A85-94C1-B0BB23A28F57}"/>
              </a:ext>
            </a:extLst>
          </p:cNvPr>
          <p:cNvSpPr>
            <a:spLocks noGrp="1"/>
          </p:cNvSpPr>
          <p:nvPr>
            <p:ph idx="1"/>
          </p:nvPr>
        </p:nvSpPr>
        <p:spPr>
          <a:xfrm>
            <a:off x="4896092" y="1113764"/>
            <a:ext cx="7199452" cy="4624327"/>
          </a:xfrm>
        </p:spPr>
        <p:txBody>
          <a:bodyPr anchor="ctr">
            <a:normAutofit fontScale="92500" lnSpcReduction="10000"/>
          </a:bodyPr>
          <a:lstStyle/>
          <a:p>
            <a:pPr marL="305435" indent="-305435"/>
            <a:r>
              <a:rPr lang="en-US" sz="2400" dirty="0">
                <a:ea typeface="+mn-lt"/>
                <a:cs typeface="+mn-lt"/>
              </a:rPr>
              <a:t>ADP (Anti-Discrimination Policy)</a:t>
            </a:r>
          </a:p>
          <a:p>
            <a:pPr marL="305435" indent="-305435"/>
            <a:r>
              <a:rPr lang="en-US" sz="2400" dirty="0"/>
              <a:t>FASA (Office for Faculty and Academic Staff Affairs)</a:t>
            </a:r>
            <a:endParaRPr lang="en-US" dirty="0"/>
          </a:p>
          <a:p>
            <a:pPr marL="305435" indent="-305435"/>
            <a:r>
              <a:rPr lang="en-US" sz="2400" dirty="0">
                <a:ea typeface="+mn-lt"/>
                <a:cs typeface="+mn-lt"/>
              </a:rPr>
              <a:t>OCR (Office for Civil Rights and Title IX Education and Compliance)</a:t>
            </a:r>
          </a:p>
          <a:p>
            <a:pPr marL="305435" indent="-305435"/>
            <a:r>
              <a:rPr lang="en-US" sz="2400" dirty="0">
                <a:ea typeface="+mn-lt"/>
                <a:cs typeface="+mn-lt"/>
              </a:rPr>
              <a:t>ISR (Investigation, Support and Resolution – the division in OCR that used to be referred to as OIE)</a:t>
            </a:r>
          </a:p>
          <a:p>
            <a:pPr marL="305435" indent="-305435"/>
            <a:r>
              <a:rPr lang="en-US" sz="2400" dirty="0"/>
              <a:t>ELR (Employee and Labor Relations)</a:t>
            </a:r>
            <a:endParaRPr lang="en-US" dirty="0"/>
          </a:p>
          <a:p>
            <a:pPr marL="305435" indent="-305435"/>
            <a:r>
              <a:rPr lang="en-US" sz="2400" dirty="0"/>
              <a:t>OGC (Office of General Counsel)</a:t>
            </a:r>
          </a:p>
          <a:p>
            <a:pPr marL="305435" indent="-305435"/>
            <a:r>
              <a:rPr lang="en-US" sz="2400" dirty="0"/>
              <a:t>OHS (Office of Health Sciences)</a:t>
            </a:r>
          </a:p>
          <a:p>
            <a:pPr marL="305435" indent="-305435"/>
            <a:r>
              <a:rPr lang="en-US" sz="2400" dirty="0"/>
              <a:t>RVSM (Relationship Violence and Sexual Misconduct and Title IX Policy)</a:t>
            </a:r>
          </a:p>
        </p:txBody>
      </p:sp>
      <p:sp>
        <p:nvSpPr>
          <p:cNvPr id="13"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EE7F0B-4719-46E9-966E-0097566D7C51}"/>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ACRONYMS</a:t>
            </a:r>
          </a:p>
        </p:txBody>
      </p:sp>
    </p:spTree>
    <p:extLst>
      <p:ext uri="{BB962C8B-B14F-4D97-AF65-F5344CB8AC3E}">
        <p14:creationId xmlns:p14="http://schemas.microsoft.com/office/powerpoint/2010/main" val="1357105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6" name="Rectangle 15">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hite arrows going to the red target">
            <a:extLst>
              <a:ext uri="{FF2B5EF4-FFF2-40B4-BE49-F238E27FC236}">
                <a16:creationId xmlns:a16="http://schemas.microsoft.com/office/drawing/2014/main" id="{DA42ABF8-7001-4C49-9D52-A1E3CEF00461}"/>
              </a:ext>
            </a:extLst>
          </p:cNvPr>
          <p:cNvPicPr>
            <a:picLocks noChangeAspect="1"/>
          </p:cNvPicPr>
          <p:nvPr/>
        </p:nvPicPr>
        <p:blipFill>
          <a:blip r:embed="rId3">
            <a:grayscl/>
          </a:blip>
          <a:srcRect l="7432" t="1886" r="1653" b="21386"/>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CC6AA0B4-7F7F-9C67-4C1F-A1472EC5A013}"/>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sz="3600" dirty="0"/>
              <a:t>FASA/ELR and the Unit- Post-Decision Response</a:t>
            </a:r>
          </a:p>
        </p:txBody>
      </p:sp>
    </p:spTree>
    <p:extLst>
      <p:ext uri="{BB962C8B-B14F-4D97-AF65-F5344CB8AC3E}">
        <p14:creationId xmlns:p14="http://schemas.microsoft.com/office/powerpoint/2010/main" val="3739487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49CA-BC5E-4978-860B-3A75ABF1B622}"/>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FINDING: Violation of RVSM or ADP Policy </a:t>
            </a:r>
          </a:p>
        </p:txBody>
      </p:sp>
      <p:graphicFrame>
        <p:nvGraphicFramePr>
          <p:cNvPr id="5" name="Content Placeholder 2" descr="Finding Violation of RVSM or ADP Policy &#10;Schedule: Schedule a meeting with College/Department leadership, AHR/OER, OGC, and OCR; &#10;Consider: Consider if other policies were violated and if further investigation of the issues is needed;&#10;Assess: Assess appropriate discipline or other interventions;&#10;Create: Create a plan to implement discipline and any necessary communications">
            <a:extLst>
              <a:ext uri="{FF2B5EF4-FFF2-40B4-BE49-F238E27FC236}">
                <a16:creationId xmlns:a16="http://schemas.microsoft.com/office/drawing/2014/main" id="{648DD1AB-CF0A-4BC9-8098-4386DC99AEC8}"/>
              </a:ext>
            </a:extLst>
          </p:cNvPr>
          <p:cNvGraphicFramePr>
            <a:graphicFrameLocks noGrp="1"/>
          </p:cNvGraphicFramePr>
          <p:nvPr>
            <p:ph idx="1"/>
            <p:extLst>
              <p:ext uri="{D42A27DB-BD31-4B8C-83A1-F6EECF244321}">
                <p14:modId xmlns:p14="http://schemas.microsoft.com/office/powerpoint/2010/main" val="2538043359"/>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472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66275-4E29-4AA4-9B7C-01EFE1C98FF4}"/>
              </a:ext>
            </a:extLst>
          </p:cNvPr>
          <p:cNvSpPr>
            <a:spLocks noGrp="1"/>
          </p:cNvSpPr>
          <p:nvPr>
            <p:ph idx="1"/>
          </p:nvPr>
        </p:nvSpPr>
        <p:spPr/>
        <p:txBody>
          <a:bodyPr vert="horz" lIns="91440" tIns="45720" rIns="91440" bIns="45720" rtlCol="0" anchor="t">
            <a:normAutofit/>
          </a:bodyPr>
          <a:lstStyle/>
          <a:p>
            <a:pPr marL="305435" indent="-305435"/>
            <a:r>
              <a:rPr lang="en-US" sz="2400" dirty="0"/>
              <a:t>Consult with ELR to ensure compliance with collective bargaining agreements and human resource policy. </a:t>
            </a:r>
          </a:p>
          <a:p>
            <a:pPr marL="305435" indent="-305435"/>
            <a:r>
              <a:rPr lang="en-US" sz="2400" dirty="0"/>
              <a:t>Approval from the Director of Employee Relations is required for certain actions.</a:t>
            </a:r>
          </a:p>
          <a:p>
            <a:pPr marL="305435" indent="-305435"/>
            <a:r>
              <a:rPr lang="en-US" sz="2400" dirty="0"/>
              <a:t>ELR can assist with required notifications/reporting</a:t>
            </a:r>
          </a:p>
        </p:txBody>
      </p:sp>
      <p:sp>
        <p:nvSpPr>
          <p:cNvPr id="2" name="Title 1">
            <a:extLst>
              <a:ext uri="{FF2B5EF4-FFF2-40B4-BE49-F238E27FC236}">
                <a16:creationId xmlns:a16="http://schemas.microsoft.com/office/drawing/2014/main" id="{533ECA29-87F5-43CA-AFC1-A21F194B33E9}"/>
              </a:ext>
            </a:extLst>
          </p:cNvPr>
          <p:cNvSpPr>
            <a:spLocks noGrp="1"/>
          </p:cNvSpPr>
          <p:nvPr>
            <p:ph type="title"/>
          </p:nvPr>
        </p:nvSpPr>
        <p:spPr/>
        <p:txBody>
          <a:bodyPr/>
          <a:lstStyle/>
          <a:p>
            <a:r>
              <a:rPr lang="en-US" dirty="0"/>
              <a:t>Discipline Overview for Support </a:t>
            </a:r>
            <a:r>
              <a:rPr lang="en-US" dirty="0" err="1"/>
              <a:t>STaff</a:t>
            </a:r>
            <a:endParaRPr lang="en-US" dirty="0"/>
          </a:p>
        </p:txBody>
      </p:sp>
    </p:spTree>
    <p:extLst>
      <p:ext uri="{BB962C8B-B14F-4D97-AF65-F5344CB8AC3E}">
        <p14:creationId xmlns:p14="http://schemas.microsoft.com/office/powerpoint/2010/main" val="1822435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3FFE82-6E06-4FED-90AA-0465E699574F}"/>
              </a:ext>
            </a:extLst>
          </p:cNvPr>
          <p:cNvSpPr>
            <a:spLocks noGrp="1"/>
          </p:cNvSpPr>
          <p:nvPr>
            <p:ph idx="1"/>
          </p:nvPr>
        </p:nvSpPr>
        <p:spPr>
          <a:xfrm>
            <a:off x="5091310" y="842567"/>
            <a:ext cx="6108179" cy="5166720"/>
          </a:xfrm>
        </p:spPr>
        <p:txBody>
          <a:bodyPr anchor="ctr">
            <a:normAutofit fontScale="92500" lnSpcReduction="10000"/>
          </a:bodyPr>
          <a:lstStyle/>
          <a:p>
            <a:pPr marL="0" indent="0">
              <a:lnSpc>
                <a:spcPct val="90000"/>
              </a:lnSpc>
              <a:buNone/>
            </a:pPr>
            <a:r>
              <a:rPr lang="en-US" sz="2600"/>
              <a:t>What does "No Finding" Really Mean?</a:t>
            </a:r>
          </a:p>
          <a:p>
            <a:pPr marL="0" indent="0">
              <a:lnSpc>
                <a:spcPct val="90000"/>
              </a:lnSpc>
              <a:buNone/>
            </a:pPr>
            <a:endParaRPr lang="en-US" sz="2600"/>
          </a:p>
          <a:p>
            <a:pPr marL="0" indent="0">
              <a:lnSpc>
                <a:spcPct val="90000"/>
              </a:lnSpc>
              <a:buNone/>
            </a:pPr>
            <a:r>
              <a:rPr lang="en-US" sz="2600" b="1"/>
              <a:t>Next Steps/Considerations:</a:t>
            </a:r>
          </a:p>
          <a:p>
            <a:pPr marL="305435" indent="-305435">
              <a:lnSpc>
                <a:spcPct val="90000"/>
              </a:lnSpc>
            </a:pPr>
            <a:r>
              <a:rPr lang="en-US" sz="2600"/>
              <a:t>Leadership meets with FASA, ELR or OHS to assess situation</a:t>
            </a:r>
          </a:p>
          <a:p>
            <a:pPr marL="305435" indent="-305435">
              <a:lnSpc>
                <a:spcPct val="90000"/>
              </a:lnSpc>
            </a:pPr>
            <a:r>
              <a:rPr lang="en-US" sz="2600"/>
              <a:t>Are there other behaviors or actions that are concerning?</a:t>
            </a:r>
          </a:p>
          <a:p>
            <a:pPr marL="305435" indent="-305435">
              <a:lnSpc>
                <a:spcPct val="90000"/>
              </a:lnSpc>
            </a:pPr>
            <a:r>
              <a:rPr lang="en-US" sz="2600"/>
              <a:t>Is further investigation needed (under other policies)?</a:t>
            </a:r>
          </a:p>
          <a:p>
            <a:pPr marL="305435" indent="-305435">
              <a:lnSpc>
                <a:spcPct val="90000"/>
              </a:lnSpc>
            </a:pPr>
            <a:r>
              <a:rPr lang="en-US" sz="2600"/>
              <a:t>Action steps to consider: professional development, re-entry, clarification of rules/policy, discipline, etc.</a:t>
            </a:r>
          </a:p>
          <a:p>
            <a:pPr marL="305435" indent="-305435">
              <a:lnSpc>
                <a:spcPct val="90000"/>
              </a:lnSpc>
            </a:pPr>
            <a:r>
              <a:rPr lang="en-US" sz="2600"/>
              <a:t>How do you rebuild the team?</a:t>
            </a:r>
          </a:p>
        </p:txBody>
      </p:sp>
      <p:sp>
        <p:nvSpPr>
          <p:cNvPr id="2" name="Title 1">
            <a:extLst>
              <a:ext uri="{FF2B5EF4-FFF2-40B4-BE49-F238E27FC236}">
                <a16:creationId xmlns:a16="http://schemas.microsoft.com/office/drawing/2014/main" id="{94130415-B805-4B49-AD82-F0439A94ABDF}"/>
              </a:ext>
            </a:extLst>
          </p:cNvPr>
          <p:cNvSpPr>
            <a:spLocks noGrp="1"/>
          </p:cNvSpPr>
          <p:nvPr>
            <p:ph type="title"/>
          </p:nvPr>
        </p:nvSpPr>
        <p:spPr>
          <a:xfrm>
            <a:off x="959157" y="1113764"/>
            <a:ext cx="3269749" cy="4624327"/>
          </a:xfrm>
        </p:spPr>
        <p:txBody>
          <a:bodyPr anchor="ctr">
            <a:normAutofit/>
          </a:bodyPr>
          <a:lstStyle/>
          <a:p>
            <a:r>
              <a:rPr lang="en-US" sz="3200">
                <a:solidFill>
                  <a:srgbClr val="FFFFFF"/>
                </a:solidFill>
              </a:rPr>
              <a:t> No finding</a:t>
            </a:r>
          </a:p>
        </p:txBody>
      </p:sp>
    </p:spTree>
    <p:extLst>
      <p:ext uri="{BB962C8B-B14F-4D97-AF65-F5344CB8AC3E}">
        <p14:creationId xmlns:p14="http://schemas.microsoft.com/office/powerpoint/2010/main" val="4114118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FD5326-9F0A-481B-8415-14B6BFB85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0897FCD-4816-4E4A-A524-078453D87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7A268CD7-AFA8-49FF-8494-036157361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2ED953D6-5A73-4461-BB18-1E759E7A6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F0EDA701-4C2B-4983-A61C-952E63C6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BD094A0-0F03-4392-AAF0-F48FBDB63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TextBox 2" descr="Discipline Overview for Faculty &amp; Academic Staff (resources):&#10;Academic Specialist Handbook&#10;Faculty Handbook, Fixed-Term, Tenure Stream Faculty&#10;FRIB/NCSL Handbook&#10;Health Professional (HP) Handbook&#10;Librarian Handbook&#10;UNTF Contract">
            <a:extLst>
              <a:ext uri="{FF2B5EF4-FFF2-40B4-BE49-F238E27FC236}">
                <a16:creationId xmlns:a16="http://schemas.microsoft.com/office/drawing/2014/main" id="{93D3F231-3DE1-4250-BEB2-1B8B5E17AB01}"/>
              </a:ext>
            </a:extLst>
          </p:cNvPr>
          <p:cNvGraphicFramePr/>
          <p:nvPr>
            <p:extLst>
              <p:ext uri="{D42A27DB-BD31-4B8C-83A1-F6EECF244321}">
                <p14:modId xmlns:p14="http://schemas.microsoft.com/office/powerpoint/2010/main" val="2425130717"/>
              </p:ext>
            </p:extLst>
          </p:nvPr>
        </p:nvGraphicFramePr>
        <p:xfrm>
          <a:off x="486033"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5AF0423-9A6E-4900-AA6D-4474CDB2D3DE}"/>
              </a:ext>
            </a:extLst>
          </p:cNvPr>
          <p:cNvSpPr>
            <a:spLocks noGrp="1"/>
          </p:cNvSpPr>
          <p:nvPr>
            <p:ph type="title"/>
          </p:nvPr>
        </p:nvSpPr>
        <p:spPr>
          <a:xfrm>
            <a:off x="8369643" y="1037967"/>
            <a:ext cx="3054091" cy="4709131"/>
          </a:xfrm>
        </p:spPr>
        <p:txBody>
          <a:bodyPr vert="horz" lIns="91440" tIns="45720" rIns="91440" bIns="45720" rtlCol="0" anchor="ctr">
            <a:normAutofit/>
          </a:bodyPr>
          <a:lstStyle/>
          <a:p>
            <a:r>
              <a:rPr lang="en-US">
                <a:solidFill>
                  <a:srgbClr val="FFFEFF"/>
                </a:solidFill>
              </a:rPr>
              <a:t>Discipline overview for faculty &amp; academic staff</a:t>
            </a:r>
          </a:p>
        </p:txBody>
      </p:sp>
    </p:spTree>
    <p:extLst>
      <p:ext uri="{BB962C8B-B14F-4D97-AF65-F5344CB8AC3E}">
        <p14:creationId xmlns:p14="http://schemas.microsoft.com/office/powerpoint/2010/main" val="3248593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E592-50B4-E46C-FA33-0629325908B4}"/>
              </a:ext>
            </a:extLst>
          </p:cNvPr>
          <p:cNvSpPr>
            <a:spLocks noGrp="1"/>
          </p:cNvSpPr>
          <p:nvPr>
            <p:ph type="title"/>
          </p:nvPr>
        </p:nvSpPr>
        <p:spPr/>
        <p:txBody>
          <a:bodyPr/>
          <a:lstStyle/>
          <a:p>
            <a:r>
              <a:rPr lang="en-US"/>
              <a:t>Case Scenario Part 3- Post Decision Response (FAS)</a:t>
            </a:r>
          </a:p>
        </p:txBody>
      </p:sp>
      <p:sp>
        <p:nvSpPr>
          <p:cNvPr id="3" name="Content Placeholder 2">
            <a:extLst>
              <a:ext uri="{FF2B5EF4-FFF2-40B4-BE49-F238E27FC236}">
                <a16:creationId xmlns:a16="http://schemas.microsoft.com/office/drawing/2014/main" id="{0DB85770-E7AE-B964-D0A5-1CB898AF95E0}"/>
              </a:ext>
            </a:extLst>
          </p:cNvPr>
          <p:cNvSpPr>
            <a:spLocks noGrp="1"/>
          </p:cNvSpPr>
          <p:nvPr>
            <p:ph idx="1"/>
          </p:nvPr>
        </p:nvSpPr>
        <p:spPr/>
        <p:txBody>
          <a:bodyPr vert="horz" lIns="91440" tIns="45720" rIns="91440" bIns="45720" rtlCol="0" anchor="t">
            <a:normAutofit/>
          </a:bodyPr>
          <a:lstStyle/>
          <a:p>
            <a:pPr marL="305435" indent="-305435"/>
            <a:r>
              <a:rPr lang="en-US"/>
              <a:t>The Resolution Officer issues its final decision and the outcome is that Full Professor was found in violation of the University's RVSMTIX Policy for sexual harassment and non-consensual sexual contact. </a:t>
            </a:r>
          </a:p>
          <a:p>
            <a:pPr marL="305435" indent="-305435"/>
            <a:r>
              <a:rPr lang="en-US"/>
              <a:t>Full Professor files an appeal. After the appeal process concludes, the Equity Review Officer finds that the Resolution Officer's decision stands.</a:t>
            </a:r>
          </a:p>
          <a:p>
            <a:pPr marL="305435" indent="-305435"/>
            <a:r>
              <a:rPr lang="en-US"/>
              <a:t>The TIX Coordinator meets with the Claimants to discuss remedies and additional support.</a:t>
            </a:r>
          </a:p>
          <a:p>
            <a:pPr marL="305435" indent="-305435"/>
            <a:r>
              <a:rPr lang="en-US"/>
              <a:t>Your FASA liaison schedules a meeting to discuss potential sanctions. The decision is made to terminate Full Professor through the dismissal for cause process.</a:t>
            </a:r>
          </a:p>
          <a:p>
            <a:pPr marL="629920" lvl="1" indent="-305435">
              <a:buFont typeface="Courier New" panose="05020102010507070707" pitchFamily="18" charset="2"/>
              <a:buChar char="o"/>
            </a:pPr>
            <a:r>
              <a:rPr lang="en-US"/>
              <a:t>Apart from the disciplinary process, what other impacts could you foresee for this College/Department?</a:t>
            </a:r>
          </a:p>
          <a:p>
            <a:pPr marL="629920" lvl="1" indent="-305435">
              <a:buFont typeface="Courier New" panose="05020102010507070707" pitchFamily="18" charset="2"/>
              <a:buChar char="o"/>
            </a:pPr>
            <a:endParaRPr lang="en-US"/>
          </a:p>
        </p:txBody>
      </p:sp>
    </p:spTree>
    <p:extLst>
      <p:ext uri="{BB962C8B-B14F-4D97-AF65-F5344CB8AC3E}">
        <p14:creationId xmlns:p14="http://schemas.microsoft.com/office/powerpoint/2010/main" val="211349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E592-50B4-E46C-FA33-0629325908B4}"/>
              </a:ext>
            </a:extLst>
          </p:cNvPr>
          <p:cNvSpPr>
            <a:spLocks noGrp="1"/>
          </p:cNvSpPr>
          <p:nvPr>
            <p:ph type="title"/>
          </p:nvPr>
        </p:nvSpPr>
        <p:spPr/>
        <p:txBody>
          <a:bodyPr/>
          <a:lstStyle/>
          <a:p>
            <a:r>
              <a:rPr lang="en-US"/>
              <a:t>Case Scenario Part 3- Post Decision Response (Support Staff)</a:t>
            </a:r>
          </a:p>
        </p:txBody>
      </p:sp>
      <p:sp>
        <p:nvSpPr>
          <p:cNvPr id="3" name="Content Placeholder 2">
            <a:extLst>
              <a:ext uri="{FF2B5EF4-FFF2-40B4-BE49-F238E27FC236}">
                <a16:creationId xmlns:a16="http://schemas.microsoft.com/office/drawing/2014/main" id="{0DB85770-E7AE-B964-D0A5-1CB898AF95E0}"/>
              </a:ext>
            </a:extLst>
          </p:cNvPr>
          <p:cNvSpPr>
            <a:spLocks noGrp="1"/>
          </p:cNvSpPr>
          <p:nvPr>
            <p:ph idx="1"/>
          </p:nvPr>
        </p:nvSpPr>
        <p:spPr/>
        <p:txBody>
          <a:bodyPr vert="horz" lIns="91440" tIns="45720" rIns="91440" bIns="45720" rtlCol="0" anchor="t">
            <a:normAutofit/>
          </a:bodyPr>
          <a:lstStyle/>
          <a:p>
            <a:pPr marL="305435" indent="-305435"/>
            <a:r>
              <a:rPr lang="en-US"/>
              <a:t>The Resolution Officer issues its final decision and the outcome is that Building Sanitation Worker was </a:t>
            </a:r>
            <a:r>
              <a:rPr lang="en-US" b="1" u="sng"/>
              <a:t>not </a:t>
            </a:r>
            <a:r>
              <a:rPr lang="en-US"/>
              <a:t>found in violation of the University's RVSMTIX Policy or ADP. </a:t>
            </a:r>
          </a:p>
          <a:p>
            <a:pPr marL="305435" indent="-305435"/>
            <a:r>
              <a:rPr lang="en-US"/>
              <a:t>There is no appeal filed by either party. </a:t>
            </a:r>
          </a:p>
          <a:p>
            <a:pPr marL="305435" indent="-305435"/>
            <a:r>
              <a:rPr lang="en-US"/>
              <a:t>Your ELR liaison schedules a meeting to discuss next steps.</a:t>
            </a:r>
          </a:p>
          <a:p>
            <a:pPr marL="629435" lvl="1" indent="-305435"/>
            <a:r>
              <a:rPr lang="en-US"/>
              <a:t>What steps would you be taking next in relation to the respondent?</a:t>
            </a:r>
          </a:p>
          <a:p>
            <a:pPr marL="629435" lvl="1" indent="-305435"/>
            <a:r>
              <a:rPr lang="en-US"/>
              <a:t>What other impacts could you foresee for this Department?</a:t>
            </a:r>
          </a:p>
          <a:p>
            <a:pPr marL="305435" indent="-305435"/>
            <a:endParaRPr lang="en-US"/>
          </a:p>
        </p:txBody>
      </p:sp>
    </p:spTree>
    <p:extLst>
      <p:ext uri="{BB962C8B-B14F-4D97-AF65-F5344CB8AC3E}">
        <p14:creationId xmlns:p14="http://schemas.microsoft.com/office/powerpoint/2010/main" val="1769778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8AD8FBB-D832-4741-BBC7-3C6FA6A2F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B94989-F40F-4744-9484-5900206FB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2808ABF-78BB-2080-DB01-D4DEF51700B5}"/>
              </a:ext>
            </a:extLst>
          </p:cNvPr>
          <p:cNvSpPr>
            <a:spLocks noGrp="1"/>
          </p:cNvSpPr>
          <p:nvPr>
            <p:ph type="ctrTitle"/>
          </p:nvPr>
        </p:nvSpPr>
        <p:spPr>
          <a:xfrm>
            <a:off x="4579243" y="1419225"/>
            <a:ext cx="6798608" cy="2085869"/>
          </a:xfrm>
        </p:spPr>
        <p:txBody>
          <a:bodyPr>
            <a:normAutofit/>
          </a:bodyPr>
          <a:lstStyle/>
          <a:p>
            <a:r>
              <a:rPr lang="en-US">
                <a:solidFill>
                  <a:srgbClr val="FFFFFF"/>
                </a:solidFill>
              </a:rPr>
              <a:t>Peer Leaders- Lessons learned?</a:t>
            </a:r>
          </a:p>
        </p:txBody>
      </p:sp>
      <p:sp>
        <p:nvSpPr>
          <p:cNvPr id="3" name="Subtitle 2">
            <a:extLst>
              <a:ext uri="{FF2B5EF4-FFF2-40B4-BE49-F238E27FC236}">
                <a16:creationId xmlns:a16="http://schemas.microsoft.com/office/drawing/2014/main" id="{8167F784-8C8D-6EDC-C406-68C82736D2F4}"/>
              </a:ext>
            </a:extLst>
          </p:cNvPr>
          <p:cNvSpPr>
            <a:spLocks noGrp="1"/>
          </p:cNvSpPr>
          <p:nvPr>
            <p:ph type="subTitle" idx="1"/>
          </p:nvPr>
        </p:nvSpPr>
        <p:spPr>
          <a:xfrm>
            <a:off x="4579243" y="3505095"/>
            <a:ext cx="6798608" cy="1733655"/>
          </a:xfrm>
        </p:spPr>
        <p:txBody>
          <a:bodyPr>
            <a:normAutofit/>
          </a:bodyPr>
          <a:lstStyle/>
          <a:p>
            <a:r>
              <a:rPr lang="en-US">
                <a:solidFill>
                  <a:schemeClr val="bg2"/>
                </a:solidFill>
              </a:rPr>
              <a:t>Kelly &amp; Carl</a:t>
            </a:r>
          </a:p>
        </p:txBody>
      </p:sp>
      <p:pic>
        <p:nvPicPr>
          <p:cNvPr id="7" name="Graphic 6" descr="Cycle with People">
            <a:extLst>
              <a:ext uri="{FF2B5EF4-FFF2-40B4-BE49-F238E27FC236}">
                <a16:creationId xmlns:a16="http://schemas.microsoft.com/office/drawing/2014/main" id="{93804CAF-D2D1-3686-4FF1-99A8B30221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166" y="2217610"/>
            <a:ext cx="2716911" cy="2716911"/>
          </a:xfrm>
          <a:prstGeom prst="rect">
            <a:avLst/>
          </a:prstGeom>
        </p:spPr>
      </p:pic>
    </p:spTree>
    <p:extLst>
      <p:ext uri="{BB962C8B-B14F-4D97-AF65-F5344CB8AC3E}">
        <p14:creationId xmlns:p14="http://schemas.microsoft.com/office/powerpoint/2010/main" val="2406581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D1ED9-7847-4E1F-8455-6A5ECF64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31A3DFEF-67D3-4CCE-BFE8-397D542A4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24E4445D-D137-4867-B463-009D641E9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C80D46F-EE5E-4AF1-A8B9-B9948FF66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353EA4-270E-3648-111D-8683CEE9EE13}"/>
              </a:ext>
            </a:extLst>
          </p:cNvPr>
          <p:cNvSpPr>
            <a:spLocks noGrp="1"/>
          </p:cNvSpPr>
          <p:nvPr>
            <p:ph type="title"/>
          </p:nvPr>
        </p:nvSpPr>
        <p:spPr>
          <a:xfrm>
            <a:off x="4857404" y="1577340"/>
            <a:ext cx="6228950" cy="3703320"/>
          </a:xfrm>
        </p:spPr>
        <p:txBody>
          <a:bodyPr vert="horz" lIns="91440" tIns="45720" rIns="91440" bIns="45720" rtlCol="0" anchor="ctr">
            <a:normAutofit/>
          </a:bodyPr>
          <a:lstStyle/>
          <a:p>
            <a:r>
              <a:rPr lang="en-US" sz="6600">
                <a:solidFill>
                  <a:schemeClr val="tx2"/>
                </a:solidFill>
              </a:rPr>
              <a:t>Questions?</a:t>
            </a:r>
          </a:p>
        </p:txBody>
      </p:sp>
      <p:sp>
        <p:nvSpPr>
          <p:cNvPr id="17" name="Rectangle 16">
            <a:extLst>
              <a:ext uri="{FF2B5EF4-FFF2-40B4-BE49-F238E27FC236}">
                <a16:creationId xmlns:a16="http://schemas.microsoft.com/office/drawing/2014/main" id="{11D976D6-8C98-48CC-8C34-0468F3167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3938" y="3383280"/>
            <a:ext cx="228600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88596" y="3383280"/>
            <a:ext cx="3703320" cy="914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8497268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F2D4-74B9-15EB-4DC0-CEDAE21FF3A6}"/>
              </a:ext>
            </a:extLst>
          </p:cNvPr>
          <p:cNvSpPr>
            <a:spLocks noGrp="1"/>
          </p:cNvSpPr>
          <p:nvPr>
            <p:ph type="title"/>
          </p:nvPr>
        </p:nvSpPr>
        <p:spPr/>
        <p:txBody>
          <a:bodyPr/>
          <a:lstStyle/>
          <a:p>
            <a:r>
              <a:rPr lang="en-US"/>
              <a:t>Safe Environment ACTION Plan protocol </a:t>
            </a:r>
          </a:p>
        </p:txBody>
      </p:sp>
      <p:sp>
        <p:nvSpPr>
          <p:cNvPr id="3" name="Content Placeholder 2">
            <a:extLst>
              <a:ext uri="{FF2B5EF4-FFF2-40B4-BE49-F238E27FC236}">
                <a16:creationId xmlns:a16="http://schemas.microsoft.com/office/drawing/2014/main" id="{08740C55-4710-2A65-39B8-436A84351200}"/>
              </a:ext>
            </a:extLst>
          </p:cNvPr>
          <p:cNvSpPr>
            <a:spLocks noGrp="1"/>
          </p:cNvSpPr>
          <p:nvPr>
            <p:ph idx="1"/>
          </p:nvPr>
        </p:nvSpPr>
        <p:spPr>
          <a:xfrm>
            <a:off x="581192" y="2180496"/>
            <a:ext cx="11410615" cy="4554603"/>
          </a:xfrm>
        </p:spPr>
        <p:txBody>
          <a:bodyPr vert="horz" lIns="91440" tIns="45720" rIns="91440" bIns="45720" rtlCol="0" anchor="t">
            <a:noAutofit/>
          </a:bodyPr>
          <a:lstStyle/>
          <a:p>
            <a:pPr marL="305435" indent="-305435"/>
            <a:r>
              <a:rPr lang="en-US" sz="2400"/>
              <a:t>In 2022, a taskforce was empaneled by the Provost to review best practices around reintegrating employee respondents into the workforce post-OCR investigation</a:t>
            </a:r>
          </a:p>
          <a:p>
            <a:pPr marL="305435" indent="-305435"/>
            <a:r>
              <a:rPr lang="en-US" sz="2400"/>
              <a:t>The taskforce's recommendations were published- </a:t>
            </a:r>
            <a:r>
              <a:rPr lang="en-US" sz="2400" b="1" i="1"/>
              <a:t>Safe Environment Action Plans</a:t>
            </a:r>
          </a:p>
          <a:p>
            <a:pPr marL="305435" indent="-305435">
              <a:spcBef>
                <a:spcPts val="20"/>
              </a:spcBef>
            </a:pPr>
            <a:r>
              <a:rPr lang="en-US" sz="2400"/>
              <a:t>The purpose of the Plan is to provide guidance to the unit on how to provide a safe and inclusive working environment post-OCR investigation, particularly in situations where respondents are re-integrated into the workplace</a:t>
            </a:r>
          </a:p>
          <a:p>
            <a:pPr marL="305435" indent="-305435">
              <a:spcBef>
                <a:spcPts val="20"/>
              </a:spcBef>
            </a:pPr>
            <a:r>
              <a:rPr lang="en-US" sz="2400"/>
              <a:t>The Plan is then reviewed with the Review Team for consultation and feedback</a:t>
            </a:r>
          </a:p>
          <a:p>
            <a:pPr marL="305435" indent="-305435">
              <a:spcBef>
                <a:spcPts val="20"/>
              </a:spcBef>
            </a:pPr>
            <a:r>
              <a:rPr lang="en-US" sz="2400"/>
              <a:t>After consultation with Review team, the Plan is finalized and implemented. FASA and the unit will review the Plan periodically and make adjustment as needed. </a:t>
            </a:r>
          </a:p>
          <a:p>
            <a:pPr marL="305435" indent="-305435">
              <a:spcBef>
                <a:spcPts val="20"/>
              </a:spcBef>
            </a:pPr>
            <a:r>
              <a:rPr lang="en-US" sz="2400"/>
              <a:t>Review teams will be trained on the confidential nature of the process</a:t>
            </a:r>
          </a:p>
          <a:p>
            <a:pPr marL="0" indent="0">
              <a:buNone/>
            </a:pPr>
            <a:endParaRPr lang="en-US" sz="2000"/>
          </a:p>
        </p:txBody>
      </p:sp>
    </p:spTree>
    <p:extLst>
      <p:ext uri="{BB962C8B-B14F-4D97-AF65-F5344CB8AC3E}">
        <p14:creationId xmlns:p14="http://schemas.microsoft.com/office/powerpoint/2010/main" val="79925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E3063162-EF8C-4538-A6DF-07FD6CEE3E10}"/>
              </a:ext>
            </a:extLst>
          </p:cNvPr>
          <p:cNvSpPr>
            <a:spLocks noGrp="1"/>
          </p:cNvSpPr>
          <p:nvPr>
            <p:ph idx="1"/>
          </p:nvPr>
        </p:nvSpPr>
        <p:spPr>
          <a:xfrm>
            <a:off x="6755769" y="1033390"/>
            <a:ext cx="4855037" cy="4825409"/>
          </a:xfrm>
          <a:ln w="57150">
            <a:noFill/>
          </a:ln>
        </p:spPr>
        <p:txBody>
          <a:bodyPr anchor="ctr">
            <a:normAutofit/>
          </a:bodyPr>
          <a:lstStyle/>
          <a:p>
            <a:pPr marL="305435" indent="-305435"/>
            <a:r>
              <a:rPr lang="en-US" sz="2400" dirty="0">
                <a:solidFill>
                  <a:schemeClr val="tx1"/>
                </a:solidFill>
              </a:rPr>
              <a:t>Increase understanding of the OCR process and your role as an administrator </a:t>
            </a:r>
            <a:endParaRPr lang="en-US" sz="2400" strike="sngStrike" dirty="0">
              <a:solidFill>
                <a:schemeClr val="tx1"/>
              </a:solidFill>
            </a:endParaRPr>
          </a:p>
          <a:p>
            <a:pPr marL="305435" indent="-305435"/>
            <a:r>
              <a:rPr lang="en-US" sz="2400" dirty="0">
                <a:solidFill>
                  <a:schemeClr val="tx1"/>
                </a:solidFill>
              </a:rPr>
              <a:t>Establish the importance of working closely with FASA, ELR and OHS throughout this process, so that you have the support needed</a:t>
            </a:r>
          </a:p>
          <a:p>
            <a:pPr marL="305435" indent="-305435"/>
            <a:r>
              <a:rPr lang="en-US" sz="2400" dirty="0">
                <a:solidFill>
                  <a:schemeClr val="tx1"/>
                </a:solidFill>
              </a:rPr>
              <a:t>Identify possible action steps to assess and address misconduct related to reports made to OCR </a:t>
            </a:r>
            <a:endParaRPr lang="en-US" sz="2000" dirty="0">
              <a:solidFill>
                <a:schemeClr val="tx1"/>
              </a:solidFill>
            </a:endParaRPr>
          </a:p>
          <a:p>
            <a:pPr marL="305435" indent="-305435"/>
            <a:endParaRPr lang="en-US" sz="2000" dirty="0">
              <a:solidFill>
                <a:schemeClr val="accent2">
                  <a:lumMod val="50000"/>
                </a:schemeClr>
              </a:solidFill>
            </a:endParaRPr>
          </a:p>
        </p:txBody>
      </p:sp>
      <p:sp>
        <p:nvSpPr>
          <p:cNvPr id="2" name="Title 1">
            <a:extLst>
              <a:ext uri="{FF2B5EF4-FFF2-40B4-BE49-F238E27FC236}">
                <a16:creationId xmlns:a16="http://schemas.microsoft.com/office/drawing/2014/main" id="{6C4B4950-C6C4-4BEF-8C02-FBD8960E7616}"/>
              </a:ext>
            </a:extLst>
          </p:cNvPr>
          <p:cNvSpPr>
            <a:spLocks noGrp="1"/>
          </p:cNvSpPr>
          <p:nvPr>
            <p:ph type="title"/>
          </p:nvPr>
        </p:nvSpPr>
        <p:spPr>
          <a:xfrm>
            <a:off x="643468" y="1033389"/>
            <a:ext cx="4826256" cy="4825409"/>
          </a:xfrm>
        </p:spPr>
        <p:txBody>
          <a:bodyPr anchor="ctr">
            <a:normAutofit/>
          </a:bodyPr>
          <a:lstStyle/>
          <a:p>
            <a:r>
              <a:rPr lang="en-US" sz="5400" dirty="0">
                <a:solidFill>
                  <a:srgbClr val="FFFFFF"/>
                </a:solidFill>
              </a:rPr>
              <a:t>Objectives</a:t>
            </a:r>
          </a:p>
        </p:txBody>
      </p:sp>
    </p:spTree>
    <p:extLst>
      <p:ext uri="{BB962C8B-B14F-4D97-AF65-F5344CB8AC3E}">
        <p14:creationId xmlns:p14="http://schemas.microsoft.com/office/powerpoint/2010/main" val="3478677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97E3AA-0A44-4462-8D2C-5D8DD484331D}"/>
              </a:ext>
            </a:extLst>
          </p:cNvPr>
          <p:cNvSpPr>
            <a:spLocks noGrp="1"/>
          </p:cNvSpPr>
          <p:nvPr>
            <p:ph idx="1"/>
          </p:nvPr>
        </p:nvSpPr>
        <p:spPr>
          <a:xfrm>
            <a:off x="696939" y="2006876"/>
            <a:ext cx="11029615" cy="4677504"/>
          </a:xfrm>
        </p:spPr>
        <p:txBody>
          <a:bodyPr>
            <a:normAutofit fontScale="85000" lnSpcReduction="20000"/>
          </a:bodyPr>
          <a:lstStyle/>
          <a:p>
            <a:pPr marL="0" indent="0">
              <a:buNone/>
            </a:pPr>
            <a:r>
              <a:rPr lang="en-US" sz="3300"/>
              <a:t>Communications should reflect the University’s commitment to ensure a safe and respectful working and learning environment while adhering to employee privacy rights required by law. </a:t>
            </a:r>
          </a:p>
          <a:p>
            <a:pPr marL="0" indent="0">
              <a:buNone/>
            </a:pPr>
            <a:r>
              <a:rPr lang="en-US" sz="3300"/>
              <a:t>The University endeavors to increase transparency, promote accountability, and build trust and awareness within the University community. </a:t>
            </a:r>
          </a:p>
          <a:p>
            <a:pPr marL="0" indent="0">
              <a:buNone/>
            </a:pPr>
            <a:endParaRPr lang="en-US" sz="2400"/>
          </a:p>
          <a:p>
            <a:pPr marL="629285" lvl="1" indent="-305435"/>
            <a:r>
              <a:rPr lang="en-US" sz="2600"/>
              <a:t>Balance of transparency and confidentiality </a:t>
            </a:r>
          </a:p>
          <a:p>
            <a:pPr marL="629285" lvl="1" indent="-305435"/>
            <a:r>
              <a:rPr lang="en-US" sz="2600"/>
              <a:t>Stakeholder communication strategy</a:t>
            </a:r>
          </a:p>
          <a:p>
            <a:pPr marL="629285" lvl="1" indent="-305435"/>
            <a:r>
              <a:rPr lang="en-US" sz="2600"/>
              <a:t>Working with ELR/FASA, OCR, OGC, Presidential Advisors, and University Communications</a:t>
            </a:r>
          </a:p>
          <a:p>
            <a:pPr marL="629285" lvl="1" indent="-305435"/>
            <a:r>
              <a:rPr lang="en-US" sz="2600"/>
              <a:t>Considering communication in the context stage of the process and impact on stakeholders</a:t>
            </a:r>
          </a:p>
          <a:p>
            <a:pPr marL="0" indent="0">
              <a:buNone/>
            </a:pPr>
            <a:endParaRPr lang="en-US" sz="2000">
              <a:highlight>
                <a:srgbClr val="FFFF00"/>
              </a:highlight>
            </a:endParaRPr>
          </a:p>
        </p:txBody>
      </p:sp>
      <p:sp>
        <p:nvSpPr>
          <p:cNvPr id="2" name="Title 1">
            <a:extLst>
              <a:ext uri="{FF2B5EF4-FFF2-40B4-BE49-F238E27FC236}">
                <a16:creationId xmlns:a16="http://schemas.microsoft.com/office/drawing/2014/main" id="{798BD465-5B35-4686-A57A-E85B63228E1B}"/>
              </a:ext>
            </a:extLst>
          </p:cNvPr>
          <p:cNvSpPr>
            <a:spLocks noGrp="1"/>
          </p:cNvSpPr>
          <p:nvPr>
            <p:ph type="title"/>
          </p:nvPr>
        </p:nvSpPr>
        <p:spPr/>
        <p:txBody>
          <a:bodyPr/>
          <a:lstStyle/>
          <a:p>
            <a:r>
              <a:rPr lang="en-US"/>
              <a:t>Communication Review process for employee misconduct </a:t>
            </a:r>
            <a:endParaRPr lang="en-US">
              <a:highlight>
                <a:srgbClr val="800080"/>
              </a:highlight>
            </a:endParaRPr>
          </a:p>
        </p:txBody>
      </p:sp>
    </p:spTree>
    <p:extLst>
      <p:ext uri="{BB962C8B-B14F-4D97-AF65-F5344CB8AC3E}">
        <p14:creationId xmlns:p14="http://schemas.microsoft.com/office/powerpoint/2010/main" val="853393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A5990-41FE-451F-AA14-039442115367}"/>
              </a:ext>
            </a:extLst>
          </p:cNvPr>
          <p:cNvSpPr>
            <a:spLocks noGrp="1"/>
          </p:cNvSpPr>
          <p:nvPr>
            <p:ph idx="1"/>
          </p:nvPr>
        </p:nvSpPr>
        <p:spPr>
          <a:xfrm>
            <a:off x="581192" y="1996751"/>
            <a:ext cx="11389135" cy="4603554"/>
          </a:xfrm>
        </p:spPr>
        <p:txBody>
          <a:bodyPr>
            <a:normAutofit lnSpcReduction="10000"/>
          </a:bodyPr>
          <a:lstStyle/>
          <a:p>
            <a:pPr marL="305435" indent="-305435"/>
            <a:endParaRPr lang="en-US" sz="2400"/>
          </a:p>
          <a:p>
            <a:pPr marL="305435" indent="-305435"/>
            <a:r>
              <a:rPr lang="en-US" sz="2400"/>
              <a:t>If interim actions or actions after a finding are taken, other oversight organizations may need to be notified</a:t>
            </a:r>
          </a:p>
          <a:p>
            <a:pPr marL="305435" indent="-305435"/>
            <a:r>
              <a:rPr lang="en-US" sz="2400"/>
              <a:t>Clery Act – if the incident involved a Clery crime, the Clery Act Compliance Coordinator will be notified by FASA/ELR</a:t>
            </a:r>
          </a:p>
          <a:p>
            <a:pPr marL="305435" indent="-305435"/>
            <a:r>
              <a:rPr lang="en-US" sz="2400"/>
              <a:t>Federal Agencies (NSF/NASA/NIH/DOD/DOE/USDA)</a:t>
            </a:r>
            <a:r>
              <a:rPr lang="en-US" sz="2400">
                <a:ea typeface="+mn-lt"/>
                <a:cs typeface="+mn-lt"/>
              </a:rPr>
              <a:t> </a:t>
            </a:r>
          </a:p>
          <a:p>
            <a:pPr marL="0" indent="0">
              <a:buNone/>
            </a:pPr>
            <a:r>
              <a:rPr lang="en-US" sz="2400">
                <a:ea typeface="+mn-lt"/>
                <a:cs typeface="+mn-lt"/>
              </a:rPr>
              <a:t>	CGA website with requirements: </a:t>
            </a:r>
            <a:r>
              <a:rPr lang="en-US" sz="2400">
                <a:ea typeface="+mn-lt"/>
                <a:cs typeface="+mn-lt"/>
                <a:hlinkClick r:id="rId3"/>
              </a:rPr>
              <a:t>https://www.cga.msu.edu/PL/Portal/2190/HarassmentReportingRequirementsbyAgencyEntityinBrief</a:t>
            </a:r>
            <a:r>
              <a:rPr lang="en-US" sz="2400">
                <a:ea typeface="+mn-lt"/>
                <a:cs typeface="+mn-lt"/>
              </a:rPr>
              <a:t> 	</a:t>
            </a:r>
          </a:p>
          <a:p>
            <a:pPr marL="305435" indent="-305435">
              <a:spcAft>
                <a:spcPts val="0"/>
              </a:spcAft>
            </a:pPr>
            <a:r>
              <a:rPr lang="en-US" sz="2400">
                <a:ea typeface="+mn-lt"/>
                <a:cs typeface="+mn-lt"/>
              </a:rPr>
              <a:t>OCR Resolution Office must be notified immediately of any disciplinary action taken</a:t>
            </a:r>
          </a:p>
          <a:p>
            <a:pPr marL="899795" lvl="2" indent="-269875">
              <a:spcAft>
                <a:spcPts val="0"/>
              </a:spcAft>
              <a:buNone/>
            </a:pPr>
            <a:r>
              <a:rPr lang="en-US" sz="2400">
                <a:ea typeface="+mn-lt"/>
                <a:cs typeface="+mn-lt"/>
              </a:rPr>
              <a:t>Requirements under Title IX to notify claimant</a:t>
            </a:r>
          </a:p>
          <a:p>
            <a:pPr marL="899795" lvl="2" indent="-269875">
              <a:spcAft>
                <a:spcPts val="0"/>
              </a:spcAft>
              <a:buNone/>
            </a:pPr>
            <a:endParaRPr lang="en-US" sz="2400">
              <a:ea typeface="+mn-lt"/>
              <a:cs typeface="+mn-lt"/>
            </a:endParaRPr>
          </a:p>
          <a:p>
            <a:pPr marL="899795" lvl="2" indent="-269875">
              <a:buNone/>
            </a:pPr>
            <a:endParaRPr lang="en-US" sz="1600">
              <a:ea typeface="+mn-lt"/>
              <a:cs typeface="+mn-lt"/>
            </a:endParaRPr>
          </a:p>
          <a:p>
            <a:pPr marL="899795" lvl="2" indent="-269875">
              <a:buNone/>
            </a:pPr>
            <a:endParaRPr lang="en-US">
              <a:ea typeface="+mn-lt"/>
              <a:cs typeface="+mn-lt"/>
            </a:endParaRPr>
          </a:p>
          <a:p>
            <a:pPr marL="629920" lvl="2" indent="0">
              <a:buNone/>
            </a:pPr>
            <a:endParaRPr lang="en-US"/>
          </a:p>
        </p:txBody>
      </p:sp>
      <p:sp>
        <p:nvSpPr>
          <p:cNvPr id="2" name="Title 1">
            <a:extLst>
              <a:ext uri="{FF2B5EF4-FFF2-40B4-BE49-F238E27FC236}">
                <a16:creationId xmlns:a16="http://schemas.microsoft.com/office/drawing/2014/main" id="{7E549E44-77A5-4608-9423-66A215A6FCEA}"/>
              </a:ext>
            </a:extLst>
          </p:cNvPr>
          <p:cNvSpPr>
            <a:spLocks noGrp="1"/>
          </p:cNvSpPr>
          <p:nvPr>
            <p:ph type="title"/>
          </p:nvPr>
        </p:nvSpPr>
        <p:spPr/>
        <p:txBody>
          <a:bodyPr/>
          <a:lstStyle/>
          <a:p>
            <a:r>
              <a:rPr lang="en-US"/>
              <a:t>Reporting</a:t>
            </a:r>
          </a:p>
        </p:txBody>
      </p:sp>
    </p:spTree>
    <p:extLst>
      <p:ext uri="{BB962C8B-B14F-4D97-AF65-F5344CB8AC3E}">
        <p14:creationId xmlns:p14="http://schemas.microsoft.com/office/powerpoint/2010/main" val="1313894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s in a line and one question mark is lit">
            <a:extLst>
              <a:ext uri="{FF2B5EF4-FFF2-40B4-BE49-F238E27FC236}">
                <a16:creationId xmlns:a16="http://schemas.microsoft.com/office/drawing/2014/main" id="{BB60AD07-DE26-199C-46C0-A1EC31F56742}"/>
              </a:ext>
            </a:extLst>
          </p:cNvPr>
          <p:cNvPicPr>
            <a:picLocks noChangeAspect="1"/>
          </p:cNvPicPr>
          <p:nvPr/>
        </p:nvPicPr>
        <p:blipFill>
          <a:blip r:embed="rId2">
            <a:grayscl/>
          </a:blip>
          <a:srcRect t="6800" r="9085" b="16472"/>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4837130D-A965-BFBB-6FC6-EF1B2A5CCA67}"/>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sz="3600"/>
              <a:t>Questions?</a:t>
            </a:r>
          </a:p>
        </p:txBody>
      </p:sp>
    </p:spTree>
    <p:extLst>
      <p:ext uri="{BB962C8B-B14F-4D97-AF65-F5344CB8AC3E}">
        <p14:creationId xmlns:p14="http://schemas.microsoft.com/office/powerpoint/2010/main" val="67703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B7D02C-F642-492B-8E97-FDE1C0FDA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6329F4C-A6E7-4089-87B8-92F886FDACB8}"/>
              </a:ext>
            </a:extLst>
          </p:cNvPr>
          <p:cNvSpPr>
            <a:spLocks noGrp="1"/>
          </p:cNvSpPr>
          <p:nvPr>
            <p:ph idx="1"/>
          </p:nvPr>
        </p:nvSpPr>
        <p:spPr>
          <a:xfrm>
            <a:off x="4923311" y="1298366"/>
            <a:ext cx="6321673" cy="4411419"/>
          </a:xfrm>
          <a:ln w="57150">
            <a:noFill/>
          </a:ln>
        </p:spPr>
        <p:txBody>
          <a:bodyPr anchor="t">
            <a:normAutofit fontScale="92500" lnSpcReduction="10000"/>
          </a:bodyPr>
          <a:lstStyle/>
          <a:p>
            <a:pPr marL="305435" indent="-305435">
              <a:lnSpc>
                <a:spcPct val="90000"/>
              </a:lnSpc>
            </a:pPr>
            <a:r>
              <a:rPr lang="en-US" sz="2300" dirty="0">
                <a:ea typeface="+mn-lt"/>
                <a:cs typeface="+mn-lt"/>
              </a:rPr>
              <a:t>Prevention, Outreach, and Education Department (POE)</a:t>
            </a:r>
            <a:endParaRPr lang="en-US" dirty="0"/>
          </a:p>
          <a:p>
            <a:pPr marL="305435" indent="-305435">
              <a:lnSpc>
                <a:spcPct val="90000"/>
              </a:lnSpc>
            </a:pPr>
            <a:r>
              <a:rPr lang="en-US" sz="2300" dirty="0">
                <a:ea typeface="+mn-lt"/>
                <a:cs typeface="+mn-lt"/>
              </a:rPr>
              <a:t>Investigation, Support and Resolution</a:t>
            </a:r>
          </a:p>
          <a:p>
            <a:pPr marL="629285" lvl="1" indent="-305435">
              <a:lnSpc>
                <a:spcPct val="90000"/>
              </a:lnSpc>
            </a:pPr>
            <a:r>
              <a:rPr lang="en-US" dirty="0">
                <a:ea typeface="+mn-lt"/>
                <a:cs typeface="+mn-lt"/>
              </a:rPr>
              <a:t>Support and Intake Team (SIT)</a:t>
            </a:r>
          </a:p>
          <a:p>
            <a:pPr marL="629920" lvl="1" indent="-305435">
              <a:lnSpc>
                <a:spcPct val="90000"/>
              </a:lnSpc>
            </a:pPr>
            <a:r>
              <a:rPr lang="en-US" dirty="0">
                <a:ea typeface="+mn-lt"/>
                <a:cs typeface="+mn-lt"/>
              </a:rPr>
              <a:t>Director, RVSM Response &amp; Investigations</a:t>
            </a:r>
          </a:p>
          <a:p>
            <a:pPr marL="629920" lvl="1" indent="-305435">
              <a:lnSpc>
                <a:spcPct val="90000"/>
              </a:lnSpc>
            </a:pPr>
            <a:r>
              <a:rPr lang="en-US" dirty="0">
                <a:ea typeface="+mn-lt"/>
                <a:cs typeface="+mn-lt"/>
              </a:rPr>
              <a:t>Director, ADP Response &amp; Investigations</a:t>
            </a:r>
          </a:p>
          <a:p>
            <a:pPr marL="629920" lvl="1" indent="-305435">
              <a:lnSpc>
                <a:spcPct val="90000"/>
              </a:lnSpc>
            </a:pPr>
            <a:r>
              <a:rPr lang="en-US" dirty="0">
                <a:ea typeface="+mn-lt"/>
                <a:cs typeface="+mn-lt"/>
              </a:rPr>
              <a:t>Resolution Office (RO)</a:t>
            </a:r>
          </a:p>
          <a:p>
            <a:pPr marL="305435" indent="-305435">
              <a:lnSpc>
                <a:spcPct val="90000"/>
              </a:lnSpc>
            </a:pPr>
            <a:r>
              <a:rPr lang="en-US" sz="2300" dirty="0"/>
              <a:t>Office of the ADA Coordinator</a:t>
            </a:r>
          </a:p>
          <a:p>
            <a:pPr marL="305435" indent="-305435">
              <a:lnSpc>
                <a:spcPct val="90000"/>
              </a:lnSpc>
            </a:pPr>
            <a:r>
              <a:rPr lang="en-US" sz="2300" dirty="0"/>
              <a:t>Office of the Vice President</a:t>
            </a:r>
          </a:p>
          <a:p>
            <a:pPr marL="629920" lvl="1" indent="-305435">
              <a:lnSpc>
                <a:spcPct val="90000"/>
              </a:lnSpc>
            </a:pPr>
            <a:r>
              <a:rPr lang="en-US" sz="2100" dirty="0"/>
              <a:t>PACE (Projects, Analytics, Compliance and Envisioning)</a:t>
            </a:r>
            <a:endParaRPr lang="en-US" sz="2100" dirty="0">
              <a:ea typeface="+mn-lt"/>
              <a:cs typeface="+mn-lt"/>
            </a:endParaRPr>
          </a:p>
          <a:p>
            <a:pPr marL="629920" lvl="1" indent="-305435">
              <a:lnSpc>
                <a:spcPct val="90000"/>
              </a:lnSpc>
            </a:pPr>
            <a:r>
              <a:rPr lang="en-US" sz="2100" dirty="0"/>
              <a:t>Equity Review Officer</a:t>
            </a:r>
          </a:p>
          <a:p>
            <a:pPr marL="629920" lvl="1" indent="-305435">
              <a:lnSpc>
                <a:spcPct val="90000"/>
              </a:lnSpc>
            </a:pPr>
            <a:r>
              <a:rPr lang="en-US" sz="2100" dirty="0"/>
              <a:t>Advisors</a:t>
            </a:r>
          </a:p>
          <a:p>
            <a:pPr marL="629920" lvl="1" indent="-305435">
              <a:lnSpc>
                <a:spcPct val="90000"/>
              </a:lnSpc>
            </a:pPr>
            <a:endParaRPr lang="en-US" sz="2100" dirty="0"/>
          </a:p>
          <a:p>
            <a:pPr marL="629920" lvl="1" indent="-305435">
              <a:lnSpc>
                <a:spcPct val="90000"/>
              </a:lnSpc>
            </a:pPr>
            <a:endParaRPr lang="en-US" sz="2100" dirty="0"/>
          </a:p>
          <a:p>
            <a:pPr marL="305435" indent="-305435">
              <a:lnSpc>
                <a:spcPct val="90000"/>
              </a:lnSpc>
            </a:pPr>
            <a:endParaRPr lang="en-US" sz="2300" dirty="0"/>
          </a:p>
          <a:p>
            <a:pPr marL="305435" indent="-305435">
              <a:lnSpc>
                <a:spcPct val="90000"/>
              </a:lnSpc>
            </a:pPr>
            <a:endParaRPr lang="en-US" sz="2300" dirty="0"/>
          </a:p>
        </p:txBody>
      </p:sp>
      <p:sp>
        <p:nvSpPr>
          <p:cNvPr id="12" name="Rectangle 11">
            <a:extLst>
              <a:ext uri="{FF2B5EF4-FFF2-40B4-BE49-F238E27FC236}">
                <a16:creationId xmlns:a16="http://schemas.microsoft.com/office/drawing/2014/main" id="{0647415D-11C2-4BA0-A3EE-E0DA219B3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A2D0BA34-24BC-4C63-945A-90AA854E1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95B7D85-6BB2-45DC-90E8-1A951C47649B}"/>
              </a:ext>
            </a:extLst>
          </p:cNvPr>
          <p:cNvSpPr>
            <a:spLocks noGrp="1"/>
          </p:cNvSpPr>
          <p:nvPr>
            <p:ph type="title"/>
          </p:nvPr>
        </p:nvSpPr>
        <p:spPr>
          <a:xfrm>
            <a:off x="581192" y="1507414"/>
            <a:ext cx="5120255" cy="3903332"/>
          </a:xfrm>
        </p:spPr>
        <p:txBody>
          <a:bodyPr anchor="t">
            <a:normAutofit/>
          </a:bodyPr>
          <a:lstStyle/>
          <a:p>
            <a:r>
              <a:rPr lang="en-US" sz="4000" dirty="0">
                <a:solidFill>
                  <a:schemeClr val="accent2"/>
                </a:solidFill>
              </a:rPr>
              <a:t>Office for Civil Rights, &amp; title IX education &amp; Compliance</a:t>
            </a:r>
          </a:p>
        </p:txBody>
      </p:sp>
    </p:spTree>
    <p:extLst>
      <p:ext uri="{BB962C8B-B14F-4D97-AF65-F5344CB8AC3E}">
        <p14:creationId xmlns:p14="http://schemas.microsoft.com/office/powerpoint/2010/main" val="387236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7" name="Rectangle 16">
            <a:extLst>
              <a:ext uri="{FF2B5EF4-FFF2-40B4-BE49-F238E27FC236}">
                <a16:creationId xmlns:a16="http://schemas.microsoft.com/office/drawing/2014/main" id="{E2B38E65-3AFD-404A-BEFC-3006BCB7A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OCR Overview:&#10;Prevention &amp; Education&#10;Supportive Measures&#10;Accessibility&#10;Response &amp; Investigations&#10;Hearings (RVSM/Title IX Only)">
            <a:extLst>
              <a:ext uri="{FF2B5EF4-FFF2-40B4-BE49-F238E27FC236}">
                <a16:creationId xmlns:a16="http://schemas.microsoft.com/office/drawing/2014/main" id="{C4716AC2-6112-492C-AA68-D106FE063419}"/>
              </a:ext>
              <a:ext uri="{C183D7F6-B498-43B3-948B-1728B52AA6E4}">
                <adec:decorative xmlns:adec="http://schemas.microsoft.com/office/drawing/2017/decorative" val="0"/>
              </a:ext>
            </a:extLst>
          </p:cNvPr>
          <p:cNvPicPr>
            <a:picLocks noGrp="1" noChangeAspect="1"/>
          </p:cNvPicPr>
          <p:nvPr>
            <p:ph idx="1"/>
          </p:nvPr>
        </p:nvPicPr>
        <p:blipFill rotWithShape="1">
          <a:blip r:embed="rId3"/>
          <a:srcRect t="6333" r="2" b="6148"/>
          <a:stretch/>
        </p:blipFill>
        <p:spPr>
          <a:xfrm>
            <a:off x="320264" y="713664"/>
            <a:ext cx="7498616" cy="5676901"/>
          </a:xfrm>
          <a:prstGeom prst="rect">
            <a:avLst/>
          </a:prstGeom>
        </p:spPr>
      </p:pic>
      <p:grpSp>
        <p:nvGrpSpPr>
          <p:cNvPr id="21" name="Group 20">
            <a:extLst>
              <a:ext uri="{FF2B5EF4-FFF2-40B4-BE49-F238E27FC236}">
                <a16:creationId xmlns:a16="http://schemas.microsoft.com/office/drawing/2014/main" id="{C19E0D66-E86B-461B-B58E-7FB356BB0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ED2C7D57-D78E-413F-958A-00ABC8504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1596FEE5-A0CD-4B5D-B4C1-785801908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3">
              <a:extLst>
                <a:ext uri="{FF2B5EF4-FFF2-40B4-BE49-F238E27FC236}">
                  <a16:creationId xmlns:a16="http://schemas.microsoft.com/office/drawing/2014/main" id="{28A81341-6C47-4992-BD01-6BCF3A34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9" name="Rectangle 18">
            <a:extLst>
              <a:ext uri="{FF2B5EF4-FFF2-40B4-BE49-F238E27FC236}">
                <a16:creationId xmlns:a16="http://schemas.microsoft.com/office/drawing/2014/main" id="{AE598562-3047-4BC2-BFF9-F3942047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63476C6-BDD8-48D4-A920-B0EF16EA07DC}"/>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dirty="0">
                <a:solidFill>
                  <a:srgbClr val="FFFFFF"/>
                </a:solidFill>
              </a:rPr>
              <a:t>OCR Overview</a:t>
            </a:r>
          </a:p>
        </p:txBody>
      </p:sp>
    </p:spTree>
    <p:extLst>
      <p:ext uri="{BB962C8B-B14F-4D97-AF65-F5344CB8AC3E}">
        <p14:creationId xmlns:p14="http://schemas.microsoft.com/office/powerpoint/2010/main" val="380768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Human Resources Structure &amp; MSU (continued)&#10;EVP Administration&#10;reporting line to Associate Vice President for HR&#10;reporting line to 7,500 + support staff">
            <a:extLst>
              <a:ext uri="{FF2B5EF4-FFF2-40B4-BE49-F238E27FC236}">
                <a16:creationId xmlns:a16="http://schemas.microsoft.com/office/drawing/2014/main" id="{E35B3D5E-9500-4EFE-9519-9A58D292A825}"/>
              </a:ext>
            </a:extLst>
          </p:cNvPr>
          <p:cNvGraphicFramePr/>
          <p:nvPr>
            <p:extLst>
              <p:ext uri="{D42A27DB-BD31-4B8C-83A1-F6EECF244321}">
                <p14:modId xmlns:p14="http://schemas.microsoft.com/office/powerpoint/2010/main" val="3530764890"/>
              </p:ext>
            </p:extLst>
          </p:nvPr>
        </p:nvGraphicFramePr>
        <p:xfrm>
          <a:off x="6373116" y="2763160"/>
          <a:ext cx="4111509" cy="3866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descr="Human Resources Structure &amp; MSU&#10;&#10;Provost and Exec VP&#10;reporting line item to Associate Provost and Associate VP for Academic HR&#10;reporting line to 5,700 faculty, academic staff and executive manangers">
            <a:extLst>
              <a:ext uri="{FF2B5EF4-FFF2-40B4-BE49-F238E27FC236}">
                <a16:creationId xmlns:a16="http://schemas.microsoft.com/office/drawing/2014/main" id="{02370824-5ADE-45AC-A7FB-2C55C87A3578}"/>
              </a:ext>
            </a:extLst>
          </p:cNvPr>
          <p:cNvGraphicFramePr/>
          <p:nvPr>
            <p:extLst>
              <p:ext uri="{D42A27DB-BD31-4B8C-83A1-F6EECF244321}">
                <p14:modId xmlns:p14="http://schemas.microsoft.com/office/powerpoint/2010/main" val="299985421"/>
              </p:ext>
            </p:extLst>
          </p:nvPr>
        </p:nvGraphicFramePr>
        <p:xfrm>
          <a:off x="940419" y="2763160"/>
          <a:ext cx="4212426" cy="3866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895A5FA7-1B68-429A-8D7F-42F12225CD32}"/>
              </a:ext>
            </a:extLst>
          </p:cNvPr>
          <p:cNvSpPr>
            <a:spLocks noGrp="1"/>
          </p:cNvSpPr>
          <p:nvPr>
            <p:ph type="title"/>
          </p:nvPr>
        </p:nvSpPr>
        <p:spPr/>
        <p:txBody>
          <a:bodyPr/>
          <a:lstStyle/>
          <a:p>
            <a:r>
              <a:rPr lang="en-US" dirty="0"/>
              <a:t>Human resources STRUCTURE @ MSU</a:t>
            </a:r>
          </a:p>
        </p:txBody>
      </p:sp>
      <p:sp>
        <p:nvSpPr>
          <p:cNvPr id="59" name="TextBox 58">
            <a:extLst>
              <a:ext uri="{FF2B5EF4-FFF2-40B4-BE49-F238E27FC236}">
                <a16:creationId xmlns:a16="http://schemas.microsoft.com/office/drawing/2014/main" id="{06415E8E-A5FC-ECAC-1D7A-1BF98B017318}"/>
              </a:ext>
            </a:extLst>
          </p:cNvPr>
          <p:cNvSpPr txBox="1"/>
          <p:nvPr/>
        </p:nvSpPr>
        <p:spPr>
          <a:xfrm>
            <a:off x="1333500" y="2057400"/>
            <a:ext cx="27686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FASA Bucket</a:t>
            </a:r>
          </a:p>
        </p:txBody>
      </p:sp>
      <p:sp>
        <p:nvSpPr>
          <p:cNvPr id="60" name="TextBox 59">
            <a:extLst>
              <a:ext uri="{FF2B5EF4-FFF2-40B4-BE49-F238E27FC236}">
                <a16:creationId xmlns:a16="http://schemas.microsoft.com/office/drawing/2014/main" id="{E5EEF550-CEC7-E233-5B22-EE7669D1B867}"/>
              </a:ext>
            </a:extLst>
          </p:cNvPr>
          <p:cNvSpPr txBox="1"/>
          <p:nvPr/>
        </p:nvSpPr>
        <p:spPr>
          <a:xfrm>
            <a:off x="6794500" y="2032000"/>
            <a:ext cx="2667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ELR Bucket</a:t>
            </a:r>
          </a:p>
        </p:txBody>
      </p:sp>
    </p:spTree>
    <p:extLst>
      <p:ext uri="{BB962C8B-B14F-4D97-AF65-F5344CB8AC3E}">
        <p14:creationId xmlns:p14="http://schemas.microsoft.com/office/powerpoint/2010/main" val="385699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446D546-2354-4932-9E1B-ABA6C4CDC376}"/>
              </a:ext>
            </a:extLst>
          </p:cNvPr>
          <p:cNvSpPr>
            <a:spLocks noGrp="1"/>
          </p:cNvSpPr>
          <p:nvPr>
            <p:ph idx="1"/>
          </p:nvPr>
        </p:nvSpPr>
        <p:spPr>
          <a:xfrm>
            <a:off x="6755769" y="1033390"/>
            <a:ext cx="4855037" cy="4825409"/>
          </a:xfrm>
          <a:ln w="57150">
            <a:noFill/>
          </a:ln>
        </p:spPr>
        <p:txBody>
          <a:bodyPr anchor="ctr">
            <a:normAutofit lnSpcReduction="10000"/>
          </a:bodyPr>
          <a:lstStyle/>
          <a:p>
            <a:pPr marL="0" indent="0">
              <a:buNone/>
            </a:pPr>
            <a:r>
              <a:rPr lang="en-US" sz="2400" dirty="0">
                <a:solidFill>
                  <a:schemeClr val="accent2">
                    <a:lumMod val="50000"/>
                  </a:schemeClr>
                </a:solidFill>
                <a:ea typeface="+mn-lt"/>
                <a:cs typeface="+mn-lt"/>
              </a:rPr>
              <a:t>Wrongful conduct, by the University or a University community member that is illegal under applicable federal, state, or local laws, is fraudulent, or is in violation of any of the University’s policies or procedures. Misconduct includes, but is not limited to, violations of University policy and the law including academic misconduct, fraud, unauthorized use of the University’s property or resources, fraudulent or dishonest financial reporting, bribery, or kickbacks. </a:t>
            </a:r>
            <a:endParaRPr lang="en-US" dirty="0">
              <a:solidFill>
                <a:schemeClr val="accent2">
                  <a:lumMod val="50000"/>
                </a:schemeClr>
              </a:solidFill>
              <a:ea typeface="+mn-lt"/>
              <a:cs typeface="+mn-lt"/>
            </a:endParaRPr>
          </a:p>
          <a:p>
            <a:pPr marL="0" indent="0">
              <a:buNone/>
            </a:pPr>
            <a:endParaRPr lang="en-US" sz="2000" dirty="0">
              <a:solidFill>
                <a:schemeClr val="accent2">
                  <a:lumMod val="50000"/>
                </a:schemeClr>
              </a:solidFill>
            </a:endParaRPr>
          </a:p>
        </p:txBody>
      </p:sp>
      <p:sp>
        <p:nvSpPr>
          <p:cNvPr id="2" name="Title 1">
            <a:extLst>
              <a:ext uri="{FF2B5EF4-FFF2-40B4-BE49-F238E27FC236}">
                <a16:creationId xmlns:a16="http://schemas.microsoft.com/office/drawing/2014/main" id="{65334673-4BE3-4C86-B7B3-B173551CC53B}"/>
              </a:ext>
            </a:extLst>
          </p:cNvPr>
          <p:cNvSpPr>
            <a:spLocks noGrp="1"/>
          </p:cNvSpPr>
          <p:nvPr>
            <p:ph type="title"/>
          </p:nvPr>
        </p:nvSpPr>
        <p:spPr>
          <a:xfrm>
            <a:off x="643468" y="1033389"/>
            <a:ext cx="4826256" cy="4825409"/>
          </a:xfrm>
        </p:spPr>
        <p:txBody>
          <a:bodyPr anchor="ctr">
            <a:normAutofit/>
          </a:bodyPr>
          <a:lstStyle/>
          <a:p>
            <a:r>
              <a:rPr lang="en-US" sz="5000" dirty="0">
                <a:solidFill>
                  <a:srgbClr val="FFFFFF"/>
                </a:solidFill>
              </a:rPr>
              <a:t>What is misconduct?</a:t>
            </a:r>
          </a:p>
        </p:txBody>
      </p:sp>
    </p:spTree>
    <p:extLst>
      <p:ext uri="{BB962C8B-B14F-4D97-AF65-F5344CB8AC3E}">
        <p14:creationId xmlns:p14="http://schemas.microsoft.com/office/powerpoint/2010/main" val="1620662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
  <TotalTime>3</TotalTime>
  <Words>3063</Words>
  <Application>Microsoft Office PowerPoint</Application>
  <PresentationFormat>Widescreen</PresentationFormat>
  <Paragraphs>340</Paragraphs>
  <Slides>52</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Courier New</vt:lpstr>
      <vt:lpstr>Courier New,monospace</vt:lpstr>
      <vt:lpstr>Gill Sans MT</vt:lpstr>
      <vt:lpstr>Segoe UI</vt:lpstr>
      <vt:lpstr>Symbol</vt:lpstr>
      <vt:lpstr>Wingdings 2</vt:lpstr>
      <vt:lpstr>Dividend</vt:lpstr>
      <vt:lpstr>Management of cases Reported TO the Office for Civil Rights &amp; Title IX</vt:lpstr>
      <vt:lpstr> Strategic Partners</vt:lpstr>
      <vt:lpstr>WARNING</vt:lpstr>
      <vt:lpstr>ACRONYMS</vt:lpstr>
      <vt:lpstr>Objectives</vt:lpstr>
      <vt:lpstr>Office for Civil Rights, &amp; title IX education &amp; Compliance</vt:lpstr>
      <vt:lpstr>OCR Overview</vt:lpstr>
      <vt:lpstr>Human resources STRUCTURE @ MSU</vt:lpstr>
      <vt:lpstr>What is misconduct?</vt:lpstr>
      <vt:lpstr>Policy Overview</vt:lpstr>
      <vt:lpstr>Who to call?</vt:lpstr>
      <vt:lpstr>Questions?</vt:lpstr>
      <vt:lpstr>OCR's Initial Response and Notification Process</vt:lpstr>
      <vt:lpstr>Report Submitted to OCR: Initial Assessment</vt:lpstr>
      <vt:lpstr>OCR Notification of Reported Behavior</vt:lpstr>
      <vt:lpstr>PowerPoint Presentation</vt:lpstr>
      <vt:lpstr>PowerPoint Presentation</vt:lpstr>
      <vt:lpstr>Questions?</vt:lpstr>
      <vt:lpstr>Interim Actions- FASA/ELR and the Unit Leaders Response</vt:lpstr>
      <vt:lpstr>Protocol for Coordinated Response</vt:lpstr>
      <vt:lpstr>INTERIM Actions</vt:lpstr>
      <vt:lpstr>No interim actions</vt:lpstr>
      <vt:lpstr>Situational considerations</vt:lpstr>
      <vt:lpstr>Individual Leadership Considerations</vt:lpstr>
      <vt:lpstr>Case Scenarios and Application- Initial Notification and Interim Measures</vt:lpstr>
      <vt:lpstr>Introduction of Peers</vt:lpstr>
      <vt:lpstr>Case Scenario – Part 1-- Notification from OCR (FAS)</vt:lpstr>
      <vt:lpstr>PowerPoint Presentation</vt:lpstr>
      <vt:lpstr>Case Scenario – Part 1-- Notification from OCR (Support staff)</vt:lpstr>
      <vt:lpstr>Case Scenario – Part 1-- Notification from OCR (Support staff)</vt:lpstr>
      <vt:lpstr>Claimant DOes not Participate- What happens now?</vt:lpstr>
      <vt:lpstr>Questions?</vt:lpstr>
      <vt:lpstr>OCR – Investigation and Resolution Process</vt:lpstr>
      <vt:lpstr>PowerPoint Presentation</vt:lpstr>
      <vt:lpstr>PowerPoint Presentation</vt:lpstr>
      <vt:lpstr>What is considered in an appeal</vt:lpstr>
      <vt:lpstr>Case Scenario Part 2- New Information During the Investigation (FAS)</vt:lpstr>
      <vt:lpstr>Case Scenario Part 2- New Information During the Investigation (Support Staff)</vt:lpstr>
      <vt:lpstr>Questions?</vt:lpstr>
      <vt:lpstr>FASA/ELR and the Unit- Post-Decision Response</vt:lpstr>
      <vt:lpstr>FINDING: Violation of RVSM or ADP Policy </vt:lpstr>
      <vt:lpstr>Discipline Overview for Support STaff</vt:lpstr>
      <vt:lpstr> No finding</vt:lpstr>
      <vt:lpstr>Discipline overview for faculty &amp; academic staff</vt:lpstr>
      <vt:lpstr>Case Scenario Part 3- Post Decision Response (FAS)</vt:lpstr>
      <vt:lpstr>Case Scenario Part 3- Post Decision Response (Support Staff)</vt:lpstr>
      <vt:lpstr>Peer Leaders- Lessons learned?</vt:lpstr>
      <vt:lpstr>Questions?</vt:lpstr>
      <vt:lpstr>Safe Environment ACTION Plan protocol </vt:lpstr>
      <vt:lpstr>Communication Review process for employee misconduct </vt:lpstr>
      <vt:lpstr>Reporting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OIE Cases</dc:title>
  <dc:creator>Yermak, Kara</dc:creator>
  <cp:lastModifiedBy>Leverich, Cindi</cp:lastModifiedBy>
  <cp:revision>5</cp:revision>
  <cp:lastPrinted>2023-04-18T11:55:02Z</cp:lastPrinted>
  <dcterms:created xsi:type="dcterms:W3CDTF">2021-03-17T15:35:48Z</dcterms:created>
  <dcterms:modified xsi:type="dcterms:W3CDTF">2025-01-28T22:37:46Z</dcterms:modified>
</cp:coreProperties>
</file>