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notesMasterIdLst>
    <p:notesMasterId r:id="rId7"/>
  </p:notesMasterIdLst>
  <p:sldIdLst>
    <p:sldId id="262" r:id="rId2"/>
    <p:sldId id="269" r:id="rId3"/>
    <p:sldId id="266" r:id="rId4"/>
    <p:sldId id="267" r:id="rId5"/>
    <p:sldId id="268" r:id="rId6"/>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67C521"/>
    <a:srgbClr val="18453B"/>
    <a:srgbClr val="0C533A"/>
    <a:srgbClr val="064339"/>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49"/>
    <p:restoredTop sz="71613" autoAdjust="0"/>
  </p:normalViewPr>
  <p:slideViewPr>
    <p:cSldViewPr snapToGrid="0" snapToObjects="1" showGuides="1">
      <p:cViewPr varScale="1">
        <p:scale>
          <a:sx n="104" d="100"/>
          <a:sy n="104" d="100"/>
        </p:scale>
        <p:origin x="1008" y="96"/>
      </p:cViewPr>
      <p:guideLst>
        <p:guide orient="horz" pos="1620"/>
        <p:guide pos="2880"/>
      </p:guideLst>
    </p:cSldViewPr>
  </p:slideViewPr>
  <p:notesTextViewPr>
    <p:cViewPr>
      <p:scale>
        <a:sx n="100" d="100"/>
        <a:sy n="100" d="100"/>
      </p:scale>
      <p:origin x="0" y="-212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790A6F-2999-4B9F-BF63-AAA8AFDA4DD9}" type="datetimeFigureOut">
              <a:rPr lang="en-US" smtClean="0"/>
              <a:t>11/18/2024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4C0415-A90F-4A05-9481-FECBA1823D41}" type="slidenum">
              <a:rPr lang="en-US" smtClean="0"/>
              <a:t>‹#›</a:t>
            </a:fld>
            <a:endParaRPr lang="en-US"/>
          </a:p>
        </p:txBody>
      </p:sp>
    </p:spTree>
    <p:extLst>
      <p:ext uri="{BB962C8B-B14F-4D97-AF65-F5344CB8AC3E}">
        <p14:creationId xmlns:p14="http://schemas.microsoft.com/office/powerpoint/2010/main" val="4077592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mj-lt"/>
              <a:buAutoNum type="arabi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Nature of Conflict – Three Dimensions</a:t>
            </a:r>
          </a:p>
          <a:p>
            <a:pPr marL="742950" marR="0" lvl="1" indent="-28575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Cognitive (Perception)</a:t>
            </a:r>
          </a:p>
          <a:p>
            <a:pPr marL="1200150" marR="0" lvl="2" indent="-285750">
              <a:lnSpc>
                <a:spcPct val="107000"/>
              </a:lnSpc>
              <a:spcBef>
                <a:spcPts val="0"/>
              </a:spcBef>
              <a:spcAft>
                <a:spcPts val="0"/>
              </a:spcAft>
              <a:buFont typeface="+mj-lt"/>
              <a:buAutoNum type="romanLcPeriod"/>
            </a:pPr>
            <a:r>
              <a:rPr lang="en-US" sz="1200" dirty="0">
                <a:latin typeface="Times New Roman" panose="02020603050405020304" pitchFamily="18" charset="0"/>
                <a:cs typeface="Times New Roman" panose="02020603050405020304" pitchFamily="18" charset="0"/>
              </a:rPr>
              <a:t>Conflict often begins in our minds, rooted in how we perceive and interpret a situation. This is the </a:t>
            </a:r>
            <a:r>
              <a:rPr lang="en-US" sz="1200" i="1" dirty="0">
                <a:latin typeface="Times New Roman" panose="02020603050405020304" pitchFamily="18" charset="0"/>
                <a:cs typeface="Times New Roman" panose="02020603050405020304" pitchFamily="18" charset="0"/>
              </a:rPr>
              <a:t>cognitive dimension</a:t>
            </a:r>
            <a:r>
              <a:rPr lang="en-US" sz="1200" dirty="0">
                <a:latin typeface="Times New Roman" panose="02020603050405020304" pitchFamily="18" charset="0"/>
                <a:cs typeface="Times New Roman" panose="02020603050405020304" pitchFamily="18" charset="0"/>
              </a:rPr>
              <a:t> of conflict. For instance, imagine you overhear a colleague saying, 'I don't think they know what they're doing.' You might perceive this as a criticism directed at you, even if it wasn’t intended that way. Misunderstandings like this fuel conflict because we often attribute intent without clarification. </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Our belief or understanding that our own needs, interests, wants or values are incompatible with someone else’s.</a:t>
            </a: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Both subjective and objective</a:t>
            </a:r>
          </a:p>
          <a:p>
            <a:pPr marL="1600200" marR="0" lvl="3" indent="-228600">
              <a:lnSpc>
                <a:spcPct val="107000"/>
              </a:lnSpc>
              <a:spcBef>
                <a:spcPts val="0"/>
              </a:spcBef>
              <a:spcAft>
                <a:spcPts val="0"/>
              </a:spcAft>
              <a:buFont typeface="+mj-lt"/>
              <a:buAutoNum type="arabi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Objective – If you want to develop a new parking lot on campus, but others on campus want to keep it as green space.</a:t>
            </a:r>
          </a:p>
          <a:p>
            <a:pPr marL="1600200" marR="0" lvl="3" indent="-228600">
              <a:lnSpc>
                <a:spcPct val="107000"/>
              </a:lnSpc>
              <a:spcBef>
                <a:spcPts val="0"/>
              </a:spcBef>
              <a:spcAft>
                <a:spcPts val="0"/>
              </a:spcAft>
              <a:buFont typeface="+mj-lt"/>
              <a:buAutoNum type="arabi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Subjective – If you want to teach a course online for pedagogical reasons, but another believes that the subject matter cannot be taught in that format.</a:t>
            </a: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Important to note that conflict exists if at least one person believes there is a conflict. </a:t>
            </a: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Often expressed in how disputants describe or explain the conflict.</a:t>
            </a:r>
          </a:p>
          <a:p>
            <a:pPr marL="1600200" marR="0" lvl="3" indent="-228600">
              <a:lnSpc>
                <a:spcPct val="107000"/>
              </a:lnSpc>
              <a:spcBef>
                <a:spcPts val="0"/>
              </a:spcBef>
              <a:spcAft>
                <a:spcPts val="0"/>
              </a:spcAft>
              <a:buFont typeface="+mj-lt"/>
              <a:buAutoNum type="arabi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These narratives give us a means into their cognitive experience and an avenue to addressing one piece of the conflict. </a:t>
            </a:r>
          </a:p>
          <a:p>
            <a:pPr marL="742950" marR="0" lvl="1" indent="-28575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Emotional (Feeling)</a:t>
            </a:r>
          </a:p>
          <a:p>
            <a:pPr marL="1143000" marR="0" lvl="2" indent="-228600">
              <a:lnSpc>
                <a:spcPct val="107000"/>
              </a:lnSpc>
              <a:spcBef>
                <a:spcPts val="0"/>
              </a:spcBef>
              <a:spcAft>
                <a:spcPts val="0"/>
              </a:spcAft>
              <a:buFont typeface="+mj-lt"/>
              <a:buAutoNum type="romanLcPeriod"/>
            </a:pPr>
            <a:r>
              <a:rPr lang="en-US" sz="1200" dirty="0">
                <a:latin typeface="Times New Roman" panose="02020603050405020304" pitchFamily="18" charset="0"/>
                <a:cs typeface="Times New Roman" panose="02020603050405020304" pitchFamily="18" charset="0"/>
              </a:rPr>
              <a:t>Emotions are at the heart of conflict. Whether it's anger, frustration, or even hope, these feelings shape how we engage and respond. </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Experienced as an emotional reaction to a situation or interaction.</a:t>
            </a: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Often describe conflict in relation to how we are feeling.</a:t>
            </a: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It may not manifest behaviorally, but creates emotional intensity.</a:t>
            </a: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Again, they are in conflict because they feel that they are.</a:t>
            </a: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GROK Exercise!</a:t>
            </a:r>
          </a:p>
          <a:p>
            <a:pPr marL="742950" marR="0" lvl="1" indent="-28575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Behavioral (Action)</a:t>
            </a:r>
          </a:p>
          <a:p>
            <a:pPr marL="1143000" marR="0" lvl="2" indent="-228600">
              <a:lnSpc>
                <a:spcPct val="107000"/>
              </a:lnSpc>
              <a:spcBef>
                <a:spcPts val="0"/>
              </a:spcBef>
              <a:spcAft>
                <a:spcPts val="0"/>
              </a:spcAft>
              <a:buFont typeface="+mj-lt"/>
              <a:buAutoNum type="romanLcPeriod"/>
            </a:pPr>
            <a:r>
              <a:rPr lang="en-US" sz="1200" dirty="0">
                <a:latin typeface="Times New Roman" panose="02020603050405020304" pitchFamily="18" charset="0"/>
                <a:cs typeface="Times New Roman" panose="02020603050405020304" pitchFamily="18" charset="0"/>
              </a:rPr>
              <a:t>The behavioral dimension of conflict is what we can observe—what people say and do. For instance, in a disagreement, someone might raise their voice or walk away. These actions are often fueled by the cognitive and emotional dimensions we've just discussed. Understanding the role of behavior allows us to recognize patterns and adjust responses to de-escalate tension.</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Understood and experienced as the actions that people take to express their feelings, articulate their perceptions, and get their needs met.</a:t>
            </a: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May include direct attempts to make something happen at someone else’s expense… may be an exercise of power.</a:t>
            </a: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Most of us gravitate to the behavioral dimension. If you ask disputants what a conflict is about, they are most likely to talk about what happened or what they want to happen. </a:t>
            </a: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Because we focus on this dimension, we often overlook important components of the conflict.</a:t>
            </a:r>
          </a:p>
          <a:p>
            <a:pPr marL="742950" marR="0" lvl="1" indent="-28575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None of these dimensions are static.  People move in and out of conflict, and the strength or character of conflict along each dimension can change rapidly and frequently. However, if one dimension changes it doesn’t necessarily impact the others. For example, the emotional component of conflict occasionally decreases as people increase their awareness of the dispute and their understanding of its nature. </a:t>
            </a:r>
          </a:p>
          <a:p>
            <a:pPr marL="742950" marR="0" lvl="1" indent="-28575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Additionally, in observing people in conflict, some may describe along emotional dimension (I feel angry and hurt), perception (I believe you are completely missing the point) or action (I want you to do this). </a:t>
            </a:r>
          </a:p>
          <a:p>
            <a:pPr marL="742950" marR="0" lvl="1" indent="-285750">
              <a:lnSpc>
                <a:spcPct val="107000"/>
              </a:lnSpc>
              <a:spcBef>
                <a:spcPts val="0"/>
              </a:spcBef>
              <a:spcAft>
                <a:spcPts val="80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Highlights the complexity of conflict. </a:t>
            </a:r>
          </a:p>
          <a:p>
            <a:endParaRPr lang="en-US" dirty="0"/>
          </a:p>
        </p:txBody>
      </p:sp>
      <p:sp>
        <p:nvSpPr>
          <p:cNvPr id="4" name="Slide Number Placeholder 3"/>
          <p:cNvSpPr>
            <a:spLocks noGrp="1"/>
          </p:cNvSpPr>
          <p:nvPr>
            <p:ph type="sldNum" sz="quarter" idx="5"/>
          </p:nvPr>
        </p:nvSpPr>
        <p:spPr/>
        <p:txBody>
          <a:bodyPr/>
          <a:lstStyle/>
          <a:p>
            <a:fld id="{D04C0415-A90F-4A05-9481-FECBA1823D41}" type="slidenum">
              <a:rPr lang="en-US" smtClean="0"/>
              <a:t>1</a:t>
            </a:fld>
            <a:endParaRPr lang="en-US"/>
          </a:p>
        </p:txBody>
      </p:sp>
    </p:spTree>
    <p:extLst>
      <p:ext uri="{BB962C8B-B14F-4D97-AF65-F5344CB8AC3E}">
        <p14:creationId xmlns:p14="http://schemas.microsoft.com/office/powerpoint/2010/main" val="2872551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Times New Roman" panose="02020603050405020304" pitchFamily="18" charset="0"/>
                <a:cs typeface="Times New Roman" panose="02020603050405020304" pitchFamily="18" charset="0"/>
              </a:rPr>
              <a:t>Each group collectively selects two emotions from the displayed list that resonate most with a recent or hypothetical conflict they’ve experienced or discussed.</a:t>
            </a:r>
          </a:p>
          <a:p>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Groups briefly discuss why they chose those emotions and how they think these emotions influenced the conflict's progression.</a:t>
            </a: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Emotions are central to how conflicts escalate or resolve. We’re going to engage in a group activity to identify emotions and reflect on their role in conflict.</a:t>
            </a:r>
          </a:p>
          <a:p>
            <a:r>
              <a:rPr lang="en-US" sz="1200" dirty="0">
                <a:latin typeface="Times New Roman" panose="02020603050405020304" pitchFamily="18" charset="0"/>
                <a:cs typeface="Times New Roman" panose="02020603050405020304" pitchFamily="18" charset="0"/>
              </a:rPr>
              <a:t>First, you’ll see a list of emotions on the screen. Each group will select two emotions that feel most relevant to a conflict you’ve experienced, imagined, or observed. Discuss within your group why you chose those emotions and how they might influence conflict.</a:t>
            </a:r>
          </a:p>
          <a:p>
            <a:r>
              <a:rPr lang="en-US" sz="1200" dirty="0">
                <a:latin typeface="Times New Roman" panose="02020603050405020304" pitchFamily="18" charset="0"/>
                <a:cs typeface="Times New Roman" panose="02020603050405020304" pitchFamily="18" charset="0"/>
              </a:rPr>
              <a:t>Once you’ve discussed, we’ll ask a few groups to share their reflections with everyone. This activity helps us collectively explore how emotional awareness can shape conflict resolution strategies.</a:t>
            </a:r>
          </a:p>
          <a:p>
            <a:r>
              <a:rPr lang="en-US" sz="1200" dirty="0" err="1">
                <a:latin typeface="Times New Roman" panose="02020603050405020304" pitchFamily="18" charset="0"/>
                <a:cs typeface="Times New Roman" panose="02020603050405020304" pitchFamily="18" charset="0"/>
              </a:rPr>
              <a:t>ite</a:t>
            </a:r>
            <a:r>
              <a:rPr lang="en-US" sz="1200" dirty="0">
                <a:latin typeface="Times New Roman" panose="02020603050405020304" pitchFamily="18" charset="0"/>
                <a:cs typeface="Times New Roman" panose="02020603050405020304" pitchFamily="18" charset="0"/>
              </a:rPr>
              <a:t> a few groups to share their selected emotions and insights with the entire audience.</a:t>
            </a:r>
          </a:p>
        </p:txBody>
      </p:sp>
      <p:sp>
        <p:nvSpPr>
          <p:cNvPr id="4" name="Slide Number Placeholder 3"/>
          <p:cNvSpPr>
            <a:spLocks noGrp="1"/>
          </p:cNvSpPr>
          <p:nvPr>
            <p:ph type="sldNum" sz="quarter" idx="5"/>
          </p:nvPr>
        </p:nvSpPr>
        <p:spPr/>
        <p:txBody>
          <a:bodyPr/>
          <a:lstStyle/>
          <a:p>
            <a:fld id="{D04C0415-A90F-4A05-9481-FECBA1823D41}" type="slidenum">
              <a:rPr lang="en-US" smtClean="0"/>
              <a:t>2</a:t>
            </a:fld>
            <a:endParaRPr lang="en-US"/>
          </a:p>
        </p:txBody>
      </p:sp>
    </p:spTree>
    <p:extLst>
      <p:ext uri="{BB962C8B-B14F-4D97-AF65-F5344CB8AC3E}">
        <p14:creationId xmlns:p14="http://schemas.microsoft.com/office/powerpoint/2010/main" val="3394503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marR="0" lvl="1" indent="-28575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Again, conflict is complex.</a:t>
            </a:r>
          </a:p>
          <a:p>
            <a:pPr marL="742950" marR="0" lvl="1" indent="-28575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Different causes of conflict motivate conflict dimensions. </a:t>
            </a:r>
          </a:p>
          <a:p>
            <a:pPr marL="742950" marR="0" lvl="1" indent="-28575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However, human needs are at the core (Survival needs, interests and identity needs)</a:t>
            </a: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Conflict cannot be resolved unless these needs are met in some way. </a:t>
            </a: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Survival Needs (Food, Shelter, Clothing, Security) - </a:t>
            </a:r>
            <a:r>
              <a:rPr lang="en-US" sz="1200" i="1" dirty="0">
                <a:latin typeface="Times New Roman" panose="02020603050405020304" pitchFamily="18" charset="0"/>
                <a:cs typeface="Times New Roman" panose="02020603050405020304" pitchFamily="18" charset="0"/>
              </a:rPr>
              <a:t>Example:</a:t>
            </a:r>
            <a:r>
              <a:rPr lang="en-US" sz="1200" dirty="0">
                <a:latin typeface="Times New Roman" panose="02020603050405020304" pitchFamily="18" charset="0"/>
                <a:cs typeface="Times New Roman" panose="02020603050405020304" pitchFamily="18" charset="0"/>
              </a:rPr>
              <a:t> Workplace disputes over pay or unsafe working conditions.</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Interests (Substantive, Procedural, Psychological)</a:t>
            </a:r>
          </a:p>
          <a:p>
            <a:pPr marL="1600200" marR="0" lvl="3" indent="-228600">
              <a:lnSpc>
                <a:spcPct val="107000"/>
              </a:lnSpc>
              <a:spcBef>
                <a:spcPts val="0"/>
              </a:spcBef>
              <a:spcAft>
                <a:spcPts val="0"/>
              </a:spcAft>
              <a:buFont typeface="+mj-lt"/>
              <a:buAutoNum type="arabi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Substantive – About tangible benefits - </a:t>
            </a:r>
            <a:r>
              <a:rPr lang="en-US" sz="1200" i="1" dirty="0">
                <a:latin typeface="Times New Roman" panose="02020603050405020304" pitchFamily="18" charset="0"/>
                <a:cs typeface="Times New Roman" panose="02020603050405020304" pitchFamily="18" charset="0"/>
              </a:rPr>
              <a:t>Example:</a:t>
            </a:r>
            <a:r>
              <a:rPr lang="en-US" sz="1200" dirty="0">
                <a:latin typeface="Times New Roman" panose="02020603050405020304" pitchFamily="18" charset="0"/>
                <a:cs typeface="Times New Roman" panose="02020603050405020304" pitchFamily="18" charset="0"/>
              </a:rPr>
              <a:t> A team competing for limited resources to fund their projects.</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0"/>
              </a:spcAft>
              <a:buFont typeface="+mj-lt"/>
              <a:buAutoNum type="arabi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Procedural – About process for interacting, communicating or decision-making</a:t>
            </a:r>
          </a:p>
          <a:p>
            <a:pPr marL="1600200" marR="0" lvl="3" indent="-228600">
              <a:lnSpc>
                <a:spcPct val="107000"/>
              </a:lnSpc>
              <a:spcBef>
                <a:spcPts val="0"/>
              </a:spcBef>
              <a:spcAft>
                <a:spcPts val="0"/>
              </a:spcAft>
              <a:buFont typeface="+mj-lt"/>
              <a:buAutoNum type="arabi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Psychological – About how one is treated, respected or acknowledged</a:t>
            </a: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Identity Needs (Meaning, Community, Intimacy, Autonomy)</a:t>
            </a:r>
          </a:p>
          <a:p>
            <a:pPr marL="1600200" marR="0" lvl="3" indent="-228600">
              <a:lnSpc>
                <a:spcPct val="107000"/>
              </a:lnSpc>
              <a:spcBef>
                <a:spcPts val="0"/>
              </a:spcBef>
              <a:spcAft>
                <a:spcPts val="0"/>
              </a:spcAft>
              <a:buFont typeface="+mj-lt"/>
              <a:buAutoNum type="arabicPeriod"/>
            </a:pPr>
            <a:r>
              <a:rPr lang="en-US" sz="1200" dirty="0">
                <a:latin typeface="Times New Roman" panose="02020603050405020304" pitchFamily="18" charset="0"/>
                <a:cs typeface="Times New Roman" panose="02020603050405020304" pitchFamily="18" charset="0"/>
              </a:rPr>
              <a:t>Conflicts rooted in identity needs can be particularly intense because they touch on fundamental aspects of a person's sense of self and belonging. These needs often go beyond material or practical concerns, delving into psychological and emotional dimensions that define who we are. </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057400" marR="0" lvl="4" indent="-228600">
              <a:lnSpc>
                <a:spcPct val="107000"/>
              </a:lnSpc>
              <a:spcBef>
                <a:spcPts val="0"/>
              </a:spcBef>
              <a:spcAft>
                <a:spcPts val="0"/>
              </a:spcAft>
              <a:buFont typeface="+mj-lt"/>
              <a:buAutoNum type="arabi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Meaning – Establishing a purpose for one’s life</a:t>
            </a:r>
          </a:p>
          <a:p>
            <a:pPr marL="2514600" marR="0" lvl="5" indent="-228600">
              <a:lnSpc>
                <a:spcPct val="107000"/>
              </a:lnSpc>
              <a:spcBef>
                <a:spcPts val="0"/>
              </a:spcBef>
              <a:spcAft>
                <a:spcPts val="0"/>
              </a:spcAft>
              <a:buFont typeface="+mj-lt"/>
              <a:buAutoNum type="arabicPeriod"/>
            </a:pPr>
            <a:r>
              <a:rPr lang="en-US" sz="1200" i="1" dirty="0">
                <a:latin typeface="Times New Roman" panose="02020603050405020304" pitchFamily="18" charset="0"/>
                <a:cs typeface="Times New Roman" panose="02020603050405020304" pitchFamily="18" charset="0"/>
              </a:rPr>
              <a:t>Conflict Example:</a:t>
            </a:r>
            <a:r>
              <a:rPr lang="en-US" sz="1200" dirty="0">
                <a:latin typeface="Times New Roman" panose="02020603050405020304" pitchFamily="18" charset="0"/>
                <a:cs typeface="Times New Roman" panose="02020603050405020304" pitchFamily="18" charset="0"/>
              </a:rPr>
              <a:t> Disputes over organizational changes that feel misaligned with personal ethics or values.</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057400" marR="0" lvl="4" indent="-228600">
              <a:lnSpc>
                <a:spcPct val="107000"/>
              </a:lnSpc>
              <a:spcBef>
                <a:spcPts val="0"/>
              </a:spcBef>
              <a:spcAft>
                <a:spcPts val="0"/>
              </a:spcAft>
              <a:buFont typeface="+mj-lt"/>
              <a:buAutoNum type="arabi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Community – Being connected to group with which they can identify and feel recognized.</a:t>
            </a:r>
          </a:p>
          <a:p>
            <a:pPr marL="2514600" marR="0" lvl="5" indent="-228600">
              <a:lnSpc>
                <a:spcPct val="107000"/>
              </a:lnSpc>
              <a:spcBef>
                <a:spcPts val="0"/>
              </a:spcBef>
              <a:spcAft>
                <a:spcPts val="0"/>
              </a:spcAft>
              <a:buFont typeface="+mj-lt"/>
              <a:buAutoNum type="arabicPeriod"/>
            </a:pPr>
            <a:r>
              <a:rPr lang="en-US" sz="1200" i="1" dirty="0">
                <a:latin typeface="Times New Roman" panose="02020603050405020304" pitchFamily="18" charset="0"/>
                <a:cs typeface="Times New Roman" panose="02020603050405020304" pitchFamily="18" charset="0"/>
              </a:rPr>
              <a:t>Conflict Example:</a:t>
            </a:r>
            <a:r>
              <a:rPr lang="en-US" sz="1200" dirty="0">
                <a:latin typeface="Times New Roman" panose="02020603050405020304" pitchFamily="18" charset="0"/>
                <a:cs typeface="Times New Roman" panose="02020603050405020304" pitchFamily="18" charset="0"/>
              </a:rPr>
              <a:t> Feeling excluded or marginalized within a team or social group</a:t>
            </a:r>
            <a:r>
              <a:rPr lang="en-US" sz="1200" kern="100" dirty="0">
                <a:effectLst/>
                <a:latin typeface="Times New Roman" panose="02020603050405020304" pitchFamily="18" charset="0"/>
                <a:cs typeface="Times New Roman" panose="02020603050405020304" pitchFamily="18" charset="0"/>
              </a:rPr>
              <a:t>.</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057400" marR="0" lvl="4" indent="-228600">
              <a:lnSpc>
                <a:spcPct val="107000"/>
              </a:lnSpc>
              <a:spcBef>
                <a:spcPts val="0"/>
              </a:spcBef>
              <a:spcAft>
                <a:spcPts val="0"/>
              </a:spcAft>
              <a:buFont typeface="+mj-lt"/>
              <a:buAutoNum type="arabi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Intimacy – Involves wanting to be special, unique and important to others. Implies reciprocity.</a:t>
            </a:r>
          </a:p>
          <a:p>
            <a:pPr marL="2514600" marR="0" lvl="5" indent="-228600">
              <a:lnSpc>
                <a:spcPct val="107000"/>
              </a:lnSpc>
              <a:spcBef>
                <a:spcPts val="0"/>
              </a:spcBef>
              <a:spcAft>
                <a:spcPts val="0"/>
              </a:spcAft>
              <a:buFont typeface="+mj-lt"/>
              <a:buAutoNum type="arabicPeriod"/>
            </a:pPr>
            <a:r>
              <a:rPr lang="en-US" sz="1200" i="1" dirty="0">
                <a:latin typeface="Times New Roman" panose="02020603050405020304" pitchFamily="18" charset="0"/>
                <a:cs typeface="Times New Roman" panose="02020603050405020304" pitchFamily="18" charset="0"/>
              </a:rPr>
              <a:t>Conflict Example:</a:t>
            </a:r>
            <a:r>
              <a:rPr lang="en-US" sz="1200" dirty="0">
                <a:latin typeface="Times New Roman" panose="02020603050405020304" pitchFamily="18" charset="0"/>
                <a:cs typeface="Times New Roman" panose="02020603050405020304" pitchFamily="18" charset="0"/>
              </a:rPr>
              <a:t> Tensions in personal or professional relationships stemming from lack of trust or unmet emotional support.</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057400" marR="0" lvl="4" indent="-228600">
              <a:lnSpc>
                <a:spcPct val="107000"/>
              </a:lnSpc>
              <a:spcBef>
                <a:spcPts val="0"/>
              </a:spcBef>
              <a:spcAft>
                <a:spcPts val="800"/>
              </a:spcAft>
              <a:buFont typeface="+mj-lt"/>
              <a:buAutoNum type="arabi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Autonomy – Sense of independence, freedom and individuality. </a:t>
            </a:r>
            <a:endParaRPr lang="en-US" sz="1200" i="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514600" marR="0" lvl="5" indent="-228600">
              <a:lnSpc>
                <a:spcPct val="107000"/>
              </a:lnSpc>
              <a:spcBef>
                <a:spcPts val="0"/>
              </a:spcBef>
              <a:spcAft>
                <a:spcPts val="800"/>
              </a:spcAft>
              <a:buFont typeface="+mj-lt"/>
              <a:buAutoNum type="arabicPeriod"/>
            </a:pPr>
            <a:r>
              <a:rPr lang="en-US" sz="1200" i="1" dirty="0">
                <a:latin typeface="Times New Roman" panose="02020603050405020304" pitchFamily="18" charset="0"/>
                <a:cs typeface="Times New Roman" panose="02020603050405020304" pitchFamily="18" charset="0"/>
              </a:rPr>
              <a:t>Conflict Example:</a:t>
            </a:r>
            <a:r>
              <a:rPr lang="en-US" sz="1200" dirty="0">
                <a:latin typeface="Times New Roman" panose="02020603050405020304" pitchFamily="18" charset="0"/>
                <a:cs typeface="Times New Roman" panose="02020603050405020304" pitchFamily="18" charset="0"/>
              </a:rPr>
              <a:t> Pushback against micromanagement or restrictive policies that undermine personal agency.</a:t>
            </a:r>
          </a:p>
          <a:p>
            <a:pPr marL="1600200" marR="0" lvl="3" indent="-228600">
              <a:lnSpc>
                <a:spcPct val="107000"/>
              </a:lnSpc>
              <a:spcBef>
                <a:spcPts val="0"/>
              </a:spcBef>
              <a:spcAft>
                <a:spcPts val="800"/>
              </a:spcAft>
              <a:buFont typeface="+mj-lt"/>
              <a:buAutoNum type="arabicPeriod"/>
            </a:pPr>
            <a:r>
              <a:rPr lang="en-US" sz="1200" dirty="0">
                <a:latin typeface="Times New Roman" panose="02020603050405020304" pitchFamily="18" charset="0"/>
                <a:cs typeface="Times New Roman" panose="02020603050405020304" pitchFamily="18" charset="0"/>
              </a:rPr>
              <a:t>I also want to note that when identity is in play, perception can become distorted by biases. For instance, confirmation bias might cause someone to see every action of a colleague as adversarial based on past conflicts. Similarly, attribution error can lead to assigning blame to others while justifying one’s own actions.</a:t>
            </a:r>
          </a:p>
          <a:p>
            <a:pPr marL="2514600" marR="0" lvl="5" indent="-228600">
              <a:lnSpc>
                <a:spcPct val="107000"/>
              </a:lnSpc>
              <a:spcBef>
                <a:spcPts val="0"/>
              </a:spcBef>
              <a:spcAft>
                <a:spcPts val="800"/>
              </a:spcAft>
              <a:buFont typeface="+mj-lt"/>
              <a:buAutoNum type="arabicPeriod"/>
            </a:pP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800"/>
              </a:spcAft>
              <a:buFont typeface="+mj-lt"/>
              <a:buAutoNum type="arabicPeriod"/>
            </a:pP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Font typeface="+mj-lt"/>
              <a:buNone/>
            </a:pPr>
            <a:r>
              <a:rPr lang="en-US" sz="1200" dirty="0">
                <a:latin typeface="Times New Roman" panose="02020603050405020304" pitchFamily="18" charset="0"/>
                <a:cs typeface="Times New Roman" panose="02020603050405020304" pitchFamily="18" charset="0"/>
              </a:rPr>
              <a:t>To deepen our understanding, think back to a conflict you’ve observed or experienced. Which category—survival needs, interests, or identity—was driving the conflict? If you had the power to address that need, what might you have done differently?</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04C0415-A90F-4A05-9481-FECBA1823D41}" type="slidenum">
              <a:rPr lang="en-US" smtClean="0"/>
              <a:t>3</a:t>
            </a:fld>
            <a:endParaRPr lang="en-US"/>
          </a:p>
        </p:txBody>
      </p:sp>
    </p:spTree>
    <p:extLst>
      <p:ext uri="{BB962C8B-B14F-4D97-AF65-F5344CB8AC3E}">
        <p14:creationId xmlns:p14="http://schemas.microsoft.com/office/powerpoint/2010/main" val="2163148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Embedded in a lot of contextual factors.</a:t>
            </a:r>
          </a:p>
          <a:p>
            <a:pPr marL="1600200" marR="0" lvl="3" indent="-228600">
              <a:lnSpc>
                <a:spcPct val="107000"/>
              </a:lnSpc>
              <a:spcBef>
                <a:spcPts val="0"/>
              </a:spcBef>
              <a:spcAft>
                <a:spcPts val="0"/>
              </a:spcAft>
              <a:buFont typeface="+mj-lt"/>
              <a:buAutoNum type="arabi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Communication</a:t>
            </a:r>
          </a:p>
          <a:p>
            <a:pPr marL="2057400" marR="0" lvl="4" indent="-228600">
              <a:lnSpc>
                <a:spcPct val="107000"/>
              </a:lnSpc>
              <a:spcBef>
                <a:spcPts val="0"/>
              </a:spcBef>
              <a:spcAft>
                <a:spcPts val="0"/>
              </a:spcAft>
              <a:buFont typeface="+mj-lt"/>
              <a:buAutoNum type="alphaLcPeriod"/>
            </a:pPr>
            <a:r>
              <a:rPr lang="en-US" sz="1200" dirty="0">
                <a:latin typeface="Times New Roman" panose="02020603050405020304" pitchFamily="18" charset="0"/>
                <a:cs typeface="Times New Roman" panose="02020603050405020304" pitchFamily="18" charset="0"/>
              </a:rPr>
              <a:t>Every relationship develops a history, and patterns of communication over time shape how conflict is experienced. For instance, unresolved disagreements or past mistrust often resurface, coloring how new challenges are approached. Imagine a workplace where one colleague frequently interrupts another in meetings. Even small, unrelated disagreements may escalate because the communication history has already set a negative tone.</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514600" marR="0" lvl="5" indent="-22860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Acknowledge that it is hard for individuals to communication about complex issues, especially in emotionally difficult situations. </a:t>
            </a:r>
          </a:p>
          <a:p>
            <a:pPr marL="2514600" marR="0" lvl="5" indent="-22860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Conflict escalates because we often make assumptions that we have communicated or understood someone else, when we have not. </a:t>
            </a:r>
          </a:p>
          <a:p>
            <a:pPr marL="2514600" marR="0" lvl="5" indent="-22860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Inaccurate perceptions, stereotypes and more can impact our communication. </a:t>
            </a:r>
          </a:p>
          <a:p>
            <a:pPr marL="2514600" marR="0" lvl="5" indent="-22860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Empathetic/Active listening at the core.</a:t>
            </a:r>
          </a:p>
          <a:p>
            <a:pPr marL="1600200" marR="0" lvl="3" indent="-228600">
              <a:lnSpc>
                <a:spcPct val="107000"/>
              </a:lnSpc>
              <a:spcBef>
                <a:spcPts val="0"/>
              </a:spcBef>
              <a:spcAft>
                <a:spcPts val="0"/>
              </a:spcAft>
              <a:buFont typeface="+mj-lt"/>
              <a:buAutoNum type="arabi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History</a:t>
            </a:r>
          </a:p>
          <a:p>
            <a:pPr marL="2057400" marR="0" lvl="4" indent="-22860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Conflict cannot be understood independent of its historical context.  – participants, the system and the issues themselves. </a:t>
            </a:r>
          </a:p>
          <a:p>
            <a:pPr marL="2057400" marR="0" lvl="4" indent="-22860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Can provide the momentum for the development of the conflict. </a:t>
            </a:r>
          </a:p>
          <a:p>
            <a:pPr marL="1600200" marR="0" lvl="3" indent="-228600">
              <a:lnSpc>
                <a:spcPct val="107000"/>
              </a:lnSpc>
              <a:spcBef>
                <a:spcPts val="0"/>
              </a:spcBef>
              <a:spcAft>
                <a:spcPts val="0"/>
              </a:spcAft>
              <a:buFont typeface="+mj-lt"/>
              <a:buAutoNum type="arabi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Structure</a:t>
            </a:r>
          </a:p>
          <a:p>
            <a:pPr marL="2057400" marR="0" lvl="4" indent="-228600">
              <a:lnSpc>
                <a:spcPct val="107000"/>
              </a:lnSpc>
              <a:spcBef>
                <a:spcPts val="0"/>
              </a:spcBef>
              <a:spcAft>
                <a:spcPts val="0"/>
              </a:spcAft>
              <a:buFont typeface="+mj-lt"/>
              <a:buAutoNum type="alphaLcPeriod"/>
            </a:pPr>
            <a:r>
              <a:rPr lang="en-US" sz="1200" dirty="0">
                <a:latin typeface="Times New Roman" panose="02020603050405020304" pitchFamily="18" charset="0"/>
                <a:cs typeface="Times New Roman" panose="02020603050405020304" pitchFamily="18" charset="0"/>
              </a:rPr>
              <a:t>Structure refers to the systems, hierarchies, and roles within a group or organization. Poorly defined responsibilities or unclear hierarchies can lead to misunderstandings and tension. For example, if two employees are unsure who is responsible for a task, they may clash over accountability, leading to frustration and blame. On the other hand, rigid hierarchies may leave some feeling unheard or undervalued.</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514600" marR="0" lvl="5" indent="-22860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These can also include resources, decision-making procedures, time constraints, physical settings and communication mechanisms. </a:t>
            </a:r>
          </a:p>
          <a:p>
            <a:pPr marL="2514600" marR="0" lvl="5" indent="-22860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Think about the where, when and how of the resolution process. </a:t>
            </a:r>
          </a:p>
          <a:p>
            <a:pPr marL="1600200" marR="0" lvl="3" indent="-228600">
              <a:lnSpc>
                <a:spcPct val="107000"/>
              </a:lnSpc>
              <a:spcBef>
                <a:spcPts val="0"/>
              </a:spcBef>
              <a:spcAft>
                <a:spcPts val="0"/>
              </a:spcAft>
              <a:buFont typeface="+mj-lt"/>
              <a:buAutoNum type="arabi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Values</a:t>
            </a:r>
          </a:p>
          <a:p>
            <a:pPr marL="2057400" marR="0" lvl="4" indent="-228600">
              <a:lnSpc>
                <a:spcPct val="107000"/>
              </a:lnSpc>
              <a:spcBef>
                <a:spcPts val="0"/>
              </a:spcBef>
              <a:spcAft>
                <a:spcPts val="0"/>
              </a:spcAft>
              <a:buFont typeface="+mj-lt"/>
              <a:buAutoNum type="alphaLcPeriod"/>
            </a:pPr>
            <a:r>
              <a:rPr lang="en-US" sz="1200" dirty="0">
                <a:latin typeface="Times New Roman" panose="02020603050405020304" pitchFamily="18" charset="0"/>
                <a:cs typeface="Times New Roman" panose="02020603050405020304" pitchFamily="18" charset="0"/>
              </a:rPr>
              <a:t>Values are deeply held beliefs that influence decision-making and behavior. When values clash, conflict often becomes deeply personal. Consider a team where one member prioritizes innovation and risk-taking while another emphasizes caution and tradition. Without alignment or mutual understanding, these value differences can create persistent tension.</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514600" marR="0" lvl="5" indent="-22860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Beliefs about what is important, what principles govern what we do. </a:t>
            </a:r>
          </a:p>
          <a:p>
            <a:pPr marL="2514600" marR="0" lvl="5" indent="-22860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When a conflict is defined according to values, it can be more charged and intractable – because when our values are under attack, we feel that we are being attacked.</a:t>
            </a:r>
          </a:p>
          <a:p>
            <a:pPr marL="2514600" marR="0" lvl="5" indent="-22860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It’s also hard for us to compromise because we feel we are compromising our sense of self or integrity. </a:t>
            </a:r>
          </a:p>
          <a:p>
            <a:pPr marL="2514600" marR="0" lvl="5" indent="-22860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Need to articulate in affirmative terms. </a:t>
            </a:r>
          </a:p>
          <a:p>
            <a:pPr marL="2514600" marR="0" lvl="5" indent="-22860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Disputants can often find some level on which they share values. </a:t>
            </a:r>
          </a:p>
          <a:p>
            <a:pPr marL="1600200" marR="0" lvl="3" indent="-228600">
              <a:lnSpc>
                <a:spcPct val="107000"/>
              </a:lnSpc>
              <a:spcBef>
                <a:spcPts val="0"/>
              </a:spcBef>
              <a:spcAft>
                <a:spcPts val="0"/>
              </a:spcAft>
              <a:buFont typeface="+mj-lt"/>
              <a:buAutoNum type="arabi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Emotions</a:t>
            </a:r>
          </a:p>
          <a:p>
            <a:pPr marL="2057400" marR="0" lvl="4" indent="-228600">
              <a:lnSpc>
                <a:spcPct val="107000"/>
              </a:lnSpc>
              <a:spcBef>
                <a:spcPts val="0"/>
              </a:spcBef>
              <a:spcAft>
                <a:spcPts val="0"/>
              </a:spcAft>
              <a:buFont typeface="+mj-lt"/>
              <a:buAutoNum type="alphaLcPeriod"/>
            </a:pPr>
            <a:r>
              <a:rPr lang="en-US" sz="1200" dirty="0">
                <a:latin typeface="Times New Roman" panose="02020603050405020304" pitchFamily="18" charset="0"/>
                <a:cs typeface="Times New Roman" panose="02020603050405020304" pitchFamily="18" charset="0"/>
              </a:rPr>
              <a:t>Emotions are powerful drivers of conflict, often acting as both triggers and amplifiers. Feelings like anger, fear, or frustration can escalate disagreements, while unaddressed emotions may fester and resurface later. Imagine a team under tight deadlines where stress leads to angry outbursts. Without addressing these emotional undercurrents, collaboration becomes strained.</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514600" marR="0" lvl="5" indent="-22860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Fuels conflict.</a:t>
            </a:r>
          </a:p>
          <a:p>
            <a:pPr marL="2514600" marR="0" lvl="5" indent="-22860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They can be a source of power.</a:t>
            </a:r>
          </a:p>
          <a:p>
            <a:pPr marL="2514600" marR="0" lvl="5" indent="-22860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However, they can also be the key to de-escalating it. </a:t>
            </a:r>
          </a:p>
          <a:p>
            <a:pPr marL="2514600" marR="0" lvl="5" indent="-22860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Need to attend to emotions. </a:t>
            </a:r>
          </a:p>
          <a:p>
            <a:pPr marL="1600200" marR="0" lvl="3" indent="-228600">
              <a:lnSpc>
                <a:spcPct val="107000"/>
              </a:lnSpc>
              <a:spcBef>
                <a:spcPts val="0"/>
              </a:spcBef>
              <a:spcAft>
                <a:spcPts val="800"/>
              </a:spcAft>
              <a:buFont typeface="+mj-lt"/>
              <a:buAutoNum type="arabicPeriod"/>
            </a:pPr>
            <a:r>
              <a:rPr lang="en-US" sz="1200" dirty="0">
                <a:latin typeface="Times New Roman" panose="02020603050405020304" pitchFamily="18" charset="0"/>
                <a:cs typeface="Times New Roman" panose="02020603050405020304" pitchFamily="18" charset="0"/>
              </a:rPr>
              <a:t>These factors often intersect and compound one another. Understanding their role helps us move from reacting to conflict to addressing its roots.</a:t>
            </a:r>
          </a:p>
        </p:txBody>
      </p:sp>
      <p:sp>
        <p:nvSpPr>
          <p:cNvPr id="4" name="Slide Number Placeholder 3"/>
          <p:cNvSpPr>
            <a:spLocks noGrp="1"/>
          </p:cNvSpPr>
          <p:nvPr>
            <p:ph type="sldNum" sz="quarter" idx="5"/>
          </p:nvPr>
        </p:nvSpPr>
        <p:spPr/>
        <p:txBody>
          <a:bodyPr/>
          <a:lstStyle/>
          <a:p>
            <a:fld id="{D04C0415-A90F-4A05-9481-FECBA1823D41}" type="slidenum">
              <a:rPr lang="en-US" smtClean="0"/>
              <a:t>4</a:t>
            </a:fld>
            <a:endParaRPr lang="en-US"/>
          </a:p>
        </p:txBody>
      </p:sp>
    </p:spTree>
    <p:extLst>
      <p:ext uri="{BB962C8B-B14F-4D97-AF65-F5344CB8AC3E}">
        <p14:creationId xmlns:p14="http://schemas.microsoft.com/office/powerpoint/2010/main" val="2378259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marR="0" lvl="1" indent="-285750">
              <a:lnSpc>
                <a:spcPct val="107000"/>
              </a:lnSpc>
              <a:spcBef>
                <a:spcPts val="0"/>
              </a:spcBef>
              <a:spcAft>
                <a:spcPts val="0"/>
              </a:spcAft>
              <a:buFont typeface="+mj-lt"/>
              <a:buAutoNum type="alpha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Four contextual pieces that cut across all the factors:</a:t>
            </a: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Culture</a:t>
            </a:r>
          </a:p>
          <a:p>
            <a:pPr marL="1600200" marR="0" lvl="3" indent="-228600">
              <a:lnSpc>
                <a:spcPct val="107000"/>
              </a:lnSpc>
              <a:spcBef>
                <a:spcPts val="0"/>
              </a:spcBef>
              <a:spcAft>
                <a:spcPts val="0"/>
              </a:spcAft>
              <a:buFont typeface="+mj-lt"/>
              <a:buAutoNum type="arabicPeriod"/>
            </a:pPr>
            <a:r>
              <a:rPr lang="en-US" sz="1200" dirty="0">
                <a:latin typeface="Times New Roman" panose="02020603050405020304" pitchFamily="18" charset="0"/>
                <a:cs typeface="Times New Roman" panose="02020603050405020304" pitchFamily="18" charset="0"/>
              </a:rPr>
              <a:t>Culture plays a foundational role in shaping conflict. It influences how we perceive issues, express emotions, and engage with others. For example, in a high-context culture, indirect communication might be valued, whereas in low-context cultures, directness is key. These differences can lead to misunderstandings, particularly in diverse teams.</a:t>
            </a:r>
            <a:endParaRPr lang="en-US" sz="1200" b="0" dirty="0">
              <a:latin typeface="Times New Roman" panose="02020603050405020304" pitchFamily="18" charset="0"/>
              <a:cs typeface="Times New Roman" panose="02020603050405020304" pitchFamily="18" charset="0"/>
            </a:endParaRPr>
          </a:p>
          <a:p>
            <a:pPr marL="2057400" marR="0" lvl="4" indent="-228600">
              <a:lnSpc>
                <a:spcPct val="107000"/>
              </a:lnSpc>
              <a:spcBef>
                <a:spcPts val="0"/>
              </a:spcBef>
              <a:spcAft>
                <a:spcPts val="0"/>
              </a:spcAft>
              <a:buFont typeface="+mj-lt"/>
              <a:buAutoNum type="arabicPeriod"/>
            </a:pPr>
            <a:r>
              <a:rPr lang="en-US" sz="1200" b="0" dirty="0">
                <a:latin typeface="Times New Roman" panose="02020603050405020304" pitchFamily="18" charset="0"/>
                <a:cs typeface="Times New Roman" panose="02020603050405020304" pitchFamily="18" charset="0"/>
              </a:rPr>
              <a:t>Cognitive: Cultural norms shape perceptions of right and wrong, influencing how conflicts are interpreted. </a:t>
            </a:r>
          </a:p>
          <a:p>
            <a:pPr marL="2057400" marR="0" lvl="4" indent="-228600">
              <a:lnSpc>
                <a:spcPct val="107000"/>
              </a:lnSpc>
              <a:spcBef>
                <a:spcPts val="0"/>
              </a:spcBef>
              <a:spcAft>
                <a:spcPts val="0"/>
              </a:spcAft>
              <a:buFont typeface="+mj-lt"/>
              <a:buAutoNum type="arabicPeriod"/>
            </a:pPr>
            <a:r>
              <a:rPr lang="en-US" sz="1200" b="0" dirty="0">
                <a:latin typeface="Times New Roman" panose="02020603050405020304" pitchFamily="18" charset="0"/>
                <a:cs typeface="Times New Roman" panose="02020603050405020304" pitchFamily="18" charset="0"/>
              </a:rPr>
              <a:t>Emotional: Emotional responses are influenced by cultural expectations (e.g., expressing anger vs. suppressing it).</a:t>
            </a:r>
          </a:p>
          <a:p>
            <a:pPr marL="2057400" marR="0" lvl="4" indent="-228600">
              <a:lnSpc>
                <a:spcPct val="107000"/>
              </a:lnSpc>
              <a:spcBef>
                <a:spcPts val="0"/>
              </a:spcBef>
              <a:spcAft>
                <a:spcPts val="0"/>
              </a:spcAft>
              <a:buFont typeface="+mj-lt"/>
              <a:buAutoNum type="arabicPeriod"/>
            </a:pPr>
            <a:r>
              <a:rPr lang="en-US" sz="1200" b="0" dirty="0">
                <a:latin typeface="Times New Roman" panose="02020603050405020304" pitchFamily="18" charset="0"/>
                <a:cs typeface="Times New Roman" panose="02020603050405020304" pitchFamily="18" charset="0"/>
              </a:rPr>
              <a:t>Behavioral: Culture dictates acceptable ways to handle conflict, such </a:t>
            </a:r>
            <a:r>
              <a:rPr lang="en-US" sz="1200" dirty="0">
                <a:latin typeface="Times New Roman" panose="02020603050405020304" pitchFamily="18" charset="0"/>
                <a:cs typeface="Times New Roman" panose="02020603050405020304" pitchFamily="18" charset="0"/>
              </a:rPr>
              <a:t>as direct confrontation vs. indirect methods.</a:t>
            </a: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Personality</a:t>
            </a:r>
          </a:p>
          <a:p>
            <a:pPr marL="1600200" marR="0" lvl="3" indent="-228600">
              <a:lnSpc>
                <a:spcPct val="107000"/>
              </a:lnSpc>
              <a:spcBef>
                <a:spcPts val="0"/>
              </a:spcBef>
              <a:spcAft>
                <a:spcPts val="0"/>
              </a:spcAft>
              <a:buFont typeface="+mj-lt"/>
              <a:buAutoNum type="arabicPeriod"/>
            </a:pPr>
            <a:r>
              <a:rPr lang="en-US" sz="1200" dirty="0">
                <a:latin typeface="Times New Roman" panose="02020603050405020304" pitchFamily="18" charset="0"/>
                <a:cs typeface="Times New Roman" panose="02020603050405020304" pitchFamily="18" charset="0"/>
              </a:rPr>
              <a:t>Personality is an individual factor that adds complexity to conflict. For instance, a highly assertive individual may clash with someone conflict-averse, creating tension in their communication patterns. Recognizing these differences helps in tailoring resolution strategies.</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057400" marR="0" lvl="4" indent="-228600">
              <a:lnSpc>
                <a:spcPct val="107000"/>
              </a:lnSpc>
              <a:spcBef>
                <a:spcPts val="0"/>
              </a:spcBef>
              <a:spcAft>
                <a:spcPts val="0"/>
              </a:spcAft>
              <a:buFont typeface="+mj-lt"/>
              <a:buAutoNum type="arabicPeriod"/>
            </a:pPr>
            <a:r>
              <a:rPr lang="en-US" sz="1200" b="0" dirty="0">
                <a:latin typeface="Times New Roman" panose="02020603050405020304" pitchFamily="18" charset="0"/>
                <a:cs typeface="Times New Roman" panose="02020603050405020304" pitchFamily="18" charset="0"/>
              </a:rPr>
              <a:t>Cognitive: Personality traits like openness or rigidity affect how individuals interpret and process conflict.</a:t>
            </a:r>
          </a:p>
          <a:p>
            <a:pPr marL="2057400" marR="0" lvl="4" indent="-228600">
              <a:lnSpc>
                <a:spcPct val="107000"/>
              </a:lnSpc>
              <a:spcBef>
                <a:spcPts val="0"/>
              </a:spcBef>
              <a:spcAft>
                <a:spcPts val="0"/>
              </a:spcAft>
              <a:buFont typeface="+mj-lt"/>
              <a:buAutoNum type="arabicPeriod"/>
            </a:pPr>
            <a:r>
              <a:rPr lang="en-US" sz="1200" b="0" dirty="0">
                <a:latin typeface="Times New Roman" panose="02020603050405020304" pitchFamily="18" charset="0"/>
                <a:cs typeface="Times New Roman" panose="02020603050405020304" pitchFamily="18" charset="0"/>
              </a:rPr>
              <a:t>Emotional: Traits such as emotional stability or sensitivity influence the intensity and duration of emotional responses.</a:t>
            </a:r>
          </a:p>
          <a:p>
            <a:pPr marL="2057400" marR="0" lvl="4" indent="-228600">
              <a:lnSpc>
                <a:spcPct val="107000"/>
              </a:lnSpc>
              <a:spcBef>
                <a:spcPts val="0"/>
              </a:spcBef>
              <a:spcAft>
                <a:spcPts val="0"/>
              </a:spcAft>
              <a:buFont typeface="+mj-lt"/>
              <a:buAutoNum type="arabicPeriod"/>
            </a:pPr>
            <a:r>
              <a:rPr lang="en-US" sz="1200" b="0" dirty="0">
                <a:latin typeface="Times New Roman" panose="02020603050405020304" pitchFamily="18" charset="0"/>
                <a:cs typeface="Times New Roman" panose="02020603050405020304" pitchFamily="18" charset="0"/>
              </a:rPr>
              <a:t>Behavioral: Assertive vs. passive </a:t>
            </a:r>
            <a:r>
              <a:rPr lang="en-US" sz="1200" dirty="0">
                <a:latin typeface="Times New Roman" panose="02020603050405020304" pitchFamily="18" charset="0"/>
                <a:cs typeface="Times New Roman" panose="02020603050405020304" pitchFamily="18" charset="0"/>
              </a:rPr>
              <a:t>personalities shape conflict resolution styles.</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mj-lt"/>
              <a:buAutoNum type="romanLcPeriod"/>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Power &amp; Data</a:t>
            </a:r>
          </a:p>
          <a:p>
            <a:pPr marL="1600200" marR="0" lvl="3" indent="-228600">
              <a:lnSpc>
                <a:spcPct val="107000"/>
              </a:lnSpc>
              <a:spcBef>
                <a:spcPts val="0"/>
              </a:spcBef>
              <a:spcAft>
                <a:spcPts val="0"/>
              </a:spcAft>
              <a:buFont typeface="+mj-lt"/>
              <a:buAutoNum type="arabicPeriod"/>
            </a:pPr>
            <a:r>
              <a:rPr lang="en-US" sz="1200" dirty="0">
                <a:latin typeface="Times New Roman" panose="02020603050405020304" pitchFamily="18" charset="0"/>
                <a:cs typeface="Times New Roman" panose="02020603050405020304" pitchFamily="18" charset="0"/>
              </a:rPr>
              <a:t>Power and data are external yet pervasive influences on conflict. Power dynamics can shape whether individuals feel heard and valued, while data—or its misuse—can become a source of contention. Imagine a scenario where incorrect data leads to accusations of unfair decision-making; both power imbalances and the reliability of information play significant roles in escalating such conflicts.</a:t>
            </a:r>
          </a:p>
          <a:p>
            <a:pPr marL="2057400" marR="0" lvl="4" indent="-228600">
              <a:lnSpc>
                <a:spcPct val="107000"/>
              </a:lnSpc>
              <a:spcBef>
                <a:spcPts val="0"/>
              </a:spcBef>
              <a:spcAft>
                <a:spcPts val="0"/>
              </a:spcAft>
              <a:buFont typeface="+mj-lt"/>
              <a:buAutoNum type="arabicPeriod"/>
            </a:pPr>
            <a:r>
              <a:rPr lang="en-US" sz="1200" b="0" dirty="0">
                <a:latin typeface="Times New Roman" panose="02020603050405020304" pitchFamily="18" charset="0"/>
                <a:cs typeface="Times New Roman" panose="02020603050405020304" pitchFamily="18" charset="0"/>
              </a:rPr>
              <a:t>Power's Impact on Dimensions:</a:t>
            </a:r>
          </a:p>
          <a:p>
            <a:pPr marL="2514600" marR="0" lvl="5" indent="-228600">
              <a:lnSpc>
                <a:spcPct val="107000"/>
              </a:lnSpc>
              <a:spcBef>
                <a:spcPts val="0"/>
              </a:spcBef>
              <a:spcAft>
                <a:spcPts val="0"/>
              </a:spcAft>
              <a:buFont typeface="+mj-lt"/>
              <a:buAutoNum type="arabicPeriod"/>
            </a:pPr>
            <a:r>
              <a:rPr lang="en-US" sz="1200" b="0" dirty="0">
                <a:latin typeface="Times New Roman" panose="02020603050405020304" pitchFamily="18" charset="0"/>
                <a:cs typeface="Times New Roman" panose="02020603050405020304" pitchFamily="18" charset="0"/>
              </a:rPr>
              <a:t>Cognitive: Power imbalances shape perceptions of fairness and legitimacy.</a:t>
            </a:r>
          </a:p>
          <a:p>
            <a:pPr marL="2514600" marR="0" lvl="5" indent="-228600">
              <a:lnSpc>
                <a:spcPct val="107000"/>
              </a:lnSpc>
              <a:spcBef>
                <a:spcPts val="0"/>
              </a:spcBef>
              <a:spcAft>
                <a:spcPts val="0"/>
              </a:spcAft>
              <a:buFont typeface="+mj-lt"/>
              <a:buAutoNum type="arabicPeriod"/>
            </a:pPr>
            <a:r>
              <a:rPr lang="en-US" sz="1200" b="0" dirty="0">
                <a:latin typeface="Times New Roman" panose="02020603050405020304" pitchFamily="18" charset="0"/>
                <a:cs typeface="Times New Roman" panose="02020603050405020304" pitchFamily="18" charset="0"/>
              </a:rPr>
              <a:t>Emotional: Feelings of empowerment or disempowerment drive emotional responses like resentment or confidence.</a:t>
            </a:r>
          </a:p>
          <a:p>
            <a:pPr marL="2514600" marR="0" lvl="5" indent="-228600">
              <a:lnSpc>
                <a:spcPct val="107000"/>
              </a:lnSpc>
              <a:spcBef>
                <a:spcPts val="0"/>
              </a:spcBef>
              <a:spcAft>
                <a:spcPts val="0"/>
              </a:spcAft>
              <a:buFont typeface="+mj-lt"/>
              <a:buAutoNum type="arabicPeriod"/>
            </a:pPr>
            <a:r>
              <a:rPr lang="en-US" sz="1200" b="0" dirty="0">
                <a:latin typeface="Times New Roman" panose="02020603050405020304" pitchFamily="18" charset="0"/>
                <a:cs typeface="Times New Roman" panose="02020603050405020304" pitchFamily="18" charset="0"/>
              </a:rPr>
              <a:t>Behavioral: Those with power often dictate conflict resolution processes, for better or worse.</a:t>
            </a:r>
          </a:p>
          <a:p>
            <a:pPr marL="2057400" marR="0" lvl="4" indent="-228600">
              <a:lnSpc>
                <a:spcPct val="107000"/>
              </a:lnSpc>
              <a:spcBef>
                <a:spcPts val="0"/>
              </a:spcBef>
              <a:spcAft>
                <a:spcPts val="0"/>
              </a:spcAft>
              <a:buFont typeface="+mj-lt"/>
              <a:buAutoNum type="arabicPeriod"/>
            </a:pPr>
            <a:r>
              <a:rPr lang="en-US" sz="1200" b="0" dirty="0">
                <a:latin typeface="Times New Roman" panose="02020603050405020304" pitchFamily="18" charset="0"/>
                <a:cs typeface="Times New Roman" panose="02020603050405020304" pitchFamily="18" charset="0"/>
              </a:rPr>
              <a:t>Data’s Impact on Dimensions:</a:t>
            </a:r>
          </a:p>
          <a:p>
            <a:pPr marL="2514600" marR="0" lvl="5" indent="-228600">
              <a:lnSpc>
                <a:spcPct val="107000"/>
              </a:lnSpc>
              <a:spcBef>
                <a:spcPts val="0"/>
              </a:spcBef>
              <a:spcAft>
                <a:spcPts val="0"/>
              </a:spcAft>
              <a:buFont typeface="+mj-lt"/>
              <a:buAutoNum type="arabicPeriod"/>
            </a:pPr>
            <a:r>
              <a:rPr lang="en-US" sz="1200" b="0" dirty="0">
                <a:latin typeface="Times New Roman" panose="02020603050405020304" pitchFamily="18" charset="0"/>
                <a:cs typeface="Times New Roman" panose="02020603050405020304" pitchFamily="18" charset="0"/>
              </a:rPr>
              <a:t>Cognitive: Access to or misinterpretation of information can skew perceptions of truth.</a:t>
            </a:r>
          </a:p>
          <a:p>
            <a:pPr marL="2514600" marR="0" lvl="5" indent="-228600">
              <a:lnSpc>
                <a:spcPct val="107000"/>
              </a:lnSpc>
              <a:spcBef>
                <a:spcPts val="0"/>
              </a:spcBef>
              <a:spcAft>
                <a:spcPts val="0"/>
              </a:spcAft>
              <a:buFont typeface="+mj-lt"/>
              <a:buAutoNum type="arabicPeriod"/>
            </a:pPr>
            <a:r>
              <a:rPr lang="en-US" sz="1200" b="0" dirty="0">
                <a:latin typeface="Times New Roman" panose="02020603050405020304" pitchFamily="18" charset="0"/>
                <a:cs typeface="Times New Roman" panose="02020603050405020304" pitchFamily="18" charset="0"/>
              </a:rPr>
              <a:t>Emotional: Data ambiguity or misinformation may create anxiety or frustration.</a:t>
            </a:r>
          </a:p>
          <a:p>
            <a:pPr marL="2514600" marR="0" lvl="5" indent="-228600">
              <a:lnSpc>
                <a:spcPct val="107000"/>
              </a:lnSpc>
              <a:spcBef>
                <a:spcPts val="0"/>
              </a:spcBef>
              <a:spcAft>
                <a:spcPts val="0"/>
              </a:spcAft>
              <a:buFont typeface="+mj-lt"/>
              <a:buAutoNum type="arabicPeriod"/>
            </a:pPr>
            <a:r>
              <a:rPr lang="en-US" sz="1200" b="0" dirty="0">
                <a:latin typeface="Times New Roman" panose="02020603050405020304" pitchFamily="18" charset="0"/>
                <a:cs typeface="Times New Roman" panose="02020603050405020304" pitchFamily="18" charset="0"/>
              </a:rPr>
              <a:t>Behavioral: Conflicts over </a:t>
            </a:r>
            <a:r>
              <a:rPr lang="en-US" sz="1200" dirty="0">
                <a:latin typeface="Times New Roman" panose="02020603050405020304" pitchFamily="18" charset="0"/>
                <a:cs typeface="Times New Roman" panose="02020603050405020304" pitchFamily="18" charset="0"/>
              </a:rPr>
              <a:t>data accuracy lead to debates or avoidance.</a:t>
            </a:r>
          </a:p>
          <a:p>
            <a:pPr marL="2514600" marR="0" lvl="5" indent="-228600">
              <a:lnSpc>
                <a:spcPct val="107000"/>
              </a:lnSpc>
              <a:spcBef>
                <a:spcPts val="0"/>
              </a:spcBef>
              <a:spcAft>
                <a:spcPts val="0"/>
              </a:spcAft>
              <a:buFont typeface="+mj-lt"/>
              <a:buAutoNum type="arabicPeriod"/>
            </a:pPr>
            <a:endParaRPr lang="en-US" sz="1200" dirty="0">
              <a:latin typeface="Times New Roman" panose="02020603050405020304" pitchFamily="18" charset="0"/>
              <a:cs typeface="Times New Roman" panose="02020603050405020304" pitchFamily="18" charset="0"/>
            </a:endParaRPr>
          </a:p>
          <a:p>
            <a:pPr marL="2514600" marR="0" lvl="5" indent="-228600">
              <a:lnSpc>
                <a:spcPct val="107000"/>
              </a:lnSpc>
              <a:spcBef>
                <a:spcPts val="0"/>
              </a:spcBef>
              <a:spcAft>
                <a:spcPts val="0"/>
              </a:spcAft>
              <a:buFont typeface="+mj-lt"/>
              <a:buAutoNum type="arabicPeriod"/>
            </a:pPr>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Understanding the dimensions and factors that influence conflict—such as culture, personality, power, and data—equips us to better navigate its complexities. However, effective conflict resolution requires more than just awareness; it calls for intentional leadership, thoughtful inquiry, and a commitment to fostering meaningful dialogue.</a:t>
            </a:r>
          </a:p>
          <a:p>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To guide us in deepening these practices, I’m pleased to turn it over to </a:t>
            </a:r>
            <a:r>
              <a:rPr lang="en-US" sz="1200" b="0" dirty="0">
                <a:latin typeface="Times New Roman" panose="02020603050405020304" pitchFamily="18" charset="0"/>
                <a:cs typeface="Times New Roman" panose="02020603050405020304" pitchFamily="18" charset="0"/>
              </a:rPr>
              <a:t>Chico, who will share insights on Leadership in Conflict and explore tools like Appreciative Inquiry and Reflective Listening. </a:t>
            </a:r>
            <a:r>
              <a:rPr lang="en-US" sz="1200" dirty="0">
                <a:latin typeface="Times New Roman" panose="02020603050405020304" pitchFamily="18" charset="0"/>
                <a:cs typeface="Times New Roman" panose="02020603050405020304" pitchFamily="18" charset="0"/>
              </a:rPr>
              <a:t>These approaches will help us ask questions that uncover deeper truths and craft resolutions that not only address disputes but also contribute to a healthier and more inclusive climate.</a:t>
            </a:r>
          </a:p>
          <a:p>
            <a:pPr marL="228600" marR="0" lvl="0" indent="-228600">
              <a:lnSpc>
                <a:spcPct val="107000"/>
              </a:lnSpc>
              <a:spcBef>
                <a:spcPts val="0"/>
              </a:spcBef>
              <a:spcAft>
                <a:spcPts val="0"/>
              </a:spcAft>
              <a:buFont typeface="+mj-lt"/>
              <a:buAutoNum type="alphaLcPeriod"/>
            </a:pPr>
            <a:endParaRPr lang="en-US" dirty="0"/>
          </a:p>
        </p:txBody>
      </p:sp>
      <p:sp>
        <p:nvSpPr>
          <p:cNvPr id="4" name="Slide Number Placeholder 3"/>
          <p:cNvSpPr>
            <a:spLocks noGrp="1"/>
          </p:cNvSpPr>
          <p:nvPr>
            <p:ph type="sldNum" sz="quarter" idx="5"/>
          </p:nvPr>
        </p:nvSpPr>
        <p:spPr/>
        <p:txBody>
          <a:bodyPr/>
          <a:lstStyle/>
          <a:p>
            <a:fld id="{D04C0415-A90F-4A05-9481-FECBA1823D41}" type="slidenum">
              <a:rPr lang="en-US" smtClean="0"/>
              <a:t>5</a:t>
            </a:fld>
            <a:endParaRPr lang="en-US"/>
          </a:p>
        </p:txBody>
      </p:sp>
    </p:spTree>
    <p:extLst>
      <p:ext uri="{BB962C8B-B14F-4D97-AF65-F5344CB8AC3E}">
        <p14:creationId xmlns:p14="http://schemas.microsoft.com/office/powerpoint/2010/main" val="1561010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296631"/>
            <a:ext cx="7772400" cy="976474"/>
          </a:xfrm>
          <a:prstGeom prst="rect">
            <a:avLst/>
          </a:prstGeom>
        </p:spPr>
        <p:txBody>
          <a:bodyPr>
            <a:normAutofit/>
          </a:bodyPr>
          <a:lstStyle>
            <a:lvl1pPr algn="l">
              <a:defRPr sz="2700" b="0" i="0" baseline="0">
                <a:ln>
                  <a:noFill/>
                </a:ln>
                <a:solidFill>
                  <a:srgbClr val="18453B"/>
                </a:solidFill>
                <a:latin typeface="Gotham-Bold"/>
                <a:cs typeface="Gotham-Bold"/>
              </a:defRPr>
            </a:lvl1pPr>
          </a:lstStyle>
          <a:p>
            <a:r>
              <a:rPr lang="en-US" dirty="0"/>
              <a:t>Presentation Title</a:t>
            </a:r>
          </a:p>
        </p:txBody>
      </p:sp>
      <p:sp>
        <p:nvSpPr>
          <p:cNvPr id="3" name="Subtitle 2"/>
          <p:cNvSpPr>
            <a:spLocks noGrp="1"/>
          </p:cNvSpPr>
          <p:nvPr>
            <p:ph type="subTitle" idx="1"/>
          </p:nvPr>
        </p:nvSpPr>
        <p:spPr>
          <a:xfrm>
            <a:off x="685800" y="2273105"/>
            <a:ext cx="7772400" cy="1576767"/>
          </a:xfrm>
          <a:prstGeom prst="rect">
            <a:avLst/>
          </a:prstGeom>
        </p:spPr>
        <p:txBody>
          <a:bodyPr anchor="t">
            <a:normAutofit/>
          </a:bodyPr>
          <a:lstStyle>
            <a:lvl1pPr marL="0" indent="0" algn="l">
              <a:buNone/>
              <a:defRPr sz="1800" b="0" i="0">
                <a:solidFill>
                  <a:schemeClr val="tx1">
                    <a:lumMod val="65000"/>
                    <a:lumOff val="35000"/>
                  </a:schemeClr>
                </a:solidFill>
                <a:latin typeface="Gotham Book"/>
                <a:cs typeface="Gotham Book"/>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D803B8FA-BCB0-5D4D-9E0C-8594CF5A2264}" type="datetime1">
              <a:rPr lang="en-US"/>
              <a:pPr>
                <a:defRPr/>
              </a:pPr>
              <a:t>11/18/2024</a:t>
            </a:fld>
            <a:endParaRPr lang="en-US"/>
          </a:p>
        </p:txBody>
      </p:sp>
      <p:sp>
        <p:nvSpPr>
          <p:cNvPr id="5" name="Footer Placeholder 4"/>
          <p:cNvSpPr>
            <a:spLocks noGrp="1"/>
          </p:cNvSpPr>
          <p:nvPr>
            <p:ph type="ftr" sz="quarter" idx="11"/>
          </p:nvPr>
        </p:nvSpPr>
        <p:spPr/>
        <p:txBody>
          <a:bodyPr/>
          <a:lstStyle>
            <a:lvl1pPr>
              <a:defRPr b="0" i="0">
                <a:solidFill>
                  <a:schemeClr val="tx1">
                    <a:lumMod val="65000"/>
                    <a:lumOff val="35000"/>
                  </a:schemeClr>
                </a:solidFill>
                <a:latin typeface="Gotham Book"/>
                <a:cs typeface="Gotham Book"/>
              </a:defRPr>
            </a:lvl1pPr>
          </a:lstStyle>
          <a:p>
            <a:pPr>
              <a:defRPr/>
            </a:pPr>
            <a:r>
              <a:rPr lang="en-US"/>
              <a:t>Footer</a:t>
            </a:r>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205D934E-3E61-264D-8682-F58928E18B84}" type="slidenum">
              <a:rPr lang="en-US"/>
              <a:pPr>
                <a:defRPr/>
              </a:pPr>
              <a:t>‹#›</a:t>
            </a:fld>
            <a:endParaRPr lang="en-US"/>
          </a:p>
        </p:txBody>
      </p:sp>
    </p:spTree>
    <p:extLst>
      <p:ext uri="{BB962C8B-B14F-4D97-AF65-F5344CB8AC3E}">
        <p14:creationId xmlns:p14="http://schemas.microsoft.com/office/powerpoint/2010/main" val="2665573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936455"/>
            <a:ext cx="8229600" cy="360175"/>
          </a:xfrm>
          <a:prstGeom prst="rect">
            <a:avLst/>
          </a:prstGeom>
        </p:spPr>
        <p:txBody>
          <a:bodyPr>
            <a:normAutofit/>
          </a:bodyPr>
          <a:lstStyle>
            <a:lvl1pPr algn="l">
              <a:defRPr sz="2700" b="0" i="0" baseline="0">
                <a:solidFill>
                  <a:srgbClr val="18453B"/>
                </a:solidFill>
                <a:latin typeface="Gotham-Bold"/>
                <a:cs typeface="Gotham-Bold"/>
              </a:defRPr>
            </a:lvl1pPr>
          </a:lstStyle>
          <a:p>
            <a:r>
              <a:rPr lang="en-US" dirty="0"/>
              <a:t>1 column</a:t>
            </a:r>
          </a:p>
        </p:txBody>
      </p:sp>
      <p:sp>
        <p:nvSpPr>
          <p:cNvPr id="3" name="Content Placeholder 2"/>
          <p:cNvSpPr>
            <a:spLocks noGrp="1"/>
          </p:cNvSpPr>
          <p:nvPr>
            <p:ph idx="1"/>
          </p:nvPr>
        </p:nvSpPr>
        <p:spPr>
          <a:xfrm>
            <a:off x="457200" y="1544752"/>
            <a:ext cx="8229600" cy="3049871"/>
          </a:xfrm>
          <a:prstGeom prst="rect">
            <a:avLst/>
          </a:prstGeom>
        </p:spPr>
        <p:txBody>
          <a:bodyPr/>
          <a:lstStyle>
            <a:lvl1pPr>
              <a:buClr>
                <a:srgbClr val="18453B"/>
              </a:buClr>
              <a:buFont typeface="Arial"/>
              <a:buChar char="•"/>
              <a:defRPr sz="2100" b="0" i="0">
                <a:solidFill>
                  <a:srgbClr val="595959"/>
                </a:solidFill>
                <a:latin typeface="Gotham Book"/>
                <a:cs typeface="Gotham Book"/>
              </a:defRPr>
            </a:lvl1pPr>
            <a:lvl2pPr>
              <a:buClr>
                <a:schemeClr val="tx1">
                  <a:lumMod val="75000"/>
                  <a:lumOff val="25000"/>
                </a:schemeClr>
              </a:buClr>
              <a:buSzPct val="85000"/>
              <a:buFont typeface="Arial"/>
              <a:buChar char="•"/>
              <a:defRPr sz="1800" b="0" i="0">
                <a:solidFill>
                  <a:srgbClr val="595959"/>
                </a:solidFill>
                <a:latin typeface="Gotham Book"/>
                <a:cs typeface="Gotham Book"/>
              </a:defRPr>
            </a:lvl2pPr>
            <a:lvl3pPr>
              <a:buClr>
                <a:schemeClr val="tx1">
                  <a:lumMod val="75000"/>
                  <a:lumOff val="25000"/>
                </a:schemeClr>
              </a:buClr>
              <a:defRPr sz="1500" b="0" i="0">
                <a:solidFill>
                  <a:schemeClr val="tx1">
                    <a:lumMod val="75000"/>
                    <a:lumOff val="25000"/>
                  </a:schemeClr>
                </a:solidFill>
                <a:latin typeface="Gotham Book"/>
                <a:cs typeface="Gotham Book"/>
              </a:defRPr>
            </a:lvl3pPr>
            <a:lvl4pPr>
              <a:defRPr b="0" i="0">
                <a:latin typeface="Gotham Book"/>
                <a:cs typeface="Gotham Book"/>
              </a:defRPr>
            </a:lvl4pPr>
            <a:lvl5pPr>
              <a:defRPr b="0" i="0">
                <a:latin typeface="Gotham Book"/>
                <a:cs typeface="Gotham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C93AF409-9F3D-4144-905F-D667DBFB2192}" type="datetime1">
              <a:rPr lang="en-US"/>
              <a:pPr>
                <a:defRPr/>
              </a:pPr>
              <a:t>11/18/2024</a:t>
            </a:fld>
            <a:endParaRPr lang="en-US"/>
          </a:p>
        </p:txBody>
      </p:sp>
      <p:sp>
        <p:nvSpPr>
          <p:cNvPr id="5" name="Footer Placeholder 4"/>
          <p:cNvSpPr>
            <a:spLocks noGrp="1"/>
          </p:cNvSpPr>
          <p:nvPr>
            <p:ph type="ftr" sz="quarter" idx="11"/>
          </p:nvPr>
        </p:nvSpPr>
        <p:spPr/>
        <p:txBody>
          <a:bodyPr/>
          <a:lstStyle>
            <a:lvl1pPr>
              <a:defRPr b="0" i="0">
                <a:solidFill>
                  <a:schemeClr val="tx1">
                    <a:lumMod val="65000"/>
                    <a:lumOff val="35000"/>
                  </a:schemeClr>
                </a:solidFill>
                <a:latin typeface="Gotham Book"/>
                <a:cs typeface="Gotham Book"/>
              </a:defRPr>
            </a:lvl1pPr>
          </a:lstStyle>
          <a:p>
            <a:pPr>
              <a:defRPr/>
            </a:pPr>
            <a:r>
              <a:rPr lang="en-US"/>
              <a:t>Footer</a:t>
            </a:r>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0B4461CB-4CA9-2A43-A3FA-624E1DA485A6}" type="slidenum">
              <a:rPr lang="en-US"/>
              <a:pPr>
                <a:defRPr/>
              </a:pPr>
              <a:t>‹#›</a:t>
            </a:fld>
            <a:endParaRPr lang="en-US"/>
          </a:p>
        </p:txBody>
      </p:sp>
    </p:spTree>
    <p:extLst>
      <p:ext uri="{BB962C8B-B14F-4D97-AF65-F5344CB8AC3E}">
        <p14:creationId xmlns:p14="http://schemas.microsoft.com/office/powerpoint/2010/main" val="576621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366"/>
            <a:ext cx="8229600" cy="656319"/>
          </a:xfrm>
          <a:prstGeom prst="rect">
            <a:avLst/>
          </a:prstGeom>
        </p:spPr>
        <p:txBody>
          <a:bodyPr>
            <a:normAutofit/>
          </a:bodyPr>
          <a:lstStyle>
            <a:lvl1pPr algn="l">
              <a:defRPr sz="2700" b="0" i="0" baseline="0">
                <a:solidFill>
                  <a:srgbClr val="18453B"/>
                </a:solidFill>
                <a:latin typeface="Gotham-Bold"/>
                <a:cs typeface="Gotham-Bold"/>
              </a:defRPr>
            </a:lvl1pPr>
          </a:lstStyle>
          <a:p>
            <a:r>
              <a:rPr lang="en-US" dirty="0"/>
              <a:t>2 columns</a:t>
            </a:r>
          </a:p>
        </p:txBody>
      </p:sp>
      <p:sp>
        <p:nvSpPr>
          <p:cNvPr id="3" name="Content Placeholder 2"/>
          <p:cNvSpPr>
            <a:spLocks noGrp="1"/>
          </p:cNvSpPr>
          <p:nvPr>
            <p:ph idx="1"/>
          </p:nvPr>
        </p:nvSpPr>
        <p:spPr>
          <a:xfrm>
            <a:off x="457200" y="1544751"/>
            <a:ext cx="3950704" cy="3222512"/>
          </a:xfrm>
          <a:prstGeom prst="rect">
            <a:avLst/>
          </a:prstGeom>
        </p:spPr>
        <p:txBody>
          <a:bodyPr/>
          <a:lstStyle>
            <a:lvl1pPr>
              <a:buClr>
                <a:schemeClr val="tx1">
                  <a:lumMod val="75000"/>
                  <a:lumOff val="25000"/>
                </a:schemeClr>
              </a:buClr>
              <a:buFont typeface="Arial"/>
              <a:buChar char="•"/>
              <a:defRPr sz="2100" b="0" i="0">
                <a:solidFill>
                  <a:schemeClr val="tx1">
                    <a:lumMod val="65000"/>
                    <a:lumOff val="35000"/>
                  </a:schemeClr>
                </a:solidFill>
                <a:latin typeface="Gotham Book"/>
                <a:cs typeface="Gotham Book"/>
              </a:defRPr>
            </a:lvl1pPr>
            <a:lvl2pPr>
              <a:buClr>
                <a:schemeClr val="tx1">
                  <a:lumMod val="75000"/>
                  <a:lumOff val="25000"/>
                </a:schemeClr>
              </a:buClr>
              <a:buSzPct val="85000"/>
              <a:buFont typeface="Arial"/>
              <a:buChar char="•"/>
              <a:defRPr sz="1800" b="0" i="0">
                <a:solidFill>
                  <a:schemeClr val="tx1">
                    <a:lumMod val="65000"/>
                    <a:lumOff val="35000"/>
                  </a:schemeClr>
                </a:solidFill>
                <a:latin typeface="Gotham Book"/>
                <a:cs typeface="Gotham Book"/>
              </a:defRPr>
            </a:lvl2pPr>
            <a:lvl3pPr>
              <a:buClr>
                <a:schemeClr val="tx1">
                  <a:lumMod val="75000"/>
                  <a:lumOff val="25000"/>
                </a:schemeClr>
              </a:buClr>
              <a:defRPr sz="1500" b="0" i="0">
                <a:solidFill>
                  <a:schemeClr val="tx1">
                    <a:lumMod val="75000"/>
                    <a:lumOff val="25000"/>
                  </a:schemeClr>
                </a:solidFill>
                <a:latin typeface="Gotham Book"/>
                <a:cs typeface="Gotham Book"/>
              </a:defRPr>
            </a:lvl3pPr>
            <a:lvl4pPr>
              <a:defRPr b="0" i="0">
                <a:latin typeface="Gotham Book"/>
                <a:cs typeface="Gotham Book"/>
              </a:defRPr>
            </a:lvl4pPr>
            <a:lvl5pPr>
              <a:defRPr b="0" i="0">
                <a:latin typeface="Gotham Book"/>
                <a:cs typeface="Gotham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3849B177-5D8B-7A43-B9D4-2D03D1F64BD4}" type="datetime1">
              <a:rPr lang="en-US"/>
              <a:pPr>
                <a:defRPr/>
              </a:pPr>
              <a:t>11/18/2024</a:t>
            </a:fld>
            <a:endParaRPr lang="en-US"/>
          </a:p>
        </p:txBody>
      </p:sp>
      <p:sp>
        <p:nvSpPr>
          <p:cNvPr id="6" name="Footer Placeholder 4"/>
          <p:cNvSpPr>
            <a:spLocks noGrp="1"/>
          </p:cNvSpPr>
          <p:nvPr>
            <p:ph type="ftr" sz="quarter" idx="11"/>
          </p:nvPr>
        </p:nvSpPr>
        <p:spPr/>
        <p:txBody>
          <a:bodyPr/>
          <a:lstStyle>
            <a:lvl1pPr>
              <a:defRPr b="0" i="0">
                <a:solidFill>
                  <a:schemeClr val="tx1">
                    <a:lumMod val="65000"/>
                    <a:lumOff val="35000"/>
                  </a:schemeClr>
                </a:solidFill>
                <a:latin typeface="Gotham Book"/>
                <a:cs typeface="Gotham Book"/>
              </a:defRPr>
            </a:lvl1pPr>
          </a:lstStyle>
          <a:p>
            <a:pPr>
              <a:defRPr/>
            </a:pPr>
            <a:r>
              <a:rPr lang="en-US"/>
              <a:t>Footer</a:t>
            </a:r>
          </a:p>
        </p:txBody>
      </p:sp>
      <p:sp>
        <p:nvSpPr>
          <p:cNvPr id="7"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4599938D-0427-3542-974E-F7CD887B3868}" type="slidenum">
              <a:rPr lang="en-US"/>
              <a:pPr>
                <a:defRPr/>
              </a:pPr>
              <a:t>‹#›</a:t>
            </a:fld>
            <a:endParaRPr lang="en-US"/>
          </a:p>
        </p:txBody>
      </p:sp>
      <p:sp>
        <p:nvSpPr>
          <p:cNvPr id="8" name="Content Placeholder 2"/>
          <p:cNvSpPr>
            <a:spLocks noGrp="1"/>
          </p:cNvSpPr>
          <p:nvPr>
            <p:ph idx="13"/>
          </p:nvPr>
        </p:nvSpPr>
        <p:spPr>
          <a:xfrm>
            <a:off x="4736096" y="1544751"/>
            <a:ext cx="3950704" cy="3222512"/>
          </a:xfrm>
          <a:prstGeom prst="rect">
            <a:avLst/>
          </a:prstGeom>
        </p:spPr>
        <p:txBody>
          <a:bodyPr/>
          <a:lstStyle>
            <a:lvl1pPr>
              <a:buClr>
                <a:schemeClr val="tx1">
                  <a:lumMod val="75000"/>
                  <a:lumOff val="25000"/>
                </a:schemeClr>
              </a:buClr>
              <a:buFont typeface="Wingdings" charset="2"/>
              <a:buChar char="§"/>
              <a:defRPr sz="2100" b="0" i="0">
                <a:solidFill>
                  <a:schemeClr val="tx1">
                    <a:lumMod val="65000"/>
                    <a:lumOff val="35000"/>
                  </a:schemeClr>
                </a:solidFill>
                <a:latin typeface="Gotham Book"/>
                <a:cs typeface="Gotham Book"/>
              </a:defRPr>
            </a:lvl1pPr>
            <a:lvl2pPr>
              <a:buClr>
                <a:schemeClr val="tx1">
                  <a:lumMod val="75000"/>
                  <a:lumOff val="25000"/>
                </a:schemeClr>
              </a:buClr>
              <a:buFont typeface="Wingdings" charset="2"/>
              <a:buChar char="§"/>
              <a:defRPr sz="1800" b="0" i="0">
                <a:solidFill>
                  <a:schemeClr val="tx1">
                    <a:lumMod val="65000"/>
                    <a:lumOff val="35000"/>
                  </a:schemeClr>
                </a:solidFill>
                <a:latin typeface="Gotham Book"/>
                <a:cs typeface="Gotham Book"/>
              </a:defRPr>
            </a:lvl2pPr>
            <a:lvl3pPr>
              <a:buClr>
                <a:schemeClr val="tx1">
                  <a:lumMod val="75000"/>
                  <a:lumOff val="25000"/>
                </a:schemeClr>
              </a:buClr>
              <a:defRPr sz="1500" b="0" i="0">
                <a:solidFill>
                  <a:schemeClr val="tx1">
                    <a:lumMod val="75000"/>
                    <a:lumOff val="25000"/>
                  </a:schemeClr>
                </a:solidFill>
                <a:latin typeface="Gotham Book"/>
                <a:cs typeface="Gotham Book"/>
              </a:defRPr>
            </a:lvl3pPr>
            <a:lvl4pPr>
              <a:defRPr b="0" i="0">
                <a:latin typeface="Gotham Book"/>
                <a:cs typeface="Gotham Book"/>
              </a:defRPr>
            </a:lvl4pPr>
            <a:lvl5pPr>
              <a:defRPr b="0" i="0">
                <a:latin typeface="Gotham Book"/>
                <a:cs typeface="Gotham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89991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832405"/>
            <a:ext cx="8229600" cy="616299"/>
          </a:xfrm>
          <a:prstGeom prst="rect">
            <a:avLst/>
          </a:prstGeom>
        </p:spPr>
        <p:txBody>
          <a:bodyPr>
            <a:normAutofit/>
          </a:bodyPr>
          <a:lstStyle>
            <a:lvl1pPr algn="l">
              <a:defRPr sz="2700" b="0" i="0">
                <a:solidFill>
                  <a:srgbClr val="18453B"/>
                </a:solidFill>
                <a:latin typeface="Gotham-Bold"/>
                <a:cs typeface="Gotham-Bold"/>
              </a:defRPr>
            </a:lvl1pPr>
          </a:lstStyle>
          <a:p>
            <a:r>
              <a:rPr lang="en-US" dirty="0"/>
              <a:t>1 column, no bullets</a:t>
            </a:r>
          </a:p>
        </p:txBody>
      </p:sp>
      <p:sp>
        <p:nvSpPr>
          <p:cNvPr id="3" name="Content Placeholder 2"/>
          <p:cNvSpPr>
            <a:spLocks noGrp="1"/>
          </p:cNvSpPr>
          <p:nvPr>
            <p:ph idx="1"/>
          </p:nvPr>
        </p:nvSpPr>
        <p:spPr>
          <a:xfrm>
            <a:off x="457200" y="1560759"/>
            <a:ext cx="8229600" cy="3018124"/>
          </a:xfrm>
          <a:prstGeom prst="rect">
            <a:avLst/>
          </a:prstGeom>
        </p:spPr>
        <p:txBody>
          <a:bodyPr wrap="square" numCol="1" anchor="t"/>
          <a:lstStyle>
            <a:lvl1pPr marL="0" indent="0" algn="l">
              <a:buClr>
                <a:schemeClr val="tx1">
                  <a:lumMod val="75000"/>
                  <a:lumOff val="25000"/>
                </a:schemeClr>
              </a:buClr>
              <a:buFontTx/>
              <a:buNone/>
              <a:defRPr sz="1800" b="0" i="0" baseline="0">
                <a:solidFill>
                  <a:schemeClr val="tx1">
                    <a:lumMod val="75000"/>
                    <a:lumOff val="25000"/>
                  </a:schemeClr>
                </a:solidFill>
                <a:latin typeface="Gotham Book"/>
                <a:cs typeface="Gotham Book"/>
              </a:defRPr>
            </a:lvl1pPr>
            <a:lvl2pPr marL="0" indent="0" algn="l">
              <a:buClr>
                <a:schemeClr val="tx1">
                  <a:lumMod val="75000"/>
                  <a:lumOff val="25000"/>
                </a:schemeClr>
              </a:buClr>
              <a:buFontTx/>
              <a:buNone/>
              <a:defRPr sz="1500" b="0" i="0">
                <a:solidFill>
                  <a:schemeClr val="tx1">
                    <a:lumMod val="75000"/>
                    <a:lumOff val="25000"/>
                  </a:schemeClr>
                </a:solidFill>
                <a:latin typeface="Gotham Book"/>
                <a:cs typeface="Gotham Book"/>
              </a:defRPr>
            </a:lvl2pPr>
            <a:lvl3pPr>
              <a:buClr>
                <a:schemeClr val="tx1">
                  <a:lumMod val="75000"/>
                  <a:lumOff val="25000"/>
                </a:schemeClr>
              </a:buClr>
              <a:defRPr sz="1500" b="0" i="0">
                <a:solidFill>
                  <a:schemeClr val="tx1">
                    <a:lumMod val="75000"/>
                    <a:lumOff val="25000"/>
                  </a:schemeClr>
                </a:solidFill>
                <a:latin typeface="Gotham Book"/>
                <a:cs typeface="Gotham Book"/>
              </a:defRPr>
            </a:lvl3pPr>
            <a:lvl4pPr>
              <a:defRPr b="0" i="0">
                <a:latin typeface="Gotham Book"/>
                <a:cs typeface="Gotham Book"/>
              </a:defRPr>
            </a:lvl4pPr>
            <a:lvl5pPr>
              <a:defRPr b="0" i="0">
                <a:latin typeface="Gotham Book"/>
                <a:cs typeface="Gotham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9F847968-A88B-B947-87AA-BB83F906ED2F}" type="datetime1">
              <a:rPr lang="en-US"/>
              <a:pPr>
                <a:defRPr/>
              </a:pPr>
              <a:t>11/18/2024</a:t>
            </a:fld>
            <a:endParaRPr lang="en-US"/>
          </a:p>
        </p:txBody>
      </p:sp>
      <p:sp>
        <p:nvSpPr>
          <p:cNvPr id="6" name="Footer Placeholder 4"/>
          <p:cNvSpPr>
            <a:spLocks noGrp="1"/>
          </p:cNvSpPr>
          <p:nvPr>
            <p:ph type="ftr" sz="quarter" idx="11"/>
          </p:nvPr>
        </p:nvSpPr>
        <p:spPr/>
        <p:txBody>
          <a:bodyPr/>
          <a:lstStyle>
            <a:lvl1pPr>
              <a:defRPr b="0" i="0">
                <a:solidFill>
                  <a:schemeClr val="tx1">
                    <a:lumMod val="65000"/>
                    <a:lumOff val="35000"/>
                  </a:schemeClr>
                </a:solidFill>
                <a:latin typeface="Gotham Book"/>
                <a:cs typeface="Gotham Book"/>
              </a:defRPr>
            </a:lvl1pPr>
          </a:lstStyle>
          <a:p>
            <a:pPr>
              <a:defRPr/>
            </a:pPr>
            <a:r>
              <a:rPr lang="en-US"/>
              <a:t>Footer</a:t>
            </a:r>
          </a:p>
        </p:txBody>
      </p:sp>
      <p:sp>
        <p:nvSpPr>
          <p:cNvPr id="7"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4DCE0E26-47BB-FF4B-814B-E43C1B98F5D1}" type="slidenum">
              <a:rPr lang="en-US"/>
              <a:pPr>
                <a:defRPr/>
              </a:pPr>
              <a:t>‹#›</a:t>
            </a:fld>
            <a:endParaRPr lang="en-US"/>
          </a:p>
        </p:txBody>
      </p:sp>
    </p:spTree>
    <p:extLst>
      <p:ext uri="{BB962C8B-B14F-4D97-AF65-F5344CB8AC3E}">
        <p14:creationId xmlns:p14="http://schemas.microsoft.com/office/powerpoint/2010/main" val="704882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656319"/>
            <a:ext cx="8229600" cy="543832"/>
          </a:xfrm>
          <a:prstGeom prst="rect">
            <a:avLst/>
          </a:prstGeom>
        </p:spPr>
        <p:txBody>
          <a:bodyPr>
            <a:normAutofit/>
          </a:bodyPr>
          <a:lstStyle>
            <a:lvl1pPr algn="l">
              <a:defRPr sz="2700" b="0" i="0">
                <a:solidFill>
                  <a:srgbClr val="18453B"/>
                </a:solidFill>
                <a:latin typeface="Gotham-Bold"/>
                <a:cs typeface="Gotham-Bold"/>
              </a:defRPr>
            </a:lvl1pPr>
          </a:lstStyle>
          <a:p>
            <a:r>
              <a:rPr lang="en-US" dirty="0"/>
              <a:t>1 column with numbers</a:t>
            </a:r>
          </a:p>
        </p:txBody>
      </p:sp>
      <p:sp>
        <p:nvSpPr>
          <p:cNvPr id="3" name="Content Placeholder 2"/>
          <p:cNvSpPr>
            <a:spLocks noGrp="1"/>
          </p:cNvSpPr>
          <p:nvPr>
            <p:ph idx="1"/>
          </p:nvPr>
        </p:nvSpPr>
        <p:spPr>
          <a:xfrm>
            <a:off x="457200" y="1256179"/>
            <a:ext cx="8229600" cy="3314700"/>
          </a:xfrm>
          <a:prstGeom prst="rect">
            <a:avLst/>
          </a:prstGeom>
        </p:spPr>
        <p:txBody>
          <a:bodyPr wrap="square" numCol="1" anchor="t"/>
          <a:lstStyle>
            <a:lvl1pPr marL="342900" indent="-342900" algn="l">
              <a:buClr>
                <a:schemeClr val="tx1">
                  <a:lumMod val="75000"/>
                  <a:lumOff val="25000"/>
                </a:schemeClr>
              </a:buClr>
              <a:buFont typeface="+mj-lt"/>
              <a:buAutoNum type="arabicPeriod"/>
              <a:defRPr sz="1800" b="0" i="0" baseline="0">
                <a:solidFill>
                  <a:schemeClr val="tx1">
                    <a:lumMod val="75000"/>
                    <a:lumOff val="25000"/>
                  </a:schemeClr>
                </a:solidFill>
                <a:latin typeface="Gotham Book"/>
                <a:cs typeface="Gotham Book"/>
              </a:defRPr>
            </a:lvl1pPr>
            <a:lvl2pPr marL="342900" indent="137160" algn="l">
              <a:buClr>
                <a:schemeClr val="tx1">
                  <a:lumMod val="75000"/>
                  <a:lumOff val="25000"/>
                </a:schemeClr>
              </a:buClr>
              <a:buSzPct val="85000"/>
              <a:buFont typeface="Arial"/>
              <a:buChar char="•"/>
              <a:defRPr sz="1500" b="0" i="0">
                <a:solidFill>
                  <a:schemeClr val="tx1">
                    <a:lumMod val="75000"/>
                    <a:lumOff val="25000"/>
                  </a:schemeClr>
                </a:solidFill>
                <a:latin typeface="Gotham Book"/>
                <a:cs typeface="Gotham Book"/>
              </a:defRPr>
            </a:lvl2pPr>
            <a:lvl3pPr>
              <a:buClr>
                <a:schemeClr val="tx1">
                  <a:lumMod val="75000"/>
                  <a:lumOff val="25000"/>
                </a:schemeClr>
              </a:buClr>
              <a:defRPr sz="1500" b="0" i="0">
                <a:solidFill>
                  <a:schemeClr val="tx1">
                    <a:lumMod val="75000"/>
                    <a:lumOff val="25000"/>
                  </a:schemeClr>
                </a:solidFill>
                <a:latin typeface="Gotham Book"/>
                <a:cs typeface="Gotham Book"/>
              </a:defRPr>
            </a:lvl3pPr>
            <a:lvl4pPr>
              <a:defRPr b="0" i="0">
                <a:latin typeface="Gotham Book"/>
                <a:cs typeface="Gotham Book"/>
              </a:defRPr>
            </a:lvl4pPr>
            <a:lvl5pPr>
              <a:defRPr b="0" i="0">
                <a:latin typeface="Gotham Book"/>
                <a:cs typeface="Gotham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04B2702C-F183-E649-BBAD-4C35648D6001}" type="datetime1">
              <a:rPr lang="en-US"/>
              <a:pPr>
                <a:defRPr/>
              </a:pPr>
              <a:t>11/18/2024</a:t>
            </a:fld>
            <a:endParaRPr lang="en-US"/>
          </a:p>
        </p:txBody>
      </p:sp>
      <p:sp>
        <p:nvSpPr>
          <p:cNvPr id="7" name="Footer Placeholder 4"/>
          <p:cNvSpPr>
            <a:spLocks noGrp="1"/>
          </p:cNvSpPr>
          <p:nvPr>
            <p:ph type="ftr" sz="quarter" idx="11"/>
          </p:nvPr>
        </p:nvSpPr>
        <p:spPr/>
        <p:txBody>
          <a:bodyPr/>
          <a:lstStyle>
            <a:lvl1pPr>
              <a:defRPr b="0" i="0">
                <a:solidFill>
                  <a:schemeClr val="tx1">
                    <a:lumMod val="65000"/>
                    <a:lumOff val="35000"/>
                  </a:schemeClr>
                </a:solidFill>
                <a:latin typeface="Gotham Book"/>
                <a:cs typeface="Gotham Book"/>
              </a:defRPr>
            </a:lvl1pPr>
          </a:lstStyle>
          <a:p>
            <a:pPr>
              <a:defRPr/>
            </a:pPr>
            <a:r>
              <a:rPr lang="en-US"/>
              <a:t>Footer</a:t>
            </a:r>
          </a:p>
        </p:txBody>
      </p:sp>
      <p:sp>
        <p:nvSpPr>
          <p:cNvPr id="8"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14362E17-3E5F-5C4D-AFD9-BBBB918BE234}" type="slidenum">
              <a:rPr lang="en-US"/>
              <a:pPr>
                <a:defRPr/>
              </a:pPr>
              <a:t>‹#›</a:t>
            </a:fld>
            <a:endParaRPr lang="en-US"/>
          </a:p>
        </p:txBody>
      </p:sp>
    </p:spTree>
    <p:extLst>
      <p:ext uri="{BB962C8B-B14F-4D97-AF65-F5344CB8AC3E}">
        <p14:creationId xmlns:p14="http://schemas.microsoft.com/office/powerpoint/2010/main" val="2899678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alphaModFix amt="14000"/>
            <a:lum/>
          </a:blip>
          <a:srcRect/>
          <a:stretch>
            <a:fillRect t="-17000" b="-17000"/>
          </a:stretch>
        </a:blipFill>
        <a:effectLst/>
      </p:bgPr>
    </p:bg>
    <p:spTree>
      <p:nvGrpSpPr>
        <p:cNvPr id="1" name=""/>
        <p:cNvGrpSpPr/>
        <p:nvPr/>
      </p:nvGrpSpPr>
      <p:grpSpPr>
        <a:xfrm>
          <a:off x="0" y="0"/>
          <a:ext cx="0" cy="0"/>
          <a:chOff x="0" y="0"/>
          <a:chExt cx="0" cy="0"/>
        </a:xfrm>
      </p:grpSpPr>
      <p:grpSp>
        <p:nvGrpSpPr>
          <p:cNvPr id="11" name="Masthead" descr="Bright green bar with dark green Michigan State University logo">
            <a:extLst>
              <a:ext uri="{FF2B5EF4-FFF2-40B4-BE49-F238E27FC236}">
                <a16:creationId xmlns:a16="http://schemas.microsoft.com/office/drawing/2014/main" id="{8986502F-0ACD-604D-B6AF-8A0067EBF2A0}"/>
              </a:ext>
            </a:extLst>
          </p:cNvPr>
          <p:cNvGrpSpPr/>
          <p:nvPr userDrawn="1"/>
        </p:nvGrpSpPr>
        <p:grpSpPr>
          <a:xfrm>
            <a:off x="0" y="-1"/>
            <a:ext cx="9144000" cy="572589"/>
            <a:chOff x="0" y="-1"/>
            <a:chExt cx="9144000" cy="572589"/>
          </a:xfrm>
        </p:grpSpPr>
        <p:sp>
          <p:nvSpPr>
            <p:cNvPr id="12" name="Rectangle 11">
              <a:extLst>
                <a:ext uri="{FF2B5EF4-FFF2-40B4-BE49-F238E27FC236}">
                  <a16:creationId xmlns:a16="http://schemas.microsoft.com/office/drawing/2014/main" id="{D6FB6781-57FA-6A4E-BFBA-2DA2E94307CC}"/>
                </a:ext>
                <a:ext uri="{C183D7F6-B498-43B3-948B-1728B52AA6E4}">
                  <adec:decorative xmlns:adec="http://schemas.microsoft.com/office/drawing/2017/decorative" val="1"/>
                </a:ext>
              </a:extLst>
            </p:cNvPr>
            <p:cNvSpPr/>
            <p:nvPr userDrawn="1"/>
          </p:nvSpPr>
          <p:spPr>
            <a:xfrm>
              <a:off x="0" y="-1"/>
              <a:ext cx="9144000" cy="136525"/>
            </a:xfrm>
            <a:prstGeom prst="rect">
              <a:avLst/>
            </a:prstGeom>
            <a:solidFill>
              <a:srgbClr val="67C521"/>
            </a:solidFill>
            <a:ln>
              <a:no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descr="Michigan State University logo">
              <a:extLst>
                <a:ext uri="{FF2B5EF4-FFF2-40B4-BE49-F238E27FC236}">
                  <a16:creationId xmlns:a16="http://schemas.microsoft.com/office/drawing/2014/main" id="{48600C1D-8557-9544-8137-B802197EB8B1}"/>
                </a:ext>
              </a:extLst>
            </p:cNvPr>
            <p:cNvPicPr>
              <a:picLocks noChangeAspect="1"/>
            </p:cNvPicPr>
            <p:nvPr userDrawn="1"/>
          </p:nvPicPr>
          <p:blipFill>
            <a:blip r:embed="rId8"/>
            <a:stretch>
              <a:fillRect/>
            </a:stretch>
          </p:blipFill>
          <p:spPr>
            <a:xfrm>
              <a:off x="5640038" y="289664"/>
              <a:ext cx="3351561" cy="282924"/>
            </a:xfrm>
            <a:prstGeom prst="rect">
              <a:avLst/>
            </a:prstGeom>
          </p:spPr>
        </p:pic>
      </p:gr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fontAlgn="auto">
              <a:spcBef>
                <a:spcPts val="0"/>
              </a:spcBef>
              <a:spcAft>
                <a:spcPts val="0"/>
              </a:spcAft>
              <a:defRPr sz="900">
                <a:solidFill>
                  <a:schemeClr val="tx1">
                    <a:lumMod val="65000"/>
                    <a:lumOff val="35000"/>
                  </a:schemeClr>
                </a:solidFill>
                <a:latin typeface="Gotham Book"/>
                <a:ea typeface="+mn-ea"/>
                <a:cs typeface="+mn-cs"/>
              </a:defRPr>
            </a:lvl1pPr>
          </a:lstStyle>
          <a:p>
            <a:pPr>
              <a:defRPr/>
            </a:pPr>
            <a:fld id="{FB44CCF9-D185-2447-94DE-2F097F7C2422}" type="datetime1">
              <a:rPr lang="en-US"/>
              <a:pPr>
                <a:defRPr/>
              </a:pPr>
              <a:t>11/18/2024</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fontAlgn="auto">
              <a:spcBef>
                <a:spcPts val="0"/>
              </a:spcBef>
              <a:spcAft>
                <a:spcPts val="0"/>
              </a:spcAft>
              <a:defRPr sz="900">
                <a:solidFill>
                  <a:schemeClr val="tx1">
                    <a:lumMod val="65000"/>
                    <a:lumOff val="35000"/>
                  </a:schemeClr>
                </a:solidFill>
                <a:latin typeface="Gotham Book"/>
                <a:ea typeface="+mn-ea"/>
                <a:cs typeface="+mn-cs"/>
              </a:defRPr>
            </a:lvl1pPr>
          </a:lstStyle>
          <a:p>
            <a:pPr>
              <a:defRPr/>
            </a:pPr>
            <a:r>
              <a:rPr lang="en-US"/>
              <a:t>Footer</a:t>
            </a: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fontAlgn="auto">
              <a:spcBef>
                <a:spcPts val="0"/>
              </a:spcBef>
              <a:spcAft>
                <a:spcPts val="0"/>
              </a:spcAft>
              <a:defRPr sz="900">
                <a:ln>
                  <a:noFill/>
                </a:ln>
                <a:solidFill>
                  <a:schemeClr val="tx1">
                    <a:lumMod val="65000"/>
                    <a:lumOff val="35000"/>
                  </a:schemeClr>
                </a:solidFill>
                <a:latin typeface="Gotham Book"/>
                <a:ea typeface="+mn-ea"/>
                <a:cs typeface="+mn-cs"/>
              </a:defRPr>
            </a:lvl1pPr>
          </a:lstStyle>
          <a:p>
            <a:pPr>
              <a:defRPr/>
            </a:pPr>
            <a:fld id="{E1544D71-77D6-5B4F-A1FC-5CA064DBD196}" type="slidenum">
              <a:rPr lang="en-US"/>
              <a:pPr>
                <a:defRPr/>
              </a:pPr>
              <a:t>‹#›</a:t>
            </a:fld>
            <a:endParaRPr lang="en-US" dirty="0"/>
          </a:p>
        </p:txBody>
      </p:sp>
    </p:spTree>
    <p:extLst>
      <p:ext uri="{BB962C8B-B14F-4D97-AF65-F5344CB8AC3E}">
        <p14:creationId xmlns:p14="http://schemas.microsoft.com/office/powerpoint/2010/main" val="3590003513"/>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Lst>
  <p:txStyles>
    <p:titleStyle>
      <a:lvl1pPr algn="ctr" defTabSz="342900" rtl="0" eaLnBrk="1" fontAlgn="base" hangingPunct="1">
        <a:spcBef>
          <a:spcPct val="0"/>
        </a:spcBef>
        <a:spcAft>
          <a:spcPct val="0"/>
        </a:spcAft>
        <a:defRPr sz="3300" kern="1200">
          <a:solidFill>
            <a:schemeClr val="tx1"/>
          </a:solidFill>
          <a:latin typeface="Gotham Book"/>
          <a:ea typeface="ＭＳ Ｐゴシック" charset="-128"/>
          <a:cs typeface="ＭＳ Ｐゴシック" charset="-128"/>
        </a:defRPr>
      </a:lvl1pPr>
      <a:lvl2pPr algn="ctr" defTabSz="342900" rtl="0" eaLnBrk="1" fontAlgn="base" hangingPunct="1">
        <a:spcBef>
          <a:spcPct val="0"/>
        </a:spcBef>
        <a:spcAft>
          <a:spcPct val="0"/>
        </a:spcAft>
        <a:defRPr sz="3300">
          <a:solidFill>
            <a:schemeClr val="tx1"/>
          </a:solidFill>
          <a:latin typeface="Gotham Book" charset="0"/>
          <a:ea typeface="ＭＳ Ｐゴシック" charset="-128"/>
          <a:cs typeface="ＭＳ Ｐゴシック" charset="-128"/>
        </a:defRPr>
      </a:lvl2pPr>
      <a:lvl3pPr algn="ctr" defTabSz="342900" rtl="0" eaLnBrk="1" fontAlgn="base" hangingPunct="1">
        <a:spcBef>
          <a:spcPct val="0"/>
        </a:spcBef>
        <a:spcAft>
          <a:spcPct val="0"/>
        </a:spcAft>
        <a:defRPr sz="3300">
          <a:solidFill>
            <a:schemeClr val="tx1"/>
          </a:solidFill>
          <a:latin typeface="Gotham Book" charset="0"/>
          <a:ea typeface="ＭＳ Ｐゴシック" charset="-128"/>
          <a:cs typeface="ＭＳ Ｐゴシック" charset="-128"/>
        </a:defRPr>
      </a:lvl3pPr>
      <a:lvl4pPr algn="ctr" defTabSz="342900" rtl="0" eaLnBrk="1" fontAlgn="base" hangingPunct="1">
        <a:spcBef>
          <a:spcPct val="0"/>
        </a:spcBef>
        <a:spcAft>
          <a:spcPct val="0"/>
        </a:spcAft>
        <a:defRPr sz="3300">
          <a:solidFill>
            <a:schemeClr val="tx1"/>
          </a:solidFill>
          <a:latin typeface="Gotham Book" charset="0"/>
          <a:ea typeface="ＭＳ Ｐゴシック" charset="-128"/>
          <a:cs typeface="ＭＳ Ｐゴシック" charset="-128"/>
        </a:defRPr>
      </a:lvl4pPr>
      <a:lvl5pPr algn="ctr" defTabSz="342900" rtl="0" eaLnBrk="1" fontAlgn="base" hangingPunct="1">
        <a:spcBef>
          <a:spcPct val="0"/>
        </a:spcBef>
        <a:spcAft>
          <a:spcPct val="0"/>
        </a:spcAft>
        <a:defRPr sz="3300">
          <a:solidFill>
            <a:schemeClr val="tx1"/>
          </a:solidFill>
          <a:latin typeface="Gotham Book" charset="0"/>
          <a:ea typeface="ＭＳ Ｐゴシック" charset="-128"/>
          <a:cs typeface="ＭＳ Ｐゴシック" charset="-128"/>
        </a:defRPr>
      </a:lvl5pPr>
      <a:lvl6pPr marL="342900" algn="ctr" defTabSz="342900" rtl="0" eaLnBrk="1" fontAlgn="base" hangingPunct="1">
        <a:spcBef>
          <a:spcPct val="0"/>
        </a:spcBef>
        <a:spcAft>
          <a:spcPct val="0"/>
        </a:spcAft>
        <a:defRPr sz="3300">
          <a:solidFill>
            <a:schemeClr val="tx1"/>
          </a:solidFill>
          <a:latin typeface="Gotham Book" charset="0"/>
          <a:ea typeface="ＭＳ Ｐゴシック" charset="-128"/>
          <a:cs typeface="ＭＳ Ｐゴシック" charset="-128"/>
        </a:defRPr>
      </a:lvl6pPr>
      <a:lvl7pPr marL="685800" algn="ctr" defTabSz="342900" rtl="0" eaLnBrk="1" fontAlgn="base" hangingPunct="1">
        <a:spcBef>
          <a:spcPct val="0"/>
        </a:spcBef>
        <a:spcAft>
          <a:spcPct val="0"/>
        </a:spcAft>
        <a:defRPr sz="3300">
          <a:solidFill>
            <a:schemeClr val="tx1"/>
          </a:solidFill>
          <a:latin typeface="Gotham Book" charset="0"/>
          <a:ea typeface="ＭＳ Ｐゴシック" charset="-128"/>
          <a:cs typeface="ＭＳ Ｐゴシック" charset="-128"/>
        </a:defRPr>
      </a:lvl7pPr>
      <a:lvl8pPr marL="1028700" algn="ctr" defTabSz="342900" rtl="0" eaLnBrk="1" fontAlgn="base" hangingPunct="1">
        <a:spcBef>
          <a:spcPct val="0"/>
        </a:spcBef>
        <a:spcAft>
          <a:spcPct val="0"/>
        </a:spcAft>
        <a:defRPr sz="3300">
          <a:solidFill>
            <a:schemeClr val="tx1"/>
          </a:solidFill>
          <a:latin typeface="Gotham Book" charset="0"/>
          <a:ea typeface="ＭＳ Ｐゴシック" charset="-128"/>
          <a:cs typeface="ＭＳ Ｐゴシック" charset="-128"/>
        </a:defRPr>
      </a:lvl8pPr>
      <a:lvl9pPr marL="1371600" algn="ctr" defTabSz="342900" rtl="0" eaLnBrk="1" fontAlgn="base" hangingPunct="1">
        <a:spcBef>
          <a:spcPct val="0"/>
        </a:spcBef>
        <a:spcAft>
          <a:spcPct val="0"/>
        </a:spcAft>
        <a:defRPr sz="3300">
          <a:solidFill>
            <a:schemeClr val="tx1"/>
          </a:solidFill>
          <a:latin typeface="Gotham Book" charset="0"/>
          <a:ea typeface="ＭＳ Ｐゴシック" charset="-128"/>
          <a:cs typeface="ＭＳ Ｐゴシック" charset="-128"/>
        </a:defRPr>
      </a:lvl9pPr>
    </p:titleStyle>
    <p:bodyStyle>
      <a:lvl1pPr marL="257175" indent="-257175" algn="l" defTabSz="342900" rtl="0" eaLnBrk="1" fontAlgn="base" hangingPunct="1">
        <a:spcBef>
          <a:spcPct val="20000"/>
        </a:spcBef>
        <a:spcAft>
          <a:spcPct val="0"/>
        </a:spcAft>
        <a:buFont typeface="Arial" charset="0"/>
        <a:buChar char="•"/>
        <a:defRPr sz="2400" kern="1200">
          <a:solidFill>
            <a:schemeClr val="tx1"/>
          </a:solidFill>
          <a:latin typeface="Gotham Book"/>
          <a:ea typeface="ＭＳ Ｐゴシック" charset="-128"/>
          <a:cs typeface="ＭＳ Ｐゴシック" charset="-128"/>
        </a:defRPr>
      </a:lvl1pPr>
      <a:lvl2pPr marL="557213" indent="-214313" algn="l" defTabSz="342900" rtl="0" eaLnBrk="1" fontAlgn="base" hangingPunct="1">
        <a:spcBef>
          <a:spcPct val="20000"/>
        </a:spcBef>
        <a:spcAft>
          <a:spcPct val="0"/>
        </a:spcAft>
        <a:buFont typeface="Arial" charset="0"/>
        <a:buChar char="–"/>
        <a:defRPr sz="2100" kern="1200">
          <a:solidFill>
            <a:schemeClr val="tx1"/>
          </a:solidFill>
          <a:latin typeface="Gotham Book"/>
          <a:ea typeface="ＭＳ Ｐゴシック" charset="-128"/>
          <a:cs typeface="+mn-cs"/>
        </a:defRPr>
      </a:lvl2pPr>
      <a:lvl3pPr marL="857250" indent="-171450" algn="l" defTabSz="342900" rtl="0" eaLnBrk="1" fontAlgn="base" hangingPunct="1">
        <a:spcBef>
          <a:spcPct val="20000"/>
        </a:spcBef>
        <a:spcAft>
          <a:spcPct val="0"/>
        </a:spcAft>
        <a:buFont typeface="Arial" charset="0"/>
        <a:buChar char="•"/>
        <a:defRPr sz="1800" kern="1200">
          <a:solidFill>
            <a:schemeClr val="tx1"/>
          </a:solidFill>
          <a:latin typeface="Gotham Book"/>
          <a:ea typeface="ＭＳ Ｐゴシック" charset="-128"/>
          <a:cs typeface="+mn-cs"/>
        </a:defRPr>
      </a:lvl3pPr>
      <a:lvl4pPr marL="1200150" indent="-171450" algn="l" defTabSz="342900" rtl="0" eaLnBrk="1" fontAlgn="base" hangingPunct="1">
        <a:spcBef>
          <a:spcPct val="20000"/>
        </a:spcBef>
        <a:spcAft>
          <a:spcPct val="0"/>
        </a:spcAft>
        <a:buFont typeface="Arial" charset="0"/>
        <a:buChar char="–"/>
        <a:defRPr sz="1500" kern="1200">
          <a:solidFill>
            <a:schemeClr val="tx1"/>
          </a:solidFill>
          <a:latin typeface="Gotham Book"/>
          <a:ea typeface="ＭＳ Ｐゴシック" charset="-128"/>
          <a:cs typeface="+mn-cs"/>
        </a:defRPr>
      </a:lvl4pPr>
      <a:lvl5pPr marL="1543050" indent="-171450" algn="l" defTabSz="342900" rtl="0" eaLnBrk="1" fontAlgn="base" hangingPunct="1">
        <a:spcBef>
          <a:spcPct val="20000"/>
        </a:spcBef>
        <a:spcAft>
          <a:spcPct val="0"/>
        </a:spcAft>
        <a:buFont typeface="Arial" charset="0"/>
        <a:buChar char="»"/>
        <a:defRPr sz="1500" kern="1200">
          <a:solidFill>
            <a:schemeClr val="tx1"/>
          </a:solidFill>
          <a:latin typeface="Gotham Book"/>
          <a:ea typeface="ＭＳ Ｐゴシック" charset="-128"/>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0E289-CC64-8F44-9258-E4EE215FB23F}"/>
              </a:ext>
            </a:extLst>
          </p:cNvPr>
          <p:cNvSpPr>
            <a:spLocks noGrp="1"/>
          </p:cNvSpPr>
          <p:nvPr>
            <p:ph type="title"/>
          </p:nvPr>
        </p:nvSpPr>
        <p:spPr/>
        <p:txBody>
          <a:bodyPr>
            <a:normAutofit fontScale="90000"/>
          </a:bodyPr>
          <a:lstStyle/>
          <a:p>
            <a:r>
              <a:rPr lang="en-US" dirty="0"/>
              <a:t>Three Dimensions of Conflict</a:t>
            </a:r>
          </a:p>
        </p:txBody>
      </p:sp>
      <p:sp>
        <p:nvSpPr>
          <p:cNvPr id="3" name="Content Placeholder 2">
            <a:extLst>
              <a:ext uri="{FF2B5EF4-FFF2-40B4-BE49-F238E27FC236}">
                <a16:creationId xmlns:a16="http://schemas.microsoft.com/office/drawing/2014/main" id="{AA00B64C-E5F5-4741-AB5B-8BD505F9E07F}"/>
              </a:ext>
            </a:extLst>
          </p:cNvPr>
          <p:cNvSpPr>
            <a:spLocks noGrp="1"/>
          </p:cNvSpPr>
          <p:nvPr>
            <p:ph idx="1"/>
          </p:nvPr>
        </p:nvSpPr>
        <p:spPr/>
        <p:txBody>
          <a:bodyPr/>
          <a:lstStyle/>
          <a:p>
            <a:r>
              <a:rPr lang="en-US" dirty="0"/>
              <a:t>Cognitive</a:t>
            </a:r>
          </a:p>
          <a:p>
            <a:r>
              <a:rPr lang="en-US" dirty="0"/>
              <a:t>Emotional</a:t>
            </a:r>
          </a:p>
          <a:p>
            <a:r>
              <a:rPr lang="en-US" dirty="0"/>
              <a:t>Behavioral</a:t>
            </a:r>
          </a:p>
        </p:txBody>
      </p:sp>
    </p:spTree>
    <p:extLst>
      <p:ext uri="{BB962C8B-B14F-4D97-AF65-F5344CB8AC3E}">
        <p14:creationId xmlns:p14="http://schemas.microsoft.com/office/powerpoint/2010/main" val="1552393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BF544-2536-3EE1-E0D3-3A0B858D97F6}"/>
              </a:ext>
            </a:extLst>
          </p:cNvPr>
          <p:cNvSpPr>
            <a:spLocks noGrp="1"/>
          </p:cNvSpPr>
          <p:nvPr>
            <p:ph type="title"/>
          </p:nvPr>
        </p:nvSpPr>
        <p:spPr/>
        <p:txBody>
          <a:bodyPr>
            <a:normAutofit fontScale="90000"/>
          </a:bodyPr>
          <a:lstStyle/>
          <a:p>
            <a:r>
              <a:rPr lang="en-US" dirty="0"/>
              <a:t>Activity - Emotions</a:t>
            </a:r>
          </a:p>
        </p:txBody>
      </p:sp>
      <p:sp>
        <p:nvSpPr>
          <p:cNvPr id="3" name="Content Placeholder 2">
            <a:extLst>
              <a:ext uri="{FF2B5EF4-FFF2-40B4-BE49-F238E27FC236}">
                <a16:creationId xmlns:a16="http://schemas.microsoft.com/office/drawing/2014/main" id="{3FC9FCC2-3A7F-6DF1-12AF-F59A589B4744}"/>
              </a:ext>
            </a:extLst>
          </p:cNvPr>
          <p:cNvSpPr>
            <a:spLocks noGrp="1"/>
          </p:cNvSpPr>
          <p:nvPr>
            <p:ph idx="1"/>
          </p:nvPr>
        </p:nvSpPr>
        <p:spPr/>
        <p:txBody>
          <a:bodyPr/>
          <a:lstStyle/>
          <a:p>
            <a:r>
              <a:rPr lang="en-US" sz="1600" dirty="0"/>
              <a:t>agitated – embarrassed – nervous</a:t>
            </a:r>
          </a:p>
          <a:p>
            <a:r>
              <a:rPr lang="en-US" sz="1600" dirty="0"/>
              <a:t>alarmed – exasperated – overwhelmed</a:t>
            </a:r>
          </a:p>
          <a:p>
            <a:r>
              <a:rPr lang="en-US" sz="1600" dirty="0"/>
              <a:t>ambivalent – flustered – protective</a:t>
            </a:r>
          </a:p>
          <a:p>
            <a:r>
              <a:rPr lang="en-US" sz="1600" dirty="0"/>
              <a:t>angry – grief – sad</a:t>
            </a:r>
          </a:p>
          <a:p>
            <a:r>
              <a:rPr lang="en-US" sz="1600" dirty="0"/>
              <a:t>annoyed – heartbroken – scared</a:t>
            </a:r>
          </a:p>
          <a:p>
            <a:r>
              <a:rPr lang="en-US" sz="1600" dirty="0"/>
              <a:t>anxious – helpless – stressed</a:t>
            </a:r>
          </a:p>
          <a:p>
            <a:r>
              <a:rPr lang="en-US" sz="1600" dirty="0"/>
              <a:t>confused – hopeless – suspicious</a:t>
            </a:r>
          </a:p>
          <a:p>
            <a:r>
              <a:rPr lang="en-US" sz="1600" dirty="0"/>
              <a:t>despairing – impatient – tense</a:t>
            </a:r>
          </a:p>
          <a:p>
            <a:r>
              <a:rPr lang="en-US" sz="1600" dirty="0"/>
              <a:t>devastated – irritated – terrified</a:t>
            </a:r>
          </a:p>
          <a:p>
            <a:r>
              <a:rPr lang="en-US" sz="1600" dirty="0"/>
              <a:t>disconnected – lonely – torn</a:t>
            </a:r>
          </a:p>
          <a:p>
            <a:r>
              <a:rPr lang="en-US" sz="1600" dirty="0"/>
              <a:t>discouraged – longing – troubled</a:t>
            </a:r>
          </a:p>
        </p:txBody>
      </p:sp>
    </p:spTree>
    <p:extLst>
      <p:ext uri="{BB962C8B-B14F-4D97-AF65-F5344CB8AC3E}">
        <p14:creationId xmlns:p14="http://schemas.microsoft.com/office/powerpoint/2010/main" val="2648329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AE16-8243-1386-59E1-BF958245F2D2}"/>
              </a:ext>
            </a:extLst>
          </p:cNvPr>
          <p:cNvSpPr>
            <a:spLocks noGrp="1"/>
          </p:cNvSpPr>
          <p:nvPr>
            <p:ph type="title"/>
          </p:nvPr>
        </p:nvSpPr>
        <p:spPr/>
        <p:txBody>
          <a:bodyPr>
            <a:normAutofit fontScale="90000"/>
          </a:bodyPr>
          <a:lstStyle/>
          <a:p>
            <a:r>
              <a:rPr lang="en-US" dirty="0"/>
              <a:t>Causes of Conflict</a:t>
            </a:r>
          </a:p>
        </p:txBody>
      </p:sp>
      <p:sp>
        <p:nvSpPr>
          <p:cNvPr id="3" name="Content Placeholder 2">
            <a:extLst>
              <a:ext uri="{FF2B5EF4-FFF2-40B4-BE49-F238E27FC236}">
                <a16:creationId xmlns:a16="http://schemas.microsoft.com/office/drawing/2014/main" id="{C58B4B4D-E07B-2C0E-943B-A70DA83A7820}"/>
              </a:ext>
            </a:extLst>
          </p:cNvPr>
          <p:cNvSpPr>
            <a:spLocks noGrp="1"/>
          </p:cNvSpPr>
          <p:nvPr>
            <p:ph idx="1"/>
          </p:nvPr>
        </p:nvSpPr>
        <p:spPr/>
        <p:txBody>
          <a:bodyPr/>
          <a:lstStyle/>
          <a:p>
            <a:r>
              <a:rPr lang="en-US" dirty="0"/>
              <a:t>Survival Needs (Food, Shelter, Security, etc.)</a:t>
            </a:r>
          </a:p>
          <a:p>
            <a:r>
              <a:rPr lang="en-US" dirty="0"/>
              <a:t>Interests (Substantive, Procedural, Psychological)</a:t>
            </a:r>
          </a:p>
          <a:p>
            <a:r>
              <a:rPr lang="en-US" dirty="0"/>
              <a:t>Identity Needs (Meaning, Community, Intimacy, Autonomy)</a:t>
            </a:r>
          </a:p>
          <a:p>
            <a:endParaRPr lang="en-US" dirty="0"/>
          </a:p>
          <a:p>
            <a:pPr marL="0" indent="0" algn="ctr">
              <a:buNone/>
            </a:pPr>
            <a:r>
              <a:rPr lang="en-US" dirty="0"/>
              <a:t>Which of the three causes—survival needs, interests, or identity—do you think was most at play?</a:t>
            </a:r>
          </a:p>
        </p:txBody>
      </p:sp>
    </p:spTree>
    <p:extLst>
      <p:ext uri="{BB962C8B-B14F-4D97-AF65-F5344CB8AC3E}">
        <p14:creationId xmlns:p14="http://schemas.microsoft.com/office/powerpoint/2010/main" val="578064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127CF-612A-A1D6-E9DC-30191A232719}"/>
              </a:ext>
            </a:extLst>
          </p:cNvPr>
          <p:cNvSpPr>
            <a:spLocks noGrp="1"/>
          </p:cNvSpPr>
          <p:nvPr>
            <p:ph type="title"/>
          </p:nvPr>
        </p:nvSpPr>
        <p:spPr/>
        <p:txBody>
          <a:bodyPr>
            <a:normAutofit fontScale="90000"/>
          </a:bodyPr>
          <a:lstStyle/>
          <a:p>
            <a:r>
              <a:rPr lang="en-US" dirty="0"/>
              <a:t>Factors of Conflict</a:t>
            </a:r>
          </a:p>
        </p:txBody>
      </p:sp>
      <p:sp>
        <p:nvSpPr>
          <p:cNvPr id="3" name="Content Placeholder 2">
            <a:extLst>
              <a:ext uri="{FF2B5EF4-FFF2-40B4-BE49-F238E27FC236}">
                <a16:creationId xmlns:a16="http://schemas.microsoft.com/office/drawing/2014/main" id="{9BE6CB2C-DA45-993E-EE6D-1D97BB0645AC}"/>
              </a:ext>
            </a:extLst>
          </p:cNvPr>
          <p:cNvSpPr>
            <a:spLocks noGrp="1"/>
          </p:cNvSpPr>
          <p:nvPr>
            <p:ph idx="1"/>
          </p:nvPr>
        </p:nvSpPr>
        <p:spPr/>
        <p:txBody>
          <a:bodyPr/>
          <a:lstStyle/>
          <a:p>
            <a:r>
              <a:rPr lang="en-US" dirty="0"/>
              <a:t>Communication</a:t>
            </a:r>
          </a:p>
          <a:p>
            <a:r>
              <a:rPr lang="en-US" dirty="0"/>
              <a:t>History</a:t>
            </a:r>
          </a:p>
          <a:p>
            <a:r>
              <a:rPr lang="en-US" dirty="0"/>
              <a:t>Structure</a:t>
            </a:r>
          </a:p>
          <a:p>
            <a:r>
              <a:rPr lang="en-US" dirty="0"/>
              <a:t>Values</a:t>
            </a:r>
          </a:p>
          <a:p>
            <a:r>
              <a:rPr lang="en-US" dirty="0"/>
              <a:t>Emotions</a:t>
            </a:r>
          </a:p>
        </p:txBody>
      </p:sp>
    </p:spTree>
    <p:extLst>
      <p:ext uri="{BB962C8B-B14F-4D97-AF65-F5344CB8AC3E}">
        <p14:creationId xmlns:p14="http://schemas.microsoft.com/office/powerpoint/2010/main" val="738151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A122D-1EB5-0286-EAE3-09E8168EFF52}"/>
              </a:ext>
            </a:extLst>
          </p:cNvPr>
          <p:cNvSpPr>
            <a:spLocks noGrp="1"/>
          </p:cNvSpPr>
          <p:nvPr>
            <p:ph type="title"/>
          </p:nvPr>
        </p:nvSpPr>
        <p:spPr/>
        <p:txBody>
          <a:bodyPr>
            <a:normAutofit fontScale="90000"/>
          </a:bodyPr>
          <a:lstStyle/>
          <a:p>
            <a:r>
              <a:rPr lang="en-US" dirty="0"/>
              <a:t>Contextual Considerations</a:t>
            </a:r>
          </a:p>
        </p:txBody>
      </p:sp>
      <p:sp>
        <p:nvSpPr>
          <p:cNvPr id="3" name="Content Placeholder 2">
            <a:extLst>
              <a:ext uri="{FF2B5EF4-FFF2-40B4-BE49-F238E27FC236}">
                <a16:creationId xmlns:a16="http://schemas.microsoft.com/office/drawing/2014/main" id="{79CCC171-B25E-EEE8-6F43-2672D5AD676F}"/>
              </a:ext>
            </a:extLst>
          </p:cNvPr>
          <p:cNvSpPr>
            <a:spLocks noGrp="1"/>
          </p:cNvSpPr>
          <p:nvPr>
            <p:ph idx="1"/>
          </p:nvPr>
        </p:nvSpPr>
        <p:spPr/>
        <p:txBody>
          <a:bodyPr/>
          <a:lstStyle/>
          <a:p>
            <a:r>
              <a:rPr lang="en-US" dirty="0"/>
              <a:t>Culture</a:t>
            </a:r>
          </a:p>
          <a:p>
            <a:r>
              <a:rPr lang="en-US" dirty="0"/>
              <a:t>Personality </a:t>
            </a:r>
          </a:p>
          <a:p>
            <a:r>
              <a:rPr lang="en-US" dirty="0"/>
              <a:t>Power</a:t>
            </a:r>
          </a:p>
          <a:p>
            <a:r>
              <a:rPr lang="en-US" dirty="0"/>
              <a:t>Data</a:t>
            </a:r>
          </a:p>
        </p:txBody>
      </p:sp>
    </p:spTree>
    <p:extLst>
      <p:ext uri="{BB962C8B-B14F-4D97-AF65-F5344CB8AC3E}">
        <p14:creationId xmlns:p14="http://schemas.microsoft.com/office/powerpoint/2010/main" val="3653056921"/>
      </p:ext>
    </p:extLst>
  </p:cSld>
  <p:clrMapOvr>
    <a:masterClrMapping/>
  </p:clrMapOvr>
</p:sld>
</file>

<file path=ppt/theme/theme1.xml><?xml version="1.0" encoding="utf-8"?>
<a:theme xmlns:a="http://schemas.openxmlformats.org/drawingml/2006/main" name="1_MSU Template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Point-Wordmark" id="{B922F58C-BBA5-F347-BA1F-BCD32A6C98C3}" vid="{F2D4553F-1312-E44A-AB7C-D98185B3D3A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MSU Template 1</Template>
  <TotalTime>110</TotalTime>
  <Words>2285</Words>
  <Application>Microsoft Office PowerPoint</Application>
  <PresentationFormat>On-screen Show (16:9)</PresentationFormat>
  <Paragraphs>150</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Gotham Book</vt:lpstr>
      <vt:lpstr>Gotham-Bold</vt:lpstr>
      <vt:lpstr>Times New Roman</vt:lpstr>
      <vt:lpstr>Wingdings</vt:lpstr>
      <vt:lpstr>1_MSU Template 1</vt:lpstr>
      <vt:lpstr>Three Dimensions of Conflict</vt:lpstr>
      <vt:lpstr>Activity - Emotions</vt:lpstr>
      <vt:lpstr>Causes of Conflict</vt:lpstr>
      <vt:lpstr>Factors of Conflict</vt:lpstr>
      <vt:lpstr>Contextual Considerations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Davies</dc:creator>
  <cp:lastModifiedBy>Burton, Shannon</cp:lastModifiedBy>
  <cp:revision>12</cp:revision>
  <cp:lastPrinted>2010-09-08T13:46:11Z</cp:lastPrinted>
  <dcterms:created xsi:type="dcterms:W3CDTF">2019-05-04T17:37:47Z</dcterms:created>
  <dcterms:modified xsi:type="dcterms:W3CDTF">2024-11-18T15:44:20Z</dcterms:modified>
</cp:coreProperties>
</file>