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9" r:id="rId5"/>
  </p:sldMasterIdLst>
  <p:notesMasterIdLst>
    <p:notesMasterId r:id="rId18"/>
  </p:notesMasterIdLst>
  <p:handoutMasterIdLst>
    <p:handoutMasterId r:id="rId19"/>
  </p:handoutMasterIdLst>
  <p:sldIdLst>
    <p:sldId id="274" r:id="rId6"/>
    <p:sldId id="331" r:id="rId7"/>
    <p:sldId id="332" r:id="rId8"/>
    <p:sldId id="315" r:id="rId9"/>
    <p:sldId id="340" r:id="rId10"/>
    <p:sldId id="341" r:id="rId11"/>
    <p:sldId id="319" r:id="rId12"/>
    <p:sldId id="322" r:id="rId13"/>
    <p:sldId id="335" r:id="rId14"/>
    <p:sldId id="345" r:id="rId15"/>
    <p:sldId id="337" r:id="rId16"/>
    <p:sldId id="336" r:id="rId17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2244" autoAdjust="0"/>
  </p:normalViewPr>
  <p:slideViewPr>
    <p:cSldViewPr>
      <p:cViewPr varScale="1">
        <p:scale>
          <a:sx n="100" d="100"/>
          <a:sy n="100" d="100"/>
        </p:scale>
        <p:origin x="121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4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4214" tIns="47108" rIns="94214" bIns="4710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14" tIns="47108" rIns="94214" bIns="4710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4214" tIns="47108" rIns="94214" bIns="4710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3"/>
            <a:ext cx="3077739" cy="469424"/>
          </a:xfrm>
          <a:prstGeom prst="rect">
            <a:avLst/>
          </a:prstGeom>
        </p:spPr>
        <p:txBody>
          <a:bodyPr vert="horz" lIns="94214" tIns="47108" rIns="94214" bIns="47108" rtlCol="0" anchor="b"/>
          <a:lstStyle>
            <a:lvl1pPr algn="r">
              <a:defRPr sz="1200"/>
            </a:lvl1pPr>
          </a:lstStyle>
          <a:p>
            <a:fld id="{1AE7DBA3-FCA1-4EDE-A1A0-5CC44E1C68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04059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69424"/>
          </a:xfrm>
          <a:prstGeom prst="rect">
            <a:avLst/>
          </a:prstGeom>
        </p:spPr>
        <p:txBody>
          <a:bodyPr vert="horz" lIns="94214" tIns="47108" rIns="94214" bIns="4710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14" tIns="47108" rIns="94214" bIns="4710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4" tIns="47108" rIns="94214" bIns="4710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7"/>
            <a:ext cx="5681980" cy="4224814"/>
          </a:xfrm>
          <a:prstGeom prst="rect">
            <a:avLst/>
          </a:prstGeom>
        </p:spPr>
        <p:txBody>
          <a:bodyPr vert="horz" lIns="94214" tIns="47108" rIns="94214" bIns="471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4214" tIns="47108" rIns="94214" bIns="4710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3"/>
            <a:ext cx="3077739" cy="469424"/>
          </a:xfrm>
          <a:prstGeom prst="rect">
            <a:avLst/>
          </a:prstGeom>
        </p:spPr>
        <p:txBody>
          <a:bodyPr vert="horz" lIns="94214" tIns="47108" rIns="94214" bIns="47108" rtlCol="0" anchor="b"/>
          <a:lstStyle>
            <a:lvl1pPr algn="r">
              <a:defRPr sz="1200"/>
            </a:lvl1pPr>
          </a:lstStyle>
          <a:p>
            <a:fld id="{392F52B5-4286-49B6-BE57-D0EDE04A97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50749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2340" indent="-289361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7447" indent="-23149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20424" indent="-23149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3403" indent="-23149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6381" indent="-231490" defTabSz="4629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9360" indent="-231490" defTabSz="4629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72340" indent="-231490" defTabSz="4629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35317" indent="-231490" defTabSz="46297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7D91F00-0D27-4800-80CC-ADD26C4CCDFB}" type="slidenum">
              <a:rPr lang="en-US" altLang="en-US" sz="1200">
                <a:solidFill>
                  <a:prstClr val="black"/>
                </a:solidFill>
              </a:rPr>
              <a:pPr/>
              <a:t>1</a:t>
            </a:fld>
            <a:endParaRPr lang="en-US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041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F52B5-4286-49B6-BE57-D0EDE04A97E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310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F52B5-4286-49B6-BE57-D0EDE04A97E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406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F52B5-4286-49B6-BE57-D0EDE04A97E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857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F52B5-4286-49B6-BE57-D0EDE04A97E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975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F52B5-4286-49B6-BE57-D0EDE04A97E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2729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F52B5-4286-49B6-BE57-D0EDE04A97E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78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F52B5-4286-49B6-BE57-D0EDE04A97E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185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F52B5-4286-49B6-BE57-D0EDE04A97E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486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2F52B5-4286-49B6-BE57-D0EDE04A97E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791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046644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53179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4415952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427544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182754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801815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682184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3182526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60914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F7586F-2E19-4887-A13C-23EFD1674C51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4E9FC-0D87-4AB5-8C03-E13CA9291E3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46295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393020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AA329D-1039-4BA6-8454-792217759006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54E9FC-0D87-4AB5-8C03-E13CA9291E3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73496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3198612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398499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5016551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0226784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1379200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4529474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1008111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8858607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9993228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10935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5769252"/>
      </p:ext>
    </p:extLst>
  </p:cSld>
  <p:clrMapOvr>
    <a:masterClrMapping/>
  </p:clrMapOvr>
  <p:hf sldNum="0"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7332749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7524892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152807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049709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615149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819440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083074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589297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516650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380C061-C820-4D9D-B813-71EDEBD5A5C8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672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52FA10F-01F5-4AE1-8F75-CD155139EF63}" type="datetime1">
              <a:rPr lang="en-US" smtClean="0"/>
              <a:t>10/30/2024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>
              <a:defRPr/>
            </a:pPr>
            <a:r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t>Footer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DE17BB9-58DC-4B4F-BAAC-A1BE0EB7B5D2}" type="slidenum">
              <a:rPr lang="en-US" altLang="en-US" smtClean="0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71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2A4AF3-7A4C-4297-A9ED-64A179163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52600"/>
            <a:ext cx="8153400" cy="1676400"/>
          </a:xfrm>
        </p:spPr>
        <p:txBody>
          <a:bodyPr>
            <a:noAutofit/>
          </a:bodyPr>
          <a:lstStyle/>
          <a:p>
            <a:pPr algn="ctr"/>
            <a:r>
              <a:rPr lang="en-US" altLang="en-US" b="1" dirty="0">
                <a:solidFill>
                  <a:schemeClr val="tx1"/>
                </a:solidFill>
              </a:rPr>
              <a:t>Articulating Your Scholarly Identity: Telling Your Story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3886200"/>
            <a:ext cx="7529513" cy="1524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09728" algn="ctr">
              <a:lnSpc>
                <a:spcPct val="90000"/>
              </a:lnSpc>
              <a:spcBef>
                <a:spcPts val="400"/>
              </a:spcBef>
              <a:buClr>
                <a:srgbClr val="4F81BD"/>
              </a:buClr>
              <a:buSzPct val="68000"/>
              <a:defRPr/>
            </a:pPr>
            <a:r>
              <a:rPr lang="en-US" sz="2400" b="1" dirty="0">
                <a:latin typeface="Gotham Book"/>
                <a:ea typeface="ＭＳ Ｐゴシック" pitchFamily="34" charset="-128"/>
              </a:rPr>
              <a:t>Marilyn J. Amey</a:t>
            </a:r>
          </a:p>
          <a:p>
            <a:pPr marL="109728" algn="ctr">
              <a:lnSpc>
                <a:spcPct val="90000"/>
              </a:lnSpc>
              <a:spcBef>
                <a:spcPts val="400"/>
              </a:spcBef>
              <a:buClr>
                <a:srgbClr val="4F81BD"/>
              </a:buClr>
              <a:buSzPct val="68000"/>
              <a:defRPr/>
            </a:pPr>
            <a:r>
              <a:rPr lang="en-US" sz="2400" dirty="0">
                <a:latin typeface="Gotham Book"/>
                <a:ea typeface="ＭＳ Ｐゴシック" pitchFamily="34" charset="-128"/>
              </a:rPr>
              <a:t>Office of Faculty and Academic </a:t>
            </a:r>
            <a:r>
              <a:rPr lang="en-US" sz="2400">
                <a:latin typeface="Gotham Book"/>
                <a:ea typeface="ＭＳ Ｐゴシック" pitchFamily="34" charset="-128"/>
              </a:rPr>
              <a:t>Staff Development</a:t>
            </a:r>
            <a:endParaRPr lang="en-US" sz="2400" dirty="0">
              <a:latin typeface="Gotham Book"/>
              <a:ea typeface="ＭＳ Ｐゴシック" pitchFamily="34" charset="-128"/>
            </a:endParaRPr>
          </a:p>
          <a:p>
            <a:pPr marL="566928" lvl="1" algn="ctr">
              <a:lnSpc>
                <a:spcPct val="90000"/>
              </a:lnSpc>
              <a:spcBef>
                <a:spcPts val="400"/>
              </a:spcBef>
              <a:buClr>
                <a:srgbClr val="4F81BD"/>
              </a:buClr>
              <a:buSzPct val="68000"/>
              <a:defRPr/>
            </a:pPr>
            <a:endParaRPr lang="en-US" sz="2000" dirty="0">
              <a:latin typeface="Gotham Book"/>
              <a:ea typeface="ＭＳ Ｐゴシック" pitchFamily="34" charset="-128"/>
            </a:endParaRPr>
          </a:p>
          <a:p>
            <a:pPr marL="1280160" lvl="2" indent="-256032">
              <a:lnSpc>
                <a:spcPct val="90000"/>
              </a:lnSpc>
              <a:spcBef>
                <a:spcPts val="400"/>
              </a:spcBef>
              <a:buClr>
                <a:srgbClr val="4F81BD"/>
              </a:buClr>
              <a:buSzPct val="68000"/>
              <a:buFont typeface="Wingdings 3"/>
              <a:buChar char=""/>
              <a:defRPr/>
            </a:pPr>
            <a:endParaRPr lang="en-US" sz="2000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00BB1-62AC-4C91-90D9-E7E8072B9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705601" cy="1320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 Reflective Essay should not be: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0DBA7-34CF-456A-B5D5-1198514A8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A summary or text version of your vita or </a:t>
            </a:r>
          </a:p>
          <a:p>
            <a:pPr marL="0" indent="-457200">
              <a:buNone/>
            </a:pPr>
            <a:r>
              <a:rPr lang="en-US" sz="2800" dirty="0"/>
              <a:t>Form for Progress </a:t>
            </a:r>
            <a:r>
              <a:rPr lang="en-US" sz="2800"/>
              <a:t>and Excellence</a:t>
            </a:r>
            <a:endParaRPr lang="en-US" sz="2800" dirty="0"/>
          </a:p>
          <a:p>
            <a:r>
              <a:rPr lang="en-US" sz="2800" dirty="0"/>
              <a:t>A list of projects and work</a:t>
            </a:r>
          </a:p>
          <a:p>
            <a:r>
              <a:rPr lang="en-US" sz="2800" dirty="0"/>
              <a:t>Filled with jargon, acronyms, “insider knowledge” of journals, associations, committee roles, etc.</a:t>
            </a:r>
          </a:p>
          <a:p>
            <a:pPr marL="0" indent="0" algn="ctr">
              <a:buNone/>
            </a:pPr>
            <a:r>
              <a:rPr lang="en-US" sz="2800" dirty="0"/>
              <a:t>BUT</a:t>
            </a:r>
          </a:p>
          <a:p>
            <a:pPr marL="461963" indent="0">
              <a:buNone/>
            </a:pPr>
            <a:r>
              <a:rPr lang="en-US" sz="2800" dirty="0"/>
              <a:t>Remember this IS a chance to tell your story!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251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6A54C-C28F-4DCF-9B2F-F0A9DCECE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1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Final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38FCB-947E-4EC7-842D-61A34C79A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2"/>
            <a:ext cx="8229600" cy="5334000"/>
          </a:xfrm>
        </p:spPr>
        <p:txBody>
          <a:bodyPr>
            <a:normAutofit lnSpcReduction="10000"/>
          </a:bodyPr>
          <a:lstStyle/>
          <a:p>
            <a:pPr marL="461963"/>
            <a:r>
              <a:rPr lang="en-US" sz="2400" dirty="0"/>
              <a:t>Document regularly and make it easy to follow; be wary of jargon &amp; disciplinary subtleties that will not be clear to others</a:t>
            </a:r>
          </a:p>
          <a:p>
            <a:pPr marL="461963"/>
            <a:r>
              <a:rPr lang="en-US" sz="2400" dirty="0"/>
              <a:t>Remember that each person’s case is unique</a:t>
            </a:r>
          </a:p>
          <a:p>
            <a:pPr marL="461963"/>
            <a:endParaRPr lang="en-US" sz="2400" dirty="0"/>
          </a:p>
          <a:p>
            <a:pPr marL="461963"/>
            <a:r>
              <a:rPr lang="en-US" sz="2400" dirty="0"/>
              <a:t>Use your documentation as evidence for professional review and advancement, and for your own purposes</a:t>
            </a:r>
          </a:p>
          <a:p>
            <a:pPr marL="461963"/>
            <a:endParaRPr lang="en-US" sz="2400" dirty="0"/>
          </a:p>
          <a:p>
            <a:pPr marL="461963"/>
            <a:r>
              <a:rPr lang="en-US" sz="2400" dirty="0"/>
              <a:t>As you document, reflect, plan, and strive to improve</a:t>
            </a:r>
          </a:p>
          <a:p>
            <a:pPr marL="461963"/>
            <a:endParaRPr lang="en-US" sz="2400" dirty="0"/>
          </a:p>
          <a:p>
            <a:pPr marL="461963"/>
            <a:r>
              <a:rPr lang="en-US" sz="2400" dirty="0"/>
              <a:t>Approach documenting as part of professional practice, development and advancement – tell your story</a:t>
            </a:r>
          </a:p>
        </p:txBody>
      </p:sp>
    </p:spTree>
    <p:extLst>
      <p:ext uri="{BB962C8B-B14F-4D97-AF65-F5344CB8AC3E}">
        <p14:creationId xmlns:p14="http://schemas.microsoft.com/office/powerpoint/2010/main" val="2392970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Marilyn J. Amey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Office of Faculty and Academic Staff Development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amey@msu.edu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96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1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What should you document?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u="sng" dirty="0">
                <a:solidFill>
                  <a:schemeClr val="tx1"/>
                </a:solidFill>
              </a:rPr>
              <a:t>All aspects of your work </a:t>
            </a:r>
            <a:r>
              <a:rPr lang="en-US" sz="2400" dirty="0">
                <a:solidFill>
                  <a:schemeClr val="tx1"/>
                </a:solidFill>
              </a:rPr>
              <a:t>– the components directly related to your assigned duties and  additional responsibilities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Typically, organize your documents around </a:t>
            </a:r>
            <a:r>
              <a:rPr lang="en-US" sz="2400" b="1" u="sng" dirty="0">
                <a:solidFill>
                  <a:schemeClr val="tx1"/>
                </a:solidFill>
              </a:rPr>
              <a:t>three key categories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Teaching/advising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Research/scholarship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Service and/or Outreach and/or Engagement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The </a:t>
            </a:r>
            <a:r>
              <a:rPr lang="en-US" sz="2400" b="1" u="sng" dirty="0">
                <a:solidFill>
                  <a:schemeClr val="tx1"/>
                </a:solidFill>
              </a:rPr>
              <a:t>connections</a:t>
            </a:r>
            <a:r>
              <a:rPr lang="en-US" sz="2400" b="1" dirty="0">
                <a:solidFill>
                  <a:schemeClr val="tx1"/>
                </a:solidFill>
              </a:rPr>
              <a:t> across the components of your work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1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458200" cy="73823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What are the uses of your documentation?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Annual  and promotion reviews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Easy access of information for your own use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Sharing with colleagues or those who request information including for forms of recognition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Self-reflection on your progress and impact over time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Connecting your work to larger professional and institutional goals/values e.g., DEI, student success</a:t>
            </a:r>
          </a:p>
        </p:txBody>
      </p:sp>
    </p:spTree>
    <p:extLst>
      <p:ext uri="{BB962C8B-B14F-4D97-AF65-F5344CB8AC3E}">
        <p14:creationId xmlns:p14="http://schemas.microsoft.com/office/powerpoint/2010/main" val="1149412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1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How to document your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41148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dirty="0">
                <a:solidFill>
                  <a:schemeClr val="tx1"/>
                </a:solidFill>
              </a:rPr>
              <a:t>Establish a system for record-keeping – electronic or paper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solidFill>
                  <a:schemeClr val="tx1"/>
                </a:solidFill>
              </a:rPr>
              <a:t>Be consistent, systematic, and organized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solidFill>
                  <a:schemeClr val="tx1"/>
                </a:solidFill>
              </a:rPr>
              <a:t>Archive each significant event and benchmark in your professional career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solidFill>
                  <a:schemeClr val="tx1"/>
                </a:solidFill>
              </a:rPr>
              <a:t>Seek and plan ways to demonstrate impact</a:t>
            </a:r>
          </a:p>
        </p:txBody>
      </p:sp>
    </p:spTree>
    <p:extLst>
      <p:ext uri="{BB962C8B-B14F-4D97-AF65-F5344CB8AC3E}">
        <p14:creationId xmlns:p14="http://schemas.microsoft.com/office/powerpoint/2010/main" val="2253622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B7410-8144-4CDD-8501-8B154439C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What to Accomplish in the Reflective 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Essay: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(Slide 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3F62B-41BB-41B6-BD27-0330F2A35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90855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Describe who you are as a </a:t>
            </a:r>
            <a:r>
              <a:rPr lang="en-US" sz="2400" u="sng" dirty="0"/>
              <a:t>scholar</a:t>
            </a:r>
          </a:p>
          <a:p>
            <a:endParaRPr lang="en-US" sz="2400" u="sng" dirty="0"/>
          </a:p>
          <a:p>
            <a:r>
              <a:rPr lang="en-US" sz="2400" u="sng" dirty="0"/>
              <a:t>Explain the context </a:t>
            </a:r>
            <a:r>
              <a:rPr lang="en-US" sz="2400" dirty="0"/>
              <a:t>of your work (e.g., change in funder priorities, COVID impact, constituent needs)</a:t>
            </a:r>
          </a:p>
          <a:p>
            <a:endParaRPr lang="en-US" sz="2400" dirty="0"/>
          </a:p>
          <a:p>
            <a:r>
              <a:rPr lang="en-US" sz="2400" dirty="0"/>
              <a:t>Discuss why your work is </a:t>
            </a:r>
            <a:r>
              <a:rPr lang="en-US" sz="2400" u="sng" dirty="0"/>
              <a:t>important</a:t>
            </a:r>
            <a:r>
              <a:rPr lang="en-US" sz="2400" dirty="0"/>
              <a:t> and to whom; consider how your work contributes to university/college/department missions including DEI</a:t>
            </a:r>
            <a:endParaRPr lang="en-US" sz="2400" u="sng" dirty="0"/>
          </a:p>
          <a:p>
            <a:endParaRPr lang="en-US" sz="2400" dirty="0"/>
          </a:p>
          <a:p>
            <a:r>
              <a:rPr lang="en-US" sz="2400" dirty="0"/>
              <a:t>Demonstrate the </a:t>
            </a:r>
            <a:r>
              <a:rPr lang="en-US" sz="2400" u="sng" dirty="0"/>
              <a:t>integration across your work</a:t>
            </a:r>
            <a:r>
              <a:rPr lang="en-US" sz="2400" dirty="0"/>
              <a:t> (show how Teaching/Research/Creative Work/Service/Outreach connect in your work and make an impact)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2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EC7CB-F47E-4A14-9355-4320EAB3A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8382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What you need to accomplish in the 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Reflective Essay: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(Slide 2 of 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839F1-75A9-489A-87C4-058FCCBDE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334000"/>
          </a:xfrm>
        </p:spPr>
        <p:txBody>
          <a:bodyPr/>
          <a:lstStyle/>
          <a:p>
            <a:r>
              <a:rPr lang="en-US" sz="2400" dirty="0"/>
              <a:t>Show a </a:t>
            </a:r>
            <a:r>
              <a:rPr lang="en-US" sz="2400" u="sng" dirty="0"/>
              <a:t>cohesive trajectory</a:t>
            </a:r>
            <a:r>
              <a:rPr lang="en-US" sz="2400" dirty="0"/>
              <a:t> of what you have done and where you are going; if you needed to change directions “post” COVID, talk about that</a:t>
            </a:r>
          </a:p>
          <a:p>
            <a:endParaRPr lang="en-US" sz="2400" dirty="0"/>
          </a:p>
          <a:p>
            <a:pPr>
              <a:spcBef>
                <a:spcPts val="400"/>
              </a:spcBef>
            </a:pPr>
            <a:r>
              <a:rPr lang="en-US" sz="2400" dirty="0"/>
              <a:t>Explain how your work to date lays a </a:t>
            </a:r>
            <a:r>
              <a:rPr lang="en-US" sz="2400" u="sng" dirty="0"/>
              <a:t>strong foundation</a:t>
            </a:r>
            <a:r>
              <a:rPr lang="en-US" sz="2400" dirty="0"/>
              <a:t> for your plans as your career continues—for your discipline, the university, and beyond</a:t>
            </a:r>
          </a:p>
          <a:p>
            <a:pPr>
              <a:spcBef>
                <a:spcPts val="400"/>
              </a:spcBef>
            </a:pPr>
            <a:endParaRPr lang="en-US" sz="2400" dirty="0"/>
          </a:p>
          <a:p>
            <a:pPr>
              <a:spcBef>
                <a:spcPts val="400"/>
              </a:spcBef>
            </a:pPr>
            <a:r>
              <a:rPr lang="en-US" sz="2400" dirty="0"/>
              <a:t>Highlight the strength of </a:t>
            </a:r>
            <a:r>
              <a:rPr lang="en-US" sz="2400" u="sng" dirty="0"/>
              <a:t>your reputation, ways it is developing</a:t>
            </a:r>
          </a:p>
          <a:p>
            <a:pPr>
              <a:spcBef>
                <a:spcPts val="400"/>
              </a:spcBef>
            </a:pPr>
            <a:endParaRPr lang="en-US" sz="2400" dirty="0"/>
          </a:p>
          <a:p>
            <a:pPr>
              <a:spcBef>
                <a:spcPts val="400"/>
              </a:spcBef>
            </a:pPr>
            <a:r>
              <a:rPr lang="en-US" sz="2400" dirty="0"/>
              <a:t>Show you can reflect on your work and </a:t>
            </a:r>
            <a:r>
              <a:rPr lang="en-US" sz="2400" u="sng" dirty="0"/>
              <a:t>be self-evaluative; </a:t>
            </a:r>
            <a:r>
              <a:rPr lang="en-US" sz="2400" dirty="0"/>
              <a:t>everyone has areas for growth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312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31837"/>
            <a:ext cx="7391400" cy="3349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Teaching: Issues for 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rmAutofit/>
          </a:bodyPr>
          <a:lstStyle/>
          <a:p>
            <a:pPr marL="461963" lvl="1" indent="-2286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1"/>
                </a:solidFill>
              </a:rPr>
              <a:t>Your philosophy and approach</a:t>
            </a:r>
          </a:p>
          <a:p>
            <a:pPr marL="461963" lvl="1" indent="-2286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1"/>
                </a:solidFill>
              </a:rPr>
              <a:t>Your intended learning outcomes for students</a:t>
            </a:r>
          </a:p>
          <a:p>
            <a:pPr marL="461963" lvl="1" indent="-2286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1"/>
                </a:solidFill>
              </a:rPr>
              <a:t>Your teaching methods and rationale for them</a:t>
            </a:r>
          </a:p>
          <a:p>
            <a:pPr marL="461963" lvl="1" indent="-2286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1"/>
                </a:solidFill>
              </a:rPr>
              <a:t>Approaches and innovations you developed</a:t>
            </a:r>
          </a:p>
          <a:p>
            <a:pPr marL="461963" lvl="1" indent="-2286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1"/>
                </a:solidFill>
              </a:rPr>
              <a:t>Impact on students: outcomes assessment, unsolicited comments, creating inclusive learning environments</a:t>
            </a:r>
          </a:p>
          <a:p>
            <a:pPr marL="461963" lvl="1" indent="-2286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1"/>
                </a:solidFill>
              </a:rPr>
              <a:t>How you interpret and respond to teaching evaluations, efforts used to improve your teaching</a:t>
            </a:r>
          </a:p>
          <a:p>
            <a:pPr marL="461963" lvl="1" indent="-228600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1"/>
                </a:solidFill>
              </a:rPr>
              <a:t>How your teaching has changed over time and why (e.g., Covid impact, hybrid &amp; online instruction)</a:t>
            </a:r>
          </a:p>
        </p:txBody>
      </p:sp>
    </p:spTree>
    <p:extLst>
      <p:ext uri="{BB962C8B-B14F-4D97-AF65-F5344CB8AC3E}">
        <p14:creationId xmlns:p14="http://schemas.microsoft.com/office/powerpoint/2010/main" val="304287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457200"/>
            <a:ext cx="7658100" cy="7620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Research, Scholarship &amp; Creative Activities:</a:t>
            </a:r>
            <a:b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Topics for 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834"/>
            <a:ext cx="8420100" cy="4929966"/>
          </a:xfrm>
        </p:spPr>
        <p:txBody>
          <a:bodyPr>
            <a:normAutofit fontScale="92500"/>
          </a:bodyPr>
          <a:lstStyle/>
          <a:p>
            <a:pPr marL="393700" lvl="1"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Overall direction and purpose of your research</a:t>
            </a:r>
          </a:p>
          <a:p>
            <a:pPr marL="393700" lvl="1"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Questions/issues you are addressing—why are they important?</a:t>
            </a:r>
          </a:p>
          <a:p>
            <a:pPr marL="393700" lvl="1"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The range of work involved including collaborations [peers, students] and individual activity</a:t>
            </a:r>
          </a:p>
          <a:p>
            <a:pPr marL="393700" lvl="1"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Methodologies selected and benefits/limitations</a:t>
            </a:r>
          </a:p>
          <a:p>
            <a:pPr marL="393700" lvl="1"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Impact: major outcomes, why the work is important, who it impacts and in what ways, how are you disseminating to reach diverse audiences who benefit</a:t>
            </a:r>
          </a:p>
          <a:p>
            <a:pPr marL="393700" lvl="1"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Adjustments and choices made (e.g., Covid, funder priorities)</a:t>
            </a:r>
          </a:p>
          <a:p>
            <a:pPr marL="393700" lvl="1"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Future plans and issues to be addressed</a:t>
            </a:r>
          </a:p>
          <a:p>
            <a:pPr lvl="1">
              <a:spcAft>
                <a:spcPts val="600"/>
              </a:spcAft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833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1"/>
            <a:ext cx="6858000" cy="83820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Service, Outreach, and Engagement: 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Topics for 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1"/>
                </a:solidFill>
              </a:rPr>
              <a:t>Overall direction and purpose of your service/outreach/engagement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1"/>
                </a:solidFill>
              </a:rPr>
              <a:t>Rationale for selecting these areas of focus; are these ongoing or “one-time” engagements?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1"/>
                </a:solidFill>
              </a:rPr>
              <a:t>In what ways does this engagement inform other areas of your work?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1"/>
                </a:solidFill>
              </a:rPr>
              <a:t>Adjustments and choices you have made (e.g., Covid)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1"/>
                </a:solidFill>
              </a:rPr>
              <a:t>Impact—major outcomes, who is impacted, why the work is important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solidFill>
                  <a:schemeClr val="tx1"/>
                </a:solidFill>
              </a:rPr>
              <a:t>Future directions</a:t>
            </a:r>
          </a:p>
        </p:txBody>
      </p:sp>
    </p:spTree>
    <p:extLst>
      <p:ext uri="{BB962C8B-B14F-4D97-AF65-F5344CB8AC3E}">
        <p14:creationId xmlns:p14="http://schemas.microsoft.com/office/powerpoint/2010/main" val="39189407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6362AC5966D14D86BE77854B921901" ma:contentTypeVersion="9" ma:contentTypeDescription="Create a new document." ma:contentTypeScope="" ma:versionID="dc31df8fa0872fac307b594537172e89">
  <xsd:schema xmlns:xsd="http://www.w3.org/2001/XMLSchema" xmlns:xs="http://www.w3.org/2001/XMLSchema" xmlns:p="http://schemas.microsoft.com/office/2006/metadata/properties" xmlns:ns3="5fbeb85f-07a3-4a8c-961c-4ca281d35229" targetNamespace="http://schemas.microsoft.com/office/2006/metadata/properties" ma:root="true" ma:fieldsID="8c1965a5c467e660084e3a5e6bed7ded" ns3:_="">
    <xsd:import namespace="5fbeb85f-07a3-4a8c-961c-4ca281d3522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beb85f-07a3-4a8c-961c-4ca281d352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70002E-DCC7-4EBD-AC27-7FDD79308A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beb85f-07a3-4a8c-961c-4ca281d352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1AC23B-3692-477A-B000-D999BBDA91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581152-7E60-4BA7-86C7-553CE785E0C2}">
  <ds:schemaRefs>
    <ds:schemaRef ds:uri="http://purl.org/dc/dcmitype/"/>
    <ds:schemaRef ds:uri="http://schemas.microsoft.com/office/2006/metadata/properties"/>
    <ds:schemaRef ds:uri="5fbeb85f-07a3-4a8c-961c-4ca281d35229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spear</Template>
  <TotalTime>3052</TotalTime>
  <Words>790</Words>
  <Application>Microsoft Office PowerPoint</Application>
  <PresentationFormat>On-screen Show (4:3)</PresentationFormat>
  <Paragraphs>93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ＭＳ Ｐゴシック</vt:lpstr>
      <vt:lpstr>Arial</vt:lpstr>
      <vt:lpstr>Calibri</vt:lpstr>
      <vt:lpstr>Gotham Book</vt:lpstr>
      <vt:lpstr>Trebuchet MS</vt:lpstr>
      <vt:lpstr>Wingdings 3</vt:lpstr>
      <vt:lpstr>Facet</vt:lpstr>
      <vt:lpstr>1_Facet</vt:lpstr>
      <vt:lpstr>Articulating Your Scholarly Identity: Telling Your Story </vt:lpstr>
      <vt:lpstr>What should you document?</vt:lpstr>
      <vt:lpstr>What are the uses of your documentation?</vt:lpstr>
      <vt:lpstr>How to document your work?</vt:lpstr>
      <vt:lpstr>What to Accomplish in the Reflective  Essay: (Slide 1 of 2)</vt:lpstr>
      <vt:lpstr>What you need to accomplish in the  Reflective Essay: (Slide 2 of 2) </vt:lpstr>
      <vt:lpstr>Teaching: Issues for Reflection</vt:lpstr>
      <vt:lpstr>Research, Scholarship &amp; Creative Activities: Topics for Reflection</vt:lpstr>
      <vt:lpstr>Service, Outreach, and Engagement:  Topics for Reflection</vt:lpstr>
      <vt:lpstr>A Reflective Essay should not be:</vt:lpstr>
      <vt:lpstr>Final Thoughts</vt:lpstr>
      <vt:lpstr>Contact Information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fodevent</dc:creator>
  <cp:lastModifiedBy>Leete, Beth</cp:lastModifiedBy>
  <cp:revision>97</cp:revision>
  <cp:lastPrinted>2023-02-01T02:39:32Z</cp:lastPrinted>
  <dcterms:created xsi:type="dcterms:W3CDTF">2011-10-10T20:56:08Z</dcterms:created>
  <dcterms:modified xsi:type="dcterms:W3CDTF">2024-10-30T18:23:52Z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0x010100F56362AC5966D14D86BE77854B921901</vt:lpwstr>
  </property>
</Properties>
</file>