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9" r:id="rId5"/>
  </p:sldMasterIdLst>
  <p:notesMasterIdLst>
    <p:notesMasterId r:id="rId18"/>
  </p:notesMasterIdLst>
  <p:handoutMasterIdLst>
    <p:handoutMasterId r:id="rId19"/>
  </p:handoutMasterIdLst>
  <p:sldIdLst>
    <p:sldId id="274" r:id="rId6"/>
    <p:sldId id="331" r:id="rId7"/>
    <p:sldId id="332" r:id="rId8"/>
    <p:sldId id="315" r:id="rId9"/>
    <p:sldId id="340" r:id="rId10"/>
    <p:sldId id="341" r:id="rId11"/>
    <p:sldId id="319" r:id="rId12"/>
    <p:sldId id="322" r:id="rId13"/>
    <p:sldId id="335" r:id="rId14"/>
    <p:sldId id="345" r:id="rId15"/>
    <p:sldId id="337" r:id="rId16"/>
    <p:sldId id="336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2244" autoAdjust="0"/>
  </p:normalViewPr>
  <p:slideViewPr>
    <p:cSldViewPr>
      <p:cViewPr varScale="1">
        <p:scale>
          <a:sx n="100" d="100"/>
          <a:sy n="100" d="100"/>
        </p:scale>
        <p:origin x="12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r">
              <a:defRPr sz="1200"/>
            </a:lvl1pPr>
          </a:lstStyle>
          <a:p>
            <a:fld id="{1AE7DBA3-FCA1-4EDE-A1A0-5CC44E1C6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405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4" tIns="47108" rIns="94214" bIns="471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14" tIns="47108" rIns="94214" bIns="471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r">
              <a:defRPr sz="1200"/>
            </a:lvl1pPr>
          </a:lstStyle>
          <a:p>
            <a:fld id="{392F52B5-4286-49B6-BE57-D0EDE04A97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074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2340" indent="-28936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7447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0424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3403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6381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936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234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5317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41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1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0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57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7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72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8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85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8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9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4664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3179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1595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2754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8275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0181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82184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18252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0914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7586F-2E19-4887-A13C-23EFD1674C51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4E9FC-0D87-4AB5-8C03-E13CA9291E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4629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39302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A329D-1039-4BA6-8454-792217759006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4E9FC-0D87-4AB5-8C03-E13CA9291E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7349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19861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39849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016551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22678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1379200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4529474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008111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858607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993228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0935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769252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332749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524892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52807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4970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1514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81944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8307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58929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1665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72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1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2A4AF3-7A4C-4297-A9ED-64A17916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2600"/>
            <a:ext cx="8153400" cy="16764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>
                <a:solidFill>
                  <a:schemeClr val="tx1"/>
                </a:solidFill>
              </a:rPr>
              <a:t>Articulating Your Scholarly Identity: Telling Your Story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3886200"/>
            <a:ext cx="7529513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9728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r>
              <a:rPr lang="en-US" sz="2400" b="1" dirty="0">
                <a:latin typeface="Gotham Book"/>
                <a:ea typeface="ＭＳ Ｐゴシック" pitchFamily="34" charset="-128"/>
              </a:rPr>
              <a:t>Marilyn J. Amey</a:t>
            </a:r>
          </a:p>
          <a:p>
            <a:pPr marL="109728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r>
              <a:rPr lang="en-US" sz="2400" dirty="0">
                <a:latin typeface="Gotham Book"/>
                <a:ea typeface="ＭＳ Ｐゴシック" pitchFamily="34" charset="-128"/>
              </a:rPr>
              <a:t>Office of Faculty and Academic </a:t>
            </a:r>
            <a:r>
              <a:rPr lang="en-US" sz="2400">
                <a:latin typeface="Gotham Book"/>
                <a:ea typeface="ＭＳ Ｐゴシック" pitchFamily="34" charset="-128"/>
              </a:rPr>
              <a:t>Staff Development</a:t>
            </a:r>
            <a:endParaRPr lang="en-US" sz="2400" dirty="0">
              <a:latin typeface="Gotham Book"/>
              <a:ea typeface="ＭＳ Ｐゴシック" pitchFamily="34" charset="-128"/>
            </a:endParaRPr>
          </a:p>
          <a:p>
            <a:pPr marL="566928" lvl="1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endParaRPr lang="en-US" sz="2000" dirty="0">
              <a:latin typeface="Gotham Book"/>
              <a:ea typeface="ＭＳ Ｐゴシック" pitchFamily="34" charset="-128"/>
            </a:endParaRPr>
          </a:p>
          <a:p>
            <a:pPr marL="1280160" lvl="2" indent="-256032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endParaRPr lang="en-US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0BB1-62AC-4C91-90D9-E7E8072B9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Reflective Essay should not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DBA7-34CF-456A-B5D5-1198514A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summary or text version of your vita or </a:t>
            </a:r>
          </a:p>
          <a:p>
            <a:pPr marL="0" indent="-457200">
              <a:buNone/>
            </a:pPr>
            <a:r>
              <a:rPr lang="en-US" sz="2800" dirty="0"/>
              <a:t>Form for Progress </a:t>
            </a:r>
            <a:r>
              <a:rPr lang="en-US" sz="2800"/>
              <a:t>and Excellence</a:t>
            </a:r>
            <a:endParaRPr lang="en-US" sz="2800" dirty="0"/>
          </a:p>
          <a:p>
            <a:r>
              <a:rPr lang="en-US" sz="2800" dirty="0"/>
              <a:t>A list of projects and work</a:t>
            </a:r>
          </a:p>
          <a:p>
            <a:r>
              <a:rPr lang="en-US" sz="2800" dirty="0"/>
              <a:t>Filled with jargon, acronyms, “insider knowledge” of journals, associations, committee roles, etc.</a:t>
            </a:r>
          </a:p>
          <a:p>
            <a:pPr marL="0" indent="0" algn="ctr">
              <a:buNone/>
            </a:pPr>
            <a:r>
              <a:rPr lang="en-US" sz="2800" dirty="0"/>
              <a:t>BUT</a:t>
            </a:r>
          </a:p>
          <a:p>
            <a:pPr marL="461963" indent="0">
              <a:buNone/>
            </a:pPr>
            <a:r>
              <a:rPr lang="en-US" sz="2800" dirty="0"/>
              <a:t>Remember this IS a chance to tell your story!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5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A54C-C28F-4DCF-9B2F-F0A9DCEC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8FCB-947E-4EC7-842D-61A34C79A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5334000"/>
          </a:xfrm>
        </p:spPr>
        <p:txBody>
          <a:bodyPr>
            <a:normAutofit lnSpcReduction="10000"/>
          </a:bodyPr>
          <a:lstStyle/>
          <a:p>
            <a:pPr marL="461963"/>
            <a:r>
              <a:rPr lang="en-US" sz="2400" dirty="0"/>
              <a:t>Document regularly and make it easy to follow; be wary of jargon &amp; disciplinary subtleties that will not be clear to others</a:t>
            </a:r>
          </a:p>
          <a:p>
            <a:pPr marL="461963"/>
            <a:r>
              <a:rPr lang="en-US" sz="2400" dirty="0"/>
              <a:t>Remember that each person’s case is unique</a:t>
            </a:r>
          </a:p>
          <a:p>
            <a:pPr marL="461963"/>
            <a:endParaRPr lang="en-US" sz="2400" dirty="0"/>
          </a:p>
          <a:p>
            <a:pPr marL="461963"/>
            <a:r>
              <a:rPr lang="en-US" sz="2400" dirty="0"/>
              <a:t>Use your documentation as evidence for professional review and advancement, and for your own purposes</a:t>
            </a:r>
          </a:p>
          <a:p>
            <a:pPr marL="461963"/>
            <a:endParaRPr lang="en-US" sz="2400" dirty="0"/>
          </a:p>
          <a:p>
            <a:pPr marL="461963"/>
            <a:r>
              <a:rPr lang="en-US" sz="2400" dirty="0"/>
              <a:t>As you document, reflect, plan, and strive to improve</a:t>
            </a:r>
          </a:p>
          <a:p>
            <a:pPr marL="461963"/>
            <a:endParaRPr lang="en-US" sz="2400" dirty="0"/>
          </a:p>
          <a:p>
            <a:pPr marL="461963"/>
            <a:r>
              <a:rPr lang="en-US" sz="2400" dirty="0"/>
              <a:t>Approach documenting as part of professional practice, development and advancement – tell your story</a:t>
            </a:r>
          </a:p>
        </p:txBody>
      </p:sp>
    </p:spTree>
    <p:extLst>
      <p:ext uri="{BB962C8B-B14F-4D97-AF65-F5344CB8AC3E}">
        <p14:creationId xmlns:p14="http://schemas.microsoft.com/office/powerpoint/2010/main" val="239297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Marilyn J. Amey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Office of Faculty and Academic Staff Development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amey@msu.edu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6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1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What should you document?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>
                <a:solidFill>
                  <a:schemeClr val="tx1"/>
                </a:solidFill>
              </a:rPr>
              <a:t>All aspects of your work </a:t>
            </a:r>
            <a:r>
              <a:rPr lang="en-US" sz="2400" dirty="0">
                <a:solidFill>
                  <a:schemeClr val="tx1"/>
                </a:solidFill>
              </a:rPr>
              <a:t>– the components directly related to your assigned duties and  additional responsibilities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Typically, organize your documents around </a:t>
            </a:r>
            <a:r>
              <a:rPr lang="en-US" sz="2400" b="1" u="sng" dirty="0">
                <a:solidFill>
                  <a:schemeClr val="tx1"/>
                </a:solidFill>
              </a:rPr>
              <a:t>three key categories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Teaching/advising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Research/scholarship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Service and/or Outreach and/or Engagement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u="sng" dirty="0">
                <a:solidFill>
                  <a:schemeClr val="tx1"/>
                </a:solidFill>
              </a:rPr>
              <a:t>connections</a:t>
            </a:r>
            <a:r>
              <a:rPr lang="en-US" sz="2400" b="1" dirty="0">
                <a:solidFill>
                  <a:schemeClr val="tx1"/>
                </a:solidFill>
              </a:rPr>
              <a:t> across the components of your work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1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458200" cy="7382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What are the uses of your documentation?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Annual  and promotion reviews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Easy access of information for your own use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Sharing with colleagues or those who request information including for forms of recognition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Self-reflection on your progress and impact over time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Connecting your work to larger professional and institutional goals/values e.g., DEI, student success</a:t>
            </a:r>
          </a:p>
        </p:txBody>
      </p:sp>
    </p:spTree>
    <p:extLst>
      <p:ext uri="{BB962C8B-B14F-4D97-AF65-F5344CB8AC3E}">
        <p14:creationId xmlns:p14="http://schemas.microsoft.com/office/powerpoint/2010/main" val="114941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1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How to document your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Establish a system for record-keeping – electronic or paper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Be consistent, systematic, and organized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Archive each significant event and benchmark in your professional career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Seek and plan ways to demonstrate impact</a:t>
            </a:r>
          </a:p>
        </p:txBody>
      </p:sp>
    </p:spTree>
    <p:extLst>
      <p:ext uri="{BB962C8B-B14F-4D97-AF65-F5344CB8AC3E}">
        <p14:creationId xmlns:p14="http://schemas.microsoft.com/office/powerpoint/2010/main" val="225362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7410-8144-4CDD-8501-8B154439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What to Accomplish in the Reflective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Essay: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(Slide 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3F62B-41BB-41B6-BD27-0330F2A3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0855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Describe who you are as a </a:t>
            </a:r>
            <a:r>
              <a:rPr lang="en-US" sz="2400" u="sng" dirty="0"/>
              <a:t>scholar</a:t>
            </a:r>
          </a:p>
          <a:p>
            <a:endParaRPr lang="en-US" sz="2400" u="sng" dirty="0"/>
          </a:p>
          <a:p>
            <a:r>
              <a:rPr lang="en-US" sz="2400" u="sng" dirty="0"/>
              <a:t>Explain the context </a:t>
            </a:r>
            <a:r>
              <a:rPr lang="en-US" sz="2400" dirty="0"/>
              <a:t>of your work (e.g., change in funder priorities, COVID impact, constituent needs)</a:t>
            </a:r>
          </a:p>
          <a:p>
            <a:endParaRPr lang="en-US" sz="2400" dirty="0"/>
          </a:p>
          <a:p>
            <a:r>
              <a:rPr lang="en-US" sz="2400" dirty="0"/>
              <a:t>Discuss why your work is </a:t>
            </a:r>
            <a:r>
              <a:rPr lang="en-US" sz="2400" u="sng" dirty="0"/>
              <a:t>important</a:t>
            </a:r>
            <a:r>
              <a:rPr lang="en-US" sz="2400" dirty="0"/>
              <a:t> and to whom; consider how your work contributes to university/college/department missions including DEI</a:t>
            </a:r>
            <a:endParaRPr lang="en-US" sz="2400" u="sng" dirty="0"/>
          </a:p>
          <a:p>
            <a:endParaRPr lang="en-US" sz="2400" dirty="0"/>
          </a:p>
          <a:p>
            <a:r>
              <a:rPr lang="en-US" sz="2400" dirty="0"/>
              <a:t>Demonstrate the </a:t>
            </a:r>
            <a:r>
              <a:rPr lang="en-US" sz="2400" u="sng" dirty="0"/>
              <a:t>integration across your work</a:t>
            </a:r>
            <a:r>
              <a:rPr lang="en-US" sz="2400" dirty="0"/>
              <a:t> (show how Teaching/Research/Creative Work/Service/Outreach connect in your work and make an impact)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C7CB-F47E-4A14-9355-4320EAB3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What you need to accomplish in the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Reflective Essay: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(Slide 2 of 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39F1-75A9-489A-87C4-058FCCBDE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/>
          <a:lstStyle/>
          <a:p>
            <a:r>
              <a:rPr lang="en-US" sz="2400" dirty="0"/>
              <a:t>Show a </a:t>
            </a:r>
            <a:r>
              <a:rPr lang="en-US" sz="2400" u="sng" dirty="0"/>
              <a:t>cohesive trajectory</a:t>
            </a:r>
            <a:r>
              <a:rPr lang="en-US" sz="2400" dirty="0"/>
              <a:t> of what you have done and where you are going; if you needed to change directions “post” COVID, talk about that</a:t>
            </a:r>
          </a:p>
          <a:p>
            <a:endParaRPr lang="en-US" sz="2400" dirty="0"/>
          </a:p>
          <a:p>
            <a:pPr>
              <a:spcBef>
                <a:spcPts val="400"/>
              </a:spcBef>
            </a:pPr>
            <a:r>
              <a:rPr lang="en-US" sz="2400" dirty="0"/>
              <a:t>Explain how your work to date lays a </a:t>
            </a:r>
            <a:r>
              <a:rPr lang="en-US" sz="2400" u="sng" dirty="0"/>
              <a:t>strong foundation</a:t>
            </a:r>
            <a:r>
              <a:rPr lang="en-US" sz="2400" dirty="0"/>
              <a:t> for your plans as your career continues—for your discipline, the university, and beyond</a:t>
            </a:r>
          </a:p>
          <a:p>
            <a:pPr>
              <a:spcBef>
                <a:spcPts val="400"/>
              </a:spcBef>
            </a:pPr>
            <a:endParaRPr lang="en-US" sz="2400" dirty="0"/>
          </a:p>
          <a:p>
            <a:pPr>
              <a:spcBef>
                <a:spcPts val="400"/>
              </a:spcBef>
            </a:pPr>
            <a:r>
              <a:rPr lang="en-US" sz="2400" dirty="0"/>
              <a:t>Highlight the strength of </a:t>
            </a:r>
            <a:r>
              <a:rPr lang="en-US" sz="2400" u="sng" dirty="0"/>
              <a:t>your reputation, ways it is developing</a:t>
            </a:r>
          </a:p>
          <a:p>
            <a:pPr>
              <a:spcBef>
                <a:spcPts val="400"/>
              </a:spcBef>
            </a:pPr>
            <a:endParaRPr lang="en-US" sz="2400" dirty="0"/>
          </a:p>
          <a:p>
            <a:pPr>
              <a:spcBef>
                <a:spcPts val="400"/>
              </a:spcBef>
            </a:pPr>
            <a:r>
              <a:rPr lang="en-US" sz="2400" dirty="0"/>
              <a:t>Show you can reflect on your work and </a:t>
            </a:r>
            <a:r>
              <a:rPr lang="en-US" sz="2400" u="sng" dirty="0"/>
              <a:t>be self-evaluative; </a:t>
            </a:r>
            <a:r>
              <a:rPr lang="en-US" sz="2400" dirty="0"/>
              <a:t>everyone has areas for growth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1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31837"/>
            <a:ext cx="7391400" cy="3349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Teaching: Issues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Your philosophy and approach</a:t>
            </a:r>
          </a:p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Your intended learning outcomes for students</a:t>
            </a:r>
          </a:p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Your teaching methods and rationale for them</a:t>
            </a:r>
          </a:p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Approaches and innovations you developed</a:t>
            </a:r>
          </a:p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Impact on students: outcomes assessment, unsolicited comments, creating inclusive learning environments</a:t>
            </a:r>
          </a:p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How you interpret and respond to teaching evaluations, efforts used to improve your teaching</a:t>
            </a:r>
          </a:p>
          <a:p>
            <a:pPr marL="461963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How your teaching has changed over time and why (e.g., Covid impact, hybrid &amp; online instruction)</a:t>
            </a:r>
          </a:p>
        </p:txBody>
      </p:sp>
    </p:spTree>
    <p:extLst>
      <p:ext uri="{BB962C8B-B14F-4D97-AF65-F5344CB8AC3E}">
        <p14:creationId xmlns:p14="http://schemas.microsoft.com/office/powerpoint/2010/main" val="30428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457200"/>
            <a:ext cx="7658100" cy="762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Research, Scholarship &amp; Creative Activities: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Topics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834"/>
            <a:ext cx="8420100" cy="4929966"/>
          </a:xfrm>
        </p:spPr>
        <p:txBody>
          <a:bodyPr>
            <a:normAutofit fontScale="92500"/>
          </a:bodyPr>
          <a:lstStyle/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Overall direction and purpose of your research</a:t>
            </a:r>
          </a:p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Questions/issues you are addressing—why are they important?</a:t>
            </a:r>
          </a:p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The range of work involved including collaborations [peers, students] and individual activity</a:t>
            </a:r>
          </a:p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Methodologies selected and benefits/limitations</a:t>
            </a:r>
          </a:p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Impact: major outcomes, why the work is important, who it impacts and in what ways, how are you disseminating to reach diverse audiences who benefit</a:t>
            </a:r>
          </a:p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Adjustments and choices made (e.g., Covid, funder priorities)</a:t>
            </a:r>
          </a:p>
          <a:p>
            <a:pPr marL="393700" lvl="1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Future plans and issues to be addressed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3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68580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Service, Outreach, and Engagement: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Topics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Overall direction and purpose of your service/outreach/engagement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Rationale for selecting these areas of focus; are these ongoing or “one-time” engagements?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In what ways does this engagement inform other areas of your work?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Adjustments and choices you have made (e.g., Covid)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Impact—major outcomes, who is impacted, why the work is important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39189407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362AC5966D14D86BE77854B921901" ma:contentTypeVersion="9" ma:contentTypeDescription="Create a new document." ma:contentTypeScope="" ma:versionID="dc31df8fa0872fac307b594537172e89">
  <xsd:schema xmlns:xsd="http://www.w3.org/2001/XMLSchema" xmlns:xs="http://www.w3.org/2001/XMLSchema" xmlns:p="http://schemas.microsoft.com/office/2006/metadata/properties" xmlns:ns3="5fbeb85f-07a3-4a8c-961c-4ca281d35229" targetNamespace="http://schemas.microsoft.com/office/2006/metadata/properties" ma:root="true" ma:fieldsID="8c1965a5c467e660084e3a5e6bed7ded" ns3:_="">
    <xsd:import namespace="5fbeb85f-07a3-4a8c-961c-4ca281d352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eb85f-07a3-4a8c-961c-4ca281d35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70002E-DCC7-4EBD-AC27-7FDD79308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beb85f-07a3-4a8c-961c-4ca281d35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AC23B-3692-477A-B000-D999BBDA91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581152-7E60-4BA7-86C7-553CE785E0C2}">
  <ds:schemaRefs>
    <ds:schemaRef ds:uri="http://purl.org/dc/dcmitype/"/>
    <ds:schemaRef ds:uri="http://schemas.microsoft.com/office/2006/metadata/properties"/>
    <ds:schemaRef ds:uri="5fbeb85f-07a3-4a8c-961c-4ca281d35229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spear</Template>
  <TotalTime>3052</TotalTime>
  <Words>790</Words>
  <Application>Microsoft Office PowerPoint</Application>
  <PresentationFormat>On-screen Show (4:3)</PresentationFormat>
  <Paragraphs>93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Gotham Book</vt:lpstr>
      <vt:lpstr>Trebuchet MS</vt:lpstr>
      <vt:lpstr>Wingdings 3</vt:lpstr>
      <vt:lpstr>Facet</vt:lpstr>
      <vt:lpstr>1_Facet</vt:lpstr>
      <vt:lpstr>Articulating Your Scholarly Identity: Telling Your Story </vt:lpstr>
      <vt:lpstr>What should you document?</vt:lpstr>
      <vt:lpstr>What are the uses of your documentation?</vt:lpstr>
      <vt:lpstr>How to document your work?</vt:lpstr>
      <vt:lpstr>What to Accomplish in the Reflective  Essay: (Slide 1 of 2)</vt:lpstr>
      <vt:lpstr>What you need to accomplish in the  Reflective Essay: (Slide 2 of 2) </vt:lpstr>
      <vt:lpstr>Teaching: Issues for Reflection</vt:lpstr>
      <vt:lpstr>Research, Scholarship &amp; Creative Activities: Topics for Reflection</vt:lpstr>
      <vt:lpstr>Service, Outreach, and Engagement:  Topics for Reflection</vt:lpstr>
      <vt:lpstr>A Reflective Essay should not be:</vt:lpstr>
      <vt:lpstr>Final Thoughts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fodevent</dc:creator>
  <cp:lastModifiedBy>Leete, Beth</cp:lastModifiedBy>
  <cp:revision>97</cp:revision>
  <cp:lastPrinted>2023-02-01T02:39:32Z</cp:lastPrinted>
  <dcterms:created xsi:type="dcterms:W3CDTF">2011-10-10T20:56:08Z</dcterms:created>
  <dcterms:modified xsi:type="dcterms:W3CDTF">2024-10-30T18:23:52Z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0x010100F56362AC5966D14D86BE77854B921901</vt:lpwstr>
  </property>
</Properties>
</file>