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87" r:id="rId6"/>
    <p:sldId id="257" r:id="rId7"/>
    <p:sldId id="259" r:id="rId8"/>
    <p:sldId id="258" r:id="rId9"/>
    <p:sldId id="261" r:id="rId10"/>
    <p:sldId id="260" r:id="rId11"/>
    <p:sldId id="280" r:id="rId12"/>
    <p:sldId id="282" r:id="rId13"/>
    <p:sldId id="283" r:id="rId14"/>
    <p:sldId id="284" r:id="rId15"/>
    <p:sldId id="279" r:id="rId16"/>
    <p:sldId id="291" r:id="rId17"/>
    <p:sldId id="288" r:id="rId18"/>
    <p:sldId id="263" r:id="rId19"/>
    <p:sldId id="272" r:id="rId20"/>
    <p:sldId id="296" r:id="rId21"/>
    <p:sldId id="273" r:id="rId22"/>
    <p:sldId id="271" r:id="rId23"/>
    <p:sldId id="289" r:id="rId24"/>
    <p:sldId id="290" r:id="rId25"/>
    <p:sldId id="295" r:id="rId26"/>
    <p:sldId id="264" r:id="rId27"/>
    <p:sldId id="292" r:id="rId28"/>
    <p:sldId id="293" r:id="rId29"/>
    <p:sldId id="265" r:id="rId30"/>
    <p:sldId id="294" r:id="rId31"/>
    <p:sldId id="268" r:id="rId32"/>
    <p:sldId id="269" r:id="rId33"/>
    <p:sldId id="286" r:id="rId34"/>
    <p:sldId id="270"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id="{89670FA4-94E6-45D9-BC97-2851E0DEE4D7}">
          <p14:sldIdLst>
            <p14:sldId id="256"/>
            <p14:sldId id="287"/>
            <p14:sldId id="257"/>
            <p14:sldId id="259"/>
          </p14:sldIdLst>
        </p14:section>
        <p14:section name="The Role of the Specialist" id="{7519F325-EE18-4022-A0FA-95E349316DA6}">
          <p14:sldIdLst>
            <p14:sldId id="258"/>
            <p14:sldId id="261"/>
            <p14:sldId id="260"/>
            <p14:sldId id="280"/>
          </p14:sldIdLst>
        </p14:section>
        <p14:section name="What is Promotion?" id="{B1E5329F-93A5-4D4A-B28B-0EF46EDC0C63}">
          <p14:sldIdLst>
            <p14:sldId id="282"/>
            <p14:sldId id="283"/>
            <p14:sldId id="284"/>
            <p14:sldId id="279"/>
            <p14:sldId id="291"/>
          </p14:sldIdLst>
        </p14:section>
        <p14:section name="Features of a Specialist Appointment" id="{44FC7D3A-B671-4CEB-9419-322F8A19A560}">
          <p14:sldIdLst>
            <p14:sldId id="288"/>
            <p14:sldId id="263"/>
            <p14:sldId id="272"/>
            <p14:sldId id="296"/>
            <p14:sldId id="273"/>
            <p14:sldId id="271"/>
            <p14:sldId id="289"/>
            <p14:sldId id="290"/>
            <p14:sldId id="295"/>
            <p14:sldId id="264"/>
            <p14:sldId id="292"/>
            <p14:sldId id="293"/>
            <p14:sldId id="265"/>
            <p14:sldId id="294"/>
            <p14:sldId id="268"/>
            <p14:sldId id="269"/>
            <p14:sldId id="286"/>
            <p14:sldId id="270"/>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56FD7B-2607-4A30-91AE-8B9662A2B52F}" v="302" dt="2024-03-02T01:06:30.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420" autoAdjust="0"/>
  </p:normalViewPr>
  <p:slideViewPr>
    <p:cSldViewPr snapToGrid="0">
      <p:cViewPr>
        <p:scale>
          <a:sx n="56" d="100"/>
          <a:sy n="56" d="100"/>
        </p:scale>
        <p:origin x="-672" y="-152"/>
      </p:cViewPr>
      <p:guideLst>
        <p:guide orient="horz" pos="2160"/>
        <p:guide pos="3840"/>
      </p:guideLst>
    </p:cSldViewPr>
  </p:slideViewPr>
  <p:outlineViewPr>
    <p:cViewPr>
      <p:scale>
        <a:sx n="33" d="100"/>
        <a:sy n="33" d="100"/>
      </p:scale>
      <p:origin x="0" y="-128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33A8C-A008-42EF-8D3E-5D8A372C9BF6}"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737ED-7D1C-4101-8296-6E277387498E}" type="slidenum">
              <a:rPr lang="en-US" smtClean="0"/>
              <a:t>‹#›</a:t>
            </a:fld>
            <a:endParaRPr lang="en-US"/>
          </a:p>
        </p:txBody>
      </p:sp>
    </p:spTree>
    <p:extLst>
      <p:ext uri="{BB962C8B-B14F-4D97-AF65-F5344CB8AC3E}">
        <p14:creationId xmlns:p14="http://schemas.microsoft.com/office/powerpoint/2010/main" val="113126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r.msu.edu/ebshelp/hrpayrollformscostredistribute/EmployeeSubgroupDetail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11:30</a:t>
            </a:r>
          </a:p>
        </p:txBody>
      </p:sp>
      <p:sp>
        <p:nvSpPr>
          <p:cNvPr id="4" name="Slide Number Placeholder 3"/>
          <p:cNvSpPr>
            <a:spLocks noGrp="1"/>
          </p:cNvSpPr>
          <p:nvPr>
            <p:ph type="sldNum" sz="quarter" idx="5"/>
          </p:nvPr>
        </p:nvSpPr>
        <p:spPr/>
        <p:txBody>
          <a:bodyPr/>
          <a:lstStyle/>
          <a:p>
            <a:fld id="{2B6737ED-7D1C-4101-8296-6E277387498E}" type="slidenum">
              <a:rPr lang="en-US" smtClean="0"/>
              <a:t>1</a:t>
            </a:fld>
            <a:endParaRPr lang="en-US"/>
          </a:p>
        </p:txBody>
      </p:sp>
    </p:spTree>
    <p:extLst>
      <p:ext uri="{BB962C8B-B14F-4D97-AF65-F5344CB8AC3E}">
        <p14:creationId xmlns:p14="http://schemas.microsoft.com/office/powerpoint/2010/main" val="335882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explained in the provostial memo, there is an irony in the promotion process. Conceptually, we strive to advance new knowledge in new ways, for the benefit of society. But procedurally, we tend to define success in academia using measures defined by those that have gone before. </a:t>
            </a:r>
          </a:p>
          <a:p>
            <a:endParaRPr lang="en-US"/>
          </a:p>
          <a:p>
            <a:r>
              <a:rPr lang="en-US"/>
              <a:t>Therefore, we need to create systems that resist the potentially regressive impulses in this system. The institution bears this responsibility to view scholarship through the widest possible lens. The individual academic bears the responsibility to exercise their academic freedom through their work in whatever mission areas apply to their role, to advance new kinds of knowledge.</a:t>
            </a:r>
          </a:p>
          <a:p>
            <a:endParaRPr lang="en-US"/>
          </a:p>
          <a:p>
            <a:r>
              <a:rPr lang="en-US"/>
              <a:t>The academic specialist system is one structural tool available for viewing scholarship through a wide lens while holding individuals accountable for contributing to the community of scholarship.</a:t>
            </a:r>
          </a:p>
        </p:txBody>
      </p:sp>
      <p:sp>
        <p:nvSpPr>
          <p:cNvPr id="4" name="Slide Number Placeholder 3"/>
          <p:cNvSpPr>
            <a:spLocks noGrp="1"/>
          </p:cNvSpPr>
          <p:nvPr>
            <p:ph type="sldNum" sz="quarter" idx="5"/>
          </p:nvPr>
        </p:nvSpPr>
        <p:spPr/>
        <p:txBody>
          <a:bodyPr/>
          <a:lstStyle/>
          <a:p>
            <a:fld id="{2B6737ED-7D1C-4101-8296-6E277387498E}" type="slidenum">
              <a:rPr lang="en-US" smtClean="0"/>
              <a:t>10</a:t>
            </a:fld>
            <a:endParaRPr lang="en-US"/>
          </a:p>
        </p:txBody>
      </p:sp>
    </p:spTree>
    <p:extLst>
      <p:ext uri="{BB962C8B-B14F-4D97-AF65-F5344CB8AC3E}">
        <p14:creationId xmlns:p14="http://schemas.microsoft.com/office/powerpoint/2010/main" val="386535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kind of academic excellence is good enough for promotion?</a:t>
            </a:r>
          </a:p>
          <a:p>
            <a:endParaRPr lang="en-US"/>
          </a:p>
          <a:p>
            <a:r>
              <a:rPr lang="en-US"/>
              <a:t>Positions across the university, within the specialist system and across other systems, are so diverse that there could not possibly be checklists or specific targets that would encompass them all. In addition, principles of academic freedom and the mission of the university to advance new forms of scholarship could be impinged by additional specific guidance. So, this philosophy guides the decision-making at the university level.</a:t>
            </a:r>
          </a:p>
        </p:txBody>
      </p:sp>
      <p:sp>
        <p:nvSpPr>
          <p:cNvPr id="4" name="Slide Number Placeholder 3"/>
          <p:cNvSpPr>
            <a:spLocks noGrp="1"/>
          </p:cNvSpPr>
          <p:nvPr>
            <p:ph type="sldNum" sz="quarter" idx="5"/>
          </p:nvPr>
        </p:nvSpPr>
        <p:spPr/>
        <p:txBody>
          <a:bodyPr/>
          <a:lstStyle/>
          <a:p>
            <a:fld id="{2B6737ED-7D1C-4101-8296-6E277387498E}" type="slidenum">
              <a:rPr lang="en-US" smtClean="0"/>
              <a:t>11</a:t>
            </a:fld>
            <a:endParaRPr lang="en-US"/>
          </a:p>
        </p:txBody>
      </p:sp>
    </p:spTree>
    <p:extLst>
      <p:ext uri="{BB962C8B-B14F-4D97-AF65-F5344CB8AC3E}">
        <p14:creationId xmlns:p14="http://schemas.microsoft.com/office/powerpoint/2010/main" val="155043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would be no reason to say these things if they were self-evident or simple.</a:t>
            </a:r>
          </a:p>
          <a:p>
            <a:endParaRPr lang="en-US"/>
          </a:p>
          <a:p>
            <a:r>
              <a:rPr lang="en-US"/>
              <a:t>Two of these are about what the faculty member will do: #3 and #5. These are things we’ve begun to address today and will continue to address in this series.</a:t>
            </a:r>
          </a:p>
          <a:p>
            <a:endParaRPr lang="en-US"/>
          </a:p>
          <a:p>
            <a:r>
              <a:rPr lang="en-US"/>
              <a:t>Three of these are about what the institution – meaning the university, the college/MAU, and the department/unit will do. In this series, we’ll talk about these things too, so that you know what the U expects for you and know that you can rely on university-level support for having those things within your MAU and unit.</a:t>
            </a:r>
          </a:p>
        </p:txBody>
      </p:sp>
      <p:sp>
        <p:nvSpPr>
          <p:cNvPr id="4" name="Slide Number Placeholder 3"/>
          <p:cNvSpPr>
            <a:spLocks noGrp="1"/>
          </p:cNvSpPr>
          <p:nvPr>
            <p:ph type="sldNum" sz="quarter" idx="5"/>
          </p:nvPr>
        </p:nvSpPr>
        <p:spPr/>
        <p:txBody>
          <a:bodyPr/>
          <a:lstStyle/>
          <a:p>
            <a:fld id="{2B6737ED-7D1C-4101-8296-6E277387498E}" type="slidenum">
              <a:rPr lang="en-US" smtClean="0"/>
              <a:t>12</a:t>
            </a:fld>
            <a:endParaRPr lang="en-US"/>
          </a:p>
        </p:txBody>
      </p:sp>
    </p:spTree>
    <p:extLst>
      <p:ext uri="{BB962C8B-B14F-4D97-AF65-F5344CB8AC3E}">
        <p14:creationId xmlns:p14="http://schemas.microsoft.com/office/powerpoint/2010/main" val="60565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promoted is a lot of work, on your part and on the part of many others. But you might find it worth it, for some of these reasons.</a:t>
            </a:r>
          </a:p>
          <a:p>
            <a:r>
              <a:rPr lang="en-US"/>
              <a:t>For non-union specialists, promotion to senior specialist and/or award of continuing status comes with a centrally-funded salary increase (a </a:t>
            </a:r>
            <a:r>
              <a:rPr lang="en-US" i="1"/>
              <a:t>raise</a:t>
            </a:r>
            <a:r>
              <a:rPr lang="en-US"/>
              <a:t>, not a bonus). In 2023, the amount was $4000.</a:t>
            </a:r>
          </a:p>
        </p:txBody>
      </p:sp>
      <p:sp>
        <p:nvSpPr>
          <p:cNvPr id="4" name="Slide Number Placeholder 3"/>
          <p:cNvSpPr>
            <a:spLocks noGrp="1"/>
          </p:cNvSpPr>
          <p:nvPr>
            <p:ph type="sldNum" sz="quarter" idx="5"/>
          </p:nvPr>
        </p:nvSpPr>
        <p:spPr/>
        <p:txBody>
          <a:bodyPr/>
          <a:lstStyle/>
          <a:p>
            <a:fld id="{2B6737ED-7D1C-4101-8296-6E277387498E}" type="slidenum">
              <a:rPr lang="en-US" smtClean="0"/>
              <a:t>13</a:t>
            </a:fld>
            <a:endParaRPr lang="en-US"/>
          </a:p>
        </p:txBody>
      </p:sp>
    </p:spTree>
    <p:extLst>
      <p:ext uri="{BB962C8B-B14F-4D97-AF65-F5344CB8AC3E}">
        <p14:creationId xmlns:p14="http://schemas.microsoft.com/office/powerpoint/2010/main" val="172396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what an academic specialist appointment </a:t>
            </a:r>
            <a:r>
              <a:rPr lang="en-US" i="1"/>
              <a:t>is</a:t>
            </a:r>
            <a:r>
              <a:rPr lang="en-US"/>
              <a:t> </a:t>
            </a:r>
            <a:r>
              <a:rPr lang="en-US" err="1"/>
              <a:t>is</a:t>
            </a:r>
            <a:r>
              <a:rPr lang="en-US"/>
              <a:t> challenging. The system is unique to MSU and arose in a specific historical context. Other institutions have the kinds of roles that we have (e.g., academic advisors), but the features of the appointment system are different from place to place. </a:t>
            </a:r>
          </a:p>
          <a:p>
            <a:endParaRPr lang="en-US"/>
          </a:p>
          <a:p>
            <a:r>
              <a:rPr lang="en-US"/>
              <a:t>In this section, we will make sure you can speak clearly and accurately about the details of your appointment and the kinds of actions you may be interested in pursuing.</a:t>
            </a:r>
          </a:p>
        </p:txBody>
      </p:sp>
      <p:sp>
        <p:nvSpPr>
          <p:cNvPr id="4" name="Slide Number Placeholder 3"/>
          <p:cNvSpPr>
            <a:spLocks noGrp="1"/>
          </p:cNvSpPr>
          <p:nvPr>
            <p:ph type="sldNum" sz="quarter" idx="5"/>
          </p:nvPr>
        </p:nvSpPr>
        <p:spPr/>
        <p:txBody>
          <a:bodyPr/>
          <a:lstStyle/>
          <a:p>
            <a:fld id="{2B6737ED-7D1C-4101-8296-6E277387498E}" type="slidenum">
              <a:rPr lang="en-US" smtClean="0"/>
              <a:t>14</a:t>
            </a:fld>
            <a:endParaRPr lang="en-US"/>
          </a:p>
        </p:txBody>
      </p:sp>
    </p:spTree>
    <p:extLst>
      <p:ext uri="{BB962C8B-B14F-4D97-AF65-F5344CB8AC3E}">
        <p14:creationId xmlns:p14="http://schemas.microsoft.com/office/powerpoint/2010/main" val="249265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depends on the purpose. In some contexts, specialists are described as faculty and in others academic staff. Specialists are never “Staff” or “Support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MSU People Search lists me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MSU</a:t>
            </a:r>
            <a:r>
              <a:rPr lang="en-US" baseline="0"/>
              <a:t> Bylaws also classify specialists as (voting) faculty. You should check what your college (MAU) and department (unit) bylaws say about you, but the U expected colleges and departments to review bylaws in the last few years and to think actively about alignment to the U’s bylaws.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University Approved Academic Positions/Ranks policy subdivides the academic side of the house into those we report as faculty, and those we report as academic staff.  You can’t see this in EBS yourself, but your HR person can see a field (Employee Subgroup) that identifies you as Academic Staff. </a:t>
            </a:r>
            <a:r>
              <a:rPr lang="en-US">
                <a:hlinkClick r:id="rId3"/>
              </a:rPr>
              <a:t>Employee Subgroup Details (msu.edu)</a:t>
            </a:r>
            <a:r>
              <a:rPr lang="en-US" baseline="0"/>
              <a:t> at https://hr.msu.edu/ebshelp/hrpayrollformscostredistribute/EmployeeSubgroupDetails.html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Why? The final link is the best publicly available MSU-based source I’ve found so far that hints at why we do this.  It’s for federal employment reporting purposes, and for a host of other reporting tasks that rely on that structure (e.g., accreditors, the AAU, etc.)</a:t>
            </a:r>
            <a:endParaRPr lang="en-US"/>
          </a:p>
          <a:p>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15</a:t>
            </a:fld>
            <a:endParaRPr lang="en-US"/>
          </a:p>
        </p:txBody>
      </p:sp>
    </p:spTree>
    <p:extLst>
      <p:ext uri="{BB962C8B-B14F-4D97-AF65-F5344CB8AC3E}">
        <p14:creationId xmlns:p14="http://schemas.microsoft.com/office/powerpoint/2010/main" val="1710575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Write down your guesses…</a:t>
            </a:r>
          </a:p>
        </p:txBody>
      </p:sp>
      <p:sp>
        <p:nvSpPr>
          <p:cNvPr id="4" name="Slide Number Placeholder 3"/>
          <p:cNvSpPr>
            <a:spLocks noGrp="1"/>
          </p:cNvSpPr>
          <p:nvPr>
            <p:ph type="sldNum" sz="quarter" idx="5"/>
          </p:nvPr>
        </p:nvSpPr>
        <p:spPr/>
        <p:txBody>
          <a:bodyPr/>
          <a:lstStyle/>
          <a:p>
            <a:fld id="{2B6737ED-7D1C-4101-8296-6E277387498E}" type="slidenum">
              <a:rPr lang="en-US" smtClean="0"/>
              <a:t>17</a:t>
            </a:fld>
            <a:endParaRPr lang="en-US"/>
          </a:p>
        </p:txBody>
      </p:sp>
    </p:spTree>
    <p:extLst>
      <p:ext uri="{BB962C8B-B14F-4D97-AF65-F5344CB8AC3E}">
        <p14:creationId xmlns:p14="http://schemas.microsoft.com/office/powerpoint/2010/main" val="416069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step in the process of creating a specialist position in which the requesting unit must explicitly demonstrate the position is not appropriate for any staff classification.</a:t>
            </a:r>
          </a:p>
        </p:txBody>
      </p:sp>
      <p:sp>
        <p:nvSpPr>
          <p:cNvPr id="4" name="Slide Number Placeholder 3"/>
          <p:cNvSpPr>
            <a:spLocks noGrp="1"/>
          </p:cNvSpPr>
          <p:nvPr>
            <p:ph type="sldNum" sz="quarter" idx="5"/>
          </p:nvPr>
        </p:nvSpPr>
        <p:spPr/>
        <p:txBody>
          <a:bodyPr/>
          <a:lstStyle/>
          <a:p>
            <a:fld id="{2B6737ED-7D1C-4101-8296-6E277387498E}" type="slidenum">
              <a:rPr lang="en-US" smtClean="0"/>
              <a:t>18</a:t>
            </a:fld>
            <a:endParaRPr lang="en-US"/>
          </a:p>
        </p:txBody>
      </p:sp>
    </p:spTree>
    <p:extLst>
      <p:ext uri="{BB962C8B-B14F-4D97-AF65-F5344CB8AC3E}">
        <p14:creationId xmlns:p14="http://schemas.microsoft.com/office/powerpoint/2010/main" val="930892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continuing system was designed to be tenure-like, and it operates much like the tenure system. New specialists are appointed in a “probationary period” of fixed duration, with a specified end date. They undergo a formal, multi-level review for reappointment to a second probationary period. If that’s successful, they are awarded continuing status: an appointment with no specified end date.</a:t>
            </a:r>
          </a:p>
          <a:p>
            <a:endParaRPr lang="en-US"/>
          </a:p>
          <a:p>
            <a:r>
              <a:rPr lang="en-US"/>
              <a:t>Fixed term appointments always have a specified end date, but they can be up to three years in length at the discretion of the unit/MAU. With special approval from the provost’s office, a fixed term appointment can be up to five years in length. Reappointment is at the discretion of the unit; there is no multi-level process and no peer review is required.</a:t>
            </a:r>
          </a:p>
          <a:p>
            <a:endParaRPr lang="en-US"/>
          </a:p>
          <a:p>
            <a:r>
              <a:rPr lang="en-US"/>
              <a:t>Appointment system is a feature of the position, not the person. It’s determined at the time of position request, not at the time of hire. It’s not about you – it was decided long before they knew you. It was determined by the unit and is typically related to financial decisions.</a:t>
            </a:r>
          </a:p>
          <a:p>
            <a:endParaRPr lang="en-US"/>
          </a:p>
          <a:p>
            <a:r>
              <a:rPr lang="en-US"/>
              <a:t>In EBS</a:t>
            </a:r>
            <a:r>
              <a:rPr lang="en-US" baseline="0"/>
              <a:t> these data are captured in the Contract Name (Fixed Term, Tenure/Continuing) and Status Name (With Continuing) fields.</a:t>
            </a:r>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19</a:t>
            </a:fld>
            <a:endParaRPr lang="en-US"/>
          </a:p>
        </p:txBody>
      </p:sp>
    </p:spTree>
    <p:extLst>
      <p:ext uri="{BB962C8B-B14F-4D97-AF65-F5344CB8AC3E}">
        <p14:creationId xmlns:p14="http://schemas.microsoft.com/office/powerpoint/2010/main" val="593317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Launch Poll 1: Appointment System</a:t>
            </a:r>
          </a:p>
          <a:p>
            <a:endParaRPr lang="en-US"/>
          </a:p>
          <a:p>
            <a:r>
              <a:rPr lang="en-US"/>
              <a:t>In EBS</a:t>
            </a:r>
            <a:r>
              <a:rPr lang="en-US" baseline="0"/>
              <a:t> these data are captured in the Contract Name (Fixed Term, Tenure/Continuing) and Status Name (With Continuing) fields.</a:t>
            </a:r>
          </a:p>
          <a:p>
            <a:endParaRPr lang="en-US" baseline="0"/>
          </a:p>
          <a:p>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20</a:t>
            </a:fld>
            <a:endParaRPr lang="en-US"/>
          </a:p>
        </p:txBody>
      </p:sp>
    </p:spTree>
    <p:extLst>
      <p:ext uri="{BB962C8B-B14F-4D97-AF65-F5344CB8AC3E}">
        <p14:creationId xmlns:p14="http://schemas.microsoft.com/office/powerpoint/2010/main" val="319638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each webinar in this series, we’ll provide follow-up activities that will help you make progress. There will be things to do whether you are anticipating an action next year or not.</a:t>
            </a:r>
          </a:p>
          <a:p>
            <a:endParaRPr lang="en-US"/>
          </a:p>
          <a:p>
            <a:r>
              <a:rPr lang="en-US"/>
              <a:t>Slides and the recording will be made available afterward. Watch the specialist listserv for details.</a:t>
            </a:r>
          </a:p>
        </p:txBody>
      </p:sp>
      <p:sp>
        <p:nvSpPr>
          <p:cNvPr id="4" name="Slide Number Placeholder 3"/>
          <p:cNvSpPr>
            <a:spLocks noGrp="1"/>
          </p:cNvSpPr>
          <p:nvPr>
            <p:ph type="sldNum" sz="quarter" idx="5"/>
          </p:nvPr>
        </p:nvSpPr>
        <p:spPr/>
        <p:txBody>
          <a:bodyPr/>
          <a:lstStyle/>
          <a:p>
            <a:fld id="{2B6737ED-7D1C-4101-8296-6E277387498E}" type="slidenum">
              <a:rPr lang="en-US" smtClean="0"/>
              <a:t>2</a:t>
            </a:fld>
            <a:endParaRPr lang="en-US"/>
          </a:p>
        </p:txBody>
      </p:sp>
    </p:spTree>
    <p:extLst>
      <p:ext uri="{BB962C8B-B14F-4D97-AF65-F5344CB8AC3E}">
        <p14:creationId xmlns:p14="http://schemas.microsoft.com/office/powerpoint/2010/main" val="2928717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ranks for academic specialists, no matter which appointment system you are in. </a:t>
            </a:r>
          </a:p>
          <a:p>
            <a:r>
              <a:rPr lang="en-US"/>
              <a:t>The term “promotion” refers specifically to changing rank. It does not refer to changing appointment systems or to the award of continuing status within the continuing system.</a:t>
            </a:r>
          </a:p>
          <a:p>
            <a:r>
              <a:rPr lang="en-US"/>
              <a:t>Compare the specialist system to most other faculty, where there are three ranks, no matter which appointment system you are in.</a:t>
            </a:r>
          </a:p>
          <a:p>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21</a:t>
            </a:fld>
            <a:endParaRPr lang="en-US"/>
          </a:p>
        </p:txBody>
      </p:sp>
    </p:spTree>
    <p:extLst>
      <p:ext uri="{BB962C8B-B14F-4D97-AF65-F5344CB8AC3E}">
        <p14:creationId xmlns:p14="http://schemas.microsoft.com/office/powerpoint/2010/main" val="3750472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Launch Poll 2: Rank </a:t>
            </a:r>
          </a:p>
          <a:p>
            <a:endParaRPr lang="en-US"/>
          </a:p>
          <a:p>
            <a:r>
              <a:rPr lang="en-US"/>
              <a:t>In the fixed term system, promotion to senior specialist does not confer continuing status. A memo distributed to colleges annually in November describes the steps necessary if a unit would like to move a fixed term senior specialist to the continuing system.  See November 20, 2023 memo “Review of Academic Specialists” II. E. (p. 4)</a:t>
            </a:r>
          </a:p>
          <a:p>
            <a:endParaRPr lang="en-US"/>
          </a:p>
          <a:p>
            <a:r>
              <a:rPr lang="en-US"/>
              <a:t>In the continuing system, the award of continuing status does not automatically include promotion to senior specialist, although the review may include both actions if requested. If a continuing system specialist in a probationary appointment is promoted to senior specialist, continuing status is granted. See the Specialist Handbook, 4.2.8.</a:t>
            </a:r>
          </a:p>
        </p:txBody>
      </p:sp>
      <p:sp>
        <p:nvSpPr>
          <p:cNvPr id="4" name="Slide Number Placeholder 3"/>
          <p:cNvSpPr>
            <a:spLocks noGrp="1"/>
          </p:cNvSpPr>
          <p:nvPr>
            <p:ph type="sldNum" sz="quarter" idx="5"/>
          </p:nvPr>
        </p:nvSpPr>
        <p:spPr/>
        <p:txBody>
          <a:bodyPr/>
          <a:lstStyle/>
          <a:p>
            <a:fld id="{2B6737ED-7D1C-4101-8296-6E277387498E}" type="slidenum">
              <a:rPr lang="en-US" smtClean="0"/>
              <a:t>22</a:t>
            </a:fld>
            <a:endParaRPr lang="en-US"/>
          </a:p>
        </p:txBody>
      </p:sp>
    </p:spTree>
    <p:extLst>
      <p:ext uri="{BB962C8B-B14F-4D97-AF65-F5344CB8AC3E}">
        <p14:creationId xmlns:p14="http://schemas.microsoft.com/office/powerpoint/2010/main" val="1892809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Specialist Handbook 2.3 provides a general description of the specialist as a specialized faculty member.</a:t>
            </a:r>
          </a:p>
          <a:p>
            <a:endParaRPr lang="en-US"/>
          </a:p>
          <a:p>
            <a:r>
              <a:rPr lang="en-US"/>
              <a:t>Specialist</a:t>
            </a:r>
            <a:r>
              <a:rPr lang="en-US" baseline="0"/>
              <a:t> Handbook 2.4.1 provides brief guidance meant for units who are trying to understand what kind of work specialists with various primary functional areas would do. It is not an exhaustive list, nor is it a list of requirements.</a:t>
            </a:r>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23</a:t>
            </a:fld>
            <a:endParaRPr lang="en-US"/>
          </a:p>
        </p:txBody>
      </p:sp>
    </p:spTree>
    <p:extLst>
      <p:ext uri="{BB962C8B-B14F-4D97-AF65-F5344CB8AC3E}">
        <p14:creationId xmlns:p14="http://schemas.microsoft.com/office/powerpoint/2010/main" val="1484135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Launch Poll 3: Primary Functional Area</a:t>
            </a:r>
          </a:p>
        </p:txBody>
      </p:sp>
      <p:sp>
        <p:nvSpPr>
          <p:cNvPr id="4" name="Slide Number Placeholder 3"/>
          <p:cNvSpPr>
            <a:spLocks noGrp="1"/>
          </p:cNvSpPr>
          <p:nvPr>
            <p:ph type="sldNum" sz="quarter" idx="5"/>
          </p:nvPr>
        </p:nvSpPr>
        <p:spPr/>
        <p:txBody>
          <a:bodyPr/>
          <a:lstStyle/>
          <a:p>
            <a:fld id="{2B6737ED-7D1C-4101-8296-6E277387498E}" type="slidenum">
              <a:rPr lang="en-US" smtClean="0"/>
              <a:t>24</a:t>
            </a:fld>
            <a:endParaRPr lang="en-US"/>
          </a:p>
        </p:txBody>
      </p:sp>
    </p:spTree>
    <p:extLst>
      <p:ext uri="{BB962C8B-B14F-4D97-AF65-F5344CB8AC3E}">
        <p14:creationId xmlns:p14="http://schemas.microsoft.com/office/powerpoint/2010/main" val="1534768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Having an accurate accounting of your effort allocation is important for preparing a case.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Your primary functional area is typically the area in which you spend the most effort.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Your SPD, your full job description if you have one, and if applicable your fixed term appt/</a:t>
            </a:r>
            <a:r>
              <a:rPr lang="en-US" err="1"/>
              <a:t>reappt</a:t>
            </a:r>
            <a:r>
              <a:rPr lang="en-US"/>
              <a:t> memo specify the amount of load you have in various categories and the specific expectations for the effort in those categories.</a:t>
            </a:r>
          </a:p>
          <a:p>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25</a:t>
            </a:fld>
            <a:endParaRPr lang="en-US"/>
          </a:p>
        </p:txBody>
      </p:sp>
    </p:spTree>
    <p:extLst>
      <p:ext uri="{BB962C8B-B14F-4D97-AF65-F5344CB8AC3E}">
        <p14:creationId xmlns:p14="http://schemas.microsoft.com/office/powerpoint/2010/main" val="328316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categories of academic activity you will need to report on in your reappointment, continuing status and promotion application materials.</a:t>
            </a:r>
          </a:p>
          <a:p>
            <a:endParaRPr lang="en-US"/>
          </a:p>
          <a:p>
            <a:r>
              <a:rPr lang="en-US"/>
              <a:t>You are not expected to have activity in ALL of these categories, necessarily. The specific criteria for promotion in your position will delineate the meaning of “excellence” in those areas of work that are part of your position.  Demonstrating </a:t>
            </a:r>
            <a:r>
              <a:rPr lang="en-US" i="1"/>
              <a:t>several years of sustained excellence</a:t>
            </a:r>
            <a:r>
              <a:rPr lang="en-US" i="0"/>
              <a:t> in these areas is the basis of your case for the action you are seeking.  Specialists in the continuing system will have additional timeline expectations, with graduated expectations for excellence that correspond to the required actions (reappointment and award of continuing status, in addition to promotion).</a:t>
            </a:r>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26</a:t>
            </a:fld>
            <a:endParaRPr lang="en-US"/>
          </a:p>
        </p:txBody>
      </p:sp>
    </p:spTree>
    <p:extLst>
      <p:ext uri="{BB962C8B-B14F-4D97-AF65-F5344CB8AC3E}">
        <p14:creationId xmlns:p14="http://schemas.microsoft.com/office/powerpoint/2010/main" val="2780679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Minimally,</a:t>
            </a:r>
            <a:r>
              <a:rPr lang="en-US" baseline="0"/>
              <a:t> a CV that is organized around the categories and follows conventions in your field. If your MAU is onboarding to Academic Profile, you have access to that tool.</a:t>
            </a:r>
          </a:p>
          <a:p>
            <a:r>
              <a:rPr lang="en-US" baseline="0"/>
              <a:t>Minimally, a set of folders that you can put stuff into. Some of this can go in AP, but you still need folders.</a:t>
            </a:r>
          </a:p>
          <a:p>
            <a:r>
              <a:rPr lang="en-US" baseline="0"/>
              <a:t>Minimally, your SPD and FT memos, but ideally a more complete job description document.</a:t>
            </a:r>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27</a:t>
            </a:fld>
            <a:endParaRPr lang="en-US"/>
          </a:p>
        </p:txBody>
      </p:sp>
    </p:spTree>
    <p:extLst>
      <p:ext uri="{BB962C8B-B14F-4D97-AF65-F5344CB8AC3E}">
        <p14:creationId xmlns:p14="http://schemas.microsoft.com/office/powerpoint/2010/main" val="2810929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Poll 4: AY or AN</a:t>
            </a:r>
          </a:p>
          <a:p>
            <a:endParaRPr lang="en-US"/>
          </a:p>
          <a:p>
            <a:r>
              <a:rPr lang="en-US"/>
              <a:t>Check your offer letter if you are not sure. Your EBS profile holds some of these details. </a:t>
            </a:r>
          </a:p>
          <a:p>
            <a:endParaRPr lang="en-US"/>
          </a:p>
          <a:p>
            <a:r>
              <a:rPr lang="en-US"/>
              <a:t>If you are fixed term and your position is UNTF eligible, you may also be eligible for a provision in the UNTF contract called Designation B, which provides a form of employment security. Designation B requires a promotion-like review. See the contract for more details.</a:t>
            </a:r>
          </a:p>
          <a:p>
            <a:endParaRPr lang="en-US"/>
          </a:p>
          <a:p>
            <a:r>
              <a:rPr lang="en-US"/>
              <a:t>Homework – read Specialist Handbook</a:t>
            </a:r>
            <a:r>
              <a:rPr lang="en-US" baseline="0"/>
              <a:t> section 4.1 and 4.2, see if you understand it all. Additional homework in next slides.</a:t>
            </a:r>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28</a:t>
            </a:fld>
            <a:endParaRPr lang="en-US"/>
          </a:p>
        </p:txBody>
      </p:sp>
    </p:spTree>
    <p:extLst>
      <p:ext uri="{BB962C8B-B14F-4D97-AF65-F5344CB8AC3E}">
        <p14:creationId xmlns:p14="http://schemas.microsoft.com/office/powerpoint/2010/main" val="565874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items are required to be provided at hire. See Handbook, 4.2</a:t>
            </a:r>
          </a:p>
        </p:txBody>
      </p:sp>
      <p:sp>
        <p:nvSpPr>
          <p:cNvPr id="4" name="Slide Number Placeholder 3"/>
          <p:cNvSpPr>
            <a:spLocks noGrp="1"/>
          </p:cNvSpPr>
          <p:nvPr>
            <p:ph type="sldNum" sz="quarter" idx="5"/>
          </p:nvPr>
        </p:nvSpPr>
        <p:spPr/>
        <p:txBody>
          <a:bodyPr/>
          <a:lstStyle/>
          <a:p>
            <a:fld id="{2B6737ED-7D1C-4101-8296-6E277387498E}" type="slidenum">
              <a:rPr lang="en-US" smtClean="0"/>
              <a:t>29</a:t>
            </a:fld>
            <a:endParaRPr lang="en-US"/>
          </a:p>
        </p:txBody>
      </p:sp>
    </p:spTree>
    <p:extLst>
      <p:ext uri="{BB962C8B-B14F-4D97-AF65-F5344CB8AC3E}">
        <p14:creationId xmlns:p14="http://schemas.microsoft.com/office/powerpoint/2010/main" val="1973489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highlighted items are sent to</a:t>
            </a:r>
            <a:r>
              <a:rPr lang="en-US" baseline="0"/>
              <a:t> the university. The rest are only kept in unit (or possibly MAU) files.</a:t>
            </a:r>
          </a:p>
          <a:p>
            <a:endParaRPr lang="en-US" baseline="0"/>
          </a:p>
          <a:p>
            <a:r>
              <a:rPr lang="en-US" baseline="0"/>
              <a:t>If you find some of these weren’t provided, you wouldn’t be alone. To start your path toward promotion, the first thing to work on is getting items 2, 3, and 4.</a:t>
            </a:r>
            <a:endParaRPr lang="en-US"/>
          </a:p>
        </p:txBody>
      </p:sp>
      <p:sp>
        <p:nvSpPr>
          <p:cNvPr id="4" name="Slide Number Placeholder 3"/>
          <p:cNvSpPr>
            <a:spLocks noGrp="1"/>
          </p:cNvSpPr>
          <p:nvPr>
            <p:ph type="sldNum" sz="quarter" idx="5"/>
          </p:nvPr>
        </p:nvSpPr>
        <p:spPr/>
        <p:txBody>
          <a:bodyPr/>
          <a:lstStyle/>
          <a:p>
            <a:fld id="{2B6737ED-7D1C-4101-8296-6E277387498E}" type="slidenum">
              <a:rPr lang="en-US" smtClean="0"/>
              <a:t>30</a:t>
            </a:fld>
            <a:endParaRPr lang="en-US"/>
          </a:p>
        </p:txBody>
      </p:sp>
    </p:spTree>
    <p:extLst>
      <p:ext uri="{BB962C8B-B14F-4D97-AF65-F5344CB8AC3E}">
        <p14:creationId xmlns:p14="http://schemas.microsoft.com/office/powerpoint/2010/main" val="33190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MSU People Search in the chat</a:t>
            </a:r>
          </a:p>
        </p:txBody>
      </p:sp>
      <p:sp>
        <p:nvSpPr>
          <p:cNvPr id="4" name="Slide Number Placeholder 3"/>
          <p:cNvSpPr>
            <a:spLocks noGrp="1"/>
          </p:cNvSpPr>
          <p:nvPr>
            <p:ph type="sldNum" sz="quarter" idx="5"/>
          </p:nvPr>
        </p:nvSpPr>
        <p:spPr/>
        <p:txBody>
          <a:bodyPr/>
          <a:lstStyle/>
          <a:p>
            <a:fld id="{2B6737ED-7D1C-4101-8296-6E277387498E}" type="slidenum">
              <a:rPr lang="en-US" smtClean="0"/>
              <a:t>3</a:t>
            </a:fld>
            <a:endParaRPr lang="en-US"/>
          </a:p>
        </p:txBody>
      </p:sp>
    </p:spTree>
    <p:extLst>
      <p:ext uri="{BB962C8B-B14F-4D97-AF65-F5344CB8AC3E}">
        <p14:creationId xmlns:p14="http://schemas.microsoft.com/office/powerpoint/2010/main" val="403744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this point we will turn off the slides and go to a gallery view of all panelists, cameras on.</a:t>
            </a:r>
          </a:p>
          <a:p>
            <a:endParaRPr lang="en-US"/>
          </a:p>
          <a:p>
            <a:r>
              <a:rPr lang="en-US"/>
              <a:t>Committee members will be promoted to panelists. Rename self as Name, Job Title (MAU) (pronouns if desired)</a:t>
            </a:r>
          </a:p>
          <a:p>
            <a:r>
              <a:rPr lang="en-US"/>
              <a:t>Quick introductions of all panelists who helped with the production today, and are ready for your Q&amp;A. Karen to facilitate Q&amp;A.</a:t>
            </a:r>
          </a:p>
        </p:txBody>
      </p:sp>
      <p:sp>
        <p:nvSpPr>
          <p:cNvPr id="4" name="Slide Number Placeholder 3"/>
          <p:cNvSpPr>
            <a:spLocks noGrp="1"/>
          </p:cNvSpPr>
          <p:nvPr>
            <p:ph type="sldNum" sz="quarter" idx="5"/>
          </p:nvPr>
        </p:nvSpPr>
        <p:spPr/>
        <p:txBody>
          <a:bodyPr/>
          <a:lstStyle/>
          <a:p>
            <a:fld id="{2B6737ED-7D1C-4101-8296-6E277387498E}" type="slidenum">
              <a:rPr lang="en-US" smtClean="0"/>
              <a:t>32</a:t>
            </a:fld>
            <a:endParaRPr lang="en-US"/>
          </a:p>
        </p:txBody>
      </p:sp>
    </p:spTree>
    <p:extLst>
      <p:ext uri="{BB962C8B-B14F-4D97-AF65-F5344CB8AC3E}">
        <p14:creationId xmlns:p14="http://schemas.microsoft.com/office/powerpoint/2010/main" val="414298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designed this as a four-part series to ensure that you will achieve these outcomes by the end. After today, you’ll know some things and likely have a lot more questions. Put things in the Q&amp;A and be sure to come back (or view the recording) for each of the remaining sessions to get all the answers.</a:t>
            </a:r>
          </a:p>
        </p:txBody>
      </p:sp>
      <p:sp>
        <p:nvSpPr>
          <p:cNvPr id="4" name="Slide Number Placeholder 3"/>
          <p:cNvSpPr>
            <a:spLocks noGrp="1"/>
          </p:cNvSpPr>
          <p:nvPr>
            <p:ph type="sldNum" sz="quarter" idx="5"/>
          </p:nvPr>
        </p:nvSpPr>
        <p:spPr/>
        <p:txBody>
          <a:bodyPr/>
          <a:lstStyle/>
          <a:p>
            <a:fld id="{2B6737ED-7D1C-4101-8296-6E277387498E}" type="slidenum">
              <a:rPr lang="en-US" smtClean="0"/>
              <a:t>4</a:t>
            </a:fld>
            <a:endParaRPr lang="en-US"/>
          </a:p>
        </p:txBody>
      </p:sp>
    </p:spTree>
    <p:extLst>
      <p:ext uri="{BB962C8B-B14F-4D97-AF65-F5344CB8AC3E}">
        <p14:creationId xmlns:p14="http://schemas.microsoft.com/office/powerpoint/2010/main" val="285632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 Academic Specialists are </a:t>
            </a:r>
            <a:r>
              <a:rPr lang="en-US" i="1"/>
              <a:t>academics</a:t>
            </a:r>
            <a:r>
              <a:rPr lang="en-US"/>
              <a:t>.</a:t>
            </a:r>
          </a:p>
        </p:txBody>
      </p:sp>
      <p:sp>
        <p:nvSpPr>
          <p:cNvPr id="4" name="Slide Number Placeholder 3"/>
          <p:cNvSpPr>
            <a:spLocks noGrp="1"/>
          </p:cNvSpPr>
          <p:nvPr>
            <p:ph type="sldNum" sz="quarter" idx="5"/>
          </p:nvPr>
        </p:nvSpPr>
        <p:spPr/>
        <p:txBody>
          <a:bodyPr/>
          <a:lstStyle/>
          <a:p>
            <a:fld id="{2B6737ED-7D1C-4101-8296-6E277387498E}" type="slidenum">
              <a:rPr lang="en-US" smtClean="0"/>
              <a:t>5</a:t>
            </a:fld>
            <a:endParaRPr lang="en-US"/>
          </a:p>
        </p:txBody>
      </p:sp>
    </p:spTree>
    <p:extLst>
      <p:ext uri="{BB962C8B-B14F-4D97-AF65-F5344CB8AC3E}">
        <p14:creationId xmlns:p14="http://schemas.microsoft.com/office/powerpoint/2010/main" val="210816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spring, the provost sends a memo to all tenure system faculty and unit/MAU leaders outlining their philosophy and approach to the promotion process. The memo is publicly available at the link on this slide.</a:t>
            </a:r>
          </a:p>
          <a:p>
            <a:endParaRPr lang="en-US"/>
          </a:p>
          <a:p>
            <a:r>
              <a:rPr lang="en-US"/>
              <a:t>In this memo, the provost begins by describing the faculty, and specialists are mentioned in that description. Like other categories of faculty mentioned in this description, specialists have specialized roles, but they exist to contribute to the </a:t>
            </a:r>
            <a:r>
              <a:rPr lang="en-US" i="1"/>
              <a:t>scholarly</a:t>
            </a:r>
            <a:r>
              <a:rPr lang="en-US" i="0"/>
              <a:t> community, and the tripartite mission of instruction, research and service.</a:t>
            </a:r>
          </a:p>
        </p:txBody>
      </p:sp>
      <p:sp>
        <p:nvSpPr>
          <p:cNvPr id="4" name="Slide Number Placeholder 3"/>
          <p:cNvSpPr>
            <a:spLocks noGrp="1"/>
          </p:cNvSpPr>
          <p:nvPr>
            <p:ph type="sldNum" sz="quarter" idx="5"/>
          </p:nvPr>
        </p:nvSpPr>
        <p:spPr/>
        <p:txBody>
          <a:bodyPr/>
          <a:lstStyle/>
          <a:p>
            <a:fld id="{2B6737ED-7D1C-4101-8296-6E277387498E}" type="slidenum">
              <a:rPr lang="en-US" smtClean="0"/>
              <a:t>6</a:t>
            </a:fld>
            <a:endParaRPr lang="en-US"/>
          </a:p>
        </p:txBody>
      </p:sp>
    </p:spTree>
    <p:extLst>
      <p:ext uri="{BB962C8B-B14F-4D97-AF65-F5344CB8AC3E}">
        <p14:creationId xmlns:p14="http://schemas.microsoft.com/office/powerpoint/2010/main" val="280059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Text is again from the memo. To be a member of the community of scholarship means to participate in these things, the tripartite mission of MSU.</a:t>
            </a:r>
          </a:p>
          <a:p>
            <a:endParaRPr lang="en-US"/>
          </a:p>
          <a:p>
            <a:r>
              <a:rPr lang="en-US"/>
              <a:t>Some academic appointment types have the expectation that a “basic level of excellence” is expected in all three broad mission areas of instruction, research, and service. Other types, including specialists, do not.</a:t>
            </a:r>
          </a:p>
        </p:txBody>
      </p:sp>
      <p:sp>
        <p:nvSpPr>
          <p:cNvPr id="4" name="Slide Number Placeholder 3"/>
          <p:cNvSpPr>
            <a:spLocks noGrp="1"/>
          </p:cNvSpPr>
          <p:nvPr>
            <p:ph type="sldNum" sz="quarter" idx="5"/>
          </p:nvPr>
        </p:nvSpPr>
        <p:spPr/>
        <p:txBody>
          <a:bodyPr/>
          <a:lstStyle/>
          <a:p>
            <a:fld id="{2B6737ED-7D1C-4101-8296-6E277387498E}" type="slidenum">
              <a:rPr lang="en-US" smtClean="0"/>
              <a:t>7</a:t>
            </a:fld>
            <a:endParaRPr lang="en-US"/>
          </a:p>
        </p:txBody>
      </p:sp>
    </p:spTree>
    <p:extLst>
      <p:ext uri="{BB962C8B-B14F-4D97-AF65-F5344CB8AC3E}">
        <p14:creationId xmlns:p14="http://schemas.microsoft.com/office/powerpoint/2010/main" val="133443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your paper. This is really important, don’t lose it!</a:t>
            </a:r>
          </a:p>
        </p:txBody>
      </p:sp>
      <p:sp>
        <p:nvSpPr>
          <p:cNvPr id="4" name="Slide Number Placeholder 3"/>
          <p:cNvSpPr>
            <a:spLocks noGrp="1"/>
          </p:cNvSpPr>
          <p:nvPr>
            <p:ph type="sldNum" sz="quarter" idx="5"/>
          </p:nvPr>
        </p:nvSpPr>
        <p:spPr/>
        <p:txBody>
          <a:bodyPr/>
          <a:lstStyle/>
          <a:p>
            <a:fld id="{2B6737ED-7D1C-4101-8296-6E277387498E}" type="slidenum">
              <a:rPr lang="en-US" smtClean="0"/>
              <a:t>8</a:t>
            </a:fld>
            <a:endParaRPr lang="en-US"/>
          </a:p>
        </p:txBody>
      </p:sp>
    </p:spTree>
    <p:extLst>
      <p:ext uri="{BB962C8B-B14F-4D97-AF65-F5344CB8AC3E}">
        <p14:creationId xmlns:p14="http://schemas.microsoft.com/office/powerpoint/2010/main" val="2337202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 Promotion is about encouraging, and then recognizing, academic excellence.</a:t>
            </a:r>
          </a:p>
        </p:txBody>
      </p:sp>
      <p:sp>
        <p:nvSpPr>
          <p:cNvPr id="4" name="Slide Number Placeholder 3"/>
          <p:cNvSpPr>
            <a:spLocks noGrp="1"/>
          </p:cNvSpPr>
          <p:nvPr>
            <p:ph type="sldNum" sz="quarter" idx="5"/>
          </p:nvPr>
        </p:nvSpPr>
        <p:spPr/>
        <p:txBody>
          <a:bodyPr/>
          <a:lstStyle/>
          <a:p>
            <a:fld id="{2B6737ED-7D1C-4101-8296-6E277387498E}" type="slidenum">
              <a:rPr lang="en-US" smtClean="0"/>
              <a:t>9</a:t>
            </a:fld>
            <a:endParaRPr lang="en-US"/>
          </a:p>
        </p:txBody>
      </p:sp>
    </p:spTree>
    <p:extLst>
      <p:ext uri="{BB962C8B-B14F-4D97-AF65-F5344CB8AC3E}">
        <p14:creationId xmlns:p14="http://schemas.microsoft.com/office/powerpoint/2010/main" val="159893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B6AF-740E-98DC-383C-9B8036BF25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AE9D0-E91F-D485-5BD7-DB6FB60EDE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8DE4AE-B3EB-196C-6DFA-FB570FD8149E}"/>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5" name="Footer Placeholder 4">
            <a:extLst>
              <a:ext uri="{FF2B5EF4-FFF2-40B4-BE49-F238E27FC236}">
                <a16:creationId xmlns:a16="http://schemas.microsoft.com/office/drawing/2014/main" id="{E6831623-A762-E917-27CE-AF399CDBA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0441B-8CE9-B96D-B7D4-35F8A494C37D}"/>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28854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9FE6-27D9-831E-85A4-269A77D566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847C7-C893-EA87-1A88-3674370B89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3F1A2-9B43-5F2A-D6F6-090612D9D45B}"/>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5" name="Footer Placeholder 4">
            <a:extLst>
              <a:ext uri="{FF2B5EF4-FFF2-40B4-BE49-F238E27FC236}">
                <a16:creationId xmlns:a16="http://schemas.microsoft.com/office/drawing/2014/main" id="{5D857122-852A-210F-2D14-28ACFEAFC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270A2-E75A-4E2B-E0F4-FE0A1D7B0049}"/>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98691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F7B6E-90D4-2CF9-2234-A84978196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F22170-B7B0-1CCA-868A-C6A946CF0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46300-D9E0-9DA7-CBF8-05818E6F7021}"/>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5" name="Footer Placeholder 4">
            <a:extLst>
              <a:ext uri="{FF2B5EF4-FFF2-40B4-BE49-F238E27FC236}">
                <a16:creationId xmlns:a16="http://schemas.microsoft.com/office/drawing/2014/main" id="{17138F26-3611-AC58-0601-58A1588F2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B4311-CB6A-B4D6-F3F7-4CA924F25ADD}"/>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185623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3358-CF3D-FA71-6870-155F49580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2E681-26B7-B34E-9408-39481AA1D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74904-D4D1-789E-FAE2-07E241D071C0}"/>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5" name="Footer Placeholder 4">
            <a:extLst>
              <a:ext uri="{FF2B5EF4-FFF2-40B4-BE49-F238E27FC236}">
                <a16:creationId xmlns:a16="http://schemas.microsoft.com/office/drawing/2014/main" id="{BF57CFEA-40AB-1B77-2128-7AC63220C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9925A-4F40-809B-AF1D-108983DF5FB3}"/>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384995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5719-E1E2-720E-CC93-54520B2D8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43F77F-BC64-9DCF-97F7-3AC94F622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0D8F68-8D4E-83FB-E833-464A2099062F}"/>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5" name="Footer Placeholder 4">
            <a:extLst>
              <a:ext uri="{FF2B5EF4-FFF2-40B4-BE49-F238E27FC236}">
                <a16:creationId xmlns:a16="http://schemas.microsoft.com/office/drawing/2014/main" id="{D78CC3DF-C943-9867-016A-FBC0ACF5F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0544A-8381-0D7C-0CAB-BB7136CD1DBD}"/>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153720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AA4E-BED3-819C-36E0-5CA247E56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EE9E4-D999-1695-C641-6232FE7114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2BFB4-9BB6-4DC4-63D8-1919430507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5055-0E61-5A2D-E58C-B72AEB89005A}"/>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6" name="Footer Placeholder 5">
            <a:extLst>
              <a:ext uri="{FF2B5EF4-FFF2-40B4-BE49-F238E27FC236}">
                <a16:creationId xmlns:a16="http://schemas.microsoft.com/office/drawing/2014/main" id="{8359E6FC-8963-DC00-7088-DD61F6EF3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A9D11-3840-D6C9-4FBC-734C2D9B0F16}"/>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30491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7AF4-C685-3690-7C20-B51C95FC2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246799-6B2A-0BBF-576F-AE02298BA8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0CD8D1-B3EB-3EC1-E379-804663936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BDAECE-0E71-B0C9-72DA-E3DB84682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B73AC4-F7AF-7468-4E2F-D50A969D39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46352E-9CA0-C390-D085-32E4CA31A37D}"/>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8" name="Footer Placeholder 7">
            <a:extLst>
              <a:ext uri="{FF2B5EF4-FFF2-40B4-BE49-F238E27FC236}">
                <a16:creationId xmlns:a16="http://schemas.microsoft.com/office/drawing/2014/main" id="{A308A02D-2FE2-EC32-B375-7C26D23688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F21B25-A449-3F14-56A4-2677C2477AEA}"/>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241269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0D9B-4975-5196-94F8-8CF65177E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868553-DED0-BF5D-A5EB-E3DCE3EE315D}"/>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4" name="Footer Placeholder 3">
            <a:extLst>
              <a:ext uri="{FF2B5EF4-FFF2-40B4-BE49-F238E27FC236}">
                <a16:creationId xmlns:a16="http://schemas.microsoft.com/office/drawing/2014/main" id="{C83AFE0D-35C4-63CB-CE46-178F1E726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CEC139-4A16-B9A0-15C3-BFA6D07CC4CD}"/>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14297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98593-E37A-824B-2C0A-933B8A09D8B0}"/>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3" name="Footer Placeholder 2">
            <a:extLst>
              <a:ext uri="{FF2B5EF4-FFF2-40B4-BE49-F238E27FC236}">
                <a16:creationId xmlns:a16="http://schemas.microsoft.com/office/drawing/2014/main" id="{188EEFE4-CB0E-D725-F342-D3E8C040F1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5257F-AFA5-6414-E1B3-380C16C33478}"/>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107896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B783-1892-EB73-74D8-24D79D4DC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E0AB03-F524-522F-4485-FA124D34E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E6C971-C54D-8039-72A3-201CB6481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265B7-6320-5901-978D-333676538B75}"/>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6" name="Footer Placeholder 5">
            <a:extLst>
              <a:ext uri="{FF2B5EF4-FFF2-40B4-BE49-F238E27FC236}">
                <a16:creationId xmlns:a16="http://schemas.microsoft.com/office/drawing/2014/main" id="{8E98799F-AD4E-6567-4865-7161336C1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CDB46-D7CC-9263-D534-F256EBE4CEDE}"/>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177948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455DE-D605-9D79-E96E-38C6F2B1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49A1A3-FC98-4AD0-A96B-F9DF9F32F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7E34A2-59BB-CE44-9147-3239DA4A1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FCB26-C9D0-0EE9-4DD6-E183D15023BF}"/>
              </a:ext>
            </a:extLst>
          </p:cNvPr>
          <p:cNvSpPr>
            <a:spLocks noGrp="1"/>
          </p:cNvSpPr>
          <p:nvPr>
            <p:ph type="dt" sz="half" idx="10"/>
          </p:nvPr>
        </p:nvSpPr>
        <p:spPr/>
        <p:txBody>
          <a:bodyPr/>
          <a:lstStyle/>
          <a:p>
            <a:fld id="{DC0E115D-0C67-4280-80AC-8F0BAACE6F51}" type="datetimeFigureOut">
              <a:rPr lang="en-US" smtClean="0"/>
              <a:t>4/1/2024</a:t>
            </a:fld>
            <a:endParaRPr lang="en-US"/>
          </a:p>
        </p:txBody>
      </p:sp>
      <p:sp>
        <p:nvSpPr>
          <p:cNvPr id="6" name="Footer Placeholder 5">
            <a:extLst>
              <a:ext uri="{FF2B5EF4-FFF2-40B4-BE49-F238E27FC236}">
                <a16:creationId xmlns:a16="http://schemas.microsoft.com/office/drawing/2014/main" id="{D589DAA7-774F-DBA5-F0FC-FA46EACBC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85A17-FE02-5E45-8B77-D2503C45B2D7}"/>
              </a:ext>
            </a:extLst>
          </p:cNvPr>
          <p:cNvSpPr>
            <a:spLocks noGrp="1"/>
          </p:cNvSpPr>
          <p:nvPr>
            <p:ph type="sldNum" sz="quarter" idx="12"/>
          </p:nvPr>
        </p:nvSpPr>
        <p:spPr/>
        <p:txBody>
          <a:bodyPr/>
          <a:lstStyle/>
          <a:p>
            <a:fld id="{5E605936-EA2C-4614-9885-969ED474A86A}" type="slidenum">
              <a:rPr lang="en-US" smtClean="0"/>
              <a:t>‹#›</a:t>
            </a:fld>
            <a:endParaRPr lang="en-US"/>
          </a:p>
        </p:txBody>
      </p:sp>
    </p:spTree>
    <p:extLst>
      <p:ext uri="{BB962C8B-B14F-4D97-AF65-F5344CB8AC3E}">
        <p14:creationId xmlns:p14="http://schemas.microsoft.com/office/powerpoint/2010/main" val="162811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30A6D-842F-E093-FDB8-943BC4E540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F69D3D-BEF9-6AA4-7A6B-EA4C7063C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A05D4-B18A-91C5-BD07-B91D58A9C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E115D-0C67-4280-80AC-8F0BAACE6F51}" type="datetimeFigureOut">
              <a:rPr lang="en-US" smtClean="0"/>
              <a:t>4/1/2024</a:t>
            </a:fld>
            <a:endParaRPr lang="en-US"/>
          </a:p>
        </p:txBody>
      </p:sp>
      <p:sp>
        <p:nvSpPr>
          <p:cNvPr id="5" name="Footer Placeholder 4">
            <a:extLst>
              <a:ext uri="{FF2B5EF4-FFF2-40B4-BE49-F238E27FC236}">
                <a16:creationId xmlns:a16="http://schemas.microsoft.com/office/drawing/2014/main" id="{3F171EFF-9623-B166-D3F9-FD98AB75E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02736-B7CD-7FA9-E012-FECFCDBBF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05936-EA2C-4614-9885-969ED474A86A}" type="slidenum">
              <a:rPr lang="en-US" smtClean="0"/>
              <a:t>‹#›</a:t>
            </a:fld>
            <a:endParaRPr lang="en-US"/>
          </a:p>
        </p:txBody>
      </p:sp>
    </p:spTree>
    <p:extLst>
      <p:ext uri="{BB962C8B-B14F-4D97-AF65-F5344CB8AC3E}">
        <p14:creationId xmlns:p14="http://schemas.microsoft.com/office/powerpoint/2010/main" val="217794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hr.msu.edu/policies-procedures/faculty-academic-staff/faculty-handbook/recommendation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hr.msu.edu/policies-procedures/faculty-academic-staff/faculty-handbook/recommendation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acadgov.msu.edu/bylaws#section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hr.msu.edu/ua/hiring/faculty-academic-staff/reporting-guidance.html" TargetMode="External"/><Relationship Id="rId4" Type="http://schemas.openxmlformats.org/officeDocument/2006/relationships/hyperlink" Target="https://hr.msu.edu/policies-procedures/faculty-academic-staff/academic-hiring-manual/academic_positions_rank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hyperlink" Target="https://hr.msu.edu/_resources/pdf/academic-specialist-handbook/acad_spec_man.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earch.msu.edu/people/index.ph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lewlessk@msu.ed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hr.msu.edu/policies-procedures/faculty-academic-staff/faculty-handbook/recommendations.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hr.msu.edu/policies-procedures/faculty-academic-staff/faculty-handbook/recommendation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ker enjoying mountain view">
            <a:extLst>
              <a:ext uri="{FF2B5EF4-FFF2-40B4-BE49-F238E27FC236}">
                <a16:creationId xmlns:a16="http://schemas.microsoft.com/office/drawing/2014/main" id="{FADC3099-07E3-98FD-0F5B-54537A533FBE}"/>
              </a:ext>
            </a:extLst>
          </p:cNvPr>
          <p:cNvPicPr>
            <a:picLocks noChangeAspect="1"/>
          </p:cNvPicPr>
          <p:nvPr/>
        </p:nvPicPr>
        <p:blipFill rotWithShape="1">
          <a:blip r:embed="rId3"/>
          <a:srcRect t="12214" b="4357"/>
          <a:stretch/>
        </p:blipFill>
        <p:spPr bwMode="auto">
          <a:xfrm>
            <a:off x="-125506" y="0"/>
            <a:ext cx="12317506" cy="685800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A4C58105-91A6-5528-1DE1-6AFC7F6F9900}"/>
              </a:ext>
              <a:ext uri="{C183D7F6-B498-43B3-948B-1728B52AA6E4}">
                <adec:decorative xmlns:adec="http://schemas.microsoft.com/office/drawing/2017/decorative" val="1"/>
              </a:ext>
            </a:extLst>
          </p:cNvPr>
          <p:cNvSpPr/>
          <p:nvPr/>
        </p:nvSpPr>
        <p:spPr>
          <a:xfrm>
            <a:off x="-125506" y="0"/>
            <a:ext cx="12317506" cy="6858000"/>
          </a:xfrm>
          <a:prstGeom prst="rect">
            <a:avLst/>
          </a:prstGeom>
          <a:gradFill flip="none" rotWithShape="1">
            <a:gsLst>
              <a:gs pos="0">
                <a:schemeClr val="tx1"/>
              </a:gs>
              <a:gs pos="44000">
                <a:schemeClr val="tx1">
                  <a:alpha val="40000"/>
                </a:schemeClr>
              </a:gs>
              <a:gs pos="59000">
                <a:schemeClr val="tx1">
                  <a:alpha val="30000"/>
                </a:schemeClr>
              </a:gs>
              <a:gs pos="100000">
                <a:schemeClr val="tx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1D951-527B-A92C-66F4-6BBACA63DF66}"/>
              </a:ext>
            </a:extLst>
          </p:cNvPr>
          <p:cNvSpPr>
            <a:spLocks noGrp="1"/>
          </p:cNvSpPr>
          <p:nvPr>
            <p:ph type="ctrTitle"/>
          </p:nvPr>
        </p:nvSpPr>
        <p:spPr>
          <a:xfrm>
            <a:off x="7297615" y="1122363"/>
            <a:ext cx="4713706" cy="2387600"/>
          </a:xfrm>
        </p:spPr>
        <p:txBody>
          <a:bodyPr/>
          <a:lstStyle/>
          <a:p>
            <a:r>
              <a:rPr lang="en-US" dirty="0">
                <a:solidFill>
                  <a:schemeClr val="bg2">
                    <a:lumMod val="90000"/>
                  </a:schemeClr>
                </a:solidFill>
              </a:rPr>
              <a:t>The Path to Promotion</a:t>
            </a:r>
          </a:p>
        </p:txBody>
      </p:sp>
      <p:sp>
        <p:nvSpPr>
          <p:cNvPr id="3" name="Subtitle 2">
            <a:extLst>
              <a:ext uri="{FF2B5EF4-FFF2-40B4-BE49-F238E27FC236}">
                <a16:creationId xmlns:a16="http://schemas.microsoft.com/office/drawing/2014/main" id="{633F0B49-A1BB-AB77-74BB-6D4FE3256464}"/>
              </a:ext>
            </a:extLst>
          </p:cNvPr>
          <p:cNvSpPr>
            <a:spLocks noGrp="1"/>
          </p:cNvSpPr>
          <p:nvPr>
            <p:ph type="subTitle" idx="1"/>
          </p:nvPr>
        </p:nvSpPr>
        <p:spPr>
          <a:xfrm>
            <a:off x="8115299" y="4470586"/>
            <a:ext cx="3078337" cy="2207482"/>
          </a:xfrm>
        </p:spPr>
        <p:txBody>
          <a:bodyPr>
            <a:normAutofit/>
          </a:bodyPr>
          <a:lstStyle/>
          <a:p>
            <a:r>
              <a:rPr lang="en-US">
                <a:solidFill>
                  <a:schemeClr val="bg2">
                    <a:lumMod val="90000"/>
                  </a:schemeClr>
                </a:solidFill>
              </a:rPr>
              <a:t>Session 1: The Meaning of Promotion in the Academic Specialist System</a:t>
            </a:r>
          </a:p>
        </p:txBody>
      </p:sp>
      <p:cxnSp>
        <p:nvCxnSpPr>
          <p:cNvPr id="8" name="Straight Connector 7">
            <a:extLst>
              <a:ext uri="{FF2B5EF4-FFF2-40B4-BE49-F238E27FC236}">
                <a16:creationId xmlns:a16="http://schemas.microsoft.com/office/drawing/2014/main" id="{9AF7BE77-857D-6A05-25DE-B328C0317CA8}"/>
              </a:ext>
              <a:ext uri="{C183D7F6-B498-43B3-948B-1728B52AA6E4}">
                <adec:decorative xmlns:adec="http://schemas.microsoft.com/office/drawing/2017/decorative" val="1"/>
              </a:ext>
            </a:extLst>
          </p:cNvPr>
          <p:cNvCxnSpPr>
            <a:cxnSpLocks/>
          </p:cNvCxnSpPr>
          <p:nvPr/>
        </p:nvCxnSpPr>
        <p:spPr>
          <a:xfrm>
            <a:off x="7772914" y="3947749"/>
            <a:ext cx="3763108" cy="0"/>
          </a:xfrm>
          <a:prstGeom prst="line">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5075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D0C5-D0DB-7FC2-F0B7-3F3AEDDD526A}"/>
              </a:ext>
            </a:extLst>
          </p:cNvPr>
          <p:cNvSpPr>
            <a:spLocks noGrp="1"/>
          </p:cNvSpPr>
          <p:nvPr>
            <p:ph type="title"/>
          </p:nvPr>
        </p:nvSpPr>
        <p:spPr>
          <a:xfrm>
            <a:off x="838200" y="365125"/>
            <a:ext cx="4811038" cy="2327275"/>
          </a:xfrm>
        </p:spPr>
        <p:txBody>
          <a:bodyPr/>
          <a:lstStyle/>
          <a:p>
            <a:r>
              <a:rPr lang="en-US" dirty="0"/>
              <a:t>What is Academic Promotion?</a:t>
            </a:r>
          </a:p>
        </p:txBody>
      </p:sp>
      <p:sp>
        <p:nvSpPr>
          <p:cNvPr id="3" name="Content Placeholder 2">
            <a:extLst>
              <a:ext uri="{FF2B5EF4-FFF2-40B4-BE49-F238E27FC236}">
                <a16:creationId xmlns:a16="http://schemas.microsoft.com/office/drawing/2014/main" id="{BAF1958B-3CB2-3B4C-A607-F23C80B74634}"/>
              </a:ext>
            </a:extLst>
          </p:cNvPr>
          <p:cNvSpPr>
            <a:spLocks noGrp="1"/>
          </p:cNvSpPr>
          <p:nvPr>
            <p:ph idx="1"/>
          </p:nvPr>
        </p:nvSpPr>
        <p:spPr>
          <a:xfrm>
            <a:off x="838200" y="2860674"/>
            <a:ext cx="4811038" cy="3281363"/>
          </a:xfrm>
        </p:spPr>
        <p:txBody>
          <a:bodyPr/>
          <a:lstStyle/>
          <a:p>
            <a:pPr marL="0" indent="0">
              <a:buNone/>
            </a:pPr>
            <a:r>
              <a:rPr lang="en-US" sz="2800"/>
              <a:t>Promotion is the mechanism by which an academic institution continuously renegotiates and refines its vision of what an academic should be, to fulfill the mission of the institution and its role in society.</a:t>
            </a:r>
          </a:p>
          <a:p>
            <a:endParaRPr lang="en-US"/>
          </a:p>
        </p:txBody>
      </p:sp>
      <p:pic>
        <p:nvPicPr>
          <p:cNvPr id="5" name="Picture 4" descr="White light bulbs with a yellow one standing out">
            <a:extLst>
              <a:ext uri="{FF2B5EF4-FFF2-40B4-BE49-F238E27FC236}">
                <a16:creationId xmlns:a16="http://schemas.microsoft.com/office/drawing/2014/main" id="{72FB7D28-FA61-353A-65A7-CD1CE1601ABA}"/>
              </a:ext>
            </a:extLst>
          </p:cNvPr>
          <p:cNvPicPr>
            <a:picLocks noChangeAspect="1"/>
          </p:cNvPicPr>
          <p:nvPr/>
        </p:nvPicPr>
        <p:blipFill rotWithShape="1">
          <a:blip r:embed="rId3"/>
          <a:srcRect l="12432" r="28302" b="-1"/>
          <a:stretch/>
        </p:blipFill>
        <p:spPr>
          <a:xfrm>
            <a:off x="6103027" y="10"/>
            <a:ext cx="6088971" cy="6857990"/>
          </a:xfrm>
          <a:prstGeom prst="rect">
            <a:avLst/>
          </a:prstGeom>
        </p:spPr>
      </p:pic>
      <p:sp>
        <p:nvSpPr>
          <p:cNvPr id="4" name="Footer Placeholder 3">
            <a:extLst>
              <a:ext uri="{FF2B5EF4-FFF2-40B4-BE49-F238E27FC236}">
                <a16:creationId xmlns:a16="http://schemas.microsoft.com/office/drawing/2014/main" id="{3AAFA4AE-AF71-0777-6CCA-326B343FD273}"/>
              </a:ext>
            </a:extLst>
          </p:cNvPr>
          <p:cNvSpPr>
            <a:spLocks noGrp="1"/>
          </p:cNvSpPr>
          <p:nvPr>
            <p:ph type="ftr" sz="quarter" idx="11"/>
          </p:nvPr>
        </p:nvSpPr>
        <p:spPr>
          <a:xfrm>
            <a:off x="1186319" y="6310312"/>
            <a:ext cx="4114800" cy="365125"/>
          </a:xfrm>
        </p:spPr>
        <p:txBody>
          <a:bodyPr/>
          <a:lstStyle/>
          <a:p>
            <a:r>
              <a:rPr lang="en-US">
                <a:hlinkClick r:id="rId4"/>
              </a:rPr>
              <a:t>https://hr.msu.edu/policies-procedures/faculty-academic-staff/faculty-handbook/recommendations.html</a:t>
            </a:r>
            <a:r>
              <a:rPr lang="en-US"/>
              <a:t> </a:t>
            </a:r>
          </a:p>
        </p:txBody>
      </p:sp>
    </p:spTree>
    <p:extLst>
      <p:ext uri="{BB962C8B-B14F-4D97-AF65-F5344CB8AC3E}">
        <p14:creationId xmlns:p14="http://schemas.microsoft.com/office/powerpoint/2010/main" val="3702500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 paper ships being led by a yellow ship">
            <a:extLst>
              <a:ext uri="{FF2B5EF4-FFF2-40B4-BE49-F238E27FC236}">
                <a16:creationId xmlns:a16="http://schemas.microsoft.com/office/drawing/2014/main" id="{227932D0-A95D-E3B4-0B43-F086534F17D6}"/>
              </a:ext>
            </a:extLst>
          </p:cNvPr>
          <p:cNvPicPr>
            <a:picLocks noChangeAspect="1"/>
          </p:cNvPicPr>
          <p:nvPr/>
        </p:nvPicPr>
        <p:blipFill rotWithShape="1">
          <a:blip r:embed="rId3"/>
          <a:srcRect l="-43" r="-1" b="-2"/>
          <a:stretch/>
        </p:blipFill>
        <p:spPr>
          <a:xfrm>
            <a:off x="-1" y="0"/>
            <a:ext cx="10607387" cy="6858000"/>
          </a:xfrm>
          <a:prstGeom prst="rect">
            <a:avLst/>
          </a:prstGeom>
          <a:gradFill>
            <a:gsLst>
              <a:gs pos="0">
                <a:schemeClr val="tx1"/>
              </a:gs>
              <a:gs pos="56000">
                <a:schemeClr val="tx1">
                  <a:alpha val="40000"/>
                </a:schemeClr>
              </a:gs>
              <a:gs pos="70000">
                <a:schemeClr val="tx1">
                  <a:alpha val="30000"/>
                </a:schemeClr>
              </a:gs>
              <a:gs pos="100000">
                <a:schemeClr val="tx1">
                  <a:alpha val="0"/>
                </a:schemeClr>
              </a:gs>
            </a:gsLst>
            <a:lin ang="13500000" scaled="1"/>
          </a:gradFill>
          <a:effectLst/>
        </p:spPr>
      </p:pic>
      <p:pic>
        <p:nvPicPr>
          <p:cNvPr id="11" name="Picture 10">
            <a:extLst>
              <a:ext uri="{FF2B5EF4-FFF2-40B4-BE49-F238E27FC236}">
                <a16:creationId xmlns:a16="http://schemas.microsoft.com/office/drawing/2014/main" id="{A5A08CC6-28CC-20BA-0DCA-9C0D58A8B500}"/>
              </a:ext>
              <a:ext uri="{C183D7F6-B498-43B3-948B-1728B52AA6E4}">
                <adec:decorative xmlns:adec="http://schemas.microsoft.com/office/drawing/2017/decorative" val="1"/>
              </a:ext>
            </a:extLst>
          </p:cNvPr>
          <p:cNvPicPr>
            <a:picLocks noChangeAspect="1"/>
          </p:cNvPicPr>
          <p:nvPr/>
        </p:nvPicPr>
        <p:blipFill rotWithShape="1">
          <a:blip r:embed="rId3"/>
          <a:srcRect l="81293" r="658" b="-2"/>
          <a:stretch/>
        </p:blipFill>
        <p:spPr>
          <a:xfrm>
            <a:off x="10278334" y="0"/>
            <a:ext cx="1913666" cy="6858000"/>
          </a:xfrm>
          <a:prstGeom prst="rect">
            <a:avLst/>
          </a:prstGeom>
          <a:gradFill>
            <a:gsLst>
              <a:gs pos="0">
                <a:schemeClr val="tx1"/>
              </a:gs>
              <a:gs pos="56000">
                <a:schemeClr val="tx1">
                  <a:alpha val="40000"/>
                </a:schemeClr>
              </a:gs>
              <a:gs pos="70000">
                <a:schemeClr val="tx1">
                  <a:alpha val="30000"/>
                </a:schemeClr>
              </a:gs>
              <a:gs pos="100000">
                <a:schemeClr val="tx1">
                  <a:alpha val="0"/>
                </a:schemeClr>
              </a:gs>
            </a:gsLst>
            <a:lin ang="13500000" scaled="1"/>
          </a:gradFill>
          <a:effectLst/>
        </p:spPr>
      </p:pic>
      <p:sp>
        <p:nvSpPr>
          <p:cNvPr id="2" name="Title 1">
            <a:extLst>
              <a:ext uri="{FF2B5EF4-FFF2-40B4-BE49-F238E27FC236}">
                <a16:creationId xmlns:a16="http://schemas.microsoft.com/office/drawing/2014/main" id="{17E8D0C5-D0DB-7FC2-F0B7-3F3AEDDD526A}"/>
              </a:ext>
            </a:extLst>
          </p:cNvPr>
          <p:cNvSpPr>
            <a:spLocks noGrp="1"/>
          </p:cNvSpPr>
          <p:nvPr>
            <p:ph type="title"/>
          </p:nvPr>
        </p:nvSpPr>
        <p:spPr>
          <a:xfrm>
            <a:off x="838200" y="365125"/>
            <a:ext cx="10515600" cy="1325563"/>
          </a:xfrm>
        </p:spPr>
        <p:txBody>
          <a:bodyPr/>
          <a:lstStyle/>
          <a:p>
            <a:r>
              <a:rPr lang="en-US"/>
              <a:t>Philosophy of Promotion</a:t>
            </a:r>
          </a:p>
        </p:txBody>
      </p:sp>
      <p:sp>
        <p:nvSpPr>
          <p:cNvPr id="3" name="Content Placeholder 2">
            <a:extLst>
              <a:ext uri="{FF2B5EF4-FFF2-40B4-BE49-F238E27FC236}">
                <a16:creationId xmlns:a16="http://schemas.microsoft.com/office/drawing/2014/main" id="{BAF1958B-3CB2-3B4C-A607-F23C80B74634}"/>
              </a:ext>
            </a:extLst>
          </p:cNvPr>
          <p:cNvSpPr>
            <a:spLocks noGrp="1"/>
          </p:cNvSpPr>
          <p:nvPr>
            <p:ph idx="1"/>
          </p:nvPr>
        </p:nvSpPr>
        <p:spPr>
          <a:xfrm>
            <a:off x="838200" y="1825625"/>
            <a:ext cx="4360333" cy="4351338"/>
          </a:xfrm>
        </p:spPr>
        <p:txBody>
          <a:bodyPr anchor="ctr">
            <a:normAutofit/>
          </a:bodyPr>
          <a:lstStyle/>
          <a:p>
            <a:pPr marL="0" indent="0" algn="ctr">
              <a:buNone/>
            </a:pPr>
            <a:r>
              <a:rPr lang="en-US"/>
              <a:t> “several years of sustained, outstanding achievements in scholarship, teaching, and service…consistent with performance levels at peer universities…”</a:t>
            </a:r>
          </a:p>
        </p:txBody>
      </p:sp>
      <p:sp>
        <p:nvSpPr>
          <p:cNvPr id="7" name="Content Placeholder 2">
            <a:extLst>
              <a:ext uri="{FF2B5EF4-FFF2-40B4-BE49-F238E27FC236}">
                <a16:creationId xmlns:a16="http://schemas.microsoft.com/office/drawing/2014/main" id="{957F20CD-73D3-BBEB-DB16-4388DFE25EFB}"/>
              </a:ext>
            </a:extLst>
          </p:cNvPr>
          <p:cNvSpPr txBox="1">
            <a:spLocks/>
          </p:cNvSpPr>
          <p:nvPr/>
        </p:nvSpPr>
        <p:spPr>
          <a:xfrm>
            <a:off x="8111067" y="4097867"/>
            <a:ext cx="3424675" cy="2079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t>… and relative to the expectation of the appointment system and the specific appointment.</a:t>
            </a:r>
          </a:p>
          <a:p>
            <a:endParaRPr lang="en-US"/>
          </a:p>
        </p:txBody>
      </p:sp>
      <p:sp>
        <p:nvSpPr>
          <p:cNvPr id="5" name="Footer Placeholder 4">
            <a:extLst>
              <a:ext uri="{FF2B5EF4-FFF2-40B4-BE49-F238E27FC236}">
                <a16:creationId xmlns:a16="http://schemas.microsoft.com/office/drawing/2014/main" id="{EB20FAA4-E8F4-303B-50EF-73239A83C62C}"/>
              </a:ext>
            </a:extLst>
          </p:cNvPr>
          <p:cNvSpPr>
            <a:spLocks noGrp="1"/>
          </p:cNvSpPr>
          <p:nvPr>
            <p:ph type="ftr" sz="quarter" idx="11"/>
          </p:nvPr>
        </p:nvSpPr>
        <p:spPr/>
        <p:txBody>
          <a:bodyPr/>
          <a:lstStyle/>
          <a:p>
            <a:r>
              <a:rPr lang="en-US">
                <a:hlinkClick r:id="rId4"/>
              </a:rPr>
              <a:t>https://hr.msu.edu/policies-procedures/faculty-academic-staff/faculty-handbook/recommendations.html</a:t>
            </a:r>
            <a:r>
              <a:rPr lang="en-US"/>
              <a:t> </a:t>
            </a:r>
          </a:p>
        </p:txBody>
      </p:sp>
    </p:spTree>
    <p:extLst>
      <p:ext uri="{BB962C8B-B14F-4D97-AF65-F5344CB8AC3E}">
        <p14:creationId xmlns:p14="http://schemas.microsoft.com/office/powerpoint/2010/main" val="3179065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A1B6-FF35-D25F-CF03-7FCF829E339C}"/>
              </a:ext>
            </a:extLst>
          </p:cNvPr>
          <p:cNvSpPr>
            <a:spLocks noGrp="1"/>
          </p:cNvSpPr>
          <p:nvPr>
            <p:ph type="title"/>
          </p:nvPr>
        </p:nvSpPr>
        <p:spPr/>
        <p:txBody>
          <a:bodyPr/>
          <a:lstStyle/>
          <a:p>
            <a:r>
              <a:rPr lang="en-US"/>
              <a:t>The University expects…</a:t>
            </a:r>
          </a:p>
        </p:txBody>
      </p:sp>
      <p:sp>
        <p:nvSpPr>
          <p:cNvPr id="6" name="Freeform: Shape 5">
            <a:extLst>
              <a:ext uri="{FF2B5EF4-FFF2-40B4-BE49-F238E27FC236}">
                <a16:creationId xmlns:a16="http://schemas.microsoft.com/office/drawing/2014/main" id="{E2271B8C-CAF4-6A11-C1C9-4A8F630EE98D}"/>
              </a:ext>
            </a:extLst>
          </p:cNvPr>
          <p:cNvSpPr/>
          <p:nvPr/>
        </p:nvSpPr>
        <p:spPr>
          <a:xfrm>
            <a:off x="838200" y="1825625"/>
            <a:ext cx="10515600" cy="805252"/>
          </a:xfrm>
          <a:custGeom>
            <a:avLst/>
            <a:gdLst>
              <a:gd name="connsiteX0" fmla="*/ 0 w 10515600"/>
              <a:gd name="connsiteY0" fmla="*/ 80525 h 805252"/>
              <a:gd name="connsiteX1" fmla="*/ 80525 w 10515600"/>
              <a:gd name="connsiteY1" fmla="*/ 0 h 805252"/>
              <a:gd name="connsiteX2" fmla="*/ 10435075 w 10515600"/>
              <a:gd name="connsiteY2" fmla="*/ 0 h 805252"/>
              <a:gd name="connsiteX3" fmla="*/ 10515600 w 10515600"/>
              <a:gd name="connsiteY3" fmla="*/ 80525 h 805252"/>
              <a:gd name="connsiteX4" fmla="*/ 10515600 w 10515600"/>
              <a:gd name="connsiteY4" fmla="*/ 724727 h 805252"/>
              <a:gd name="connsiteX5" fmla="*/ 10435075 w 10515600"/>
              <a:gd name="connsiteY5" fmla="*/ 805252 h 805252"/>
              <a:gd name="connsiteX6" fmla="*/ 80525 w 10515600"/>
              <a:gd name="connsiteY6" fmla="*/ 805252 h 805252"/>
              <a:gd name="connsiteX7" fmla="*/ 0 w 10515600"/>
              <a:gd name="connsiteY7" fmla="*/ 724727 h 805252"/>
              <a:gd name="connsiteX8" fmla="*/ 0 w 10515600"/>
              <a:gd name="connsiteY8" fmla="*/ 80525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05252">
                <a:moveTo>
                  <a:pt x="0" y="80525"/>
                </a:moveTo>
                <a:cubicBezTo>
                  <a:pt x="0" y="36052"/>
                  <a:pt x="36052" y="0"/>
                  <a:pt x="80525" y="0"/>
                </a:cubicBezTo>
                <a:lnTo>
                  <a:pt x="10435075" y="0"/>
                </a:lnTo>
                <a:cubicBezTo>
                  <a:pt x="10479548" y="0"/>
                  <a:pt x="10515600" y="36052"/>
                  <a:pt x="10515600" y="80525"/>
                </a:cubicBezTo>
                <a:lnTo>
                  <a:pt x="10515600" y="724727"/>
                </a:lnTo>
                <a:cubicBezTo>
                  <a:pt x="10515600" y="769200"/>
                  <a:pt x="10479548" y="805252"/>
                  <a:pt x="10435075" y="805252"/>
                </a:cubicBezTo>
                <a:lnTo>
                  <a:pt x="80525" y="805252"/>
                </a:lnTo>
                <a:cubicBezTo>
                  <a:pt x="36052" y="805252"/>
                  <a:pt x="0" y="769200"/>
                  <a:pt x="0" y="724727"/>
                </a:cubicBezTo>
                <a:lnTo>
                  <a:pt x="0" y="80525"/>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67465" tIns="83820" rIns="83821" bIns="83820" numCol="1" spcCol="1270" anchor="ctr" anchorCtr="0">
            <a:noAutofit/>
          </a:bodyPr>
          <a:lstStyle/>
          <a:p>
            <a:pPr marL="0" lvl="0" indent="0" algn="l" defTabSz="977900">
              <a:lnSpc>
                <a:spcPct val="90000"/>
              </a:lnSpc>
              <a:spcBef>
                <a:spcPct val="0"/>
              </a:spcBef>
              <a:spcAft>
                <a:spcPct val="35000"/>
              </a:spcAft>
              <a:buNone/>
            </a:pPr>
            <a:r>
              <a:rPr lang="en-US" sz="2200" kern="1200"/>
              <a:t>…that you will succeed.</a:t>
            </a:r>
          </a:p>
        </p:txBody>
      </p:sp>
      <p:sp>
        <p:nvSpPr>
          <p:cNvPr id="7" name="Rectangle: Rounded Corners 6" descr="One glowing light up arrow among other down arrows on green pastel color background">
            <a:extLst>
              <a:ext uri="{FF2B5EF4-FFF2-40B4-BE49-F238E27FC236}">
                <a16:creationId xmlns:a16="http://schemas.microsoft.com/office/drawing/2014/main" id="{0DB838AF-BFE8-92C7-0C6A-3C65419F2C7C}"/>
              </a:ext>
            </a:extLst>
          </p:cNvPr>
          <p:cNvSpPr/>
          <p:nvPr/>
        </p:nvSpPr>
        <p:spPr>
          <a:xfrm>
            <a:off x="918725" y="1906150"/>
            <a:ext cx="2103120" cy="644201"/>
          </a:xfrm>
          <a:prstGeom prst="roundRect">
            <a:avLst>
              <a:gd name="adj" fmla="val 10000"/>
            </a:avLst>
          </a:prstGeom>
          <a:blipFill dpi="0" rotWithShape="1">
            <a:blip r:embed="rId3"/>
            <a:srcRect/>
            <a:stretch>
              <a:fillRect t="-101427" b="-42573"/>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67F45234-A09C-6BF8-7232-9D021FB221F6}"/>
              </a:ext>
            </a:extLst>
          </p:cNvPr>
          <p:cNvSpPr/>
          <p:nvPr/>
        </p:nvSpPr>
        <p:spPr>
          <a:xfrm>
            <a:off x="838200" y="2711402"/>
            <a:ext cx="10515600" cy="805252"/>
          </a:xfrm>
          <a:custGeom>
            <a:avLst/>
            <a:gdLst>
              <a:gd name="connsiteX0" fmla="*/ 0 w 10515600"/>
              <a:gd name="connsiteY0" fmla="*/ 80525 h 805252"/>
              <a:gd name="connsiteX1" fmla="*/ 80525 w 10515600"/>
              <a:gd name="connsiteY1" fmla="*/ 0 h 805252"/>
              <a:gd name="connsiteX2" fmla="*/ 10435075 w 10515600"/>
              <a:gd name="connsiteY2" fmla="*/ 0 h 805252"/>
              <a:gd name="connsiteX3" fmla="*/ 10515600 w 10515600"/>
              <a:gd name="connsiteY3" fmla="*/ 80525 h 805252"/>
              <a:gd name="connsiteX4" fmla="*/ 10515600 w 10515600"/>
              <a:gd name="connsiteY4" fmla="*/ 724727 h 805252"/>
              <a:gd name="connsiteX5" fmla="*/ 10435075 w 10515600"/>
              <a:gd name="connsiteY5" fmla="*/ 805252 h 805252"/>
              <a:gd name="connsiteX6" fmla="*/ 80525 w 10515600"/>
              <a:gd name="connsiteY6" fmla="*/ 805252 h 805252"/>
              <a:gd name="connsiteX7" fmla="*/ 0 w 10515600"/>
              <a:gd name="connsiteY7" fmla="*/ 724727 h 805252"/>
              <a:gd name="connsiteX8" fmla="*/ 0 w 10515600"/>
              <a:gd name="connsiteY8" fmla="*/ 80525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05252">
                <a:moveTo>
                  <a:pt x="0" y="80525"/>
                </a:moveTo>
                <a:cubicBezTo>
                  <a:pt x="0" y="36052"/>
                  <a:pt x="36052" y="0"/>
                  <a:pt x="80525" y="0"/>
                </a:cubicBezTo>
                <a:lnTo>
                  <a:pt x="10435075" y="0"/>
                </a:lnTo>
                <a:cubicBezTo>
                  <a:pt x="10479548" y="0"/>
                  <a:pt x="10515600" y="36052"/>
                  <a:pt x="10515600" y="80525"/>
                </a:cubicBezTo>
                <a:lnTo>
                  <a:pt x="10515600" y="724727"/>
                </a:lnTo>
                <a:cubicBezTo>
                  <a:pt x="10515600" y="769200"/>
                  <a:pt x="10479548" y="805252"/>
                  <a:pt x="10435075" y="805252"/>
                </a:cubicBezTo>
                <a:lnTo>
                  <a:pt x="80525" y="805252"/>
                </a:lnTo>
                <a:cubicBezTo>
                  <a:pt x="36052" y="805252"/>
                  <a:pt x="0" y="769200"/>
                  <a:pt x="0" y="724727"/>
                </a:cubicBezTo>
                <a:lnTo>
                  <a:pt x="0" y="80525"/>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67465" tIns="83820" rIns="83821" bIns="83820" numCol="1" spcCol="1270" anchor="ctr" anchorCtr="0">
            <a:noAutofit/>
          </a:bodyPr>
          <a:lstStyle/>
          <a:p>
            <a:pPr marL="0" lvl="0" indent="0" algn="l" defTabSz="977900">
              <a:lnSpc>
                <a:spcPct val="90000"/>
              </a:lnSpc>
              <a:spcBef>
                <a:spcPct val="0"/>
              </a:spcBef>
              <a:spcAft>
                <a:spcPct val="35000"/>
              </a:spcAft>
              <a:buNone/>
            </a:pPr>
            <a:r>
              <a:rPr lang="en-US" sz="2200" kern="1200"/>
              <a:t>…that you will know what is required of you to do so.</a:t>
            </a:r>
          </a:p>
        </p:txBody>
      </p:sp>
      <p:sp>
        <p:nvSpPr>
          <p:cNvPr id="9" name="Rectangle: Rounded Corners 8" descr="Hanging light bulbs with only one light bulb turned on">
            <a:extLst>
              <a:ext uri="{FF2B5EF4-FFF2-40B4-BE49-F238E27FC236}">
                <a16:creationId xmlns:a16="http://schemas.microsoft.com/office/drawing/2014/main" id="{0EF98A0B-E90E-A2AB-D724-F45CDA567EC0}"/>
              </a:ext>
            </a:extLst>
          </p:cNvPr>
          <p:cNvSpPr/>
          <p:nvPr/>
        </p:nvSpPr>
        <p:spPr>
          <a:xfrm>
            <a:off x="918725" y="2791927"/>
            <a:ext cx="2103120" cy="644201"/>
          </a:xfrm>
          <a:prstGeom prst="roundRect">
            <a:avLst>
              <a:gd name="adj" fmla="val 10000"/>
            </a:avLst>
          </a:prstGeom>
          <a:blipFill>
            <a:blip r:embed="rId4"/>
            <a:srcRect/>
            <a:stretch>
              <a:fillRect t="-32000" b="-32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33EFF390-04D1-6AFC-D024-2CEDA60C7AD2}"/>
              </a:ext>
            </a:extLst>
          </p:cNvPr>
          <p:cNvSpPr/>
          <p:nvPr/>
        </p:nvSpPr>
        <p:spPr>
          <a:xfrm>
            <a:off x="838200" y="3597180"/>
            <a:ext cx="10515600" cy="805252"/>
          </a:xfrm>
          <a:custGeom>
            <a:avLst/>
            <a:gdLst>
              <a:gd name="connsiteX0" fmla="*/ 0 w 10515600"/>
              <a:gd name="connsiteY0" fmla="*/ 80525 h 805252"/>
              <a:gd name="connsiteX1" fmla="*/ 80525 w 10515600"/>
              <a:gd name="connsiteY1" fmla="*/ 0 h 805252"/>
              <a:gd name="connsiteX2" fmla="*/ 10435075 w 10515600"/>
              <a:gd name="connsiteY2" fmla="*/ 0 h 805252"/>
              <a:gd name="connsiteX3" fmla="*/ 10515600 w 10515600"/>
              <a:gd name="connsiteY3" fmla="*/ 80525 h 805252"/>
              <a:gd name="connsiteX4" fmla="*/ 10515600 w 10515600"/>
              <a:gd name="connsiteY4" fmla="*/ 724727 h 805252"/>
              <a:gd name="connsiteX5" fmla="*/ 10435075 w 10515600"/>
              <a:gd name="connsiteY5" fmla="*/ 805252 h 805252"/>
              <a:gd name="connsiteX6" fmla="*/ 80525 w 10515600"/>
              <a:gd name="connsiteY6" fmla="*/ 805252 h 805252"/>
              <a:gd name="connsiteX7" fmla="*/ 0 w 10515600"/>
              <a:gd name="connsiteY7" fmla="*/ 724727 h 805252"/>
              <a:gd name="connsiteX8" fmla="*/ 0 w 10515600"/>
              <a:gd name="connsiteY8" fmla="*/ 80525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05252">
                <a:moveTo>
                  <a:pt x="0" y="80525"/>
                </a:moveTo>
                <a:cubicBezTo>
                  <a:pt x="0" y="36052"/>
                  <a:pt x="36052" y="0"/>
                  <a:pt x="80525" y="0"/>
                </a:cubicBezTo>
                <a:lnTo>
                  <a:pt x="10435075" y="0"/>
                </a:lnTo>
                <a:cubicBezTo>
                  <a:pt x="10479548" y="0"/>
                  <a:pt x="10515600" y="36052"/>
                  <a:pt x="10515600" y="80525"/>
                </a:cubicBezTo>
                <a:lnTo>
                  <a:pt x="10515600" y="724727"/>
                </a:lnTo>
                <a:cubicBezTo>
                  <a:pt x="10515600" y="769200"/>
                  <a:pt x="10479548" y="805252"/>
                  <a:pt x="10435075" y="805252"/>
                </a:cubicBezTo>
                <a:lnTo>
                  <a:pt x="80525" y="805252"/>
                </a:lnTo>
                <a:cubicBezTo>
                  <a:pt x="36052" y="805252"/>
                  <a:pt x="0" y="769200"/>
                  <a:pt x="0" y="724727"/>
                </a:cubicBezTo>
                <a:lnTo>
                  <a:pt x="0" y="80525"/>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67465" tIns="83820" rIns="83821" bIns="83820" numCol="1" spcCol="1270" anchor="ctr" anchorCtr="0">
            <a:noAutofit/>
          </a:bodyPr>
          <a:lstStyle/>
          <a:p>
            <a:pPr marL="0" lvl="0" indent="0" algn="l" defTabSz="977900">
              <a:lnSpc>
                <a:spcPct val="90000"/>
              </a:lnSpc>
              <a:spcBef>
                <a:spcPct val="0"/>
              </a:spcBef>
              <a:spcAft>
                <a:spcPct val="35000"/>
              </a:spcAft>
              <a:buNone/>
            </a:pPr>
            <a:r>
              <a:rPr lang="en-US" sz="2200" kern="1200"/>
              <a:t>…that you can connect your work to the goals and values of your unit and the university.</a:t>
            </a:r>
          </a:p>
        </p:txBody>
      </p:sp>
      <p:sp>
        <p:nvSpPr>
          <p:cNvPr id="11" name="Rectangle: Rounded Corners 10" descr="Top shot of a representation of networks with stick figures.">
            <a:extLst>
              <a:ext uri="{FF2B5EF4-FFF2-40B4-BE49-F238E27FC236}">
                <a16:creationId xmlns:a16="http://schemas.microsoft.com/office/drawing/2014/main" id="{A055EF03-F2F5-596B-F778-AAF47BD436C4}"/>
              </a:ext>
            </a:extLst>
          </p:cNvPr>
          <p:cNvSpPr/>
          <p:nvPr/>
        </p:nvSpPr>
        <p:spPr>
          <a:xfrm>
            <a:off x="918725" y="3677705"/>
            <a:ext cx="2103120" cy="644201"/>
          </a:xfrm>
          <a:prstGeom prst="roundRect">
            <a:avLst>
              <a:gd name="adj" fmla="val 10000"/>
            </a:avLst>
          </a:prstGeom>
          <a:blipFill>
            <a:blip r:embed="rId5"/>
            <a:srcRect/>
            <a:stretch>
              <a:fillRect t="-59000" b="-59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0A40CD07-6E82-87D4-3780-EE20435C4692}"/>
              </a:ext>
            </a:extLst>
          </p:cNvPr>
          <p:cNvSpPr/>
          <p:nvPr/>
        </p:nvSpPr>
        <p:spPr>
          <a:xfrm>
            <a:off x="838200" y="4482958"/>
            <a:ext cx="10515600" cy="805252"/>
          </a:xfrm>
          <a:custGeom>
            <a:avLst/>
            <a:gdLst>
              <a:gd name="connsiteX0" fmla="*/ 0 w 10515600"/>
              <a:gd name="connsiteY0" fmla="*/ 80525 h 805252"/>
              <a:gd name="connsiteX1" fmla="*/ 80525 w 10515600"/>
              <a:gd name="connsiteY1" fmla="*/ 0 h 805252"/>
              <a:gd name="connsiteX2" fmla="*/ 10435075 w 10515600"/>
              <a:gd name="connsiteY2" fmla="*/ 0 h 805252"/>
              <a:gd name="connsiteX3" fmla="*/ 10515600 w 10515600"/>
              <a:gd name="connsiteY3" fmla="*/ 80525 h 805252"/>
              <a:gd name="connsiteX4" fmla="*/ 10515600 w 10515600"/>
              <a:gd name="connsiteY4" fmla="*/ 724727 h 805252"/>
              <a:gd name="connsiteX5" fmla="*/ 10435075 w 10515600"/>
              <a:gd name="connsiteY5" fmla="*/ 805252 h 805252"/>
              <a:gd name="connsiteX6" fmla="*/ 80525 w 10515600"/>
              <a:gd name="connsiteY6" fmla="*/ 805252 h 805252"/>
              <a:gd name="connsiteX7" fmla="*/ 0 w 10515600"/>
              <a:gd name="connsiteY7" fmla="*/ 724727 h 805252"/>
              <a:gd name="connsiteX8" fmla="*/ 0 w 10515600"/>
              <a:gd name="connsiteY8" fmla="*/ 80525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05252">
                <a:moveTo>
                  <a:pt x="0" y="80525"/>
                </a:moveTo>
                <a:cubicBezTo>
                  <a:pt x="0" y="36052"/>
                  <a:pt x="36052" y="0"/>
                  <a:pt x="80525" y="0"/>
                </a:cubicBezTo>
                <a:lnTo>
                  <a:pt x="10435075" y="0"/>
                </a:lnTo>
                <a:cubicBezTo>
                  <a:pt x="10479548" y="0"/>
                  <a:pt x="10515600" y="36052"/>
                  <a:pt x="10515600" y="80525"/>
                </a:cubicBezTo>
                <a:lnTo>
                  <a:pt x="10515600" y="724727"/>
                </a:lnTo>
                <a:cubicBezTo>
                  <a:pt x="10515600" y="769200"/>
                  <a:pt x="10479548" y="805252"/>
                  <a:pt x="10435075" y="805252"/>
                </a:cubicBezTo>
                <a:lnTo>
                  <a:pt x="80525" y="805252"/>
                </a:lnTo>
                <a:cubicBezTo>
                  <a:pt x="36052" y="805252"/>
                  <a:pt x="0" y="769200"/>
                  <a:pt x="0" y="724727"/>
                </a:cubicBezTo>
                <a:lnTo>
                  <a:pt x="0" y="80525"/>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67465" tIns="83820" rIns="83821" bIns="83820" numCol="1" spcCol="1270" anchor="ctr" anchorCtr="0">
            <a:noAutofit/>
          </a:bodyPr>
          <a:lstStyle/>
          <a:p>
            <a:pPr marL="0" lvl="0" indent="0" algn="l" defTabSz="977900">
              <a:lnSpc>
                <a:spcPct val="90000"/>
              </a:lnSpc>
              <a:spcBef>
                <a:spcPct val="0"/>
              </a:spcBef>
              <a:spcAft>
                <a:spcPct val="35000"/>
              </a:spcAft>
              <a:buNone/>
            </a:pPr>
            <a:r>
              <a:rPr lang="en-US" sz="2200" kern="1200"/>
              <a:t>…that you will have leadership support to accomplish the aspects of your position.</a:t>
            </a:r>
          </a:p>
        </p:txBody>
      </p:sp>
      <p:sp>
        <p:nvSpPr>
          <p:cNvPr id="13" name="Rectangle: Rounded Corners 12" descr="Two hikers helping one another up a rock">
            <a:extLst>
              <a:ext uri="{FF2B5EF4-FFF2-40B4-BE49-F238E27FC236}">
                <a16:creationId xmlns:a16="http://schemas.microsoft.com/office/drawing/2014/main" id="{ACA6E898-88AD-9713-0146-E8FDFC7698F1}"/>
              </a:ext>
            </a:extLst>
          </p:cNvPr>
          <p:cNvSpPr/>
          <p:nvPr/>
        </p:nvSpPr>
        <p:spPr>
          <a:xfrm>
            <a:off x="918725" y="4563483"/>
            <a:ext cx="2103120" cy="644201"/>
          </a:xfrm>
          <a:prstGeom prst="roundRect">
            <a:avLst>
              <a:gd name="adj" fmla="val 10000"/>
            </a:avLst>
          </a:prstGeom>
          <a:blipFill>
            <a:blip r:embed="rId6"/>
            <a:srcRect/>
            <a:stretch>
              <a:fillRect t="-59000" b="-59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4634CD8F-545A-EC19-A11F-F088D3FDBBBD}"/>
              </a:ext>
            </a:extLst>
          </p:cNvPr>
          <p:cNvSpPr/>
          <p:nvPr/>
        </p:nvSpPr>
        <p:spPr>
          <a:xfrm>
            <a:off x="838200" y="5368735"/>
            <a:ext cx="10515600" cy="805252"/>
          </a:xfrm>
          <a:custGeom>
            <a:avLst/>
            <a:gdLst>
              <a:gd name="connsiteX0" fmla="*/ 0 w 10515600"/>
              <a:gd name="connsiteY0" fmla="*/ 80525 h 805252"/>
              <a:gd name="connsiteX1" fmla="*/ 80525 w 10515600"/>
              <a:gd name="connsiteY1" fmla="*/ 0 h 805252"/>
              <a:gd name="connsiteX2" fmla="*/ 10435075 w 10515600"/>
              <a:gd name="connsiteY2" fmla="*/ 0 h 805252"/>
              <a:gd name="connsiteX3" fmla="*/ 10515600 w 10515600"/>
              <a:gd name="connsiteY3" fmla="*/ 80525 h 805252"/>
              <a:gd name="connsiteX4" fmla="*/ 10515600 w 10515600"/>
              <a:gd name="connsiteY4" fmla="*/ 724727 h 805252"/>
              <a:gd name="connsiteX5" fmla="*/ 10435075 w 10515600"/>
              <a:gd name="connsiteY5" fmla="*/ 805252 h 805252"/>
              <a:gd name="connsiteX6" fmla="*/ 80525 w 10515600"/>
              <a:gd name="connsiteY6" fmla="*/ 805252 h 805252"/>
              <a:gd name="connsiteX7" fmla="*/ 0 w 10515600"/>
              <a:gd name="connsiteY7" fmla="*/ 724727 h 805252"/>
              <a:gd name="connsiteX8" fmla="*/ 0 w 10515600"/>
              <a:gd name="connsiteY8" fmla="*/ 80525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05252">
                <a:moveTo>
                  <a:pt x="0" y="80525"/>
                </a:moveTo>
                <a:cubicBezTo>
                  <a:pt x="0" y="36052"/>
                  <a:pt x="36052" y="0"/>
                  <a:pt x="80525" y="0"/>
                </a:cubicBezTo>
                <a:lnTo>
                  <a:pt x="10435075" y="0"/>
                </a:lnTo>
                <a:cubicBezTo>
                  <a:pt x="10479548" y="0"/>
                  <a:pt x="10515600" y="36052"/>
                  <a:pt x="10515600" y="80525"/>
                </a:cubicBezTo>
                <a:lnTo>
                  <a:pt x="10515600" y="724727"/>
                </a:lnTo>
                <a:cubicBezTo>
                  <a:pt x="10515600" y="769200"/>
                  <a:pt x="10479548" y="805252"/>
                  <a:pt x="10435075" y="805252"/>
                </a:cubicBezTo>
                <a:lnTo>
                  <a:pt x="80525" y="805252"/>
                </a:lnTo>
                <a:cubicBezTo>
                  <a:pt x="36052" y="805252"/>
                  <a:pt x="0" y="769200"/>
                  <a:pt x="0" y="724727"/>
                </a:cubicBezTo>
                <a:lnTo>
                  <a:pt x="0" y="80525"/>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67465" tIns="83820" rIns="83821" bIns="83820" numCol="1" spcCol="1270" anchor="ctr" anchorCtr="0">
            <a:noAutofit/>
          </a:bodyPr>
          <a:lstStyle/>
          <a:p>
            <a:pPr marL="0" lvl="0" indent="0" algn="l" defTabSz="977900">
              <a:lnSpc>
                <a:spcPct val="90000"/>
              </a:lnSpc>
              <a:spcBef>
                <a:spcPct val="0"/>
              </a:spcBef>
              <a:spcAft>
                <a:spcPct val="35000"/>
              </a:spcAft>
              <a:buNone/>
            </a:pPr>
            <a:r>
              <a:rPr lang="en-US" sz="2200" kern="1200"/>
              <a:t>…that you can tell your story effectively.</a:t>
            </a:r>
          </a:p>
        </p:txBody>
      </p:sp>
      <p:sp>
        <p:nvSpPr>
          <p:cNvPr id="15" name="Rectangle: Rounded Corners 14" descr="White notebook and color pencil">
            <a:extLst>
              <a:ext uri="{FF2B5EF4-FFF2-40B4-BE49-F238E27FC236}">
                <a16:creationId xmlns:a16="http://schemas.microsoft.com/office/drawing/2014/main" id="{1F4B8B7F-56E9-07A4-F3AF-AFB66A9918F8}"/>
              </a:ext>
            </a:extLst>
          </p:cNvPr>
          <p:cNvSpPr/>
          <p:nvPr/>
        </p:nvSpPr>
        <p:spPr>
          <a:xfrm>
            <a:off x="918725" y="5449261"/>
            <a:ext cx="2103120" cy="644201"/>
          </a:xfrm>
          <a:prstGeom prst="roundRect">
            <a:avLst>
              <a:gd name="adj" fmla="val 10000"/>
            </a:avLst>
          </a:prstGeom>
          <a:blipFill dpi="0" rotWithShape="1">
            <a:blip r:embed="rId7"/>
            <a:srcRect/>
            <a:stretch>
              <a:fillRect l="530" t="-97082" r="-530" b="-20918"/>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4" name="Footer Placeholder 3">
            <a:extLst>
              <a:ext uri="{FF2B5EF4-FFF2-40B4-BE49-F238E27FC236}">
                <a16:creationId xmlns:a16="http://schemas.microsoft.com/office/drawing/2014/main" id="{322E4ACB-F57F-3B19-0D8B-E6EB536B9F3E}"/>
              </a:ext>
            </a:extLst>
          </p:cNvPr>
          <p:cNvSpPr>
            <a:spLocks noGrp="1"/>
          </p:cNvSpPr>
          <p:nvPr>
            <p:ph type="ftr" sz="quarter" idx="11"/>
          </p:nvPr>
        </p:nvSpPr>
        <p:spPr/>
        <p:txBody>
          <a:bodyPr/>
          <a:lstStyle/>
          <a:p>
            <a:r>
              <a:rPr lang="en-US"/>
              <a:t>From Amey, M. (2023) "Conceptualizing Work Toward Promotion" [virtual presentation]</a:t>
            </a:r>
          </a:p>
        </p:txBody>
      </p:sp>
    </p:spTree>
    <p:extLst>
      <p:ext uri="{BB962C8B-B14F-4D97-AF65-F5344CB8AC3E}">
        <p14:creationId xmlns:p14="http://schemas.microsoft.com/office/powerpoint/2010/main" val="395049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D62E-DBFA-1255-7EBB-6FA14EAC666F}"/>
              </a:ext>
            </a:extLst>
          </p:cNvPr>
          <p:cNvSpPr>
            <a:spLocks noGrp="1"/>
          </p:cNvSpPr>
          <p:nvPr>
            <p:ph type="title"/>
          </p:nvPr>
        </p:nvSpPr>
        <p:spPr/>
        <p:txBody>
          <a:bodyPr/>
          <a:lstStyle/>
          <a:p>
            <a:r>
              <a:rPr lang="en-US" dirty="0"/>
              <a:t>Why Promotion?</a:t>
            </a:r>
          </a:p>
        </p:txBody>
      </p:sp>
      <p:sp>
        <p:nvSpPr>
          <p:cNvPr id="4" name="Shape 3" descr="A curved arrow pointing up and to the right, and growing in width">
            <a:extLst>
              <a:ext uri="{FF2B5EF4-FFF2-40B4-BE49-F238E27FC236}">
                <a16:creationId xmlns:a16="http://schemas.microsoft.com/office/drawing/2014/main" id="{1017D7B6-DC37-A1BD-7D3B-1101CC2E590A}"/>
              </a:ext>
            </a:extLst>
          </p:cNvPr>
          <p:cNvSpPr/>
          <p:nvPr/>
        </p:nvSpPr>
        <p:spPr>
          <a:xfrm>
            <a:off x="1446530" y="365125"/>
            <a:ext cx="9298939" cy="5811837"/>
          </a:xfrm>
          <a:prstGeom prst="swooshArrow">
            <a:avLst>
              <a:gd name="adj1" fmla="val 25000"/>
              <a:gd name="adj2" fmla="val 25000"/>
            </a:avLst>
          </a:prstGeom>
          <a:solidFill>
            <a:srgbClr val="F8EBAC"/>
          </a:soli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8B503856-03D0-EF06-5B0D-BBB4FFE30F7E}"/>
              </a:ext>
              <a:ext uri="{C183D7F6-B498-43B3-948B-1728B52AA6E4}">
                <adec:decorative xmlns:adec="http://schemas.microsoft.com/office/drawing/2017/decorative" val="1"/>
              </a:ext>
            </a:extLst>
          </p:cNvPr>
          <p:cNvSpPr/>
          <p:nvPr/>
        </p:nvSpPr>
        <p:spPr>
          <a:xfrm>
            <a:off x="2362475" y="4686806"/>
            <a:ext cx="213875" cy="213875"/>
          </a:xfrm>
          <a:prstGeom prst="ellipse">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3F2D5231-759D-512E-E04A-AC26F8473E45}"/>
              </a:ext>
            </a:extLst>
          </p:cNvPr>
          <p:cNvSpPr/>
          <p:nvPr/>
        </p:nvSpPr>
        <p:spPr>
          <a:xfrm>
            <a:off x="2469413" y="4793744"/>
            <a:ext cx="1218161" cy="1383217"/>
          </a:xfrm>
          <a:custGeom>
            <a:avLst/>
            <a:gdLst>
              <a:gd name="connsiteX0" fmla="*/ 0 w 1218161"/>
              <a:gd name="connsiteY0" fmla="*/ 0 h 1383217"/>
              <a:gd name="connsiteX1" fmla="*/ 1218161 w 1218161"/>
              <a:gd name="connsiteY1" fmla="*/ 0 h 1383217"/>
              <a:gd name="connsiteX2" fmla="*/ 1218161 w 1218161"/>
              <a:gd name="connsiteY2" fmla="*/ 1383217 h 1383217"/>
              <a:gd name="connsiteX3" fmla="*/ 0 w 1218161"/>
              <a:gd name="connsiteY3" fmla="*/ 1383217 h 1383217"/>
              <a:gd name="connsiteX4" fmla="*/ 0 w 1218161"/>
              <a:gd name="connsiteY4" fmla="*/ 0 h 138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61" h="1383217">
                <a:moveTo>
                  <a:pt x="0" y="0"/>
                </a:moveTo>
                <a:lnTo>
                  <a:pt x="1218161" y="0"/>
                </a:lnTo>
                <a:lnTo>
                  <a:pt x="1218161" y="1383217"/>
                </a:lnTo>
                <a:lnTo>
                  <a:pt x="0" y="13832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328" tIns="0" rIns="0" bIns="0" numCol="1" spcCol="1270" anchor="t" anchorCtr="0">
            <a:noAutofit/>
          </a:bodyPr>
          <a:lstStyle/>
          <a:p>
            <a:pPr marL="0" lvl="0" indent="0" algn="l" defTabSz="889000">
              <a:lnSpc>
                <a:spcPct val="90000"/>
              </a:lnSpc>
              <a:spcBef>
                <a:spcPct val="0"/>
              </a:spcBef>
              <a:spcAft>
                <a:spcPct val="35000"/>
              </a:spcAft>
              <a:buNone/>
            </a:pPr>
            <a:r>
              <a:rPr lang="en-US" sz="2000" kern="1200"/>
              <a:t>  To challenge yourself</a:t>
            </a:r>
          </a:p>
        </p:txBody>
      </p:sp>
      <p:sp>
        <p:nvSpPr>
          <p:cNvPr id="8" name="Oval 7">
            <a:extLst>
              <a:ext uri="{FF2B5EF4-FFF2-40B4-BE49-F238E27FC236}">
                <a16:creationId xmlns:a16="http://schemas.microsoft.com/office/drawing/2014/main" id="{29E9641C-F181-0C31-FD67-525043DE845F}"/>
              </a:ext>
              <a:ext uri="{C183D7F6-B498-43B3-948B-1728B52AA6E4}">
                <adec:decorative xmlns:adec="http://schemas.microsoft.com/office/drawing/2017/decorative" val="1"/>
              </a:ext>
            </a:extLst>
          </p:cNvPr>
          <p:cNvSpPr/>
          <p:nvPr/>
        </p:nvSpPr>
        <p:spPr>
          <a:xfrm>
            <a:off x="3520193" y="3574421"/>
            <a:ext cx="334761" cy="334761"/>
          </a:xfrm>
          <a:prstGeom prst="ellipse">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9680149B-5059-0900-6984-167D3B571808}"/>
              </a:ext>
            </a:extLst>
          </p:cNvPr>
          <p:cNvSpPr/>
          <p:nvPr/>
        </p:nvSpPr>
        <p:spPr>
          <a:xfrm>
            <a:off x="3687574" y="3741802"/>
            <a:ext cx="1543623" cy="2435159"/>
          </a:xfrm>
          <a:custGeom>
            <a:avLst/>
            <a:gdLst>
              <a:gd name="connsiteX0" fmla="*/ 0 w 1543623"/>
              <a:gd name="connsiteY0" fmla="*/ 0 h 2435159"/>
              <a:gd name="connsiteX1" fmla="*/ 1543623 w 1543623"/>
              <a:gd name="connsiteY1" fmla="*/ 0 h 2435159"/>
              <a:gd name="connsiteX2" fmla="*/ 1543623 w 1543623"/>
              <a:gd name="connsiteY2" fmla="*/ 2435159 h 2435159"/>
              <a:gd name="connsiteX3" fmla="*/ 0 w 1543623"/>
              <a:gd name="connsiteY3" fmla="*/ 2435159 h 2435159"/>
              <a:gd name="connsiteX4" fmla="*/ 0 w 1543623"/>
              <a:gd name="connsiteY4" fmla="*/ 0 h 243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23" h="2435159">
                <a:moveTo>
                  <a:pt x="0" y="0"/>
                </a:moveTo>
                <a:lnTo>
                  <a:pt x="1543623" y="0"/>
                </a:lnTo>
                <a:lnTo>
                  <a:pt x="1543623" y="2435159"/>
                </a:lnTo>
                <a:lnTo>
                  <a:pt x="0" y="24351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383" tIns="0" rIns="0" bIns="0" numCol="1" spcCol="1270" anchor="t" anchorCtr="0">
            <a:noAutofit/>
          </a:bodyPr>
          <a:lstStyle/>
          <a:p>
            <a:pPr marL="0" lvl="0" indent="0" algn="l" defTabSz="889000">
              <a:lnSpc>
                <a:spcPct val="90000"/>
              </a:lnSpc>
              <a:spcBef>
                <a:spcPct val="0"/>
              </a:spcBef>
              <a:spcAft>
                <a:spcPct val="35000"/>
              </a:spcAft>
              <a:buNone/>
            </a:pPr>
            <a:r>
              <a:rPr lang="en-US" sz="2000" kern="1200"/>
              <a:t>  To argue for time and resources</a:t>
            </a:r>
          </a:p>
        </p:txBody>
      </p:sp>
      <p:sp>
        <p:nvSpPr>
          <p:cNvPr id="10" name="Oval 9">
            <a:extLst>
              <a:ext uri="{FF2B5EF4-FFF2-40B4-BE49-F238E27FC236}">
                <a16:creationId xmlns:a16="http://schemas.microsoft.com/office/drawing/2014/main" id="{5623AB5C-FF91-1FBC-F195-B6AF66666E95}"/>
              </a:ext>
              <a:ext uri="{C183D7F6-B498-43B3-948B-1728B52AA6E4}">
                <adec:decorative xmlns:adec="http://schemas.microsoft.com/office/drawing/2017/decorative" val="1"/>
              </a:ext>
            </a:extLst>
          </p:cNvPr>
          <p:cNvSpPr/>
          <p:nvPr/>
        </p:nvSpPr>
        <p:spPr>
          <a:xfrm>
            <a:off x="5008024" y="2687535"/>
            <a:ext cx="446349" cy="446349"/>
          </a:xfrm>
          <a:prstGeom prst="ellipse">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507A44EE-02FA-1EFA-9068-9A7B2C1757FE}"/>
              </a:ext>
            </a:extLst>
          </p:cNvPr>
          <p:cNvSpPr/>
          <p:nvPr/>
        </p:nvSpPr>
        <p:spPr>
          <a:xfrm>
            <a:off x="5231198" y="2910709"/>
            <a:ext cx="1794695" cy="3266252"/>
          </a:xfrm>
          <a:custGeom>
            <a:avLst/>
            <a:gdLst>
              <a:gd name="connsiteX0" fmla="*/ 0 w 1794695"/>
              <a:gd name="connsiteY0" fmla="*/ 0 h 3266252"/>
              <a:gd name="connsiteX1" fmla="*/ 1794695 w 1794695"/>
              <a:gd name="connsiteY1" fmla="*/ 0 h 3266252"/>
              <a:gd name="connsiteX2" fmla="*/ 1794695 w 1794695"/>
              <a:gd name="connsiteY2" fmla="*/ 3266252 h 3266252"/>
              <a:gd name="connsiteX3" fmla="*/ 0 w 1794695"/>
              <a:gd name="connsiteY3" fmla="*/ 3266252 h 3266252"/>
              <a:gd name="connsiteX4" fmla="*/ 0 w 1794695"/>
              <a:gd name="connsiteY4" fmla="*/ 0 h 326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695" h="3266252">
                <a:moveTo>
                  <a:pt x="0" y="0"/>
                </a:moveTo>
                <a:lnTo>
                  <a:pt x="1794695" y="0"/>
                </a:lnTo>
                <a:lnTo>
                  <a:pt x="1794695" y="3266252"/>
                </a:lnTo>
                <a:lnTo>
                  <a:pt x="0" y="32662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6511" tIns="0" rIns="0" bIns="0" numCol="1" spcCol="1270" anchor="t" anchorCtr="0">
            <a:noAutofit/>
          </a:bodyPr>
          <a:lstStyle/>
          <a:p>
            <a:pPr marL="0" lvl="0" indent="0" algn="l" defTabSz="889000">
              <a:lnSpc>
                <a:spcPct val="90000"/>
              </a:lnSpc>
              <a:spcBef>
                <a:spcPct val="0"/>
              </a:spcBef>
              <a:spcAft>
                <a:spcPct val="35000"/>
              </a:spcAft>
              <a:buNone/>
            </a:pPr>
            <a:r>
              <a:rPr lang="en-US" sz="2000" kern="1200"/>
              <a:t>  To share your academic achievements</a:t>
            </a:r>
          </a:p>
        </p:txBody>
      </p:sp>
      <p:sp>
        <p:nvSpPr>
          <p:cNvPr id="12" name="Oval 11">
            <a:extLst>
              <a:ext uri="{FF2B5EF4-FFF2-40B4-BE49-F238E27FC236}">
                <a16:creationId xmlns:a16="http://schemas.microsoft.com/office/drawing/2014/main" id="{C079E8C4-0B14-B9E1-0612-892B1F0222B6}"/>
              </a:ext>
              <a:ext uri="{C183D7F6-B498-43B3-948B-1728B52AA6E4}">
                <adec:decorative xmlns:adec="http://schemas.microsoft.com/office/drawing/2017/decorative" val="1"/>
              </a:ext>
            </a:extLst>
          </p:cNvPr>
          <p:cNvSpPr/>
          <p:nvPr/>
        </p:nvSpPr>
        <p:spPr>
          <a:xfrm>
            <a:off x="6737626" y="1994764"/>
            <a:ext cx="576534" cy="576534"/>
          </a:xfrm>
          <a:prstGeom prst="ellipse">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4EC7813C-7583-7A3E-F6BA-D3B7A10D56B4}"/>
              </a:ext>
            </a:extLst>
          </p:cNvPr>
          <p:cNvSpPr/>
          <p:nvPr/>
        </p:nvSpPr>
        <p:spPr>
          <a:xfrm>
            <a:off x="7025893" y="2283031"/>
            <a:ext cx="1859787" cy="3893930"/>
          </a:xfrm>
          <a:custGeom>
            <a:avLst/>
            <a:gdLst>
              <a:gd name="connsiteX0" fmla="*/ 0 w 1859787"/>
              <a:gd name="connsiteY0" fmla="*/ 0 h 3893930"/>
              <a:gd name="connsiteX1" fmla="*/ 1859787 w 1859787"/>
              <a:gd name="connsiteY1" fmla="*/ 0 h 3893930"/>
              <a:gd name="connsiteX2" fmla="*/ 1859787 w 1859787"/>
              <a:gd name="connsiteY2" fmla="*/ 3893930 h 3893930"/>
              <a:gd name="connsiteX3" fmla="*/ 0 w 1859787"/>
              <a:gd name="connsiteY3" fmla="*/ 3893930 h 3893930"/>
              <a:gd name="connsiteX4" fmla="*/ 0 w 1859787"/>
              <a:gd name="connsiteY4" fmla="*/ 0 h 389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787" h="3893930">
                <a:moveTo>
                  <a:pt x="0" y="0"/>
                </a:moveTo>
                <a:lnTo>
                  <a:pt x="1859787" y="0"/>
                </a:lnTo>
                <a:lnTo>
                  <a:pt x="1859787" y="3893930"/>
                </a:lnTo>
                <a:lnTo>
                  <a:pt x="0" y="38939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5494" tIns="0" rIns="0" bIns="0" numCol="1" spcCol="1270" anchor="t" anchorCtr="0">
            <a:noAutofit/>
          </a:bodyPr>
          <a:lstStyle/>
          <a:p>
            <a:pPr marL="0" lvl="0" indent="0" algn="l" defTabSz="889000">
              <a:lnSpc>
                <a:spcPct val="90000"/>
              </a:lnSpc>
              <a:spcBef>
                <a:spcPct val="0"/>
              </a:spcBef>
              <a:spcAft>
                <a:spcPct val="35000"/>
              </a:spcAft>
              <a:buNone/>
            </a:pPr>
            <a:r>
              <a:rPr lang="en-US" sz="2000" kern="1200"/>
              <a:t>  To be recognized for your achievements</a:t>
            </a:r>
          </a:p>
        </p:txBody>
      </p:sp>
      <p:sp>
        <p:nvSpPr>
          <p:cNvPr id="14" name="Oval 13">
            <a:extLst>
              <a:ext uri="{FF2B5EF4-FFF2-40B4-BE49-F238E27FC236}">
                <a16:creationId xmlns:a16="http://schemas.microsoft.com/office/drawing/2014/main" id="{911D96AB-3EC4-A639-BFE5-8E3C2F09DC7E}"/>
              </a:ext>
              <a:ext uri="{C183D7F6-B498-43B3-948B-1728B52AA6E4}">
                <adec:decorative xmlns:adec="http://schemas.microsoft.com/office/drawing/2017/decorative" val="1"/>
              </a:ext>
            </a:extLst>
          </p:cNvPr>
          <p:cNvSpPr/>
          <p:nvPr/>
        </p:nvSpPr>
        <p:spPr>
          <a:xfrm>
            <a:off x="8518373" y="1532141"/>
            <a:ext cx="734616" cy="734616"/>
          </a:xfrm>
          <a:prstGeom prst="ellipse">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E110F448-2224-8140-A3C3-5DE1F0B881B3}"/>
              </a:ext>
            </a:extLst>
          </p:cNvPr>
          <p:cNvSpPr/>
          <p:nvPr/>
        </p:nvSpPr>
        <p:spPr>
          <a:xfrm>
            <a:off x="8885681" y="1899449"/>
            <a:ext cx="1859787" cy="4277512"/>
          </a:xfrm>
          <a:custGeom>
            <a:avLst/>
            <a:gdLst>
              <a:gd name="connsiteX0" fmla="*/ 0 w 1859787"/>
              <a:gd name="connsiteY0" fmla="*/ 0 h 4277512"/>
              <a:gd name="connsiteX1" fmla="*/ 1859787 w 1859787"/>
              <a:gd name="connsiteY1" fmla="*/ 0 h 4277512"/>
              <a:gd name="connsiteX2" fmla="*/ 1859787 w 1859787"/>
              <a:gd name="connsiteY2" fmla="*/ 4277512 h 4277512"/>
              <a:gd name="connsiteX3" fmla="*/ 0 w 1859787"/>
              <a:gd name="connsiteY3" fmla="*/ 4277512 h 4277512"/>
              <a:gd name="connsiteX4" fmla="*/ 0 w 1859787"/>
              <a:gd name="connsiteY4" fmla="*/ 0 h 427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787" h="4277512">
                <a:moveTo>
                  <a:pt x="0" y="0"/>
                </a:moveTo>
                <a:lnTo>
                  <a:pt x="1859787" y="0"/>
                </a:lnTo>
                <a:lnTo>
                  <a:pt x="1859787" y="4277512"/>
                </a:lnTo>
                <a:lnTo>
                  <a:pt x="0" y="42775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9258" tIns="0" rIns="0" bIns="0" numCol="1" spcCol="1270" anchor="t" anchorCtr="0">
            <a:noAutofit/>
          </a:bodyPr>
          <a:lstStyle/>
          <a:p>
            <a:pPr marL="0" lvl="0" indent="0" algn="l" defTabSz="889000">
              <a:lnSpc>
                <a:spcPct val="90000"/>
              </a:lnSpc>
              <a:spcBef>
                <a:spcPct val="0"/>
              </a:spcBef>
              <a:spcAft>
                <a:spcPct val="35000"/>
              </a:spcAft>
              <a:buNone/>
            </a:pPr>
            <a:r>
              <a:rPr lang="en-US" sz="2000" kern="1200"/>
              <a:t>  Financial benefit</a:t>
            </a:r>
          </a:p>
        </p:txBody>
      </p:sp>
    </p:spTree>
    <p:extLst>
      <p:ext uri="{BB962C8B-B14F-4D97-AF65-F5344CB8AC3E}">
        <p14:creationId xmlns:p14="http://schemas.microsoft.com/office/powerpoint/2010/main" val="103953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5" descr="People Discussing">
            <a:extLst>
              <a:ext uri="{FF2B5EF4-FFF2-40B4-BE49-F238E27FC236}">
                <a16:creationId xmlns:a16="http://schemas.microsoft.com/office/drawing/2014/main" id="{5C200E66-6886-CE92-5FCA-A0042F97ABCA}"/>
              </a:ext>
            </a:extLst>
          </p:cNvPr>
          <p:cNvPicPr>
            <a:picLocks noChangeAspect="1"/>
          </p:cNvPicPr>
          <p:nvPr>
            <a:videoFile r:link="rId1"/>
            <p:extLst>
              <p:ext uri="{DAA4B4D4-6D71-4841-9C94-3DE7FCFB9230}">
                <p14:media xmlns:p14="http://schemas.microsoft.com/office/powerpoint/2010/main" r:embed="rId2">
                  <p14:trim end="4430.6666"/>
                </p14:media>
              </p:ext>
            </p:extLst>
          </p:nvPr>
        </p:nvPicPr>
        <p:blipFill rotWithShape="1">
          <a:blip r:embed="rId5"/>
          <a:srcRect t="284" r="1" b="1"/>
          <a:stretch/>
        </p:blipFill>
        <p:spPr>
          <a:xfrm>
            <a:off x="-3047" y="10"/>
            <a:ext cx="12191999" cy="6857990"/>
          </a:xfrm>
          <a:prstGeom prst="rect">
            <a:avLst/>
          </a:prstGeom>
        </p:spPr>
      </p:pic>
      <p:sp>
        <p:nvSpPr>
          <p:cNvPr id="7" name="Rectangle 6">
            <a:extLst>
              <a:ext uri="{FF2B5EF4-FFF2-40B4-BE49-F238E27FC236}">
                <a16:creationId xmlns:a16="http://schemas.microsoft.com/office/drawing/2014/main" id="{BE77A6CC-8EE0-962C-7004-FCD7ACECB9D5}"/>
              </a:ext>
              <a:ext uri="{C183D7F6-B498-43B3-948B-1728B52AA6E4}">
                <adec:decorative xmlns:adec="http://schemas.microsoft.com/office/drawing/2017/decorative" val="1"/>
              </a:ext>
            </a:extLst>
          </p:cNvPr>
          <p:cNvSpPr/>
          <p:nvPr/>
        </p:nvSpPr>
        <p:spPr>
          <a:xfrm>
            <a:off x="-3048" y="0"/>
            <a:ext cx="12192000" cy="6858000"/>
          </a:xfrm>
          <a:prstGeom prst="rect">
            <a:avLst/>
          </a:prstGeom>
          <a:gradFill flip="none" rotWithShape="1">
            <a:gsLst>
              <a:gs pos="0">
                <a:schemeClr val="tx1"/>
              </a:gs>
              <a:gs pos="56000">
                <a:schemeClr val="tx1">
                  <a:alpha val="40000"/>
                </a:schemeClr>
              </a:gs>
              <a:gs pos="70000">
                <a:schemeClr val="tx1">
                  <a:alpha val="30000"/>
                </a:schemeClr>
              </a:gs>
              <a:gs pos="100000">
                <a:schemeClr val="tx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98409-6A75-40B5-16D5-3B8914C5A615}"/>
              </a:ext>
            </a:extLst>
          </p:cNvPr>
          <p:cNvSpPr>
            <a:spLocks noGrp="1"/>
          </p:cNvSpPr>
          <p:nvPr>
            <p:ph type="title"/>
          </p:nvPr>
        </p:nvSpPr>
        <p:spPr>
          <a:xfrm>
            <a:off x="6952341" y="1709738"/>
            <a:ext cx="4920343" cy="2852737"/>
          </a:xfrm>
        </p:spPr>
        <p:txBody>
          <a:bodyPr>
            <a:normAutofit/>
          </a:bodyPr>
          <a:lstStyle/>
          <a:p>
            <a:pPr algn="r"/>
            <a:r>
              <a:rPr lang="en-US" dirty="0">
                <a:solidFill>
                  <a:schemeClr val="bg2">
                    <a:lumMod val="90000"/>
                  </a:schemeClr>
                </a:solidFill>
              </a:rPr>
              <a:t>Features of a Specialist Appointment</a:t>
            </a:r>
          </a:p>
        </p:txBody>
      </p:sp>
      <p:sp>
        <p:nvSpPr>
          <p:cNvPr id="4" name="Text Placeholder 3">
            <a:extLst>
              <a:ext uri="{FF2B5EF4-FFF2-40B4-BE49-F238E27FC236}">
                <a16:creationId xmlns:a16="http://schemas.microsoft.com/office/drawing/2014/main" id="{36945D83-11FA-8F31-E2F8-44EC6FD2DC35}"/>
              </a:ext>
            </a:extLst>
          </p:cNvPr>
          <p:cNvSpPr>
            <a:spLocks noGrp="1"/>
          </p:cNvSpPr>
          <p:nvPr>
            <p:ph type="body" idx="1"/>
          </p:nvPr>
        </p:nvSpPr>
        <p:spPr>
          <a:xfrm>
            <a:off x="6952342" y="5341257"/>
            <a:ext cx="4920343" cy="1233714"/>
          </a:xfrm>
        </p:spPr>
        <p:txBody>
          <a:bodyPr>
            <a:normAutofit/>
          </a:bodyPr>
          <a:lstStyle/>
          <a:p>
            <a:pPr algn="r"/>
            <a:r>
              <a:rPr lang="en-US">
                <a:solidFill>
                  <a:schemeClr val="accent2"/>
                </a:solidFill>
              </a:rPr>
              <a:t>Goal 1:</a:t>
            </a:r>
            <a:r>
              <a:rPr lang="en-US"/>
              <a:t> </a:t>
            </a:r>
            <a:r>
              <a:rPr lang="en-US">
                <a:solidFill>
                  <a:schemeClr val="bg2">
                    <a:lumMod val="90000"/>
                  </a:schemeClr>
                </a:solidFill>
              </a:rPr>
              <a:t>Understand how specialists’ promotion processes are related to their unique role.</a:t>
            </a:r>
          </a:p>
        </p:txBody>
      </p:sp>
      <p:cxnSp>
        <p:nvCxnSpPr>
          <p:cNvPr id="8" name="Straight Connector 7">
            <a:extLst>
              <a:ext uri="{FF2B5EF4-FFF2-40B4-BE49-F238E27FC236}">
                <a16:creationId xmlns:a16="http://schemas.microsoft.com/office/drawing/2014/main" id="{ED01C13D-C3A0-143C-63D2-6A6E26DB8305}"/>
              </a:ext>
              <a:ext uri="{C183D7F6-B498-43B3-948B-1728B52AA6E4}">
                <adec:decorative xmlns:adec="http://schemas.microsoft.com/office/drawing/2017/decorative" val="1"/>
              </a:ext>
            </a:extLst>
          </p:cNvPr>
          <p:cNvCxnSpPr>
            <a:cxnSpLocks/>
          </p:cNvCxnSpPr>
          <p:nvPr/>
        </p:nvCxnSpPr>
        <p:spPr>
          <a:xfrm>
            <a:off x="7097486" y="4992777"/>
            <a:ext cx="4775198" cy="0"/>
          </a:xfrm>
          <a:prstGeom prst="line">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92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mute="1">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37AA-ED1C-72AB-2E93-56CECE42A983}"/>
              </a:ext>
            </a:extLst>
          </p:cNvPr>
          <p:cNvSpPr>
            <a:spLocks noGrp="1"/>
          </p:cNvSpPr>
          <p:nvPr>
            <p:ph type="title"/>
          </p:nvPr>
        </p:nvSpPr>
        <p:spPr/>
        <p:txBody>
          <a:bodyPr/>
          <a:lstStyle/>
          <a:p>
            <a:r>
              <a:rPr lang="en-US" dirty="0"/>
              <a:t>Employee</a:t>
            </a:r>
            <a:r>
              <a:rPr lang="en-US" baseline="0" dirty="0"/>
              <a:t> </a:t>
            </a:r>
            <a:r>
              <a:rPr lang="en-US" dirty="0"/>
              <a:t>Type</a:t>
            </a:r>
          </a:p>
        </p:txBody>
      </p:sp>
      <p:sp>
        <p:nvSpPr>
          <p:cNvPr id="3" name="Content Placeholder 2">
            <a:extLst>
              <a:ext uri="{FF2B5EF4-FFF2-40B4-BE49-F238E27FC236}">
                <a16:creationId xmlns:a16="http://schemas.microsoft.com/office/drawing/2014/main" id="{BC40762D-9AEC-7FAC-15C2-EEB29F5C56AB}"/>
              </a:ext>
            </a:extLst>
          </p:cNvPr>
          <p:cNvSpPr>
            <a:spLocks noGrp="1"/>
          </p:cNvSpPr>
          <p:nvPr>
            <p:ph idx="1"/>
          </p:nvPr>
        </p:nvSpPr>
        <p:spPr/>
        <p:txBody>
          <a:bodyPr vert="horz" lIns="91440" tIns="45720" rIns="91440" bIns="45720" rtlCol="0" anchor="t">
            <a:normAutofit lnSpcReduction="10000"/>
          </a:bodyPr>
          <a:lstStyle/>
          <a:p>
            <a:r>
              <a:rPr lang="en-US"/>
              <a:t>Faculty? Academic Staff?</a:t>
            </a:r>
            <a:r>
              <a:rPr lang="en-US" baseline="0"/>
              <a:t> Staff?</a:t>
            </a:r>
          </a:p>
          <a:p>
            <a:pPr marL="0" indent="0">
              <a:buNone/>
            </a:pPr>
            <a:endParaRPr lang="en-US"/>
          </a:p>
          <a:p>
            <a:pPr marL="0" indent="0">
              <a:buNone/>
            </a:pPr>
            <a:endParaRPr lang="en-US" baseline="0"/>
          </a:p>
          <a:p>
            <a:pPr marL="0" indent="0">
              <a:buNone/>
            </a:pPr>
            <a:endParaRPr lang="en-US" baseline="0"/>
          </a:p>
          <a:p>
            <a:r>
              <a:rPr lang="en-US">
                <a:hlinkClick r:id="rId3"/>
              </a:rPr>
              <a:t>MSU Bylaws</a:t>
            </a:r>
          </a:p>
          <a:p>
            <a:r>
              <a:rPr lang="en-US">
                <a:hlinkClick r:id="rId4"/>
              </a:rPr>
              <a:t>Academic Hiring Manual - University Approved Academic Positions/Ranks</a:t>
            </a:r>
          </a:p>
          <a:p>
            <a:r>
              <a:rPr lang="en-US">
                <a:hlinkClick r:id="rId5"/>
              </a:rPr>
              <a:t>Faculty, Academic Staff and Executive Management Position Creation and Equal Employment Opportunity (EEO) Reporting Guidance</a:t>
            </a:r>
            <a:endParaRPr lang="en-US"/>
          </a:p>
        </p:txBody>
      </p:sp>
      <p:pic>
        <p:nvPicPr>
          <p:cNvPr id="5" name="Picture 4" descr="Kelly's search result from MSU People Search, with Faculty as the result type">
            <a:extLst>
              <a:ext uri="{FF2B5EF4-FFF2-40B4-BE49-F238E27FC236}">
                <a16:creationId xmlns:a16="http://schemas.microsoft.com/office/drawing/2014/main" id="{EE1E9832-AD18-6C01-FF03-056E720A4177}"/>
              </a:ext>
            </a:extLst>
          </p:cNvPr>
          <p:cNvPicPr>
            <a:picLocks noChangeAspect="1"/>
          </p:cNvPicPr>
          <p:nvPr/>
        </p:nvPicPr>
        <p:blipFill>
          <a:blip r:embed="rId6"/>
          <a:stretch>
            <a:fillRect/>
          </a:stretch>
        </p:blipFill>
        <p:spPr>
          <a:xfrm>
            <a:off x="838200" y="2468929"/>
            <a:ext cx="10515600" cy="960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178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7A95-70DF-9DDB-375C-FA9518789643}"/>
              </a:ext>
            </a:extLst>
          </p:cNvPr>
          <p:cNvSpPr>
            <a:spLocks noGrp="1"/>
          </p:cNvSpPr>
          <p:nvPr>
            <p:ph type="title"/>
          </p:nvPr>
        </p:nvSpPr>
        <p:spPr/>
        <p:txBody>
          <a:bodyPr/>
          <a:lstStyle/>
          <a:p>
            <a:r>
              <a:rPr lang="en-US" dirty="0"/>
              <a:t>Other Ambiguous</a:t>
            </a:r>
            <a:r>
              <a:rPr lang="en-US" baseline="0" dirty="0"/>
              <a:t> People…</a:t>
            </a:r>
            <a:endParaRPr lang="en-US" dirty="0"/>
          </a:p>
        </p:txBody>
      </p:sp>
      <p:sp>
        <p:nvSpPr>
          <p:cNvPr id="3" name="Content Placeholder 2">
            <a:extLst>
              <a:ext uri="{FF2B5EF4-FFF2-40B4-BE49-F238E27FC236}">
                <a16:creationId xmlns:a16="http://schemas.microsoft.com/office/drawing/2014/main" id="{4DB673C0-6217-46C6-16E9-D5B9919F7135}"/>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Tom Izzo (MSU Search = Faculty, HR = Academic Staff, Bylaws = not faculty)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a:solidFill>
                  <a:schemeClr val="tx1"/>
                </a:solidFill>
                <a:effectLst/>
                <a:latin typeface="+mn-lt"/>
                <a:ea typeface="+mn-ea"/>
                <a:cs typeface="+mn-cs"/>
              </a:rPr>
              <a:t>Post-docs (MSU Search = Faculty, HR = Academic Staff, Bylaws = not faculty)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a:solidFill>
                  <a:schemeClr val="tx1"/>
                </a:solidFill>
                <a:effectLst/>
                <a:latin typeface="+mn-lt"/>
                <a:ea typeface="+mn-ea"/>
                <a:cs typeface="+mn-cs"/>
              </a:rPr>
              <a:t>Librarians (MSU Search = Faculty, HR = Academic Staff, Bylaws = faculty)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a:solidFill>
                  <a:schemeClr val="tx1"/>
                </a:solidFill>
                <a:effectLst/>
                <a:latin typeface="+mn-lt"/>
                <a:ea typeface="+mn-ea"/>
                <a:cs typeface="+mn-cs"/>
              </a:rPr>
              <a:t>Academic</a:t>
            </a:r>
            <a:r>
              <a:rPr lang="en-US" sz="2800" kern="1200" baseline="0">
                <a:solidFill>
                  <a:schemeClr val="tx1"/>
                </a:solidFill>
                <a:effectLst/>
                <a:latin typeface="+mn-lt"/>
                <a:ea typeface="+mn-ea"/>
                <a:cs typeface="+mn-cs"/>
              </a:rPr>
              <a:t> Specialists (MSU</a:t>
            </a:r>
            <a:r>
              <a:rPr lang="en-US" sz="2800" kern="1200">
                <a:solidFill>
                  <a:schemeClr val="tx1"/>
                </a:solidFill>
                <a:effectLst/>
                <a:latin typeface="+mn-lt"/>
                <a:ea typeface="+mn-ea"/>
                <a:cs typeface="+mn-cs"/>
              </a:rPr>
              <a:t> Search = Faculty, HR = Academic Staff, Bylaws = faculty)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a:solidFill>
                  <a:schemeClr val="tx1"/>
                </a:solidFill>
                <a:effectLst/>
                <a:latin typeface="+mn-lt"/>
                <a:ea typeface="+mn-ea"/>
                <a:cs typeface="+mn-cs"/>
              </a:rPr>
              <a:t>Instructors (MSU Search = Faculty, HR = Faculty, Bylaws = faculty)</a:t>
            </a:r>
            <a:endParaRPr lang="en-US">
              <a:effectLst/>
            </a:endParaRPr>
          </a:p>
        </p:txBody>
      </p:sp>
    </p:spTree>
    <p:extLst>
      <p:ext uri="{BB962C8B-B14F-4D97-AF65-F5344CB8AC3E}">
        <p14:creationId xmlns:p14="http://schemas.microsoft.com/office/powerpoint/2010/main" val="32716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7A95-70DF-9DDB-375C-FA9518789643}"/>
              </a:ext>
            </a:extLst>
          </p:cNvPr>
          <p:cNvSpPr>
            <a:spLocks noGrp="1"/>
          </p:cNvSpPr>
          <p:nvPr>
            <p:ph type="title"/>
          </p:nvPr>
        </p:nvSpPr>
        <p:spPr/>
        <p:txBody>
          <a:bodyPr/>
          <a:lstStyle/>
          <a:p>
            <a:r>
              <a:rPr lang="en-US"/>
              <a:t>Other Ambiguous</a:t>
            </a:r>
            <a:r>
              <a:rPr lang="en-US" baseline="0"/>
              <a:t> People…</a:t>
            </a:r>
            <a:endParaRPr lang="en-US"/>
          </a:p>
        </p:txBody>
      </p:sp>
      <p:graphicFrame>
        <p:nvGraphicFramePr>
          <p:cNvPr id="4" name="Table 4">
            <a:extLst>
              <a:ext uri="{FF2B5EF4-FFF2-40B4-BE49-F238E27FC236}">
                <a16:creationId xmlns:a16="http://schemas.microsoft.com/office/drawing/2014/main" id="{F8025789-2C4F-A464-55C5-B85C27512568}"/>
              </a:ext>
            </a:extLst>
          </p:cNvPr>
          <p:cNvGraphicFramePr>
            <a:graphicFrameLocks noGrp="1"/>
          </p:cNvGraphicFramePr>
          <p:nvPr>
            <p:ph idx="1"/>
            <p:extLst>
              <p:ext uri="{D42A27DB-BD31-4B8C-83A1-F6EECF244321}">
                <p14:modId xmlns:p14="http://schemas.microsoft.com/office/powerpoint/2010/main" val="3817367163"/>
              </p:ext>
            </p:extLst>
          </p:nvPr>
        </p:nvGraphicFramePr>
        <p:xfrm>
          <a:off x="838200" y="1825625"/>
          <a:ext cx="10515600" cy="43891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602983952"/>
                    </a:ext>
                  </a:extLst>
                </a:gridCol>
                <a:gridCol w="2641600">
                  <a:extLst>
                    <a:ext uri="{9D8B030D-6E8A-4147-A177-3AD203B41FA5}">
                      <a16:colId xmlns:a16="http://schemas.microsoft.com/office/drawing/2014/main" val="3135409949"/>
                    </a:ext>
                  </a:extLst>
                </a:gridCol>
                <a:gridCol w="2921000">
                  <a:extLst>
                    <a:ext uri="{9D8B030D-6E8A-4147-A177-3AD203B41FA5}">
                      <a16:colId xmlns:a16="http://schemas.microsoft.com/office/drawing/2014/main" val="1588468539"/>
                    </a:ext>
                  </a:extLst>
                </a:gridCol>
                <a:gridCol w="2921000">
                  <a:extLst>
                    <a:ext uri="{9D8B030D-6E8A-4147-A177-3AD203B41FA5}">
                      <a16:colId xmlns:a16="http://schemas.microsoft.com/office/drawing/2014/main" val="77674009"/>
                    </a:ext>
                  </a:extLst>
                </a:gridCol>
              </a:tblGrid>
              <a:tr h="640080">
                <a:tc>
                  <a:txBody>
                    <a:bodyPr/>
                    <a:lstStyle/>
                    <a:p>
                      <a:endParaRPr lang="en-US" sz="240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solidFill>
                            <a:schemeClr val="bg2"/>
                          </a:solidFill>
                        </a:rPr>
                        <a:t>MSU 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b="1">
                          <a:solidFill>
                            <a:schemeClr val="bg2"/>
                          </a:solidFill>
                        </a:rPr>
                        <a:t>HR?</a:t>
                      </a:r>
                    </a:p>
                  </a:txBody>
                  <a:tcPr anchor="ctr">
                    <a:lnL w="12700" cap="flat" cmpd="sng" algn="ctr">
                      <a:solidFill>
                        <a:schemeClr val="tx1"/>
                      </a:solidFill>
                      <a:prstDash val="solid"/>
                      <a:round/>
                      <a:headEnd type="none" w="med" len="med"/>
                      <a:tailEnd type="none" w="med" len="med"/>
                    </a:lnL>
                    <a:solidFill>
                      <a:schemeClr val="tx2"/>
                    </a:solidFill>
                  </a:tcPr>
                </a:tc>
                <a:tc>
                  <a:txBody>
                    <a:bodyPr/>
                    <a:lstStyle/>
                    <a:p>
                      <a:pPr algn="ctr"/>
                      <a:r>
                        <a:rPr lang="en-US" sz="2400" b="1">
                          <a:solidFill>
                            <a:schemeClr val="bg2"/>
                          </a:solidFill>
                        </a:rPr>
                        <a:t>Bylaws?</a:t>
                      </a:r>
                    </a:p>
                  </a:txBody>
                  <a:tcPr anchor="ctr">
                    <a:solidFill>
                      <a:schemeClr val="tx2"/>
                    </a:solidFill>
                  </a:tcPr>
                </a:tc>
                <a:extLst>
                  <a:ext uri="{0D108BD9-81ED-4DB2-BD59-A6C34878D82A}">
                    <a16:rowId xmlns:a16="http://schemas.microsoft.com/office/drawing/2014/main" val="4058599317"/>
                  </a:ext>
                </a:extLst>
              </a:tr>
              <a:tr h="731520">
                <a:tc>
                  <a:txBody>
                    <a:bodyPr/>
                    <a:lstStyle/>
                    <a:p>
                      <a:r>
                        <a:rPr lang="en-US" sz="2400"/>
                        <a:t>Tom Izzo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t>Faculty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a:t>Academic Staff</a:t>
                      </a:r>
                    </a:p>
                  </a:txBody>
                  <a:tcPr anchor="ctr"/>
                </a:tc>
                <a:tc>
                  <a:txBody>
                    <a:bodyPr/>
                    <a:lstStyle/>
                    <a:p>
                      <a:pPr algn="ctr"/>
                      <a:r>
                        <a:rPr lang="en-US" sz="2400"/>
                        <a:t>Not faculty</a:t>
                      </a:r>
                    </a:p>
                  </a:txBody>
                  <a:tcPr anchor="ctr"/>
                </a:tc>
                <a:extLst>
                  <a:ext uri="{0D108BD9-81ED-4DB2-BD59-A6C34878D82A}">
                    <a16:rowId xmlns:a16="http://schemas.microsoft.com/office/drawing/2014/main" val="1935977835"/>
                  </a:ext>
                </a:extLst>
              </a:tr>
              <a:tr h="731520">
                <a:tc>
                  <a:txBody>
                    <a:bodyPr/>
                    <a:lstStyle/>
                    <a:p>
                      <a:r>
                        <a:rPr lang="en-US" sz="2400"/>
                        <a:t>Post-docs</a:t>
                      </a:r>
                    </a:p>
                  </a:txBody>
                  <a:tcPr anchor="ctr">
                    <a:lnT w="12700" cap="flat" cmpd="sng" algn="ctr">
                      <a:solidFill>
                        <a:schemeClr val="tx1"/>
                      </a:solidFill>
                      <a:prstDash val="solid"/>
                      <a:round/>
                      <a:headEnd type="none" w="med" len="med"/>
                      <a:tailEnd type="none" w="med" len="med"/>
                    </a:lnT>
                  </a:tcPr>
                </a:tc>
                <a:tc>
                  <a:txBody>
                    <a:bodyPr/>
                    <a:lstStyle/>
                    <a:p>
                      <a:pPr algn="ctr"/>
                      <a:r>
                        <a:rPr lang="en-US" sz="2400"/>
                        <a:t>Faculty</a:t>
                      </a:r>
                    </a:p>
                  </a:txBody>
                  <a:tcPr anchor="ctr"/>
                </a:tc>
                <a:tc>
                  <a:txBody>
                    <a:bodyPr/>
                    <a:lstStyle/>
                    <a:p>
                      <a:pPr algn="ctr"/>
                      <a:r>
                        <a:rPr lang="en-US" sz="2400"/>
                        <a:t>Academic Staff</a:t>
                      </a:r>
                    </a:p>
                  </a:txBody>
                  <a:tcPr anchor="ctr"/>
                </a:tc>
                <a:tc>
                  <a:txBody>
                    <a:bodyPr/>
                    <a:lstStyle/>
                    <a:p>
                      <a:pPr algn="ctr"/>
                      <a:r>
                        <a:rPr lang="en-US" sz="2400"/>
                        <a:t>Not faculty</a:t>
                      </a:r>
                    </a:p>
                  </a:txBody>
                  <a:tcPr anchor="ctr"/>
                </a:tc>
                <a:extLst>
                  <a:ext uri="{0D108BD9-81ED-4DB2-BD59-A6C34878D82A}">
                    <a16:rowId xmlns:a16="http://schemas.microsoft.com/office/drawing/2014/main" val="1800141671"/>
                  </a:ext>
                </a:extLst>
              </a:tr>
              <a:tr h="731520">
                <a:tc>
                  <a:txBody>
                    <a:bodyPr/>
                    <a:lstStyle/>
                    <a:p>
                      <a:r>
                        <a:rPr lang="en-US" sz="2400"/>
                        <a:t>Librarians</a:t>
                      </a:r>
                    </a:p>
                  </a:txBody>
                  <a:tcPr anchor="ctr"/>
                </a:tc>
                <a:tc>
                  <a:txBody>
                    <a:bodyPr/>
                    <a:lstStyle/>
                    <a:p>
                      <a:pPr algn="ctr"/>
                      <a:r>
                        <a:rPr lang="en-US" sz="2400"/>
                        <a:t>Faculty</a:t>
                      </a:r>
                    </a:p>
                  </a:txBody>
                  <a:tcPr anchor="ctr"/>
                </a:tc>
                <a:tc>
                  <a:txBody>
                    <a:bodyPr/>
                    <a:lstStyle/>
                    <a:p>
                      <a:pPr algn="ctr"/>
                      <a:r>
                        <a:rPr lang="en-US" sz="2400"/>
                        <a:t>Academic Staff</a:t>
                      </a:r>
                    </a:p>
                  </a:txBody>
                  <a:tcPr anchor="ctr"/>
                </a:tc>
                <a:tc>
                  <a:txBody>
                    <a:bodyPr/>
                    <a:lstStyle/>
                    <a:p>
                      <a:pPr algn="ctr"/>
                      <a:r>
                        <a:rPr lang="en-US" sz="2400"/>
                        <a:t>Faculty</a:t>
                      </a:r>
                    </a:p>
                  </a:txBody>
                  <a:tcPr anchor="ctr"/>
                </a:tc>
                <a:extLst>
                  <a:ext uri="{0D108BD9-81ED-4DB2-BD59-A6C34878D82A}">
                    <a16:rowId xmlns:a16="http://schemas.microsoft.com/office/drawing/2014/main" val="1676746343"/>
                  </a:ext>
                </a:extLst>
              </a:tr>
              <a:tr h="731520">
                <a:tc>
                  <a:txBody>
                    <a:bodyPr/>
                    <a:lstStyle/>
                    <a:p>
                      <a:r>
                        <a:rPr lang="en-US" sz="2400"/>
                        <a:t>Academic Specialists</a:t>
                      </a:r>
                    </a:p>
                  </a:txBody>
                  <a:tcPr anchor="ctr"/>
                </a:tc>
                <a:tc>
                  <a:txBody>
                    <a:bodyPr/>
                    <a:lstStyle/>
                    <a:p>
                      <a:pPr algn="ctr"/>
                      <a:r>
                        <a:rPr lang="en-US" sz="2400"/>
                        <a:t>Faculty</a:t>
                      </a:r>
                    </a:p>
                  </a:txBody>
                  <a:tcPr anchor="ctr"/>
                </a:tc>
                <a:tc>
                  <a:txBody>
                    <a:bodyPr/>
                    <a:lstStyle/>
                    <a:p>
                      <a:pPr algn="ctr"/>
                      <a:r>
                        <a:rPr lang="en-US" sz="2400"/>
                        <a:t>Academic Staff</a:t>
                      </a:r>
                    </a:p>
                  </a:txBody>
                  <a:tcPr anchor="ctr"/>
                </a:tc>
                <a:tc>
                  <a:txBody>
                    <a:bodyPr/>
                    <a:lstStyle/>
                    <a:p>
                      <a:pPr algn="ctr"/>
                      <a:r>
                        <a:rPr lang="en-US" sz="2400"/>
                        <a:t>Faculty</a:t>
                      </a:r>
                    </a:p>
                  </a:txBody>
                  <a:tcPr anchor="ctr"/>
                </a:tc>
                <a:extLst>
                  <a:ext uri="{0D108BD9-81ED-4DB2-BD59-A6C34878D82A}">
                    <a16:rowId xmlns:a16="http://schemas.microsoft.com/office/drawing/2014/main" val="3720385067"/>
                  </a:ext>
                </a:extLst>
              </a:tr>
              <a:tr h="731520">
                <a:tc>
                  <a:txBody>
                    <a:bodyPr/>
                    <a:lstStyle/>
                    <a:p>
                      <a:r>
                        <a:rPr lang="en-US" sz="2400"/>
                        <a:t>Instructors</a:t>
                      </a:r>
                    </a:p>
                  </a:txBody>
                  <a:tcPr anchor="ctr"/>
                </a:tc>
                <a:tc>
                  <a:txBody>
                    <a:bodyPr/>
                    <a:lstStyle/>
                    <a:p>
                      <a:pPr algn="ctr"/>
                      <a:r>
                        <a:rPr lang="en-US" sz="2400"/>
                        <a:t>Faculty</a:t>
                      </a:r>
                    </a:p>
                  </a:txBody>
                  <a:tcPr anchor="ctr"/>
                </a:tc>
                <a:tc>
                  <a:txBody>
                    <a:bodyPr/>
                    <a:lstStyle/>
                    <a:p>
                      <a:pPr algn="ctr"/>
                      <a:r>
                        <a:rPr lang="en-US" sz="2400"/>
                        <a:t>Faculty</a:t>
                      </a:r>
                    </a:p>
                  </a:txBody>
                  <a:tcPr anchor="ctr"/>
                </a:tc>
                <a:tc>
                  <a:txBody>
                    <a:bodyPr/>
                    <a:lstStyle/>
                    <a:p>
                      <a:pPr algn="ctr"/>
                      <a:r>
                        <a:rPr lang="en-US" sz="2400"/>
                        <a:t>Faculty</a:t>
                      </a:r>
                    </a:p>
                  </a:txBody>
                  <a:tcPr anchor="ctr"/>
                </a:tc>
                <a:extLst>
                  <a:ext uri="{0D108BD9-81ED-4DB2-BD59-A6C34878D82A}">
                    <a16:rowId xmlns:a16="http://schemas.microsoft.com/office/drawing/2014/main" val="1890075292"/>
                  </a:ext>
                </a:extLst>
              </a:tr>
            </a:tbl>
          </a:graphicData>
        </a:graphic>
      </p:graphicFrame>
      <p:sp>
        <p:nvSpPr>
          <p:cNvPr id="5" name="Rectangle 4">
            <a:extLst>
              <a:ext uri="{FF2B5EF4-FFF2-40B4-BE49-F238E27FC236}">
                <a16:creationId xmlns:a16="http://schemas.microsoft.com/office/drawing/2014/main" id="{3AA171A0-E6E1-330A-81A6-AE9DA7949EF8}"/>
              </a:ext>
              <a:ext uri="{C183D7F6-B498-43B3-948B-1728B52AA6E4}">
                <adec:decorative xmlns:adec="http://schemas.microsoft.com/office/drawing/2017/decorative" val="1"/>
              </a:ext>
            </a:extLst>
          </p:cNvPr>
          <p:cNvSpPr/>
          <p:nvPr/>
        </p:nvSpPr>
        <p:spPr>
          <a:xfrm>
            <a:off x="934720" y="2560320"/>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9E89CF-C8E7-CAF3-5EA1-43B6F0EE23FB}"/>
              </a:ext>
              <a:ext uri="{C183D7F6-B498-43B3-948B-1728B52AA6E4}">
                <adec:decorative xmlns:adec="http://schemas.microsoft.com/office/drawing/2017/decorative" val="1"/>
              </a:ext>
            </a:extLst>
          </p:cNvPr>
          <p:cNvSpPr/>
          <p:nvPr/>
        </p:nvSpPr>
        <p:spPr>
          <a:xfrm>
            <a:off x="934720" y="3295015"/>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A41371-FF82-802A-D58F-0A8E427F0CB3}"/>
              </a:ext>
              <a:ext uri="{C183D7F6-B498-43B3-948B-1728B52AA6E4}">
                <adec:decorative xmlns:adec="http://schemas.microsoft.com/office/drawing/2017/decorative" val="1"/>
              </a:ext>
            </a:extLst>
          </p:cNvPr>
          <p:cNvSpPr/>
          <p:nvPr/>
        </p:nvSpPr>
        <p:spPr>
          <a:xfrm>
            <a:off x="934720" y="4029710"/>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0756B2-C662-ABD7-0AC4-9210F24017BB}"/>
              </a:ext>
              <a:ext uri="{C183D7F6-B498-43B3-948B-1728B52AA6E4}">
                <adec:decorative xmlns:adec="http://schemas.microsoft.com/office/drawing/2017/decorative" val="1"/>
              </a:ext>
            </a:extLst>
          </p:cNvPr>
          <p:cNvSpPr/>
          <p:nvPr/>
        </p:nvSpPr>
        <p:spPr>
          <a:xfrm>
            <a:off x="934720" y="4764404"/>
            <a:ext cx="1828800" cy="64071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CC1CB1-3D74-DB0C-786E-334985B94E03}"/>
              </a:ext>
              <a:ext uri="{C183D7F6-B498-43B3-948B-1728B52AA6E4}">
                <adec:decorative xmlns:adec="http://schemas.microsoft.com/office/drawing/2017/decorative" val="1"/>
              </a:ext>
            </a:extLst>
          </p:cNvPr>
          <p:cNvSpPr/>
          <p:nvPr/>
        </p:nvSpPr>
        <p:spPr>
          <a:xfrm>
            <a:off x="934720" y="5601333"/>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5B700A-14C7-F181-1869-2AF15EE00934}"/>
              </a:ext>
              <a:ext uri="{C183D7F6-B498-43B3-948B-1728B52AA6E4}">
                <adec:decorative xmlns:adec="http://schemas.microsoft.com/office/drawing/2017/decorative" val="1"/>
              </a:ext>
            </a:extLst>
          </p:cNvPr>
          <p:cNvSpPr/>
          <p:nvPr/>
        </p:nvSpPr>
        <p:spPr>
          <a:xfrm>
            <a:off x="3312160" y="2560320"/>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7F031C-6917-402E-E986-6E5397ED475F}"/>
              </a:ext>
              <a:ext uri="{C183D7F6-B498-43B3-948B-1728B52AA6E4}">
                <adec:decorative xmlns:adec="http://schemas.microsoft.com/office/drawing/2017/decorative" val="1"/>
              </a:ext>
            </a:extLst>
          </p:cNvPr>
          <p:cNvSpPr/>
          <p:nvPr/>
        </p:nvSpPr>
        <p:spPr>
          <a:xfrm>
            <a:off x="5801360" y="2560320"/>
            <a:ext cx="229616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8E7CB1-AFCE-DAD1-CB66-58C6AED1F7A8}"/>
              </a:ext>
              <a:ext uri="{C183D7F6-B498-43B3-948B-1728B52AA6E4}">
                <adec:decorative xmlns:adec="http://schemas.microsoft.com/office/drawing/2017/decorative" val="1"/>
              </a:ext>
            </a:extLst>
          </p:cNvPr>
          <p:cNvSpPr/>
          <p:nvPr/>
        </p:nvSpPr>
        <p:spPr>
          <a:xfrm>
            <a:off x="8884920" y="2560320"/>
            <a:ext cx="20066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9966FF-8413-1432-0F4D-CEB0A4710D9E}"/>
              </a:ext>
              <a:ext uri="{C183D7F6-B498-43B3-948B-1728B52AA6E4}">
                <adec:decorative xmlns:adec="http://schemas.microsoft.com/office/drawing/2017/decorative" val="1"/>
              </a:ext>
            </a:extLst>
          </p:cNvPr>
          <p:cNvSpPr/>
          <p:nvPr/>
        </p:nvSpPr>
        <p:spPr>
          <a:xfrm>
            <a:off x="3312160" y="3295015"/>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80D874-A556-02EE-096F-333C7D8ABB65}"/>
              </a:ext>
              <a:ext uri="{C183D7F6-B498-43B3-948B-1728B52AA6E4}">
                <adec:decorative xmlns:adec="http://schemas.microsoft.com/office/drawing/2017/decorative" val="1"/>
              </a:ext>
            </a:extLst>
          </p:cNvPr>
          <p:cNvSpPr/>
          <p:nvPr/>
        </p:nvSpPr>
        <p:spPr>
          <a:xfrm>
            <a:off x="3312160" y="4029710"/>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1EE8FF-72B1-3079-0569-EE1F9F234138}"/>
              </a:ext>
              <a:ext uri="{C183D7F6-B498-43B3-948B-1728B52AA6E4}">
                <adec:decorative xmlns:adec="http://schemas.microsoft.com/office/drawing/2017/decorative" val="1"/>
              </a:ext>
            </a:extLst>
          </p:cNvPr>
          <p:cNvSpPr/>
          <p:nvPr/>
        </p:nvSpPr>
        <p:spPr>
          <a:xfrm>
            <a:off x="3312160" y="4764405"/>
            <a:ext cx="1828800" cy="64071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FFBFB6-8EDB-383B-EBFC-86D2D0AC9B50}"/>
              </a:ext>
              <a:ext uri="{C183D7F6-B498-43B3-948B-1728B52AA6E4}">
                <adec:decorative xmlns:adec="http://schemas.microsoft.com/office/drawing/2017/decorative" val="1"/>
              </a:ext>
            </a:extLst>
          </p:cNvPr>
          <p:cNvSpPr/>
          <p:nvPr/>
        </p:nvSpPr>
        <p:spPr>
          <a:xfrm>
            <a:off x="3312160" y="5601333"/>
            <a:ext cx="18288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5D3827-9E58-63D6-486E-424D58E0DB16}"/>
              </a:ext>
              <a:ext uri="{C183D7F6-B498-43B3-948B-1728B52AA6E4}">
                <adec:decorative xmlns:adec="http://schemas.microsoft.com/office/drawing/2017/decorative" val="1"/>
              </a:ext>
            </a:extLst>
          </p:cNvPr>
          <p:cNvSpPr/>
          <p:nvPr/>
        </p:nvSpPr>
        <p:spPr>
          <a:xfrm>
            <a:off x="5801360" y="3295015"/>
            <a:ext cx="229616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1A016E-5285-828F-9A68-CB765E10A7DE}"/>
              </a:ext>
              <a:ext uri="{C183D7F6-B498-43B3-948B-1728B52AA6E4}">
                <adec:decorative xmlns:adec="http://schemas.microsoft.com/office/drawing/2017/decorative" val="1"/>
              </a:ext>
            </a:extLst>
          </p:cNvPr>
          <p:cNvSpPr/>
          <p:nvPr/>
        </p:nvSpPr>
        <p:spPr>
          <a:xfrm>
            <a:off x="5801360" y="4029710"/>
            <a:ext cx="229616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BCC02C-D020-C972-4F79-2CDAA8B26AF4}"/>
              </a:ext>
              <a:ext uri="{C183D7F6-B498-43B3-948B-1728B52AA6E4}">
                <adec:decorative xmlns:adec="http://schemas.microsoft.com/office/drawing/2017/decorative" val="1"/>
              </a:ext>
            </a:extLst>
          </p:cNvPr>
          <p:cNvSpPr/>
          <p:nvPr/>
        </p:nvSpPr>
        <p:spPr>
          <a:xfrm>
            <a:off x="5801360" y="4764405"/>
            <a:ext cx="2296160" cy="64071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9BEC5A-5345-FD42-7867-DD95AD695282}"/>
              </a:ext>
              <a:ext uri="{C183D7F6-B498-43B3-948B-1728B52AA6E4}">
                <adec:decorative xmlns:adec="http://schemas.microsoft.com/office/drawing/2017/decorative" val="1"/>
              </a:ext>
            </a:extLst>
          </p:cNvPr>
          <p:cNvSpPr/>
          <p:nvPr/>
        </p:nvSpPr>
        <p:spPr>
          <a:xfrm>
            <a:off x="5801360" y="5601333"/>
            <a:ext cx="229616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650A48-F7C1-6D3D-FACA-3BE18A6D27CE}"/>
              </a:ext>
              <a:ext uri="{C183D7F6-B498-43B3-948B-1728B52AA6E4}">
                <adec:decorative xmlns:adec="http://schemas.microsoft.com/office/drawing/2017/decorative" val="1"/>
              </a:ext>
            </a:extLst>
          </p:cNvPr>
          <p:cNvSpPr/>
          <p:nvPr/>
        </p:nvSpPr>
        <p:spPr>
          <a:xfrm>
            <a:off x="8884920" y="3295015"/>
            <a:ext cx="20066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F81564-0BF5-D4C6-0AD6-68225DA44ECF}"/>
              </a:ext>
              <a:ext uri="{C183D7F6-B498-43B3-948B-1728B52AA6E4}">
                <adec:decorative xmlns:adec="http://schemas.microsoft.com/office/drawing/2017/decorative" val="1"/>
              </a:ext>
            </a:extLst>
          </p:cNvPr>
          <p:cNvSpPr/>
          <p:nvPr/>
        </p:nvSpPr>
        <p:spPr>
          <a:xfrm>
            <a:off x="8884920" y="4029710"/>
            <a:ext cx="20066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FEA3334-A042-768E-422B-4E9D918DD0E1}"/>
              </a:ext>
              <a:ext uri="{C183D7F6-B498-43B3-948B-1728B52AA6E4}">
                <adec:decorative xmlns:adec="http://schemas.microsoft.com/office/drawing/2017/decorative" val="1"/>
              </a:ext>
            </a:extLst>
          </p:cNvPr>
          <p:cNvSpPr/>
          <p:nvPr/>
        </p:nvSpPr>
        <p:spPr>
          <a:xfrm>
            <a:off x="8884920" y="4764405"/>
            <a:ext cx="2006600" cy="64071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37CCC47-0D21-82A8-6EFF-BCF70E85567D}"/>
              </a:ext>
              <a:ext uri="{C183D7F6-B498-43B3-948B-1728B52AA6E4}">
                <adec:decorative xmlns:adec="http://schemas.microsoft.com/office/drawing/2017/decorative" val="1"/>
              </a:ext>
            </a:extLst>
          </p:cNvPr>
          <p:cNvSpPr/>
          <p:nvPr/>
        </p:nvSpPr>
        <p:spPr>
          <a:xfrm>
            <a:off x="8884920" y="5601333"/>
            <a:ext cx="2006600" cy="5384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9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8" fill="hold" grpId="0" nodeType="with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0" nodeType="withEffect">
                                  <p:stCondLst>
                                    <p:cond delay="0"/>
                                  </p:stCondLst>
                                  <p:childTnLst>
                                    <p:animEffect transition="out" filter="wipe(left)">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0" nodeType="clickEffect">
                                  <p:stCondLst>
                                    <p:cond delay="0"/>
                                  </p:stCondLst>
                                  <p:childTnLst>
                                    <p:animEffect transition="out" filter="wipe(left)">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22" presetClass="exit" presetSubtype="8" fill="hold" grpId="0" nodeType="withEffect">
                                  <p:stCondLst>
                                    <p:cond delay="0"/>
                                  </p:stCondLst>
                                  <p:childTnLst>
                                    <p:animEffect transition="out" filter="wipe(left)">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22" presetClass="exit" presetSubtype="8" fill="hold" grpId="0" nodeType="withEffect">
                                  <p:stCondLst>
                                    <p:cond delay="0"/>
                                  </p:stCondLst>
                                  <p:childTnLst>
                                    <p:animEffect transition="out" filter="wipe(left)">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grpId="0" nodeType="clickEffect">
                                  <p:stCondLst>
                                    <p:cond delay="0"/>
                                  </p:stCondLst>
                                  <p:childTnLst>
                                    <p:animEffect transition="out" filter="wipe(left)">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8" fill="hold" grpId="0" nodeType="clickEffect">
                                  <p:stCondLst>
                                    <p:cond delay="0"/>
                                  </p:stCondLst>
                                  <p:childTnLst>
                                    <p:animEffect transition="out" filter="wipe(left)">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22" presetClass="exit" presetSubtype="8" fill="hold" grpId="0" nodeType="withEffect">
                                  <p:stCondLst>
                                    <p:cond delay="0"/>
                                  </p:stCondLst>
                                  <p:childTnLst>
                                    <p:animEffect transition="out" filter="wipe(left)">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22" presetClass="exit" presetSubtype="8" fill="hold" grpId="0" nodeType="withEffect">
                                  <p:stCondLst>
                                    <p:cond delay="0"/>
                                  </p:stCondLst>
                                  <p:childTnLst>
                                    <p:animEffect transition="out" filter="wipe(left)">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8" fill="hold" grpId="0" nodeType="clickEffect">
                                  <p:stCondLst>
                                    <p:cond delay="0"/>
                                  </p:stCondLst>
                                  <p:childTnLst>
                                    <p:animEffect transition="out" filter="wipe(left)">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xit" presetSubtype="8" fill="hold" grpId="0" nodeType="clickEffect">
                                  <p:stCondLst>
                                    <p:cond delay="0"/>
                                  </p:stCondLst>
                                  <p:childTnLst>
                                    <p:animEffect transition="out" filter="wipe(left)">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22" presetClass="exit" presetSubtype="8" fill="hold" grpId="0" nodeType="withEffect">
                                  <p:stCondLst>
                                    <p:cond delay="0"/>
                                  </p:stCondLst>
                                  <p:childTnLst>
                                    <p:animEffect transition="out" filter="wipe(left)">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22" presetClass="exit" presetSubtype="8" fill="hold" grpId="0" nodeType="withEffect">
                                  <p:stCondLst>
                                    <p:cond delay="0"/>
                                  </p:stCondLst>
                                  <p:childTnLst>
                                    <p:animEffect transition="out" filter="wipe(left)">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BB31-C7EA-65CD-9267-5387DF95693F}"/>
              </a:ext>
            </a:extLst>
          </p:cNvPr>
          <p:cNvSpPr>
            <a:spLocks noGrp="1"/>
          </p:cNvSpPr>
          <p:nvPr>
            <p:ph type="title"/>
          </p:nvPr>
        </p:nvSpPr>
        <p:spPr/>
        <p:txBody>
          <a:bodyPr/>
          <a:lstStyle/>
          <a:p>
            <a:r>
              <a:rPr lang="en-US"/>
              <a:t>Are Academic Specialists Faculty?</a:t>
            </a:r>
          </a:p>
        </p:txBody>
      </p:sp>
      <p:sp>
        <p:nvSpPr>
          <p:cNvPr id="3" name="Content Placeholder 2">
            <a:extLst>
              <a:ext uri="{FF2B5EF4-FFF2-40B4-BE49-F238E27FC236}">
                <a16:creationId xmlns:a16="http://schemas.microsoft.com/office/drawing/2014/main" id="{49E00464-A050-3795-7B41-2EC6A8AB3A6A}"/>
              </a:ext>
            </a:extLst>
          </p:cNvPr>
          <p:cNvSpPr>
            <a:spLocks noGrp="1"/>
          </p:cNvSpPr>
          <p:nvPr>
            <p:ph idx="1"/>
          </p:nvPr>
        </p:nvSpPr>
        <p:spPr/>
        <p:txBody>
          <a:bodyPr/>
          <a:lstStyle/>
          <a:p>
            <a:r>
              <a:rPr lang="en-US"/>
              <a:t>For internal purposes, academic specialists are faculty.</a:t>
            </a:r>
          </a:p>
          <a:p>
            <a:r>
              <a:rPr lang="en-US"/>
              <a:t>For some external reporting purposes, academic specialists are not categorized as faculty. For this reason, HR systems have an “academic staff” category into which we and Tom Izzo fall.</a:t>
            </a:r>
          </a:p>
          <a:p>
            <a:r>
              <a:rPr lang="en-US"/>
              <a:t>Academic specialists are never staff.</a:t>
            </a:r>
          </a:p>
        </p:txBody>
      </p:sp>
    </p:spTree>
    <p:extLst>
      <p:ext uri="{BB962C8B-B14F-4D97-AF65-F5344CB8AC3E}">
        <p14:creationId xmlns:p14="http://schemas.microsoft.com/office/powerpoint/2010/main" val="369462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6BFA-BE90-7512-ED02-A04857536DFB}"/>
              </a:ext>
            </a:extLst>
          </p:cNvPr>
          <p:cNvSpPr>
            <a:spLocks noGrp="1"/>
          </p:cNvSpPr>
          <p:nvPr>
            <p:ph type="title"/>
          </p:nvPr>
        </p:nvSpPr>
        <p:spPr/>
        <p:txBody>
          <a:bodyPr/>
          <a:lstStyle/>
          <a:p>
            <a:r>
              <a:rPr lang="en-US"/>
              <a:t>Appointment System</a:t>
            </a:r>
          </a:p>
        </p:txBody>
      </p:sp>
      <p:sp>
        <p:nvSpPr>
          <p:cNvPr id="5" name="Freeform: Shape 4">
            <a:extLst>
              <a:ext uri="{FF2B5EF4-FFF2-40B4-BE49-F238E27FC236}">
                <a16:creationId xmlns:a16="http://schemas.microsoft.com/office/drawing/2014/main" id="{9B8DA7E7-DD92-C7DF-9232-C0569D616C04}"/>
              </a:ext>
            </a:extLst>
          </p:cNvPr>
          <p:cNvSpPr/>
          <p:nvPr/>
        </p:nvSpPr>
        <p:spPr>
          <a:xfrm>
            <a:off x="838200" y="4171595"/>
            <a:ext cx="10515600" cy="2001775"/>
          </a:xfrm>
          <a:custGeom>
            <a:avLst/>
            <a:gdLst>
              <a:gd name="connsiteX0" fmla="*/ 0 w 10515600"/>
              <a:gd name="connsiteY0" fmla="*/ 200178 h 2001775"/>
              <a:gd name="connsiteX1" fmla="*/ 200178 w 10515600"/>
              <a:gd name="connsiteY1" fmla="*/ 0 h 2001775"/>
              <a:gd name="connsiteX2" fmla="*/ 10315423 w 10515600"/>
              <a:gd name="connsiteY2" fmla="*/ 0 h 2001775"/>
              <a:gd name="connsiteX3" fmla="*/ 10515601 w 10515600"/>
              <a:gd name="connsiteY3" fmla="*/ 200178 h 2001775"/>
              <a:gd name="connsiteX4" fmla="*/ 10515600 w 10515600"/>
              <a:gd name="connsiteY4" fmla="*/ 1801598 h 2001775"/>
              <a:gd name="connsiteX5" fmla="*/ 10315422 w 10515600"/>
              <a:gd name="connsiteY5" fmla="*/ 2001776 h 2001775"/>
              <a:gd name="connsiteX6" fmla="*/ 200178 w 10515600"/>
              <a:gd name="connsiteY6" fmla="*/ 2001775 h 2001775"/>
              <a:gd name="connsiteX7" fmla="*/ 0 w 10515600"/>
              <a:gd name="connsiteY7" fmla="*/ 1801597 h 2001775"/>
              <a:gd name="connsiteX8" fmla="*/ 0 w 10515600"/>
              <a:gd name="connsiteY8" fmla="*/ 200178 h 200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2001775">
                <a:moveTo>
                  <a:pt x="0" y="200178"/>
                </a:moveTo>
                <a:cubicBezTo>
                  <a:pt x="0" y="89623"/>
                  <a:pt x="89623" y="0"/>
                  <a:pt x="200178" y="0"/>
                </a:cubicBezTo>
                <a:lnTo>
                  <a:pt x="10315423" y="0"/>
                </a:lnTo>
                <a:cubicBezTo>
                  <a:pt x="10425978" y="0"/>
                  <a:pt x="10515601" y="89623"/>
                  <a:pt x="10515601" y="200178"/>
                </a:cubicBezTo>
                <a:cubicBezTo>
                  <a:pt x="10515601" y="733985"/>
                  <a:pt x="10515600" y="1267791"/>
                  <a:pt x="10515600" y="1801598"/>
                </a:cubicBezTo>
                <a:cubicBezTo>
                  <a:pt x="10515600" y="1912153"/>
                  <a:pt x="10425977" y="2001776"/>
                  <a:pt x="10315422" y="2001776"/>
                </a:cubicBezTo>
                <a:lnTo>
                  <a:pt x="200178" y="2001775"/>
                </a:lnTo>
                <a:cubicBezTo>
                  <a:pt x="89623" y="2001775"/>
                  <a:pt x="0" y="1912152"/>
                  <a:pt x="0" y="1801597"/>
                </a:cubicBezTo>
                <a:lnTo>
                  <a:pt x="0" y="200178"/>
                </a:lnTo>
                <a:close/>
              </a:path>
            </a:pathLst>
          </a:cu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256032" tIns="256032" rIns="7616952" bIns="256032" numCol="1" spcCol="1270" anchor="ctr" anchorCtr="0">
            <a:noAutofit/>
          </a:bodyPr>
          <a:lstStyle/>
          <a:p>
            <a:pPr marL="0" lvl="0" indent="0" algn="ctr" defTabSz="1600200">
              <a:lnSpc>
                <a:spcPct val="90000"/>
              </a:lnSpc>
              <a:spcBef>
                <a:spcPct val="0"/>
              </a:spcBef>
              <a:spcAft>
                <a:spcPct val="35000"/>
              </a:spcAft>
              <a:buNone/>
            </a:pPr>
            <a:r>
              <a:rPr lang="en-US" sz="3600" kern="1200"/>
              <a:t>Appointment System</a:t>
            </a:r>
          </a:p>
        </p:txBody>
      </p:sp>
      <p:sp>
        <p:nvSpPr>
          <p:cNvPr id="6" name="Freeform: Shape 5">
            <a:extLst>
              <a:ext uri="{FF2B5EF4-FFF2-40B4-BE49-F238E27FC236}">
                <a16:creationId xmlns:a16="http://schemas.microsoft.com/office/drawing/2014/main" id="{8DC242D9-E072-689A-B38C-0C9B20D169B5}"/>
              </a:ext>
            </a:extLst>
          </p:cNvPr>
          <p:cNvSpPr/>
          <p:nvPr/>
        </p:nvSpPr>
        <p:spPr>
          <a:xfrm>
            <a:off x="838200" y="1829217"/>
            <a:ext cx="10515600" cy="2001775"/>
          </a:xfrm>
          <a:custGeom>
            <a:avLst/>
            <a:gdLst>
              <a:gd name="connsiteX0" fmla="*/ 0 w 10515600"/>
              <a:gd name="connsiteY0" fmla="*/ 200178 h 2001775"/>
              <a:gd name="connsiteX1" fmla="*/ 200178 w 10515600"/>
              <a:gd name="connsiteY1" fmla="*/ 0 h 2001775"/>
              <a:gd name="connsiteX2" fmla="*/ 10315423 w 10515600"/>
              <a:gd name="connsiteY2" fmla="*/ 0 h 2001775"/>
              <a:gd name="connsiteX3" fmla="*/ 10515601 w 10515600"/>
              <a:gd name="connsiteY3" fmla="*/ 200178 h 2001775"/>
              <a:gd name="connsiteX4" fmla="*/ 10515600 w 10515600"/>
              <a:gd name="connsiteY4" fmla="*/ 1801598 h 2001775"/>
              <a:gd name="connsiteX5" fmla="*/ 10315422 w 10515600"/>
              <a:gd name="connsiteY5" fmla="*/ 2001776 h 2001775"/>
              <a:gd name="connsiteX6" fmla="*/ 200178 w 10515600"/>
              <a:gd name="connsiteY6" fmla="*/ 2001775 h 2001775"/>
              <a:gd name="connsiteX7" fmla="*/ 0 w 10515600"/>
              <a:gd name="connsiteY7" fmla="*/ 1801597 h 2001775"/>
              <a:gd name="connsiteX8" fmla="*/ 0 w 10515600"/>
              <a:gd name="connsiteY8" fmla="*/ 200178 h 200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2001775">
                <a:moveTo>
                  <a:pt x="0" y="200178"/>
                </a:moveTo>
                <a:cubicBezTo>
                  <a:pt x="0" y="89623"/>
                  <a:pt x="89623" y="0"/>
                  <a:pt x="200178" y="0"/>
                </a:cubicBezTo>
                <a:lnTo>
                  <a:pt x="10315423" y="0"/>
                </a:lnTo>
                <a:cubicBezTo>
                  <a:pt x="10425978" y="0"/>
                  <a:pt x="10515601" y="89623"/>
                  <a:pt x="10515601" y="200178"/>
                </a:cubicBezTo>
                <a:cubicBezTo>
                  <a:pt x="10515601" y="733985"/>
                  <a:pt x="10515600" y="1267791"/>
                  <a:pt x="10515600" y="1801598"/>
                </a:cubicBezTo>
                <a:cubicBezTo>
                  <a:pt x="10515600" y="1912153"/>
                  <a:pt x="10425977" y="2001776"/>
                  <a:pt x="10315422" y="2001776"/>
                </a:cubicBezTo>
                <a:lnTo>
                  <a:pt x="200178" y="2001775"/>
                </a:lnTo>
                <a:cubicBezTo>
                  <a:pt x="89623" y="2001775"/>
                  <a:pt x="0" y="1912152"/>
                  <a:pt x="0" y="1801597"/>
                </a:cubicBezTo>
                <a:lnTo>
                  <a:pt x="0" y="200178"/>
                </a:lnTo>
                <a:close/>
              </a:path>
            </a:pathLst>
          </a:cu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256032" tIns="256032" rIns="7616952" bIns="256032" numCol="1" spcCol="1270" anchor="ctr" anchorCtr="0">
            <a:noAutofit/>
          </a:bodyPr>
          <a:lstStyle/>
          <a:p>
            <a:pPr marL="0" lvl="0" indent="0" algn="ctr" defTabSz="1600200">
              <a:lnSpc>
                <a:spcPct val="90000"/>
              </a:lnSpc>
              <a:spcBef>
                <a:spcPct val="0"/>
              </a:spcBef>
              <a:spcAft>
                <a:spcPct val="35000"/>
              </a:spcAft>
              <a:buNone/>
            </a:pPr>
            <a:r>
              <a:rPr lang="en-US" sz="3600" kern="1200"/>
              <a:t>Faculty Type</a:t>
            </a:r>
          </a:p>
        </p:txBody>
      </p:sp>
      <p:sp>
        <p:nvSpPr>
          <p:cNvPr id="7" name="Freeform: Shape 6">
            <a:extLst>
              <a:ext uri="{FF2B5EF4-FFF2-40B4-BE49-F238E27FC236}">
                <a16:creationId xmlns:a16="http://schemas.microsoft.com/office/drawing/2014/main" id="{90FA4E16-7BF2-07A7-8F5D-E47FBAB65856}"/>
              </a:ext>
            </a:extLst>
          </p:cNvPr>
          <p:cNvSpPr/>
          <p:nvPr/>
        </p:nvSpPr>
        <p:spPr>
          <a:xfrm>
            <a:off x="6290924" y="1999518"/>
            <a:ext cx="2554518" cy="1703012"/>
          </a:xfrm>
          <a:custGeom>
            <a:avLst/>
            <a:gdLst>
              <a:gd name="connsiteX0" fmla="*/ 0 w 2554518"/>
              <a:gd name="connsiteY0" fmla="*/ 170301 h 1703012"/>
              <a:gd name="connsiteX1" fmla="*/ 170301 w 2554518"/>
              <a:gd name="connsiteY1" fmla="*/ 0 h 1703012"/>
              <a:gd name="connsiteX2" fmla="*/ 2384217 w 2554518"/>
              <a:gd name="connsiteY2" fmla="*/ 0 h 1703012"/>
              <a:gd name="connsiteX3" fmla="*/ 2554518 w 2554518"/>
              <a:gd name="connsiteY3" fmla="*/ 170301 h 1703012"/>
              <a:gd name="connsiteX4" fmla="*/ 2554518 w 2554518"/>
              <a:gd name="connsiteY4" fmla="*/ 1532711 h 1703012"/>
              <a:gd name="connsiteX5" fmla="*/ 2384217 w 2554518"/>
              <a:gd name="connsiteY5" fmla="*/ 1703012 h 1703012"/>
              <a:gd name="connsiteX6" fmla="*/ 170301 w 2554518"/>
              <a:gd name="connsiteY6" fmla="*/ 1703012 h 1703012"/>
              <a:gd name="connsiteX7" fmla="*/ 0 w 2554518"/>
              <a:gd name="connsiteY7" fmla="*/ 1532711 h 1703012"/>
              <a:gd name="connsiteX8" fmla="*/ 0 w 2554518"/>
              <a:gd name="connsiteY8" fmla="*/ 170301 h 17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4518" h="1703012">
                <a:moveTo>
                  <a:pt x="0" y="170301"/>
                </a:moveTo>
                <a:cubicBezTo>
                  <a:pt x="0" y="76246"/>
                  <a:pt x="76246" y="0"/>
                  <a:pt x="170301" y="0"/>
                </a:cubicBezTo>
                <a:lnTo>
                  <a:pt x="2384217" y="0"/>
                </a:lnTo>
                <a:cubicBezTo>
                  <a:pt x="2478272" y="0"/>
                  <a:pt x="2554518" y="76246"/>
                  <a:pt x="2554518" y="170301"/>
                </a:cubicBezTo>
                <a:lnTo>
                  <a:pt x="2554518" y="1532711"/>
                </a:lnTo>
                <a:cubicBezTo>
                  <a:pt x="2554518" y="1626766"/>
                  <a:pt x="2478272" y="1703012"/>
                  <a:pt x="2384217" y="1703012"/>
                </a:cubicBezTo>
                <a:lnTo>
                  <a:pt x="170301" y="1703012"/>
                </a:lnTo>
                <a:cubicBezTo>
                  <a:pt x="76246" y="1703012"/>
                  <a:pt x="0" y="1626766"/>
                  <a:pt x="0" y="1532711"/>
                </a:cubicBezTo>
                <a:lnTo>
                  <a:pt x="0" y="170301"/>
                </a:lnTo>
                <a:close/>
              </a:path>
            </a:pathLst>
          </a:custGeom>
          <a:solidFill>
            <a:srgbClr val="00206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87040" tIns="187040" rIns="187040" bIns="187040" numCol="1" spcCol="1270" anchor="ctr" anchorCtr="0">
            <a:noAutofit/>
          </a:bodyPr>
          <a:lstStyle/>
          <a:p>
            <a:pPr marL="0" lvl="0" indent="0" algn="ctr" defTabSz="1600200">
              <a:lnSpc>
                <a:spcPct val="90000"/>
              </a:lnSpc>
              <a:spcBef>
                <a:spcPct val="0"/>
              </a:spcBef>
              <a:spcAft>
                <a:spcPct val="35000"/>
              </a:spcAft>
              <a:buNone/>
            </a:pPr>
            <a:r>
              <a:rPr lang="en-US" sz="3600" kern="1200"/>
              <a:t>Academic Specialist</a:t>
            </a:r>
          </a:p>
        </p:txBody>
      </p:sp>
      <p:sp>
        <p:nvSpPr>
          <p:cNvPr id="8" name="Freeform: Shape 7">
            <a:extLst>
              <a:ext uri="{FF2B5EF4-FFF2-40B4-BE49-F238E27FC236}">
                <a16:creationId xmlns:a16="http://schemas.microsoft.com/office/drawing/2014/main" id="{445658C2-B662-3172-FE74-8B28DD7C4513}"/>
              </a:ext>
              <a:ext uri="{C183D7F6-B498-43B3-948B-1728B52AA6E4}">
                <adec:decorative xmlns:adec="http://schemas.microsoft.com/office/drawing/2017/decorative" val="1"/>
              </a:ext>
            </a:extLst>
          </p:cNvPr>
          <p:cNvSpPr/>
          <p:nvPr/>
        </p:nvSpPr>
        <p:spPr>
          <a:xfrm>
            <a:off x="5907746" y="3702531"/>
            <a:ext cx="1660437" cy="681205"/>
          </a:xfrm>
          <a:custGeom>
            <a:avLst/>
            <a:gdLst/>
            <a:ahLst/>
            <a:cxnLst/>
            <a:rect l="0" t="0" r="0" b="0"/>
            <a:pathLst>
              <a:path>
                <a:moveTo>
                  <a:pt x="1660437" y="0"/>
                </a:moveTo>
                <a:lnTo>
                  <a:pt x="1660437" y="340602"/>
                </a:lnTo>
                <a:lnTo>
                  <a:pt x="0" y="340602"/>
                </a:lnTo>
                <a:lnTo>
                  <a:pt x="0" y="68120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80607570-5C1A-6CCD-2620-EE8044FE0CCA}"/>
              </a:ext>
            </a:extLst>
          </p:cNvPr>
          <p:cNvSpPr/>
          <p:nvPr/>
        </p:nvSpPr>
        <p:spPr>
          <a:xfrm>
            <a:off x="4630487" y="4383736"/>
            <a:ext cx="2554518" cy="1703012"/>
          </a:xfrm>
          <a:custGeom>
            <a:avLst/>
            <a:gdLst>
              <a:gd name="connsiteX0" fmla="*/ 0 w 2554518"/>
              <a:gd name="connsiteY0" fmla="*/ 170301 h 1703012"/>
              <a:gd name="connsiteX1" fmla="*/ 170301 w 2554518"/>
              <a:gd name="connsiteY1" fmla="*/ 0 h 1703012"/>
              <a:gd name="connsiteX2" fmla="*/ 2384217 w 2554518"/>
              <a:gd name="connsiteY2" fmla="*/ 0 h 1703012"/>
              <a:gd name="connsiteX3" fmla="*/ 2554518 w 2554518"/>
              <a:gd name="connsiteY3" fmla="*/ 170301 h 1703012"/>
              <a:gd name="connsiteX4" fmla="*/ 2554518 w 2554518"/>
              <a:gd name="connsiteY4" fmla="*/ 1532711 h 1703012"/>
              <a:gd name="connsiteX5" fmla="*/ 2384217 w 2554518"/>
              <a:gd name="connsiteY5" fmla="*/ 1703012 h 1703012"/>
              <a:gd name="connsiteX6" fmla="*/ 170301 w 2554518"/>
              <a:gd name="connsiteY6" fmla="*/ 1703012 h 1703012"/>
              <a:gd name="connsiteX7" fmla="*/ 0 w 2554518"/>
              <a:gd name="connsiteY7" fmla="*/ 1532711 h 1703012"/>
              <a:gd name="connsiteX8" fmla="*/ 0 w 2554518"/>
              <a:gd name="connsiteY8" fmla="*/ 170301 h 17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4518" h="1703012">
                <a:moveTo>
                  <a:pt x="0" y="170301"/>
                </a:moveTo>
                <a:cubicBezTo>
                  <a:pt x="0" y="76246"/>
                  <a:pt x="76246" y="0"/>
                  <a:pt x="170301" y="0"/>
                </a:cubicBezTo>
                <a:lnTo>
                  <a:pt x="2384217" y="0"/>
                </a:lnTo>
                <a:cubicBezTo>
                  <a:pt x="2478272" y="0"/>
                  <a:pt x="2554518" y="76246"/>
                  <a:pt x="2554518" y="170301"/>
                </a:cubicBezTo>
                <a:lnTo>
                  <a:pt x="2554518" y="1532711"/>
                </a:lnTo>
                <a:cubicBezTo>
                  <a:pt x="2554518" y="1626766"/>
                  <a:pt x="2478272" y="1703012"/>
                  <a:pt x="2384217" y="1703012"/>
                </a:cubicBezTo>
                <a:lnTo>
                  <a:pt x="170301" y="1703012"/>
                </a:lnTo>
                <a:cubicBezTo>
                  <a:pt x="76246" y="1703012"/>
                  <a:pt x="0" y="1626766"/>
                  <a:pt x="0" y="1532711"/>
                </a:cubicBezTo>
                <a:lnTo>
                  <a:pt x="0" y="1703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87040" tIns="187040" rIns="187040" bIns="187040" numCol="1" spcCol="1270" anchor="ctr" anchorCtr="0">
            <a:noAutofit/>
          </a:bodyPr>
          <a:lstStyle/>
          <a:p>
            <a:pPr marL="0" lvl="0" indent="0" algn="ctr" defTabSz="1600200">
              <a:lnSpc>
                <a:spcPct val="90000"/>
              </a:lnSpc>
              <a:spcBef>
                <a:spcPct val="0"/>
              </a:spcBef>
              <a:spcAft>
                <a:spcPct val="35000"/>
              </a:spcAft>
              <a:buNone/>
            </a:pPr>
            <a:r>
              <a:rPr lang="en-US" sz="3600" kern="1200"/>
              <a:t>Continuing system</a:t>
            </a:r>
          </a:p>
        </p:txBody>
      </p:sp>
      <p:sp>
        <p:nvSpPr>
          <p:cNvPr id="10" name="Freeform: Shape 9">
            <a:extLst>
              <a:ext uri="{FF2B5EF4-FFF2-40B4-BE49-F238E27FC236}">
                <a16:creationId xmlns:a16="http://schemas.microsoft.com/office/drawing/2014/main" id="{2E599300-3A4F-8818-1F46-E863C85F7362}"/>
              </a:ext>
              <a:ext uri="{C183D7F6-B498-43B3-948B-1728B52AA6E4}">
                <adec:decorative xmlns:adec="http://schemas.microsoft.com/office/drawing/2017/decorative" val="1"/>
              </a:ext>
            </a:extLst>
          </p:cNvPr>
          <p:cNvSpPr/>
          <p:nvPr/>
        </p:nvSpPr>
        <p:spPr>
          <a:xfrm>
            <a:off x="7568184" y="3702531"/>
            <a:ext cx="1660437" cy="681205"/>
          </a:xfrm>
          <a:custGeom>
            <a:avLst/>
            <a:gdLst/>
            <a:ahLst/>
            <a:cxnLst/>
            <a:rect l="0" t="0" r="0" b="0"/>
            <a:pathLst>
              <a:path>
                <a:moveTo>
                  <a:pt x="0" y="0"/>
                </a:moveTo>
                <a:lnTo>
                  <a:pt x="0" y="340602"/>
                </a:lnTo>
                <a:lnTo>
                  <a:pt x="1660437" y="340602"/>
                </a:lnTo>
                <a:lnTo>
                  <a:pt x="1660437" y="68120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2F7290C7-FBB7-B3FB-5B0C-446E35810174}"/>
              </a:ext>
            </a:extLst>
          </p:cNvPr>
          <p:cNvSpPr/>
          <p:nvPr/>
        </p:nvSpPr>
        <p:spPr>
          <a:xfrm>
            <a:off x="7951361" y="4383736"/>
            <a:ext cx="2554518" cy="1703012"/>
          </a:xfrm>
          <a:custGeom>
            <a:avLst/>
            <a:gdLst>
              <a:gd name="connsiteX0" fmla="*/ 0 w 2554518"/>
              <a:gd name="connsiteY0" fmla="*/ 170301 h 1703012"/>
              <a:gd name="connsiteX1" fmla="*/ 170301 w 2554518"/>
              <a:gd name="connsiteY1" fmla="*/ 0 h 1703012"/>
              <a:gd name="connsiteX2" fmla="*/ 2384217 w 2554518"/>
              <a:gd name="connsiteY2" fmla="*/ 0 h 1703012"/>
              <a:gd name="connsiteX3" fmla="*/ 2554518 w 2554518"/>
              <a:gd name="connsiteY3" fmla="*/ 170301 h 1703012"/>
              <a:gd name="connsiteX4" fmla="*/ 2554518 w 2554518"/>
              <a:gd name="connsiteY4" fmla="*/ 1532711 h 1703012"/>
              <a:gd name="connsiteX5" fmla="*/ 2384217 w 2554518"/>
              <a:gd name="connsiteY5" fmla="*/ 1703012 h 1703012"/>
              <a:gd name="connsiteX6" fmla="*/ 170301 w 2554518"/>
              <a:gd name="connsiteY6" fmla="*/ 1703012 h 1703012"/>
              <a:gd name="connsiteX7" fmla="*/ 0 w 2554518"/>
              <a:gd name="connsiteY7" fmla="*/ 1532711 h 1703012"/>
              <a:gd name="connsiteX8" fmla="*/ 0 w 2554518"/>
              <a:gd name="connsiteY8" fmla="*/ 170301 h 17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4518" h="1703012">
                <a:moveTo>
                  <a:pt x="0" y="170301"/>
                </a:moveTo>
                <a:cubicBezTo>
                  <a:pt x="0" y="76246"/>
                  <a:pt x="76246" y="0"/>
                  <a:pt x="170301" y="0"/>
                </a:cubicBezTo>
                <a:lnTo>
                  <a:pt x="2384217" y="0"/>
                </a:lnTo>
                <a:cubicBezTo>
                  <a:pt x="2478272" y="0"/>
                  <a:pt x="2554518" y="76246"/>
                  <a:pt x="2554518" y="170301"/>
                </a:cubicBezTo>
                <a:lnTo>
                  <a:pt x="2554518" y="1532711"/>
                </a:lnTo>
                <a:cubicBezTo>
                  <a:pt x="2554518" y="1626766"/>
                  <a:pt x="2478272" y="1703012"/>
                  <a:pt x="2384217" y="1703012"/>
                </a:cubicBezTo>
                <a:lnTo>
                  <a:pt x="170301" y="1703012"/>
                </a:lnTo>
                <a:cubicBezTo>
                  <a:pt x="76246" y="1703012"/>
                  <a:pt x="0" y="1626766"/>
                  <a:pt x="0" y="1532711"/>
                </a:cubicBezTo>
                <a:lnTo>
                  <a:pt x="0" y="1703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87040" tIns="187040" rIns="187040" bIns="187040" numCol="1" spcCol="1270" anchor="ctr" anchorCtr="0">
            <a:noAutofit/>
          </a:bodyPr>
          <a:lstStyle/>
          <a:p>
            <a:pPr marL="0" lvl="0" indent="0" algn="ctr" defTabSz="1600200">
              <a:lnSpc>
                <a:spcPct val="90000"/>
              </a:lnSpc>
              <a:spcBef>
                <a:spcPct val="0"/>
              </a:spcBef>
              <a:spcAft>
                <a:spcPct val="35000"/>
              </a:spcAft>
              <a:buNone/>
            </a:pPr>
            <a:r>
              <a:rPr lang="en-US" sz="3600" kern="1200"/>
              <a:t>Fixed Term system</a:t>
            </a:r>
          </a:p>
        </p:txBody>
      </p:sp>
    </p:spTree>
    <p:extLst>
      <p:ext uri="{BB962C8B-B14F-4D97-AF65-F5344CB8AC3E}">
        <p14:creationId xmlns:p14="http://schemas.microsoft.com/office/powerpoint/2010/main" val="1735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96273-D91D-E13E-449C-6E3364C5B4B0}"/>
              </a:ext>
            </a:extLst>
          </p:cNvPr>
          <p:cNvSpPr>
            <a:spLocks noGrp="1"/>
          </p:cNvSpPr>
          <p:nvPr>
            <p:ph type="title"/>
          </p:nvPr>
        </p:nvSpPr>
        <p:spPr/>
        <p:txBody>
          <a:bodyPr/>
          <a:lstStyle/>
          <a:p>
            <a:r>
              <a:rPr lang="en-US"/>
              <a:t>Webinar Norms</a:t>
            </a:r>
          </a:p>
        </p:txBody>
      </p:sp>
      <p:sp>
        <p:nvSpPr>
          <p:cNvPr id="3" name="Content Placeholder 2">
            <a:extLst>
              <a:ext uri="{FF2B5EF4-FFF2-40B4-BE49-F238E27FC236}">
                <a16:creationId xmlns:a16="http://schemas.microsoft.com/office/drawing/2014/main" id="{4C85EB9D-321B-7AE6-53E2-48C41AE5679E}"/>
              </a:ext>
            </a:extLst>
          </p:cNvPr>
          <p:cNvSpPr>
            <a:spLocks noGrp="1"/>
          </p:cNvSpPr>
          <p:nvPr>
            <p:ph idx="1"/>
          </p:nvPr>
        </p:nvSpPr>
        <p:spPr/>
        <p:txBody>
          <a:bodyPr>
            <a:normAutofit lnSpcReduction="10000"/>
          </a:bodyPr>
          <a:lstStyle/>
          <a:p>
            <a:r>
              <a:rPr lang="en-US"/>
              <a:t>You will walk away with work done.</a:t>
            </a:r>
          </a:p>
          <a:p>
            <a:r>
              <a:rPr lang="en-US"/>
              <a:t>Materials</a:t>
            </a:r>
          </a:p>
          <a:p>
            <a:pPr lvl="1"/>
            <a:r>
              <a:rPr lang="en-US"/>
              <a:t>A place to write</a:t>
            </a:r>
          </a:p>
          <a:p>
            <a:pPr lvl="1"/>
            <a:r>
              <a:rPr lang="en-US"/>
              <a:t>A browser</a:t>
            </a:r>
          </a:p>
          <a:p>
            <a:r>
              <a:rPr lang="en-US"/>
              <a:t>Engagement</a:t>
            </a:r>
          </a:p>
          <a:p>
            <a:pPr lvl="1"/>
            <a:r>
              <a:rPr lang="en-US"/>
              <a:t>Participate in polls</a:t>
            </a:r>
          </a:p>
          <a:p>
            <a:pPr lvl="1"/>
            <a:r>
              <a:rPr lang="en-US"/>
              <a:t>Use the Q&amp;A</a:t>
            </a:r>
          </a:p>
          <a:p>
            <a:r>
              <a:rPr lang="en-US"/>
              <a:t>Follow ups</a:t>
            </a:r>
          </a:p>
          <a:p>
            <a:pPr lvl="1"/>
            <a:r>
              <a:rPr lang="en-US"/>
              <a:t>If you are anticipating an action in 2024-2025</a:t>
            </a:r>
          </a:p>
          <a:p>
            <a:pPr lvl="1"/>
            <a:r>
              <a:rPr lang="en-US"/>
              <a:t>If you are further out</a:t>
            </a:r>
          </a:p>
        </p:txBody>
      </p:sp>
    </p:spTree>
    <p:extLst>
      <p:ext uri="{BB962C8B-B14F-4D97-AF65-F5344CB8AC3E}">
        <p14:creationId xmlns:p14="http://schemas.microsoft.com/office/powerpoint/2010/main" val="1866112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6BFA-BE90-7512-ED02-A04857536DFB}"/>
              </a:ext>
            </a:extLst>
          </p:cNvPr>
          <p:cNvSpPr>
            <a:spLocks noGrp="1"/>
          </p:cNvSpPr>
          <p:nvPr>
            <p:ph type="title"/>
          </p:nvPr>
        </p:nvSpPr>
        <p:spPr/>
        <p:txBody>
          <a:bodyPr/>
          <a:lstStyle/>
          <a:p>
            <a:r>
              <a:rPr lang="en-US"/>
              <a:t>Appointment System</a:t>
            </a:r>
          </a:p>
        </p:txBody>
      </p:sp>
      <p:sp>
        <p:nvSpPr>
          <p:cNvPr id="3" name="Content Placeholder 2">
            <a:extLst>
              <a:ext uri="{FF2B5EF4-FFF2-40B4-BE49-F238E27FC236}">
                <a16:creationId xmlns:a16="http://schemas.microsoft.com/office/drawing/2014/main" id="{D2CAAE94-B236-1705-8B37-0683DD3F0961}"/>
              </a:ext>
            </a:extLst>
          </p:cNvPr>
          <p:cNvSpPr>
            <a:spLocks noGrp="1"/>
          </p:cNvSpPr>
          <p:nvPr>
            <p:ph idx="1"/>
          </p:nvPr>
        </p:nvSpPr>
        <p:spPr/>
        <p:txBody>
          <a:bodyPr/>
          <a:lstStyle/>
          <a:p>
            <a:r>
              <a:rPr lang="en-US" baseline="0"/>
              <a:t>On your paper, write down your appointment system. </a:t>
            </a:r>
          </a:p>
          <a:p>
            <a:r>
              <a:rPr lang="en-US" baseline="0"/>
              <a:t>If you are in the continuing system, write down whether you are in a probationary appointment or have been awarded continuing status.</a:t>
            </a:r>
          </a:p>
        </p:txBody>
      </p:sp>
      <p:pic>
        <p:nvPicPr>
          <p:cNvPr id="5" name="Graphic 4" descr="Clipboard Checked outline">
            <a:extLst>
              <a:ext uri="{FF2B5EF4-FFF2-40B4-BE49-F238E27FC236}">
                <a16:creationId xmlns:a16="http://schemas.microsoft.com/office/drawing/2014/main" id="{B2551D5A-AD63-5BD0-5729-10F15E796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600" y="5578475"/>
            <a:ext cx="914400" cy="914400"/>
          </a:xfrm>
          <a:prstGeom prst="rect">
            <a:avLst/>
          </a:prstGeom>
        </p:spPr>
      </p:pic>
    </p:spTree>
    <p:extLst>
      <p:ext uri="{BB962C8B-B14F-4D97-AF65-F5344CB8AC3E}">
        <p14:creationId xmlns:p14="http://schemas.microsoft.com/office/powerpoint/2010/main" val="293040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C1F8-F079-DC1D-E3CA-187C87D73CB2}"/>
              </a:ext>
            </a:extLst>
          </p:cNvPr>
          <p:cNvSpPr>
            <a:spLocks noGrp="1"/>
          </p:cNvSpPr>
          <p:nvPr>
            <p:ph type="title"/>
          </p:nvPr>
        </p:nvSpPr>
        <p:spPr/>
        <p:txBody>
          <a:bodyPr/>
          <a:lstStyle/>
          <a:p>
            <a:r>
              <a:rPr lang="en-US"/>
              <a:t>Rank</a:t>
            </a:r>
          </a:p>
        </p:txBody>
      </p:sp>
      <p:sp>
        <p:nvSpPr>
          <p:cNvPr id="5" name="Freeform: Shape 4">
            <a:extLst>
              <a:ext uri="{FF2B5EF4-FFF2-40B4-BE49-F238E27FC236}">
                <a16:creationId xmlns:a16="http://schemas.microsoft.com/office/drawing/2014/main" id="{A389A720-88C5-982A-E34C-9F45A06A6CA6}"/>
              </a:ext>
            </a:extLst>
          </p:cNvPr>
          <p:cNvSpPr/>
          <p:nvPr/>
        </p:nvSpPr>
        <p:spPr>
          <a:xfrm>
            <a:off x="5078482" y="714448"/>
            <a:ext cx="2298637" cy="1149318"/>
          </a:xfrm>
          <a:custGeom>
            <a:avLst/>
            <a:gdLst>
              <a:gd name="connsiteX0" fmla="*/ 0 w 2298637"/>
              <a:gd name="connsiteY0" fmla="*/ 114932 h 1149318"/>
              <a:gd name="connsiteX1" fmla="*/ 114932 w 2298637"/>
              <a:gd name="connsiteY1" fmla="*/ 0 h 1149318"/>
              <a:gd name="connsiteX2" fmla="*/ 2183705 w 2298637"/>
              <a:gd name="connsiteY2" fmla="*/ 0 h 1149318"/>
              <a:gd name="connsiteX3" fmla="*/ 2298637 w 2298637"/>
              <a:gd name="connsiteY3" fmla="*/ 114932 h 1149318"/>
              <a:gd name="connsiteX4" fmla="*/ 2298637 w 2298637"/>
              <a:gd name="connsiteY4" fmla="*/ 1034386 h 1149318"/>
              <a:gd name="connsiteX5" fmla="*/ 2183705 w 2298637"/>
              <a:gd name="connsiteY5" fmla="*/ 1149318 h 1149318"/>
              <a:gd name="connsiteX6" fmla="*/ 114932 w 2298637"/>
              <a:gd name="connsiteY6" fmla="*/ 1149318 h 1149318"/>
              <a:gd name="connsiteX7" fmla="*/ 0 w 2298637"/>
              <a:gd name="connsiteY7" fmla="*/ 1034386 h 1149318"/>
              <a:gd name="connsiteX8" fmla="*/ 0 w 2298637"/>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8637" h="1149318">
                <a:moveTo>
                  <a:pt x="0" y="114932"/>
                </a:moveTo>
                <a:cubicBezTo>
                  <a:pt x="0" y="51457"/>
                  <a:pt x="51457" y="0"/>
                  <a:pt x="114932" y="0"/>
                </a:cubicBezTo>
                <a:lnTo>
                  <a:pt x="2183705" y="0"/>
                </a:lnTo>
                <a:cubicBezTo>
                  <a:pt x="2247180" y="0"/>
                  <a:pt x="2298637" y="51457"/>
                  <a:pt x="2298637" y="114932"/>
                </a:cubicBezTo>
                <a:lnTo>
                  <a:pt x="2298637" y="1034386"/>
                </a:lnTo>
                <a:cubicBezTo>
                  <a:pt x="2298637" y="1097861"/>
                  <a:pt x="2247180" y="1149318"/>
                  <a:pt x="2183705" y="1149318"/>
                </a:cubicBezTo>
                <a:lnTo>
                  <a:pt x="114932" y="1149318"/>
                </a:lnTo>
                <a:cubicBezTo>
                  <a:pt x="51457" y="1149318"/>
                  <a:pt x="0" y="1097861"/>
                  <a:pt x="0" y="1034386"/>
                </a:cubicBezTo>
                <a:lnTo>
                  <a:pt x="0" y="114932"/>
                </a:lnTo>
                <a:close/>
              </a:path>
            </a:pathLst>
          </a:custGeom>
          <a:solidFill>
            <a:schemeClr val="accent2">
              <a:lumMod val="75000"/>
            </a:schemeClr>
          </a:solidFill>
          <a:ln>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8432" tIns="76842" rIns="98432" bIns="76842" numCol="1" spcCol="1270" anchor="ctr" anchorCtr="0">
            <a:noAutofit/>
          </a:bodyPr>
          <a:lstStyle/>
          <a:p>
            <a:pPr marL="0" lvl="0" indent="0" algn="ctr" defTabSz="1511300">
              <a:lnSpc>
                <a:spcPct val="90000"/>
              </a:lnSpc>
              <a:spcBef>
                <a:spcPct val="0"/>
              </a:spcBef>
              <a:spcAft>
                <a:spcPct val="35000"/>
              </a:spcAft>
              <a:buNone/>
            </a:pPr>
            <a:r>
              <a:rPr lang="en-US" sz="3400" kern="1200"/>
              <a:t>Most Faculty</a:t>
            </a:r>
          </a:p>
        </p:txBody>
      </p:sp>
      <p:sp>
        <p:nvSpPr>
          <p:cNvPr id="6" name="Freeform: Shape 5">
            <a:extLst>
              <a:ext uri="{FF2B5EF4-FFF2-40B4-BE49-F238E27FC236}">
                <a16:creationId xmlns:a16="http://schemas.microsoft.com/office/drawing/2014/main" id="{2A747300-CFF3-5954-2BFA-ADECE3340F9A}"/>
              </a:ext>
              <a:ext uri="{C183D7F6-B498-43B3-948B-1728B52AA6E4}">
                <adec:decorative xmlns:adec="http://schemas.microsoft.com/office/drawing/2017/decorative" val="1"/>
              </a:ext>
            </a:extLst>
          </p:cNvPr>
          <p:cNvSpPr/>
          <p:nvPr/>
        </p:nvSpPr>
        <p:spPr>
          <a:xfrm>
            <a:off x="5308346" y="1863767"/>
            <a:ext cx="229863" cy="861989"/>
          </a:xfrm>
          <a:custGeom>
            <a:avLst/>
            <a:gdLst/>
            <a:ahLst/>
            <a:cxnLst/>
            <a:rect l="0" t="0" r="0" b="0"/>
            <a:pathLst>
              <a:path>
                <a:moveTo>
                  <a:pt x="0" y="0"/>
                </a:moveTo>
                <a:lnTo>
                  <a:pt x="0" y="861989"/>
                </a:lnTo>
                <a:lnTo>
                  <a:pt x="229863" y="86198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297489AD-12C2-129A-FF59-DFB532E40329}"/>
              </a:ext>
            </a:extLst>
          </p:cNvPr>
          <p:cNvSpPr/>
          <p:nvPr/>
        </p:nvSpPr>
        <p:spPr>
          <a:xfrm>
            <a:off x="5538209" y="2151097"/>
            <a:ext cx="1838910" cy="1149318"/>
          </a:xfrm>
          <a:custGeom>
            <a:avLst/>
            <a:gdLst>
              <a:gd name="connsiteX0" fmla="*/ 0 w 1838910"/>
              <a:gd name="connsiteY0" fmla="*/ 114932 h 1149318"/>
              <a:gd name="connsiteX1" fmla="*/ 114932 w 1838910"/>
              <a:gd name="connsiteY1" fmla="*/ 0 h 1149318"/>
              <a:gd name="connsiteX2" fmla="*/ 1723978 w 1838910"/>
              <a:gd name="connsiteY2" fmla="*/ 0 h 1149318"/>
              <a:gd name="connsiteX3" fmla="*/ 1838910 w 1838910"/>
              <a:gd name="connsiteY3" fmla="*/ 114932 h 1149318"/>
              <a:gd name="connsiteX4" fmla="*/ 1838910 w 1838910"/>
              <a:gd name="connsiteY4" fmla="*/ 1034386 h 1149318"/>
              <a:gd name="connsiteX5" fmla="*/ 1723978 w 1838910"/>
              <a:gd name="connsiteY5" fmla="*/ 1149318 h 1149318"/>
              <a:gd name="connsiteX6" fmla="*/ 114932 w 1838910"/>
              <a:gd name="connsiteY6" fmla="*/ 1149318 h 1149318"/>
              <a:gd name="connsiteX7" fmla="*/ 0 w 1838910"/>
              <a:gd name="connsiteY7" fmla="*/ 1034386 h 1149318"/>
              <a:gd name="connsiteX8" fmla="*/ 0 w 1838910"/>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910" h="1149318">
                <a:moveTo>
                  <a:pt x="0" y="114932"/>
                </a:moveTo>
                <a:cubicBezTo>
                  <a:pt x="0" y="51457"/>
                  <a:pt x="51457" y="0"/>
                  <a:pt x="114932" y="0"/>
                </a:cubicBezTo>
                <a:lnTo>
                  <a:pt x="1723978" y="0"/>
                </a:lnTo>
                <a:cubicBezTo>
                  <a:pt x="1787453" y="0"/>
                  <a:pt x="1838910" y="51457"/>
                  <a:pt x="1838910" y="114932"/>
                </a:cubicBezTo>
                <a:lnTo>
                  <a:pt x="1838910" y="1034386"/>
                </a:lnTo>
                <a:cubicBezTo>
                  <a:pt x="1838910" y="1097861"/>
                  <a:pt x="1787453" y="1149318"/>
                  <a:pt x="1723978" y="1149318"/>
                </a:cubicBezTo>
                <a:lnTo>
                  <a:pt x="114932" y="1149318"/>
                </a:lnTo>
                <a:cubicBezTo>
                  <a:pt x="51457" y="1149318"/>
                  <a:pt x="0" y="1097861"/>
                  <a:pt x="0" y="1034386"/>
                </a:cubicBezTo>
                <a:lnTo>
                  <a:pt x="0" y="11493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12" tIns="71762" rIns="90812" bIns="71762" numCol="1" spcCol="1270" anchor="ctr" anchorCtr="0">
            <a:noAutofit/>
          </a:bodyPr>
          <a:lstStyle/>
          <a:p>
            <a:pPr marL="0" lvl="0" indent="0" algn="ctr" defTabSz="1333500">
              <a:lnSpc>
                <a:spcPct val="90000"/>
              </a:lnSpc>
              <a:spcBef>
                <a:spcPct val="0"/>
              </a:spcBef>
              <a:spcAft>
                <a:spcPct val="35000"/>
              </a:spcAft>
              <a:buNone/>
            </a:pPr>
            <a:r>
              <a:rPr lang="en-US" sz="3000" kern="1200"/>
              <a:t>Professor</a:t>
            </a:r>
          </a:p>
        </p:txBody>
      </p:sp>
      <p:sp>
        <p:nvSpPr>
          <p:cNvPr id="8" name="Freeform: Shape 7">
            <a:extLst>
              <a:ext uri="{FF2B5EF4-FFF2-40B4-BE49-F238E27FC236}">
                <a16:creationId xmlns:a16="http://schemas.microsoft.com/office/drawing/2014/main" id="{6969B483-09EB-068A-F950-AC81CB44DD7F}"/>
              </a:ext>
              <a:ext uri="{C183D7F6-B498-43B3-948B-1728B52AA6E4}">
                <adec:decorative xmlns:adec="http://schemas.microsoft.com/office/drawing/2017/decorative" val="1"/>
              </a:ext>
            </a:extLst>
          </p:cNvPr>
          <p:cNvSpPr/>
          <p:nvPr/>
        </p:nvSpPr>
        <p:spPr>
          <a:xfrm>
            <a:off x="5308346" y="1863767"/>
            <a:ext cx="229863" cy="2298637"/>
          </a:xfrm>
          <a:custGeom>
            <a:avLst/>
            <a:gdLst/>
            <a:ahLst/>
            <a:cxnLst/>
            <a:rect l="0" t="0" r="0" b="0"/>
            <a:pathLst>
              <a:path>
                <a:moveTo>
                  <a:pt x="0" y="0"/>
                </a:moveTo>
                <a:lnTo>
                  <a:pt x="0" y="2298637"/>
                </a:lnTo>
                <a:lnTo>
                  <a:pt x="229863" y="229863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1F656A5A-F83D-03B6-100B-06248175D839}"/>
              </a:ext>
            </a:extLst>
          </p:cNvPr>
          <p:cNvSpPr/>
          <p:nvPr/>
        </p:nvSpPr>
        <p:spPr>
          <a:xfrm>
            <a:off x="5538209" y="3587746"/>
            <a:ext cx="1838910" cy="1149318"/>
          </a:xfrm>
          <a:custGeom>
            <a:avLst/>
            <a:gdLst>
              <a:gd name="connsiteX0" fmla="*/ 0 w 1838910"/>
              <a:gd name="connsiteY0" fmla="*/ 114932 h 1149318"/>
              <a:gd name="connsiteX1" fmla="*/ 114932 w 1838910"/>
              <a:gd name="connsiteY1" fmla="*/ 0 h 1149318"/>
              <a:gd name="connsiteX2" fmla="*/ 1723978 w 1838910"/>
              <a:gd name="connsiteY2" fmla="*/ 0 h 1149318"/>
              <a:gd name="connsiteX3" fmla="*/ 1838910 w 1838910"/>
              <a:gd name="connsiteY3" fmla="*/ 114932 h 1149318"/>
              <a:gd name="connsiteX4" fmla="*/ 1838910 w 1838910"/>
              <a:gd name="connsiteY4" fmla="*/ 1034386 h 1149318"/>
              <a:gd name="connsiteX5" fmla="*/ 1723978 w 1838910"/>
              <a:gd name="connsiteY5" fmla="*/ 1149318 h 1149318"/>
              <a:gd name="connsiteX6" fmla="*/ 114932 w 1838910"/>
              <a:gd name="connsiteY6" fmla="*/ 1149318 h 1149318"/>
              <a:gd name="connsiteX7" fmla="*/ 0 w 1838910"/>
              <a:gd name="connsiteY7" fmla="*/ 1034386 h 1149318"/>
              <a:gd name="connsiteX8" fmla="*/ 0 w 1838910"/>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910" h="1149318">
                <a:moveTo>
                  <a:pt x="0" y="114932"/>
                </a:moveTo>
                <a:cubicBezTo>
                  <a:pt x="0" y="51457"/>
                  <a:pt x="51457" y="0"/>
                  <a:pt x="114932" y="0"/>
                </a:cubicBezTo>
                <a:lnTo>
                  <a:pt x="1723978" y="0"/>
                </a:lnTo>
                <a:cubicBezTo>
                  <a:pt x="1787453" y="0"/>
                  <a:pt x="1838910" y="51457"/>
                  <a:pt x="1838910" y="114932"/>
                </a:cubicBezTo>
                <a:lnTo>
                  <a:pt x="1838910" y="1034386"/>
                </a:lnTo>
                <a:cubicBezTo>
                  <a:pt x="1838910" y="1097861"/>
                  <a:pt x="1787453" y="1149318"/>
                  <a:pt x="1723978" y="1149318"/>
                </a:cubicBezTo>
                <a:lnTo>
                  <a:pt x="114932" y="1149318"/>
                </a:lnTo>
                <a:cubicBezTo>
                  <a:pt x="51457" y="1149318"/>
                  <a:pt x="0" y="1097861"/>
                  <a:pt x="0" y="1034386"/>
                </a:cubicBezTo>
                <a:lnTo>
                  <a:pt x="0" y="114932"/>
                </a:ln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12" tIns="71762" rIns="90812" bIns="71762" numCol="1" spcCol="1270" anchor="ctr" anchorCtr="0">
            <a:noAutofit/>
          </a:bodyPr>
          <a:lstStyle/>
          <a:p>
            <a:pPr marL="0" lvl="0" indent="0" algn="ctr" defTabSz="1333500">
              <a:lnSpc>
                <a:spcPct val="90000"/>
              </a:lnSpc>
              <a:spcBef>
                <a:spcPct val="0"/>
              </a:spcBef>
              <a:spcAft>
                <a:spcPct val="35000"/>
              </a:spcAft>
              <a:buNone/>
            </a:pPr>
            <a:r>
              <a:rPr lang="en-US" sz="3000" kern="1200"/>
              <a:t>Associate Professor</a:t>
            </a:r>
          </a:p>
        </p:txBody>
      </p:sp>
      <p:sp>
        <p:nvSpPr>
          <p:cNvPr id="10" name="Freeform: Shape 9">
            <a:extLst>
              <a:ext uri="{FF2B5EF4-FFF2-40B4-BE49-F238E27FC236}">
                <a16:creationId xmlns:a16="http://schemas.microsoft.com/office/drawing/2014/main" id="{AC7D1FD2-06E9-2A73-537E-7B31ED6002D8}"/>
              </a:ext>
              <a:ext uri="{C183D7F6-B498-43B3-948B-1728B52AA6E4}">
                <adec:decorative xmlns:adec="http://schemas.microsoft.com/office/drawing/2017/decorative" val="1"/>
              </a:ext>
            </a:extLst>
          </p:cNvPr>
          <p:cNvSpPr/>
          <p:nvPr/>
        </p:nvSpPr>
        <p:spPr>
          <a:xfrm>
            <a:off x="5308346" y="1863767"/>
            <a:ext cx="229863" cy="3735286"/>
          </a:xfrm>
          <a:custGeom>
            <a:avLst/>
            <a:gdLst/>
            <a:ahLst/>
            <a:cxnLst/>
            <a:rect l="0" t="0" r="0" b="0"/>
            <a:pathLst>
              <a:path>
                <a:moveTo>
                  <a:pt x="0" y="0"/>
                </a:moveTo>
                <a:lnTo>
                  <a:pt x="0" y="3735286"/>
                </a:lnTo>
                <a:lnTo>
                  <a:pt x="229863" y="373528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28CEBA93-B18F-A4A2-531F-700543C5ECDF}"/>
              </a:ext>
            </a:extLst>
          </p:cNvPr>
          <p:cNvSpPr/>
          <p:nvPr/>
        </p:nvSpPr>
        <p:spPr>
          <a:xfrm>
            <a:off x="5538209" y="5024395"/>
            <a:ext cx="1838910" cy="1149318"/>
          </a:xfrm>
          <a:custGeom>
            <a:avLst/>
            <a:gdLst>
              <a:gd name="connsiteX0" fmla="*/ 0 w 1838910"/>
              <a:gd name="connsiteY0" fmla="*/ 114932 h 1149318"/>
              <a:gd name="connsiteX1" fmla="*/ 114932 w 1838910"/>
              <a:gd name="connsiteY1" fmla="*/ 0 h 1149318"/>
              <a:gd name="connsiteX2" fmla="*/ 1723978 w 1838910"/>
              <a:gd name="connsiteY2" fmla="*/ 0 h 1149318"/>
              <a:gd name="connsiteX3" fmla="*/ 1838910 w 1838910"/>
              <a:gd name="connsiteY3" fmla="*/ 114932 h 1149318"/>
              <a:gd name="connsiteX4" fmla="*/ 1838910 w 1838910"/>
              <a:gd name="connsiteY4" fmla="*/ 1034386 h 1149318"/>
              <a:gd name="connsiteX5" fmla="*/ 1723978 w 1838910"/>
              <a:gd name="connsiteY5" fmla="*/ 1149318 h 1149318"/>
              <a:gd name="connsiteX6" fmla="*/ 114932 w 1838910"/>
              <a:gd name="connsiteY6" fmla="*/ 1149318 h 1149318"/>
              <a:gd name="connsiteX7" fmla="*/ 0 w 1838910"/>
              <a:gd name="connsiteY7" fmla="*/ 1034386 h 1149318"/>
              <a:gd name="connsiteX8" fmla="*/ 0 w 1838910"/>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910" h="1149318">
                <a:moveTo>
                  <a:pt x="0" y="114932"/>
                </a:moveTo>
                <a:cubicBezTo>
                  <a:pt x="0" y="51457"/>
                  <a:pt x="51457" y="0"/>
                  <a:pt x="114932" y="0"/>
                </a:cubicBezTo>
                <a:lnTo>
                  <a:pt x="1723978" y="0"/>
                </a:lnTo>
                <a:cubicBezTo>
                  <a:pt x="1787453" y="0"/>
                  <a:pt x="1838910" y="51457"/>
                  <a:pt x="1838910" y="114932"/>
                </a:cubicBezTo>
                <a:lnTo>
                  <a:pt x="1838910" y="1034386"/>
                </a:lnTo>
                <a:cubicBezTo>
                  <a:pt x="1838910" y="1097861"/>
                  <a:pt x="1787453" y="1149318"/>
                  <a:pt x="1723978" y="1149318"/>
                </a:cubicBezTo>
                <a:lnTo>
                  <a:pt x="114932" y="1149318"/>
                </a:lnTo>
                <a:cubicBezTo>
                  <a:pt x="51457" y="1149318"/>
                  <a:pt x="0" y="1097861"/>
                  <a:pt x="0" y="1034386"/>
                </a:cubicBezTo>
                <a:lnTo>
                  <a:pt x="0" y="114932"/>
                </a:ln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12" tIns="71762" rIns="90812" bIns="71762" numCol="1" spcCol="1270" anchor="ctr" anchorCtr="0">
            <a:noAutofit/>
          </a:bodyPr>
          <a:lstStyle/>
          <a:p>
            <a:pPr marL="0" lvl="0" indent="0" algn="ctr" defTabSz="1333500">
              <a:lnSpc>
                <a:spcPct val="90000"/>
              </a:lnSpc>
              <a:spcBef>
                <a:spcPct val="0"/>
              </a:spcBef>
              <a:spcAft>
                <a:spcPct val="35000"/>
              </a:spcAft>
              <a:buNone/>
            </a:pPr>
            <a:r>
              <a:rPr lang="en-US" sz="3000" kern="1200"/>
              <a:t>Assistant Professor</a:t>
            </a:r>
          </a:p>
        </p:txBody>
      </p:sp>
      <p:sp>
        <p:nvSpPr>
          <p:cNvPr id="12" name="Freeform: Shape 11">
            <a:extLst>
              <a:ext uri="{FF2B5EF4-FFF2-40B4-BE49-F238E27FC236}">
                <a16:creationId xmlns:a16="http://schemas.microsoft.com/office/drawing/2014/main" id="{499E8ADC-C084-EB0E-0DC3-F76AB0C64B3D}"/>
              </a:ext>
            </a:extLst>
          </p:cNvPr>
          <p:cNvSpPr/>
          <p:nvPr/>
        </p:nvSpPr>
        <p:spPr>
          <a:xfrm>
            <a:off x="7951779" y="714448"/>
            <a:ext cx="2298637" cy="1149318"/>
          </a:xfrm>
          <a:custGeom>
            <a:avLst/>
            <a:gdLst>
              <a:gd name="connsiteX0" fmla="*/ 0 w 2298637"/>
              <a:gd name="connsiteY0" fmla="*/ 114932 h 1149318"/>
              <a:gd name="connsiteX1" fmla="*/ 114932 w 2298637"/>
              <a:gd name="connsiteY1" fmla="*/ 0 h 1149318"/>
              <a:gd name="connsiteX2" fmla="*/ 2183705 w 2298637"/>
              <a:gd name="connsiteY2" fmla="*/ 0 h 1149318"/>
              <a:gd name="connsiteX3" fmla="*/ 2298637 w 2298637"/>
              <a:gd name="connsiteY3" fmla="*/ 114932 h 1149318"/>
              <a:gd name="connsiteX4" fmla="*/ 2298637 w 2298637"/>
              <a:gd name="connsiteY4" fmla="*/ 1034386 h 1149318"/>
              <a:gd name="connsiteX5" fmla="*/ 2183705 w 2298637"/>
              <a:gd name="connsiteY5" fmla="*/ 1149318 h 1149318"/>
              <a:gd name="connsiteX6" fmla="*/ 114932 w 2298637"/>
              <a:gd name="connsiteY6" fmla="*/ 1149318 h 1149318"/>
              <a:gd name="connsiteX7" fmla="*/ 0 w 2298637"/>
              <a:gd name="connsiteY7" fmla="*/ 1034386 h 1149318"/>
              <a:gd name="connsiteX8" fmla="*/ 0 w 2298637"/>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8637" h="1149318">
                <a:moveTo>
                  <a:pt x="0" y="114932"/>
                </a:moveTo>
                <a:cubicBezTo>
                  <a:pt x="0" y="51457"/>
                  <a:pt x="51457" y="0"/>
                  <a:pt x="114932" y="0"/>
                </a:cubicBezTo>
                <a:lnTo>
                  <a:pt x="2183705" y="0"/>
                </a:lnTo>
                <a:cubicBezTo>
                  <a:pt x="2247180" y="0"/>
                  <a:pt x="2298637" y="51457"/>
                  <a:pt x="2298637" y="114932"/>
                </a:cubicBezTo>
                <a:lnTo>
                  <a:pt x="2298637" y="1034386"/>
                </a:lnTo>
                <a:cubicBezTo>
                  <a:pt x="2298637" y="1097861"/>
                  <a:pt x="2247180" y="1149318"/>
                  <a:pt x="2183705" y="1149318"/>
                </a:cubicBezTo>
                <a:lnTo>
                  <a:pt x="114932" y="1149318"/>
                </a:lnTo>
                <a:cubicBezTo>
                  <a:pt x="51457" y="1149318"/>
                  <a:pt x="0" y="1097861"/>
                  <a:pt x="0" y="1034386"/>
                </a:cubicBezTo>
                <a:lnTo>
                  <a:pt x="0" y="114932"/>
                </a:lnTo>
                <a:close/>
              </a:path>
            </a:pathLst>
          </a:custGeom>
          <a:solidFill>
            <a:srgbClr val="00206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8432" tIns="76842" rIns="98432" bIns="76842" numCol="1" spcCol="1270" anchor="ctr" anchorCtr="0">
            <a:noAutofit/>
          </a:bodyPr>
          <a:lstStyle/>
          <a:p>
            <a:pPr marL="0" lvl="0" indent="0" algn="ctr" defTabSz="1511300">
              <a:lnSpc>
                <a:spcPct val="90000"/>
              </a:lnSpc>
              <a:spcBef>
                <a:spcPct val="0"/>
              </a:spcBef>
              <a:spcAft>
                <a:spcPct val="35000"/>
              </a:spcAft>
              <a:buNone/>
            </a:pPr>
            <a:r>
              <a:rPr lang="en-US" sz="3400" kern="1200"/>
              <a:t>Academic Specialists</a:t>
            </a:r>
          </a:p>
        </p:txBody>
      </p:sp>
      <p:sp>
        <p:nvSpPr>
          <p:cNvPr id="13" name="Freeform: Shape 12">
            <a:extLst>
              <a:ext uri="{FF2B5EF4-FFF2-40B4-BE49-F238E27FC236}">
                <a16:creationId xmlns:a16="http://schemas.microsoft.com/office/drawing/2014/main" id="{16AC684F-D59B-9830-F873-DEDBE3376AD9}"/>
              </a:ext>
              <a:ext uri="{C183D7F6-B498-43B3-948B-1728B52AA6E4}">
                <adec:decorative xmlns:adec="http://schemas.microsoft.com/office/drawing/2017/decorative" val="1"/>
              </a:ext>
            </a:extLst>
          </p:cNvPr>
          <p:cNvSpPr/>
          <p:nvPr/>
        </p:nvSpPr>
        <p:spPr>
          <a:xfrm>
            <a:off x="8181643" y="1863767"/>
            <a:ext cx="229863" cy="861989"/>
          </a:xfrm>
          <a:custGeom>
            <a:avLst/>
            <a:gdLst/>
            <a:ahLst/>
            <a:cxnLst/>
            <a:rect l="0" t="0" r="0" b="0"/>
            <a:pathLst>
              <a:path>
                <a:moveTo>
                  <a:pt x="0" y="0"/>
                </a:moveTo>
                <a:lnTo>
                  <a:pt x="0" y="861989"/>
                </a:lnTo>
                <a:lnTo>
                  <a:pt x="229863" y="861989"/>
                </a:lnTo>
              </a:path>
            </a:pathLst>
          </a:custGeom>
          <a:noFill/>
          <a:ln>
            <a:solidFill>
              <a:srgbClr val="4D744D"/>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5C0FFA6C-ACBA-3E1E-E062-0AD01188679E}"/>
              </a:ext>
            </a:extLst>
          </p:cNvPr>
          <p:cNvSpPr/>
          <p:nvPr/>
        </p:nvSpPr>
        <p:spPr>
          <a:xfrm>
            <a:off x="8411507" y="2151097"/>
            <a:ext cx="1838910" cy="1149318"/>
          </a:xfrm>
          <a:custGeom>
            <a:avLst/>
            <a:gdLst>
              <a:gd name="connsiteX0" fmla="*/ 0 w 1838910"/>
              <a:gd name="connsiteY0" fmla="*/ 114932 h 1149318"/>
              <a:gd name="connsiteX1" fmla="*/ 114932 w 1838910"/>
              <a:gd name="connsiteY1" fmla="*/ 0 h 1149318"/>
              <a:gd name="connsiteX2" fmla="*/ 1723978 w 1838910"/>
              <a:gd name="connsiteY2" fmla="*/ 0 h 1149318"/>
              <a:gd name="connsiteX3" fmla="*/ 1838910 w 1838910"/>
              <a:gd name="connsiteY3" fmla="*/ 114932 h 1149318"/>
              <a:gd name="connsiteX4" fmla="*/ 1838910 w 1838910"/>
              <a:gd name="connsiteY4" fmla="*/ 1034386 h 1149318"/>
              <a:gd name="connsiteX5" fmla="*/ 1723978 w 1838910"/>
              <a:gd name="connsiteY5" fmla="*/ 1149318 h 1149318"/>
              <a:gd name="connsiteX6" fmla="*/ 114932 w 1838910"/>
              <a:gd name="connsiteY6" fmla="*/ 1149318 h 1149318"/>
              <a:gd name="connsiteX7" fmla="*/ 0 w 1838910"/>
              <a:gd name="connsiteY7" fmla="*/ 1034386 h 1149318"/>
              <a:gd name="connsiteX8" fmla="*/ 0 w 1838910"/>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910" h="1149318">
                <a:moveTo>
                  <a:pt x="0" y="114932"/>
                </a:moveTo>
                <a:cubicBezTo>
                  <a:pt x="0" y="51457"/>
                  <a:pt x="51457" y="0"/>
                  <a:pt x="114932" y="0"/>
                </a:cubicBezTo>
                <a:lnTo>
                  <a:pt x="1723978" y="0"/>
                </a:lnTo>
                <a:cubicBezTo>
                  <a:pt x="1787453" y="0"/>
                  <a:pt x="1838910" y="51457"/>
                  <a:pt x="1838910" y="114932"/>
                </a:cubicBezTo>
                <a:lnTo>
                  <a:pt x="1838910" y="1034386"/>
                </a:lnTo>
                <a:cubicBezTo>
                  <a:pt x="1838910" y="1097861"/>
                  <a:pt x="1787453" y="1149318"/>
                  <a:pt x="1723978" y="1149318"/>
                </a:cubicBezTo>
                <a:lnTo>
                  <a:pt x="114932" y="1149318"/>
                </a:lnTo>
                <a:cubicBezTo>
                  <a:pt x="51457" y="1149318"/>
                  <a:pt x="0" y="1097861"/>
                  <a:pt x="0" y="1034386"/>
                </a:cubicBezTo>
                <a:lnTo>
                  <a:pt x="0" y="114932"/>
                </a:lnTo>
                <a:close/>
              </a:path>
            </a:pathLst>
          </a:custGeom>
          <a:solidFill>
            <a:srgbClr val="FFFFFF"/>
          </a:solidFill>
          <a:ln>
            <a:solidFill>
              <a:schemeClr val="tx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12" tIns="71762" rIns="90812" bIns="71762" numCol="1" spcCol="1270" anchor="ctr" anchorCtr="0">
            <a:noAutofit/>
          </a:bodyPr>
          <a:lstStyle/>
          <a:p>
            <a:pPr marL="0" lvl="0" indent="0" algn="ctr" defTabSz="1333500">
              <a:lnSpc>
                <a:spcPct val="90000"/>
              </a:lnSpc>
              <a:spcBef>
                <a:spcPct val="0"/>
              </a:spcBef>
              <a:spcAft>
                <a:spcPct val="35000"/>
              </a:spcAft>
              <a:buNone/>
            </a:pPr>
            <a:r>
              <a:rPr lang="en-US" sz="3000" kern="1200"/>
              <a:t>Senior Specialist</a:t>
            </a:r>
          </a:p>
        </p:txBody>
      </p:sp>
      <p:sp>
        <p:nvSpPr>
          <p:cNvPr id="15" name="Freeform: Shape 14">
            <a:extLst>
              <a:ext uri="{FF2B5EF4-FFF2-40B4-BE49-F238E27FC236}">
                <a16:creationId xmlns:a16="http://schemas.microsoft.com/office/drawing/2014/main" id="{3AF1EDDB-21E1-DD7D-0FF0-8741F80FC77B}"/>
              </a:ext>
              <a:ext uri="{C183D7F6-B498-43B3-948B-1728B52AA6E4}">
                <adec:decorative xmlns:adec="http://schemas.microsoft.com/office/drawing/2017/decorative" val="1"/>
              </a:ext>
            </a:extLst>
          </p:cNvPr>
          <p:cNvSpPr/>
          <p:nvPr/>
        </p:nvSpPr>
        <p:spPr>
          <a:xfrm>
            <a:off x="8181643" y="1863767"/>
            <a:ext cx="229863" cy="2298637"/>
          </a:xfrm>
          <a:custGeom>
            <a:avLst/>
            <a:gdLst/>
            <a:ahLst/>
            <a:cxnLst/>
            <a:rect l="0" t="0" r="0" b="0"/>
            <a:pathLst>
              <a:path>
                <a:moveTo>
                  <a:pt x="0" y="0"/>
                </a:moveTo>
                <a:lnTo>
                  <a:pt x="0" y="2298637"/>
                </a:lnTo>
                <a:lnTo>
                  <a:pt x="229863" y="229863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3818463C-333F-4DB6-554F-3509F8F772CF}"/>
              </a:ext>
            </a:extLst>
          </p:cNvPr>
          <p:cNvSpPr/>
          <p:nvPr/>
        </p:nvSpPr>
        <p:spPr>
          <a:xfrm>
            <a:off x="8411507" y="3587746"/>
            <a:ext cx="1838910" cy="1149318"/>
          </a:xfrm>
          <a:custGeom>
            <a:avLst/>
            <a:gdLst>
              <a:gd name="connsiteX0" fmla="*/ 0 w 1838910"/>
              <a:gd name="connsiteY0" fmla="*/ 114932 h 1149318"/>
              <a:gd name="connsiteX1" fmla="*/ 114932 w 1838910"/>
              <a:gd name="connsiteY1" fmla="*/ 0 h 1149318"/>
              <a:gd name="connsiteX2" fmla="*/ 1723978 w 1838910"/>
              <a:gd name="connsiteY2" fmla="*/ 0 h 1149318"/>
              <a:gd name="connsiteX3" fmla="*/ 1838910 w 1838910"/>
              <a:gd name="connsiteY3" fmla="*/ 114932 h 1149318"/>
              <a:gd name="connsiteX4" fmla="*/ 1838910 w 1838910"/>
              <a:gd name="connsiteY4" fmla="*/ 1034386 h 1149318"/>
              <a:gd name="connsiteX5" fmla="*/ 1723978 w 1838910"/>
              <a:gd name="connsiteY5" fmla="*/ 1149318 h 1149318"/>
              <a:gd name="connsiteX6" fmla="*/ 114932 w 1838910"/>
              <a:gd name="connsiteY6" fmla="*/ 1149318 h 1149318"/>
              <a:gd name="connsiteX7" fmla="*/ 0 w 1838910"/>
              <a:gd name="connsiteY7" fmla="*/ 1034386 h 1149318"/>
              <a:gd name="connsiteX8" fmla="*/ 0 w 1838910"/>
              <a:gd name="connsiteY8" fmla="*/ 114932 h 114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910" h="1149318">
                <a:moveTo>
                  <a:pt x="0" y="114932"/>
                </a:moveTo>
                <a:cubicBezTo>
                  <a:pt x="0" y="51457"/>
                  <a:pt x="51457" y="0"/>
                  <a:pt x="114932" y="0"/>
                </a:cubicBezTo>
                <a:lnTo>
                  <a:pt x="1723978" y="0"/>
                </a:lnTo>
                <a:cubicBezTo>
                  <a:pt x="1787453" y="0"/>
                  <a:pt x="1838910" y="51457"/>
                  <a:pt x="1838910" y="114932"/>
                </a:cubicBezTo>
                <a:lnTo>
                  <a:pt x="1838910" y="1034386"/>
                </a:lnTo>
                <a:cubicBezTo>
                  <a:pt x="1838910" y="1097861"/>
                  <a:pt x="1787453" y="1149318"/>
                  <a:pt x="1723978" y="1149318"/>
                </a:cubicBezTo>
                <a:lnTo>
                  <a:pt x="114932" y="1149318"/>
                </a:lnTo>
                <a:cubicBezTo>
                  <a:pt x="51457" y="1149318"/>
                  <a:pt x="0" y="1097861"/>
                  <a:pt x="0" y="1034386"/>
                </a:cubicBezTo>
                <a:lnTo>
                  <a:pt x="0" y="114932"/>
                </a:lnTo>
                <a:close/>
              </a:path>
            </a:pathLst>
          </a:custGeom>
          <a:solidFill>
            <a:srgbClr val="FFFFFF"/>
          </a:solidFill>
          <a:ln>
            <a:solidFill>
              <a:schemeClr val="tx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812" tIns="71762" rIns="90812" bIns="71762" numCol="1" spcCol="1270" anchor="ctr" anchorCtr="0">
            <a:noAutofit/>
          </a:bodyPr>
          <a:lstStyle/>
          <a:p>
            <a:pPr marL="0" lvl="0" indent="0" algn="ctr" defTabSz="1333500">
              <a:lnSpc>
                <a:spcPct val="90000"/>
              </a:lnSpc>
              <a:spcBef>
                <a:spcPct val="0"/>
              </a:spcBef>
              <a:spcAft>
                <a:spcPct val="35000"/>
              </a:spcAft>
              <a:buNone/>
            </a:pPr>
            <a:r>
              <a:rPr lang="en-US" sz="3000" kern="1200"/>
              <a:t>Specialist</a:t>
            </a:r>
          </a:p>
        </p:txBody>
      </p:sp>
    </p:spTree>
    <p:extLst>
      <p:ext uri="{BB962C8B-B14F-4D97-AF65-F5344CB8AC3E}">
        <p14:creationId xmlns:p14="http://schemas.microsoft.com/office/powerpoint/2010/main" val="110346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C1F8-F079-DC1D-E3CA-187C87D73CB2}"/>
              </a:ext>
            </a:extLst>
          </p:cNvPr>
          <p:cNvSpPr>
            <a:spLocks noGrp="1"/>
          </p:cNvSpPr>
          <p:nvPr>
            <p:ph type="title"/>
          </p:nvPr>
        </p:nvSpPr>
        <p:spPr/>
        <p:txBody>
          <a:bodyPr/>
          <a:lstStyle/>
          <a:p>
            <a:r>
              <a:rPr lang="en-US"/>
              <a:t>Rank</a:t>
            </a:r>
          </a:p>
        </p:txBody>
      </p:sp>
      <p:sp>
        <p:nvSpPr>
          <p:cNvPr id="3" name="Content Placeholder 2">
            <a:extLst>
              <a:ext uri="{FF2B5EF4-FFF2-40B4-BE49-F238E27FC236}">
                <a16:creationId xmlns:a16="http://schemas.microsoft.com/office/drawing/2014/main" id="{E4521C09-2AA1-F445-A37A-76B32546E157}"/>
              </a:ext>
            </a:extLst>
          </p:cNvPr>
          <p:cNvSpPr>
            <a:spLocks noGrp="1"/>
          </p:cNvSpPr>
          <p:nvPr>
            <p:ph idx="1"/>
          </p:nvPr>
        </p:nvSpPr>
        <p:spPr/>
        <p:txBody>
          <a:bodyPr/>
          <a:lstStyle/>
          <a:p>
            <a:r>
              <a:rPr lang="en-US"/>
              <a:t>Rank is (mostly) independent of continuing status.</a:t>
            </a:r>
          </a:p>
          <a:p>
            <a:r>
              <a:rPr lang="en-US"/>
              <a:t>On your paper, write down your rank.</a:t>
            </a:r>
          </a:p>
        </p:txBody>
      </p:sp>
      <p:pic>
        <p:nvPicPr>
          <p:cNvPr id="4" name="Graphic 3" descr="Clipboard Checked outline">
            <a:extLst>
              <a:ext uri="{FF2B5EF4-FFF2-40B4-BE49-F238E27FC236}">
                <a16:creationId xmlns:a16="http://schemas.microsoft.com/office/drawing/2014/main" id="{DDF2D9D6-3A62-5E9D-EC7D-721465E9A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600" y="5578475"/>
            <a:ext cx="914400" cy="914400"/>
          </a:xfrm>
          <a:prstGeom prst="rect">
            <a:avLst/>
          </a:prstGeom>
        </p:spPr>
      </p:pic>
    </p:spTree>
    <p:extLst>
      <p:ext uri="{BB962C8B-B14F-4D97-AF65-F5344CB8AC3E}">
        <p14:creationId xmlns:p14="http://schemas.microsoft.com/office/powerpoint/2010/main" val="42898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5933-6FA7-73AE-B6AC-81DBDBCAF1A9}"/>
              </a:ext>
            </a:extLst>
          </p:cNvPr>
          <p:cNvSpPr>
            <a:spLocks noGrp="1"/>
          </p:cNvSpPr>
          <p:nvPr>
            <p:ph type="title"/>
          </p:nvPr>
        </p:nvSpPr>
        <p:spPr/>
        <p:txBody>
          <a:bodyPr/>
          <a:lstStyle/>
          <a:p>
            <a:r>
              <a:rPr lang="en-US"/>
              <a:t>Functional areas</a:t>
            </a:r>
          </a:p>
        </p:txBody>
      </p:sp>
      <p:sp>
        <p:nvSpPr>
          <p:cNvPr id="3" name="Content Placeholder 2">
            <a:extLst>
              <a:ext uri="{FF2B5EF4-FFF2-40B4-BE49-F238E27FC236}">
                <a16:creationId xmlns:a16="http://schemas.microsoft.com/office/drawing/2014/main" id="{6D235CFA-6C42-EFCD-1DFA-9BB98D86508A}"/>
              </a:ext>
            </a:extLst>
          </p:cNvPr>
          <p:cNvSpPr>
            <a:spLocks noGrp="1"/>
          </p:cNvSpPr>
          <p:nvPr>
            <p:ph idx="1"/>
          </p:nvPr>
        </p:nvSpPr>
        <p:spPr/>
        <p:txBody>
          <a:bodyPr/>
          <a:lstStyle/>
          <a:p>
            <a:pPr marL="0" indent="0" algn="ctr">
              <a:buNone/>
            </a:pPr>
            <a:endParaRPr lang="en-US" sz="4400"/>
          </a:p>
          <a:p>
            <a:pPr marL="0" indent="0" algn="ctr">
              <a:buNone/>
            </a:pPr>
            <a:r>
              <a:rPr lang="en-US" sz="4400"/>
              <a:t>Tenure system faculty do all the things.</a:t>
            </a:r>
          </a:p>
          <a:p>
            <a:pPr marL="0" indent="0" algn="ctr">
              <a:buNone/>
            </a:pPr>
            <a:r>
              <a:rPr lang="en-US" sz="4400"/>
              <a:t>Specialists specialize.</a:t>
            </a:r>
          </a:p>
          <a:p>
            <a:pPr marL="0" indent="0">
              <a:buNone/>
            </a:pPr>
            <a:endParaRPr lang="en-US"/>
          </a:p>
          <a:p>
            <a:pPr marL="0" indent="0">
              <a:buNone/>
            </a:pPr>
            <a:endParaRPr lang="en-US"/>
          </a:p>
          <a:p>
            <a:pPr marL="0" indent="0">
              <a:buNone/>
            </a:pPr>
            <a:r>
              <a:rPr lang="en-US"/>
              <a:t>Specialists</a:t>
            </a:r>
            <a:r>
              <a:rPr lang="en-US" baseline="0"/>
              <a:t> have a </a:t>
            </a:r>
            <a:r>
              <a:rPr lang="en-US" i="1" baseline="0"/>
              <a:t>primary functional area</a:t>
            </a:r>
            <a:r>
              <a:rPr lang="en-US" i="0" baseline="0"/>
              <a:t> and may or may not have effort assigned in other areas</a:t>
            </a:r>
            <a:r>
              <a:rPr lang="en-US" i="0"/>
              <a:t> (but “characteristically,” do).</a:t>
            </a:r>
            <a:endParaRPr lang="en-US" i="0" baseline="0"/>
          </a:p>
        </p:txBody>
      </p:sp>
      <p:sp>
        <p:nvSpPr>
          <p:cNvPr id="4" name="Footer Placeholder 3">
            <a:extLst>
              <a:ext uri="{FF2B5EF4-FFF2-40B4-BE49-F238E27FC236}">
                <a16:creationId xmlns:a16="http://schemas.microsoft.com/office/drawing/2014/main" id="{3A18F434-76C7-4355-D274-9F7D97A26611}"/>
              </a:ext>
            </a:extLst>
          </p:cNvPr>
          <p:cNvSpPr>
            <a:spLocks noGrp="1"/>
          </p:cNvSpPr>
          <p:nvPr>
            <p:ph type="ftr" sz="quarter" idx="11"/>
          </p:nvPr>
        </p:nvSpPr>
        <p:spPr/>
        <p:txBody>
          <a:bodyPr/>
          <a:lstStyle/>
          <a:p>
            <a:r>
              <a:rPr lang="en-US">
                <a:hlinkClick r:id="rId3"/>
              </a:rPr>
              <a:t>https://hr.msu.edu/_resources/pdf/academic-specialist-handbook/acad_spec_man.pdf</a:t>
            </a:r>
            <a:r>
              <a:rPr lang="en-US"/>
              <a:t> </a:t>
            </a:r>
          </a:p>
        </p:txBody>
      </p:sp>
    </p:spTree>
    <p:extLst>
      <p:ext uri="{BB962C8B-B14F-4D97-AF65-F5344CB8AC3E}">
        <p14:creationId xmlns:p14="http://schemas.microsoft.com/office/powerpoint/2010/main" val="24517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5933-6FA7-73AE-B6AC-81DBDBCAF1A9}"/>
              </a:ext>
            </a:extLst>
          </p:cNvPr>
          <p:cNvSpPr>
            <a:spLocks noGrp="1"/>
          </p:cNvSpPr>
          <p:nvPr>
            <p:ph type="title"/>
          </p:nvPr>
        </p:nvSpPr>
        <p:spPr/>
        <p:txBody>
          <a:bodyPr/>
          <a:lstStyle/>
          <a:p>
            <a:r>
              <a:rPr lang="en-US" dirty="0"/>
              <a:t>Functional areas</a:t>
            </a:r>
          </a:p>
        </p:txBody>
      </p:sp>
      <p:sp>
        <p:nvSpPr>
          <p:cNvPr id="7" name="Rectangle 6" descr="Two women talking in an office">
            <a:extLst>
              <a:ext uri="{FF2B5EF4-FFF2-40B4-BE49-F238E27FC236}">
                <a16:creationId xmlns:a16="http://schemas.microsoft.com/office/drawing/2014/main" id="{058A1908-1651-7E79-101F-B6B3322DE9F6}"/>
              </a:ext>
            </a:extLst>
          </p:cNvPr>
          <p:cNvSpPr/>
          <p:nvPr/>
        </p:nvSpPr>
        <p:spPr>
          <a:xfrm>
            <a:off x="841794" y="1993242"/>
            <a:ext cx="1946002" cy="1556801"/>
          </a:xfrm>
          <a:prstGeom prst="rect">
            <a:avLst/>
          </a:prstGeom>
          <a:blipFill>
            <a:blip r:embed="rId3"/>
            <a:srcRect/>
            <a:stretch>
              <a:fillRect t="-6000" b="-6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8" name="Freeform: Shape 7">
            <a:extLst>
              <a:ext uri="{FF2B5EF4-FFF2-40B4-BE49-F238E27FC236}">
                <a16:creationId xmlns:a16="http://schemas.microsoft.com/office/drawing/2014/main" id="{49ED49D2-B920-3584-BF33-A5FAF217B06C}"/>
              </a:ext>
            </a:extLst>
          </p:cNvPr>
          <p:cNvSpPr/>
          <p:nvPr/>
        </p:nvSpPr>
        <p:spPr>
          <a:xfrm>
            <a:off x="1016934" y="3394363"/>
            <a:ext cx="1731941" cy="544880"/>
          </a:xfrm>
          <a:custGeom>
            <a:avLst/>
            <a:gdLst>
              <a:gd name="connsiteX0" fmla="*/ 0 w 1731941"/>
              <a:gd name="connsiteY0" fmla="*/ 0 h 544880"/>
              <a:gd name="connsiteX1" fmla="*/ 1010299 w 1731941"/>
              <a:gd name="connsiteY1" fmla="*/ 0 h 544880"/>
              <a:gd name="connsiteX2" fmla="*/ 1216689 w 1731941"/>
              <a:gd name="connsiteY2" fmla="*/ -58302 h 544880"/>
              <a:gd name="connsiteX3" fmla="*/ 1443284 w 1731941"/>
              <a:gd name="connsiteY3" fmla="*/ 0 h 544880"/>
              <a:gd name="connsiteX4" fmla="*/ 1731941 w 1731941"/>
              <a:gd name="connsiteY4" fmla="*/ 0 h 544880"/>
              <a:gd name="connsiteX5" fmla="*/ 1731941 w 1731941"/>
              <a:gd name="connsiteY5" fmla="*/ 90813 h 544880"/>
              <a:gd name="connsiteX6" fmla="*/ 1731941 w 1731941"/>
              <a:gd name="connsiteY6" fmla="*/ 90813 h 544880"/>
              <a:gd name="connsiteX7" fmla="*/ 1731941 w 1731941"/>
              <a:gd name="connsiteY7" fmla="*/ 227033 h 544880"/>
              <a:gd name="connsiteX8" fmla="*/ 1731941 w 1731941"/>
              <a:gd name="connsiteY8" fmla="*/ 544880 h 544880"/>
              <a:gd name="connsiteX9" fmla="*/ 1443284 w 1731941"/>
              <a:gd name="connsiteY9" fmla="*/ 544880 h 544880"/>
              <a:gd name="connsiteX10" fmla="*/ 1010299 w 1731941"/>
              <a:gd name="connsiteY10" fmla="*/ 544880 h 544880"/>
              <a:gd name="connsiteX11" fmla="*/ 1010299 w 1731941"/>
              <a:gd name="connsiteY11" fmla="*/ 544880 h 544880"/>
              <a:gd name="connsiteX12" fmla="*/ 0 w 1731941"/>
              <a:gd name="connsiteY12" fmla="*/ 544880 h 544880"/>
              <a:gd name="connsiteX13" fmla="*/ 0 w 1731941"/>
              <a:gd name="connsiteY13" fmla="*/ 227033 h 544880"/>
              <a:gd name="connsiteX14" fmla="*/ 0 w 1731941"/>
              <a:gd name="connsiteY14" fmla="*/ 90813 h 544880"/>
              <a:gd name="connsiteX15" fmla="*/ 0 w 1731941"/>
              <a:gd name="connsiteY15" fmla="*/ 90813 h 544880"/>
              <a:gd name="connsiteX16" fmla="*/ 0 w 1731941"/>
              <a:gd name="connsiteY16" fmla="*/ 0 h 54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941" h="544880">
                <a:moveTo>
                  <a:pt x="0" y="0"/>
                </a:moveTo>
                <a:lnTo>
                  <a:pt x="1010299" y="0"/>
                </a:lnTo>
                <a:lnTo>
                  <a:pt x="1216689" y="-58302"/>
                </a:lnTo>
                <a:lnTo>
                  <a:pt x="1443284" y="0"/>
                </a:lnTo>
                <a:lnTo>
                  <a:pt x="1731941" y="0"/>
                </a:lnTo>
                <a:lnTo>
                  <a:pt x="1731941" y="90813"/>
                </a:lnTo>
                <a:lnTo>
                  <a:pt x="1731941" y="90813"/>
                </a:lnTo>
                <a:lnTo>
                  <a:pt x="1731941" y="227033"/>
                </a:lnTo>
                <a:lnTo>
                  <a:pt x="1731941" y="544880"/>
                </a:lnTo>
                <a:lnTo>
                  <a:pt x="1443284" y="544880"/>
                </a:lnTo>
                <a:lnTo>
                  <a:pt x="1010299" y="544880"/>
                </a:lnTo>
                <a:lnTo>
                  <a:pt x="1010299" y="544880"/>
                </a:lnTo>
                <a:lnTo>
                  <a:pt x="0" y="544880"/>
                </a:lnTo>
                <a:lnTo>
                  <a:pt x="0" y="227033"/>
                </a:lnTo>
                <a:lnTo>
                  <a:pt x="0" y="90813"/>
                </a:lnTo>
                <a:lnTo>
                  <a:pt x="0" y="9081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Advising</a:t>
            </a:r>
          </a:p>
        </p:txBody>
      </p:sp>
      <p:sp>
        <p:nvSpPr>
          <p:cNvPr id="9" name="Rectangle 8" descr="Teacher with students conducting scientific experiment">
            <a:extLst>
              <a:ext uri="{FF2B5EF4-FFF2-40B4-BE49-F238E27FC236}">
                <a16:creationId xmlns:a16="http://schemas.microsoft.com/office/drawing/2014/main" id="{ED92BFE4-D51A-A762-2B8C-E5EC9CC75020}"/>
              </a:ext>
            </a:extLst>
          </p:cNvPr>
          <p:cNvSpPr/>
          <p:nvPr/>
        </p:nvSpPr>
        <p:spPr>
          <a:xfrm>
            <a:off x="2982396" y="1993242"/>
            <a:ext cx="1946002" cy="1556801"/>
          </a:xfrm>
          <a:prstGeom prst="rect">
            <a:avLst/>
          </a:prstGeom>
          <a:blipFill>
            <a:blip r:embed="rId4"/>
            <a:srcRect/>
            <a:stretch>
              <a:fillRect l="-13000" r="-1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0" name="Freeform: Shape 9">
            <a:extLst>
              <a:ext uri="{FF2B5EF4-FFF2-40B4-BE49-F238E27FC236}">
                <a16:creationId xmlns:a16="http://schemas.microsoft.com/office/drawing/2014/main" id="{45D86DB7-29FE-8965-6ACA-87CD05459DBD}"/>
              </a:ext>
            </a:extLst>
          </p:cNvPr>
          <p:cNvSpPr/>
          <p:nvPr/>
        </p:nvSpPr>
        <p:spPr>
          <a:xfrm>
            <a:off x="3157536" y="3394363"/>
            <a:ext cx="1731941" cy="544880"/>
          </a:xfrm>
          <a:custGeom>
            <a:avLst/>
            <a:gdLst>
              <a:gd name="connsiteX0" fmla="*/ 0 w 1731941"/>
              <a:gd name="connsiteY0" fmla="*/ 0 h 544880"/>
              <a:gd name="connsiteX1" fmla="*/ 1010299 w 1731941"/>
              <a:gd name="connsiteY1" fmla="*/ 0 h 544880"/>
              <a:gd name="connsiteX2" fmla="*/ 1216689 w 1731941"/>
              <a:gd name="connsiteY2" fmla="*/ -58302 h 544880"/>
              <a:gd name="connsiteX3" fmla="*/ 1443284 w 1731941"/>
              <a:gd name="connsiteY3" fmla="*/ 0 h 544880"/>
              <a:gd name="connsiteX4" fmla="*/ 1731941 w 1731941"/>
              <a:gd name="connsiteY4" fmla="*/ 0 h 544880"/>
              <a:gd name="connsiteX5" fmla="*/ 1731941 w 1731941"/>
              <a:gd name="connsiteY5" fmla="*/ 90813 h 544880"/>
              <a:gd name="connsiteX6" fmla="*/ 1731941 w 1731941"/>
              <a:gd name="connsiteY6" fmla="*/ 90813 h 544880"/>
              <a:gd name="connsiteX7" fmla="*/ 1731941 w 1731941"/>
              <a:gd name="connsiteY7" fmla="*/ 227033 h 544880"/>
              <a:gd name="connsiteX8" fmla="*/ 1731941 w 1731941"/>
              <a:gd name="connsiteY8" fmla="*/ 544880 h 544880"/>
              <a:gd name="connsiteX9" fmla="*/ 1443284 w 1731941"/>
              <a:gd name="connsiteY9" fmla="*/ 544880 h 544880"/>
              <a:gd name="connsiteX10" fmla="*/ 1010299 w 1731941"/>
              <a:gd name="connsiteY10" fmla="*/ 544880 h 544880"/>
              <a:gd name="connsiteX11" fmla="*/ 1010299 w 1731941"/>
              <a:gd name="connsiteY11" fmla="*/ 544880 h 544880"/>
              <a:gd name="connsiteX12" fmla="*/ 0 w 1731941"/>
              <a:gd name="connsiteY12" fmla="*/ 544880 h 544880"/>
              <a:gd name="connsiteX13" fmla="*/ 0 w 1731941"/>
              <a:gd name="connsiteY13" fmla="*/ 227033 h 544880"/>
              <a:gd name="connsiteX14" fmla="*/ 0 w 1731941"/>
              <a:gd name="connsiteY14" fmla="*/ 90813 h 544880"/>
              <a:gd name="connsiteX15" fmla="*/ 0 w 1731941"/>
              <a:gd name="connsiteY15" fmla="*/ 90813 h 544880"/>
              <a:gd name="connsiteX16" fmla="*/ 0 w 1731941"/>
              <a:gd name="connsiteY16" fmla="*/ 0 h 54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941" h="544880">
                <a:moveTo>
                  <a:pt x="0" y="0"/>
                </a:moveTo>
                <a:lnTo>
                  <a:pt x="1010299" y="0"/>
                </a:lnTo>
                <a:lnTo>
                  <a:pt x="1216689" y="-58302"/>
                </a:lnTo>
                <a:lnTo>
                  <a:pt x="1443284" y="0"/>
                </a:lnTo>
                <a:lnTo>
                  <a:pt x="1731941" y="0"/>
                </a:lnTo>
                <a:lnTo>
                  <a:pt x="1731941" y="90813"/>
                </a:lnTo>
                <a:lnTo>
                  <a:pt x="1731941" y="90813"/>
                </a:lnTo>
                <a:lnTo>
                  <a:pt x="1731941" y="227033"/>
                </a:lnTo>
                <a:lnTo>
                  <a:pt x="1731941" y="544880"/>
                </a:lnTo>
                <a:lnTo>
                  <a:pt x="1443284" y="544880"/>
                </a:lnTo>
                <a:lnTo>
                  <a:pt x="1010299" y="544880"/>
                </a:lnTo>
                <a:lnTo>
                  <a:pt x="1010299" y="544880"/>
                </a:lnTo>
                <a:lnTo>
                  <a:pt x="0" y="544880"/>
                </a:lnTo>
                <a:lnTo>
                  <a:pt x="0" y="227033"/>
                </a:lnTo>
                <a:lnTo>
                  <a:pt x="0" y="90813"/>
                </a:lnTo>
                <a:lnTo>
                  <a:pt x="0" y="9081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Teaching</a:t>
            </a:r>
          </a:p>
        </p:txBody>
      </p:sp>
      <p:sp>
        <p:nvSpPr>
          <p:cNvPr id="11" name="Rectangle 10" descr="Person writing on whiteboard">
            <a:extLst>
              <a:ext uri="{FF2B5EF4-FFF2-40B4-BE49-F238E27FC236}">
                <a16:creationId xmlns:a16="http://schemas.microsoft.com/office/drawing/2014/main" id="{7B24559F-69F2-74BB-22B1-83B2B3510B61}"/>
              </a:ext>
            </a:extLst>
          </p:cNvPr>
          <p:cNvSpPr/>
          <p:nvPr/>
        </p:nvSpPr>
        <p:spPr>
          <a:xfrm>
            <a:off x="5122998" y="1993242"/>
            <a:ext cx="1946002" cy="1556801"/>
          </a:xfrm>
          <a:prstGeom prst="rect">
            <a:avLst/>
          </a:prstGeom>
          <a:blipFill>
            <a:blip r:embed="rId5"/>
            <a:srcRect/>
            <a:stretch>
              <a:fillRect l="-13000" r="-1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2" name="Freeform: Shape 11">
            <a:extLst>
              <a:ext uri="{FF2B5EF4-FFF2-40B4-BE49-F238E27FC236}">
                <a16:creationId xmlns:a16="http://schemas.microsoft.com/office/drawing/2014/main" id="{BB0FB7F4-4EDB-6847-A1C4-B9FEF206B661}"/>
              </a:ext>
            </a:extLst>
          </p:cNvPr>
          <p:cNvSpPr/>
          <p:nvPr/>
        </p:nvSpPr>
        <p:spPr>
          <a:xfrm>
            <a:off x="5298139" y="3394363"/>
            <a:ext cx="1731941" cy="544880"/>
          </a:xfrm>
          <a:custGeom>
            <a:avLst/>
            <a:gdLst>
              <a:gd name="connsiteX0" fmla="*/ 0 w 1731941"/>
              <a:gd name="connsiteY0" fmla="*/ 0 h 544880"/>
              <a:gd name="connsiteX1" fmla="*/ 1010299 w 1731941"/>
              <a:gd name="connsiteY1" fmla="*/ 0 h 544880"/>
              <a:gd name="connsiteX2" fmla="*/ 1216689 w 1731941"/>
              <a:gd name="connsiteY2" fmla="*/ -58302 h 544880"/>
              <a:gd name="connsiteX3" fmla="*/ 1443284 w 1731941"/>
              <a:gd name="connsiteY3" fmla="*/ 0 h 544880"/>
              <a:gd name="connsiteX4" fmla="*/ 1731941 w 1731941"/>
              <a:gd name="connsiteY4" fmla="*/ 0 h 544880"/>
              <a:gd name="connsiteX5" fmla="*/ 1731941 w 1731941"/>
              <a:gd name="connsiteY5" fmla="*/ 90813 h 544880"/>
              <a:gd name="connsiteX6" fmla="*/ 1731941 w 1731941"/>
              <a:gd name="connsiteY6" fmla="*/ 90813 h 544880"/>
              <a:gd name="connsiteX7" fmla="*/ 1731941 w 1731941"/>
              <a:gd name="connsiteY7" fmla="*/ 227033 h 544880"/>
              <a:gd name="connsiteX8" fmla="*/ 1731941 w 1731941"/>
              <a:gd name="connsiteY8" fmla="*/ 544880 h 544880"/>
              <a:gd name="connsiteX9" fmla="*/ 1443284 w 1731941"/>
              <a:gd name="connsiteY9" fmla="*/ 544880 h 544880"/>
              <a:gd name="connsiteX10" fmla="*/ 1010299 w 1731941"/>
              <a:gd name="connsiteY10" fmla="*/ 544880 h 544880"/>
              <a:gd name="connsiteX11" fmla="*/ 1010299 w 1731941"/>
              <a:gd name="connsiteY11" fmla="*/ 544880 h 544880"/>
              <a:gd name="connsiteX12" fmla="*/ 0 w 1731941"/>
              <a:gd name="connsiteY12" fmla="*/ 544880 h 544880"/>
              <a:gd name="connsiteX13" fmla="*/ 0 w 1731941"/>
              <a:gd name="connsiteY13" fmla="*/ 227033 h 544880"/>
              <a:gd name="connsiteX14" fmla="*/ 0 w 1731941"/>
              <a:gd name="connsiteY14" fmla="*/ 90813 h 544880"/>
              <a:gd name="connsiteX15" fmla="*/ 0 w 1731941"/>
              <a:gd name="connsiteY15" fmla="*/ 90813 h 544880"/>
              <a:gd name="connsiteX16" fmla="*/ 0 w 1731941"/>
              <a:gd name="connsiteY16" fmla="*/ 0 h 54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941" h="544880">
                <a:moveTo>
                  <a:pt x="0" y="0"/>
                </a:moveTo>
                <a:lnTo>
                  <a:pt x="1010299" y="0"/>
                </a:lnTo>
                <a:lnTo>
                  <a:pt x="1216689" y="-58302"/>
                </a:lnTo>
                <a:lnTo>
                  <a:pt x="1443284" y="0"/>
                </a:lnTo>
                <a:lnTo>
                  <a:pt x="1731941" y="0"/>
                </a:lnTo>
                <a:lnTo>
                  <a:pt x="1731941" y="90813"/>
                </a:lnTo>
                <a:lnTo>
                  <a:pt x="1731941" y="90813"/>
                </a:lnTo>
                <a:lnTo>
                  <a:pt x="1731941" y="227033"/>
                </a:lnTo>
                <a:lnTo>
                  <a:pt x="1731941" y="544880"/>
                </a:lnTo>
                <a:lnTo>
                  <a:pt x="1443284" y="544880"/>
                </a:lnTo>
                <a:lnTo>
                  <a:pt x="1010299" y="544880"/>
                </a:lnTo>
                <a:lnTo>
                  <a:pt x="1010299" y="544880"/>
                </a:lnTo>
                <a:lnTo>
                  <a:pt x="0" y="544880"/>
                </a:lnTo>
                <a:lnTo>
                  <a:pt x="0" y="227033"/>
                </a:lnTo>
                <a:lnTo>
                  <a:pt x="0" y="90813"/>
                </a:lnTo>
                <a:lnTo>
                  <a:pt x="0" y="9081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Curriculum Development</a:t>
            </a:r>
          </a:p>
        </p:txBody>
      </p:sp>
      <p:sp>
        <p:nvSpPr>
          <p:cNvPr id="13" name="Rectangle 12" descr="Man reading notes">
            <a:extLst>
              <a:ext uri="{FF2B5EF4-FFF2-40B4-BE49-F238E27FC236}">
                <a16:creationId xmlns:a16="http://schemas.microsoft.com/office/drawing/2014/main" id="{3C95396F-A0EB-C549-0B9C-B3508D191B01}"/>
              </a:ext>
            </a:extLst>
          </p:cNvPr>
          <p:cNvSpPr/>
          <p:nvPr/>
        </p:nvSpPr>
        <p:spPr>
          <a:xfrm>
            <a:off x="7263601" y="1993242"/>
            <a:ext cx="1946002" cy="1556801"/>
          </a:xfrm>
          <a:prstGeom prst="rect">
            <a:avLst/>
          </a:prstGeom>
          <a:blipFill>
            <a:blip r:embed="rId6"/>
            <a:srcRect/>
            <a:stretch>
              <a:fillRect l="-13000" r="-1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4" name="Freeform: Shape 13">
            <a:extLst>
              <a:ext uri="{FF2B5EF4-FFF2-40B4-BE49-F238E27FC236}">
                <a16:creationId xmlns:a16="http://schemas.microsoft.com/office/drawing/2014/main" id="{C85E6EEB-F999-B3E1-AD22-2406F4B7563E}"/>
              </a:ext>
            </a:extLst>
          </p:cNvPr>
          <p:cNvSpPr/>
          <p:nvPr/>
        </p:nvSpPr>
        <p:spPr>
          <a:xfrm>
            <a:off x="7438741" y="3394363"/>
            <a:ext cx="1731941" cy="544880"/>
          </a:xfrm>
          <a:custGeom>
            <a:avLst/>
            <a:gdLst>
              <a:gd name="connsiteX0" fmla="*/ 0 w 1731941"/>
              <a:gd name="connsiteY0" fmla="*/ 0 h 544880"/>
              <a:gd name="connsiteX1" fmla="*/ 1010299 w 1731941"/>
              <a:gd name="connsiteY1" fmla="*/ 0 h 544880"/>
              <a:gd name="connsiteX2" fmla="*/ 1216689 w 1731941"/>
              <a:gd name="connsiteY2" fmla="*/ -58302 h 544880"/>
              <a:gd name="connsiteX3" fmla="*/ 1443284 w 1731941"/>
              <a:gd name="connsiteY3" fmla="*/ 0 h 544880"/>
              <a:gd name="connsiteX4" fmla="*/ 1731941 w 1731941"/>
              <a:gd name="connsiteY4" fmla="*/ 0 h 544880"/>
              <a:gd name="connsiteX5" fmla="*/ 1731941 w 1731941"/>
              <a:gd name="connsiteY5" fmla="*/ 90813 h 544880"/>
              <a:gd name="connsiteX6" fmla="*/ 1731941 w 1731941"/>
              <a:gd name="connsiteY6" fmla="*/ 90813 h 544880"/>
              <a:gd name="connsiteX7" fmla="*/ 1731941 w 1731941"/>
              <a:gd name="connsiteY7" fmla="*/ 227033 h 544880"/>
              <a:gd name="connsiteX8" fmla="*/ 1731941 w 1731941"/>
              <a:gd name="connsiteY8" fmla="*/ 544880 h 544880"/>
              <a:gd name="connsiteX9" fmla="*/ 1443284 w 1731941"/>
              <a:gd name="connsiteY9" fmla="*/ 544880 h 544880"/>
              <a:gd name="connsiteX10" fmla="*/ 1010299 w 1731941"/>
              <a:gd name="connsiteY10" fmla="*/ 544880 h 544880"/>
              <a:gd name="connsiteX11" fmla="*/ 1010299 w 1731941"/>
              <a:gd name="connsiteY11" fmla="*/ 544880 h 544880"/>
              <a:gd name="connsiteX12" fmla="*/ 0 w 1731941"/>
              <a:gd name="connsiteY12" fmla="*/ 544880 h 544880"/>
              <a:gd name="connsiteX13" fmla="*/ 0 w 1731941"/>
              <a:gd name="connsiteY13" fmla="*/ 227033 h 544880"/>
              <a:gd name="connsiteX14" fmla="*/ 0 w 1731941"/>
              <a:gd name="connsiteY14" fmla="*/ 90813 h 544880"/>
              <a:gd name="connsiteX15" fmla="*/ 0 w 1731941"/>
              <a:gd name="connsiteY15" fmla="*/ 90813 h 544880"/>
              <a:gd name="connsiteX16" fmla="*/ 0 w 1731941"/>
              <a:gd name="connsiteY16" fmla="*/ 0 h 54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941" h="544880">
                <a:moveTo>
                  <a:pt x="0" y="0"/>
                </a:moveTo>
                <a:lnTo>
                  <a:pt x="1010299" y="0"/>
                </a:lnTo>
                <a:lnTo>
                  <a:pt x="1216689" y="-58302"/>
                </a:lnTo>
                <a:lnTo>
                  <a:pt x="1443284" y="0"/>
                </a:lnTo>
                <a:lnTo>
                  <a:pt x="1731941" y="0"/>
                </a:lnTo>
                <a:lnTo>
                  <a:pt x="1731941" y="90813"/>
                </a:lnTo>
                <a:lnTo>
                  <a:pt x="1731941" y="90813"/>
                </a:lnTo>
                <a:lnTo>
                  <a:pt x="1731941" y="227033"/>
                </a:lnTo>
                <a:lnTo>
                  <a:pt x="1731941" y="544880"/>
                </a:lnTo>
                <a:lnTo>
                  <a:pt x="1443284" y="544880"/>
                </a:lnTo>
                <a:lnTo>
                  <a:pt x="1010299" y="544880"/>
                </a:lnTo>
                <a:lnTo>
                  <a:pt x="1010299" y="544880"/>
                </a:lnTo>
                <a:lnTo>
                  <a:pt x="0" y="544880"/>
                </a:lnTo>
                <a:lnTo>
                  <a:pt x="0" y="227033"/>
                </a:lnTo>
                <a:lnTo>
                  <a:pt x="0" y="90813"/>
                </a:lnTo>
                <a:lnTo>
                  <a:pt x="0" y="9081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Research</a:t>
            </a:r>
          </a:p>
        </p:txBody>
      </p:sp>
      <p:sp>
        <p:nvSpPr>
          <p:cNvPr id="15" name="Rectangle 14" descr="Many hands in the middle of a huddle">
            <a:extLst>
              <a:ext uri="{FF2B5EF4-FFF2-40B4-BE49-F238E27FC236}">
                <a16:creationId xmlns:a16="http://schemas.microsoft.com/office/drawing/2014/main" id="{36A2A721-6E90-C419-43FC-5458AC6BF47B}"/>
              </a:ext>
            </a:extLst>
          </p:cNvPr>
          <p:cNvSpPr/>
          <p:nvPr/>
        </p:nvSpPr>
        <p:spPr>
          <a:xfrm>
            <a:off x="9404203" y="1993242"/>
            <a:ext cx="1946002" cy="1556801"/>
          </a:xfrm>
          <a:prstGeom prst="rect">
            <a:avLst/>
          </a:prstGeom>
          <a:blipFill>
            <a:blip r:embed="rId7"/>
            <a:srcRect/>
            <a:stretch>
              <a:fillRect l="-13000" r="-1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6" name="Freeform: Shape 15">
            <a:extLst>
              <a:ext uri="{FF2B5EF4-FFF2-40B4-BE49-F238E27FC236}">
                <a16:creationId xmlns:a16="http://schemas.microsoft.com/office/drawing/2014/main" id="{864764D3-0E42-D4C2-E603-518C507C6B0C}"/>
              </a:ext>
            </a:extLst>
          </p:cNvPr>
          <p:cNvSpPr/>
          <p:nvPr/>
        </p:nvSpPr>
        <p:spPr>
          <a:xfrm>
            <a:off x="9579343" y="3394363"/>
            <a:ext cx="1731941" cy="544880"/>
          </a:xfrm>
          <a:custGeom>
            <a:avLst/>
            <a:gdLst>
              <a:gd name="connsiteX0" fmla="*/ 0 w 1731941"/>
              <a:gd name="connsiteY0" fmla="*/ 0 h 544880"/>
              <a:gd name="connsiteX1" fmla="*/ 1010299 w 1731941"/>
              <a:gd name="connsiteY1" fmla="*/ 0 h 544880"/>
              <a:gd name="connsiteX2" fmla="*/ 1216689 w 1731941"/>
              <a:gd name="connsiteY2" fmla="*/ -58302 h 544880"/>
              <a:gd name="connsiteX3" fmla="*/ 1443284 w 1731941"/>
              <a:gd name="connsiteY3" fmla="*/ 0 h 544880"/>
              <a:gd name="connsiteX4" fmla="*/ 1731941 w 1731941"/>
              <a:gd name="connsiteY4" fmla="*/ 0 h 544880"/>
              <a:gd name="connsiteX5" fmla="*/ 1731941 w 1731941"/>
              <a:gd name="connsiteY5" fmla="*/ 90813 h 544880"/>
              <a:gd name="connsiteX6" fmla="*/ 1731941 w 1731941"/>
              <a:gd name="connsiteY6" fmla="*/ 90813 h 544880"/>
              <a:gd name="connsiteX7" fmla="*/ 1731941 w 1731941"/>
              <a:gd name="connsiteY7" fmla="*/ 227033 h 544880"/>
              <a:gd name="connsiteX8" fmla="*/ 1731941 w 1731941"/>
              <a:gd name="connsiteY8" fmla="*/ 544880 h 544880"/>
              <a:gd name="connsiteX9" fmla="*/ 1443284 w 1731941"/>
              <a:gd name="connsiteY9" fmla="*/ 544880 h 544880"/>
              <a:gd name="connsiteX10" fmla="*/ 1010299 w 1731941"/>
              <a:gd name="connsiteY10" fmla="*/ 544880 h 544880"/>
              <a:gd name="connsiteX11" fmla="*/ 1010299 w 1731941"/>
              <a:gd name="connsiteY11" fmla="*/ 544880 h 544880"/>
              <a:gd name="connsiteX12" fmla="*/ 0 w 1731941"/>
              <a:gd name="connsiteY12" fmla="*/ 544880 h 544880"/>
              <a:gd name="connsiteX13" fmla="*/ 0 w 1731941"/>
              <a:gd name="connsiteY13" fmla="*/ 227033 h 544880"/>
              <a:gd name="connsiteX14" fmla="*/ 0 w 1731941"/>
              <a:gd name="connsiteY14" fmla="*/ 90813 h 544880"/>
              <a:gd name="connsiteX15" fmla="*/ 0 w 1731941"/>
              <a:gd name="connsiteY15" fmla="*/ 90813 h 544880"/>
              <a:gd name="connsiteX16" fmla="*/ 0 w 1731941"/>
              <a:gd name="connsiteY16" fmla="*/ 0 h 54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941" h="544880">
                <a:moveTo>
                  <a:pt x="0" y="0"/>
                </a:moveTo>
                <a:lnTo>
                  <a:pt x="1010299" y="0"/>
                </a:lnTo>
                <a:lnTo>
                  <a:pt x="1216689" y="-58302"/>
                </a:lnTo>
                <a:lnTo>
                  <a:pt x="1443284" y="0"/>
                </a:lnTo>
                <a:lnTo>
                  <a:pt x="1731941" y="0"/>
                </a:lnTo>
                <a:lnTo>
                  <a:pt x="1731941" y="90813"/>
                </a:lnTo>
                <a:lnTo>
                  <a:pt x="1731941" y="90813"/>
                </a:lnTo>
                <a:lnTo>
                  <a:pt x="1731941" y="227033"/>
                </a:lnTo>
                <a:lnTo>
                  <a:pt x="1731941" y="544880"/>
                </a:lnTo>
                <a:lnTo>
                  <a:pt x="1443284" y="544880"/>
                </a:lnTo>
                <a:lnTo>
                  <a:pt x="1010299" y="544880"/>
                </a:lnTo>
                <a:lnTo>
                  <a:pt x="1010299" y="544880"/>
                </a:lnTo>
                <a:lnTo>
                  <a:pt x="0" y="544880"/>
                </a:lnTo>
                <a:lnTo>
                  <a:pt x="0" y="227033"/>
                </a:lnTo>
                <a:lnTo>
                  <a:pt x="0" y="90813"/>
                </a:lnTo>
                <a:lnTo>
                  <a:pt x="0" y="9081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Outreach</a:t>
            </a:r>
          </a:p>
        </p:txBody>
      </p:sp>
      <p:sp>
        <p:nvSpPr>
          <p:cNvPr id="3" name="Content Placeholder 2">
            <a:extLst>
              <a:ext uri="{FF2B5EF4-FFF2-40B4-BE49-F238E27FC236}">
                <a16:creationId xmlns:a16="http://schemas.microsoft.com/office/drawing/2014/main" id="{6D235CFA-6C42-EFCD-1DFA-9BB98D86508A}"/>
              </a:ext>
            </a:extLst>
          </p:cNvPr>
          <p:cNvSpPr>
            <a:spLocks noGrp="1"/>
          </p:cNvSpPr>
          <p:nvPr>
            <p:ph idx="1"/>
          </p:nvPr>
        </p:nvSpPr>
        <p:spPr>
          <a:xfrm>
            <a:off x="838200" y="4724399"/>
            <a:ext cx="10515600" cy="1452563"/>
          </a:xfrm>
        </p:spPr>
        <p:txBody>
          <a:bodyPr/>
          <a:lstStyle/>
          <a:p>
            <a:pPr marL="0" indent="0">
              <a:buNone/>
            </a:pPr>
            <a:r>
              <a:rPr lang="en-US" i="0" baseline="0" dirty="0"/>
              <a:t>Write down your primary functional area.</a:t>
            </a:r>
          </a:p>
          <a:p>
            <a:pPr marL="0" indent="0">
              <a:buNone/>
            </a:pPr>
            <a:endParaRPr lang="en-US" i="0" baseline="0" dirty="0"/>
          </a:p>
        </p:txBody>
      </p:sp>
      <p:pic>
        <p:nvPicPr>
          <p:cNvPr id="5" name="Graphic 4" descr="Clipboard Checked outline">
            <a:extLst>
              <a:ext uri="{FF2B5EF4-FFF2-40B4-BE49-F238E27FC236}">
                <a16:creationId xmlns:a16="http://schemas.microsoft.com/office/drawing/2014/main" id="{0E5D1007-14F0-4D2A-8B85-624F33D0CA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96600" y="5578475"/>
            <a:ext cx="914400" cy="914400"/>
          </a:xfrm>
          <a:prstGeom prst="rect">
            <a:avLst/>
          </a:prstGeom>
        </p:spPr>
      </p:pic>
    </p:spTree>
    <p:extLst>
      <p:ext uri="{BB962C8B-B14F-4D97-AF65-F5344CB8AC3E}">
        <p14:creationId xmlns:p14="http://schemas.microsoft.com/office/powerpoint/2010/main" val="11975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percentage symbol on red background">
            <a:extLst>
              <a:ext uri="{FF2B5EF4-FFF2-40B4-BE49-F238E27FC236}">
                <a16:creationId xmlns:a16="http://schemas.microsoft.com/office/drawing/2014/main" id="{EA34F005-D3B7-88E8-DDF7-BF49C1A42618}"/>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61" t="14759" r="1" b="918"/>
          <a:stretch/>
        </p:blipFill>
        <p:spPr>
          <a:xfrm>
            <a:off x="0" y="0"/>
            <a:ext cx="12192000" cy="6858000"/>
          </a:xfrm>
          <a:prstGeom prst="rect">
            <a:avLst/>
          </a:prstGeom>
        </p:spPr>
      </p:pic>
      <p:sp>
        <p:nvSpPr>
          <p:cNvPr id="2" name="Title 1">
            <a:extLst>
              <a:ext uri="{FF2B5EF4-FFF2-40B4-BE49-F238E27FC236}">
                <a16:creationId xmlns:a16="http://schemas.microsoft.com/office/drawing/2014/main" id="{814C99C5-9624-E1A0-BF88-8F1D287AFC0F}"/>
              </a:ext>
            </a:extLst>
          </p:cNvPr>
          <p:cNvSpPr>
            <a:spLocks noGrp="1"/>
          </p:cNvSpPr>
          <p:nvPr>
            <p:ph type="title"/>
          </p:nvPr>
        </p:nvSpPr>
        <p:spPr/>
        <p:txBody>
          <a:bodyPr/>
          <a:lstStyle/>
          <a:p>
            <a:r>
              <a:rPr lang="en-US"/>
              <a:t>Effort allocation</a:t>
            </a:r>
          </a:p>
        </p:txBody>
      </p:sp>
      <p:sp>
        <p:nvSpPr>
          <p:cNvPr id="3" name="Content Placeholder 2">
            <a:extLst>
              <a:ext uri="{FF2B5EF4-FFF2-40B4-BE49-F238E27FC236}">
                <a16:creationId xmlns:a16="http://schemas.microsoft.com/office/drawing/2014/main" id="{ABB1C9E4-4AF5-4C1B-BB1A-55EF04665CB3}"/>
              </a:ext>
            </a:extLst>
          </p:cNvPr>
          <p:cNvSpPr>
            <a:spLocks noGrp="1"/>
          </p:cNvSpPr>
          <p:nvPr>
            <p:ph idx="1"/>
          </p:nvPr>
        </p:nvSpPr>
        <p:spPr>
          <a:xfrm>
            <a:off x="838200" y="1825625"/>
            <a:ext cx="5969000" cy="4351338"/>
          </a:xfrm>
        </p:spPr>
        <p:txBody>
          <a:bodyPr/>
          <a:lstStyle/>
          <a:p>
            <a:r>
              <a:rPr lang="en-US"/>
              <a:t>Primary Functional Area</a:t>
            </a:r>
          </a:p>
          <a:p>
            <a:r>
              <a:rPr lang="en-US"/>
              <a:t>Specialist Position Description (SPD)</a:t>
            </a:r>
          </a:p>
          <a:p>
            <a:r>
              <a:rPr lang="en-US"/>
              <a:t>Possibly, Fixed Term Reappointment Memo(s)</a:t>
            </a:r>
          </a:p>
          <a:p>
            <a:endParaRPr lang="en-US"/>
          </a:p>
        </p:txBody>
      </p:sp>
    </p:spTree>
    <p:extLst>
      <p:ext uri="{BB962C8B-B14F-4D97-AF65-F5344CB8AC3E}">
        <p14:creationId xmlns:p14="http://schemas.microsoft.com/office/powerpoint/2010/main" val="211448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DB98-849C-C243-6912-742616D16D83}"/>
              </a:ext>
            </a:extLst>
          </p:cNvPr>
          <p:cNvSpPr>
            <a:spLocks noGrp="1"/>
          </p:cNvSpPr>
          <p:nvPr>
            <p:ph type="title"/>
          </p:nvPr>
        </p:nvSpPr>
        <p:spPr/>
        <p:txBody>
          <a:bodyPr/>
          <a:lstStyle/>
          <a:p>
            <a:r>
              <a:rPr lang="en-US"/>
              <a:t>Academic</a:t>
            </a:r>
            <a:r>
              <a:rPr lang="en-US" baseline="0"/>
              <a:t> </a:t>
            </a:r>
            <a:r>
              <a:rPr lang="en-US"/>
              <a:t>a</a:t>
            </a:r>
            <a:r>
              <a:rPr lang="en-US" baseline="0"/>
              <a:t>ctivity</a:t>
            </a:r>
            <a:endParaRPr lang="en-US"/>
          </a:p>
        </p:txBody>
      </p:sp>
      <p:sp>
        <p:nvSpPr>
          <p:cNvPr id="3" name="Content Placeholder 2">
            <a:extLst>
              <a:ext uri="{FF2B5EF4-FFF2-40B4-BE49-F238E27FC236}">
                <a16:creationId xmlns:a16="http://schemas.microsoft.com/office/drawing/2014/main" id="{89B8E6D7-9C2F-AFD0-3849-8403D7477AED}"/>
              </a:ext>
            </a:extLst>
          </p:cNvPr>
          <p:cNvSpPr>
            <a:spLocks noGrp="1"/>
          </p:cNvSpPr>
          <p:nvPr>
            <p:ph idx="1"/>
          </p:nvPr>
        </p:nvSpPr>
        <p:spPr/>
        <p:txBody>
          <a:bodyPr>
            <a:normAutofit/>
          </a:bodyPr>
          <a:lstStyle/>
          <a:p>
            <a:r>
              <a:rPr lang="en-US"/>
              <a:t>All the functional areas </a:t>
            </a:r>
          </a:p>
          <a:p>
            <a:r>
              <a:rPr lang="en-US"/>
              <a:t>Plus:</a:t>
            </a:r>
          </a:p>
          <a:p>
            <a:pPr lvl="1"/>
            <a:r>
              <a:rPr lang="en-US"/>
              <a:t>Institutional service in administrative/</a:t>
            </a:r>
            <a:r>
              <a:rPr lang="en-US" baseline="0"/>
              <a:t>leadership roles</a:t>
            </a:r>
          </a:p>
          <a:p>
            <a:pPr lvl="1"/>
            <a:r>
              <a:rPr lang="en-US" baseline="0"/>
              <a:t>Scholarly presentations (regardless of peer</a:t>
            </a:r>
            <a:r>
              <a:rPr lang="en-US"/>
              <a:t> review status or audience)</a:t>
            </a:r>
            <a:endParaRPr lang="en-US" baseline="0"/>
          </a:p>
          <a:p>
            <a:pPr lvl="1"/>
            <a:r>
              <a:rPr lang="en-US"/>
              <a:t>Publications (regardless of peer review status or format)</a:t>
            </a:r>
          </a:p>
          <a:p>
            <a:pPr lvl="1"/>
            <a:r>
              <a:rPr lang="en-US" baseline="0"/>
              <a:t>Getting grants (or other kinds of financial contracts)</a:t>
            </a:r>
          </a:p>
          <a:p>
            <a:pPr lvl="1"/>
            <a:r>
              <a:rPr lang="en-US"/>
              <a:t>Committee service at any level (internal or external)</a:t>
            </a:r>
          </a:p>
          <a:p>
            <a:pPr lvl="1"/>
            <a:r>
              <a:rPr lang="en-US" baseline="0"/>
              <a:t>Anything</a:t>
            </a:r>
            <a:r>
              <a:rPr lang="en-US"/>
              <a:t> else… </a:t>
            </a:r>
          </a:p>
          <a:p>
            <a:pPr lvl="2"/>
            <a:r>
              <a:rPr lang="en-US"/>
              <a:t>Record your professional development and learning. </a:t>
            </a:r>
          </a:p>
          <a:p>
            <a:pPr lvl="2"/>
            <a:r>
              <a:rPr lang="en-US"/>
              <a:t>Also include any awards or honors, or anything else related to your identity as an academic.</a:t>
            </a:r>
            <a:endParaRPr lang="en-US" baseline="0"/>
          </a:p>
        </p:txBody>
      </p:sp>
    </p:spTree>
    <p:extLst>
      <p:ext uri="{BB962C8B-B14F-4D97-AF65-F5344CB8AC3E}">
        <p14:creationId xmlns:p14="http://schemas.microsoft.com/office/powerpoint/2010/main" val="121957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ssorted work tools">
            <a:extLst>
              <a:ext uri="{FF2B5EF4-FFF2-40B4-BE49-F238E27FC236}">
                <a16:creationId xmlns:a16="http://schemas.microsoft.com/office/drawing/2014/main" id="{AF517132-8081-BF18-C166-B36C2E00FAFC}"/>
              </a:ext>
            </a:extLst>
          </p:cNvPr>
          <p:cNvPicPr>
            <a:picLocks noChangeAspect="1"/>
          </p:cNvPicPr>
          <p:nvPr/>
        </p:nvPicPr>
        <p:blipFill rotWithShape="1">
          <a:blip r:embed="rId3"/>
          <a:srcRect t="7061" r="2" b="8591"/>
          <a:stretch/>
        </p:blipFill>
        <p:spPr>
          <a:xfrm>
            <a:off x="0" y="1"/>
            <a:ext cx="12198825" cy="6858000"/>
          </a:xfrm>
          <a:prstGeom prst="rect">
            <a:avLst/>
          </a:prstGeom>
        </p:spPr>
      </p:pic>
      <p:sp>
        <p:nvSpPr>
          <p:cNvPr id="5" name="Rectangle 4">
            <a:extLst>
              <a:ext uri="{FF2B5EF4-FFF2-40B4-BE49-F238E27FC236}">
                <a16:creationId xmlns:a16="http://schemas.microsoft.com/office/drawing/2014/main" id="{8EB5836C-FC51-0454-4CB1-625A0F76B56A}"/>
              </a:ext>
              <a:ext uri="{C183D7F6-B498-43B3-948B-1728B52AA6E4}">
                <adec:decorative xmlns:adec="http://schemas.microsoft.com/office/drawing/2017/decorative" val="1"/>
              </a:ext>
            </a:extLst>
          </p:cNvPr>
          <p:cNvSpPr/>
          <p:nvPr/>
        </p:nvSpPr>
        <p:spPr>
          <a:xfrm>
            <a:off x="6825" y="-1"/>
            <a:ext cx="12192000" cy="6858000"/>
          </a:xfrm>
          <a:prstGeom prst="rect">
            <a:avLst/>
          </a:prstGeom>
          <a:gradFill flip="none" rotWithShape="1">
            <a:gsLst>
              <a:gs pos="0">
                <a:schemeClr val="tx1">
                  <a:alpha val="75000"/>
                </a:schemeClr>
              </a:gs>
              <a:gs pos="80000">
                <a:srgbClr val="000000">
                  <a:alpha val="50000"/>
                </a:srgbClr>
              </a:gs>
              <a:gs pos="29000">
                <a:schemeClr val="tx1">
                  <a:alpha val="60000"/>
                </a:schemeClr>
              </a:gs>
              <a:gs pos="100000">
                <a:schemeClr val="tx1">
                  <a:alpha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3E4AD2-2EE1-4B3E-0928-7527EE03CD4B}"/>
              </a:ext>
            </a:extLst>
          </p:cNvPr>
          <p:cNvSpPr>
            <a:spLocks noGrp="1"/>
          </p:cNvSpPr>
          <p:nvPr>
            <p:ph type="title"/>
          </p:nvPr>
        </p:nvSpPr>
        <p:spPr>
          <a:xfrm>
            <a:off x="838200" y="2766218"/>
            <a:ext cx="10515600" cy="1325563"/>
          </a:xfrm>
        </p:spPr>
        <p:txBody>
          <a:bodyPr/>
          <a:lstStyle/>
          <a:p>
            <a:r>
              <a:rPr lang="en-US">
                <a:solidFill>
                  <a:schemeClr val="bg2">
                    <a:lumMod val="90000"/>
                  </a:schemeClr>
                </a:solidFill>
              </a:rPr>
              <a:t>Tools you need</a:t>
            </a:r>
          </a:p>
        </p:txBody>
      </p:sp>
      <p:sp>
        <p:nvSpPr>
          <p:cNvPr id="3" name="Content Placeholder 2">
            <a:extLst>
              <a:ext uri="{FF2B5EF4-FFF2-40B4-BE49-F238E27FC236}">
                <a16:creationId xmlns:a16="http://schemas.microsoft.com/office/drawing/2014/main" id="{3B0110D0-C131-7A3D-AAFE-AD455E3BBE9A}"/>
              </a:ext>
            </a:extLst>
          </p:cNvPr>
          <p:cNvSpPr>
            <a:spLocks noGrp="1"/>
          </p:cNvSpPr>
          <p:nvPr>
            <p:ph idx="1"/>
          </p:nvPr>
        </p:nvSpPr>
        <p:spPr>
          <a:xfrm>
            <a:off x="6426200" y="1253331"/>
            <a:ext cx="4927600" cy="4351338"/>
          </a:xfrm>
        </p:spPr>
        <p:txBody>
          <a:bodyPr anchor="ctr"/>
          <a:lstStyle/>
          <a:p>
            <a:r>
              <a:rPr lang="en-US" sz="2800">
                <a:solidFill>
                  <a:schemeClr val="bg2">
                    <a:lumMod val="90000"/>
                  </a:schemeClr>
                </a:solidFill>
              </a:rPr>
              <a:t>A</a:t>
            </a:r>
            <a:r>
              <a:rPr lang="en-US" sz="2800" baseline="0">
                <a:solidFill>
                  <a:schemeClr val="bg2">
                    <a:lumMod val="90000"/>
                  </a:schemeClr>
                </a:solidFill>
              </a:rPr>
              <a:t> place to keep track of the list of your activities</a:t>
            </a:r>
          </a:p>
          <a:p>
            <a:r>
              <a:rPr lang="en-US" sz="2800" baseline="0">
                <a:solidFill>
                  <a:schemeClr val="bg2">
                    <a:lumMod val="90000"/>
                  </a:schemeClr>
                </a:solidFill>
              </a:rPr>
              <a:t>A place to keep track of artifacts that illustrate the quality of those activities</a:t>
            </a:r>
          </a:p>
          <a:p>
            <a:r>
              <a:rPr lang="en-US" sz="2800">
                <a:solidFill>
                  <a:schemeClr val="bg2">
                    <a:lumMod val="90000"/>
                  </a:schemeClr>
                </a:solidFill>
              </a:rPr>
              <a:t>A record of your job description and effort allocation over time</a:t>
            </a:r>
            <a:endParaRPr lang="en-US" sz="2800" baseline="0">
              <a:solidFill>
                <a:schemeClr val="bg2">
                  <a:lumMod val="90000"/>
                </a:schemeClr>
              </a:solidFill>
            </a:endParaRPr>
          </a:p>
        </p:txBody>
      </p:sp>
    </p:spTree>
    <p:extLst>
      <p:ext uri="{BB962C8B-B14F-4D97-AF65-F5344CB8AC3E}">
        <p14:creationId xmlns:p14="http://schemas.microsoft.com/office/powerpoint/2010/main" val="311355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B0ED-B4D7-93C4-0FED-88C664B76C2C}"/>
              </a:ext>
            </a:extLst>
          </p:cNvPr>
          <p:cNvSpPr>
            <a:spLocks noGrp="1"/>
          </p:cNvSpPr>
          <p:nvPr>
            <p:ph type="title"/>
          </p:nvPr>
        </p:nvSpPr>
        <p:spPr/>
        <p:txBody>
          <a:bodyPr/>
          <a:lstStyle/>
          <a:p>
            <a:r>
              <a:rPr lang="en-US" dirty="0"/>
              <a:t>Other things to know about your appointment</a:t>
            </a:r>
          </a:p>
        </p:txBody>
      </p:sp>
      <p:sp>
        <p:nvSpPr>
          <p:cNvPr id="3" name="Content Placeholder 2">
            <a:extLst>
              <a:ext uri="{FF2B5EF4-FFF2-40B4-BE49-F238E27FC236}">
                <a16:creationId xmlns:a16="http://schemas.microsoft.com/office/drawing/2014/main" id="{51AD3CEB-359A-E1AD-F1CD-47DA70C2B5CD}"/>
              </a:ext>
            </a:extLst>
          </p:cNvPr>
          <p:cNvSpPr>
            <a:spLocks noGrp="1"/>
          </p:cNvSpPr>
          <p:nvPr>
            <p:ph idx="1"/>
          </p:nvPr>
        </p:nvSpPr>
        <p:spPr>
          <a:xfrm>
            <a:off x="838200" y="1825625"/>
            <a:ext cx="4994189" cy="4548963"/>
          </a:xfrm>
        </p:spPr>
        <p:txBody>
          <a:bodyPr>
            <a:normAutofit lnSpcReduction="10000"/>
          </a:bodyPr>
          <a:lstStyle/>
          <a:p>
            <a:r>
              <a:rPr lang="en-US" dirty="0"/>
              <a:t>AY</a:t>
            </a:r>
            <a:r>
              <a:rPr lang="en-US" baseline="0" dirty="0"/>
              <a:t> vs AN</a:t>
            </a:r>
          </a:p>
          <a:p>
            <a:r>
              <a:rPr lang="en-US" baseline="0" dirty="0"/>
              <a:t>Employment percent and salary</a:t>
            </a:r>
          </a:p>
          <a:p>
            <a:r>
              <a:rPr lang="en-US" dirty="0"/>
              <a:t>Initial Appointment Date</a:t>
            </a:r>
          </a:p>
          <a:p>
            <a:r>
              <a:rPr lang="en-US" dirty="0"/>
              <a:t>Probationary End Date (for probationary continuing system)</a:t>
            </a:r>
          </a:p>
          <a:p>
            <a:r>
              <a:rPr lang="en-US" dirty="0"/>
              <a:t>Accumulated FTE Service Months (for promotion)</a:t>
            </a:r>
          </a:p>
          <a:p>
            <a:r>
              <a:rPr lang="en-US" dirty="0"/>
              <a:t>UNTF Eligible (for fixed term)</a:t>
            </a:r>
          </a:p>
        </p:txBody>
      </p:sp>
      <p:pic>
        <p:nvPicPr>
          <p:cNvPr id="5" name="Picture 4" descr="The Personal Profile tile in EBS">
            <a:extLst>
              <a:ext uri="{FF2B5EF4-FFF2-40B4-BE49-F238E27FC236}">
                <a16:creationId xmlns:a16="http://schemas.microsoft.com/office/drawing/2014/main" id="{AFA78426-5AC4-0897-5704-63D406B65042}"/>
              </a:ext>
            </a:extLst>
          </p:cNvPr>
          <p:cNvPicPr>
            <a:picLocks noChangeAspect="1"/>
          </p:cNvPicPr>
          <p:nvPr/>
        </p:nvPicPr>
        <p:blipFill>
          <a:blip r:embed="rId3"/>
          <a:stretch>
            <a:fillRect/>
          </a:stretch>
        </p:blipFill>
        <p:spPr>
          <a:xfrm>
            <a:off x="6295333" y="1825625"/>
            <a:ext cx="2055338" cy="2044168"/>
          </a:xfrm>
          <a:prstGeom prst="rect">
            <a:avLst/>
          </a:prstGeom>
          <a:ln>
            <a:noFill/>
          </a:ln>
          <a:effectLst>
            <a:outerShdw blurRad="292100" dist="139700" dir="2700000" algn="tl" rotWithShape="0">
              <a:srgbClr val="333333">
                <a:alpha val="65000"/>
              </a:srgbClr>
            </a:outerShdw>
          </a:effectLst>
        </p:spPr>
      </p:pic>
      <p:pic>
        <p:nvPicPr>
          <p:cNvPr id="7" name="Picture 6" descr="The Retirement Eligibility section of the Personal Profile, showing the Accumulated FTE Service Months">
            <a:extLst>
              <a:ext uri="{FF2B5EF4-FFF2-40B4-BE49-F238E27FC236}">
                <a16:creationId xmlns:a16="http://schemas.microsoft.com/office/drawing/2014/main" id="{0C996739-FFA8-B6CE-24CB-7D57912A65D9}"/>
              </a:ext>
            </a:extLst>
          </p:cNvPr>
          <p:cNvPicPr>
            <a:picLocks noChangeAspect="1"/>
          </p:cNvPicPr>
          <p:nvPr/>
        </p:nvPicPr>
        <p:blipFill>
          <a:blip r:embed="rId4"/>
          <a:stretch>
            <a:fillRect/>
          </a:stretch>
        </p:blipFill>
        <p:spPr>
          <a:xfrm>
            <a:off x="6359613" y="4689409"/>
            <a:ext cx="4262922" cy="907591"/>
          </a:xfrm>
          <a:prstGeom prst="rect">
            <a:avLst/>
          </a:prstGeom>
          <a:ln>
            <a:noFill/>
          </a:ln>
          <a:effectLst>
            <a:outerShdw blurRad="292100" dist="139700" dir="2700000" algn="tl" rotWithShape="0">
              <a:srgbClr val="333333">
                <a:alpha val="65000"/>
              </a:srgbClr>
            </a:outerShdw>
          </a:effectLst>
        </p:spPr>
      </p:pic>
      <p:pic>
        <p:nvPicPr>
          <p:cNvPr id="9" name="Picture 8" descr="The Salary Data section of the Personal Profile tab, showing the Employment Percent">
            <a:extLst>
              <a:ext uri="{FF2B5EF4-FFF2-40B4-BE49-F238E27FC236}">
                <a16:creationId xmlns:a16="http://schemas.microsoft.com/office/drawing/2014/main" id="{1C161ACB-586A-3293-D8F5-BD40C15F9EC4}"/>
              </a:ext>
            </a:extLst>
          </p:cNvPr>
          <p:cNvPicPr>
            <a:picLocks noChangeAspect="1"/>
          </p:cNvPicPr>
          <p:nvPr/>
        </p:nvPicPr>
        <p:blipFill>
          <a:blip r:embed="rId5"/>
          <a:stretch>
            <a:fillRect/>
          </a:stretch>
        </p:blipFill>
        <p:spPr>
          <a:xfrm>
            <a:off x="8737846" y="1825625"/>
            <a:ext cx="2615954" cy="1205391"/>
          </a:xfrm>
          <a:prstGeom prst="rect">
            <a:avLst/>
          </a:prstGeom>
          <a:ln>
            <a:noFill/>
          </a:ln>
          <a:effectLst>
            <a:outerShdw blurRad="292100" dist="139700" dir="2700000" algn="tl" rotWithShape="0">
              <a:srgbClr val="333333">
                <a:alpha val="65000"/>
              </a:srgbClr>
            </a:outerShdw>
          </a:effectLst>
        </p:spPr>
      </p:pic>
      <p:pic>
        <p:nvPicPr>
          <p:cNvPr id="4" name="Graphic 3" descr="Clipboard Checked outline">
            <a:extLst>
              <a:ext uri="{FF2B5EF4-FFF2-40B4-BE49-F238E27FC236}">
                <a16:creationId xmlns:a16="http://schemas.microsoft.com/office/drawing/2014/main" id="{7800AB10-1DB7-69FF-CE47-00CF2CC786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99648" y="5577840"/>
            <a:ext cx="914400" cy="914400"/>
          </a:xfrm>
          <a:prstGeom prst="rect">
            <a:avLst/>
          </a:prstGeom>
        </p:spPr>
      </p:pic>
    </p:spTree>
    <p:extLst>
      <p:ext uri="{BB962C8B-B14F-4D97-AF65-F5344CB8AC3E}">
        <p14:creationId xmlns:p14="http://schemas.microsoft.com/office/powerpoint/2010/main" val="20476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left)">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left)">
                                      <p:cBhvr>
                                        <p:cTn id="47" dur="500"/>
                                        <p:tgtEl>
                                          <p:spTgt spid="3">
                                            <p:txEl>
                                              <p:pRg st="3" end="3"/>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wipe(left)">
                                      <p:cBhvr>
                                        <p:cTn id="50" dur="500"/>
                                        <p:tgtEl>
                                          <p:spTgt spid="3">
                                            <p:txEl>
                                              <p:pRg st="4" end="4"/>
                                            </p:txEl>
                                          </p:spTgt>
                                        </p:tgtEl>
                                      </p:cBhvr>
                                    </p:animEffec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wipe(left)">
                                      <p:cBhvr>
                                        <p:cTn id="5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1CAE-C04C-DA10-CE7A-E7D42AADF6FD}"/>
              </a:ext>
            </a:extLst>
          </p:cNvPr>
          <p:cNvSpPr>
            <a:spLocks noGrp="1"/>
          </p:cNvSpPr>
          <p:nvPr>
            <p:ph type="title"/>
          </p:nvPr>
        </p:nvSpPr>
        <p:spPr/>
        <p:txBody>
          <a:bodyPr/>
          <a:lstStyle/>
          <a:p>
            <a:r>
              <a:rPr lang="en-US"/>
              <a:t>Key documents at offer</a:t>
            </a:r>
          </a:p>
        </p:txBody>
      </p:sp>
      <p:sp>
        <p:nvSpPr>
          <p:cNvPr id="3" name="Content Placeholder 2">
            <a:extLst>
              <a:ext uri="{FF2B5EF4-FFF2-40B4-BE49-F238E27FC236}">
                <a16:creationId xmlns:a16="http://schemas.microsoft.com/office/drawing/2014/main" id="{5B6AC34F-A3E7-B35A-9AC4-F1B1741CB9F6}"/>
              </a:ext>
            </a:extLst>
          </p:cNvPr>
          <p:cNvSpPr>
            <a:spLocks noGrp="1"/>
          </p:cNvSpPr>
          <p:nvPr>
            <p:ph idx="1"/>
          </p:nvPr>
        </p:nvSpPr>
        <p:spPr/>
        <p:txBody>
          <a:bodyPr/>
          <a:lstStyle/>
          <a:p>
            <a:r>
              <a:rPr lang="en-US"/>
              <a:t>Offer letter</a:t>
            </a:r>
          </a:p>
          <a:p>
            <a:r>
              <a:rPr lang="en-US"/>
              <a:t>Specialist Position Description</a:t>
            </a:r>
          </a:p>
          <a:p>
            <a:r>
              <a:rPr lang="en-US"/>
              <a:t>“Specific criteria for promotion”</a:t>
            </a:r>
          </a:p>
          <a:p>
            <a:r>
              <a:rPr lang="en-US"/>
              <a:t>Copy of the unit evaluation procedures for specialists</a:t>
            </a:r>
          </a:p>
          <a:p>
            <a:r>
              <a:rPr lang="en-US"/>
              <a:t>Copy of the Faculty Grievance Procedure</a:t>
            </a:r>
          </a:p>
          <a:p>
            <a:r>
              <a:rPr lang="en-US"/>
              <a:t>Summary of benefits and other attachments</a:t>
            </a:r>
          </a:p>
          <a:p>
            <a:r>
              <a:rPr lang="en-US"/>
              <a:t>If applicable and requested: Copy of the Fixed term Faculty/Academic Staff Appointment Reappointment Memorandum</a:t>
            </a:r>
          </a:p>
        </p:txBody>
      </p:sp>
    </p:spTree>
    <p:extLst>
      <p:ext uri="{BB962C8B-B14F-4D97-AF65-F5344CB8AC3E}">
        <p14:creationId xmlns:p14="http://schemas.microsoft.com/office/powerpoint/2010/main" val="3363213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986C-F5B9-4325-3611-0F107A33074B}"/>
              </a:ext>
            </a:extLst>
          </p:cNvPr>
          <p:cNvSpPr>
            <a:spLocks noGrp="1"/>
          </p:cNvSpPr>
          <p:nvPr>
            <p:ph type="title"/>
          </p:nvPr>
        </p:nvSpPr>
        <p:spPr/>
        <p:txBody>
          <a:bodyPr/>
          <a:lstStyle/>
          <a:p>
            <a:r>
              <a:rPr lang="en-US"/>
              <a:t>Introductions</a:t>
            </a:r>
          </a:p>
        </p:txBody>
      </p:sp>
      <p:sp>
        <p:nvSpPr>
          <p:cNvPr id="5" name="Content Placeholder 4">
            <a:extLst>
              <a:ext uri="{FF2B5EF4-FFF2-40B4-BE49-F238E27FC236}">
                <a16:creationId xmlns:a16="http://schemas.microsoft.com/office/drawing/2014/main" id="{8F71D985-A523-8137-38CE-D8956EE96022}"/>
              </a:ext>
            </a:extLst>
          </p:cNvPr>
          <p:cNvSpPr>
            <a:spLocks noGrp="1"/>
          </p:cNvSpPr>
          <p:nvPr>
            <p:ph idx="1"/>
          </p:nvPr>
        </p:nvSpPr>
        <p:spPr>
          <a:xfrm>
            <a:off x="838200" y="1825625"/>
            <a:ext cx="5740400" cy="4351338"/>
          </a:xfrm>
        </p:spPr>
        <p:txBody>
          <a:bodyPr/>
          <a:lstStyle/>
          <a:p>
            <a:r>
              <a:rPr lang="en-US"/>
              <a:t>Write down:</a:t>
            </a:r>
          </a:p>
          <a:p>
            <a:pPr lvl="1"/>
            <a:r>
              <a:rPr lang="en-US"/>
              <a:t>Your EBS Job Title (in </a:t>
            </a:r>
            <a:r>
              <a:rPr lang="en-US">
                <a:hlinkClick r:id="rId3"/>
              </a:rPr>
              <a:t>MSU People Search</a:t>
            </a:r>
            <a:r>
              <a:rPr lang="en-US"/>
              <a:t>)</a:t>
            </a:r>
          </a:p>
          <a:p>
            <a:pPr lvl="1"/>
            <a:r>
              <a:rPr lang="en-US"/>
              <a:t>How you identify yourself (e.g., in your email signature)</a:t>
            </a:r>
          </a:p>
          <a:p>
            <a:r>
              <a:rPr lang="en-US"/>
              <a:t>What are you hoping to get from this webinar? Onto</a:t>
            </a:r>
            <a:r>
              <a:rPr lang="en-US" baseline="0"/>
              <a:t> your paper.</a:t>
            </a:r>
            <a:endParaRPr lang="en-US"/>
          </a:p>
        </p:txBody>
      </p:sp>
      <p:pic>
        <p:nvPicPr>
          <p:cNvPr id="4" name="Picture 3" descr="Kelly's MSU People Search entry">
            <a:extLst>
              <a:ext uri="{FF2B5EF4-FFF2-40B4-BE49-F238E27FC236}">
                <a16:creationId xmlns:a16="http://schemas.microsoft.com/office/drawing/2014/main" id="{086296CD-A60F-34A3-361E-693874AE6D62}"/>
              </a:ext>
            </a:extLst>
          </p:cNvPr>
          <p:cNvPicPr>
            <a:picLocks noChangeAspect="1"/>
          </p:cNvPicPr>
          <p:nvPr/>
        </p:nvPicPr>
        <p:blipFill>
          <a:blip r:embed="rId4"/>
          <a:stretch>
            <a:fillRect/>
          </a:stretch>
        </p:blipFill>
        <p:spPr>
          <a:xfrm>
            <a:off x="7010401" y="545952"/>
            <a:ext cx="4343400" cy="2148348"/>
          </a:xfrm>
          <a:prstGeom prst="rect">
            <a:avLst/>
          </a:prstGeom>
          <a:ln>
            <a:noFill/>
          </a:ln>
          <a:effectLst>
            <a:outerShdw blurRad="292100" dist="139700" dir="2700000" algn="tl" rotWithShape="0">
              <a:srgbClr val="333333">
                <a:alpha val="65000"/>
              </a:srgbClr>
            </a:outerShdw>
          </a:effectLst>
        </p:spPr>
      </p:pic>
      <p:pic>
        <p:nvPicPr>
          <p:cNvPr id="7" name="Picture 6" descr="Kelly's email signature">
            <a:extLst>
              <a:ext uri="{FF2B5EF4-FFF2-40B4-BE49-F238E27FC236}">
                <a16:creationId xmlns:a16="http://schemas.microsoft.com/office/drawing/2014/main" id="{4F430AF8-F96B-1CF5-6553-347E6932DD4A}"/>
              </a:ext>
            </a:extLst>
          </p:cNvPr>
          <p:cNvPicPr>
            <a:picLocks noChangeAspect="1"/>
          </p:cNvPicPr>
          <p:nvPr/>
        </p:nvPicPr>
        <p:blipFill>
          <a:blip r:embed="rId5"/>
          <a:stretch>
            <a:fillRect/>
          </a:stretch>
        </p:blipFill>
        <p:spPr>
          <a:xfrm>
            <a:off x="7010401" y="3105701"/>
            <a:ext cx="4343400" cy="3206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9644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1CAE-C04C-DA10-CE7A-E7D42AADF6FD}"/>
              </a:ext>
            </a:extLst>
          </p:cNvPr>
          <p:cNvSpPr>
            <a:spLocks noGrp="1"/>
          </p:cNvSpPr>
          <p:nvPr>
            <p:ph type="title"/>
          </p:nvPr>
        </p:nvSpPr>
        <p:spPr/>
        <p:txBody>
          <a:bodyPr/>
          <a:lstStyle/>
          <a:p>
            <a:r>
              <a:rPr lang="en-US"/>
              <a:t>Key documents at offer</a:t>
            </a:r>
          </a:p>
        </p:txBody>
      </p:sp>
      <p:sp>
        <p:nvSpPr>
          <p:cNvPr id="3" name="Content Placeholder 2">
            <a:extLst>
              <a:ext uri="{FF2B5EF4-FFF2-40B4-BE49-F238E27FC236}">
                <a16:creationId xmlns:a16="http://schemas.microsoft.com/office/drawing/2014/main" id="{5B6AC34F-A3E7-B35A-9AC4-F1B1741CB9F6}"/>
              </a:ext>
            </a:extLst>
          </p:cNvPr>
          <p:cNvSpPr>
            <a:spLocks noGrp="1"/>
          </p:cNvSpPr>
          <p:nvPr>
            <p:ph idx="1"/>
          </p:nvPr>
        </p:nvSpPr>
        <p:spPr/>
        <p:txBody>
          <a:bodyPr/>
          <a:lstStyle/>
          <a:p>
            <a:r>
              <a:rPr lang="en-US">
                <a:solidFill>
                  <a:schemeClr val="bg2">
                    <a:lumMod val="75000"/>
                  </a:schemeClr>
                </a:solidFill>
              </a:rPr>
              <a:t>Offer letter</a:t>
            </a:r>
          </a:p>
          <a:p>
            <a:r>
              <a:rPr lang="en-US"/>
              <a:t>Specialist Position Description</a:t>
            </a:r>
          </a:p>
          <a:p>
            <a:r>
              <a:rPr lang="en-US">
                <a:solidFill>
                  <a:schemeClr val="bg2">
                    <a:lumMod val="75000"/>
                  </a:schemeClr>
                </a:solidFill>
              </a:rPr>
              <a:t>“Specific criteria for promotion”</a:t>
            </a:r>
          </a:p>
          <a:p>
            <a:r>
              <a:rPr lang="en-US"/>
              <a:t>Copy of the unit evaluation procedures for specialists</a:t>
            </a:r>
          </a:p>
          <a:p>
            <a:r>
              <a:rPr lang="en-US">
                <a:solidFill>
                  <a:schemeClr val="bg2">
                    <a:lumMod val="75000"/>
                  </a:schemeClr>
                </a:solidFill>
              </a:rPr>
              <a:t>Copy of the Faculty Grievance Procedure</a:t>
            </a:r>
          </a:p>
          <a:p>
            <a:r>
              <a:rPr lang="en-US">
                <a:solidFill>
                  <a:schemeClr val="bg2">
                    <a:lumMod val="75000"/>
                  </a:schemeClr>
                </a:solidFill>
              </a:rPr>
              <a:t>Summary of benefits</a:t>
            </a:r>
          </a:p>
          <a:p>
            <a:r>
              <a:rPr lang="en-US">
                <a:solidFill>
                  <a:schemeClr val="bg2">
                    <a:lumMod val="75000"/>
                  </a:schemeClr>
                </a:solidFill>
              </a:rPr>
              <a:t>If applicable and requested: Copy of the </a:t>
            </a:r>
            <a:r>
              <a:rPr lang="en-US"/>
              <a:t>Fixed term Faculty/Academic Staff Appointment Reappointment Memorandum</a:t>
            </a:r>
          </a:p>
        </p:txBody>
      </p:sp>
    </p:spTree>
    <p:extLst>
      <p:ext uri="{BB962C8B-B14F-4D97-AF65-F5344CB8AC3E}">
        <p14:creationId xmlns:p14="http://schemas.microsoft.com/office/powerpoint/2010/main" val="1206734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9FEF-5430-0DA4-F945-8FA5681305CF}"/>
              </a:ext>
            </a:extLst>
          </p:cNvPr>
          <p:cNvSpPr>
            <a:spLocks noGrp="1"/>
          </p:cNvSpPr>
          <p:nvPr>
            <p:ph type="title"/>
          </p:nvPr>
        </p:nvSpPr>
        <p:spPr/>
        <p:txBody>
          <a:bodyPr/>
          <a:lstStyle/>
          <a:p>
            <a:r>
              <a:rPr lang="en-US"/>
              <a:t>Additional reading</a:t>
            </a:r>
          </a:p>
        </p:txBody>
      </p:sp>
      <p:sp>
        <p:nvSpPr>
          <p:cNvPr id="3" name="Content Placeholder 2">
            <a:extLst>
              <a:ext uri="{FF2B5EF4-FFF2-40B4-BE49-F238E27FC236}">
                <a16:creationId xmlns:a16="http://schemas.microsoft.com/office/drawing/2014/main" id="{26DFD600-4155-61CA-565C-3278E7177407}"/>
              </a:ext>
            </a:extLst>
          </p:cNvPr>
          <p:cNvSpPr>
            <a:spLocks noGrp="1"/>
          </p:cNvSpPr>
          <p:nvPr>
            <p:ph idx="1"/>
          </p:nvPr>
        </p:nvSpPr>
        <p:spPr/>
        <p:txBody>
          <a:bodyPr>
            <a:normAutofit lnSpcReduction="10000"/>
          </a:bodyPr>
          <a:lstStyle/>
          <a:p>
            <a:r>
              <a:rPr lang="en-US" dirty="0"/>
              <a:t>Specialist Handbook 2.4 The Specialist</a:t>
            </a:r>
            <a:r>
              <a:rPr lang="en-US" baseline="0" dirty="0"/>
              <a:t> System</a:t>
            </a:r>
          </a:p>
          <a:p>
            <a:r>
              <a:rPr lang="en-US" dirty="0"/>
              <a:t>Specialist Handbook 4.1 Establishment of Positions</a:t>
            </a:r>
            <a:r>
              <a:rPr lang="en-US" baseline="0" dirty="0"/>
              <a:t> and </a:t>
            </a:r>
            <a:r>
              <a:rPr lang="en-US" dirty="0"/>
              <a:t>4.2</a:t>
            </a:r>
            <a:r>
              <a:rPr lang="en-US" baseline="0" dirty="0"/>
              <a:t> Appointment Policies</a:t>
            </a:r>
          </a:p>
          <a:p>
            <a:r>
              <a:rPr lang="en-US" baseline="0" dirty="0"/>
              <a:t>MSU Bylaws Section 1.1: Definitions, The Faculty</a:t>
            </a:r>
          </a:p>
          <a:p>
            <a:r>
              <a:rPr lang="en-US" baseline="0" dirty="0"/>
              <a:t>Your college/MAU and department/unit bylaws</a:t>
            </a:r>
          </a:p>
          <a:p>
            <a:r>
              <a:rPr lang="en-US" baseline="0" dirty="0"/>
              <a:t>Your offer letter and its attachments</a:t>
            </a:r>
          </a:p>
          <a:p>
            <a:pPr marL="0" indent="0">
              <a:buNone/>
            </a:pPr>
            <a:endParaRPr lang="en-US" dirty="0"/>
          </a:p>
          <a:p>
            <a:pPr marL="0" indent="0">
              <a:buNone/>
            </a:pPr>
            <a:r>
              <a:rPr lang="en-US" baseline="0" dirty="0"/>
              <a:t>FASA Contact for Individual Questions:</a:t>
            </a:r>
          </a:p>
          <a:p>
            <a:pPr marL="0" indent="0">
              <a:buNone/>
            </a:pPr>
            <a:r>
              <a:rPr lang="en-US" dirty="0"/>
              <a:t>Kathy Charles (</a:t>
            </a:r>
            <a:r>
              <a:rPr lang="en-US" dirty="0">
                <a:hlinkClick r:id="rId2"/>
              </a:rPr>
              <a:t>lewlessk@msu.edu</a:t>
            </a:r>
            <a:r>
              <a:rPr lang="en-US" dirty="0"/>
              <a:t>) </a:t>
            </a:r>
            <a:endParaRPr lang="en-US" baseline="0" dirty="0"/>
          </a:p>
        </p:txBody>
      </p:sp>
    </p:spTree>
    <p:extLst>
      <p:ext uri="{BB962C8B-B14F-4D97-AF65-F5344CB8AC3E}">
        <p14:creationId xmlns:p14="http://schemas.microsoft.com/office/powerpoint/2010/main" val="349732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3D black question marks with one yellow question mark">
            <a:extLst>
              <a:ext uri="{FF2B5EF4-FFF2-40B4-BE49-F238E27FC236}">
                <a16:creationId xmlns:a16="http://schemas.microsoft.com/office/drawing/2014/main" id="{7BBD2E03-CA37-133F-C9EA-423EE6F14C64}"/>
              </a:ext>
            </a:extLst>
          </p:cNvPr>
          <p:cNvPicPr>
            <a:picLocks noChangeAspect="1"/>
          </p:cNvPicPr>
          <p:nvPr/>
        </p:nvPicPr>
        <p:blipFill rotWithShape="1">
          <a:blip r:embed="rId3">
            <a:alphaModFix amt="50000"/>
          </a:blip>
          <a:srcRect l="28990" r="6122" b="1"/>
          <a:stretch/>
        </p:blipFill>
        <p:spPr>
          <a:xfrm>
            <a:off x="-38100" y="1"/>
            <a:ext cx="12191980" cy="6857999"/>
          </a:xfrm>
          <a:prstGeom prst="rect">
            <a:avLst/>
          </a:prstGeom>
        </p:spPr>
      </p:pic>
      <p:sp>
        <p:nvSpPr>
          <p:cNvPr id="2" name="Title 1">
            <a:extLst>
              <a:ext uri="{FF2B5EF4-FFF2-40B4-BE49-F238E27FC236}">
                <a16:creationId xmlns:a16="http://schemas.microsoft.com/office/drawing/2014/main" id="{8E7B78B1-AD67-673E-D082-0188B3C7FB9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Questions</a:t>
            </a:r>
          </a:p>
        </p:txBody>
      </p:sp>
    </p:spTree>
    <p:extLst>
      <p:ext uri="{BB962C8B-B14F-4D97-AF65-F5344CB8AC3E}">
        <p14:creationId xmlns:p14="http://schemas.microsoft.com/office/powerpoint/2010/main" val="6901168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CA89-709B-2BF7-81BA-6E2E8947B8E9}"/>
              </a:ext>
            </a:extLst>
          </p:cNvPr>
          <p:cNvSpPr>
            <a:spLocks noGrp="1"/>
          </p:cNvSpPr>
          <p:nvPr>
            <p:ph type="title"/>
          </p:nvPr>
        </p:nvSpPr>
        <p:spPr/>
        <p:txBody>
          <a:bodyPr/>
          <a:lstStyle/>
          <a:p>
            <a:r>
              <a:rPr lang="en-US"/>
              <a:t>The Landscape…</a:t>
            </a:r>
          </a:p>
        </p:txBody>
      </p:sp>
      <p:sp>
        <p:nvSpPr>
          <p:cNvPr id="5" name="Block Arc 4">
            <a:extLst>
              <a:ext uri="{FF2B5EF4-FFF2-40B4-BE49-F238E27FC236}">
                <a16:creationId xmlns:a16="http://schemas.microsoft.com/office/drawing/2014/main" id="{F4AD6456-F699-63BB-5047-02B4D9EB7FCB}"/>
              </a:ext>
              <a:ext uri="{C183D7F6-B498-43B3-948B-1728B52AA6E4}">
                <adec:decorative xmlns:adec="http://schemas.microsoft.com/office/drawing/2017/decorative" val="1"/>
              </a:ext>
            </a:extLst>
          </p:cNvPr>
          <p:cNvSpPr/>
          <p:nvPr/>
        </p:nvSpPr>
        <p:spPr>
          <a:xfrm>
            <a:off x="-4081224" y="1071795"/>
            <a:ext cx="5858998" cy="5858998"/>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5ED665E7-1B10-37AD-B76D-064934239837}"/>
              </a:ext>
            </a:extLst>
          </p:cNvPr>
          <p:cNvSpPr/>
          <p:nvPr/>
        </p:nvSpPr>
        <p:spPr>
          <a:xfrm>
            <a:off x="1330224" y="2160155"/>
            <a:ext cx="9963850" cy="669409"/>
          </a:xfrm>
          <a:custGeom>
            <a:avLst/>
            <a:gdLst>
              <a:gd name="connsiteX0" fmla="*/ 0 w 9963850"/>
              <a:gd name="connsiteY0" fmla="*/ 0 h 669409"/>
              <a:gd name="connsiteX1" fmla="*/ 9963850 w 9963850"/>
              <a:gd name="connsiteY1" fmla="*/ 0 h 669409"/>
              <a:gd name="connsiteX2" fmla="*/ 9963850 w 9963850"/>
              <a:gd name="connsiteY2" fmla="*/ 669409 h 669409"/>
              <a:gd name="connsiteX3" fmla="*/ 0 w 9963850"/>
              <a:gd name="connsiteY3" fmla="*/ 669409 h 669409"/>
              <a:gd name="connsiteX4" fmla="*/ 0 w 9963850"/>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850" h="669409">
                <a:moveTo>
                  <a:pt x="0" y="0"/>
                </a:moveTo>
                <a:lnTo>
                  <a:pt x="9963850" y="0"/>
                </a:lnTo>
                <a:lnTo>
                  <a:pt x="9963850" y="669409"/>
                </a:lnTo>
                <a:lnTo>
                  <a:pt x="0" y="669409"/>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Understand how specialists’ promotion processes are related to their unique role</a:t>
            </a:r>
          </a:p>
        </p:txBody>
      </p:sp>
      <p:sp>
        <p:nvSpPr>
          <p:cNvPr id="7" name="Oval 6">
            <a:extLst>
              <a:ext uri="{FF2B5EF4-FFF2-40B4-BE49-F238E27FC236}">
                <a16:creationId xmlns:a16="http://schemas.microsoft.com/office/drawing/2014/main" id="{E32509C0-83F7-502A-900F-400F5D65CFFA}"/>
              </a:ext>
              <a:ext uri="{C183D7F6-B498-43B3-948B-1728B52AA6E4}">
                <adec:decorative xmlns:adec="http://schemas.microsoft.com/office/drawing/2017/decorative" val="1"/>
              </a:ext>
            </a:extLst>
          </p:cNvPr>
          <p:cNvSpPr/>
          <p:nvPr/>
        </p:nvSpPr>
        <p:spPr>
          <a:xfrm>
            <a:off x="911843" y="2076479"/>
            <a:ext cx="836762" cy="836762"/>
          </a:xfrm>
          <a:prstGeom prst="ellipse">
            <a:avLst/>
          </a:prstGeom>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C84699EC-0E71-BAA2-1F0B-67C91E6C9A4B}"/>
              </a:ext>
            </a:extLst>
          </p:cNvPr>
          <p:cNvSpPr/>
          <p:nvPr/>
        </p:nvSpPr>
        <p:spPr>
          <a:xfrm>
            <a:off x="1714012" y="3164444"/>
            <a:ext cx="9580062" cy="669409"/>
          </a:xfrm>
          <a:custGeom>
            <a:avLst/>
            <a:gdLst>
              <a:gd name="connsiteX0" fmla="*/ 0 w 9580062"/>
              <a:gd name="connsiteY0" fmla="*/ 0 h 669409"/>
              <a:gd name="connsiteX1" fmla="*/ 9580062 w 9580062"/>
              <a:gd name="connsiteY1" fmla="*/ 0 h 669409"/>
              <a:gd name="connsiteX2" fmla="*/ 9580062 w 9580062"/>
              <a:gd name="connsiteY2" fmla="*/ 669409 h 669409"/>
              <a:gd name="connsiteX3" fmla="*/ 0 w 9580062"/>
              <a:gd name="connsiteY3" fmla="*/ 669409 h 669409"/>
              <a:gd name="connsiteX4" fmla="*/ 0 w 9580062"/>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062" h="669409">
                <a:moveTo>
                  <a:pt x="0" y="0"/>
                </a:moveTo>
                <a:lnTo>
                  <a:pt x="9580062" y="0"/>
                </a:lnTo>
                <a:lnTo>
                  <a:pt x="9580062" y="669409"/>
                </a:lnTo>
                <a:lnTo>
                  <a:pt x="0" y="669409"/>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Know the components of a successful promotion dossier</a:t>
            </a:r>
          </a:p>
        </p:txBody>
      </p:sp>
      <p:sp>
        <p:nvSpPr>
          <p:cNvPr id="9" name="Oval 8">
            <a:extLst>
              <a:ext uri="{FF2B5EF4-FFF2-40B4-BE49-F238E27FC236}">
                <a16:creationId xmlns:a16="http://schemas.microsoft.com/office/drawing/2014/main" id="{EF40D529-AC0D-E154-27C6-1DE3C21A28BC}"/>
              </a:ext>
              <a:ext uri="{C183D7F6-B498-43B3-948B-1728B52AA6E4}">
                <adec:decorative xmlns:adec="http://schemas.microsoft.com/office/drawing/2017/decorative" val="1"/>
              </a:ext>
            </a:extLst>
          </p:cNvPr>
          <p:cNvSpPr/>
          <p:nvPr/>
        </p:nvSpPr>
        <p:spPr>
          <a:xfrm>
            <a:off x="1295631" y="3080768"/>
            <a:ext cx="836762" cy="836762"/>
          </a:xfrm>
          <a:prstGeom prst="ellipse">
            <a:avLst/>
          </a:prstGeom>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AAE10CD0-2229-4500-1040-9C59857A7BD6}"/>
              </a:ext>
            </a:extLst>
          </p:cNvPr>
          <p:cNvSpPr/>
          <p:nvPr/>
        </p:nvSpPr>
        <p:spPr>
          <a:xfrm>
            <a:off x="1714012" y="4168733"/>
            <a:ext cx="9580062" cy="669409"/>
          </a:xfrm>
          <a:custGeom>
            <a:avLst/>
            <a:gdLst>
              <a:gd name="connsiteX0" fmla="*/ 0 w 9580062"/>
              <a:gd name="connsiteY0" fmla="*/ 0 h 669409"/>
              <a:gd name="connsiteX1" fmla="*/ 9580062 w 9580062"/>
              <a:gd name="connsiteY1" fmla="*/ 0 h 669409"/>
              <a:gd name="connsiteX2" fmla="*/ 9580062 w 9580062"/>
              <a:gd name="connsiteY2" fmla="*/ 669409 h 669409"/>
              <a:gd name="connsiteX3" fmla="*/ 0 w 9580062"/>
              <a:gd name="connsiteY3" fmla="*/ 669409 h 669409"/>
              <a:gd name="connsiteX4" fmla="*/ 0 w 9580062"/>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062" h="669409">
                <a:moveTo>
                  <a:pt x="0" y="0"/>
                </a:moveTo>
                <a:lnTo>
                  <a:pt x="9580062" y="0"/>
                </a:lnTo>
                <a:lnTo>
                  <a:pt x="9580062" y="669409"/>
                </a:lnTo>
                <a:lnTo>
                  <a:pt x="0" y="669409"/>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Know the timeline and workflow of the review year</a:t>
            </a:r>
          </a:p>
        </p:txBody>
      </p:sp>
      <p:sp>
        <p:nvSpPr>
          <p:cNvPr id="11" name="Oval 10">
            <a:extLst>
              <a:ext uri="{FF2B5EF4-FFF2-40B4-BE49-F238E27FC236}">
                <a16:creationId xmlns:a16="http://schemas.microsoft.com/office/drawing/2014/main" id="{DAD2CBF3-1965-BAE1-DE47-A211450B2B6C}"/>
              </a:ext>
              <a:ext uri="{C183D7F6-B498-43B3-948B-1728B52AA6E4}">
                <adec:decorative xmlns:adec="http://schemas.microsoft.com/office/drawing/2017/decorative" val="1"/>
              </a:ext>
            </a:extLst>
          </p:cNvPr>
          <p:cNvSpPr/>
          <p:nvPr/>
        </p:nvSpPr>
        <p:spPr>
          <a:xfrm>
            <a:off x="1295631" y="4085057"/>
            <a:ext cx="836762" cy="836762"/>
          </a:xfrm>
          <a:prstGeom prst="ellipse">
            <a:avLst/>
          </a:prstGeom>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F949063D-EA93-8AAE-48FC-3FE675075633}"/>
              </a:ext>
            </a:extLst>
          </p:cNvPr>
          <p:cNvSpPr/>
          <p:nvPr/>
        </p:nvSpPr>
        <p:spPr>
          <a:xfrm>
            <a:off x="1330224" y="5173022"/>
            <a:ext cx="9963850" cy="669409"/>
          </a:xfrm>
          <a:custGeom>
            <a:avLst/>
            <a:gdLst>
              <a:gd name="connsiteX0" fmla="*/ 0 w 9963850"/>
              <a:gd name="connsiteY0" fmla="*/ 0 h 669409"/>
              <a:gd name="connsiteX1" fmla="*/ 9963850 w 9963850"/>
              <a:gd name="connsiteY1" fmla="*/ 0 h 669409"/>
              <a:gd name="connsiteX2" fmla="*/ 9963850 w 9963850"/>
              <a:gd name="connsiteY2" fmla="*/ 669409 h 669409"/>
              <a:gd name="connsiteX3" fmla="*/ 0 w 9963850"/>
              <a:gd name="connsiteY3" fmla="*/ 669409 h 669409"/>
              <a:gd name="connsiteX4" fmla="*/ 0 w 9963850"/>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850" h="669409">
                <a:moveTo>
                  <a:pt x="0" y="0"/>
                </a:moveTo>
                <a:lnTo>
                  <a:pt x="9963850" y="0"/>
                </a:lnTo>
                <a:lnTo>
                  <a:pt x="9963850" y="669409"/>
                </a:lnTo>
                <a:lnTo>
                  <a:pt x="0" y="669409"/>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Understand the role of annual review in the promotion process</a:t>
            </a:r>
          </a:p>
        </p:txBody>
      </p:sp>
      <p:sp>
        <p:nvSpPr>
          <p:cNvPr id="13" name="Oval 12">
            <a:extLst>
              <a:ext uri="{FF2B5EF4-FFF2-40B4-BE49-F238E27FC236}">
                <a16:creationId xmlns:a16="http://schemas.microsoft.com/office/drawing/2014/main" id="{C0A5F2C6-E0C0-90A7-753C-FA9D351053D0}"/>
              </a:ext>
              <a:ext uri="{C183D7F6-B498-43B3-948B-1728B52AA6E4}">
                <adec:decorative xmlns:adec="http://schemas.microsoft.com/office/drawing/2017/decorative" val="1"/>
              </a:ext>
            </a:extLst>
          </p:cNvPr>
          <p:cNvSpPr/>
          <p:nvPr/>
        </p:nvSpPr>
        <p:spPr>
          <a:xfrm>
            <a:off x="911843" y="5089346"/>
            <a:ext cx="836762" cy="836762"/>
          </a:xfrm>
          <a:prstGeom prst="ellipse">
            <a:avLst/>
          </a:prstGeom>
        </p:spPr>
        <p:style>
          <a:lnRef idx="1">
            <a:schemeClr val="accent5">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610775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checking plants">
            <a:extLst>
              <a:ext uri="{FF2B5EF4-FFF2-40B4-BE49-F238E27FC236}">
                <a16:creationId xmlns:a16="http://schemas.microsoft.com/office/drawing/2014/main" id="{CCBE2685-22A6-7BD1-D143-8B2B4C3C4138}"/>
              </a:ext>
            </a:extLst>
          </p:cNvPr>
          <p:cNvPicPr>
            <a:picLocks noChangeAspect="1"/>
          </p:cNvPicPr>
          <p:nvPr/>
        </p:nvPicPr>
        <p:blipFill rotWithShape="1">
          <a:blip r:embed="rId3">
            <a:extLst>
              <a:ext uri="{28A0092B-C50C-407E-A947-70E740481C1C}">
                <a14:useLocalDpi xmlns:a14="http://schemas.microsoft.com/office/drawing/2010/main" val="0"/>
              </a:ext>
            </a:extLst>
          </a:blip>
          <a:srcRect t="15633"/>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E77A6CC-8EE0-962C-7004-FCD7ACECB9D5}"/>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0">
                <a:schemeClr val="tx1"/>
              </a:gs>
              <a:gs pos="56000">
                <a:schemeClr val="tx1">
                  <a:alpha val="40000"/>
                </a:schemeClr>
              </a:gs>
              <a:gs pos="70000">
                <a:schemeClr val="tx1">
                  <a:alpha val="30000"/>
                </a:schemeClr>
              </a:gs>
              <a:gs pos="100000">
                <a:schemeClr val="tx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98409-6A75-40B5-16D5-3B8914C5A615}"/>
              </a:ext>
            </a:extLst>
          </p:cNvPr>
          <p:cNvSpPr>
            <a:spLocks noGrp="1"/>
          </p:cNvSpPr>
          <p:nvPr>
            <p:ph type="title"/>
          </p:nvPr>
        </p:nvSpPr>
        <p:spPr>
          <a:xfrm>
            <a:off x="6952341" y="1709738"/>
            <a:ext cx="4920343" cy="2852737"/>
          </a:xfrm>
        </p:spPr>
        <p:txBody>
          <a:bodyPr>
            <a:normAutofit/>
          </a:bodyPr>
          <a:lstStyle/>
          <a:p>
            <a:pPr algn="r"/>
            <a:r>
              <a:rPr lang="en-US">
                <a:solidFill>
                  <a:schemeClr val="bg2">
                    <a:lumMod val="90000"/>
                  </a:schemeClr>
                </a:solidFill>
              </a:rPr>
              <a:t>The Role of </a:t>
            </a:r>
            <a:br>
              <a:rPr lang="en-US">
                <a:solidFill>
                  <a:schemeClr val="bg2">
                    <a:lumMod val="90000"/>
                  </a:schemeClr>
                </a:solidFill>
              </a:rPr>
            </a:br>
            <a:r>
              <a:rPr lang="en-US">
                <a:solidFill>
                  <a:schemeClr val="bg2">
                    <a:lumMod val="90000"/>
                  </a:schemeClr>
                </a:solidFill>
              </a:rPr>
              <a:t>the Academic Specialist</a:t>
            </a:r>
          </a:p>
        </p:txBody>
      </p:sp>
      <p:sp>
        <p:nvSpPr>
          <p:cNvPr id="4" name="Text Placeholder 3">
            <a:extLst>
              <a:ext uri="{FF2B5EF4-FFF2-40B4-BE49-F238E27FC236}">
                <a16:creationId xmlns:a16="http://schemas.microsoft.com/office/drawing/2014/main" id="{36945D83-11FA-8F31-E2F8-44EC6FD2DC35}"/>
              </a:ext>
            </a:extLst>
          </p:cNvPr>
          <p:cNvSpPr>
            <a:spLocks noGrp="1"/>
          </p:cNvSpPr>
          <p:nvPr>
            <p:ph type="body" idx="1"/>
          </p:nvPr>
        </p:nvSpPr>
        <p:spPr>
          <a:xfrm>
            <a:off x="6952342" y="5341257"/>
            <a:ext cx="4920343" cy="1233714"/>
          </a:xfrm>
        </p:spPr>
        <p:txBody>
          <a:bodyPr>
            <a:normAutofit/>
          </a:bodyPr>
          <a:lstStyle/>
          <a:p>
            <a:pPr algn="r"/>
            <a:r>
              <a:rPr lang="en-US">
                <a:solidFill>
                  <a:schemeClr val="accent2"/>
                </a:solidFill>
              </a:rPr>
              <a:t>Goal 1:</a:t>
            </a:r>
            <a:r>
              <a:rPr lang="en-US"/>
              <a:t> </a:t>
            </a:r>
            <a:r>
              <a:rPr lang="en-US">
                <a:solidFill>
                  <a:schemeClr val="bg2">
                    <a:lumMod val="90000"/>
                  </a:schemeClr>
                </a:solidFill>
              </a:rPr>
              <a:t>Understand how specialists’ promotion processes are related to their unique role.</a:t>
            </a:r>
          </a:p>
        </p:txBody>
      </p:sp>
      <p:cxnSp>
        <p:nvCxnSpPr>
          <p:cNvPr id="8" name="Straight Connector 7">
            <a:extLst>
              <a:ext uri="{FF2B5EF4-FFF2-40B4-BE49-F238E27FC236}">
                <a16:creationId xmlns:a16="http://schemas.microsoft.com/office/drawing/2014/main" id="{ED01C13D-C3A0-143C-63D2-6A6E26DB8305}"/>
              </a:ext>
              <a:ext uri="{C183D7F6-B498-43B3-948B-1728B52AA6E4}">
                <adec:decorative xmlns:adec="http://schemas.microsoft.com/office/drawing/2017/decorative" val="1"/>
              </a:ext>
            </a:extLst>
          </p:cNvPr>
          <p:cNvCxnSpPr>
            <a:cxnSpLocks/>
          </p:cNvCxnSpPr>
          <p:nvPr/>
        </p:nvCxnSpPr>
        <p:spPr>
          <a:xfrm>
            <a:off x="7097486" y="4992777"/>
            <a:ext cx="4775198" cy="0"/>
          </a:xfrm>
          <a:prstGeom prst="line">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244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8667-3ECF-7213-0FEC-E622BD60CE89}"/>
              </a:ext>
            </a:extLst>
          </p:cNvPr>
          <p:cNvSpPr>
            <a:spLocks noGrp="1"/>
          </p:cNvSpPr>
          <p:nvPr>
            <p:ph type="title"/>
          </p:nvPr>
        </p:nvSpPr>
        <p:spPr>
          <a:xfrm>
            <a:off x="839788" y="-1600200"/>
            <a:ext cx="3932237" cy="1600200"/>
          </a:xfrm>
        </p:spPr>
        <p:txBody>
          <a:bodyPr vert="horz" lIns="91440" tIns="45720" rIns="91440" bIns="45720" rtlCol="0" anchor="b">
            <a:normAutofit/>
          </a:bodyPr>
          <a:lstStyle/>
          <a:p>
            <a:r>
              <a:rPr lang="en-US" dirty="0"/>
              <a:t>Specialists’ Role as Scholars</a:t>
            </a:r>
          </a:p>
        </p:txBody>
      </p:sp>
      <p:pic>
        <p:nvPicPr>
          <p:cNvPr id="5" name="Picture Placeholder 4" descr="A portrait of Interim Provost Thomas D. Jeitschko">
            <a:extLst>
              <a:ext uri="{FF2B5EF4-FFF2-40B4-BE49-F238E27FC236}">
                <a16:creationId xmlns:a16="http://schemas.microsoft.com/office/drawing/2014/main" id="{F1C3AD6E-B299-46D2-C1CF-4E0AC8019D97}"/>
              </a:ext>
            </a:extLst>
          </p:cNvPr>
          <p:cNvPicPr>
            <a:picLocks noGrp="1" noChangeAspect="1"/>
          </p:cNvPicPr>
          <p:nvPr>
            <p:ph type="pic" idx="1"/>
          </p:nvPr>
        </p:nvPicPr>
        <p:blipFill rotWithShape="1">
          <a:blip r:embed="rId3"/>
          <a:srcRect l="-595" r="19297" b="21067"/>
          <a:stretch/>
        </p:blipFill>
        <p:spPr>
          <a:xfrm>
            <a:off x="7073253" y="988218"/>
            <a:ext cx="4278959" cy="488156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F53AAB86-B4E7-C724-9093-386988CB6168}"/>
              </a:ext>
            </a:extLst>
          </p:cNvPr>
          <p:cNvSpPr>
            <a:spLocks noGrp="1"/>
          </p:cNvSpPr>
          <p:nvPr>
            <p:ph type="body" sz="half" idx="2"/>
          </p:nvPr>
        </p:nvSpPr>
        <p:spPr>
          <a:xfrm>
            <a:off x="839788" y="987425"/>
            <a:ext cx="6127069" cy="4881563"/>
          </a:xfrm>
        </p:spPr>
        <p:txBody>
          <a:bodyPr anchor="ctr">
            <a:normAutofit/>
          </a:bodyPr>
          <a:lstStyle/>
          <a:p>
            <a:r>
              <a:rPr lang="en-US" sz="2800"/>
              <a:t>“Academic specialists…contribute in specialized ways to scholarly life and contribute to the intellectual fabric of our community of scholarship.”</a:t>
            </a:r>
          </a:p>
          <a:p>
            <a:r>
              <a:rPr lang="en-US" sz="2800"/>
              <a:t>- Interim Provost Thomas D. </a:t>
            </a:r>
            <a:r>
              <a:rPr lang="en-US" sz="2800" err="1"/>
              <a:t>Jeitschko</a:t>
            </a:r>
            <a:endParaRPr lang="en-US" sz="2800"/>
          </a:p>
        </p:txBody>
      </p:sp>
      <p:sp>
        <p:nvSpPr>
          <p:cNvPr id="6" name="Footer Placeholder 5">
            <a:extLst>
              <a:ext uri="{FF2B5EF4-FFF2-40B4-BE49-F238E27FC236}">
                <a16:creationId xmlns:a16="http://schemas.microsoft.com/office/drawing/2014/main" id="{744173F6-6D0C-F392-084F-3652C8E25D81}"/>
              </a:ext>
            </a:extLst>
          </p:cNvPr>
          <p:cNvSpPr>
            <a:spLocks noGrp="1"/>
          </p:cNvSpPr>
          <p:nvPr>
            <p:ph type="ftr" sz="quarter" idx="11"/>
          </p:nvPr>
        </p:nvSpPr>
        <p:spPr/>
        <p:txBody>
          <a:bodyPr/>
          <a:lstStyle/>
          <a:p>
            <a:r>
              <a:rPr lang="en-US">
                <a:hlinkClick r:id="rId4"/>
              </a:rPr>
              <a:t>https://hr.msu.edu/policies-procedures/faculty-academic-staff/faculty-handbook/recommendations.html</a:t>
            </a:r>
            <a:r>
              <a:rPr lang="en-US"/>
              <a:t> </a:t>
            </a:r>
          </a:p>
        </p:txBody>
      </p:sp>
    </p:spTree>
    <p:extLst>
      <p:ext uri="{BB962C8B-B14F-4D97-AF65-F5344CB8AC3E}">
        <p14:creationId xmlns:p14="http://schemas.microsoft.com/office/powerpoint/2010/main" val="4205541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A3A6-223B-D23E-FD39-9153EB7A1C2A}"/>
              </a:ext>
            </a:extLst>
          </p:cNvPr>
          <p:cNvSpPr>
            <a:spLocks noGrp="1"/>
          </p:cNvSpPr>
          <p:nvPr>
            <p:ph type="title"/>
          </p:nvPr>
        </p:nvSpPr>
        <p:spPr>
          <a:xfrm>
            <a:off x="7439417" y="2766217"/>
            <a:ext cx="4122107" cy="1325563"/>
          </a:xfrm>
        </p:spPr>
        <p:txBody>
          <a:bodyPr/>
          <a:lstStyle/>
          <a:p>
            <a:r>
              <a:rPr lang="en-US" dirty="0"/>
              <a:t>The Community of Scholarship</a:t>
            </a:r>
          </a:p>
        </p:txBody>
      </p:sp>
      <p:sp>
        <p:nvSpPr>
          <p:cNvPr id="6" name="Freeform: Shape 5">
            <a:extLst>
              <a:ext uri="{FF2B5EF4-FFF2-40B4-BE49-F238E27FC236}">
                <a16:creationId xmlns:a16="http://schemas.microsoft.com/office/drawing/2014/main" id="{1E956065-C354-140F-C3DA-8490E471C3FB}"/>
              </a:ext>
            </a:extLst>
          </p:cNvPr>
          <p:cNvSpPr/>
          <p:nvPr/>
        </p:nvSpPr>
        <p:spPr>
          <a:xfrm>
            <a:off x="1504962" y="785256"/>
            <a:ext cx="5134668" cy="5134668"/>
          </a:xfrm>
          <a:custGeom>
            <a:avLst/>
            <a:gdLst>
              <a:gd name="connsiteX0" fmla="*/ 2567334 w 5134668"/>
              <a:gd name="connsiteY0" fmla="*/ 0 h 5134668"/>
              <a:gd name="connsiteX1" fmla="*/ 4790710 w 5134668"/>
              <a:gd name="connsiteY1" fmla="*/ 1283667 h 5134668"/>
              <a:gd name="connsiteX2" fmla="*/ 4790710 w 5134668"/>
              <a:gd name="connsiteY2" fmla="*/ 3851001 h 5134668"/>
              <a:gd name="connsiteX3" fmla="*/ 2567334 w 5134668"/>
              <a:gd name="connsiteY3" fmla="*/ 2567334 h 5134668"/>
              <a:gd name="connsiteX4" fmla="*/ 2567334 w 5134668"/>
              <a:gd name="connsiteY4" fmla="*/ 0 h 513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668" h="5134668">
                <a:moveTo>
                  <a:pt x="2567334" y="0"/>
                </a:moveTo>
                <a:cubicBezTo>
                  <a:pt x="3484554" y="0"/>
                  <a:pt x="4332100" y="489331"/>
                  <a:pt x="4790710" y="1283667"/>
                </a:cubicBezTo>
                <a:cubicBezTo>
                  <a:pt x="5249320" y="2078003"/>
                  <a:pt x="5249320" y="3056665"/>
                  <a:pt x="4790710" y="3851001"/>
                </a:cubicBezTo>
                <a:lnTo>
                  <a:pt x="2567334" y="2567334"/>
                </a:lnTo>
                <a:lnTo>
                  <a:pt x="2567334" y="0"/>
                </a:lnTo>
                <a:close/>
              </a:path>
            </a:pathLst>
          </a:custGeom>
          <a:ln>
            <a:solidFill>
              <a:schemeClr val="tx2"/>
            </a:solidFill>
          </a:ln>
          <a:scene3d>
            <a:camera prst="orthographicFront"/>
            <a:lightRig rig="flat" dir="t"/>
          </a:scene3d>
          <a:sp3d prstMaterial="dkEdge">
            <a:bevelT w="8200" h="38100"/>
          </a:sp3d>
        </p:spPr>
        <p:style>
          <a:lnRef idx="0">
            <a:scrgbClr r="0" g="0" b="0"/>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818341" tIns="974138" rIns="627548" bIns="2502314" numCol="1" spcCol="1270" anchor="ctr" anchorCtr="0">
            <a:noAutofit/>
          </a:bodyPr>
          <a:lstStyle/>
          <a:p>
            <a:pPr marL="0" lvl="0" indent="0" algn="ctr" defTabSz="933450">
              <a:lnSpc>
                <a:spcPct val="90000"/>
              </a:lnSpc>
              <a:spcBef>
                <a:spcPct val="0"/>
              </a:spcBef>
              <a:spcAft>
                <a:spcPct val="35000"/>
              </a:spcAft>
              <a:buNone/>
            </a:pPr>
            <a:r>
              <a:rPr lang="en-US" sz="2100" kern="1200"/>
              <a:t>Creating new knowledge and the role of academic freedom</a:t>
            </a:r>
          </a:p>
        </p:txBody>
      </p:sp>
      <p:sp>
        <p:nvSpPr>
          <p:cNvPr id="7" name="Freeform: Shape 6">
            <a:extLst>
              <a:ext uri="{FF2B5EF4-FFF2-40B4-BE49-F238E27FC236}">
                <a16:creationId xmlns:a16="http://schemas.microsoft.com/office/drawing/2014/main" id="{0982E451-F320-BA18-2611-8613E8D2472C}"/>
              </a:ext>
            </a:extLst>
          </p:cNvPr>
          <p:cNvSpPr/>
          <p:nvPr/>
        </p:nvSpPr>
        <p:spPr>
          <a:xfrm>
            <a:off x="1240282" y="938073"/>
            <a:ext cx="5134668" cy="5134668"/>
          </a:xfrm>
          <a:custGeom>
            <a:avLst/>
            <a:gdLst>
              <a:gd name="connsiteX0" fmla="*/ 4790710 w 5134668"/>
              <a:gd name="connsiteY0" fmla="*/ 3851001 h 5134668"/>
              <a:gd name="connsiteX1" fmla="*/ 2567334 w 5134668"/>
              <a:gd name="connsiteY1" fmla="*/ 5134668 h 5134668"/>
              <a:gd name="connsiteX2" fmla="*/ 343958 w 5134668"/>
              <a:gd name="connsiteY2" fmla="*/ 3851001 h 5134668"/>
              <a:gd name="connsiteX3" fmla="*/ 2567334 w 5134668"/>
              <a:gd name="connsiteY3" fmla="*/ 2567334 h 5134668"/>
              <a:gd name="connsiteX4" fmla="*/ 4790710 w 5134668"/>
              <a:gd name="connsiteY4" fmla="*/ 3851001 h 513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668" h="5134668">
                <a:moveTo>
                  <a:pt x="4790710" y="3851001"/>
                </a:moveTo>
                <a:cubicBezTo>
                  <a:pt x="4332100" y="4645337"/>
                  <a:pt x="3484554" y="5134668"/>
                  <a:pt x="2567334" y="5134668"/>
                </a:cubicBezTo>
                <a:cubicBezTo>
                  <a:pt x="1650114" y="5134668"/>
                  <a:pt x="802568" y="4645337"/>
                  <a:pt x="343958" y="3851001"/>
                </a:cubicBezTo>
                <a:lnTo>
                  <a:pt x="2567334" y="2567334"/>
                </a:lnTo>
                <a:lnTo>
                  <a:pt x="4790710" y="3851001"/>
                </a:lnTo>
                <a:close/>
              </a:path>
            </a:pathLst>
          </a:custGeom>
          <a:ln>
            <a:solidFill>
              <a:schemeClr val="tx2"/>
            </a:solidFill>
          </a:ln>
          <a:scene3d>
            <a:camera prst="orthographicFront"/>
            <a:lightRig rig="flat" dir="t"/>
          </a:scene3d>
          <a:sp3d prstMaterial="dkEdge">
            <a:bevelT w="8200" h="38100"/>
          </a:sp3d>
        </p:spPr>
        <p:style>
          <a:lnRef idx="0">
            <a:scrgbClr r="0" g="0" b="0"/>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432591" tIns="3266402" rIns="1432591" bIns="332304" numCol="1" spcCol="1270" anchor="ctr" anchorCtr="0">
            <a:noAutofit/>
          </a:bodyPr>
          <a:lstStyle/>
          <a:p>
            <a:pPr marL="0" lvl="0" indent="0" algn="ctr" defTabSz="933450">
              <a:lnSpc>
                <a:spcPct val="90000"/>
              </a:lnSpc>
              <a:spcBef>
                <a:spcPct val="0"/>
              </a:spcBef>
              <a:spcAft>
                <a:spcPct val="35000"/>
              </a:spcAft>
              <a:buNone/>
            </a:pPr>
            <a:r>
              <a:rPr lang="en-US" sz="2100" kern="1200"/>
              <a:t>The special relationship between creating new knowledge and teaching</a:t>
            </a:r>
          </a:p>
        </p:txBody>
      </p:sp>
      <p:sp>
        <p:nvSpPr>
          <p:cNvPr id="8" name="Freeform: Shape 7">
            <a:extLst>
              <a:ext uri="{FF2B5EF4-FFF2-40B4-BE49-F238E27FC236}">
                <a16:creationId xmlns:a16="http://schemas.microsoft.com/office/drawing/2014/main" id="{7770AEE5-D1E3-7DA3-C30A-10CA4B570A03}"/>
              </a:ext>
            </a:extLst>
          </p:cNvPr>
          <p:cNvSpPr/>
          <p:nvPr/>
        </p:nvSpPr>
        <p:spPr>
          <a:xfrm>
            <a:off x="1240282" y="938073"/>
            <a:ext cx="5134668" cy="5134668"/>
          </a:xfrm>
          <a:custGeom>
            <a:avLst/>
            <a:gdLst>
              <a:gd name="connsiteX0" fmla="*/ 343958 w 5134668"/>
              <a:gd name="connsiteY0" fmla="*/ 3851001 h 5134668"/>
              <a:gd name="connsiteX1" fmla="*/ 343958 w 5134668"/>
              <a:gd name="connsiteY1" fmla="*/ 1283667 h 5134668"/>
              <a:gd name="connsiteX2" fmla="*/ 2567334 w 5134668"/>
              <a:gd name="connsiteY2" fmla="*/ 0 h 5134668"/>
              <a:gd name="connsiteX3" fmla="*/ 2567334 w 5134668"/>
              <a:gd name="connsiteY3" fmla="*/ 2567334 h 5134668"/>
              <a:gd name="connsiteX4" fmla="*/ 343958 w 5134668"/>
              <a:gd name="connsiteY4" fmla="*/ 3851001 h 513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668" h="5134668">
                <a:moveTo>
                  <a:pt x="343958" y="3851001"/>
                </a:moveTo>
                <a:cubicBezTo>
                  <a:pt x="-114652" y="3056665"/>
                  <a:pt x="-114652" y="2078003"/>
                  <a:pt x="343958" y="1283667"/>
                </a:cubicBezTo>
                <a:cubicBezTo>
                  <a:pt x="802568" y="489331"/>
                  <a:pt x="1650114" y="0"/>
                  <a:pt x="2567334" y="0"/>
                </a:cubicBezTo>
                <a:lnTo>
                  <a:pt x="2567334" y="2567334"/>
                </a:lnTo>
                <a:lnTo>
                  <a:pt x="343958" y="3851001"/>
                </a:lnTo>
                <a:close/>
              </a:path>
            </a:pathLst>
          </a:custGeom>
          <a:ln>
            <a:solidFill>
              <a:schemeClr val="tx2"/>
            </a:solidFill>
          </a:ln>
          <a:scene3d>
            <a:camera prst="orthographicFront"/>
            <a:lightRig rig="flat" dir="t"/>
          </a:scene3d>
          <a:sp3d prstMaterial="dkEdge">
            <a:bevelT w="8200" h="38100"/>
          </a:sp3d>
        </p:spPr>
        <p:style>
          <a:lnRef idx="0">
            <a:scrgbClr r="0" g="0" b="0"/>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576813" tIns="1035266" rIns="2869076" bIns="2441186" numCol="1" spcCol="1270" anchor="ctr" anchorCtr="0">
            <a:noAutofit/>
          </a:bodyPr>
          <a:lstStyle/>
          <a:p>
            <a:pPr marL="0" lvl="0" indent="0" algn="ctr" defTabSz="933450">
              <a:lnSpc>
                <a:spcPct val="90000"/>
              </a:lnSpc>
              <a:spcBef>
                <a:spcPct val="0"/>
              </a:spcBef>
              <a:spcAft>
                <a:spcPct val="35000"/>
              </a:spcAft>
              <a:buNone/>
            </a:pPr>
            <a:r>
              <a:rPr lang="en-US" sz="2100" kern="1200"/>
              <a:t>Service, outreach and engagement as a land grant institution</a:t>
            </a:r>
          </a:p>
        </p:txBody>
      </p:sp>
      <p:sp>
        <p:nvSpPr>
          <p:cNvPr id="3" name="Footer Placeholder 2">
            <a:extLst>
              <a:ext uri="{FF2B5EF4-FFF2-40B4-BE49-F238E27FC236}">
                <a16:creationId xmlns:a16="http://schemas.microsoft.com/office/drawing/2014/main" id="{3F203FCB-598A-FC4E-3969-24352862235D}"/>
              </a:ext>
            </a:extLst>
          </p:cNvPr>
          <p:cNvSpPr>
            <a:spLocks noGrp="1"/>
          </p:cNvSpPr>
          <p:nvPr>
            <p:ph type="ftr" sz="quarter" idx="11"/>
          </p:nvPr>
        </p:nvSpPr>
        <p:spPr/>
        <p:txBody>
          <a:bodyPr/>
          <a:lstStyle/>
          <a:p>
            <a:r>
              <a:rPr lang="en-US">
                <a:hlinkClick r:id="rId3"/>
              </a:rPr>
              <a:t>https://hr.msu.edu/policies-procedures/faculty-academic-staff/faculty-handbook/recommendations.html</a:t>
            </a:r>
            <a:r>
              <a:rPr lang="en-US"/>
              <a:t> </a:t>
            </a:r>
          </a:p>
        </p:txBody>
      </p:sp>
    </p:spTree>
    <p:extLst>
      <p:ext uri="{BB962C8B-B14F-4D97-AF65-F5344CB8AC3E}">
        <p14:creationId xmlns:p14="http://schemas.microsoft.com/office/powerpoint/2010/main" val="2930882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D0C5-D0DB-7FC2-F0B7-3F3AEDDD526A}"/>
              </a:ext>
            </a:extLst>
          </p:cNvPr>
          <p:cNvSpPr>
            <a:spLocks noGrp="1"/>
          </p:cNvSpPr>
          <p:nvPr>
            <p:ph type="title"/>
          </p:nvPr>
        </p:nvSpPr>
        <p:spPr>
          <a:xfrm>
            <a:off x="838200" y="365125"/>
            <a:ext cx="4811038" cy="1325563"/>
          </a:xfrm>
        </p:spPr>
        <p:txBody>
          <a:bodyPr/>
          <a:lstStyle/>
          <a:p>
            <a:r>
              <a:rPr lang="en-US"/>
              <a:t>Tell Your Story</a:t>
            </a:r>
          </a:p>
        </p:txBody>
      </p:sp>
      <p:sp>
        <p:nvSpPr>
          <p:cNvPr id="3" name="Content Placeholder 2">
            <a:extLst>
              <a:ext uri="{FF2B5EF4-FFF2-40B4-BE49-F238E27FC236}">
                <a16:creationId xmlns:a16="http://schemas.microsoft.com/office/drawing/2014/main" id="{BAF1958B-3CB2-3B4C-A607-F23C80B74634}"/>
              </a:ext>
            </a:extLst>
          </p:cNvPr>
          <p:cNvSpPr>
            <a:spLocks noGrp="1"/>
          </p:cNvSpPr>
          <p:nvPr>
            <p:ph idx="1"/>
          </p:nvPr>
        </p:nvSpPr>
        <p:spPr>
          <a:xfrm>
            <a:off x="838201" y="1825625"/>
            <a:ext cx="4811038" cy="4351338"/>
          </a:xfrm>
        </p:spPr>
        <p:txBody>
          <a:bodyPr/>
          <a:lstStyle/>
          <a:p>
            <a:r>
              <a:rPr lang="en-US" sz="2800"/>
              <a:t>Write 1-2 sentences about who you are as an </a:t>
            </a:r>
            <a:r>
              <a:rPr lang="en-US" sz="2800" b="1"/>
              <a:t>academic</a:t>
            </a:r>
            <a:r>
              <a:rPr lang="en-US" sz="2800"/>
              <a:t>, a member of the community of scholarship.</a:t>
            </a:r>
          </a:p>
          <a:p>
            <a:r>
              <a:rPr lang="en-US" sz="2800"/>
              <a:t>Write 1-2 sentences about your </a:t>
            </a:r>
            <a:r>
              <a:rPr lang="en-US" sz="2800" b="1"/>
              <a:t>unique contribution</a:t>
            </a:r>
            <a:r>
              <a:rPr lang="en-US" sz="2800"/>
              <a:t> to the community.</a:t>
            </a:r>
          </a:p>
          <a:p>
            <a:endParaRPr lang="en-US"/>
          </a:p>
        </p:txBody>
      </p:sp>
      <p:pic>
        <p:nvPicPr>
          <p:cNvPr id="4" name="Picture 3" descr="Yellow paper aeroplane flying the opposite way as many grey paper aeroplanes">
            <a:extLst>
              <a:ext uri="{FF2B5EF4-FFF2-40B4-BE49-F238E27FC236}">
                <a16:creationId xmlns:a16="http://schemas.microsoft.com/office/drawing/2014/main" id="{EE275AD4-90C2-EF78-D369-B1354187E229}"/>
              </a:ext>
            </a:extLst>
          </p:cNvPr>
          <p:cNvPicPr>
            <a:picLocks noChangeAspect="1"/>
          </p:cNvPicPr>
          <p:nvPr/>
        </p:nvPicPr>
        <p:blipFill rotWithShape="1">
          <a:blip r:embed="rId3"/>
          <a:srcRect l="9341" r="31258" b="-2"/>
          <a:stretch/>
        </p:blipFill>
        <p:spPr>
          <a:xfrm>
            <a:off x="6096000" y="0"/>
            <a:ext cx="6102825" cy="6858000"/>
          </a:xfrm>
          <a:prstGeom prst="rect">
            <a:avLst/>
          </a:prstGeom>
        </p:spPr>
      </p:pic>
    </p:spTree>
    <p:extLst>
      <p:ext uri="{BB962C8B-B14F-4D97-AF65-F5344CB8AC3E}">
        <p14:creationId xmlns:p14="http://schemas.microsoft.com/office/powerpoint/2010/main" val="172721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looking up">
            <a:extLst>
              <a:ext uri="{FF2B5EF4-FFF2-40B4-BE49-F238E27FC236}">
                <a16:creationId xmlns:a16="http://schemas.microsoft.com/office/drawing/2014/main" id="{CCBE2685-22A6-7BD1-D143-8B2B4C3C4138}"/>
              </a:ext>
            </a:extLst>
          </p:cNvPr>
          <p:cNvPicPr>
            <a:picLocks noChangeAspect="1"/>
          </p:cNvPicPr>
          <p:nvPr/>
        </p:nvPicPr>
        <p:blipFill rotWithShape="1">
          <a:blip r:embed="rId3">
            <a:extLst>
              <a:ext uri="{28A0092B-C50C-407E-A947-70E740481C1C}">
                <a14:useLocalDpi xmlns:a14="http://schemas.microsoft.com/office/drawing/2010/main" val="0"/>
              </a:ext>
            </a:extLst>
          </a:blip>
          <a:srcRect l="16044" t="21349" b="781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E77A6CC-8EE0-962C-7004-FCD7ACECB9D5}"/>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0">
                <a:schemeClr val="tx1"/>
              </a:gs>
              <a:gs pos="56000">
                <a:schemeClr val="tx1">
                  <a:alpha val="40000"/>
                </a:schemeClr>
              </a:gs>
              <a:gs pos="70000">
                <a:schemeClr val="tx1">
                  <a:alpha val="30000"/>
                </a:schemeClr>
              </a:gs>
              <a:gs pos="100000">
                <a:schemeClr val="tx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98409-6A75-40B5-16D5-3B8914C5A615}"/>
              </a:ext>
            </a:extLst>
          </p:cNvPr>
          <p:cNvSpPr>
            <a:spLocks noGrp="1"/>
          </p:cNvSpPr>
          <p:nvPr>
            <p:ph type="title"/>
          </p:nvPr>
        </p:nvSpPr>
        <p:spPr>
          <a:xfrm>
            <a:off x="6952341" y="1709738"/>
            <a:ext cx="4920343" cy="2852737"/>
          </a:xfrm>
        </p:spPr>
        <p:txBody>
          <a:bodyPr>
            <a:normAutofit/>
          </a:bodyPr>
          <a:lstStyle/>
          <a:p>
            <a:pPr algn="r"/>
            <a:r>
              <a:rPr lang="en-US">
                <a:solidFill>
                  <a:schemeClr val="bg2">
                    <a:lumMod val="90000"/>
                  </a:schemeClr>
                </a:solidFill>
              </a:rPr>
              <a:t>What is Promotion?</a:t>
            </a:r>
          </a:p>
        </p:txBody>
      </p:sp>
      <p:sp>
        <p:nvSpPr>
          <p:cNvPr id="4" name="Text Placeholder 3">
            <a:extLst>
              <a:ext uri="{FF2B5EF4-FFF2-40B4-BE49-F238E27FC236}">
                <a16:creationId xmlns:a16="http://schemas.microsoft.com/office/drawing/2014/main" id="{36945D83-11FA-8F31-E2F8-44EC6FD2DC35}"/>
              </a:ext>
            </a:extLst>
          </p:cNvPr>
          <p:cNvSpPr>
            <a:spLocks noGrp="1"/>
          </p:cNvSpPr>
          <p:nvPr>
            <p:ph type="body" idx="1"/>
          </p:nvPr>
        </p:nvSpPr>
        <p:spPr>
          <a:xfrm>
            <a:off x="6952342" y="5341257"/>
            <a:ext cx="4920343" cy="1233714"/>
          </a:xfrm>
        </p:spPr>
        <p:txBody>
          <a:bodyPr>
            <a:normAutofit/>
          </a:bodyPr>
          <a:lstStyle/>
          <a:p>
            <a:pPr algn="r"/>
            <a:r>
              <a:rPr lang="en-US">
                <a:solidFill>
                  <a:schemeClr val="accent2"/>
                </a:solidFill>
              </a:rPr>
              <a:t>Goal 1:</a:t>
            </a:r>
            <a:r>
              <a:rPr lang="en-US"/>
              <a:t> </a:t>
            </a:r>
            <a:r>
              <a:rPr lang="en-US">
                <a:solidFill>
                  <a:schemeClr val="bg2">
                    <a:lumMod val="90000"/>
                  </a:schemeClr>
                </a:solidFill>
              </a:rPr>
              <a:t>Understand how specialists’ promotion processes are related to their unique role.</a:t>
            </a:r>
          </a:p>
        </p:txBody>
      </p:sp>
      <p:cxnSp>
        <p:nvCxnSpPr>
          <p:cNvPr id="8" name="Straight Connector 7">
            <a:extLst>
              <a:ext uri="{FF2B5EF4-FFF2-40B4-BE49-F238E27FC236}">
                <a16:creationId xmlns:a16="http://schemas.microsoft.com/office/drawing/2014/main" id="{ED01C13D-C3A0-143C-63D2-6A6E26DB8305}"/>
              </a:ext>
              <a:ext uri="{C183D7F6-B498-43B3-948B-1728B52AA6E4}">
                <adec:decorative xmlns:adec="http://schemas.microsoft.com/office/drawing/2017/decorative" val="1"/>
              </a:ext>
            </a:extLst>
          </p:cNvPr>
          <p:cNvCxnSpPr>
            <a:cxnSpLocks/>
          </p:cNvCxnSpPr>
          <p:nvPr/>
        </p:nvCxnSpPr>
        <p:spPr>
          <a:xfrm>
            <a:off x="7097486" y="4992777"/>
            <a:ext cx="4775198" cy="0"/>
          </a:xfrm>
          <a:prstGeom prst="line">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6133831"/>
      </p:ext>
    </p:extLst>
  </p:cSld>
  <p:clrMapOvr>
    <a:masterClrMapping/>
  </p:clrMapOvr>
</p:sld>
</file>

<file path=ppt/theme/theme1.xml><?xml version="1.0" encoding="utf-8"?>
<a:theme xmlns:a="http://schemas.openxmlformats.org/drawingml/2006/main" name="Office Theme">
  <a:themeElements>
    <a:clrScheme name="FAD2022">
      <a:dk1>
        <a:sysClr val="windowText" lastClr="000000"/>
      </a:dk1>
      <a:lt1>
        <a:sysClr val="window" lastClr="FFFFFF"/>
      </a:lt1>
      <a:dk2>
        <a:srgbClr val="18453B"/>
      </a:dk2>
      <a:lt2>
        <a:srgbClr val="ECEBEB"/>
      </a:lt2>
      <a:accent1>
        <a:srgbClr val="008208"/>
      </a:accent1>
      <a:accent2>
        <a:srgbClr val="CB5A28"/>
      </a:accent2>
      <a:accent3>
        <a:srgbClr val="97A2A2"/>
      </a:accent3>
      <a:accent4>
        <a:srgbClr val="7BBD00"/>
      </a:accent4>
      <a:accent5>
        <a:srgbClr val="0B9A6D"/>
      </a:accent5>
      <a:accent6>
        <a:srgbClr val="639363"/>
      </a:accent6>
      <a:hlink>
        <a:srgbClr val="0563C1"/>
      </a:hlink>
      <a:folHlink>
        <a:srgbClr val="954F72"/>
      </a:folHlink>
    </a:clrScheme>
    <a:fontScheme name="Path">
      <a:majorFont>
        <a:latin typeface="Impact"/>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3c3659e-2d6a-4b73-b933-2788b79f5277">
      <UserInfo>
        <DisplayName>Kangas Preston, Karen</DisplayName>
        <AccountId>21</AccountId>
        <AccountType/>
      </UserInfo>
      <UserInfo>
        <DisplayName>Reifler, Aaron</DisplayName>
        <AccountId>34</AccountId>
        <AccountType/>
      </UserInfo>
      <UserInfo>
        <DisplayName>Han, Ms. J - (Jonglim)</DisplayName>
        <AccountId>64</AccountId>
        <AccountType/>
      </UserInfo>
      <UserInfo>
        <DisplayName>Stevenson, Megan</DisplayName>
        <AccountId>42</AccountId>
        <AccountType/>
      </UserInfo>
      <UserInfo>
        <DisplayName>Walker, Mary Anne</DisplayName>
        <AccountId>41</AccountId>
        <AccountType/>
      </UserInfo>
      <UserInfo>
        <DisplayName>Whitaker, Sarah</DisplayName>
        <AccountId>33</AccountId>
        <AccountType/>
      </UserInfo>
      <UserInfo>
        <DisplayName>Sliwa, Samantha</DisplayName>
        <AccountId>65</AccountId>
        <AccountType/>
      </UserInfo>
      <UserInfo>
        <DisplayName>Hill, Erin</DisplayName>
        <AccountId>43</AccountId>
        <AccountType/>
      </UserInfo>
      <UserInfo>
        <DisplayName>Petzko, Jennifer</DisplayName>
        <AccountId>27</AccountId>
        <AccountType/>
      </UserInfo>
      <UserInfo>
        <DisplayName>Jackson III, Charles</DisplayName>
        <AccountId>70</AccountId>
        <AccountType/>
      </UserInfo>
      <UserInfo>
        <DisplayName>Carrion Yaguana, Vanessa</DisplayName>
        <AccountId>71</AccountId>
        <AccountType/>
      </UserInfo>
      <UserInfo>
        <DisplayName>Aydukovic, Robert</DisplayName>
        <AccountId>72</AccountId>
        <AccountType/>
      </UserInfo>
      <UserInfo>
        <DisplayName>Hodges, Kelly</DisplayName>
        <AccountId>63</AccountId>
        <AccountType/>
      </UserInfo>
      <UserInfo>
        <DisplayName>Charles, Kathy</DisplayName>
        <AccountId>26</AccountId>
        <AccountType/>
      </UserInfo>
      <UserInfo>
        <DisplayName>Amey, Marilyn</DisplayName>
        <AccountId>83</AccountId>
        <AccountType/>
      </UserInfo>
      <UserInfo>
        <DisplayName>Hagelberger, Teresia</DisplayName>
        <AccountId>84</AccountId>
        <AccountType/>
      </UserInfo>
      <UserInfo>
        <DisplayName>Lambert, Kelly</DisplayName>
        <AccountId>85</AccountId>
        <AccountType/>
      </UserInfo>
      <UserInfo>
        <DisplayName>Neal, Makena</DisplayName>
        <AccountId>89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7BDF9305829347937E49974AA42D35" ma:contentTypeVersion="8" ma:contentTypeDescription="Create a new document." ma:contentTypeScope="" ma:versionID="aff076492daba6ecfa660b54d2a14daf">
  <xsd:schema xmlns:xsd="http://www.w3.org/2001/XMLSchema" xmlns:xs="http://www.w3.org/2001/XMLSchema" xmlns:p="http://schemas.microsoft.com/office/2006/metadata/properties" xmlns:ns2="ed13dd45-d836-4448-8160-d88a08a15072" xmlns:ns3="d3c3659e-2d6a-4b73-b933-2788b79f5277" targetNamespace="http://schemas.microsoft.com/office/2006/metadata/properties" ma:root="true" ma:fieldsID="84f87d6f23d786d3b8322292f572bc18" ns2:_="" ns3:_="">
    <xsd:import namespace="ed13dd45-d836-4448-8160-d88a08a15072"/>
    <xsd:import namespace="d3c3659e-2d6a-4b73-b933-2788b79f5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13dd45-d836-4448-8160-d88a08a15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c3659e-2d6a-4b73-b933-2788b79f5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3A352B-7C54-49EC-B7F7-132B8491692F}">
  <ds:schemaRefs>
    <ds:schemaRef ds:uri="http://schemas.microsoft.com/sharepoint/v3/contenttype/forms"/>
  </ds:schemaRefs>
</ds:datastoreItem>
</file>

<file path=customXml/itemProps2.xml><?xml version="1.0" encoding="utf-8"?>
<ds:datastoreItem xmlns:ds="http://schemas.openxmlformats.org/officeDocument/2006/customXml" ds:itemID="{05CBA991-F6E1-4F01-8260-3CFB659AC039}">
  <ds:schemaRefs>
    <ds:schemaRef ds:uri="d3c3659e-2d6a-4b73-b933-2788b79f5277"/>
    <ds:schemaRef ds:uri="ed13dd45-d836-4448-8160-d88a08a150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725286-6512-4F8D-BC6D-11CB33391F92}">
  <ds:schemaRefs>
    <ds:schemaRef ds:uri="d3c3659e-2d6a-4b73-b933-2788b79f5277"/>
    <ds:schemaRef ds:uri="ed13dd45-d836-4448-8160-d88a08a150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3461</Words>
  <Application>Microsoft Office PowerPoint</Application>
  <PresentationFormat>Widescreen</PresentationFormat>
  <Paragraphs>312</Paragraphs>
  <Slides>32</Slides>
  <Notes>30</Notes>
  <HiddenSlides>1</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The Path to Promotion</vt:lpstr>
      <vt:lpstr>Webinar Norms</vt:lpstr>
      <vt:lpstr>Introductions</vt:lpstr>
      <vt:lpstr>The Landscape…</vt:lpstr>
      <vt:lpstr>The Role of  the Academic Specialist</vt:lpstr>
      <vt:lpstr>Specialists’ Role as Scholars</vt:lpstr>
      <vt:lpstr>The Community of Scholarship</vt:lpstr>
      <vt:lpstr>Tell Your Story</vt:lpstr>
      <vt:lpstr>What is Promotion?</vt:lpstr>
      <vt:lpstr>What is Academic Promotion?</vt:lpstr>
      <vt:lpstr>Philosophy of Promotion</vt:lpstr>
      <vt:lpstr>The University expects…</vt:lpstr>
      <vt:lpstr>Why Promotion?</vt:lpstr>
      <vt:lpstr>Features of a Specialist Appointment</vt:lpstr>
      <vt:lpstr>Employee Type</vt:lpstr>
      <vt:lpstr>Other Ambiguous People…</vt:lpstr>
      <vt:lpstr>Other Ambiguous People…</vt:lpstr>
      <vt:lpstr>Are Academic Specialists Faculty?</vt:lpstr>
      <vt:lpstr>Appointment System</vt:lpstr>
      <vt:lpstr>Appointment System</vt:lpstr>
      <vt:lpstr>Rank</vt:lpstr>
      <vt:lpstr>Rank</vt:lpstr>
      <vt:lpstr>Functional areas</vt:lpstr>
      <vt:lpstr>Functional areas</vt:lpstr>
      <vt:lpstr>Effort allocation</vt:lpstr>
      <vt:lpstr>Academic activity</vt:lpstr>
      <vt:lpstr>Tools you need</vt:lpstr>
      <vt:lpstr>Other things to know about your appointment</vt:lpstr>
      <vt:lpstr>Key documents at offer</vt:lpstr>
      <vt:lpstr>Key documents at offer</vt:lpstr>
      <vt:lpstr>Additional reading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Path to Promotion</dc:title>
  <dc:creator>Hodges, Kelly</dc:creator>
  <cp:lastModifiedBy>Hodges, Kelly</cp:lastModifiedBy>
  <cp:revision>2</cp:revision>
  <dcterms:created xsi:type="dcterms:W3CDTF">2024-01-22T20:36:43Z</dcterms:created>
  <dcterms:modified xsi:type="dcterms:W3CDTF">2024-04-01T13:15:24Z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0x010100517BDF9305829347937E49974AA42D35</vt:lpwstr>
  </property>
</Properties>
</file>