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omments/comment2.xml" ContentType="application/vnd.openxmlformats-officedocument.presentationml.comment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84" r:id="rId5"/>
    <p:sldMasterId id="2147483690" r:id="rId6"/>
    <p:sldMasterId id="2147483696" r:id="rId7"/>
    <p:sldMasterId id="2147483703" r:id="rId8"/>
  </p:sldMasterIdLst>
  <p:notesMasterIdLst>
    <p:notesMasterId r:id="rId78"/>
  </p:notesMasterIdLst>
  <p:sldIdLst>
    <p:sldId id="256" r:id="rId9"/>
    <p:sldId id="257" r:id="rId10"/>
    <p:sldId id="304" r:id="rId11"/>
    <p:sldId id="295" r:id="rId12"/>
    <p:sldId id="288" r:id="rId13"/>
    <p:sldId id="536" r:id="rId14"/>
    <p:sldId id="534" r:id="rId15"/>
    <p:sldId id="537" r:id="rId16"/>
    <p:sldId id="330" r:id="rId17"/>
    <p:sldId id="320" r:id="rId18"/>
    <p:sldId id="300" r:id="rId19"/>
    <p:sldId id="284" r:id="rId20"/>
    <p:sldId id="290" r:id="rId21"/>
    <p:sldId id="328" r:id="rId22"/>
    <p:sldId id="291" r:id="rId23"/>
    <p:sldId id="292" r:id="rId24"/>
    <p:sldId id="293" r:id="rId25"/>
    <p:sldId id="326" r:id="rId26"/>
    <p:sldId id="552" r:id="rId27"/>
    <p:sldId id="318" r:id="rId28"/>
    <p:sldId id="553" r:id="rId29"/>
    <p:sldId id="294" r:id="rId30"/>
    <p:sldId id="554" r:id="rId31"/>
    <p:sldId id="313" r:id="rId32"/>
    <p:sldId id="331" r:id="rId33"/>
    <p:sldId id="312" r:id="rId34"/>
    <p:sldId id="322" r:id="rId35"/>
    <p:sldId id="319" r:id="rId36"/>
    <p:sldId id="323" r:id="rId37"/>
    <p:sldId id="555" r:id="rId38"/>
    <p:sldId id="558" r:id="rId39"/>
    <p:sldId id="556" r:id="rId40"/>
    <p:sldId id="546" r:id="rId41"/>
    <p:sldId id="563" r:id="rId42"/>
    <p:sldId id="545" r:id="rId43"/>
    <p:sldId id="278" r:id="rId44"/>
    <p:sldId id="289" r:id="rId45"/>
    <p:sldId id="373" r:id="rId46"/>
    <p:sldId id="306" r:id="rId47"/>
    <p:sldId id="339" r:id="rId48"/>
    <p:sldId id="356" r:id="rId49"/>
    <p:sldId id="263" r:id="rId50"/>
    <p:sldId id="308" r:id="rId51"/>
    <p:sldId id="357" r:id="rId52"/>
    <p:sldId id="499" r:id="rId53"/>
    <p:sldId id="335" r:id="rId54"/>
    <p:sldId id="349" r:id="rId55"/>
    <p:sldId id="368" r:id="rId56"/>
    <p:sldId id="367" r:id="rId57"/>
    <p:sldId id="559" r:id="rId58"/>
    <p:sldId id="561" r:id="rId59"/>
    <p:sldId id="560" r:id="rId60"/>
    <p:sldId id="270" r:id="rId61"/>
    <p:sldId id="369" r:id="rId62"/>
    <p:sldId id="484" r:id="rId63"/>
    <p:sldId id="540" r:id="rId64"/>
    <p:sldId id="279" r:id="rId65"/>
    <p:sldId id="286" r:id="rId66"/>
    <p:sldId id="360" r:id="rId67"/>
    <p:sldId id="543" r:id="rId68"/>
    <p:sldId id="492" r:id="rId69"/>
    <p:sldId id="544" r:id="rId70"/>
    <p:sldId id="498" r:id="rId71"/>
    <p:sldId id="501" r:id="rId72"/>
    <p:sldId id="502" r:id="rId73"/>
    <p:sldId id="549" r:id="rId74"/>
    <p:sldId id="267" r:id="rId75"/>
    <p:sldId id="271" r:id="rId76"/>
    <p:sldId id="550" r:id="rId7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Lydia" initials="WL" lastIdx="4" clrIdx="0">
    <p:extLst>
      <p:ext uri="{19B8F6BF-5375-455C-9EA6-DF929625EA0E}">
        <p15:presenceInfo xmlns:p15="http://schemas.microsoft.com/office/powerpoint/2012/main" userId="S::weisslyd@msu.edu::10b7286d-deab-475e-a165-7b0e53832748" providerId="AD"/>
      </p:ext>
    </p:extLst>
  </p:cmAuthor>
  <p:cmAuthor id="2" name="Moses, Amanda" initials="MA" lastIdx="17" clrIdx="1">
    <p:extLst>
      <p:ext uri="{19B8F6BF-5375-455C-9EA6-DF929625EA0E}">
        <p15:presenceInfo xmlns:p15="http://schemas.microsoft.com/office/powerpoint/2012/main" userId="S::mosesa@msu.edu::83bfa8d9-24cf-4601-8023-a5d381a85516" providerId="AD"/>
      </p:ext>
    </p:extLst>
  </p:cmAuthor>
  <p:cmAuthor id="3" name="ocr.avp.jachimiak@campusad.msu.edu" initials="oc" lastIdx="1" clrIdx="2">
    <p:extLst>
      <p:ext uri="{19B8F6BF-5375-455C-9EA6-DF929625EA0E}">
        <p15:presenceInfo xmlns:p15="http://schemas.microsoft.com/office/powerpoint/2012/main" userId="S::urn:spo:guest#ocr.avp.jachimiak@campusad.msu.edu::" providerId="AD"/>
      </p:ext>
    </p:extLst>
  </p:cmAuthor>
  <p:cmAuthor id="4" name="Sortman, Melissa" initials="SM" lastIdx="10" clrIdx="3">
    <p:extLst>
      <p:ext uri="{19B8F6BF-5375-455C-9EA6-DF929625EA0E}">
        <p15:presenceInfo xmlns:p15="http://schemas.microsoft.com/office/powerpoint/2012/main" userId="S::sortmanm@msu.edu::c1e827b9-5d6d-47ea-b6fe-08f4545a3a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8DA14-F0EF-4C6D-ACFC-6B5F930AA49E}" v="2" dt="2024-02-21T22:36:29.282"/>
    <p1510:client id="{7DD34D5F-945A-4AD0-A1D4-B8D9D84BF59F}" v="68" dt="2024-02-22T16:09:23.465"/>
    <p1510:client id="{936D56C2-9ACD-C22A-0249-11348A5C18CF}" v="70" dt="2024-02-22T04:06:27.943"/>
    <p1510:client id="{A1BB4512-D4E2-4EA0-8193-4B579EA23DCA}" vWet="6" dt="2024-02-22T14:02:07.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microsoft.com/office/2015/10/relationships/revisionInfo" Target="revisionInfo.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21T16:16:29.144" idx="17">
    <p:pos x="4723" y="3666"/>
    <p:text>pencil symbol GEU Contract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3-16T13:28:05.686" idx="12">
    <p:pos x="10" y="10"/>
    <p:text>Maybe delete slides and make into handouts?</p:text>
    <p:extLst>
      <p:ext uri="{C676402C-5697-4E1C-873F-D02D1690AC5C}">
        <p15:threadingInfo xmlns:p15="http://schemas.microsoft.com/office/powerpoint/2012/main" timeZoneBias="240"/>
      </p:ext>
    </p:extLst>
  </p:cm>
</p:cmLst>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custT="1"/>
      <dgm:spPr>
        <a:solidFill>
          <a:srgbClr val="94AE4A"/>
        </a:solidFill>
      </dgm:spPr>
      <dgm:t>
        <a:bodyPr/>
        <a:lstStyle/>
        <a:p>
          <a:r>
            <a:rPr lang="en-US" sz="1900">
              <a:solidFill>
                <a:schemeClr val="tx1"/>
              </a:solidFill>
            </a:rPr>
            <a:t>EVP Administration</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custT="1"/>
      <dgm:spPr>
        <a:solidFill>
          <a:srgbClr val="94AE4A"/>
        </a:solidFill>
      </dgm:spPr>
      <dgm:t>
        <a:bodyPr/>
        <a:lstStyle/>
        <a:p>
          <a:pPr rtl="0"/>
          <a:r>
            <a:rPr lang="en-US" sz="2000">
              <a:solidFill>
                <a:schemeClr val="tx1"/>
              </a:solidFill>
              <a:latin typeface="Gill Sans MT" panose="020B0502020104020203"/>
            </a:rPr>
            <a:t>VP and Chief Human Resources Officer </a:t>
          </a:r>
          <a:endParaRPr lang="en-US" sz="2000">
            <a:solidFill>
              <a:schemeClr val="tx1"/>
            </a:solidFill>
          </a:endParaRP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custT="1"/>
      <dgm:spPr>
        <a:solidFill>
          <a:srgbClr val="94AE4A"/>
        </a:solidFill>
      </dgm:spPr>
      <dgm:t>
        <a:bodyPr/>
        <a:lstStyle/>
        <a:p>
          <a:pPr rtl="0"/>
          <a:r>
            <a:rPr lang="en-US" sz="1900">
              <a:solidFill>
                <a:schemeClr val="tx1"/>
              </a:solidFill>
            </a:rPr>
            <a:t>7,000+</a:t>
          </a:r>
          <a:r>
            <a:rPr lang="en-US" sz="1900" baseline="0">
              <a:solidFill>
                <a:schemeClr val="tx1"/>
              </a:solidFill>
              <a:latin typeface="Gill Sans MT" panose="020B0502020104020203"/>
            </a:rPr>
            <a:t> </a:t>
          </a:r>
          <a:endParaRPr lang="en-US" sz="1900" baseline="0">
            <a:solidFill>
              <a:schemeClr val="tx1"/>
            </a:solidFill>
          </a:endParaRPr>
        </a:p>
        <a:p>
          <a:r>
            <a:rPr lang="en-US" sz="1900" baseline="0">
              <a:solidFill>
                <a:schemeClr val="tx1"/>
              </a:solidFill>
            </a:rPr>
            <a:t>support staff</a:t>
          </a:r>
          <a:endParaRPr lang="en-US" sz="1900">
            <a:solidFill>
              <a:schemeClr val="tx1"/>
            </a:solidFill>
          </a:endParaRP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dgm:spPr>
        <a:solidFill>
          <a:srgbClr val="94AE4A"/>
        </a:solidFill>
      </dgm:spPr>
      <dgm:t>
        <a:bodyPr/>
        <a:lstStyle/>
        <a:p>
          <a:r>
            <a:rPr lang="en-US">
              <a:solidFill>
                <a:schemeClr val="tx1"/>
              </a:solidFill>
            </a:rPr>
            <a:t>Provost and </a:t>
          </a:r>
          <a:br>
            <a:rPr lang="en-US">
              <a:solidFill>
                <a:schemeClr val="tx1"/>
              </a:solidFill>
            </a:rPr>
          </a:br>
          <a:r>
            <a:rPr lang="en-US">
              <a:solidFill>
                <a:schemeClr val="tx1"/>
              </a:solidFill>
              <a:latin typeface="Gill Sans MT" panose="020B0502020104020203"/>
            </a:rPr>
            <a:t>Executive</a:t>
          </a:r>
          <a:r>
            <a:rPr lang="en-US">
              <a:solidFill>
                <a:schemeClr val="tx1"/>
              </a:solidFill>
            </a:rPr>
            <a:t> VP OHS</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dgm:spPr>
        <a:solidFill>
          <a:srgbClr val="94AE4A"/>
        </a:solidFill>
      </dgm:spPr>
      <dgm:t>
        <a:bodyPr/>
        <a:lstStyle/>
        <a:p>
          <a:pPr rtl="0"/>
          <a:r>
            <a:rPr lang="en-US">
              <a:solidFill>
                <a:schemeClr val="tx1"/>
              </a:solidFill>
              <a:latin typeface="Gill Sans MT" panose="020B0502020104020203"/>
            </a:rPr>
            <a:t>Vice</a:t>
          </a:r>
          <a:r>
            <a:rPr lang="en-US">
              <a:solidFill>
                <a:schemeClr val="tx1"/>
              </a:solidFill>
            </a:rPr>
            <a:t> Provost and Associate VP </a:t>
          </a:r>
          <a:br>
            <a:rPr lang="en-US">
              <a:solidFill>
                <a:schemeClr val="tx1"/>
              </a:solidFill>
            </a:rPr>
          </a:br>
          <a:r>
            <a:rPr lang="en-US">
              <a:solidFill>
                <a:schemeClr val="tx1"/>
              </a:solidFill>
            </a:rPr>
            <a:t>for Faculty and Academic Staff Affairs</a:t>
          </a:r>
          <a:r>
            <a:rPr lang="en-US">
              <a:solidFill>
                <a:schemeClr val="tx1"/>
              </a:solidFill>
              <a:latin typeface="Gill Sans MT" panose="020B0502020104020203"/>
            </a:rPr>
            <a:t> (formerly AHR)</a:t>
          </a:r>
          <a:endParaRPr lang="en-US">
            <a:solidFill>
              <a:schemeClr val="tx1"/>
            </a:solidFill>
          </a:endParaRP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dgm:spPr>
        <a:solidFill>
          <a:srgbClr val="94AE4A"/>
        </a:solidFill>
      </dgm:spPr>
      <dgm:t>
        <a:bodyPr/>
        <a:lstStyle/>
        <a:p>
          <a:r>
            <a:rPr lang="en-US">
              <a:solidFill>
                <a:schemeClr val="tx1"/>
              </a:solidFill>
            </a:rPr>
            <a:t>5,700 faculty, academic staff and executive managers</a:t>
          </a: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48906A-2831-42AF-8B32-920D9DA19BCF}" type="doc">
      <dgm:prSet loTypeId="urn:microsoft.com/office/officeart/2016/7/layout/VerticalSolidActionList" loCatId="List" qsTypeId="urn:microsoft.com/office/officeart/2005/8/quickstyle/simple1" qsCatId="simple" csTypeId="urn:microsoft.com/office/officeart/2005/8/colors/accent5_2" csCatId="accent5" phldr="1"/>
      <dgm:spPr/>
      <dgm:t>
        <a:bodyPr/>
        <a:lstStyle/>
        <a:p>
          <a:endParaRPr lang="en-US"/>
        </a:p>
      </dgm:t>
    </dgm:pt>
    <dgm:pt modelId="{0763B632-A327-4BE4-B734-67747D3510D6}">
      <dgm:prSet/>
      <dgm:spPr/>
      <dgm:t>
        <a:bodyPr/>
        <a:lstStyle/>
        <a:p>
          <a:r>
            <a:rPr lang="en-US"/>
            <a:t>Schedule</a:t>
          </a:r>
        </a:p>
      </dgm:t>
    </dgm:pt>
    <dgm:pt modelId="{35D94FCA-DD61-4113-B1FA-9A7612277900}" type="parTrans" cxnId="{9389BB47-7E94-48D0-8951-AAB9505CA4C5}">
      <dgm:prSet/>
      <dgm:spPr/>
      <dgm:t>
        <a:bodyPr/>
        <a:lstStyle/>
        <a:p>
          <a:endParaRPr lang="en-US"/>
        </a:p>
      </dgm:t>
    </dgm:pt>
    <dgm:pt modelId="{10A7E756-D3BB-4538-B644-C07504BED531}" type="sibTrans" cxnId="{9389BB47-7E94-48D0-8951-AAB9505CA4C5}">
      <dgm:prSet/>
      <dgm:spPr/>
      <dgm:t>
        <a:bodyPr/>
        <a:lstStyle/>
        <a:p>
          <a:endParaRPr lang="en-US"/>
        </a:p>
      </dgm:t>
    </dgm:pt>
    <dgm:pt modelId="{E9AE9C09-2D83-4231-9E38-EDC35EBA8265}">
      <dgm:prSet/>
      <dgm:spPr/>
      <dgm:t>
        <a:bodyPr/>
        <a:lstStyle/>
        <a:p>
          <a:r>
            <a:rPr lang="en-US"/>
            <a:t>Schedule a meeting with College/Department leadership, FASA/</a:t>
          </a:r>
          <a:r>
            <a:rPr lang="en-US">
              <a:latin typeface="Gill Sans MT" panose="020B0502020104020203"/>
            </a:rPr>
            <a:t>OER</a:t>
          </a:r>
          <a:r>
            <a:rPr lang="en-US"/>
            <a:t>, and OGC</a:t>
          </a:r>
        </a:p>
      </dgm:t>
    </dgm:pt>
    <dgm:pt modelId="{A44544E6-B1FE-470C-B9D9-302E227E6697}" type="parTrans" cxnId="{2E3C1C2D-7A35-4101-957F-E0DBDCCCDE00}">
      <dgm:prSet/>
      <dgm:spPr/>
      <dgm:t>
        <a:bodyPr/>
        <a:lstStyle/>
        <a:p>
          <a:endParaRPr lang="en-US"/>
        </a:p>
      </dgm:t>
    </dgm:pt>
    <dgm:pt modelId="{22542829-4933-4B32-B35D-41C599585008}" type="sibTrans" cxnId="{2E3C1C2D-7A35-4101-957F-E0DBDCCCDE00}">
      <dgm:prSet/>
      <dgm:spPr/>
      <dgm:t>
        <a:bodyPr/>
        <a:lstStyle/>
        <a:p>
          <a:endParaRPr lang="en-US"/>
        </a:p>
      </dgm:t>
    </dgm:pt>
    <dgm:pt modelId="{3B37520D-C885-4D55-91EE-47E1DCCF0B04}">
      <dgm:prSet/>
      <dgm:spPr/>
      <dgm:t>
        <a:bodyPr/>
        <a:lstStyle/>
        <a:p>
          <a:r>
            <a:rPr lang="en-US"/>
            <a:t>Consider</a:t>
          </a:r>
        </a:p>
      </dgm:t>
    </dgm:pt>
    <dgm:pt modelId="{976FE017-C3C0-4027-AC0A-D62EBF750979}" type="parTrans" cxnId="{7518B895-8642-400E-9146-5917E7DF3123}">
      <dgm:prSet/>
      <dgm:spPr/>
      <dgm:t>
        <a:bodyPr/>
        <a:lstStyle/>
        <a:p>
          <a:endParaRPr lang="en-US"/>
        </a:p>
      </dgm:t>
    </dgm:pt>
    <dgm:pt modelId="{512018BD-1645-45AF-B77A-ED167314E6F1}" type="sibTrans" cxnId="{7518B895-8642-400E-9146-5917E7DF3123}">
      <dgm:prSet/>
      <dgm:spPr/>
      <dgm:t>
        <a:bodyPr/>
        <a:lstStyle/>
        <a:p>
          <a:endParaRPr lang="en-US"/>
        </a:p>
      </dgm:t>
    </dgm:pt>
    <dgm:pt modelId="{5AAB795C-9050-4747-9255-ACE9CD1DBFF0}">
      <dgm:prSet/>
      <dgm:spPr/>
      <dgm:t>
        <a:bodyPr/>
        <a:lstStyle/>
        <a:p>
          <a:pPr rtl="0"/>
          <a:r>
            <a:rPr lang="en-US"/>
            <a:t>Consider what policies were violated</a:t>
          </a:r>
          <a:r>
            <a:rPr lang="en-US">
              <a:latin typeface="Gill Sans MT" panose="020B0502020104020203"/>
            </a:rPr>
            <a:t> and if further investigation of the issues is needed </a:t>
          </a:r>
          <a:endParaRPr lang="en-US"/>
        </a:p>
      </dgm:t>
    </dgm:pt>
    <dgm:pt modelId="{8B66CF2B-7885-4EF5-B50E-9AACE2573BA3}" type="parTrans" cxnId="{3171A550-B1F6-49D7-ADEB-CE6188B2E91B}">
      <dgm:prSet/>
      <dgm:spPr/>
      <dgm:t>
        <a:bodyPr/>
        <a:lstStyle/>
        <a:p>
          <a:endParaRPr lang="en-US"/>
        </a:p>
      </dgm:t>
    </dgm:pt>
    <dgm:pt modelId="{25151F8C-C9BD-4BD5-8796-6433C6164162}" type="sibTrans" cxnId="{3171A550-B1F6-49D7-ADEB-CE6188B2E91B}">
      <dgm:prSet/>
      <dgm:spPr/>
      <dgm:t>
        <a:bodyPr/>
        <a:lstStyle/>
        <a:p>
          <a:endParaRPr lang="en-US"/>
        </a:p>
      </dgm:t>
    </dgm:pt>
    <dgm:pt modelId="{BB85F1C8-9E86-4233-AF68-A01589E9BE7B}">
      <dgm:prSet/>
      <dgm:spPr/>
      <dgm:t>
        <a:bodyPr/>
        <a:lstStyle/>
        <a:p>
          <a:r>
            <a:rPr lang="en-US"/>
            <a:t>Assess</a:t>
          </a:r>
        </a:p>
      </dgm:t>
    </dgm:pt>
    <dgm:pt modelId="{D1F75DF6-5AF0-4586-8806-0C4C7BC1D842}" type="parTrans" cxnId="{9C998A87-11EF-4DCE-8657-013F3FB5E976}">
      <dgm:prSet/>
      <dgm:spPr/>
      <dgm:t>
        <a:bodyPr/>
        <a:lstStyle/>
        <a:p>
          <a:endParaRPr lang="en-US"/>
        </a:p>
      </dgm:t>
    </dgm:pt>
    <dgm:pt modelId="{47090A3C-9657-4C59-ABFE-4EF9E10E8A9F}" type="sibTrans" cxnId="{9C998A87-11EF-4DCE-8657-013F3FB5E976}">
      <dgm:prSet/>
      <dgm:spPr/>
      <dgm:t>
        <a:bodyPr/>
        <a:lstStyle/>
        <a:p>
          <a:endParaRPr lang="en-US"/>
        </a:p>
      </dgm:t>
    </dgm:pt>
    <dgm:pt modelId="{D93BD5B1-2902-4649-B3A4-2789EB2D1381}">
      <dgm:prSet/>
      <dgm:spPr/>
      <dgm:t>
        <a:bodyPr/>
        <a:lstStyle/>
        <a:p>
          <a:pPr rtl="0"/>
          <a:r>
            <a:rPr lang="en-US"/>
            <a:t>Assess appropriate discipline</a:t>
          </a:r>
          <a:r>
            <a:rPr lang="en-US">
              <a:latin typeface="Gill Sans MT" panose="020B0502020104020203"/>
            </a:rPr>
            <a:t> or other interventions </a:t>
          </a:r>
          <a:endParaRPr lang="en-US"/>
        </a:p>
      </dgm:t>
    </dgm:pt>
    <dgm:pt modelId="{1563E870-C4A7-4220-9007-27361FAD248B}" type="parTrans" cxnId="{E934CF31-4665-4D32-B50D-19A1CCB3B9CD}">
      <dgm:prSet/>
      <dgm:spPr/>
      <dgm:t>
        <a:bodyPr/>
        <a:lstStyle/>
        <a:p>
          <a:endParaRPr lang="en-US"/>
        </a:p>
      </dgm:t>
    </dgm:pt>
    <dgm:pt modelId="{8D4A07D8-81C7-47CB-AF0C-00BC34472346}" type="sibTrans" cxnId="{E934CF31-4665-4D32-B50D-19A1CCB3B9CD}">
      <dgm:prSet/>
      <dgm:spPr/>
      <dgm:t>
        <a:bodyPr/>
        <a:lstStyle/>
        <a:p>
          <a:endParaRPr lang="en-US"/>
        </a:p>
      </dgm:t>
    </dgm:pt>
    <dgm:pt modelId="{1FBDB8AC-0EDF-486C-AADA-7B617D711809}">
      <dgm:prSet/>
      <dgm:spPr/>
      <dgm:t>
        <a:bodyPr/>
        <a:lstStyle/>
        <a:p>
          <a:r>
            <a:rPr lang="en-US">
              <a:latin typeface="Gill Sans MT" panose="020B0502020104020203"/>
            </a:rPr>
            <a:t>Create</a:t>
          </a:r>
          <a:endParaRPr lang="en-US"/>
        </a:p>
      </dgm:t>
    </dgm:pt>
    <dgm:pt modelId="{3D265B08-3481-47DC-A636-E2AD9EFFDA49}" type="parTrans" cxnId="{024DA496-C277-4402-80AC-F67FEA276DBB}">
      <dgm:prSet/>
      <dgm:spPr/>
      <dgm:t>
        <a:bodyPr/>
        <a:lstStyle/>
        <a:p>
          <a:endParaRPr lang="en-US"/>
        </a:p>
      </dgm:t>
    </dgm:pt>
    <dgm:pt modelId="{B4B26558-7A4E-4BB1-8D77-F2EBDADEBFF3}" type="sibTrans" cxnId="{024DA496-C277-4402-80AC-F67FEA276DBB}">
      <dgm:prSet/>
      <dgm:spPr/>
      <dgm:t>
        <a:bodyPr/>
        <a:lstStyle/>
        <a:p>
          <a:endParaRPr lang="en-US"/>
        </a:p>
      </dgm:t>
    </dgm:pt>
    <dgm:pt modelId="{2EC60F2A-5A6B-4B56-8BDF-0AB6FA9D5FFD}">
      <dgm:prSet/>
      <dgm:spPr/>
      <dgm:t>
        <a:bodyPr/>
        <a:lstStyle/>
        <a:p>
          <a:pPr rtl="0"/>
          <a:r>
            <a:rPr lang="en-US">
              <a:latin typeface="Gill Sans MT" panose="020B0502020104020203"/>
            </a:rPr>
            <a:t>Create a</a:t>
          </a:r>
          <a:r>
            <a:rPr lang="en-US"/>
            <a:t> plan to implement discipline and any</a:t>
          </a:r>
          <a:r>
            <a:rPr lang="en-US">
              <a:latin typeface="Gill Sans MT" panose="020B0502020104020203"/>
            </a:rPr>
            <a:t> necessary</a:t>
          </a:r>
          <a:r>
            <a:rPr lang="en-US"/>
            <a:t> communications</a:t>
          </a:r>
          <a:r>
            <a:rPr lang="en-US">
              <a:latin typeface="Gill Sans MT" panose="020B0502020104020203"/>
            </a:rPr>
            <a:t> </a:t>
          </a:r>
          <a:endParaRPr lang="en-US"/>
        </a:p>
      </dgm:t>
    </dgm:pt>
    <dgm:pt modelId="{D7E54B48-58F1-493C-8EA9-0AC892DA106D}" type="parTrans" cxnId="{AEC0A438-E163-4ED3-9693-551292963A9A}">
      <dgm:prSet/>
      <dgm:spPr/>
      <dgm:t>
        <a:bodyPr/>
        <a:lstStyle/>
        <a:p>
          <a:endParaRPr lang="en-US"/>
        </a:p>
      </dgm:t>
    </dgm:pt>
    <dgm:pt modelId="{E746CF14-320F-4203-A63E-193B3D404576}" type="sibTrans" cxnId="{AEC0A438-E163-4ED3-9693-551292963A9A}">
      <dgm:prSet/>
      <dgm:spPr/>
      <dgm:t>
        <a:bodyPr/>
        <a:lstStyle/>
        <a:p>
          <a:endParaRPr lang="en-US"/>
        </a:p>
      </dgm:t>
    </dgm:pt>
    <dgm:pt modelId="{286320CB-09E4-42F2-B818-D1D744310C6A}" type="pres">
      <dgm:prSet presAssocID="{3A48906A-2831-42AF-8B32-920D9DA19BCF}" presName="Name0" presStyleCnt="0">
        <dgm:presLayoutVars>
          <dgm:dir/>
          <dgm:animLvl val="lvl"/>
          <dgm:resizeHandles val="exact"/>
        </dgm:presLayoutVars>
      </dgm:prSet>
      <dgm:spPr/>
    </dgm:pt>
    <dgm:pt modelId="{608775CA-08B1-4E9C-87CF-89D5DE92C78A}" type="pres">
      <dgm:prSet presAssocID="{0763B632-A327-4BE4-B734-67747D3510D6}" presName="linNode" presStyleCnt="0"/>
      <dgm:spPr/>
    </dgm:pt>
    <dgm:pt modelId="{3C2C5535-C285-473F-97AE-E0D4DD6EB5DD}" type="pres">
      <dgm:prSet presAssocID="{0763B632-A327-4BE4-B734-67747D3510D6}" presName="parentText" presStyleLbl="alignNode1" presStyleIdx="0" presStyleCnt="4">
        <dgm:presLayoutVars>
          <dgm:chMax val="1"/>
          <dgm:bulletEnabled/>
        </dgm:presLayoutVars>
      </dgm:prSet>
      <dgm:spPr/>
    </dgm:pt>
    <dgm:pt modelId="{4F6C368F-5DF6-4179-AA63-5B1625584E27}" type="pres">
      <dgm:prSet presAssocID="{0763B632-A327-4BE4-B734-67747D3510D6}" presName="descendantText" presStyleLbl="alignAccFollowNode1" presStyleIdx="0" presStyleCnt="4">
        <dgm:presLayoutVars>
          <dgm:bulletEnabled/>
        </dgm:presLayoutVars>
      </dgm:prSet>
      <dgm:spPr/>
    </dgm:pt>
    <dgm:pt modelId="{7C36D6EF-E2AE-4619-AC5C-E1EBFA1B21B1}" type="pres">
      <dgm:prSet presAssocID="{10A7E756-D3BB-4538-B644-C07504BED531}" presName="sp" presStyleCnt="0"/>
      <dgm:spPr/>
    </dgm:pt>
    <dgm:pt modelId="{1E55E9CE-99F0-4A14-8AE8-C9C3EFC5715B}" type="pres">
      <dgm:prSet presAssocID="{3B37520D-C885-4D55-91EE-47E1DCCF0B04}" presName="linNode" presStyleCnt="0"/>
      <dgm:spPr/>
    </dgm:pt>
    <dgm:pt modelId="{0F4F1131-14C0-4E61-9636-BD2342BE92A5}" type="pres">
      <dgm:prSet presAssocID="{3B37520D-C885-4D55-91EE-47E1DCCF0B04}" presName="parentText" presStyleLbl="alignNode1" presStyleIdx="1" presStyleCnt="4">
        <dgm:presLayoutVars>
          <dgm:chMax val="1"/>
          <dgm:bulletEnabled/>
        </dgm:presLayoutVars>
      </dgm:prSet>
      <dgm:spPr/>
    </dgm:pt>
    <dgm:pt modelId="{09E3590B-3E64-4446-928E-FC82BECD3479}" type="pres">
      <dgm:prSet presAssocID="{3B37520D-C885-4D55-91EE-47E1DCCF0B04}" presName="descendantText" presStyleLbl="alignAccFollowNode1" presStyleIdx="1" presStyleCnt="4">
        <dgm:presLayoutVars>
          <dgm:bulletEnabled/>
        </dgm:presLayoutVars>
      </dgm:prSet>
      <dgm:spPr/>
    </dgm:pt>
    <dgm:pt modelId="{3BA405B4-47C2-4534-981D-D8000DE20210}" type="pres">
      <dgm:prSet presAssocID="{512018BD-1645-45AF-B77A-ED167314E6F1}" presName="sp" presStyleCnt="0"/>
      <dgm:spPr/>
    </dgm:pt>
    <dgm:pt modelId="{13E2DAAD-9E9E-4BD1-AB26-EA65C2BE1AAF}" type="pres">
      <dgm:prSet presAssocID="{BB85F1C8-9E86-4233-AF68-A01589E9BE7B}" presName="linNode" presStyleCnt="0"/>
      <dgm:spPr/>
    </dgm:pt>
    <dgm:pt modelId="{56206B41-D536-48FD-8657-E8937E2FC39A}" type="pres">
      <dgm:prSet presAssocID="{BB85F1C8-9E86-4233-AF68-A01589E9BE7B}" presName="parentText" presStyleLbl="alignNode1" presStyleIdx="2" presStyleCnt="4">
        <dgm:presLayoutVars>
          <dgm:chMax val="1"/>
          <dgm:bulletEnabled/>
        </dgm:presLayoutVars>
      </dgm:prSet>
      <dgm:spPr/>
    </dgm:pt>
    <dgm:pt modelId="{E75BE9FB-0A10-4A5E-A839-0D6429A74DD4}" type="pres">
      <dgm:prSet presAssocID="{BB85F1C8-9E86-4233-AF68-A01589E9BE7B}" presName="descendantText" presStyleLbl="alignAccFollowNode1" presStyleIdx="2" presStyleCnt="4">
        <dgm:presLayoutVars>
          <dgm:bulletEnabled/>
        </dgm:presLayoutVars>
      </dgm:prSet>
      <dgm:spPr/>
    </dgm:pt>
    <dgm:pt modelId="{279011AB-A777-4A74-AFC2-6C9B7B6F593B}" type="pres">
      <dgm:prSet presAssocID="{47090A3C-9657-4C59-ABFE-4EF9E10E8A9F}" presName="sp" presStyleCnt="0"/>
      <dgm:spPr/>
    </dgm:pt>
    <dgm:pt modelId="{FB48BEDE-97CE-4A1E-81DD-62C4123C2AC4}" type="pres">
      <dgm:prSet presAssocID="{1FBDB8AC-0EDF-486C-AADA-7B617D711809}" presName="linNode" presStyleCnt="0"/>
      <dgm:spPr/>
    </dgm:pt>
    <dgm:pt modelId="{2E364925-B863-4823-A510-D8DB7A45293E}" type="pres">
      <dgm:prSet presAssocID="{1FBDB8AC-0EDF-486C-AADA-7B617D711809}" presName="parentText" presStyleLbl="alignNode1" presStyleIdx="3" presStyleCnt="4">
        <dgm:presLayoutVars>
          <dgm:chMax val="1"/>
          <dgm:bulletEnabled/>
        </dgm:presLayoutVars>
      </dgm:prSet>
      <dgm:spPr/>
    </dgm:pt>
    <dgm:pt modelId="{EEC0E703-6FA6-4304-83AF-400937EAEC45}" type="pres">
      <dgm:prSet presAssocID="{1FBDB8AC-0EDF-486C-AADA-7B617D711809}" presName="descendantText" presStyleLbl="alignAccFollowNode1" presStyleIdx="3" presStyleCnt="4">
        <dgm:presLayoutVars>
          <dgm:bulletEnabled/>
        </dgm:presLayoutVars>
      </dgm:prSet>
      <dgm:spPr/>
    </dgm:pt>
  </dgm:ptLst>
  <dgm:cxnLst>
    <dgm:cxn modelId="{804B1507-FF07-4B5D-BE7C-91D8DB410E84}" type="presOf" srcId="{3A48906A-2831-42AF-8B32-920D9DA19BCF}" destId="{286320CB-09E4-42F2-B818-D1D744310C6A}" srcOrd="0" destOrd="0" presId="urn:microsoft.com/office/officeart/2016/7/layout/VerticalSolidActionList"/>
    <dgm:cxn modelId="{6FE7DA26-DC89-440E-B6C7-1EFF265D9A62}" type="presOf" srcId="{1FBDB8AC-0EDF-486C-AADA-7B617D711809}" destId="{2E364925-B863-4823-A510-D8DB7A45293E}" srcOrd="0" destOrd="0" presId="urn:microsoft.com/office/officeart/2016/7/layout/VerticalSolidActionList"/>
    <dgm:cxn modelId="{2E3C1C2D-7A35-4101-957F-E0DBDCCCDE00}" srcId="{0763B632-A327-4BE4-B734-67747D3510D6}" destId="{E9AE9C09-2D83-4231-9E38-EDC35EBA8265}" srcOrd="0" destOrd="0" parTransId="{A44544E6-B1FE-470C-B9D9-302E227E6697}" sibTransId="{22542829-4933-4B32-B35D-41C599585008}"/>
    <dgm:cxn modelId="{50AC0730-D8BD-4A06-88F6-97AAA51F3885}" type="presOf" srcId="{5AAB795C-9050-4747-9255-ACE9CD1DBFF0}" destId="{09E3590B-3E64-4446-928E-FC82BECD3479}" srcOrd="0" destOrd="0" presId="urn:microsoft.com/office/officeart/2016/7/layout/VerticalSolidActionList"/>
    <dgm:cxn modelId="{E934CF31-4665-4D32-B50D-19A1CCB3B9CD}" srcId="{BB85F1C8-9E86-4233-AF68-A01589E9BE7B}" destId="{D93BD5B1-2902-4649-B3A4-2789EB2D1381}" srcOrd="0" destOrd="0" parTransId="{1563E870-C4A7-4220-9007-27361FAD248B}" sibTransId="{8D4A07D8-81C7-47CB-AF0C-00BC34472346}"/>
    <dgm:cxn modelId="{AEC0A438-E163-4ED3-9693-551292963A9A}" srcId="{1FBDB8AC-0EDF-486C-AADA-7B617D711809}" destId="{2EC60F2A-5A6B-4B56-8BDF-0AB6FA9D5FFD}" srcOrd="0" destOrd="0" parTransId="{D7E54B48-58F1-493C-8EA9-0AC892DA106D}" sibTransId="{E746CF14-320F-4203-A63E-193B3D404576}"/>
    <dgm:cxn modelId="{8DB0BF5F-42F8-49F6-8385-BCE6CA84CFEF}" type="presOf" srcId="{E9AE9C09-2D83-4231-9E38-EDC35EBA8265}" destId="{4F6C368F-5DF6-4179-AA63-5B1625584E27}" srcOrd="0" destOrd="0" presId="urn:microsoft.com/office/officeart/2016/7/layout/VerticalSolidActionList"/>
    <dgm:cxn modelId="{9389BB47-7E94-48D0-8951-AAB9505CA4C5}" srcId="{3A48906A-2831-42AF-8B32-920D9DA19BCF}" destId="{0763B632-A327-4BE4-B734-67747D3510D6}" srcOrd="0" destOrd="0" parTransId="{35D94FCA-DD61-4113-B1FA-9A7612277900}" sibTransId="{10A7E756-D3BB-4538-B644-C07504BED531}"/>
    <dgm:cxn modelId="{3171A550-B1F6-49D7-ADEB-CE6188B2E91B}" srcId="{3B37520D-C885-4D55-91EE-47E1DCCF0B04}" destId="{5AAB795C-9050-4747-9255-ACE9CD1DBFF0}" srcOrd="0" destOrd="0" parTransId="{8B66CF2B-7885-4EF5-B50E-9AACE2573BA3}" sibTransId="{25151F8C-C9BD-4BD5-8796-6433C6164162}"/>
    <dgm:cxn modelId="{9C998A87-11EF-4DCE-8657-013F3FB5E976}" srcId="{3A48906A-2831-42AF-8B32-920D9DA19BCF}" destId="{BB85F1C8-9E86-4233-AF68-A01589E9BE7B}" srcOrd="2" destOrd="0" parTransId="{D1F75DF6-5AF0-4586-8806-0C4C7BC1D842}" sibTransId="{47090A3C-9657-4C59-ABFE-4EF9E10E8A9F}"/>
    <dgm:cxn modelId="{7518B895-8642-400E-9146-5917E7DF3123}" srcId="{3A48906A-2831-42AF-8B32-920D9DA19BCF}" destId="{3B37520D-C885-4D55-91EE-47E1DCCF0B04}" srcOrd="1" destOrd="0" parTransId="{976FE017-C3C0-4027-AC0A-D62EBF750979}" sibTransId="{512018BD-1645-45AF-B77A-ED167314E6F1}"/>
    <dgm:cxn modelId="{024DA496-C277-4402-80AC-F67FEA276DBB}" srcId="{3A48906A-2831-42AF-8B32-920D9DA19BCF}" destId="{1FBDB8AC-0EDF-486C-AADA-7B617D711809}" srcOrd="3" destOrd="0" parTransId="{3D265B08-3481-47DC-A636-E2AD9EFFDA49}" sibTransId="{B4B26558-7A4E-4BB1-8D77-F2EBDADEBFF3}"/>
    <dgm:cxn modelId="{7442D3C3-500E-483E-9782-4271079591CF}" type="presOf" srcId="{D93BD5B1-2902-4649-B3A4-2789EB2D1381}" destId="{E75BE9FB-0A10-4A5E-A839-0D6429A74DD4}" srcOrd="0" destOrd="0" presId="urn:microsoft.com/office/officeart/2016/7/layout/VerticalSolidActionList"/>
    <dgm:cxn modelId="{271D2EC8-FBD3-40E2-8CB1-A620632D09C7}" type="presOf" srcId="{2EC60F2A-5A6B-4B56-8BDF-0AB6FA9D5FFD}" destId="{EEC0E703-6FA6-4304-83AF-400937EAEC45}" srcOrd="0" destOrd="0" presId="urn:microsoft.com/office/officeart/2016/7/layout/VerticalSolidActionList"/>
    <dgm:cxn modelId="{685687D0-2312-4A1E-B0B4-A2743A872F5A}" type="presOf" srcId="{0763B632-A327-4BE4-B734-67747D3510D6}" destId="{3C2C5535-C285-473F-97AE-E0D4DD6EB5DD}" srcOrd="0" destOrd="0" presId="urn:microsoft.com/office/officeart/2016/7/layout/VerticalSolidActionList"/>
    <dgm:cxn modelId="{E9CE18D6-205F-4B0D-A1DB-B25D9204BFA6}" type="presOf" srcId="{BB85F1C8-9E86-4233-AF68-A01589E9BE7B}" destId="{56206B41-D536-48FD-8657-E8937E2FC39A}" srcOrd="0" destOrd="0" presId="urn:microsoft.com/office/officeart/2016/7/layout/VerticalSolidActionList"/>
    <dgm:cxn modelId="{688D85F5-366C-418B-9D88-91694051B1D1}" type="presOf" srcId="{3B37520D-C885-4D55-91EE-47E1DCCF0B04}" destId="{0F4F1131-14C0-4E61-9636-BD2342BE92A5}" srcOrd="0" destOrd="0" presId="urn:microsoft.com/office/officeart/2016/7/layout/VerticalSolidActionList"/>
    <dgm:cxn modelId="{25DBA0F3-6044-4FE4-8246-72B2F12BC993}" type="presParOf" srcId="{286320CB-09E4-42F2-B818-D1D744310C6A}" destId="{608775CA-08B1-4E9C-87CF-89D5DE92C78A}" srcOrd="0" destOrd="0" presId="urn:microsoft.com/office/officeart/2016/7/layout/VerticalSolidActionList"/>
    <dgm:cxn modelId="{133A10DB-1A3E-480C-AA1C-9C3A55DDADC1}" type="presParOf" srcId="{608775CA-08B1-4E9C-87CF-89D5DE92C78A}" destId="{3C2C5535-C285-473F-97AE-E0D4DD6EB5DD}" srcOrd="0" destOrd="0" presId="urn:microsoft.com/office/officeart/2016/7/layout/VerticalSolidActionList"/>
    <dgm:cxn modelId="{CEBC36A2-B916-4A2A-8B1D-EBE5EEA8D26D}" type="presParOf" srcId="{608775CA-08B1-4E9C-87CF-89D5DE92C78A}" destId="{4F6C368F-5DF6-4179-AA63-5B1625584E27}" srcOrd="1" destOrd="0" presId="urn:microsoft.com/office/officeart/2016/7/layout/VerticalSolidActionList"/>
    <dgm:cxn modelId="{9A84981C-95D1-4544-B947-7E26D3823762}" type="presParOf" srcId="{286320CB-09E4-42F2-B818-D1D744310C6A}" destId="{7C36D6EF-E2AE-4619-AC5C-E1EBFA1B21B1}" srcOrd="1" destOrd="0" presId="urn:microsoft.com/office/officeart/2016/7/layout/VerticalSolidActionList"/>
    <dgm:cxn modelId="{EDAAC784-2732-4866-984F-C5BF3CB304E6}" type="presParOf" srcId="{286320CB-09E4-42F2-B818-D1D744310C6A}" destId="{1E55E9CE-99F0-4A14-8AE8-C9C3EFC5715B}" srcOrd="2" destOrd="0" presId="urn:microsoft.com/office/officeart/2016/7/layout/VerticalSolidActionList"/>
    <dgm:cxn modelId="{BF584C9C-C28D-4364-89D9-79BC40DB594D}" type="presParOf" srcId="{1E55E9CE-99F0-4A14-8AE8-C9C3EFC5715B}" destId="{0F4F1131-14C0-4E61-9636-BD2342BE92A5}" srcOrd="0" destOrd="0" presId="urn:microsoft.com/office/officeart/2016/7/layout/VerticalSolidActionList"/>
    <dgm:cxn modelId="{B7F0D1CA-6182-42A0-B070-B263ABD1BE77}" type="presParOf" srcId="{1E55E9CE-99F0-4A14-8AE8-C9C3EFC5715B}" destId="{09E3590B-3E64-4446-928E-FC82BECD3479}" srcOrd="1" destOrd="0" presId="urn:microsoft.com/office/officeart/2016/7/layout/VerticalSolidActionList"/>
    <dgm:cxn modelId="{110B15C8-B8F3-4C21-BA75-21A2B1F08EDC}" type="presParOf" srcId="{286320CB-09E4-42F2-B818-D1D744310C6A}" destId="{3BA405B4-47C2-4534-981D-D8000DE20210}" srcOrd="3" destOrd="0" presId="urn:microsoft.com/office/officeart/2016/7/layout/VerticalSolidActionList"/>
    <dgm:cxn modelId="{31C35568-F1EC-4BC4-9A83-13209BBE362F}" type="presParOf" srcId="{286320CB-09E4-42F2-B818-D1D744310C6A}" destId="{13E2DAAD-9E9E-4BD1-AB26-EA65C2BE1AAF}" srcOrd="4" destOrd="0" presId="urn:microsoft.com/office/officeart/2016/7/layout/VerticalSolidActionList"/>
    <dgm:cxn modelId="{C50761B7-247F-4D7B-881A-6E431A2AEAE7}" type="presParOf" srcId="{13E2DAAD-9E9E-4BD1-AB26-EA65C2BE1AAF}" destId="{56206B41-D536-48FD-8657-E8937E2FC39A}" srcOrd="0" destOrd="0" presId="urn:microsoft.com/office/officeart/2016/7/layout/VerticalSolidActionList"/>
    <dgm:cxn modelId="{1F0E7E35-0107-4775-9BD6-E549E876F606}" type="presParOf" srcId="{13E2DAAD-9E9E-4BD1-AB26-EA65C2BE1AAF}" destId="{E75BE9FB-0A10-4A5E-A839-0D6429A74DD4}" srcOrd="1" destOrd="0" presId="urn:microsoft.com/office/officeart/2016/7/layout/VerticalSolidActionList"/>
    <dgm:cxn modelId="{4A7D8502-6A59-48A3-860A-3230FD8D39BE}" type="presParOf" srcId="{286320CB-09E4-42F2-B818-D1D744310C6A}" destId="{279011AB-A777-4A74-AFC2-6C9B7B6F593B}" srcOrd="5" destOrd="0" presId="urn:microsoft.com/office/officeart/2016/7/layout/VerticalSolidActionList"/>
    <dgm:cxn modelId="{3C23AA50-7FC6-404B-A1B5-29607507410B}" type="presParOf" srcId="{286320CB-09E4-42F2-B818-D1D744310C6A}" destId="{FB48BEDE-97CE-4A1E-81DD-62C4123C2AC4}" srcOrd="6" destOrd="0" presId="urn:microsoft.com/office/officeart/2016/7/layout/VerticalSolidActionList"/>
    <dgm:cxn modelId="{D65011AB-14A7-44D9-93B5-C27860DE3B9F}" type="presParOf" srcId="{FB48BEDE-97CE-4A1E-81DD-62C4123C2AC4}" destId="{2E364925-B863-4823-A510-D8DB7A45293E}" srcOrd="0" destOrd="0" presId="urn:microsoft.com/office/officeart/2016/7/layout/VerticalSolidActionList"/>
    <dgm:cxn modelId="{C5E17702-608B-4D2F-A982-055760554F3D}" type="presParOf" srcId="{FB48BEDE-97CE-4A1E-81DD-62C4123C2AC4}" destId="{EEC0E703-6FA6-4304-83AF-400937EAEC4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97F77A-3CAB-482B-9D00-52CF72238358}"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E6B9BBA7-7364-4DD4-A823-7BDE37E05ABA}">
      <dgm:prSet custT="1"/>
      <dgm:spPr/>
      <dgm:t>
        <a:bodyPr/>
        <a:lstStyle/>
        <a:p>
          <a:r>
            <a:rPr lang="en-US" sz="1800"/>
            <a:t>The nature, severity, and frequency of the misconduct</a:t>
          </a:r>
        </a:p>
      </dgm:t>
    </dgm:pt>
    <dgm:pt modelId="{505204F7-8C8C-4A8D-AA63-46CA0DDD29DF}" type="parTrans" cxnId="{6AB463E2-6D15-4571-A744-EC438D375C1D}">
      <dgm:prSet/>
      <dgm:spPr/>
      <dgm:t>
        <a:bodyPr/>
        <a:lstStyle/>
        <a:p>
          <a:endParaRPr lang="en-US"/>
        </a:p>
      </dgm:t>
    </dgm:pt>
    <dgm:pt modelId="{D4288987-E5E2-4B73-ADFE-D33AA4CA9B23}" type="sibTrans" cxnId="{6AB463E2-6D15-4571-A744-EC438D375C1D}">
      <dgm:prSet/>
      <dgm:spPr/>
      <dgm:t>
        <a:bodyPr/>
        <a:lstStyle/>
        <a:p>
          <a:endParaRPr lang="en-US"/>
        </a:p>
      </dgm:t>
    </dgm:pt>
    <dgm:pt modelId="{51BC399C-FA2B-45EF-985A-99649A54E958}">
      <dgm:prSet custT="1"/>
      <dgm:spPr/>
      <dgm:t>
        <a:bodyPr/>
        <a:lstStyle/>
        <a:p>
          <a:r>
            <a:rPr lang="en-US" sz="1800"/>
            <a:t>The need to stop the misconduct and prevent its recurrence</a:t>
          </a:r>
        </a:p>
      </dgm:t>
    </dgm:pt>
    <dgm:pt modelId="{9106F837-901A-494A-8C4A-FB43F2312DD4}" type="parTrans" cxnId="{2115B7B1-6EA7-4E71-B660-5CA32F10ACFB}">
      <dgm:prSet/>
      <dgm:spPr/>
      <dgm:t>
        <a:bodyPr/>
        <a:lstStyle/>
        <a:p>
          <a:endParaRPr lang="en-US"/>
        </a:p>
      </dgm:t>
    </dgm:pt>
    <dgm:pt modelId="{19CF2809-B650-404A-8ACC-89B73BABC638}" type="sibTrans" cxnId="{2115B7B1-6EA7-4E71-B660-5CA32F10ACFB}">
      <dgm:prSet/>
      <dgm:spPr/>
      <dgm:t>
        <a:bodyPr/>
        <a:lstStyle/>
        <a:p>
          <a:endParaRPr lang="en-US"/>
        </a:p>
      </dgm:t>
    </dgm:pt>
    <dgm:pt modelId="{D72D4E8D-C95B-447A-AFDB-6502D063498C}">
      <dgm:prSet custT="1"/>
      <dgm:spPr/>
      <dgm:t>
        <a:bodyPr/>
        <a:lstStyle/>
        <a:p>
          <a:r>
            <a:rPr lang="en-US" sz="1400"/>
            <a:t>The need to remedy and address the impact or effects of the conduct on the claimant or other members of the campus unit</a:t>
          </a:r>
        </a:p>
      </dgm:t>
    </dgm:pt>
    <dgm:pt modelId="{F1A372A7-45DA-4393-80BA-AB8BB326753E}" type="parTrans" cxnId="{50DACD30-2850-4B34-B02D-9360DA011094}">
      <dgm:prSet/>
      <dgm:spPr/>
      <dgm:t>
        <a:bodyPr/>
        <a:lstStyle/>
        <a:p>
          <a:endParaRPr lang="en-US"/>
        </a:p>
      </dgm:t>
    </dgm:pt>
    <dgm:pt modelId="{42C53495-04FD-4ABC-A57D-F2D44AE2CD42}" type="sibTrans" cxnId="{50DACD30-2850-4B34-B02D-9360DA011094}">
      <dgm:prSet/>
      <dgm:spPr/>
      <dgm:t>
        <a:bodyPr/>
        <a:lstStyle/>
        <a:p>
          <a:endParaRPr lang="en-US"/>
        </a:p>
      </dgm:t>
    </dgm:pt>
    <dgm:pt modelId="{3BB40620-CC60-4244-84D3-9F9F3AB28739}">
      <dgm:prSet custT="1"/>
      <dgm:spPr/>
      <dgm:t>
        <a:bodyPr/>
        <a:lstStyle/>
        <a:p>
          <a:r>
            <a:rPr lang="en-US" sz="1200"/>
            <a:t>The impact of the conduct and level of disruption the conduct had on the claimant’s ability to participate in an educational activity, program or workplace</a:t>
          </a:r>
        </a:p>
      </dgm:t>
    </dgm:pt>
    <dgm:pt modelId="{DDCDF6C8-6506-4381-8A14-55C90E143770}" type="parTrans" cxnId="{CAB0647B-546E-47F8-B07E-45522F25481B}">
      <dgm:prSet/>
      <dgm:spPr/>
      <dgm:t>
        <a:bodyPr/>
        <a:lstStyle/>
        <a:p>
          <a:endParaRPr lang="en-US"/>
        </a:p>
      </dgm:t>
    </dgm:pt>
    <dgm:pt modelId="{A483718E-CF0B-4F04-A57B-AEF42B6F9021}" type="sibTrans" cxnId="{CAB0647B-546E-47F8-B07E-45522F25481B}">
      <dgm:prSet/>
      <dgm:spPr/>
      <dgm:t>
        <a:bodyPr/>
        <a:lstStyle/>
        <a:p>
          <a:endParaRPr lang="en-US"/>
        </a:p>
      </dgm:t>
    </dgm:pt>
    <dgm:pt modelId="{8B2B881F-B083-46F2-B45E-542BF7B0E579}">
      <dgm:prSet custT="1"/>
      <dgm:spPr/>
      <dgm:t>
        <a:bodyPr/>
        <a:lstStyle/>
        <a:p>
          <a:r>
            <a:rPr lang="en-US" sz="1800"/>
            <a:t>The employee’s prior record of misconduct</a:t>
          </a:r>
        </a:p>
      </dgm:t>
    </dgm:pt>
    <dgm:pt modelId="{43A81C58-C784-4F57-AC4B-8B07D2AA783F}" type="parTrans" cxnId="{EE7BA47D-80AE-4BE5-82D0-1642A24B4130}">
      <dgm:prSet/>
      <dgm:spPr/>
      <dgm:t>
        <a:bodyPr/>
        <a:lstStyle/>
        <a:p>
          <a:endParaRPr lang="en-US"/>
        </a:p>
      </dgm:t>
    </dgm:pt>
    <dgm:pt modelId="{5613F1F4-C905-4D38-A766-5BE6FAE5A39A}" type="sibTrans" cxnId="{EE7BA47D-80AE-4BE5-82D0-1642A24B4130}">
      <dgm:prSet/>
      <dgm:spPr/>
      <dgm:t>
        <a:bodyPr/>
        <a:lstStyle/>
        <a:p>
          <a:endParaRPr lang="en-US"/>
        </a:p>
      </dgm:t>
    </dgm:pt>
    <dgm:pt modelId="{BB72683C-E768-4341-A837-D92017614D7E}">
      <dgm:prSet custT="1"/>
      <dgm:spPr/>
      <dgm:t>
        <a:bodyPr/>
        <a:lstStyle/>
        <a:p>
          <a:r>
            <a:rPr lang="en-US" sz="1800"/>
            <a:t>Relationship of the offense to the employee’s position</a:t>
          </a:r>
        </a:p>
      </dgm:t>
    </dgm:pt>
    <dgm:pt modelId="{91AAB57B-6596-4308-8736-8BF3A4E6E1AE}" type="parTrans" cxnId="{2582BCF1-CBDA-4460-9108-C6F8E345FE6A}">
      <dgm:prSet/>
      <dgm:spPr/>
      <dgm:t>
        <a:bodyPr/>
        <a:lstStyle/>
        <a:p>
          <a:endParaRPr lang="en-US"/>
        </a:p>
      </dgm:t>
    </dgm:pt>
    <dgm:pt modelId="{2EA435A4-877E-44D3-B91C-0D1B5F1C1C64}" type="sibTrans" cxnId="{2582BCF1-CBDA-4460-9108-C6F8E345FE6A}">
      <dgm:prSet/>
      <dgm:spPr/>
      <dgm:t>
        <a:bodyPr/>
        <a:lstStyle/>
        <a:p>
          <a:endParaRPr lang="en-US"/>
        </a:p>
      </dgm:t>
    </dgm:pt>
    <dgm:pt modelId="{CB3B47F6-882C-41A4-8FA4-EDD74AA0785B}">
      <dgm:prSet custT="1"/>
      <dgm:spPr/>
      <dgm:t>
        <a:bodyPr/>
        <a:lstStyle/>
        <a:p>
          <a:r>
            <a:rPr lang="en-US" sz="1800"/>
            <a:t>Prior notice given to the employee</a:t>
          </a:r>
        </a:p>
      </dgm:t>
    </dgm:pt>
    <dgm:pt modelId="{F4903752-33A2-4A3A-A341-6B80B6922B69}" type="parTrans" cxnId="{90DC2E45-4BC1-4107-A549-BA2AADC9230B}">
      <dgm:prSet/>
      <dgm:spPr/>
      <dgm:t>
        <a:bodyPr/>
        <a:lstStyle/>
        <a:p>
          <a:endParaRPr lang="en-US"/>
        </a:p>
      </dgm:t>
    </dgm:pt>
    <dgm:pt modelId="{05394403-E960-4AA2-B31C-11258CB89ED7}" type="sibTrans" cxnId="{90DC2E45-4BC1-4107-A549-BA2AADC9230B}">
      <dgm:prSet/>
      <dgm:spPr/>
      <dgm:t>
        <a:bodyPr/>
        <a:lstStyle/>
        <a:p>
          <a:endParaRPr lang="en-US"/>
        </a:p>
      </dgm:t>
    </dgm:pt>
    <dgm:pt modelId="{E5686A6F-427F-45DE-A217-EA25031A7413}">
      <dgm:prSet custT="1"/>
      <dgm:spPr/>
      <dgm:t>
        <a:bodyPr/>
        <a:lstStyle/>
        <a:p>
          <a:r>
            <a:rPr lang="en-US" sz="1800"/>
            <a:t>Evidence that violation was willful or intentional</a:t>
          </a:r>
        </a:p>
      </dgm:t>
    </dgm:pt>
    <dgm:pt modelId="{02D1E904-3C3A-4116-AC5C-DB12A4D0103A}" type="parTrans" cxnId="{84E409E6-C8D9-4C17-A9AD-E981A2BA4721}">
      <dgm:prSet/>
      <dgm:spPr/>
      <dgm:t>
        <a:bodyPr/>
        <a:lstStyle/>
        <a:p>
          <a:endParaRPr lang="en-US"/>
        </a:p>
      </dgm:t>
    </dgm:pt>
    <dgm:pt modelId="{CC6CA502-E1EE-4B8D-B8BA-A581D0F24837}" type="sibTrans" cxnId="{84E409E6-C8D9-4C17-A9AD-E981A2BA4721}">
      <dgm:prSet/>
      <dgm:spPr/>
      <dgm:t>
        <a:bodyPr/>
        <a:lstStyle/>
        <a:p>
          <a:endParaRPr lang="en-US"/>
        </a:p>
      </dgm:t>
    </dgm:pt>
    <dgm:pt modelId="{C16B0826-3B46-4D42-BC5C-841CE60A7406}">
      <dgm:prSet custT="1"/>
      <dgm:spPr/>
      <dgm:t>
        <a:bodyPr/>
        <a:lstStyle/>
        <a:p>
          <a:r>
            <a:rPr lang="en-US" sz="1400"/>
            <a:t>The level of ongoing threat to the safety and security of the claimant or other members of the campus community</a:t>
          </a:r>
        </a:p>
      </dgm:t>
    </dgm:pt>
    <dgm:pt modelId="{FCB6EBB6-4703-41D5-ACCA-C860A957F2E6}" type="parTrans" cxnId="{74644FDE-A688-425B-BC8F-CF0B33C06742}">
      <dgm:prSet/>
      <dgm:spPr/>
      <dgm:t>
        <a:bodyPr/>
        <a:lstStyle/>
        <a:p>
          <a:endParaRPr lang="en-US"/>
        </a:p>
      </dgm:t>
    </dgm:pt>
    <dgm:pt modelId="{BD505214-1285-4719-A5A6-90BB152E489B}" type="sibTrans" cxnId="{74644FDE-A688-425B-BC8F-CF0B33C06742}">
      <dgm:prSet/>
      <dgm:spPr/>
      <dgm:t>
        <a:bodyPr/>
        <a:lstStyle/>
        <a:p>
          <a:endParaRPr lang="en-US"/>
        </a:p>
      </dgm:t>
    </dgm:pt>
    <dgm:pt modelId="{75312320-85A6-4969-8CFB-5EDD8907CB38}">
      <dgm:prSet custT="1"/>
      <dgm:spPr/>
      <dgm:t>
        <a:bodyPr/>
        <a:lstStyle/>
        <a:p>
          <a:r>
            <a:rPr lang="en-US" sz="1600"/>
            <a:t>Other aggravating or compelling factors, including those articulated by the parties.</a:t>
          </a:r>
        </a:p>
      </dgm:t>
    </dgm:pt>
    <dgm:pt modelId="{664D8B10-31C6-42CC-89D2-DC57F215C17E}" type="parTrans" cxnId="{1FF58E2B-30BD-4369-A15A-842EBB5820C8}">
      <dgm:prSet/>
      <dgm:spPr/>
      <dgm:t>
        <a:bodyPr/>
        <a:lstStyle/>
        <a:p>
          <a:endParaRPr lang="en-US"/>
        </a:p>
      </dgm:t>
    </dgm:pt>
    <dgm:pt modelId="{D1D3932B-48B2-4F0F-84BF-79FFCEF3FD07}" type="sibTrans" cxnId="{1FF58E2B-30BD-4369-A15A-842EBB5820C8}">
      <dgm:prSet/>
      <dgm:spPr/>
      <dgm:t>
        <a:bodyPr/>
        <a:lstStyle/>
        <a:p>
          <a:endParaRPr lang="en-US"/>
        </a:p>
      </dgm:t>
    </dgm:pt>
    <dgm:pt modelId="{F579ADF9-B489-4729-ACE2-5F77EC16B69A}" type="pres">
      <dgm:prSet presAssocID="{D297F77A-3CAB-482B-9D00-52CF72238358}" presName="diagram" presStyleCnt="0">
        <dgm:presLayoutVars>
          <dgm:dir/>
          <dgm:resizeHandles val="exact"/>
        </dgm:presLayoutVars>
      </dgm:prSet>
      <dgm:spPr/>
    </dgm:pt>
    <dgm:pt modelId="{52FE3047-5147-45EC-A2D9-1B222B0B0E43}" type="pres">
      <dgm:prSet presAssocID="{E6B9BBA7-7364-4DD4-A823-7BDE37E05ABA}" presName="node" presStyleLbl="node1" presStyleIdx="0" presStyleCnt="10">
        <dgm:presLayoutVars>
          <dgm:bulletEnabled val="1"/>
        </dgm:presLayoutVars>
      </dgm:prSet>
      <dgm:spPr/>
    </dgm:pt>
    <dgm:pt modelId="{97620708-B3AA-4DEE-9BA9-F37C589949E6}" type="pres">
      <dgm:prSet presAssocID="{D4288987-E5E2-4B73-ADFE-D33AA4CA9B23}" presName="sibTrans" presStyleCnt="0"/>
      <dgm:spPr/>
    </dgm:pt>
    <dgm:pt modelId="{8BDB6E48-1004-4D8B-A44D-A46AC79D7F24}" type="pres">
      <dgm:prSet presAssocID="{51BC399C-FA2B-45EF-985A-99649A54E958}" presName="node" presStyleLbl="node1" presStyleIdx="1" presStyleCnt="10">
        <dgm:presLayoutVars>
          <dgm:bulletEnabled val="1"/>
        </dgm:presLayoutVars>
      </dgm:prSet>
      <dgm:spPr/>
    </dgm:pt>
    <dgm:pt modelId="{DDBB4C84-CA54-44A4-9AE1-0C4763EE0CAD}" type="pres">
      <dgm:prSet presAssocID="{19CF2809-B650-404A-8ACC-89B73BABC638}" presName="sibTrans" presStyleCnt="0"/>
      <dgm:spPr/>
    </dgm:pt>
    <dgm:pt modelId="{DAF8E1BB-7BFB-4E8D-9168-DE458B88E8B9}" type="pres">
      <dgm:prSet presAssocID="{D72D4E8D-C95B-447A-AFDB-6502D063498C}" presName="node" presStyleLbl="node1" presStyleIdx="2" presStyleCnt="10">
        <dgm:presLayoutVars>
          <dgm:bulletEnabled val="1"/>
        </dgm:presLayoutVars>
      </dgm:prSet>
      <dgm:spPr/>
    </dgm:pt>
    <dgm:pt modelId="{022DFF0D-B1CC-4B03-8271-9EB4B73E0378}" type="pres">
      <dgm:prSet presAssocID="{42C53495-04FD-4ABC-A57D-F2D44AE2CD42}" presName="sibTrans" presStyleCnt="0"/>
      <dgm:spPr/>
    </dgm:pt>
    <dgm:pt modelId="{710834F3-05B8-4FAB-8D70-434E4AD5E1B5}" type="pres">
      <dgm:prSet presAssocID="{3BB40620-CC60-4244-84D3-9F9F3AB28739}" presName="node" presStyleLbl="node1" presStyleIdx="3" presStyleCnt="10">
        <dgm:presLayoutVars>
          <dgm:bulletEnabled val="1"/>
        </dgm:presLayoutVars>
      </dgm:prSet>
      <dgm:spPr/>
    </dgm:pt>
    <dgm:pt modelId="{E76DB5C5-4357-4CDF-B37E-0D93CD94542C}" type="pres">
      <dgm:prSet presAssocID="{A483718E-CF0B-4F04-A57B-AEF42B6F9021}" presName="sibTrans" presStyleCnt="0"/>
      <dgm:spPr/>
    </dgm:pt>
    <dgm:pt modelId="{83CC3792-9202-45E7-91CB-0939F855DB7C}" type="pres">
      <dgm:prSet presAssocID="{8B2B881F-B083-46F2-B45E-542BF7B0E579}" presName="node" presStyleLbl="node1" presStyleIdx="4" presStyleCnt="10">
        <dgm:presLayoutVars>
          <dgm:bulletEnabled val="1"/>
        </dgm:presLayoutVars>
      </dgm:prSet>
      <dgm:spPr/>
    </dgm:pt>
    <dgm:pt modelId="{BEE9902D-97B4-496F-B9FE-93FB2FA7B8EB}" type="pres">
      <dgm:prSet presAssocID="{5613F1F4-C905-4D38-A766-5BE6FAE5A39A}" presName="sibTrans" presStyleCnt="0"/>
      <dgm:spPr/>
    </dgm:pt>
    <dgm:pt modelId="{DC014E58-E73D-4A6D-B0D8-BAEFA7C48CFC}" type="pres">
      <dgm:prSet presAssocID="{BB72683C-E768-4341-A837-D92017614D7E}" presName="node" presStyleLbl="node1" presStyleIdx="5" presStyleCnt="10">
        <dgm:presLayoutVars>
          <dgm:bulletEnabled val="1"/>
        </dgm:presLayoutVars>
      </dgm:prSet>
      <dgm:spPr/>
    </dgm:pt>
    <dgm:pt modelId="{67BB6A51-18BA-4CF5-9F4A-9947DC7A795E}" type="pres">
      <dgm:prSet presAssocID="{2EA435A4-877E-44D3-B91C-0D1B5F1C1C64}" presName="sibTrans" presStyleCnt="0"/>
      <dgm:spPr/>
    </dgm:pt>
    <dgm:pt modelId="{6CE31FEB-BBE8-4E70-B7F1-4A3A66A1A59F}" type="pres">
      <dgm:prSet presAssocID="{CB3B47F6-882C-41A4-8FA4-EDD74AA0785B}" presName="node" presStyleLbl="node1" presStyleIdx="6" presStyleCnt="10">
        <dgm:presLayoutVars>
          <dgm:bulletEnabled val="1"/>
        </dgm:presLayoutVars>
      </dgm:prSet>
      <dgm:spPr/>
    </dgm:pt>
    <dgm:pt modelId="{827F20C6-04B2-47B6-8517-0700C3133D13}" type="pres">
      <dgm:prSet presAssocID="{05394403-E960-4AA2-B31C-11258CB89ED7}" presName="sibTrans" presStyleCnt="0"/>
      <dgm:spPr/>
    </dgm:pt>
    <dgm:pt modelId="{41FCBAF5-C055-4750-8259-745039C34002}" type="pres">
      <dgm:prSet presAssocID="{E5686A6F-427F-45DE-A217-EA25031A7413}" presName="node" presStyleLbl="node1" presStyleIdx="7" presStyleCnt="10">
        <dgm:presLayoutVars>
          <dgm:bulletEnabled val="1"/>
        </dgm:presLayoutVars>
      </dgm:prSet>
      <dgm:spPr/>
    </dgm:pt>
    <dgm:pt modelId="{53655A34-5007-4684-8B8F-75EF237E2923}" type="pres">
      <dgm:prSet presAssocID="{CC6CA502-E1EE-4B8D-B8BA-A581D0F24837}" presName="sibTrans" presStyleCnt="0"/>
      <dgm:spPr/>
    </dgm:pt>
    <dgm:pt modelId="{87B84A86-9D5E-4707-9ADF-B90B7551CB5F}" type="pres">
      <dgm:prSet presAssocID="{C16B0826-3B46-4D42-BC5C-841CE60A7406}" presName="node" presStyleLbl="node1" presStyleIdx="8" presStyleCnt="10">
        <dgm:presLayoutVars>
          <dgm:bulletEnabled val="1"/>
        </dgm:presLayoutVars>
      </dgm:prSet>
      <dgm:spPr/>
    </dgm:pt>
    <dgm:pt modelId="{C9669C6D-0796-47C8-8401-84EF8C593289}" type="pres">
      <dgm:prSet presAssocID="{BD505214-1285-4719-A5A6-90BB152E489B}" presName="sibTrans" presStyleCnt="0"/>
      <dgm:spPr/>
    </dgm:pt>
    <dgm:pt modelId="{86A8C086-21C4-44AB-88F3-86F832831E03}" type="pres">
      <dgm:prSet presAssocID="{75312320-85A6-4969-8CFB-5EDD8907CB38}" presName="node" presStyleLbl="node1" presStyleIdx="9" presStyleCnt="10">
        <dgm:presLayoutVars>
          <dgm:bulletEnabled val="1"/>
        </dgm:presLayoutVars>
      </dgm:prSet>
      <dgm:spPr/>
    </dgm:pt>
  </dgm:ptLst>
  <dgm:cxnLst>
    <dgm:cxn modelId="{BCE28E0C-67AC-4AEB-B8FA-BD765475C88D}" type="presOf" srcId="{E6B9BBA7-7364-4DD4-A823-7BDE37E05ABA}" destId="{52FE3047-5147-45EC-A2D9-1B222B0B0E43}" srcOrd="0" destOrd="0" presId="urn:microsoft.com/office/officeart/2005/8/layout/default"/>
    <dgm:cxn modelId="{1FF58E2B-30BD-4369-A15A-842EBB5820C8}" srcId="{D297F77A-3CAB-482B-9D00-52CF72238358}" destId="{75312320-85A6-4969-8CFB-5EDD8907CB38}" srcOrd="9" destOrd="0" parTransId="{664D8B10-31C6-42CC-89D2-DC57F215C17E}" sibTransId="{D1D3932B-48B2-4F0F-84BF-79FFCEF3FD07}"/>
    <dgm:cxn modelId="{50DACD30-2850-4B34-B02D-9360DA011094}" srcId="{D297F77A-3CAB-482B-9D00-52CF72238358}" destId="{D72D4E8D-C95B-447A-AFDB-6502D063498C}" srcOrd="2" destOrd="0" parTransId="{F1A372A7-45DA-4393-80BA-AB8BB326753E}" sibTransId="{42C53495-04FD-4ABC-A57D-F2D44AE2CD42}"/>
    <dgm:cxn modelId="{44008E64-1A70-4619-9A89-26252C098A96}" type="presOf" srcId="{C16B0826-3B46-4D42-BC5C-841CE60A7406}" destId="{87B84A86-9D5E-4707-9ADF-B90B7551CB5F}" srcOrd="0" destOrd="0" presId="urn:microsoft.com/office/officeart/2005/8/layout/default"/>
    <dgm:cxn modelId="{90DC2E45-4BC1-4107-A549-BA2AADC9230B}" srcId="{D297F77A-3CAB-482B-9D00-52CF72238358}" destId="{CB3B47F6-882C-41A4-8FA4-EDD74AA0785B}" srcOrd="6" destOrd="0" parTransId="{F4903752-33A2-4A3A-A341-6B80B6922B69}" sibTransId="{05394403-E960-4AA2-B31C-11258CB89ED7}"/>
    <dgm:cxn modelId="{4D4A0F6C-1BB6-46FB-9CA2-1D2184D929FA}" type="presOf" srcId="{3BB40620-CC60-4244-84D3-9F9F3AB28739}" destId="{710834F3-05B8-4FAB-8D70-434E4AD5E1B5}" srcOrd="0" destOrd="0" presId="urn:microsoft.com/office/officeart/2005/8/layout/default"/>
    <dgm:cxn modelId="{87588E59-EA69-4D3A-9AF9-3148EA65B738}" type="presOf" srcId="{8B2B881F-B083-46F2-B45E-542BF7B0E579}" destId="{83CC3792-9202-45E7-91CB-0939F855DB7C}" srcOrd="0" destOrd="0" presId="urn:microsoft.com/office/officeart/2005/8/layout/default"/>
    <dgm:cxn modelId="{CAB0647B-546E-47F8-B07E-45522F25481B}" srcId="{D297F77A-3CAB-482B-9D00-52CF72238358}" destId="{3BB40620-CC60-4244-84D3-9F9F3AB28739}" srcOrd="3" destOrd="0" parTransId="{DDCDF6C8-6506-4381-8A14-55C90E143770}" sibTransId="{A483718E-CF0B-4F04-A57B-AEF42B6F9021}"/>
    <dgm:cxn modelId="{0C001F7D-3264-456B-B6AF-5B56570F9E8C}" type="presOf" srcId="{D72D4E8D-C95B-447A-AFDB-6502D063498C}" destId="{DAF8E1BB-7BFB-4E8D-9168-DE458B88E8B9}" srcOrd="0" destOrd="0" presId="urn:microsoft.com/office/officeart/2005/8/layout/default"/>
    <dgm:cxn modelId="{EE7BA47D-80AE-4BE5-82D0-1642A24B4130}" srcId="{D297F77A-3CAB-482B-9D00-52CF72238358}" destId="{8B2B881F-B083-46F2-B45E-542BF7B0E579}" srcOrd="4" destOrd="0" parTransId="{43A81C58-C784-4F57-AC4B-8B07D2AA783F}" sibTransId="{5613F1F4-C905-4D38-A766-5BE6FAE5A39A}"/>
    <dgm:cxn modelId="{907C3384-FEED-49D8-8882-E49D2EA6CE3E}" type="presOf" srcId="{D297F77A-3CAB-482B-9D00-52CF72238358}" destId="{F579ADF9-B489-4729-ACE2-5F77EC16B69A}" srcOrd="0" destOrd="0" presId="urn:microsoft.com/office/officeart/2005/8/layout/default"/>
    <dgm:cxn modelId="{1C9A3C9F-B7BE-4623-9255-F27196D6BD33}" type="presOf" srcId="{75312320-85A6-4969-8CFB-5EDD8907CB38}" destId="{86A8C086-21C4-44AB-88F3-86F832831E03}" srcOrd="0" destOrd="0" presId="urn:microsoft.com/office/officeart/2005/8/layout/default"/>
    <dgm:cxn modelId="{2115B7B1-6EA7-4E71-B660-5CA32F10ACFB}" srcId="{D297F77A-3CAB-482B-9D00-52CF72238358}" destId="{51BC399C-FA2B-45EF-985A-99649A54E958}" srcOrd="1" destOrd="0" parTransId="{9106F837-901A-494A-8C4A-FB43F2312DD4}" sibTransId="{19CF2809-B650-404A-8ACC-89B73BABC638}"/>
    <dgm:cxn modelId="{7610F0BE-FD5A-4AB7-A5B2-C57D6F7AACE1}" type="presOf" srcId="{51BC399C-FA2B-45EF-985A-99649A54E958}" destId="{8BDB6E48-1004-4D8B-A44D-A46AC79D7F24}" srcOrd="0" destOrd="0" presId="urn:microsoft.com/office/officeart/2005/8/layout/default"/>
    <dgm:cxn modelId="{74644FDE-A688-425B-BC8F-CF0B33C06742}" srcId="{D297F77A-3CAB-482B-9D00-52CF72238358}" destId="{C16B0826-3B46-4D42-BC5C-841CE60A7406}" srcOrd="8" destOrd="0" parTransId="{FCB6EBB6-4703-41D5-ACCA-C860A957F2E6}" sibTransId="{BD505214-1285-4719-A5A6-90BB152E489B}"/>
    <dgm:cxn modelId="{6AB463E2-6D15-4571-A744-EC438D375C1D}" srcId="{D297F77A-3CAB-482B-9D00-52CF72238358}" destId="{E6B9BBA7-7364-4DD4-A823-7BDE37E05ABA}" srcOrd="0" destOrd="0" parTransId="{505204F7-8C8C-4A8D-AA63-46CA0DDD29DF}" sibTransId="{D4288987-E5E2-4B73-ADFE-D33AA4CA9B23}"/>
    <dgm:cxn modelId="{64C9C3E5-7C44-4B37-B1D1-38B9EAB652A4}" type="presOf" srcId="{CB3B47F6-882C-41A4-8FA4-EDD74AA0785B}" destId="{6CE31FEB-BBE8-4E70-B7F1-4A3A66A1A59F}" srcOrd="0" destOrd="0" presId="urn:microsoft.com/office/officeart/2005/8/layout/default"/>
    <dgm:cxn modelId="{84E409E6-C8D9-4C17-A9AD-E981A2BA4721}" srcId="{D297F77A-3CAB-482B-9D00-52CF72238358}" destId="{E5686A6F-427F-45DE-A217-EA25031A7413}" srcOrd="7" destOrd="0" parTransId="{02D1E904-3C3A-4116-AC5C-DB12A4D0103A}" sibTransId="{CC6CA502-E1EE-4B8D-B8BA-A581D0F24837}"/>
    <dgm:cxn modelId="{7789FFEB-8243-4E1C-A716-AF6CEF60BA48}" type="presOf" srcId="{E5686A6F-427F-45DE-A217-EA25031A7413}" destId="{41FCBAF5-C055-4750-8259-745039C34002}" srcOrd="0" destOrd="0" presId="urn:microsoft.com/office/officeart/2005/8/layout/default"/>
    <dgm:cxn modelId="{2582BCF1-CBDA-4460-9108-C6F8E345FE6A}" srcId="{D297F77A-3CAB-482B-9D00-52CF72238358}" destId="{BB72683C-E768-4341-A837-D92017614D7E}" srcOrd="5" destOrd="0" parTransId="{91AAB57B-6596-4308-8736-8BF3A4E6E1AE}" sibTransId="{2EA435A4-877E-44D3-B91C-0D1B5F1C1C64}"/>
    <dgm:cxn modelId="{9BEB25F7-64A8-4BA4-A70D-99527B6B37A9}" type="presOf" srcId="{BB72683C-E768-4341-A837-D92017614D7E}" destId="{DC014E58-E73D-4A6D-B0D8-BAEFA7C48CFC}" srcOrd="0" destOrd="0" presId="urn:microsoft.com/office/officeart/2005/8/layout/default"/>
    <dgm:cxn modelId="{A90524AB-75C1-4B61-9BEC-2996D320CDCB}" type="presParOf" srcId="{F579ADF9-B489-4729-ACE2-5F77EC16B69A}" destId="{52FE3047-5147-45EC-A2D9-1B222B0B0E43}" srcOrd="0" destOrd="0" presId="urn:microsoft.com/office/officeart/2005/8/layout/default"/>
    <dgm:cxn modelId="{E650A78C-79E5-474F-A602-0534AC0C55BF}" type="presParOf" srcId="{F579ADF9-B489-4729-ACE2-5F77EC16B69A}" destId="{97620708-B3AA-4DEE-9BA9-F37C589949E6}" srcOrd="1" destOrd="0" presId="urn:microsoft.com/office/officeart/2005/8/layout/default"/>
    <dgm:cxn modelId="{E1E5BE34-CC69-409D-B216-E41F561531B4}" type="presParOf" srcId="{F579ADF9-B489-4729-ACE2-5F77EC16B69A}" destId="{8BDB6E48-1004-4D8B-A44D-A46AC79D7F24}" srcOrd="2" destOrd="0" presId="urn:microsoft.com/office/officeart/2005/8/layout/default"/>
    <dgm:cxn modelId="{CC2892FD-B0DD-49E1-867A-EC84A7044EB2}" type="presParOf" srcId="{F579ADF9-B489-4729-ACE2-5F77EC16B69A}" destId="{DDBB4C84-CA54-44A4-9AE1-0C4763EE0CAD}" srcOrd="3" destOrd="0" presId="urn:microsoft.com/office/officeart/2005/8/layout/default"/>
    <dgm:cxn modelId="{D05C7824-25FF-4250-9B2E-3E2531530F83}" type="presParOf" srcId="{F579ADF9-B489-4729-ACE2-5F77EC16B69A}" destId="{DAF8E1BB-7BFB-4E8D-9168-DE458B88E8B9}" srcOrd="4" destOrd="0" presId="urn:microsoft.com/office/officeart/2005/8/layout/default"/>
    <dgm:cxn modelId="{78C0970C-FC19-44EB-97C3-55BE350C1655}" type="presParOf" srcId="{F579ADF9-B489-4729-ACE2-5F77EC16B69A}" destId="{022DFF0D-B1CC-4B03-8271-9EB4B73E0378}" srcOrd="5" destOrd="0" presId="urn:microsoft.com/office/officeart/2005/8/layout/default"/>
    <dgm:cxn modelId="{195717D1-3CCF-4E71-8019-92B37083E7A9}" type="presParOf" srcId="{F579ADF9-B489-4729-ACE2-5F77EC16B69A}" destId="{710834F3-05B8-4FAB-8D70-434E4AD5E1B5}" srcOrd="6" destOrd="0" presId="urn:microsoft.com/office/officeart/2005/8/layout/default"/>
    <dgm:cxn modelId="{5149C9C7-BCF5-48C8-B01E-29E17CF76C8D}" type="presParOf" srcId="{F579ADF9-B489-4729-ACE2-5F77EC16B69A}" destId="{E76DB5C5-4357-4CDF-B37E-0D93CD94542C}" srcOrd="7" destOrd="0" presId="urn:microsoft.com/office/officeart/2005/8/layout/default"/>
    <dgm:cxn modelId="{257D97E3-7BFD-485B-8198-5440A844810D}" type="presParOf" srcId="{F579ADF9-B489-4729-ACE2-5F77EC16B69A}" destId="{83CC3792-9202-45E7-91CB-0939F855DB7C}" srcOrd="8" destOrd="0" presId="urn:microsoft.com/office/officeart/2005/8/layout/default"/>
    <dgm:cxn modelId="{635BDF53-B712-43AF-BFB6-AD7FFE24939C}" type="presParOf" srcId="{F579ADF9-B489-4729-ACE2-5F77EC16B69A}" destId="{BEE9902D-97B4-496F-B9FE-93FB2FA7B8EB}" srcOrd="9" destOrd="0" presId="urn:microsoft.com/office/officeart/2005/8/layout/default"/>
    <dgm:cxn modelId="{532DC0DB-8ABB-43F6-9DAC-3672FB5BD1BD}" type="presParOf" srcId="{F579ADF9-B489-4729-ACE2-5F77EC16B69A}" destId="{DC014E58-E73D-4A6D-B0D8-BAEFA7C48CFC}" srcOrd="10" destOrd="0" presId="urn:microsoft.com/office/officeart/2005/8/layout/default"/>
    <dgm:cxn modelId="{1D74601A-EBAB-4E53-BADB-F9F93C239D4C}" type="presParOf" srcId="{F579ADF9-B489-4729-ACE2-5F77EC16B69A}" destId="{67BB6A51-18BA-4CF5-9F4A-9947DC7A795E}" srcOrd="11" destOrd="0" presId="urn:microsoft.com/office/officeart/2005/8/layout/default"/>
    <dgm:cxn modelId="{D1EEFD4D-9AD8-4AC8-9A44-B8DD6B7972CF}" type="presParOf" srcId="{F579ADF9-B489-4729-ACE2-5F77EC16B69A}" destId="{6CE31FEB-BBE8-4E70-B7F1-4A3A66A1A59F}" srcOrd="12" destOrd="0" presId="urn:microsoft.com/office/officeart/2005/8/layout/default"/>
    <dgm:cxn modelId="{94121F62-9038-4BF1-BD14-B1310F61F7F8}" type="presParOf" srcId="{F579ADF9-B489-4729-ACE2-5F77EC16B69A}" destId="{827F20C6-04B2-47B6-8517-0700C3133D13}" srcOrd="13" destOrd="0" presId="urn:microsoft.com/office/officeart/2005/8/layout/default"/>
    <dgm:cxn modelId="{655C5BB9-7147-4359-B221-56447F241112}" type="presParOf" srcId="{F579ADF9-B489-4729-ACE2-5F77EC16B69A}" destId="{41FCBAF5-C055-4750-8259-745039C34002}" srcOrd="14" destOrd="0" presId="urn:microsoft.com/office/officeart/2005/8/layout/default"/>
    <dgm:cxn modelId="{C41E555F-6902-4698-80FC-E527DBA5AE7A}" type="presParOf" srcId="{F579ADF9-B489-4729-ACE2-5F77EC16B69A}" destId="{53655A34-5007-4684-8B8F-75EF237E2923}" srcOrd="15" destOrd="0" presId="urn:microsoft.com/office/officeart/2005/8/layout/default"/>
    <dgm:cxn modelId="{5FD94121-6AC6-4D6F-9F7B-42D8D2D5BC86}" type="presParOf" srcId="{F579ADF9-B489-4729-ACE2-5F77EC16B69A}" destId="{87B84A86-9D5E-4707-9ADF-B90B7551CB5F}" srcOrd="16" destOrd="0" presId="urn:microsoft.com/office/officeart/2005/8/layout/default"/>
    <dgm:cxn modelId="{43AD730B-2DF0-4826-8773-0AA89928C8E6}" type="presParOf" srcId="{F579ADF9-B489-4729-ACE2-5F77EC16B69A}" destId="{C9669C6D-0796-47C8-8401-84EF8C593289}" srcOrd="17" destOrd="0" presId="urn:microsoft.com/office/officeart/2005/8/layout/default"/>
    <dgm:cxn modelId="{386A5678-5442-449A-9D9E-DF8B42333160}" type="presParOf" srcId="{F579ADF9-B489-4729-ACE2-5F77EC16B69A}" destId="{86A8C086-21C4-44AB-88F3-86F832831E0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C0A001-2655-4A2F-82E1-E85FC75598A3}"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904AE848-4EC0-4043-A38E-AFB6D9CEF68E}">
      <dgm:prSet custT="1"/>
      <dgm:spPr/>
      <dgm:t>
        <a:bodyPr/>
        <a:lstStyle/>
        <a:p>
          <a:r>
            <a:rPr lang="en-US" sz="2000"/>
            <a:t>Technical or inadvertent error</a:t>
          </a:r>
        </a:p>
      </dgm:t>
    </dgm:pt>
    <dgm:pt modelId="{AA45EB24-1AC7-4C43-90BA-D6C409C97945}" type="parTrans" cxnId="{C10A69CD-66DB-442D-A8E7-03891338A537}">
      <dgm:prSet/>
      <dgm:spPr/>
      <dgm:t>
        <a:bodyPr/>
        <a:lstStyle/>
        <a:p>
          <a:endParaRPr lang="en-US"/>
        </a:p>
      </dgm:t>
    </dgm:pt>
    <dgm:pt modelId="{AAB215A3-1EA7-4998-BF1D-8F2B55F358AE}" type="sibTrans" cxnId="{C10A69CD-66DB-442D-A8E7-03891338A537}">
      <dgm:prSet/>
      <dgm:spPr/>
      <dgm:t>
        <a:bodyPr/>
        <a:lstStyle/>
        <a:p>
          <a:endParaRPr lang="en-US"/>
        </a:p>
      </dgm:t>
    </dgm:pt>
    <dgm:pt modelId="{04F5FF08-4C3F-46F4-8F51-321C62A46EB3}">
      <dgm:prSet custT="1"/>
      <dgm:spPr/>
      <dgm:t>
        <a:bodyPr/>
        <a:lstStyle/>
        <a:p>
          <a:r>
            <a:rPr lang="en-US" sz="1800"/>
            <a:t>No prior notice given to the employee on policy requirements</a:t>
          </a:r>
        </a:p>
      </dgm:t>
    </dgm:pt>
    <dgm:pt modelId="{D914900F-ECDA-4D8C-AB1E-773E1017A536}" type="parTrans" cxnId="{C0494DB7-0B6C-4CA7-8149-313D73F32A7E}">
      <dgm:prSet/>
      <dgm:spPr/>
      <dgm:t>
        <a:bodyPr/>
        <a:lstStyle/>
        <a:p>
          <a:endParaRPr lang="en-US"/>
        </a:p>
      </dgm:t>
    </dgm:pt>
    <dgm:pt modelId="{F622C660-2D8E-41DE-B043-3412272F4562}" type="sibTrans" cxnId="{C0494DB7-0B6C-4CA7-8149-313D73F32A7E}">
      <dgm:prSet/>
      <dgm:spPr/>
      <dgm:t>
        <a:bodyPr/>
        <a:lstStyle/>
        <a:p>
          <a:endParaRPr lang="en-US"/>
        </a:p>
      </dgm:t>
    </dgm:pt>
    <dgm:pt modelId="{B06725DE-8098-48F8-9D84-A4D03B68AA97}">
      <dgm:prSet custT="1"/>
      <dgm:spPr/>
      <dgm:t>
        <a:bodyPr/>
        <a:lstStyle/>
        <a:p>
          <a:r>
            <a:rPr lang="en-US" sz="2000"/>
            <a:t>No prior disciplinary history</a:t>
          </a:r>
        </a:p>
      </dgm:t>
    </dgm:pt>
    <dgm:pt modelId="{635755C5-6754-4D84-8387-D871C433DE5A}" type="parTrans" cxnId="{9AE31E17-AD45-464F-9DDF-F9FB8D9FA574}">
      <dgm:prSet/>
      <dgm:spPr/>
      <dgm:t>
        <a:bodyPr/>
        <a:lstStyle/>
        <a:p>
          <a:endParaRPr lang="en-US"/>
        </a:p>
      </dgm:t>
    </dgm:pt>
    <dgm:pt modelId="{11358DBC-5B3F-4621-A3F1-C4F5F011E454}" type="sibTrans" cxnId="{9AE31E17-AD45-464F-9DDF-F9FB8D9FA574}">
      <dgm:prSet/>
      <dgm:spPr/>
      <dgm:t>
        <a:bodyPr/>
        <a:lstStyle/>
        <a:p>
          <a:endParaRPr lang="en-US"/>
        </a:p>
      </dgm:t>
    </dgm:pt>
    <dgm:pt modelId="{A8571D8C-68A4-4C85-9964-8E6D59C02069}">
      <dgm:prSet custT="1"/>
      <dgm:spPr/>
      <dgm:t>
        <a:bodyPr/>
        <a:lstStyle/>
        <a:p>
          <a:r>
            <a:rPr lang="en-US" sz="2000"/>
            <a:t>No evidence that the violation was willful or negligent</a:t>
          </a:r>
        </a:p>
      </dgm:t>
    </dgm:pt>
    <dgm:pt modelId="{866AC28F-7F82-4271-987B-6510F6DCEA5C}" type="parTrans" cxnId="{98F5DC54-721C-440A-A18C-1B4151F54B90}">
      <dgm:prSet/>
      <dgm:spPr/>
      <dgm:t>
        <a:bodyPr/>
        <a:lstStyle/>
        <a:p>
          <a:endParaRPr lang="en-US"/>
        </a:p>
      </dgm:t>
    </dgm:pt>
    <dgm:pt modelId="{968B039C-8B0F-4DD8-8B96-0592E35ED535}" type="sibTrans" cxnId="{98F5DC54-721C-440A-A18C-1B4151F54B90}">
      <dgm:prSet/>
      <dgm:spPr/>
      <dgm:t>
        <a:bodyPr/>
        <a:lstStyle/>
        <a:p>
          <a:endParaRPr lang="en-US"/>
        </a:p>
      </dgm:t>
    </dgm:pt>
    <dgm:pt modelId="{A1CFA7E9-BDA9-4FB4-8B76-E3AF2D4A436E}">
      <dgm:prSet custT="1"/>
      <dgm:spPr/>
      <dgm:t>
        <a:bodyPr/>
        <a:lstStyle/>
        <a:p>
          <a:r>
            <a:rPr lang="en-US" sz="2000"/>
            <a:t>Length of employment (with no recent issues)</a:t>
          </a:r>
        </a:p>
      </dgm:t>
    </dgm:pt>
    <dgm:pt modelId="{3CD36FEA-28FA-463E-8982-C5CF3F298F2B}" type="parTrans" cxnId="{2CDE7F67-8D33-4792-A9CE-770E898D3214}">
      <dgm:prSet/>
      <dgm:spPr/>
      <dgm:t>
        <a:bodyPr/>
        <a:lstStyle/>
        <a:p>
          <a:endParaRPr lang="en-US"/>
        </a:p>
      </dgm:t>
    </dgm:pt>
    <dgm:pt modelId="{D5456499-8546-40EA-B998-8B2CD1B55C8C}" type="sibTrans" cxnId="{2CDE7F67-8D33-4792-A9CE-770E898D3214}">
      <dgm:prSet/>
      <dgm:spPr/>
      <dgm:t>
        <a:bodyPr/>
        <a:lstStyle/>
        <a:p>
          <a:endParaRPr lang="en-US"/>
        </a:p>
      </dgm:t>
    </dgm:pt>
    <dgm:pt modelId="{5830627F-BAB6-41A1-A1E0-B4476225A094}">
      <dgm:prSet custT="1"/>
      <dgm:spPr/>
      <dgm:t>
        <a:bodyPr/>
        <a:lstStyle/>
        <a:p>
          <a:r>
            <a:rPr lang="en-US" sz="1600"/>
            <a:t>Minimal impact to University community, operations, or environment</a:t>
          </a:r>
        </a:p>
      </dgm:t>
    </dgm:pt>
    <dgm:pt modelId="{BA0B4617-337F-4182-BC22-282C3A3C78CF}" type="parTrans" cxnId="{336E62A7-9639-4E44-8C9B-2093B64713A6}">
      <dgm:prSet/>
      <dgm:spPr/>
      <dgm:t>
        <a:bodyPr/>
        <a:lstStyle/>
        <a:p>
          <a:endParaRPr lang="en-US"/>
        </a:p>
      </dgm:t>
    </dgm:pt>
    <dgm:pt modelId="{B4EA3B2B-3CEC-4BF9-9047-C638334C14BB}" type="sibTrans" cxnId="{336E62A7-9639-4E44-8C9B-2093B64713A6}">
      <dgm:prSet/>
      <dgm:spPr/>
      <dgm:t>
        <a:bodyPr/>
        <a:lstStyle/>
        <a:p>
          <a:endParaRPr lang="en-US"/>
        </a:p>
      </dgm:t>
    </dgm:pt>
    <dgm:pt modelId="{29333456-5816-41FC-B5A9-8FFEBB6AE7AB}">
      <dgm:prSet custT="1"/>
      <dgm:spPr/>
      <dgm:t>
        <a:bodyPr/>
        <a:lstStyle/>
        <a:p>
          <a:r>
            <a:rPr lang="en-US" sz="2000"/>
            <a:t>The potential for rehabilitation</a:t>
          </a:r>
        </a:p>
      </dgm:t>
    </dgm:pt>
    <dgm:pt modelId="{E222EA33-A0D9-465E-8DE6-7E15FF3405B1}" type="parTrans" cxnId="{3DCEB14E-3F67-400D-BB2E-3C67069F2173}">
      <dgm:prSet/>
      <dgm:spPr/>
      <dgm:t>
        <a:bodyPr/>
        <a:lstStyle/>
        <a:p>
          <a:endParaRPr lang="en-US"/>
        </a:p>
      </dgm:t>
    </dgm:pt>
    <dgm:pt modelId="{0BA03EE5-6D3E-45E7-8A0E-5852023CB2CC}" type="sibTrans" cxnId="{3DCEB14E-3F67-400D-BB2E-3C67069F2173}">
      <dgm:prSet/>
      <dgm:spPr/>
      <dgm:t>
        <a:bodyPr/>
        <a:lstStyle/>
        <a:p>
          <a:endParaRPr lang="en-US"/>
        </a:p>
      </dgm:t>
    </dgm:pt>
    <dgm:pt modelId="{26F4A938-E97C-4F32-8BD2-B9C3F15F0AA6}">
      <dgm:prSet custT="1"/>
      <dgm:spPr/>
      <dgm:t>
        <a:bodyPr/>
        <a:lstStyle/>
        <a:p>
          <a:r>
            <a:rPr lang="en-US" sz="1800"/>
            <a:t>The degree to which the employee accepted responsibility for the conduct</a:t>
          </a:r>
        </a:p>
      </dgm:t>
    </dgm:pt>
    <dgm:pt modelId="{D4597784-E045-4802-99AC-3555BD595F0D}" type="parTrans" cxnId="{BE0ADDF7-7EE0-4F7B-988D-653B2DD7B234}">
      <dgm:prSet/>
      <dgm:spPr/>
      <dgm:t>
        <a:bodyPr/>
        <a:lstStyle/>
        <a:p>
          <a:endParaRPr lang="en-US"/>
        </a:p>
      </dgm:t>
    </dgm:pt>
    <dgm:pt modelId="{CE6DEC9A-56F1-4372-B093-BC571F488B90}" type="sibTrans" cxnId="{BE0ADDF7-7EE0-4F7B-988D-653B2DD7B234}">
      <dgm:prSet/>
      <dgm:spPr/>
      <dgm:t>
        <a:bodyPr/>
        <a:lstStyle/>
        <a:p>
          <a:endParaRPr lang="en-US"/>
        </a:p>
      </dgm:t>
    </dgm:pt>
    <dgm:pt modelId="{F4827992-EA98-4441-843B-08AC0F7A33DB}" type="pres">
      <dgm:prSet presAssocID="{29C0A001-2655-4A2F-82E1-E85FC75598A3}" presName="diagram" presStyleCnt="0">
        <dgm:presLayoutVars>
          <dgm:dir/>
          <dgm:resizeHandles val="exact"/>
        </dgm:presLayoutVars>
      </dgm:prSet>
      <dgm:spPr/>
    </dgm:pt>
    <dgm:pt modelId="{BDE3AEB9-8400-42CD-B1D9-C56ECDA0A4C3}" type="pres">
      <dgm:prSet presAssocID="{904AE848-4EC0-4043-A38E-AFB6D9CEF68E}" presName="node" presStyleLbl="node1" presStyleIdx="0" presStyleCnt="8">
        <dgm:presLayoutVars>
          <dgm:bulletEnabled val="1"/>
        </dgm:presLayoutVars>
      </dgm:prSet>
      <dgm:spPr/>
    </dgm:pt>
    <dgm:pt modelId="{330DF907-8803-433F-B2C5-2361B1D66A1F}" type="pres">
      <dgm:prSet presAssocID="{AAB215A3-1EA7-4998-BF1D-8F2B55F358AE}" presName="sibTrans" presStyleCnt="0"/>
      <dgm:spPr/>
    </dgm:pt>
    <dgm:pt modelId="{F2C99B12-14AE-4424-A168-B37F5624B8C1}" type="pres">
      <dgm:prSet presAssocID="{04F5FF08-4C3F-46F4-8F51-321C62A46EB3}" presName="node" presStyleLbl="node1" presStyleIdx="1" presStyleCnt="8">
        <dgm:presLayoutVars>
          <dgm:bulletEnabled val="1"/>
        </dgm:presLayoutVars>
      </dgm:prSet>
      <dgm:spPr/>
    </dgm:pt>
    <dgm:pt modelId="{2082D06C-41AA-4378-87A3-F66EFC3BD50B}" type="pres">
      <dgm:prSet presAssocID="{F622C660-2D8E-41DE-B043-3412272F4562}" presName="sibTrans" presStyleCnt="0"/>
      <dgm:spPr/>
    </dgm:pt>
    <dgm:pt modelId="{5294E46E-60F8-479D-B486-BE8F9A9F1B56}" type="pres">
      <dgm:prSet presAssocID="{B06725DE-8098-48F8-9D84-A4D03B68AA97}" presName="node" presStyleLbl="node1" presStyleIdx="2" presStyleCnt="8">
        <dgm:presLayoutVars>
          <dgm:bulletEnabled val="1"/>
        </dgm:presLayoutVars>
      </dgm:prSet>
      <dgm:spPr/>
    </dgm:pt>
    <dgm:pt modelId="{F60D241B-4648-4A7D-90B5-575B64797A93}" type="pres">
      <dgm:prSet presAssocID="{11358DBC-5B3F-4621-A3F1-C4F5F011E454}" presName="sibTrans" presStyleCnt="0"/>
      <dgm:spPr/>
    </dgm:pt>
    <dgm:pt modelId="{92BD31EF-56F9-4E9F-8AA7-BC1DA210B142}" type="pres">
      <dgm:prSet presAssocID="{A8571D8C-68A4-4C85-9964-8E6D59C02069}" presName="node" presStyleLbl="node1" presStyleIdx="3" presStyleCnt="8">
        <dgm:presLayoutVars>
          <dgm:bulletEnabled val="1"/>
        </dgm:presLayoutVars>
      </dgm:prSet>
      <dgm:spPr/>
    </dgm:pt>
    <dgm:pt modelId="{9CAB0E86-0903-46A1-BE82-2AD3434942F5}" type="pres">
      <dgm:prSet presAssocID="{968B039C-8B0F-4DD8-8B96-0592E35ED535}" presName="sibTrans" presStyleCnt="0"/>
      <dgm:spPr/>
    </dgm:pt>
    <dgm:pt modelId="{0FB7FBA9-2D04-461B-B6BE-F8E42EA84182}" type="pres">
      <dgm:prSet presAssocID="{A1CFA7E9-BDA9-4FB4-8B76-E3AF2D4A436E}" presName="node" presStyleLbl="node1" presStyleIdx="4" presStyleCnt="8">
        <dgm:presLayoutVars>
          <dgm:bulletEnabled val="1"/>
        </dgm:presLayoutVars>
      </dgm:prSet>
      <dgm:spPr/>
    </dgm:pt>
    <dgm:pt modelId="{44FB7AED-C23D-4863-9C66-488BA1758186}" type="pres">
      <dgm:prSet presAssocID="{D5456499-8546-40EA-B998-8B2CD1B55C8C}" presName="sibTrans" presStyleCnt="0"/>
      <dgm:spPr/>
    </dgm:pt>
    <dgm:pt modelId="{A7BA5B34-A6AF-4115-A7EC-098E626FE641}" type="pres">
      <dgm:prSet presAssocID="{5830627F-BAB6-41A1-A1E0-B4476225A094}" presName="node" presStyleLbl="node1" presStyleIdx="5" presStyleCnt="8">
        <dgm:presLayoutVars>
          <dgm:bulletEnabled val="1"/>
        </dgm:presLayoutVars>
      </dgm:prSet>
      <dgm:spPr/>
    </dgm:pt>
    <dgm:pt modelId="{79B774B4-4D6E-4B5F-9A28-72AED0EF1B59}" type="pres">
      <dgm:prSet presAssocID="{B4EA3B2B-3CEC-4BF9-9047-C638334C14BB}" presName="sibTrans" presStyleCnt="0"/>
      <dgm:spPr/>
    </dgm:pt>
    <dgm:pt modelId="{BD3CBF43-E284-4872-80F5-46AEF2004FDF}" type="pres">
      <dgm:prSet presAssocID="{29333456-5816-41FC-B5A9-8FFEBB6AE7AB}" presName="node" presStyleLbl="node1" presStyleIdx="6" presStyleCnt="8">
        <dgm:presLayoutVars>
          <dgm:bulletEnabled val="1"/>
        </dgm:presLayoutVars>
      </dgm:prSet>
      <dgm:spPr/>
    </dgm:pt>
    <dgm:pt modelId="{8E7F93D9-E04F-47CD-A2D2-5A8DF5C130DF}" type="pres">
      <dgm:prSet presAssocID="{0BA03EE5-6D3E-45E7-8A0E-5852023CB2CC}" presName="sibTrans" presStyleCnt="0"/>
      <dgm:spPr/>
    </dgm:pt>
    <dgm:pt modelId="{6A6EFA7F-3985-41A0-9133-933640D8084C}" type="pres">
      <dgm:prSet presAssocID="{26F4A938-E97C-4F32-8BD2-B9C3F15F0AA6}" presName="node" presStyleLbl="node1" presStyleIdx="7" presStyleCnt="8">
        <dgm:presLayoutVars>
          <dgm:bulletEnabled val="1"/>
        </dgm:presLayoutVars>
      </dgm:prSet>
      <dgm:spPr/>
    </dgm:pt>
  </dgm:ptLst>
  <dgm:cxnLst>
    <dgm:cxn modelId="{9AE31E17-AD45-464F-9DDF-F9FB8D9FA574}" srcId="{29C0A001-2655-4A2F-82E1-E85FC75598A3}" destId="{B06725DE-8098-48F8-9D84-A4D03B68AA97}" srcOrd="2" destOrd="0" parTransId="{635755C5-6754-4D84-8387-D871C433DE5A}" sibTransId="{11358DBC-5B3F-4621-A3F1-C4F5F011E454}"/>
    <dgm:cxn modelId="{115B8C40-ED60-4F24-B9B7-32ED5E90E424}" type="presOf" srcId="{A1CFA7E9-BDA9-4FB4-8B76-E3AF2D4A436E}" destId="{0FB7FBA9-2D04-461B-B6BE-F8E42EA84182}" srcOrd="0" destOrd="0" presId="urn:microsoft.com/office/officeart/2005/8/layout/default"/>
    <dgm:cxn modelId="{50424965-0749-4355-B305-5330AD2F839C}" type="presOf" srcId="{A8571D8C-68A4-4C85-9964-8E6D59C02069}" destId="{92BD31EF-56F9-4E9F-8AA7-BC1DA210B142}" srcOrd="0" destOrd="0" presId="urn:microsoft.com/office/officeart/2005/8/layout/default"/>
    <dgm:cxn modelId="{2CDE7F67-8D33-4792-A9CE-770E898D3214}" srcId="{29C0A001-2655-4A2F-82E1-E85FC75598A3}" destId="{A1CFA7E9-BDA9-4FB4-8B76-E3AF2D4A436E}" srcOrd="4" destOrd="0" parTransId="{3CD36FEA-28FA-463E-8982-C5CF3F298F2B}" sibTransId="{D5456499-8546-40EA-B998-8B2CD1B55C8C}"/>
    <dgm:cxn modelId="{3DCEB14E-3F67-400D-BB2E-3C67069F2173}" srcId="{29C0A001-2655-4A2F-82E1-E85FC75598A3}" destId="{29333456-5816-41FC-B5A9-8FFEBB6AE7AB}" srcOrd="6" destOrd="0" parTransId="{E222EA33-A0D9-465E-8DE6-7E15FF3405B1}" sibTransId="{0BA03EE5-6D3E-45E7-8A0E-5852023CB2CC}"/>
    <dgm:cxn modelId="{11836673-26E1-4E12-AE71-CE375A5B0A2B}" type="presOf" srcId="{B06725DE-8098-48F8-9D84-A4D03B68AA97}" destId="{5294E46E-60F8-479D-B486-BE8F9A9F1B56}" srcOrd="0" destOrd="0" presId="urn:microsoft.com/office/officeart/2005/8/layout/default"/>
    <dgm:cxn modelId="{98F5DC54-721C-440A-A18C-1B4151F54B90}" srcId="{29C0A001-2655-4A2F-82E1-E85FC75598A3}" destId="{A8571D8C-68A4-4C85-9964-8E6D59C02069}" srcOrd="3" destOrd="0" parTransId="{866AC28F-7F82-4271-987B-6510F6DCEA5C}" sibTransId="{968B039C-8B0F-4DD8-8B96-0592E35ED535}"/>
    <dgm:cxn modelId="{FDAB6585-F90B-4138-BE93-8397E46AB0A8}" type="presOf" srcId="{904AE848-4EC0-4043-A38E-AFB6D9CEF68E}" destId="{BDE3AEB9-8400-42CD-B1D9-C56ECDA0A4C3}" srcOrd="0" destOrd="0" presId="urn:microsoft.com/office/officeart/2005/8/layout/default"/>
    <dgm:cxn modelId="{A76F278E-853E-432A-B94E-322C1AA1251A}" type="presOf" srcId="{26F4A938-E97C-4F32-8BD2-B9C3F15F0AA6}" destId="{6A6EFA7F-3985-41A0-9133-933640D8084C}" srcOrd="0" destOrd="0" presId="urn:microsoft.com/office/officeart/2005/8/layout/default"/>
    <dgm:cxn modelId="{336E62A7-9639-4E44-8C9B-2093B64713A6}" srcId="{29C0A001-2655-4A2F-82E1-E85FC75598A3}" destId="{5830627F-BAB6-41A1-A1E0-B4476225A094}" srcOrd="5" destOrd="0" parTransId="{BA0B4617-337F-4182-BC22-282C3A3C78CF}" sibTransId="{B4EA3B2B-3CEC-4BF9-9047-C638334C14BB}"/>
    <dgm:cxn modelId="{4FA4AEAF-7065-44F3-82B8-E249E888F28D}" type="presOf" srcId="{29C0A001-2655-4A2F-82E1-E85FC75598A3}" destId="{F4827992-EA98-4441-843B-08AC0F7A33DB}" srcOrd="0" destOrd="0" presId="urn:microsoft.com/office/officeart/2005/8/layout/default"/>
    <dgm:cxn modelId="{C0494DB7-0B6C-4CA7-8149-313D73F32A7E}" srcId="{29C0A001-2655-4A2F-82E1-E85FC75598A3}" destId="{04F5FF08-4C3F-46F4-8F51-321C62A46EB3}" srcOrd="1" destOrd="0" parTransId="{D914900F-ECDA-4D8C-AB1E-773E1017A536}" sibTransId="{F622C660-2D8E-41DE-B043-3412272F4562}"/>
    <dgm:cxn modelId="{9D08B2BE-7974-4DE9-84A3-4F87D2995960}" type="presOf" srcId="{5830627F-BAB6-41A1-A1E0-B4476225A094}" destId="{A7BA5B34-A6AF-4115-A7EC-098E626FE641}" srcOrd="0" destOrd="0" presId="urn:microsoft.com/office/officeart/2005/8/layout/default"/>
    <dgm:cxn modelId="{C10A69CD-66DB-442D-A8E7-03891338A537}" srcId="{29C0A001-2655-4A2F-82E1-E85FC75598A3}" destId="{904AE848-4EC0-4043-A38E-AFB6D9CEF68E}" srcOrd="0" destOrd="0" parTransId="{AA45EB24-1AC7-4C43-90BA-D6C409C97945}" sibTransId="{AAB215A3-1EA7-4998-BF1D-8F2B55F358AE}"/>
    <dgm:cxn modelId="{5CD494D1-AA9B-4A80-87B0-3DF809810D54}" type="presOf" srcId="{29333456-5816-41FC-B5A9-8FFEBB6AE7AB}" destId="{BD3CBF43-E284-4872-80F5-46AEF2004FDF}" srcOrd="0" destOrd="0" presId="urn:microsoft.com/office/officeart/2005/8/layout/default"/>
    <dgm:cxn modelId="{BE0ADDF7-7EE0-4F7B-988D-653B2DD7B234}" srcId="{29C0A001-2655-4A2F-82E1-E85FC75598A3}" destId="{26F4A938-E97C-4F32-8BD2-B9C3F15F0AA6}" srcOrd="7" destOrd="0" parTransId="{D4597784-E045-4802-99AC-3555BD595F0D}" sibTransId="{CE6DEC9A-56F1-4372-B093-BC571F488B90}"/>
    <dgm:cxn modelId="{90C58EFB-43CA-4377-BB2A-2D6F6F980CF5}" type="presOf" srcId="{04F5FF08-4C3F-46F4-8F51-321C62A46EB3}" destId="{F2C99B12-14AE-4424-A168-B37F5624B8C1}" srcOrd="0" destOrd="0" presId="urn:microsoft.com/office/officeart/2005/8/layout/default"/>
    <dgm:cxn modelId="{051CC06B-AAC5-44F9-9674-6F6900F10E94}" type="presParOf" srcId="{F4827992-EA98-4441-843B-08AC0F7A33DB}" destId="{BDE3AEB9-8400-42CD-B1D9-C56ECDA0A4C3}" srcOrd="0" destOrd="0" presId="urn:microsoft.com/office/officeart/2005/8/layout/default"/>
    <dgm:cxn modelId="{0FA88E12-A865-497C-A191-834B67F5BDAB}" type="presParOf" srcId="{F4827992-EA98-4441-843B-08AC0F7A33DB}" destId="{330DF907-8803-433F-B2C5-2361B1D66A1F}" srcOrd="1" destOrd="0" presId="urn:microsoft.com/office/officeart/2005/8/layout/default"/>
    <dgm:cxn modelId="{9E98C3B4-3A1B-4720-8C24-137403C63AA4}" type="presParOf" srcId="{F4827992-EA98-4441-843B-08AC0F7A33DB}" destId="{F2C99B12-14AE-4424-A168-B37F5624B8C1}" srcOrd="2" destOrd="0" presId="urn:microsoft.com/office/officeart/2005/8/layout/default"/>
    <dgm:cxn modelId="{4E760230-086E-4D03-9A98-0E5A76DB6D6C}" type="presParOf" srcId="{F4827992-EA98-4441-843B-08AC0F7A33DB}" destId="{2082D06C-41AA-4378-87A3-F66EFC3BD50B}" srcOrd="3" destOrd="0" presId="urn:microsoft.com/office/officeart/2005/8/layout/default"/>
    <dgm:cxn modelId="{9AD09DD4-91AD-47D7-BA6E-65C77B46CF35}" type="presParOf" srcId="{F4827992-EA98-4441-843B-08AC0F7A33DB}" destId="{5294E46E-60F8-479D-B486-BE8F9A9F1B56}" srcOrd="4" destOrd="0" presId="urn:microsoft.com/office/officeart/2005/8/layout/default"/>
    <dgm:cxn modelId="{D0E1C69B-2822-4D24-A0E4-9CDF73E21B6B}" type="presParOf" srcId="{F4827992-EA98-4441-843B-08AC0F7A33DB}" destId="{F60D241B-4648-4A7D-90B5-575B64797A93}" srcOrd="5" destOrd="0" presId="urn:microsoft.com/office/officeart/2005/8/layout/default"/>
    <dgm:cxn modelId="{86E11BF0-2087-45E5-AD4A-613D920A6C3C}" type="presParOf" srcId="{F4827992-EA98-4441-843B-08AC0F7A33DB}" destId="{92BD31EF-56F9-4E9F-8AA7-BC1DA210B142}" srcOrd="6" destOrd="0" presId="urn:microsoft.com/office/officeart/2005/8/layout/default"/>
    <dgm:cxn modelId="{403504B6-F224-488C-89BF-1242460831F3}" type="presParOf" srcId="{F4827992-EA98-4441-843B-08AC0F7A33DB}" destId="{9CAB0E86-0903-46A1-BE82-2AD3434942F5}" srcOrd="7" destOrd="0" presId="urn:microsoft.com/office/officeart/2005/8/layout/default"/>
    <dgm:cxn modelId="{B53E0A9B-1F4D-4B4E-A70A-E2F2BA68F6AE}" type="presParOf" srcId="{F4827992-EA98-4441-843B-08AC0F7A33DB}" destId="{0FB7FBA9-2D04-461B-B6BE-F8E42EA84182}" srcOrd="8" destOrd="0" presId="urn:microsoft.com/office/officeart/2005/8/layout/default"/>
    <dgm:cxn modelId="{5D76F30A-EE15-41C2-B0E0-BC361AF2DDA3}" type="presParOf" srcId="{F4827992-EA98-4441-843B-08AC0F7A33DB}" destId="{44FB7AED-C23D-4863-9C66-488BA1758186}" srcOrd="9" destOrd="0" presId="urn:microsoft.com/office/officeart/2005/8/layout/default"/>
    <dgm:cxn modelId="{B7AB28C5-8D8F-4060-A68D-23617C7FB3FA}" type="presParOf" srcId="{F4827992-EA98-4441-843B-08AC0F7A33DB}" destId="{A7BA5B34-A6AF-4115-A7EC-098E626FE641}" srcOrd="10" destOrd="0" presId="urn:microsoft.com/office/officeart/2005/8/layout/default"/>
    <dgm:cxn modelId="{494CBC68-0CD0-4841-8A5A-DFC9437CC1FB}" type="presParOf" srcId="{F4827992-EA98-4441-843B-08AC0F7A33DB}" destId="{79B774B4-4D6E-4B5F-9A28-72AED0EF1B59}" srcOrd="11" destOrd="0" presId="urn:microsoft.com/office/officeart/2005/8/layout/default"/>
    <dgm:cxn modelId="{864DF7F1-0E59-47D3-90EE-A79E4DB723D0}" type="presParOf" srcId="{F4827992-EA98-4441-843B-08AC0F7A33DB}" destId="{BD3CBF43-E284-4872-80F5-46AEF2004FDF}" srcOrd="12" destOrd="0" presId="urn:microsoft.com/office/officeart/2005/8/layout/default"/>
    <dgm:cxn modelId="{615D49D6-DD27-4BB6-B494-E04BA746F33A}" type="presParOf" srcId="{F4827992-EA98-4441-843B-08AC0F7A33DB}" destId="{8E7F93D9-E04F-47CD-A2D2-5A8DF5C130DF}" srcOrd="13" destOrd="0" presId="urn:microsoft.com/office/officeart/2005/8/layout/default"/>
    <dgm:cxn modelId="{29777EB1-D0A2-420F-B951-4679B0AB1394}" type="presParOf" srcId="{F4827992-EA98-4441-843B-08AC0F7A33DB}" destId="{6A6EFA7F-3985-41A0-9133-933640D8084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A4FEB6-3C64-49A1-88DE-4AED33CCF6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4BFDE0-58B9-49D0-A807-1A347EAF5633}">
      <dgm:prSet custT="1"/>
      <dgm:spPr/>
      <dgm:t>
        <a:bodyPr/>
        <a:lstStyle/>
        <a:p>
          <a:r>
            <a:rPr lang="en-US" sz="2400"/>
            <a:t>Academic Specialist Handbook </a:t>
          </a:r>
        </a:p>
      </dgm:t>
    </dgm:pt>
    <dgm:pt modelId="{E5E05E64-CC22-4155-8DEE-B5013BDB3FA3}" type="parTrans" cxnId="{E05A8BEA-7ADB-4B23-B611-63E9FE451A37}">
      <dgm:prSet/>
      <dgm:spPr/>
      <dgm:t>
        <a:bodyPr/>
        <a:lstStyle/>
        <a:p>
          <a:endParaRPr lang="en-US"/>
        </a:p>
      </dgm:t>
    </dgm:pt>
    <dgm:pt modelId="{968EDE21-720A-4119-AD0F-0123EC34549D}" type="sibTrans" cxnId="{E05A8BEA-7ADB-4B23-B611-63E9FE451A37}">
      <dgm:prSet/>
      <dgm:spPr/>
      <dgm:t>
        <a:bodyPr/>
        <a:lstStyle/>
        <a:p>
          <a:endParaRPr lang="en-US"/>
        </a:p>
      </dgm:t>
    </dgm:pt>
    <dgm:pt modelId="{63156AF9-6624-4A45-A721-D0AE3843E8CB}">
      <dgm:prSet custT="1"/>
      <dgm:spPr/>
      <dgm:t>
        <a:bodyPr/>
        <a:lstStyle/>
        <a:p>
          <a:r>
            <a:rPr lang="en-US" sz="2400"/>
            <a:t>Faculty Handbook </a:t>
          </a:r>
        </a:p>
      </dgm:t>
    </dgm:pt>
    <dgm:pt modelId="{2CEC1E95-0E4E-4F86-A8D9-EDF9AB9C3A23}" type="parTrans" cxnId="{0CDF2694-B635-4435-BEE8-B65F200D1E7C}">
      <dgm:prSet/>
      <dgm:spPr/>
      <dgm:t>
        <a:bodyPr/>
        <a:lstStyle/>
        <a:p>
          <a:endParaRPr lang="en-US"/>
        </a:p>
      </dgm:t>
    </dgm:pt>
    <dgm:pt modelId="{05A5A6BE-8BA9-4C7E-A164-372F36F0647D}" type="sibTrans" cxnId="{0CDF2694-B635-4435-BEE8-B65F200D1E7C}">
      <dgm:prSet/>
      <dgm:spPr/>
      <dgm:t>
        <a:bodyPr/>
        <a:lstStyle/>
        <a:p>
          <a:endParaRPr lang="en-US"/>
        </a:p>
      </dgm:t>
    </dgm:pt>
    <dgm:pt modelId="{F590C887-C0F9-433B-B717-E20A7BE01A4B}">
      <dgm:prSet custT="1"/>
      <dgm:spPr/>
      <dgm:t>
        <a:bodyPr/>
        <a:lstStyle/>
        <a:p>
          <a:r>
            <a:rPr lang="en-US" sz="2000"/>
            <a:t>Fixed-Term </a:t>
          </a:r>
        </a:p>
      </dgm:t>
    </dgm:pt>
    <dgm:pt modelId="{5F3BA874-75C1-4D47-A70F-FCD5945D958D}" type="parTrans" cxnId="{FCCCAA40-3635-4B17-864D-A331EAB26149}">
      <dgm:prSet/>
      <dgm:spPr/>
      <dgm:t>
        <a:bodyPr/>
        <a:lstStyle/>
        <a:p>
          <a:endParaRPr lang="en-US"/>
        </a:p>
      </dgm:t>
    </dgm:pt>
    <dgm:pt modelId="{CFD77D17-CC08-4613-A45B-F1B1FE27389E}" type="sibTrans" cxnId="{FCCCAA40-3635-4B17-864D-A331EAB26149}">
      <dgm:prSet/>
      <dgm:spPr/>
      <dgm:t>
        <a:bodyPr/>
        <a:lstStyle/>
        <a:p>
          <a:endParaRPr lang="en-US"/>
        </a:p>
      </dgm:t>
    </dgm:pt>
    <dgm:pt modelId="{7E5D8466-2176-4C6D-91AB-B5A0CD77D08E}">
      <dgm:prSet custT="1"/>
      <dgm:spPr/>
      <dgm:t>
        <a:bodyPr/>
        <a:lstStyle/>
        <a:p>
          <a:r>
            <a:rPr lang="en-US" sz="2000"/>
            <a:t>Tenure Stream Faculty </a:t>
          </a:r>
        </a:p>
      </dgm:t>
    </dgm:pt>
    <dgm:pt modelId="{CEC0BF4F-94E8-4304-A37B-75861BDDBBD4}" type="parTrans" cxnId="{7E5A2668-6E75-4A68-90DF-D216894FBF40}">
      <dgm:prSet/>
      <dgm:spPr/>
      <dgm:t>
        <a:bodyPr/>
        <a:lstStyle/>
        <a:p>
          <a:endParaRPr lang="en-US"/>
        </a:p>
      </dgm:t>
    </dgm:pt>
    <dgm:pt modelId="{F31E8F9A-8A80-4529-BF3A-04B6AB9BDFD9}" type="sibTrans" cxnId="{7E5A2668-6E75-4A68-90DF-D216894FBF40}">
      <dgm:prSet/>
      <dgm:spPr/>
      <dgm:t>
        <a:bodyPr/>
        <a:lstStyle/>
        <a:p>
          <a:endParaRPr lang="en-US"/>
        </a:p>
      </dgm:t>
    </dgm:pt>
    <dgm:pt modelId="{31711E22-7FFC-49AA-8CEB-2B18B8F715AF}">
      <dgm:prSet custT="1"/>
      <dgm:spPr/>
      <dgm:t>
        <a:bodyPr/>
        <a:lstStyle/>
        <a:p>
          <a:r>
            <a:rPr lang="en-US" sz="2400"/>
            <a:t>FRIB NCSL Handbook </a:t>
          </a:r>
        </a:p>
      </dgm:t>
    </dgm:pt>
    <dgm:pt modelId="{3DD43B46-1DE9-4BFB-BD72-D98BB0C430FC}" type="parTrans" cxnId="{F44ED264-628C-4BD6-A989-3CE7007A508F}">
      <dgm:prSet/>
      <dgm:spPr/>
      <dgm:t>
        <a:bodyPr/>
        <a:lstStyle/>
        <a:p>
          <a:endParaRPr lang="en-US"/>
        </a:p>
      </dgm:t>
    </dgm:pt>
    <dgm:pt modelId="{DEBE46DA-3BB1-4C1B-B31B-CACBE88858FF}" type="sibTrans" cxnId="{F44ED264-628C-4BD6-A989-3CE7007A508F}">
      <dgm:prSet/>
      <dgm:spPr/>
      <dgm:t>
        <a:bodyPr/>
        <a:lstStyle/>
        <a:p>
          <a:endParaRPr lang="en-US"/>
        </a:p>
      </dgm:t>
    </dgm:pt>
    <dgm:pt modelId="{EA2C1604-F45D-4790-9DED-9904581D07A2}">
      <dgm:prSet custT="1"/>
      <dgm:spPr/>
      <dgm:t>
        <a:bodyPr/>
        <a:lstStyle/>
        <a:p>
          <a:r>
            <a:rPr lang="en-US" sz="2400"/>
            <a:t>Health Professional (HP) Handbook </a:t>
          </a:r>
        </a:p>
      </dgm:t>
    </dgm:pt>
    <dgm:pt modelId="{DFD2DCA6-1766-4EF0-9C88-0C9E2CEEBA02}" type="parTrans" cxnId="{B59E347B-7773-4DCB-96B7-85A27C7FA8EC}">
      <dgm:prSet/>
      <dgm:spPr/>
      <dgm:t>
        <a:bodyPr/>
        <a:lstStyle/>
        <a:p>
          <a:endParaRPr lang="en-US"/>
        </a:p>
      </dgm:t>
    </dgm:pt>
    <dgm:pt modelId="{CBBF7E2A-DBA8-4005-8270-56A91D411426}" type="sibTrans" cxnId="{B59E347B-7773-4DCB-96B7-85A27C7FA8EC}">
      <dgm:prSet/>
      <dgm:spPr/>
      <dgm:t>
        <a:bodyPr/>
        <a:lstStyle/>
        <a:p>
          <a:endParaRPr lang="en-US"/>
        </a:p>
      </dgm:t>
    </dgm:pt>
    <dgm:pt modelId="{8EFA39C3-88F2-4F1B-9CC4-D704D5E196C8}">
      <dgm:prSet custT="1"/>
      <dgm:spPr/>
      <dgm:t>
        <a:bodyPr/>
        <a:lstStyle/>
        <a:p>
          <a:r>
            <a:rPr lang="en-US" sz="2400"/>
            <a:t>Librarian Handbook </a:t>
          </a:r>
        </a:p>
      </dgm:t>
    </dgm:pt>
    <dgm:pt modelId="{9F744B15-A937-46EA-9049-5A4791D4269D}" type="parTrans" cxnId="{AFEABFE3-2F6E-4582-AAC2-9D1384CD18FD}">
      <dgm:prSet/>
      <dgm:spPr/>
      <dgm:t>
        <a:bodyPr/>
        <a:lstStyle/>
        <a:p>
          <a:endParaRPr lang="en-US"/>
        </a:p>
      </dgm:t>
    </dgm:pt>
    <dgm:pt modelId="{CBE71301-AE35-4346-A0EB-1AF8897DA133}" type="sibTrans" cxnId="{AFEABFE3-2F6E-4582-AAC2-9D1384CD18FD}">
      <dgm:prSet/>
      <dgm:spPr/>
      <dgm:t>
        <a:bodyPr/>
        <a:lstStyle/>
        <a:p>
          <a:endParaRPr lang="en-US"/>
        </a:p>
      </dgm:t>
    </dgm:pt>
    <dgm:pt modelId="{8E3519A2-5E33-4AC7-B9C9-95D120772CE7}">
      <dgm:prSet custT="1"/>
      <dgm:spPr/>
      <dgm:t>
        <a:bodyPr/>
        <a:lstStyle/>
        <a:p>
          <a:r>
            <a:rPr lang="en-US" sz="2400"/>
            <a:t>UNTF Contract</a:t>
          </a:r>
        </a:p>
      </dgm:t>
    </dgm:pt>
    <dgm:pt modelId="{86E5D2AA-A792-4C67-A475-2276DC8571F8}" type="parTrans" cxnId="{4789E35B-D8B5-4F01-8BC1-79CD0501BCB1}">
      <dgm:prSet/>
      <dgm:spPr/>
      <dgm:t>
        <a:bodyPr/>
        <a:lstStyle/>
        <a:p>
          <a:endParaRPr lang="en-US"/>
        </a:p>
      </dgm:t>
    </dgm:pt>
    <dgm:pt modelId="{AB26A9F5-0F63-49F4-B602-C65D858E4CA0}" type="sibTrans" cxnId="{4789E35B-D8B5-4F01-8BC1-79CD0501BCB1}">
      <dgm:prSet/>
      <dgm:spPr/>
      <dgm:t>
        <a:bodyPr/>
        <a:lstStyle/>
        <a:p>
          <a:endParaRPr lang="en-US"/>
        </a:p>
      </dgm:t>
    </dgm:pt>
    <dgm:pt modelId="{64203A1B-259E-426F-A5AC-46E52B1F926B}" type="pres">
      <dgm:prSet presAssocID="{C0A4FEB6-3C64-49A1-88DE-4AED33CCF674}" presName="root" presStyleCnt="0">
        <dgm:presLayoutVars>
          <dgm:dir/>
          <dgm:resizeHandles val="exact"/>
        </dgm:presLayoutVars>
      </dgm:prSet>
      <dgm:spPr/>
    </dgm:pt>
    <dgm:pt modelId="{7B4B3E5C-0AF1-451C-8C75-985E14F45195}" type="pres">
      <dgm:prSet presAssocID="{6F4BFDE0-58B9-49D0-A807-1A347EAF5633}" presName="compNode" presStyleCnt="0"/>
      <dgm:spPr/>
    </dgm:pt>
    <dgm:pt modelId="{53B22EEB-8E3D-4B5D-9534-27E6073B8D29}" type="pres">
      <dgm:prSet presAssocID="{6F4BFDE0-58B9-49D0-A807-1A347EAF5633}" presName="bgRect" presStyleLbl="bgShp" presStyleIdx="0" presStyleCnt="6"/>
      <dgm:spPr/>
    </dgm:pt>
    <dgm:pt modelId="{4E073F91-B94B-477E-99D8-1AAF2C8E25A4}" type="pres">
      <dgm:prSet presAssocID="{6F4BFDE0-58B9-49D0-A807-1A347EAF563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63FA163-7134-4B45-A301-D67FE4A84601}" type="pres">
      <dgm:prSet presAssocID="{6F4BFDE0-58B9-49D0-A807-1A347EAF5633}" presName="spaceRect" presStyleCnt="0"/>
      <dgm:spPr/>
    </dgm:pt>
    <dgm:pt modelId="{50C1B1B4-C21B-4158-8A12-D541F40DF6CB}" type="pres">
      <dgm:prSet presAssocID="{6F4BFDE0-58B9-49D0-A807-1A347EAF5633}" presName="parTx" presStyleLbl="revTx" presStyleIdx="0" presStyleCnt="7">
        <dgm:presLayoutVars>
          <dgm:chMax val="0"/>
          <dgm:chPref val="0"/>
        </dgm:presLayoutVars>
      </dgm:prSet>
      <dgm:spPr/>
    </dgm:pt>
    <dgm:pt modelId="{7F0EB3D4-9954-4D46-82BD-777F0F7D6A65}" type="pres">
      <dgm:prSet presAssocID="{968EDE21-720A-4119-AD0F-0123EC34549D}" presName="sibTrans" presStyleCnt="0"/>
      <dgm:spPr/>
    </dgm:pt>
    <dgm:pt modelId="{97F953D2-54AF-4916-9A40-540483EB5E2D}" type="pres">
      <dgm:prSet presAssocID="{63156AF9-6624-4A45-A721-D0AE3843E8CB}" presName="compNode" presStyleCnt="0"/>
      <dgm:spPr/>
    </dgm:pt>
    <dgm:pt modelId="{E0C73524-B71B-4022-84FC-1B0FA4D2ED4F}" type="pres">
      <dgm:prSet presAssocID="{63156AF9-6624-4A45-A721-D0AE3843E8CB}" presName="bgRect" presStyleLbl="bgShp" presStyleIdx="1" presStyleCnt="6"/>
      <dgm:spPr/>
    </dgm:pt>
    <dgm:pt modelId="{574C09C9-6E4F-423E-8DC7-AEDB114C9429}" type="pres">
      <dgm:prSet presAssocID="{63156AF9-6624-4A45-A721-D0AE3843E8C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EEADF26F-AC37-454A-B207-06AADDEB2635}" type="pres">
      <dgm:prSet presAssocID="{63156AF9-6624-4A45-A721-D0AE3843E8CB}" presName="spaceRect" presStyleCnt="0"/>
      <dgm:spPr/>
    </dgm:pt>
    <dgm:pt modelId="{ECE10B63-BA69-452B-8D0D-3F23C026AF1D}" type="pres">
      <dgm:prSet presAssocID="{63156AF9-6624-4A45-A721-D0AE3843E8CB}" presName="parTx" presStyleLbl="revTx" presStyleIdx="1" presStyleCnt="7">
        <dgm:presLayoutVars>
          <dgm:chMax val="0"/>
          <dgm:chPref val="0"/>
        </dgm:presLayoutVars>
      </dgm:prSet>
      <dgm:spPr/>
    </dgm:pt>
    <dgm:pt modelId="{DB3A62D6-5953-4401-ADA1-808C33EDF630}" type="pres">
      <dgm:prSet presAssocID="{63156AF9-6624-4A45-A721-D0AE3843E8CB}" presName="desTx" presStyleLbl="revTx" presStyleIdx="2" presStyleCnt="7">
        <dgm:presLayoutVars/>
      </dgm:prSet>
      <dgm:spPr/>
    </dgm:pt>
    <dgm:pt modelId="{30760192-2D26-4B52-B94B-F477E10F9328}" type="pres">
      <dgm:prSet presAssocID="{05A5A6BE-8BA9-4C7E-A164-372F36F0647D}" presName="sibTrans" presStyleCnt="0"/>
      <dgm:spPr/>
    </dgm:pt>
    <dgm:pt modelId="{78DAD722-DCD3-43A4-872E-CA58B9C19A2A}" type="pres">
      <dgm:prSet presAssocID="{31711E22-7FFC-49AA-8CEB-2B18B8F715AF}" presName="compNode" presStyleCnt="0"/>
      <dgm:spPr/>
    </dgm:pt>
    <dgm:pt modelId="{025B77E6-28AA-42D6-94C9-D791CC5E60D1}" type="pres">
      <dgm:prSet presAssocID="{31711E22-7FFC-49AA-8CEB-2B18B8F715AF}" presName="bgRect" presStyleLbl="bgShp" presStyleIdx="2" presStyleCnt="6"/>
      <dgm:spPr/>
    </dgm:pt>
    <dgm:pt modelId="{F1C872DE-A4AA-4825-88A9-57040E92F9AB}" type="pres">
      <dgm:prSet presAssocID="{31711E22-7FFC-49AA-8CEB-2B18B8F715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EFF831A-FF84-4190-9D90-FB32843DE4E4}" type="pres">
      <dgm:prSet presAssocID="{31711E22-7FFC-49AA-8CEB-2B18B8F715AF}" presName="spaceRect" presStyleCnt="0"/>
      <dgm:spPr/>
    </dgm:pt>
    <dgm:pt modelId="{341E1865-E376-4CA9-83E4-58F3DA4FA827}" type="pres">
      <dgm:prSet presAssocID="{31711E22-7FFC-49AA-8CEB-2B18B8F715AF}" presName="parTx" presStyleLbl="revTx" presStyleIdx="3" presStyleCnt="7">
        <dgm:presLayoutVars>
          <dgm:chMax val="0"/>
          <dgm:chPref val="0"/>
        </dgm:presLayoutVars>
      </dgm:prSet>
      <dgm:spPr/>
    </dgm:pt>
    <dgm:pt modelId="{BE29A0F7-55D0-4DCA-88C2-731F49AB6108}" type="pres">
      <dgm:prSet presAssocID="{DEBE46DA-3BB1-4C1B-B31B-CACBE88858FF}" presName="sibTrans" presStyleCnt="0"/>
      <dgm:spPr/>
    </dgm:pt>
    <dgm:pt modelId="{BAFD4EBB-66D0-471C-8106-2F0E504F422C}" type="pres">
      <dgm:prSet presAssocID="{EA2C1604-F45D-4790-9DED-9904581D07A2}" presName="compNode" presStyleCnt="0"/>
      <dgm:spPr/>
    </dgm:pt>
    <dgm:pt modelId="{964122C2-52CB-49AD-898A-A65EF159CC67}" type="pres">
      <dgm:prSet presAssocID="{EA2C1604-F45D-4790-9DED-9904581D07A2}" presName="bgRect" presStyleLbl="bgShp" presStyleIdx="3" presStyleCnt="6"/>
      <dgm:spPr/>
    </dgm:pt>
    <dgm:pt modelId="{19D7E8B5-2988-4032-99C9-E0FA094E11F1}" type="pres">
      <dgm:prSet presAssocID="{EA2C1604-F45D-4790-9DED-9904581D07A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E14E4A70-870C-49DD-96EE-E00C1A08F8A8}" type="pres">
      <dgm:prSet presAssocID="{EA2C1604-F45D-4790-9DED-9904581D07A2}" presName="spaceRect" presStyleCnt="0"/>
      <dgm:spPr/>
    </dgm:pt>
    <dgm:pt modelId="{53BB8F3D-5116-4665-9C98-43D41C57208F}" type="pres">
      <dgm:prSet presAssocID="{EA2C1604-F45D-4790-9DED-9904581D07A2}" presName="parTx" presStyleLbl="revTx" presStyleIdx="4" presStyleCnt="7">
        <dgm:presLayoutVars>
          <dgm:chMax val="0"/>
          <dgm:chPref val="0"/>
        </dgm:presLayoutVars>
      </dgm:prSet>
      <dgm:spPr/>
    </dgm:pt>
    <dgm:pt modelId="{D227F956-DF54-4879-A373-9C7D0260ADBE}" type="pres">
      <dgm:prSet presAssocID="{CBBF7E2A-DBA8-4005-8270-56A91D411426}" presName="sibTrans" presStyleCnt="0"/>
      <dgm:spPr/>
    </dgm:pt>
    <dgm:pt modelId="{70D46075-E4F0-488A-A997-39D64A06168E}" type="pres">
      <dgm:prSet presAssocID="{8EFA39C3-88F2-4F1B-9CC4-D704D5E196C8}" presName="compNode" presStyleCnt="0"/>
      <dgm:spPr/>
    </dgm:pt>
    <dgm:pt modelId="{01EA6D2A-05D8-4A89-BBA3-6912936EC929}" type="pres">
      <dgm:prSet presAssocID="{8EFA39C3-88F2-4F1B-9CC4-D704D5E196C8}" presName="bgRect" presStyleLbl="bgShp" presStyleIdx="4" presStyleCnt="6"/>
      <dgm:spPr/>
    </dgm:pt>
    <dgm:pt modelId="{89B0230F-2269-4622-B484-6A68D96F97E9}" type="pres">
      <dgm:prSet presAssocID="{8EFA39C3-88F2-4F1B-9CC4-D704D5E196C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on Shelf"/>
        </a:ext>
      </dgm:extLst>
    </dgm:pt>
    <dgm:pt modelId="{A9A19C19-B9A3-4849-848A-EAF565E8ACF2}" type="pres">
      <dgm:prSet presAssocID="{8EFA39C3-88F2-4F1B-9CC4-D704D5E196C8}" presName="spaceRect" presStyleCnt="0"/>
      <dgm:spPr/>
    </dgm:pt>
    <dgm:pt modelId="{943CB2DC-10E9-4915-B12F-45E41B88E734}" type="pres">
      <dgm:prSet presAssocID="{8EFA39C3-88F2-4F1B-9CC4-D704D5E196C8}" presName="parTx" presStyleLbl="revTx" presStyleIdx="5" presStyleCnt="7">
        <dgm:presLayoutVars>
          <dgm:chMax val="0"/>
          <dgm:chPref val="0"/>
        </dgm:presLayoutVars>
      </dgm:prSet>
      <dgm:spPr/>
    </dgm:pt>
    <dgm:pt modelId="{5ED468F5-F821-4B0F-AD17-AF35699D240E}" type="pres">
      <dgm:prSet presAssocID="{CBE71301-AE35-4346-A0EB-1AF8897DA133}" presName="sibTrans" presStyleCnt="0"/>
      <dgm:spPr/>
    </dgm:pt>
    <dgm:pt modelId="{947D3AD7-54DB-4AB2-9BF7-636B085E85CE}" type="pres">
      <dgm:prSet presAssocID="{8E3519A2-5E33-4AC7-B9C9-95D120772CE7}" presName="compNode" presStyleCnt="0"/>
      <dgm:spPr/>
    </dgm:pt>
    <dgm:pt modelId="{DE560D0D-1E69-4C5C-9FBC-62347AC6E7C3}" type="pres">
      <dgm:prSet presAssocID="{8E3519A2-5E33-4AC7-B9C9-95D120772CE7}" presName="bgRect" presStyleLbl="bgShp" presStyleIdx="5" presStyleCnt="6"/>
      <dgm:spPr/>
    </dgm:pt>
    <dgm:pt modelId="{01372961-098A-4199-B375-E366CAC21D2F}" type="pres">
      <dgm:prSet presAssocID="{8E3519A2-5E33-4AC7-B9C9-95D120772C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tract"/>
        </a:ext>
      </dgm:extLst>
    </dgm:pt>
    <dgm:pt modelId="{3BC6D885-C39E-4E10-8A3F-FCC02BFDCD0A}" type="pres">
      <dgm:prSet presAssocID="{8E3519A2-5E33-4AC7-B9C9-95D120772CE7}" presName="spaceRect" presStyleCnt="0"/>
      <dgm:spPr/>
    </dgm:pt>
    <dgm:pt modelId="{075E0F21-172E-4485-936A-250AECB38FD9}" type="pres">
      <dgm:prSet presAssocID="{8E3519A2-5E33-4AC7-B9C9-95D120772CE7}" presName="parTx" presStyleLbl="revTx" presStyleIdx="6" presStyleCnt="7">
        <dgm:presLayoutVars>
          <dgm:chMax val="0"/>
          <dgm:chPref val="0"/>
        </dgm:presLayoutVars>
      </dgm:prSet>
      <dgm:spPr/>
    </dgm:pt>
  </dgm:ptLst>
  <dgm:cxnLst>
    <dgm:cxn modelId="{95798227-0B1C-4FB4-A114-1781B2D73F11}" type="presOf" srcId="{F590C887-C0F9-433B-B717-E20A7BE01A4B}" destId="{DB3A62D6-5953-4401-ADA1-808C33EDF630}" srcOrd="0" destOrd="0" presId="urn:microsoft.com/office/officeart/2018/2/layout/IconVerticalSolidList"/>
    <dgm:cxn modelId="{81A28532-0C15-40D1-8995-8CFD802D1733}" type="presOf" srcId="{EA2C1604-F45D-4790-9DED-9904581D07A2}" destId="{53BB8F3D-5116-4665-9C98-43D41C57208F}" srcOrd="0" destOrd="0" presId="urn:microsoft.com/office/officeart/2018/2/layout/IconVerticalSolidList"/>
    <dgm:cxn modelId="{FCCCAA40-3635-4B17-864D-A331EAB26149}" srcId="{63156AF9-6624-4A45-A721-D0AE3843E8CB}" destId="{F590C887-C0F9-433B-B717-E20A7BE01A4B}" srcOrd="0" destOrd="0" parTransId="{5F3BA874-75C1-4D47-A70F-FCD5945D958D}" sibTransId="{CFD77D17-CC08-4613-A45B-F1B1FE27389E}"/>
    <dgm:cxn modelId="{4789E35B-D8B5-4F01-8BC1-79CD0501BCB1}" srcId="{C0A4FEB6-3C64-49A1-88DE-4AED33CCF674}" destId="{8E3519A2-5E33-4AC7-B9C9-95D120772CE7}" srcOrd="5" destOrd="0" parTransId="{86E5D2AA-A792-4C67-A475-2276DC8571F8}" sibTransId="{AB26A9F5-0F63-49F4-B602-C65D858E4CA0}"/>
    <dgm:cxn modelId="{B5AE685D-A7B1-4D80-9683-3AC2A4BCB698}" type="presOf" srcId="{8E3519A2-5E33-4AC7-B9C9-95D120772CE7}" destId="{075E0F21-172E-4485-936A-250AECB38FD9}" srcOrd="0" destOrd="0" presId="urn:microsoft.com/office/officeart/2018/2/layout/IconVerticalSolidList"/>
    <dgm:cxn modelId="{F44ED264-628C-4BD6-A989-3CE7007A508F}" srcId="{C0A4FEB6-3C64-49A1-88DE-4AED33CCF674}" destId="{31711E22-7FFC-49AA-8CEB-2B18B8F715AF}" srcOrd="2" destOrd="0" parTransId="{3DD43B46-1DE9-4BFB-BD72-D98BB0C430FC}" sibTransId="{DEBE46DA-3BB1-4C1B-B31B-CACBE88858FF}"/>
    <dgm:cxn modelId="{7E5A2668-6E75-4A68-90DF-D216894FBF40}" srcId="{63156AF9-6624-4A45-A721-D0AE3843E8CB}" destId="{7E5D8466-2176-4C6D-91AB-B5A0CD77D08E}" srcOrd="1" destOrd="0" parTransId="{CEC0BF4F-94E8-4304-A37B-75861BDDBBD4}" sibTransId="{F31E8F9A-8A80-4529-BF3A-04B6AB9BDFD9}"/>
    <dgm:cxn modelId="{08A48168-29E9-4EC2-B982-3C050AD82171}" type="presOf" srcId="{31711E22-7FFC-49AA-8CEB-2B18B8F715AF}" destId="{341E1865-E376-4CA9-83E4-58F3DA4FA827}" srcOrd="0" destOrd="0" presId="urn:microsoft.com/office/officeart/2018/2/layout/IconVerticalSolidList"/>
    <dgm:cxn modelId="{A3C62D52-71F0-47B6-AAD5-79DEE3D930CE}" type="presOf" srcId="{7E5D8466-2176-4C6D-91AB-B5A0CD77D08E}" destId="{DB3A62D6-5953-4401-ADA1-808C33EDF630}" srcOrd="0" destOrd="1" presId="urn:microsoft.com/office/officeart/2018/2/layout/IconVerticalSolidList"/>
    <dgm:cxn modelId="{B59E347B-7773-4DCB-96B7-85A27C7FA8EC}" srcId="{C0A4FEB6-3C64-49A1-88DE-4AED33CCF674}" destId="{EA2C1604-F45D-4790-9DED-9904581D07A2}" srcOrd="3" destOrd="0" parTransId="{DFD2DCA6-1766-4EF0-9C88-0C9E2CEEBA02}" sibTransId="{CBBF7E2A-DBA8-4005-8270-56A91D411426}"/>
    <dgm:cxn modelId="{A3E5D67E-5E06-42E4-B982-5791893AE226}" type="presOf" srcId="{C0A4FEB6-3C64-49A1-88DE-4AED33CCF674}" destId="{64203A1B-259E-426F-A5AC-46E52B1F926B}" srcOrd="0" destOrd="0" presId="urn:microsoft.com/office/officeart/2018/2/layout/IconVerticalSolidList"/>
    <dgm:cxn modelId="{0CDF2694-B635-4435-BEE8-B65F200D1E7C}" srcId="{C0A4FEB6-3C64-49A1-88DE-4AED33CCF674}" destId="{63156AF9-6624-4A45-A721-D0AE3843E8CB}" srcOrd="1" destOrd="0" parTransId="{2CEC1E95-0E4E-4F86-A8D9-EDF9AB9C3A23}" sibTransId="{05A5A6BE-8BA9-4C7E-A164-372F36F0647D}"/>
    <dgm:cxn modelId="{BF03AB9E-9DF4-4252-A6E4-21E8184100E1}" type="presOf" srcId="{8EFA39C3-88F2-4F1B-9CC4-D704D5E196C8}" destId="{943CB2DC-10E9-4915-B12F-45E41B88E734}" srcOrd="0" destOrd="0" presId="urn:microsoft.com/office/officeart/2018/2/layout/IconVerticalSolidList"/>
    <dgm:cxn modelId="{4CF368C9-B7CA-40E1-AA81-B3E16AA01287}" type="presOf" srcId="{6F4BFDE0-58B9-49D0-A807-1A347EAF5633}" destId="{50C1B1B4-C21B-4158-8A12-D541F40DF6CB}" srcOrd="0" destOrd="0" presId="urn:microsoft.com/office/officeart/2018/2/layout/IconVerticalSolidList"/>
    <dgm:cxn modelId="{AFEABFE3-2F6E-4582-AAC2-9D1384CD18FD}" srcId="{C0A4FEB6-3C64-49A1-88DE-4AED33CCF674}" destId="{8EFA39C3-88F2-4F1B-9CC4-D704D5E196C8}" srcOrd="4" destOrd="0" parTransId="{9F744B15-A937-46EA-9049-5A4791D4269D}" sibTransId="{CBE71301-AE35-4346-A0EB-1AF8897DA133}"/>
    <dgm:cxn modelId="{E05A8BEA-7ADB-4B23-B611-63E9FE451A37}" srcId="{C0A4FEB6-3C64-49A1-88DE-4AED33CCF674}" destId="{6F4BFDE0-58B9-49D0-A807-1A347EAF5633}" srcOrd="0" destOrd="0" parTransId="{E5E05E64-CC22-4155-8DEE-B5013BDB3FA3}" sibTransId="{968EDE21-720A-4119-AD0F-0123EC34549D}"/>
    <dgm:cxn modelId="{FF0CAAFD-FBE2-4D09-9FEC-1EF98FE55382}" type="presOf" srcId="{63156AF9-6624-4A45-A721-D0AE3843E8CB}" destId="{ECE10B63-BA69-452B-8D0D-3F23C026AF1D}" srcOrd="0" destOrd="0" presId="urn:microsoft.com/office/officeart/2018/2/layout/IconVerticalSolidList"/>
    <dgm:cxn modelId="{87389226-D59D-492E-925C-A092A1B4780C}" type="presParOf" srcId="{64203A1B-259E-426F-A5AC-46E52B1F926B}" destId="{7B4B3E5C-0AF1-451C-8C75-985E14F45195}" srcOrd="0" destOrd="0" presId="urn:microsoft.com/office/officeart/2018/2/layout/IconVerticalSolidList"/>
    <dgm:cxn modelId="{76BE2B72-9724-4D41-92C9-AF7E0BABC0C4}" type="presParOf" srcId="{7B4B3E5C-0AF1-451C-8C75-985E14F45195}" destId="{53B22EEB-8E3D-4B5D-9534-27E6073B8D29}" srcOrd="0" destOrd="0" presId="urn:microsoft.com/office/officeart/2018/2/layout/IconVerticalSolidList"/>
    <dgm:cxn modelId="{8D0781BE-6D90-4B92-9F0D-7F3F07E8545C}" type="presParOf" srcId="{7B4B3E5C-0AF1-451C-8C75-985E14F45195}" destId="{4E073F91-B94B-477E-99D8-1AAF2C8E25A4}" srcOrd="1" destOrd="0" presId="urn:microsoft.com/office/officeart/2018/2/layout/IconVerticalSolidList"/>
    <dgm:cxn modelId="{A3259E60-54C0-41EB-8DFB-DD303D56BD7A}" type="presParOf" srcId="{7B4B3E5C-0AF1-451C-8C75-985E14F45195}" destId="{963FA163-7134-4B45-A301-D67FE4A84601}" srcOrd="2" destOrd="0" presId="urn:microsoft.com/office/officeart/2018/2/layout/IconVerticalSolidList"/>
    <dgm:cxn modelId="{4BC09608-58B9-4647-B393-363D2A88070C}" type="presParOf" srcId="{7B4B3E5C-0AF1-451C-8C75-985E14F45195}" destId="{50C1B1B4-C21B-4158-8A12-D541F40DF6CB}" srcOrd="3" destOrd="0" presId="urn:microsoft.com/office/officeart/2018/2/layout/IconVerticalSolidList"/>
    <dgm:cxn modelId="{E3B7ED14-42B0-45C8-BCC2-2B0477EE912D}" type="presParOf" srcId="{64203A1B-259E-426F-A5AC-46E52B1F926B}" destId="{7F0EB3D4-9954-4D46-82BD-777F0F7D6A65}" srcOrd="1" destOrd="0" presId="urn:microsoft.com/office/officeart/2018/2/layout/IconVerticalSolidList"/>
    <dgm:cxn modelId="{BAA020C4-E776-4FF9-BFF9-F3C7CD101390}" type="presParOf" srcId="{64203A1B-259E-426F-A5AC-46E52B1F926B}" destId="{97F953D2-54AF-4916-9A40-540483EB5E2D}" srcOrd="2" destOrd="0" presId="urn:microsoft.com/office/officeart/2018/2/layout/IconVerticalSolidList"/>
    <dgm:cxn modelId="{87501555-F47C-416E-B6A0-2CA94D7E697C}" type="presParOf" srcId="{97F953D2-54AF-4916-9A40-540483EB5E2D}" destId="{E0C73524-B71B-4022-84FC-1B0FA4D2ED4F}" srcOrd="0" destOrd="0" presId="urn:microsoft.com/office/officeart/2018/2/layout/IconVerticalSolidList"/>
    <dgm:cxn modelId="{5D95366C-2E7E-43A6-9D6B-C7B3EC3DCD36}" type="presParOf" srcId="{97F953D2-54AF-4916-9A40-540483EB5E2D}" destId="{574C09C9-6E4F-423E-8DC7-AEDB114C9429}" srcOrd="1" destOrd="0" presId="urn:microsoft.com/office/officeart/2018/2/layout/IconVerticalSolidList"/>
    <dgm:cxn modelId="{E70DAC25-EF0A-4CE4-8C7F-0A74C0772837}" type="presParOf" srcId="{97F953D2-54AF-4916-9A40-540483EB5E2D}" destId="{EEADF26F-AC37-454A-B207-06AADDEB2635}" srcOrd="2" destOrd="0" presId="urn:microsoft.com/office/officeart/2018/2/layout/IconVerticalSolidList"/>
    <dgm:cxn modelId="{3DE1C482-B235-4A0A-BA9B-39C1F57A72D4}" type="presParOf" srcId="{97F953D2-54AF-4916-9A40-540483EB5E2D}" destId="{ECE10B63-BA69-452B-8D0D-3F23C026AF1D}" srcOrd="3" destOrd="0" presId="urn:microsoft.com/office/officeart/2018/2/layout/IconVerticalSolidList"/>
    <dgm:cxn modelId="{4AE0F5EE-D7D9-4DE3-A051-BD54B6EA03BA}" type="presParOf" srcId="{97F953D2-54AF-4916-9A40-540483EB5E2D}" destId="{DB3A62D6-5953-4401-ADA1-808C33EDF630}" srcOrd="4" destOrd="0" presId="urn:microsoft.com/office/officeart/2018/2/layout/IconVerticalSolidList"/>
    <dgm:cxn modelId="{1567D643-FE72-4562-98F7-A0C8210210C1}" type="presParOf" srcId="{64203A1B-259E-426F-A5AC-46E52B1F926B}" destId="{30760192-2D26-4B52-B94B-F477E10F9328}" srcOrd="3" destOrd="0" presId="urn:microsoft.com/office/officeart/2018/2/layout/IconVerticalSolidList"/>
    <dgm:cxn modelId="{4EFD3F9B-225C-433E-B6CB-92484DFED765}" type="presParOf" srcId="{64203A1B-259E-426F-A5AC-46E52B1F926B}" destId="{78DAD722-DCD3-43A4-872E-CA58B9C19A2A}" srcOrd="4" destOrd="0" presId="urn:microsoft.com/office/officeart/2018/2/layout/IconVerticalSolidList"/>
    <dgm:cxn modelId="{50C08481-3162-4939-9949-8FDCC2184E87}" type="presParOf" srcId="{78DAD722-DCD3-43A4-872E-CA58B9C19A2A}" destId="{025B77E6-28AA-42D6-94C9-D791CC5E60D1}" srcOrd="0" destOrd="0" presId="urn:microsoft.com/office/officeart/2018/2/layout/IconVerticalSolidList"/>
    <dgm:cxn modelId="{733467E5-06F3-473A-9544-5D8F47642F58}" type="presParOf" srcId="{78DAD722-DCD3-43A4-872E-CA58B9C19A2A}" destId="{F1C872DE-A4AA-4825-88A9-57040E92F9AB}" srcOrd="1" destOrd="0" presId="urn:microsoft.com/office/officeart/2018/2/layout/IconVerticalSolidList"/>
    <dgm:cxn modelId="{AF8F797D-28D9-4582-AE7B-B1B3F9EC630D}" type="presParOf" srcId="{78DAD722-DCD3-43A4-872E-CA58B9C19A2A}" destId="{9EFF831A-FF84-4190-9D90-FB32843DE4E4}" srcOrd="2" destOrd="0" presId="urn:microsoft.com/office/officeart/2018/2/layout/IconVerticalSolidList"/>
    <dgm:cxn modelId="{BEFF1C38-6D85-448F-9B31-78056442C6E1}" type="presParOf" srcId="{78DAD722-DCD3-43A4-872E-CA58B9C19A2A}" destId="{341E1865-E376-4CA9-83E4-58F3DA4FA827}" srcOrd="3" destOrd="0" presId="urn:microsoft.com/office/officeart/2018/2/layout/IconVerticalSolidList"/>
    <dgm:cxn modelId="{EBF83D2E-E2B2-45B2-AA7F-71611EB9539C}" type="presParOf" srcId="{64203A1B-259E-426F-A5AC-46E52B1F926B}" destId="{BE29A0F7-55D0-4DCA-88C2-731F49AB6108}" srcOrd="5" destOrd="0" presId="urn:microsoft.com/office/officeart/2018/2/layout/IconVerticalSolidList"/>
    <dgm:cxn modelId="{280C095B-1545-4325-8D10-9E85B0054D52}" type="presParOf" srcId="{64203A1B-259E-426F-A5AC-46E52B1F926B}" destId="{BAFD4EBB-66D0-471C-8106-2F0E504F422C}" srcOrd="6" destOrd="0" presId="urn:microsoft.com/office/officeart/2018/2/layout/IconVerticalSolidList"/>
    <dgm:cxn modelId="{9B4B2A58-AD7F-4191-AC23-6D7573DF0DEC}" type="presParOf" srcId="{BAFD4EBB-66D0-471C-8106-2F0E504F422C}" destId="{964122C2-52CB-49AD-898A-A65EF159CC67}" srcOrd="0" destOrd="0" presId="urn:microsoft.com/office/officeart/2018/2/layout/IconVerticalSolidList"/>
    <dgm:cxn modelId="{B73C1E97-BA4B-4D60-A38F-57E2C0B963BE}" type="presParOf" srcId="{BAFD4EBB-66D0-471C-8106-2F0E504F422C}" destId="{19D7E8B5-2988-4032-99C9-E0FA094E11F1}" srcOrd="1" destOrd="0" presId="urn:microsoft.com/office/officeart/2018/2/layout/IconVerticalSolidList"/>
    <dgm:cxn modelId="{DE4D4573-DB3D-42E1-BFF9-73F2B43B3DE0}" type="presParOf" srcId="{BAFD4EBB-66D0-471C-8106-2F0E504F422C}" destId="{E14E4A70-870C-49DD-96EE-E00C1A08F8A8}" srcOrd="2" destOrd="0" presId="urn:microsoft.com/office/officeart/2018/2/layout/IconVerticalSolidList"/>
    <dgm:cxn modelId="{00C06192-77FB-46C0-8F5B-B77C0140EE3D}" type="presParOf" srcId="{BAFD4EBB-66D0-471C-8106-2F0E504F422C}" destId="{53BB8F3D-5116-4665-9C98-43D41C57208F}" srcOrd="3" destOrd="0" presId="urn:microsoft.com/office/officeart/2018/2/layout/IconVerticalSolidList"/>
    <dgm:cxn modelId="{819C9391-C0E1-4EE1-AEB7-40047000CC9F}" type="presParOf" srcId="{64203A1B-259E-426F-A5AC-46E52B1F926B}" destId="{D227F956-DF54-4879-A373-9C7D0260ADBE}" srcOrd="7" destOrd="0" presId="urn:microsoft.com/office/officeart/2018/2/layout/IconVerticalSolidList"/>
    <dgm:cxn modelId="{EA4117DD-D2AD-4D72-868F-EAF1368EB474}" type="presParOf" srcId="{64203A1B-259E-426F-A5AC-46E52B1F926B}" destId="{70D46075-E4F0-488A-A997-39D64A06168E}" srcOrd="8" destOrd="0" presId="urn:microsoft.com/office/officeart/2018/2/layout/IconVerticalSolidList"/>
    <dgm:cxn modelId="{D18AE55F-39BB-450C-8199-91670549EB2C}" type="presParOf" srcId="{70D46075-E4F0-488A-A997-39D64A06168E}" destId="{01EA6D2A-05D8-4A89-BBA3-6912936EC929}" srcOrd="0" destOrd="0" presId="urn:microsoft.com/office/officeart/2018/2/layout/IconVerticalSolidList"/>
    <dgm:cxn modelId="{FC8BFF54-8D0E-4021-A735-066498859902}" type="presParOf" srcId="{70D46075-E4F0-488A-A997-39D64A06168E}" destId="{89B0230F-2269-4622-B484-6A68D96F97E9}" srcOrd="1" destOrd="0" presId="urn:microsoft.com/office/officeart/2018/2/layout/IconVerticalSolidList"/>
    <dgm:cxn modelId="{7BA7D0E8-DFB8-4D01-AD93-EA3296546BDE}" type="presParOf" srcId="{70D46075-E4F0-488A-A997-39D64A06168E}" destId="{A9A19C19-B9A3-4849-848A-EAF565E8ACF2}" srcOrd="2" destOrd="0" presId="urn:microsoft.com/office/officeart/2018/2/layout/IconVerticalSolidList"/>
    <dgm:cxn modelId="{19733252-D43E-4FA0-B68E-337E635A2CDF}" type="presParOf" srcId="{70D46075-E4F0-488A-A997-39D64A06168E}" destId="{943CB2DC-10E9-4915-B12F-45E41B88E734}" srcOrd="3" destOrd="0" presId="urn:microsoft.com/office/officeart/2018/2/layout/IconVerticalSolidList"/>
    <dgm:cxn modelId="{BF364602-F44A-473F-AB96-B76C9330DF48}" type="presParOf" srcId="{64203A1B-259E-426F-A5AC-46E52B1F926B}" destId="{5ED468F5-F821-4B0F-AD17-AF35699D240E}" srcOrd="9" destOrd="0" presId="urn:microsoft.com/office/officeart/2018/2/layout/IconVerticalSolidList"/>
    <dgm:cxn modelId="{DB19572D-3F5C-454D-8BF1-E65A4F4AB8C2}" type="presParOf" srcId="{64203A1B-259E-426F-A5AC-46E52B1F926B}" destId="{947D3AD7-54DB-4AB2-9BF7-636B085E85CE}" srcOrd="10" destOrd="0" presId="urn:microsoft.com/office/officeart/2018/2/layout/IconVerticalSolidList"/>
    <dgm:cxn modelId="{892B1DD6-19C6-46F3-BEA2-2AFF80400287}" type="presParOf" srcId="{947D3AD7-54DB-4AB2-9BF7-636B085E85CE}" destId="{DE560D0D-1E69-4C5C-9FBC-62347AC6E7C3}" srcOrd="0" destOrd="0" presId="urn:microsoft.com/office/officeart/2018/2/layout/IconVerticalSolidList"/>
    <dgm:cxn modelId="{074A30D7-BD09-4D25-A750-243592E1B768}" type="presParOf" srcId="{947D3AD7-54DB-4AB2-9BF7-636B085E85CE}" destId="{01372961-098A-4199-B375-E366CAC21D2F}" srcOrd="1" destOrd="0" presId="urn:microsoft.com/office/officeart/2018/2/layout/IconVerticalSolidList"/>
    <dgm:cxn modelId="{FE9E12E8-D13B-4C96-9AA6-0D363E2AF846}" type="presParOf" srcId="{947D3AD7-54DB-4AB2-9BF7-636B085E85CE}" destId="{3BC6D885-C39E-4E10-8A3F-FCC02BFDCD0A}" srcOrd="2" destOrd="0" presId="urn:microsoft.com/office/officeart/2018/2/layout/IconVerticalSolidList"/>
    <dgm:cxn modelId="{6559B4E6-5DDE-446E-97F1-A069BC497641}" type="presParOf" srcId="{947D3AD7-54DB-4AB2-9BF7-636B085E85CE}" destId="{075E0F21-172E-4485-936A-250AECB38F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955793" y="1113135"/>
          <a:ext cx="333587" cy="2601986"/>
        </a:xfrm>
        <a:custGeom>
          <a:avLst/>
          <a:gdLst/>
          <a:ahLst/>
          <a:cxnLst/>
          <a:rect l="0" t="0" r="0" b="0"/>
          <a:pathLst>
            <a:path>
              <a:moveTo>
                <a:pt x="0" y="0"/>
              </a:moveTo>
              <a:lnTo>
                <a:pt x="0" y="2601986"/>
              </a:lnTo>
              <a:lnTo>
                <a:pt x="333587" y="2601986"/>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955793" y="1113135"/>
          <a:ext cx="333587" cy="1023003"/>
        </a:xfrm>
        <a:custGeom>
          <a:avLst/>
          <a:gdLst/>
          <a:ahLst/>
          <a:cxnLst/>
          <a:rect l="0" t="0" r="0" b="0"/>
          <a:pathLst>
            <a:path>
              <a:moveTo>
                <a:pt x="0" y="0"/>
              </a:moveTo>
              <a:lnTo>
                <a:pt x="0" y="1023003"/>
              </a:lnTo>
              <a:lnTo>
                <a:pt x="333587" y="1023003"/>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733401" y="1175"/>
          <a:ext cx="2223919" cy="1111959"/>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EVP Administration</a:t>
          </a:r>
        </a:p>
      </dsp:txBody>
      <dsp:txXfrm>
        <a:off x="733401" y="1175"/>
        <a:ext cx="2223919" cy="1111959"/>
      </dsp:txXfrm>
    </dsp:sp>
    <dsp:sp modelId="{10D6ACEB-E40A-410F-801C-D754BDD646A7}">
      <dsp:nvSpPr>
        <dsp:cNvPr id="0" name=""/>
        <dsp:cNvSpPr/>
      </dsp:nvSpPr>
      <dsp:spPr>
        <a:xfrm>
          <a:off x="1289381" y="1580158"/>
          <a:ext cx="2223919" cy="1111959"/>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latin typeface="Gill Sans MT" panose="020B0502020104020203"/>
            </a:rPr>
            <a:t>VP and Chief Human Resources Officer </a:t>
          </a:r>
          <a:endParaRPr lang="en-US" sz="2000" kern="1200">
            <a:solidFill>
              <a:schemeClr val="tx1"/>
            </a:solidFill>
          </a:endParaRPr>
        </a:p>
      </dsp:txBody>
      <dsp:txXfrm>
        <a:off x="1289381" y="1580158"/>
        <a:ext cx="2223919" cy="1111959"/>
      </dsp:txXfrm>
    </dsp:sp>
    <dsp:sp modelId="{670BB953-6514-41E8-81B0-8C86420AC2F9}">
      <dsp:nvSpPr>
        <dsp:cNvPr id="0" name=""/>
        <dsp:cNvSpPr/>
      </dsp:nvSpPr>
      <dsp:spPr>
        <a:xfrm>
          <a:off x="1289381" y="3159141"/>
          <a:ext cx="2223919" cy="1111959"/>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rPr>
            <a:t>7,000+</a:t>
          </a:r>
          <a:r>
            <a:rPr lang="en-US" sz="1900" kern="1200" baseline="0">
              <a:solidFill>
                <a:schemeClr val="tx1"/>
              </a:solidFill>
              <a:latin typeface="Gill Sans MT" panose="020B0502020104020203"/>
            </a:rPr>
            <a:t> </a:t>
          </a:r>
          <a:endParaRPr lang="en-US" sz="1900" kern="1200" baseline="0">
            <a:solidFill>
              <a:schemeClr val="tx1"/>
            </a:solidFill>
          </a:endParaRPr>
        </a:p>
        <a:p>
          <a:pPr marL="0" lvl="0" indent="0" algn="ctr" defTabSz="844550">
            <a:lnSpc>
              <a:spcPct val="90000"/>
            </a:lnSpc>
            <a:spcBef>
              <a:spcPct val="0"/>
            </a:spcBef>
            <a:spcAft>
              <a:spcPct val="35000"/>
            </a:spcAft>
            <a:buNone/>
          </a:pPr>
          <a:r>
            <a:rPr lang="en-US" sz="1900" kern="1200" baseline="0">
              <a:solidFill>
                <a:schemeClr val="tx1"/>
              </a:solidFill>
            </a:rPr>
            <a:t>support staff</a:t>
          </a:r>
          <a:endParaRPr lang="en-US" sz="1900" kern="1200">
            <a:solidFill>
              <a:schemeClr val="tx1"/>
            </a:solidFill>
          </a:endParaRPr>
        </a:p>
      </dsp:txBody>
      <dsp:txXfrm>
        <a:off x="1289381" y="3159141"/>
        <a:ext cx="2223919" cy="1111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966017" y="1116333"/>
          <a:ext cx="334548" cy="2609480"/>
        </a:xfrm>
        <a:custGeom>
          <a:avLst/>
          <a:gdLst/>
          <a:ahLst/>
          <a:cxnLst/>
          <a:rect l="0" t="0" r="0" b="0"/>
          <a:pathLst>
            <a:path>
              <a:moveTo>
                <a:pt x="0" y="0"/>
              </a:moveTo>
              <a:lnTo>
                <a:pt x="0" y="2609480"/>
              </a:lnTo>
              <a:lnTo>
                <a:pt x="334548" y="2609480"/>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966017" y="1116333"/>
          <a:ext cx="334548" cy="1025949"/>
        </a:xfrm>
        <a:custGeom>
          <a:avLst/>
          <a:gdLst/>
          <a:ahLst/>
          <a:cxnLst/>
          <a:rect l="0" t="0" r="0" b="0"/>
          <a:pathLst>
            <a:path>
              <a:moveTo>
                <a:pt x="0" y="0"/>
              </a:moveTo>
              <a:lnTo>
                <a:pt x="0" y="1025949"/>
              </a:lnTo>
              <a:lnTo>
                <a:pt x="334548" y="1025949"/>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742985" y="1171"/>
          <a:ext cx="2230325" cy="1115162"/>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Provost and </a:t>
          </a:r>
          <a:br>
            <a:rPr lang="en-US" sz="1600" kern="1200">
              <a:solidFill>
                <a:schemeClr val="tx1"/>
              </a:solidFill>
            </a:rPr>
          </a:br>
          <a:r>
            <a:rPr lang="en-US" sz="1600" kern="1200">
              <a:solidFill>
                <a:schemeClr val="tx1"/>
              </a:solidFill>
              <a:latin typeface="Gill Sans MT" panose="020B0502020104020203"/>
            </a:rPr>
            <a:t>Executive</a:t>
          </a:r>
          <a:r>
            <a:rPr lang="en-US" sz="1600" kern="1200">
              <a:solidFill>
                <a:schemeClr val="tx1"/>
              </a:solidFill>
            </a:rPr>
            <a:t> VP OHS</a:t>
          </a:r>
        </a:p>
      </dsp:txBody>
      <dsp:txXfrm>
        <a:off x="742985" y="1171"/>
        <a:ext cx="2230325" cy="1115162"/>
      </dsp:txXfrm>
    </dsp:sp>
    <dsp:sp modelId="{10D6ACEB-E40A-410F-801C-D754BDD646A7}">
      <dsp:nvSpPr>
        <dsp:cNvPr id="0" name=""/>
        <dsp:cNvSpPr/>
      </dsp:nvSpPr>
      <dsp:spPr>
        <a:xfrm>
          <a:off x="1300566" y="1584702"/>
          <a:ext cx="2230325" cy="1115162"/>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1"/>
              </a:solidFill>
              <a:latin typeface="Gill Sans MT" panose="020B0502020104020203"/>
            </a:rPr>
            <a:t>Vice</a:t>
          </a:r>
          <a:r>
            <a:rPr lang="en-US" sz="1600" kern="1200">
              <a:solidFill>
                <a:schemeClr val="tx1"/>
              </a:solidFill>
            </a:rPr>
            <a:t> Provost and Associate VP </a:t>
          </a:r>
          <a:br>
            <a:rPr lang="en-US" sz="1600" kern="1200">
              <a:solidFill>
                <a:schemeClr val="tx1"/>
              </a:solidFill>
            </a:rPr>
          </a:br>
          <a:r>
            <a:rPr lang="en-US" sz="1600" kern="1200">
              <a:solidFill>
                <a:schemeClr val="tx1"/>
              </a:solidFill>
            </a:rPr>
            <a:t>for Faculty and Academic Staff Affairs</a:t>
          </a:r>
          <a:r>
            <a:rPr lang="en-US" sz="1600" kern="1200">
              <a:solidFill>
                <a:schemeClr val="tx1"/>
              </a:solidFill>
              <a:latin typeface="Gill Sans MT" panose="020B0502020104020203"/>
            </a:rPr>
            <a:t> (formerly AHR)</a:t>
          </a:r>
          <a:endParaRPr lang="en-US" sz="1600" kern="1200">
            <a:solidFill>
              <a:schemeClr val="tx1"/>
            </a:solidFill>
          </a:endParaRPr>
        </a:p>
      </dsp:txBody>
      <dsp:txXfrm>
        <a:off x="1300566" y="1584702"/>
        <a:ext cx="2230325" cy="1115162"/>
      </dsp:txXfrm>
    </dsp:sp>
    <dsp:sp modelId="{670BB953-6514-41E8-81B0-8C86420AC2F9}">
      <dsp:nvSpPr>
        <dsp:cNvPr id="0" name=""/>
        <dsp:cNvSpPr/>
      </dsp:nvSpPr>
      <dsp:spPr>
        <a:xfrm>
          <a:off x="1300566" y="3168233"/>
          <a:ext cx="2230325" cy="1115162"/>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5,700 faculty, academic staff and executive managers</a:t>
          </a:r>
        </a:p>
      </dsp:txBody>
      <dsp:txXfrm>
        <a:off x="1300566" y="3168233"/>
        <a:ext cx="2230325" cy="1115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C368F-5DF6-4179-AA63-5B1625584E27}">
      <dsp:nvSpPr>
        <dsp:cNvPr id="0" name=""/>
        <dsp:cNvSpPr/>
      </dsp:nvSpPr>
      <dsp:spPr>
        <a:xfrm>
          <a:off x="2205989" y="1697"/>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a:lnSpc>
              <a:spcPct val="90000"/>
            </a:lnSpc>
            <a:spcBef>
              <a:spcPct val="0"/>
            </a:spcBef>
            <a:spcAft>
              <a:spcPct val="35000"/>
            </a:spcAft>
            <a:buNone/>
          </a:pPr>
          <a:r>
            <a:rPr lang="en-US" sz="1800" kern="1200"/>
            <a:t>Schedule a meeting with College/Department leadership, FASA/</a:t>
          </a:r>
          <a:r>
            <a:rPr lang="en-US" sz="1800" kern="1200">
              <a:latin typeface="Gill Sans MT" panose="020B0502020104020203"/>
            </a:rPr>
            <a:t>OER</a:t>
          </a:r>
          <a:r>
            <a:rPr lang="en-US" sz="1800" kern="1200"/>
            <a:t>, and OGC</a:t>
          </a:r>
        </a:p>
      </dsp:txBody>
      <dsp:txXfrm>
        <a:off x="2205989" y="1697"/>
        <a:ext cx="8823960" cy="879149"/>
      </dsp:txXfrm>
    </dsp:sp>
    <dsp:sp modelId="{3C2C5535-C285-473F-97AE-E0D4DD6EB5DD}">
      <dsp:nvSpPr>
        <dsp:cNvPr id="0" name=""/>
        <dsp:cNvSpPr/>
      </dsp:nvSpPr>
      <dsp:spPr>
        <a:xfrm>
          <a:off x="0" y="1697"/>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Schedule</a:t>
          </a:r>
        </a:p>
      </dsp:txBody>
      <dsp:txXfrm>
        <a:off x="0" y="1697"/>
        <a:ext cx="2205990" cy="879149"/>
      </dsp:txXfrm>
    </dsp:sp>
    <dsp:sp modelId="{09E3590B-3E64-4446-928E-FC82BECD3479}">
      <dsp:nvSpPr>
        <dsp:cNvPr id="0" name=""/>
        <dsp:cNvSpPr/>
      </dsp:nvSpPr>
      <dsp:spPr>
        <a:xfrm>
          <a:off x="2205990" y="933595"/>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t>Consider what policies were violated</a:t>
          </a:r>
          <a:r>
            <a:rPr lang="en-US" sz="1800" kern="1200">
              <a:latin typeface="Gill Sans MT" panose="020B0502020104020203"/>
            </a:rPr>
            <a:t> and if further investigation of the issues is needed </a:t>
          </a:r>
          <a:endParaRPr lang="en-US" sz="1800" kern="1200"/>
        </a:p>
      </dsp:txBody>
      <dsp:txXfrm>
        <a:off x="2205990" y="933595"/>
        <a:ext cx="8823960" cy="879149"/>
      </dsp:txXfrm>
    </dsp:sp>
    <dsp:sp modelId="{0F4F1131-14C0-4E61-9636-BD2342BE92A5}">
      <dsp:nvSpPr>
        <dsp:cNvPr id="0" name=""/>
        <dsp:cNvSpPr/>
      </dsp:nvSpPr>
      <dsp:spPr>
        <a:xfrm>
          <a:off x="0" y="933595"/>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Consider</a:t>
          </a:r>
        </a:p>
      </dsp:txBody>
      <dsp:txXfrm>
        <a:off x="0" y="933595"/>
        <a:ext cx="2205990" cy="879149"/>
      </dsp:txXfrm>
    </dsp:sp>
    <dsp:sp modelId="{E75BE9FB-0A10-4A5E-A839-0D6429A74DD4}">
      <dsp:nvSpPr>
        <dsp:cNvPr id="0" name=""/>
        <dsp:cNvSpPr/>
      </dsp:nvSpPr>
      <dsp:spPr>
        <a:xfrm>
          <a:off x="2205990" y="1865493"/>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t>Assess appropriate discipline</a:t>
          </a:r>
          <a:r>
            <a:rPr lang="en-US" sz="1800" kern="1200">
              <a:latin typeface="Gill Sans MT" panose="020B0502020104020203"/>
            </a:rPr>
            <a:t> or other interventions </a:t>
          </a:r>
          <a:endParaRPr lang="en-US" sz="1800" kern="1200"/>
        </a:p>
      </dsp:txBody>
      <dsp:txXfrm>
        <a:off x="2205990" y="1865493"/>
        <a:ext cx="8823960" cy="879149"/>
      </dsp:txXfrm>
    </dsp:sp>
    <dsp:sp modelId="{56206B41-D536-48FD-8657-E8937E2FC39A}">
      <dsp:nvSpPr>
        <dsp:cNvPr id="0" name=""/>
        <dsp:cNvSpPr/>
      </dsp:nvSpPr>
      <dsp:spPr>
        <a:xfrm>
          <a:off x="0" y="1865493"/>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t>Assess</a:t>
          </a:r>
        </a:p>
      </dsp:txBody>
      <dsp:txXfrm>
        <a:off x="0" y="1865493"/>
        <a:ext cx="2205990" cy="879149"/>
      </dsp:txXfrm>
    </dsp:sp>
    <dsp:sp modelId="{EEC0E703-6FA6-4304-83AF-400937EAEC45}">
      <dsp:nvSpPr>
        <dsp:cNvPr id="0" name=""/>
        <dsp:cNvSpPr/>
      </dsp:nvSpPr>
      <dsp:spPr>
        <a:xfrm>
          <a:off x="2205990" y="2797391"/>
          <a:ext cx="8823960" cy="879149"/>
        </a:xfrm>
        <a:prstGeom prst="rect">
          <a:avLst/>
        </a:prstGeom>
        <a:solidFill>
          <a:schemeClr val="accent5">
            <a:alpha val="90000"/>
            <a:tint val="40000"/>
            <a:hueOff val="0"/>
            <a:satOff val="0"/>
            <a:lumOff val="0"/>
            <a:alphaOff val="0"/>
          </a:scheme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223304" rIns="171209" bIns="223304" numCol="1" spcCol="1270" anchor="ctr" anchorCtr="0">
          <a:noAutofit/>
        </a:bodyPr>
        <a:lstStyle/>
        <a:p>
          <a:pPr marL="0" lvl="0" indent="0" algn="l" defTabSz="800100" rtl="0">
            <a:lnSpc>
              <a:spcPct val="90000"/>
            </a:lnSpc>
            <a:spcBef>
              <a:spcPct val="0"/>
            </a:spcBef>
            <a:spcAft>
              <a:spcPct val="35000"/>
            </a:spcAft>
            <a:buNone/>
          </a:pPr>
          <a:r>
            <a:rPr lang="en-US" sz="1800" kern="1200">
              <a:latin typeface="Gill Sans MT" panose="020B0502020104020203"/>
            </a:rPr>
            <a:t>Create a</a:t>
          </a:r>
          <a:r>
            <a:rPr lang="en-US" sz="1800" kern="1200"/>
            <a:t> plan to implement discipline and any</a:t>
          </a:r>
          <a:r>
            <a:rPr lang="en-US" sz="1800" kern="1200">
              <a:latin typeface="Gill Sans MT" panose="020B0502020104020203"/>
            </a:rPr>
            <a:t> necessary</a:t>
          </a:r>
          <a:r>
            <a:rPr lang="en-US" sz="1800" kern="1200"/>
            <a:t> communications</a:t>
          </a:r>
          <a:r>
            <a:rPr lang="en-US" sz="1800" kern="1200">
              <a:latin typeface="Gill Sans MT" panose="020B0502020104020203"/>
            </a:rPr>
            <a:t> </a:t>
          </a:r>
          <a:endParaRPr lang="en-US" sz="1800" kern="1200"/>
        </a:p>
      </dsp:txBody>
      <dsp:txXfrm>
        <a:off x="2205990" y="2797391"/>
        <a:ext cx="8823960" cy="879149"/>
      </dsp:txXfrm>
    </dsp:sp>
    <dsp:sp modelId="{2E364925-B863-4823-A510-D8DB7A45293E}">
      <dsp:nvSpPr>
        <dsp:cNvPr id="0" name=""/>
        <dsp:cNvSpPr/>
      </dsp:nvSpPr>
      <dsp:spPr>
        <a:xfrm>
          <a:off x="0" y="2797391"/>
          <a:ext cx="2205990" cy="879149"/>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86840" rIns="116734" bIns="86840" numCol="1" spcCol="1270" anchor="ctr" anchorCtr="0">
          <a:noAutofit/>
        </a:bodyPr>
        <a:lstStyle/>
        <a:p>
          <a:pPr marL="0" lvl="0" indent="0" algn="ctr" defTabSz="1022350">
            <a:lnSpc>
              <a:spcPct val="90000"/>
            </a:lnSpc>
            <a:spcBef>
              <a:spcPct val="0"/>
            </a:spcBef>
            <a:spcAft>
              <a:spcPct val="35000"/>
            </a:spcAft>
            <a:buNone/>
          </a:pPr>
          <a:r>
            <a:rPr lang="en-US" sz="2300" kern="1200">
              <a:latin typeface="Gill Sans MT" panose="020B0502020104020203"/>
            </a:rPr>
            <a:t>Create</a:t>
          </a:r>
          <a:endParaRPr lang="en-US" sz="2300" kern="1200"/>
        </a:p>
      </dsp:txBody>
      <dsp:txXfrm>
        <a:off x="0" y="2797391"/>
        <a:ext cx="2205990" cy="879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E3047-5147-45EC-A2D9-1B222B0B0E43}">
      <dsp:nvSpPr>
        <dsp:cNvPr id="0" name=""/>
        <dsp:cNvSpPr/>
      </dsp:nvSpPr>
      <dsp:spPr>
        <a:xfrm>
          <a:off x="2435"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nature, severity, and frequency of the misconduct</a:t>
          </a:r>
        </a:p>
      </dsp:txBody>
      <dsp:txXfrm>
        <a:off x="2435" y="121452"/>
        <a:ext cx="1931943" cy="1159165"/>
      </dsp:txXfrm>
    </dsp:sp>
    <dsp:sp modelId="{8BDB6E48-1004-4D8B-A44D-A46AC79D7F24}">
      <dsp:nvSpPr>
        <dsp:cNvPr id="0" name=""/>
        <dsp:cNvSpPr/>
      </dsp:nvSpPr>
      <dsp:spPr>
        <a:xfrm>
          <a:off x="2127572"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need to stop the misconduct and prevent its recurrence</a:t>
          </a:r>
        </a:p>
      </dsp:txBody>
      <dsp:txXfrm>
        <a:off x="2127572" y="121452"/>
        <a:ext cx="1931943" cy="1159165"/>
      </dsp:txXfrm>
    </dsp:sp>
    <dsp:sp modelId="{DAF8E1BB-7BFB-4E8D-9168-DE458B88E8B9}">
      <dsp:nvSpPr>
        <dsp:cNvPr id="0" name=""/>
        <dsp:cNvSpPr/>
      </dsp:nvSpPr>
      <dsp:spPr>
        <a:xfrm>
          <a:off x="4252710"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need to remedy and address the impact or effects of the conduct on the claimant or other members of the campus unit</a:t>
          </a:r>
        </a:p>
      </dsp:txBody>
      <dsp:txXfrm>
        <a:off x="4252710" y="121452"/>
        <a:ext cx="1931943" cy="1159165"/>
      </dsp:txXfrm>
    </dsp:sp>
    <dsp:sp modelId="{710834F3-05B8-4FAB-8D70-434E4AD5E1B5}">
      <dsp:nvSpPr>
        <dsp:cNvPr id="0" name=""/>
        <dsp:cNvSpPr/>
      </dsp:nvSpPr>
      <dsp:spPr>
        <a:xfrm>
          <a:off x="6377847" y="12145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impact of the conduct and level of disruption the conduct had on the claimant’s ability to participate in an educational activity, program or workplace</a:t>
          </a:r>
        </a:p>
      </dsp:txBody>
      <dsp:txXfrm>
        <a:off x="6377847" y="121452"/>
        <a:ext cx="1931943" cy="1159165"/>
      </dsp:txXfrm>
    </dsp:sp>
    <dsp:sp modelId="{83CC3792-9202-45E7-91CB-0939F855DB7C}">
      <dsp:nvSpPr>
        <dsp:cNvPr id="0" name=""/>
        <dsp:cNvSpPr/>
      </dsp:nvSpPr>
      <dsp:spPr>
        <a:xfrm>
          <a:off x="2435"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employee’s prior record of misconduct</a:t>
          </a:r>
        </a:p>
      </dsp:txBody>
      <dsp:txXfrm>
        <a:off x="2435" y="1473812"/>
        <a:ext cx="1931943" cy="1159165"/>
      </dsp:txXfrm>
    </dsp:sp>
    <dsp:sp modelId="{DC014E58-E73D-4A6D-B0D8-BAEFA7C48CFC}">
      <dsp:nvSpPr>
        <dsp:cNvPr id="0" name=""/>
        <dsp:cNvSpPr/>
      </dsp:nvSpPr>
      <dsp:spPr>
        <a:xfrm>
          <a:off x="2127572"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Relationship of the offense to the employee’s position</a:t>
          </a:r>
        </a:p>
      </dsp:txBody>
      <dsp:txXfrm>
        <a:off x="2127572" y="1473812"/>
        <a:ext cx="1931943" cy="1159165"/>
      </dsp:txXfrm>
    </dsp:sp>
    <dsp:sp modelId="{6CE31FEB-BBE8-4E70-B7F1-4A3A66A1A59F}">
      <dsp:nvSpPr>
        <dsp:cNvPr id="0" name=""/>
        <dsp:cNvSpPr/>
      </dsp:nvSpPr>
      <dsp:spPr>
        <a:xfrm>
          <a:off x="4252710"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Prior notice given to the employee</a:t>
          </a:r>
        </a:p>
      </dsp:txBody>
      <dsp:txXfrm>
        <a:off x="4252710" y="1473812"/>
        <a:ext cx="1931943" cy="1159165"/>
      </dsp:txXfrm>
    </dsp:sp>
    <dsp:sp modelId="{41FCBAF5-C055-4750-8259-745039C34002}">
      <dsp:nvSpPr>
        <dsp:cNvPr id="0" name=""/>
        <dsp:cNvSpPr/>
      </dsp:nvSpPr>
      <dsp:spPr>
        <a:xfrm>
          <a:off x="6377847" y="147381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Evidence that violation was willful or intentional</a:t>
          </a:r>
        </a:p>
      </dsp:txBody>
      <dsp:txXfrm>
        <a:off x="6377847" y="1473812"/>
        <a:ext cx="1931943" cy="1159165"/>
      </dsp:txXfrm>
    </dsp:sp>
    <dsp:sp modelId="{87B84A86-9D5E-4707-9ADF-B90B7551CB5F}">
      <dsp:nvSpPr>
        <dsp:cNvPr id="0" name=""/>
        <dsp:cNvSpPr/>
      </dsp:nvSpPr>
      <dsp:spPr>
        <a:xfrm>
          <a:off x="2127572" y="282617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level of ongoing threat to the safety and security of the claimant or other members of the campus community</a:t>
          </a:r>
        </a:p>
      </dsp:txBody>
      <dsp:txXfrm>
        <a:off x="2127572" y="2826172"/>
        <a:ext cx="1931943" cy="1159165"/>
      </dsp:txXfrm>
    </dsp:sp>
    <dsp:sp modelId="{86A8C086-21C4-44AB-88F3-86F832831E03}">
      <dsp:nvSpPr>
        <dsp:cNvPr id="0" name=""/>
        <dsp:cNvSpPr/>
      </dsp:nvSpPr>
      <dsp:spPr>
        <a:xfrm>
          <a:off x="4252710" y="2826172"/>
          <a:ext cx="1931943" cy="115916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Other aggravating or compelling factors, including those articulated by the parties.</a:t>
          </a:r>
        </a:p>
      </dsp:txBody>
      <dsp:txXfrm>
        <a:off x="4252710" y="2826172"/>
        <a:ext cx="1931943" cy="1159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3AEB9-8400-42CD-B1D9-C56ECDA0A4C3}">
      <dsp:nvSpPr>
        <dsp:cNvPr id="0" name=""/>
        <dsp:cNvSpPr/>
      </dsp:nvSpPr>
      <dsp:spPr>
        <a:xfrm>
          <a:off x="631031"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Technical or inadvertent error</a:t>
          </a:r>
        </a:p>
      </dsp:txBody>
      <dsp:txXfrm>
        <a:off x="631031" y="3121"/>
        <a:ext cx="2129730" cy="1277838"/>
      </dsp:txXfrm>
    </dsp:sp>
    <dsp:sp modelId="{F2C99B12-14AE-4424-A168-B37F5624B8C1}">
      <dsp:nvSpPr>
        <dsp:cNvPr id="0" name=""/>
        <dsp:cNvSpPr/>
      </dsp:nvSpPr>
      <dsp:spPr>
        <a:xfrm>
          <a:off x="2973734"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 prior notice given to the employee on policy requirements</a:t>
          </a:r>
        </a:p>
      </dsp:txBody>
      <dsp:txXfrm>
        <a:off x="2973734" y="3121"/>
        <a:ext cx="2129730" cy="1277838"/>
      </dsp:txXfrm>
    </dsp:sp>
    <dsp:sp modelId="{5294E46E-60F8-479D-B486-BE8F9A9F1B56}">
      <dsp:nvSpPr>
        <dsp:cNvPr id="0" name=""/>
        <dsp:cNvSpPr/>
      </dsp:nvSpPr>
      <dsp:spPr>
        <a:xfrm>
          <a:off x="5316438" y="3121"/>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prior disciplinary history</a:t>
          </a:r>
        </a:p>
      </dsp:txBody>
      <dsp:txXfrm>
        <a:off x="5316438" y="3121"/>
        <a:ext cx="2129730" cy="1277838"/>
      </dsp:txXfrm>
    </dsp:sp>
    <dsp:sp modelId="{92BD31EF-56F9-4E9F-8AA7-BC1DA210B142}">
      <dsp:nvSpPr>
        <dsp:cNvPr id="0" name=""/>
        <dsp:cNvSpPr/>
      </dsp:nvSpPr>
      <dsp:spPr>
        <a:xfrm>
          <a:off x="631031"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evidence that the violation was willful or negligent</a:t>
          </a:r>
        </a:p>
      </dsp:txBody>
      <dsp:txXfrm>
        <a:off x="631031" y="1493932"/>
        <a:ext cx="2129730" cy="1277838"/>
      </dsp:txXfrm>
    </dsp:sp>
    <dsp:sp modelId="{0FB7FBA9-2D04-461B-B6BE-F8E42EA84182}">
      <dsp:nvSpPr>
        <dsp:cNvPr id="0" name=""/>
        <dsp:cNvSpPr/>
      </dsp:nvSpPr>
      <dsp:spPr>
        <a:xfrm>
          <a:off x="2973734"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Length of employment (with no recent issues)</a:t>
          </a:r>
        </a:p>
      </dsp:txBody>
      <dsp:txXfrm>
        <a:off x="2973734" y="1493932"/>
        <a:ext cx="2129730" cy="1277838"/>
      </dsp:txXfrm>
    </dsp:sp>
    <dsp:sp modelId="{A7BA5B34-A6AF-4115-A7EC-098E626FE641}">
      <dsp:nvSpPr>
        <dsp:cNvPr id="0" name=""/>
        <dsp:cNvSpPr/>
      </dsp:nvSpPr>
      <dsp:spPr>
        <a:xfrm>
          <a:off x="5316438" y="1493932"/>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Minimal impact to University community, operations, or environment</a:t>
          </a:r>
        </a:p>
      </dsp:txBody>
      <dsp:txXfrm>
        <a:off x="5316438" y="1493932"/>
        <a:ext cx="2129730" cy="1277838"/>
      </dsp:txXfrm>
    </dsp:sp>
    <dsp:sp modelId="{BD3CBF43-E284-4872-80F5-46AEF2004FDF}">
      <dsp:nvSpPr>
        <dsp:cNvPr id="0" name=""/>
        <dsp:cNvSpPr/>
      </dsp:nvSpPr>
      <dsp:spPr>
        <a:xfrm>
          <a:off x="1802383" y="2984744"/>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potential for rehabilitation</a:t>
          </a:r>
        </a:p>
      </dsp:txBody>
      <dsp:txXfrm>
        <a:off x="1802383" y="2984744"/>
        <a:ext cx="2129730" cy="1277838"/>
      </dsp:txXfrm>
    </dsp:sp>
    <dsp:sp modelId="{6A6EFA7F-3985-41A0-9133-933640D8084C}">
      <dsp:nvSpPr>
        <dsp:cNvPr id="0" name=""/>
        <dsp:cNvSpPr/>
      </dsp:nvSpPr>
      <dsp:spPr>
        <a:xfrm>
          <a:off x="4145086" y="2984744"/>
          <a:ext cx="2129730" cy="127783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degree to which the employee accepted responsibility for the conduct</a:t>
          </a:r>
        </a:p>
      </dsp:txBody>
      <dsp:txXfrm>
        <a:off x="4145086" y="2984744"/>
        <a:ext cx="2129730" cy="12778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22EEB-8E3D-4B5D-9534-27E6073B8D29}">
      <dsp:nvSpPr>
        <dsp:cNvPr id="0" name=""/>
        <dsp:cNvSpPr/>
      </dsp:nvSpPr>
      <dsp:spPr>
        <a:xfrm>
          <a:off x="0" y="3821"/>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73F91-B94B-477E-99D8-1AAF2C8E25A4}">
      <dsp:nvSpPr>
        <dsp:cNvPr id="0" name=""/>
        <dsp:cNvSpPr/>
      </dsp:nvSpPr>
      <dsp:spPr>
        <a:xfrm>
          <a:off x="196165" y="149729"/>
          <a:ext cx="356664" cy="356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C1B1B4-C21B-4158-8A12-D541F40DF6CB}">
      <dsp:nvSpPr>
        <dsp:cNvPr id="0" name=""/>
        <dsp:cNvSpPr/>
      </dsp:nvSpPr>
      <dsp:spPr>
        <a:xfrm>
          <a:off x="748995" y="3821"/>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Academic Specialist Handbook </a:t>
          </a:r>
        </a:p>
      </dsp:txBody>
      <dsp:txXfrm>
        <a:off x="748995" y="3821"/>
        <a:ext cx="6262642" cy="648481"/>
      </dsp:txXfrm>
    </dsp:sp>
    <dsp:sp modelId="{E0C73524-B71B-4022-84FC-1B0FA4D2ED4F}">
      <dsp:nvSpPr>
        <dsp:cNvPr id="0" name=""/>
        <dsp:cNvSpPr/>
      </dsp:nvSpPr>
      <dsp:spPr>
        <a:xfrm>
          <a:off x="0" y="814422"/>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C09C9-6E4F-423E-8DC7-AEDB114C9429}">
      <dsp:nvSpPr>
        <dsp:cNvPr id="0" name=""/>
        <dsp:cNvSpPr/>
      </dsp:nvSpPr>
      <dsp:spPr>
        <a:xfrm>
          <a:off x="196165" y="960330"/>
          <a:ext cx="356664" cy="356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E10B63-BA69-452B-8D0D-3F23C026AF1D}">
      <dsp:nvSpPr>
        <dsp:cNvPr id="0" name=""/>
        <dsp:cNvSpPr/>
      </dsp:nvSpPr>
      <dsp:spPr>
        <a:xfrm>
          <a:off x="748995" y="814422"/>
          <a:ext cx="3155566"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Faculty Handbook </a:t>
          </a:r>
        </a:p>
      </dsp:txBody>
      <dsp:txXfrm>
        <a:off x="748995" y="814422"/>
        <a:ext cx="3155566" cy="648481"/>
      </dsp:txXfrm>
    </dsp:sp>
    <dsp:sp modelId="{DB3A62D6-5953-4401-ADA1-808C33EDF630}">
      <dsp:nvSpPr>
        <dsp:cNvPr id="0" name=""/>
        <dsp:cNvSpPr/>
      </dsp:nvSpPr>
      <dsp:spPr>
        <a:xfrm>
          <a:off x="3904562" y="814422"/>
          <a:ext cx="3107075"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889000">
            <a:lnSpc>
              <a:spcPct val="90000"/>
            </a:lnSpc>
            <a:spcBef>
              <a:spcPct val="0"/>
            </a:spcBef>
            <a:spcAft>
              <a:spcPct val="35000"/>
            </a:spcAft>
            <a:buNone/>
          </a:pPr>
          <a:r>
            <a:rPr lang="en-US" sz="2000" kern="1200"/>
            <a:t>Fixed-Term </a:t>
          </a:r>
        </a:p>
        <a:p>
          <a:pPr marL="0" lvl="0" indent="0" algn="l" defTabSz="889000">
            <a:lnSpc>
              <a:spcPct val="90000"/>
            </a:lnSpc>
            <a:spcBef>
              <a:spcPct val="0"/>
            </a:spcBef>
            <a:spcAft>
              <a:spcPct val="35000"/>
            </a:spcAft>
            <a:buNone/>
          </a:pPr>
          <a:r>
            <a:rPr lang="en-US" sz="2000" kern="1200"/>
            <a:t>Tenure Stream Faculty </a:t>
          </a:r>
        </a:p>
      </dsp:txBody>
      <dsp:txXfrm>
        <a:off x="3904562" y="814422"/>
        <a:ext cx="3107075" cy="648481"/>
      </dsp:txXfrm>
    </dsp:sp>
    <dsp:sp modelId="{025B77E6-28AA-42D6-94C9-D791CC5E60D1}">
      <dsp:nvSpPr>
        <dsp:cNvPr id="0" name=""/>
        <dsp:cNvSpPr/>
      </dsp:nvSpPr>
      <dsp:spPr>
        <a:xfrm>
          <a:off x="0" y="1625024"/>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872DE-A4AA-4825-88A9-57040E92F9AB}">
      <dsp:nvSpPr>
        <dsp:cNvPr id="0" name=""/>
        <dsp:cNvSpPr/>
      </dsp:nvSpPr>
      <dsp:spPr>
        <a:xfrm>
          <a:off x="196165" y="1770932"/>
          <a:ext cx="356664" cy="356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1E1865-E376-4CA9-83E4-58F3DA4FA827}">
      <dsp:nvSpPr>
        <dsp:cNvPr id="0" name=""/>
        <dsp:cNvSpPr/>
      </dsp:nvSpPr>
      <dsp:spPr>
        <a:xfrm>
          <a:off x="748995" y="1625024"/>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FRIB NCSL Handbook </a:t>
          </a:r>
        </a:p>
      </dsp:txBody>
      <dsp:txXfrm>
        <a:off x="748995" y="1625024"/>
        <a:ext cx="6262642" cy="648481"/>
      </dsp:txXfrm>
    </dsp:sp>
    <dsp:sp modelId="{964122C2-52CB-49AD-898A-A65EF159CC67}">
      <dsp:nvSpPr>
        <dsp:cNvPr id="0" name=""/>
        <dsp:cNvSpPr/>
      </dsp:nvSpPr>
      <dsp:spPr>
        <a:xfrm>
          <a:off x="0" y="2435625"/>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7E8B5-2988-4032-99C9-E0FA094E11F1}">
      <dsp:nvSpPr>
        <dsp:cNvPr id="0" name=""/>
        <dsp:cNvSpPr/>
      </dsp:nvSpPr>
      <dsp:spPr>
        <a:xfrm>
          <a:off x="196165" y="2581533"/>
          <a:ext cx="356664" cy="3566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BB8F3D-5116-4665-9C98-43D41C57208F}">
      <dsp:nvSpPr>
        <dsp:cNvPr id="0" name=""/>
        <dsp:cNvSpPr/>
      </dsp:nvSpPr>
      <dsp:spPr>
        <a:xfrm>
          <a:off x="748995" y="2435625"/>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Health Professional (HP) Handbook </a:t>
          </a:r>
        </a:p>
      </dsp:txBody>
      <dsp:txXfrm>
        <a:off x="748995" y="2435625"/>
        <a:ext cx="6262642" cy="648481"/>
      </dsp:txXfrm>
    </dsp:sp>
    <dsp:sp modelId="{01EA6D2A-05D8-4A89-BBA3-6912936EC929}">
      <dsp:nvSpPr>
        <dsp:cNvPr id="0" name=""/>
        <dsp:cNvSpPr/>
      </dsp:nvSpPr>
      <dsp:spPr>
        <a:xfrm>
          <a:off x="0" y="3246227"/>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0230F-2269-4622-B484-6A68D96F97E9}">
      <dsp:nvSpPr>
        <dsp:cNvPr id="0" name=""/>
        <dsp:cNvSpPr/>
      </dsp:nvSpPr>
      <dsp:spPr>
        <a:xfrm>
          <a:off x="196165" y="3392135"/>
          <a:ext cx="356664" cy="3566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3CB2DC-10E9-4915-B12F-45E41B88E734}">
      <dsp:nvSpPr>
        <dsp:cNvPr id="0" name=""/>
        <dsp:cNvSpPr/>
      </dsp:nvSpPr>
      <dsp:spPr>
        <a:xfrm>
          <a:off x="748995" y="3246227"/>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Librarian Handbook </a:t>
          </a:r>
        </a:p>
      </dsp:txBody>
      <dsp:txXfrm>
        <a:off x="748995" y="3246227"/>
        <a:ext cx="6262642" cy="648481"/>
      </dsp:txXfrm>
    </dsp:sp>
    <dsp:sp modelId="{DE560D0D-1E69-4C5C-9FBC-62347AC6E7C3}">
      <dsp:nvSpPr>
        <dsp:cNvPr id="0" name=""/>
        <dsp:cNvSpPr/>
      </dsp:nvSpPr>
      <dsp:spPr>
        <a:xfrm>
          <a:off x="0" y="4056828"/>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72961-098A-4199-B375-E366CAC21D2F}">
      <dsp:nvSpPr>
        <dsp:cNvPr id="0" name=""/>
        <dsp:cNvSpPr/>
      </dsp:nvSpPr>
      <dsp:spPr>
        <a:xfrm>
          <a:off x="196165" y="4202736"/>
          <a:ext cx="356664" cy="3566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5E0F21-172E-4485-936A-250AECB38FD9}">
      <dsp:nvSpPr>
        <dsp:cNvPr id="0" name=""/>
        <dsp:cNvSpPr/>
      </dsp:nvSpPr>
      <dsp:spPr>
        <a:xfrm>
          <a:off x="748995" y="4056828"/>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UNTF Contract</a:t>
          </a:r>
        </a:p>
      </dsp:txBody>
      <dsp:txXfrm>
        <a:off x="748995" y="4056828"/>
        <a:ext cx="6262642" cy="6484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6" tIns="46242" rIns="92486" bIns="46242" rtlCol="0"/>
          <a:lstStyle>
            <a:lvl1pPr algn="r">
              <a:defRPr sz="1200"/>
            </a:lvl1pPr>
          </a:lstStyle>
          <a:p>
            <a:fld id="{84BD34F5-7382-4090-B7BF-150083A39B6A}" type="datetimeFigureOut">
              <a:rPr lang="en-US"/>
              <a:t>2/22/2024</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6" tIns="46242" rIns="92486" bIns="46242"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6" tIns="46242" rIns="92486"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6" tIns="46242" rIns="92486" bIns="46242" rtlCol="0" anchor="b"/>
          <a:lstStyle>
            <a:lvl1pPr algn="r">
              <a:defRPr sz="1200"/>
            </a:lvl1pPr>
          </a:lstStyle>
          <a:p>
            <a:fld id="{FFE4C41A-FB2F-47F7-8BB5-7387EF5C14FD}" type="slidenum">
              <a:rPr lang="en-US"/>
              <a:t>‹#›</a:t>
            </a:fld>
            <a:endParaRPr lang="en-US"/>
          </a:p>
        </p:txBody>
      </p:sp>
    </p:spTree>
    <p:extLst>
      <p:ext uri="{BB962C8B-B14F-4D97-AF65-F5344CB8AC3E}">
        <p14:creationId xmlns:p14="http://schemas.microsoft.com/office/powerpoint/2010/main" val="192193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1</a:t>
            </a:fld>
            <a:endParaRPr lang="en-US"/>
          </a:p>
        </p:txBody>
      </p:sp>
    </p:spTree>
    <p:extLst>
      <p:ext uri="{BB962C8B-B14F-4D97-AF65-F5344CB8AC3E}">
        <p14:creationId xmlns:p14="http://schemas.microsoft.com/office/powerpoint/2010/main" val="287438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934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5416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875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13</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6921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607309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15</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69135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16</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27251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17</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67155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18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75426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19</a:t>
            </a:fld>
            <a:endParaRPr lang="en-US"/>
          </a:p>
        </p:txBody>
      </p:sp>
    </p:spTree>
    <p:extLst>
      <p:ext uri="{BB962C8B-B14F-4D97-AF65-F5344CB8AC3E}">
        <p14:creationId xmlns:p14="http://schemas.microsoft.com/office/powerpoint/2010/main" val="188256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a:t>
            </a:fld>
            <a:endParaRPr lang="en-US"/>
          </a:p>
        </p:txBody>
      </p:sp>
    </p:spTree>
    <p:extLst>
      <p:ext uri="{BB962C8B-B14F-4D97-AF65-F5344CB8AC3E}">
        <p14:creationId xmlns:p14="http://schemas.microsoft.com/office/powerpoint/2010/main" val="323055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89663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60569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37215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23</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850122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81216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25</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70679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26</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1775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27</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947902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35292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29</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2233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a:t>
            </a:fld>
            <a:endParaRPr lang="en-US"/>
          </a:p>
        </p:txBody>
      </p:sp>
    </p:spTree>
    <p:extLst>
      <p:ext uri="{BB962C8B-B14F-4D97-AF65-F5344CB8AC3E}">
        <p14:creationId xmlns:p14="http://schemas.microsoft.com/office/powerpoint/2010/main" val="4048732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294740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844187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32</a:t>
            </a:fld>
            <a:endParaRPr lang="en-US"/>
          </a:p>
        </p:txBody>
      </p:sp>
    </p:spTree>
    <p:extLst>
      <p:ext uri="{BB962C8B-B14F-4D97-AF65-F5344CB8AC3E}">
        <p14:creationId xmlns:p14="http://schemas.microsoft.com/office/powerpoint/2010/main" val="1294104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33</a:t>
            </a:fld>
            <a:endParaRPr lang="en-US"/>
          </a:p>
        </p:txBody>
      </p:sp>
    </p:spTree>
    <p:extLst>
      <p:ext uri="{BB962C8B-B14F-4D97-AF65-F5344CB8AC3E}">
        <p14:creationId xmlns:p14="http://schemas.microsoft.com/office/powerpoint/2010/main" val="1449832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29" fontAlgn="base">
              <a:spcBef>
                <a:spcPct val="0"/>
              </a:spcBef>
              <a:spcAft>
                <a:spcPct val="0"/>
              </a:spcAft>
              <a:defRPr/>
            </a:pPr>
            <a:fld id="{88D8C15F-5693-4B52-970F-B195D2D6563D}" type="slidenum">
              <a:rPr lang="en-US">
                <a:solidFill>
                  <a:prstClr val="black"/>
                </a:solidFill>
                <a:latin typeface="Arial" charset="0"/>
                <a:ea typeface="ＭＳ Ｐゴシック" charset="-128"/>
              </a:rPr>
              <a:pPr defTabSz="462429" fontAlgn="base">
                <a:spcBef>
                  <a:spcPct val="0"/>
                </a:spcBef>
                <a:spcAft>
                  <a:spcPct val="0"/>
                </a:spcAft>
                <a:defRPr/>
              </a:pPr>
              <a:t>34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8165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35</a:t>
            </a:fld>
            <a:endParaRPr lang="en-US"/>
          </a:p>
        </p:txBody>
      </p:sp>
    </p:spTree>
    <p:extLst>
      <p:ext uri="{BB962C8B-B14F-4D97-AF65-F5344CB8AC3E}">
        <p14:creationId xmlns:p14="http://schemas.microsoft.com/office/powerpoint/2010/main" val="3304187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FFE4C41A-FB2F-47F7-8BB5-7387EF5C14FD}" type="slidenum">
              <a:rPr lang="en-US"/>
              <a:t>36</a:t>
            </a:fld>
            <a:endParaRPr lang="en-US"/>
          </a:p>
        </p:txBody>
      </p:sp>
    </p:spTree>
    <p:extLst>
      <p:ext uri="{BB962C8B-B14F-4D97-AF65-F5344CB8AC3E}">
        <p14:creationId xmlns:p14="http://schemas.microsoft.com/office/powerpoint/2010/main" val="1398725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Amy</a:t>
            </a:r>
          </a:p>
        </p:txBody>
      </p:sp>
      <p:sp>
        <p:nvSpPr>
          <p:cNvPr id="4" name="Slide Number Placeholder 3"/>
          <p:cNvSpPr>
            <a:spLocks noGrp="1"/>
          </p:cNvSpPr>
          <p:nvPr>
            <p:ph type="sldNum" sz="quarter" idx="5"/>
          </p:nvPr>
        </p:nvSpPr>
        <p:spPr/>
        <p:txBody>
          <a:bodyPr/>
          <a:lstStyle/>
          <a:p>
            <a:fld id="{FFE4C41A-FB2F-47F7-8BB5-7387EF5C14FD}" type="slidenum">
              <a:rPr lang="en-US"/>
              <a:t>37</a:t>
            </a:fld>
            <a:endParaRPr lang="en-US"/>
          </a:p>
        </p:txBody>
      </p:sp>
    </p:spTree>
    <p:extLst>
      <p:ext uri="{BB962C8B-B14F-4D97-AF65-F5344CB8AC3E}">
        <p14:creationId xmlns:p14="http://schemas.microsoft.com/office/powerpoint/2010/main" val="2134253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FFE4C41A-FB2F-47F7-8BB5-7387EF5C14FD}" type="slidenum">
              <a:rPr lang="en-US" smtClean="0"/>
              <a:t>38</a:t>
            </a:fld>
            <a:endParaRPr lang="en-US"/>
          </a:p>
        </p:txBody>
      </p:sp>
    </p:spTree>
    <p:extLst>
      <p:ext uri="{BB962C8B-B14F-4D97-AF65-F5344CB8AC3E}">
        <p14:creationId xmlns:p14="http://schemas.microsoft.com/office/powerpoint/2010/main" val="1318700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39</a:t>
            </a:fld>
            <a:endParaRPr lang="en-US"/>
          </a:p>
        </p:txBody>
      </p:sp>
    </p:spTree>
    <p:extLst>
      <p:ext uri="{BB962C8B-B14F-4D97-AF65-F5344CB8AC3E}">
        <p14:creationId xmlns:p14="http://schemas.microsoft.com/office/powerpoint/2010/main" val="185476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smtClean="0"/>
              <a:t>4</a:t>
            </a:fld>
            <a:endParaRPr lang="en-US"/>
          </a:p>
        </p:txBody>
      </p:sp>
    </p:spTree>
    <p:extLst>
      <p:ext uri="{BB962C8B-B14F-4D97-AF65-F5344CB8AC3E}">
        <p14:creationId xmlns:p14="http://schemas.microsoft.com/office/powerpoint/2010/main" val="2255516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857">
              <a:defRPr/>
            </a:pPr>
            <a:fld id="{708B313A-CB5A-400E-B585-62323B73D2E6}" type="slidenum">
              <a:rPr lang="en-US">
                <a:solidFill>
                  <a:prstClr val="black"/>
                </a:solidFill>
                <a:latin typeface="Calibri"/>
              </a:rPr>
              <a:pPr defTabSz="924857">
                <a:defRPr/>
              </a:pPr>
              <a:t>40</a:t>
            </a:fld>
            <a:endParaRPr lang="en-US">
              <a:solidFill>
                <a:prstClr val="black"/>
              </a:solidFill>
              <a:latin typeface="Calibri"/>
            </a:endParaRPr>
          </a:p>
        </p:txBody>
      </p:sp>
    </p:spTree>
    <p:extLst>
      <p:ext uri="{BB962C8B-B14F-4D97-AF65-F5344CB8AC3E}">
        <p14:creationId xmlns:p14="http://schemas.microsoft.com/office/powerpoint/2010/main" val="2349277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FFE4C41A-FB2F-47F7-8BB5-7387EF5C14FD}" type="slidenum">
              <a:rPr lang="en-US" smtClean="0"/>
              <a:t>41</a:t>
            </a:fld>
            <a:endParaRPr lang="en-US"/>
          </a:p>
        </p:txBody>
      </p:sp>
    </p:spTree>
    <p:extLst>
      <p:ext uri="{BB962C8B-B14F-4D97-AF65-F5344CB8AC3E}">
        <p14:creationId xmlns:p14="http://schemas.microsoft.com/office/powerpoint/2010/main" val="2207920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42</a:t>
            </a:fld>
            <a:endParaRPr lang="en-US"/>
          </a:p>
        </p:txBody>
      </p:sp>
    </p:spTree>
    <p:extLst>
      <p:ext uri="{BB962C8B-B14F-4D97-AF65-F5344CB8AC3E}">
        <p14:creationId xmlns:p14="http://schemas.microsoft.com/office/powerpoint/2010/main" val="1697786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43</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1105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44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380584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24857">
              <a:defRPr/>
            </a:pPr>
            <a:fld id="{E284A2F6-DADB-443F-98D7-3DB4987FC37F}" type="slidenum">
              <a:rPr lang="en-US">
                <a:solidFill>
                  <a:prstClr val="black"/>
                </a:solidFill>
                <a:latin typeface="Calibri"/>
              </a:rPr>
              <a:pPr defTabSz="924857">
                <a:defRPr/>
              </a:pPr>
              <a:t>45</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8B313A-CB5A-400E-B585-62323B73D2E6}" type="slidenum">
              <a:rPr lang="en-US" smtClean="0"/>
              <a:pPr/>
              <a:t>46</a:t>
            </a:fld>
            <a:endParaRPr lang="en-US"/>
          </a:p>
        </p:txBody>
      </p:sp>
    </p:spTree>
    <p:extLst>
      <p:ext uri="{BB962C8B-B14F-4D97-AF65-F5344CB8AC3E}">
        <p14:creationId xmlns:p14="http://schemas.microsoft.com/office/powerpoint/2010/main" val="2172965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47</a:t>
            </a:fld>
            <a:endParaRPr lang="en-US"/>
          </a:p>
        </p:txBody>
      </p:sp>
    </p:spTree>
    <p:extLst>
      <p:ext uri="{BB962C8B-B14F-4D97-AF65-F5344CB8AC3E}">
        <p14:creationId xmlns:p14="http://schemas.microsoft.com/office/powerpoint/2010/main" val="3172603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48</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083475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49</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270659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5</a:t>
            </a:fld>
            <a:endParaRPr lang="en-US"/>
          </a:p>
        </p:txBody>
      </p:sp>
    </p:spTree>
    <p:extLst>
      <p:ext uri="{BB962C8B-B14F-4D97-AF65-F5344CB8AC3E}">
        <p14:creationId xmlns:p14="http://schemas.microsoft.com/office/powerpoint/2010/main" val="29020299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50</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016971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51</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9712256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52</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086744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a:t>53</a:t>
            </a:fld>
            <a:endParaRPr lang="en-US"/>
          </a:p>
        </p:txBody>
      </p:sp>
    </p:spTree>
    <p:extLst>
      <p:ext uri="{BB962C8B-B14F-4D97-AF65-F5344CB8AC3E}">
        <p14:creationId xmlns:p14="http://schemas.microsoft.com/office/powerpoint/2010/main" val="15514195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29" fontAlgn="base">
              <a:spcBef>
                <a:spcPct val="0"/>
              </a:spcBef>
              <a:spcAft>
                <a:spcPct val="0"/>
              </a:spcAft>
              <a:defRPr/>
            </a:pPr>
            <a:fld id="{9DC8FADC-EAF5-44E5-908F-465323D98667}" type="slidenum">
              <a:rPr lang="en-US">
                <a:solidFill>
                  <a:prstClr val="black"/>
                </a:solidFill>
                <a:latin typeface="Arial" charset="0"/>
                <a:ea typeface="ＭＳ Ｐゴシック" charset="-128"/>
              </a:rPr>
              <a:pPr defTabSz="462429" fontAlgn="base">
                <a:spcBef>
                  <a:spcPct val="0"/>
                </a:spcBef>
                <a:spcAft>
                  <a:spcPct val="0"/>
                </a:spcAft>
                <a:defRPr/>
              </a:pPr>
              <a:t>54</a:t>
            </a:fld>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064217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55</a:t>
            </a:fld>
            <a:endParaRPr lang="en-US"/>
          </a:p>
        </p:txBody>
      </p:sp>
    </p:spTree>
    <p:extLst>
      <p:ext uri="{BB962C8B-B14F-4D97-AF65-F5344CB8AC3E}">
        <p14:creationId xmlns:p14="http://schemas.microsoft.com/office/powerpoint/2010/main" val="2213072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56</a:t>
            </a:fld>
            <a:endParaRPr lang="en-US"/>
          </a:p>
        </p:txBody>
      </p:sp>
    </p:spTree>
    <p:extLst>
      <p:ext uri="{BB962C8B-B14F-4D97-AF65-F5344CB8AC3E}">
        <p14:creationId xmlns:p14="http://schemas.microsoft.com/office/powerpoint/2010/main" val="3372432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57</a:t>
            </a:fld>
            <a:endParaRPr lang="en-US"/>
          </a:p>
        </p:txBody>
      </p:sp>
    </p:spTree>
    <p:extLst>
      <p:ext uri="{BB962C8B-B14F-4D97-AF65-F5344CB8AC3E}">
        <p14:creationId xmlns:p14="http://schemas.microsoft.com/office/powerpoint/2010/main" val="41322634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58</a:t>
            </a:fld>
            <a:endParaRPr lang="en-US"/>
          </a:p>
        </p:txBody>
      </p:sp>
    </p:spTree>
    <p:extLst>
      <p:ext uri="{BB962C8B-B14F-4D97-AF65-F5344CB8AC3E}">
        <p14:creationId xmlns:p14="http://schemas.microsoft.com/office/powerpoint/2010/main" val="874567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defTabSz="462429">
              <a:defRPr/>
            </a:pPr>
            <a:fld id="{FFE4C41A-FB2F-47F7-8BB5-7387EF5C14FD}" type="slidenum">
              <a:rPr lang="en-US">
                <a:solidFill>
                  <a:prstClr val="black"/>
                </a:solidFill>
                <a:latin typeface="Calibri" panose="020F0502020204030204"/>
                <a:ea typeface="ＭＳ Ｐゴシック" charset="-128"/>
              </a:rPr>
              <a:pPr defTabSz="462429">
                <a:defRPr/>
              </a:pPr>
              <a:t>59</a:t>
            </a:fld>
            <a:endParaRPr lang="en-US">
              <a:solidFill>
                <a:prstClr val="black"/>
              </a:solidFill>
              <a:latin typeface="Calibri" panose="020F0502020204030204"/>
              <a:ea typeface="ＭＳ Ｐゴシック" charset="-128"/>
            </a:endParaRPr>
          </a:p>
        </p:txBody>
      </p:sp>
    </p:spTree>
    <p:extLst>
      <p:ext uri="{BB962C8B-B14F-4D97-AF65-F5344CB8AC3E}">
        <p14:creationId xmlns:p14="http://schemas.microsoft.com/office/powerpoint/2010/main" val="176546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a:t>
            </a:fld>
            <a:endParaRPr lang="en-US"/>
          </a:p>
        </p:txBody>
      </p:sp>
    </p:spTree>
    <p:extLst>
      <p:ext uri="{BB962C8B-B14F-4D97-AF65-F5344CB8AC3E}">
        <p14:creationId xmlns:p14="http://schemas.microsoft.com/office/powerpoint/2010/main" val="3349715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60</a:t>
            </a:fld>
            <a:endParaRPr lang="en-US"/>
          </a:p>
        </p:txBody>
      </p:sp>
    </p:spTree>
    <p:extLst>
      <p:ext uri="{BB962C8B-B14F-4D97-AF65-F5344CB8AC3E}">
        <p14:creationId xmlns:p14="http://schemas.microsoft.com/office/powerpoint/2010/main" val="4272813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61</a:t>
            </a:fld>
            <a:endParaRPr lang="en-US"/>
          </a:p>
        </p:txBody>
      </p:sp>
    </p:spTree>
    <p:extLst>
      <p:ext uri="{BB962C8B-B14F-4D97-AF65-F5344CB8AC3E}">
        <p14:creationId xmlns:p14="http://schemas.microsoft.com/office/powerpoint/2010/main" val="8517108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62</a:t>
            </a:fld>
            <a:endParaRPr lang="en-US"/>
          </a:p>
        </p:txBody>
      </p:sp>
    </p:spTree>
    <p:extLst>
      <p:ext uri="{BB962C8B-B14F-4D97-AF65-F5344CB8AC3E}">
        <p14:creationId xmlns:p14="http://schemas.microsoft.com/office/powerpoint/2010/main" val="19211414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63</a:t>
            </a:fld>
            <a:endParaRPr lang="en-US"/>
          </a:p>
        </p:txBody>
      </p:sp>
    </p:spTree>
    <p:extLst>
      <p:ext uri="{BB962C8B-B14F-4D97-AF65-F5344CB8AC3E}">
        <p14:creationId xmlns:p14="http://schemas.microsoft.com/office/powerpoint/2010/main" val="5455318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24857">
              <a:defRPr/>
            </a:pPr>
            <a:fld id="{E284A2F6-DADB-443F-98D7-3DB4987FC37F}" type="slidenum">
              <a:rPr lang="en-US">
                <a:solidFill>
                  <a:prstClr val="black"/>
                </a:solidFill>
                <a:latin typeface="Calibri"/>
              </a:rPr>
              <a:pPr defTabSz="924857">
                <a:defRPr/>
              </a:pPr>
              <a:t>64</a:t>
            </a:fld>
            <a:endParaRPr lang="en-US">
              <a:solidFill>
                <a:prstClr val="black"/>
              </a:solidFill>
              <a:latin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24857">
              <a:defRPr/>
            </a:pPr>
            <a:fld id="{E284A2F6-DADB-443F-98D7-3DB4987FC37F}" type="slidenum">
              <a:rPr lang="en-US">
                <a:solidFill>
                  <a:prstClr val="black"/>
                </a:solidFill>
                <a:latin typeface="Calibri"/>
              </a:rPr>
              <a:pPr defTabSz="924857">
                <a:defRPr/>
              </a:pPr>
              <a:t>65</a:t>
            </a:fld>
            <a:endParaRPr lang="en-US">
              <a:solidFill>
                <a:prstClr val="black"/>
              </a:solidFill>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66</a:t>
            </a:fld>
            <a:endParaRPr lang="en-US"/>
          </a:p>
        </p:txBody>
      </p:sp>
    </p:spTree>
    <p:extLst>
      <p:ext uri="{BB962C8B-B14F-4D97-AF65-F5344CB8AC3E}">
        <p14:creationId xmlns:p14="http://schemas.microsoft.com/office/powerpoint/2010/main" val="3391211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67</a:t>
            </a:fld>
            <a:endParaRPr lang="en-US"/>
          </a:p>
        </p:txBody>
      </p:sp>
    </p:spTree>
    <p:extLst>
      <p:ext uri="{BB962C8B-B14F-4D97-AF65-F5344CB8AC3E}">
        <p14:creationId xmlns:p14="http://schemas.microsoft.com/office/powerpoint/2010/main" val="3719526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68</a:t>
            </a:fld>
            <a:endParaRPr lang="en-US"/>
          </a:p>
        </p:txBody>
      </p:sp>
    </p:spTree>
    <p:extLst>
      <p:ext uri="{BB962C8B-B14F-4D97-AF65-F5344CB8AC3E}">
        <p14:creationId xmlns:p14="http://schemas.microsoft.com/office/powerpoint/2010/main" val="2172475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69</a:t>
            </a:fld>
            <a:endParaRPr lang="en-US"/>
          </a:p>
        </p:txBody>
      </p:sp>
    </p:spTree>
    <p:extLst>
      <p:ext uri="{BB962C8B-B14F-4D97-AF65-F5344CB8AC3E}">
        <p14:creationId xmlns:p14="http://schemas.microsoft.com/office/powerpoint/2010/main" val="253643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7</a:t>
            </a:fld>
            <a:endParaRPr lang="en-US"/>
          </a:p>
        </p:txBody>
      </p:sp>
    </p:spTree>
    <p:extLst>
      <p:ext uri="{BB962C8B-B14F-4D97-AF65-F5344CB8AC3E}">
        <p14:creationId xmlns:p14="http://schemas.microsoft.com/office/powerpoint/2010/main" val="82369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5DDB6-990E-4244-88AB-99E29A97726C}" type="slidenum">
              <a:rPr lang="en-US"/>
              <a:t>8</a:t>
            </a:fld>
            <a:endParaRPr lang="en-US"/>
          </a:p>
        </p:txBody>
      </p:sp>
    </p:spTree>
    <p:extLst>
      <p:ext uri="{BB962C8B-B14F-4D97-AF65-F5344CB8AC3E}">
        <p14:creationId xmlns:p14="http://schemas.microsoft.com/office/powerpoint/2010/main" val="131865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9</a:t>
            </a:fld>
            <a:endParaRPr lang="en-US"/>
          </a:p>
        </p:txBody>
      </p:sp>
    </p:spTree>
    <p:extLst>
      <p:ext uri="{BB962C8B-B14F-4D97-AF65-F5344CB8AC3E}">
        <p14:creationId xmlns:p14="http://schemas.microsoft.com/office/powerpoint/2010/main" val="414291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86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7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9122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3048542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8"/>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a:t>
            </a:r>
          </a:p>
        </p:txBody>
      </p:sp>
      <p:sp>
        <p:nvSpPr>
          <p:cNvPr id="3" name="Content Placeholder 2"/>
          <p:cNvSpPr>
            <a:spLocks noGrp="1"/>
          </p:cNvSpPr>
          <p:nvPr>
            <p:ph idx="1"/>
          </p:nvPr>
        </p:nvSpPr>
        <p:spPr>
          <a:xfrm>
            <a:off x="609600" y="2059670"/>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347058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5"/>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a:t>
            </a:r>
          </a:p>
        </p:txBody>
      </p:sp>
      <p:sp>
        <p:nvSpPr>
          <p:cNvPr id="3" name="Content Placeholder 2"/>
          <p:cNvSpPr>
            <a:spLocks noGrp="1"/>
          </p:cNvSpPr>
          <p:nvPr>
            <p:ph idx="1"/>
          </p:nvPr>
        </p:nvSpPr>
        <p:spPr>
          <a:xfrm>
            <a:off x="609600" y="2059668"/>
            <a:ext cx="5267605" cy="4296683"/>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2/22/2024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3"/>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50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4"/>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2/22/2024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127037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189" indent="-457189"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189" indent="182875"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2/22/2024</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410284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AA4F96-3951-438B-AF26-C50BC621F0B0}"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88894FEE-5331-42DC-B87D-F97A55B7472D}" type="slidenum">
              <a:rPr lang="en-US"/>
              <a:pPr>
                <a:defRPr/>
              </a:pPr>
              <a:t>‹#›</a:t>
            </a:fld>
            <a:endParaRPr lang="en-US"/>
          </a:p>
        </p:txBody>
      </p:sp>
    </p:spTree>
    <p:extLst>
      <p:ext uri="{BB962C8B-B14F-4D97-AF65-F5344CB8AC3E}">
        <p14:creationId xmlns:p14="http://schemas.microsoft.com/office/powerpoint/2010/main" val="230457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E569F6-0923-4C3A-8B4C-7B4E8B7E55ED}"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F0F8E61C-437E-449B-9D51-7BC75BD2F5EF}" type="slidenum">
              <a:rPr lang="en-US"/>
              <a:pPr>
                <a:defRPr/>
              </a:pPr>
              <a:t>‹#›</a:t>
            </a:fld>
            <a:endParaRPr lang="en-US"/>
          </a:p>
        </p:txBody>
      </p:sp>
    </p:spTree>
    <p:extLst>
      <p:ext uri="{BB962C8B-B14F-4D97-AF65-F5344CB8AC3E}">
        <p14:creationId xmlns:p14="http://schemas.microsoft.com/office/powerpoint/2010/main" val="4012609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solidFill>
                <a:latin typeface="Gotham Book"/>
                <a:cs typeface="Gotham Book"/>
              </a:defRPr>
            </a:lvl1pPr>
            <a:lvl2pPr>
              <a:buClr>
                <a:schemeClr val="tx1">
                  <a:lumMod val="75000"/>
                  <a:lumOff val="25000"/>
                </a:schemeClr>
              </a:buClr>
              <a:buSzPct val="85000"/>
              <a:buFont typeface="Arial"/>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solidFill>
                <a:latin typeface="Gotham Book"/>
                <a:cs typeface="Gotham Book"/>
              </a:defRPr>
            </a:lvl1pPr>
            <a:lvl2pPr>
              <a:buClr>
                <a:schemeClr val="tx1">
                  <a:lumMod val="75000"/>
                  <a:lumOff val="25000"/>
                </a:schemeClr>
              </a:buClr>
              <a:buFont typeface="Wingdings" charset="2"/>
              <a:buChar char="§"/>
              <a:defRPr sz="24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fld id="{37F0AE8A-5B74-4FB8-9A0E-EBEB9636EF4E}" type="datetime1">
              <a:rPr lang="en-US"/>
              <a:pPr>
                <a:defRPr/>
              </a:pPr>
              <a:t>2/22/2024</a:t>
            </a:fld>
            <a:endParaRPr lang="en-US"/>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7" name="Slide Number Placeholder 5"/>
          <p:cNvSpPr>
            <a:spLocks noGrp="1"/>
          </p:cNvSpPr>
          <p:nvPr>
            <p:ph type="sldNum" sz="quarter" idx="16"/>
          </p:nvPr>
        </p:nvSpPr>
        <p:spPr/>
        <p:txBody>
          <a:bodyPr/>
          <a:lstStyle>
            <a:lvl1pPr>
              <a:defRPr/>
            </a:lvl1pPr>
          </a:lstStyle>
          <a:p>
            <a:pPr>
              <a:defRPr/>
            </a:pPr>
            <a:fld id="{557100A2-ED7C-43A3-9794-A1A5899F7B8A}" type="slidenum">
              <a:rPr lang="en-US"/>
              <a:pPr>
                <a:defRPr/>
              </a:pPr>
              <a:t>‹#›</a:t>
            </a:fld>
            <a:endParaRPr lang="en-US"/>
          </a:p>
        </p:txBody>
      </p:sp>
    </p:spTree>
    <p:extLst>
      <p:ext uri="{BB962C8B-B14F-4D97-AF65-F5344CB8AC3E}">
        <p14:creationId xmlns:p14="http://schemas.microsoft.com/office/powerpoint/2010/main" val="144026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03138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solidFill>
                <a:latin typeface="Gotham Book"/>
                <a:cs typeface="Gotham Book"/>
              </a:defRPr>
            </a:lvl1pPr>
            <a:lvl2pPr marL="0" indent="0" algn="l">
              <a:buClr>
                <a:schemeClr val="tx1">
                  <a:lumMod val="75000"/>
                  <a:lumOff val="25000"/>
                </a:schemeClr>
              </a:buClr>
              <a:buFontTx/>
              <a:buNone/>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FA89AB-96E4-4DF7-9C29-E2DB60B76085}"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3714CE82-EBEF-4012-B2D8-DDFDC98569F0}" type="slidenum">
              <a:rPr lang="en-US"/>
              <a:pPr>
                <a:defRPr/>
              </a:pPr>
              <a:t>‹#›</a:t>
            </a:fld>
            <a:endParaRPr lang="en-US"/>
          </a:p>
        </p:txBody>
      </p:sp>
    </p:spTree>
    <p:extLst>
      <p:ext uri="{BB962C8B-B14F-4D97-AF65-F5344CB8AC3E}">
        <p14:creationId xmlns:p14="http://schemas.microsoft.com/office/powerpoint/2010/main" val="380655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solidFill>
                <a:latin typeface="Gotham Book"/>
                <a:cs typeface="Gotham Book"/>
              </a:defRPr>
            </a:lvl2pPr>
            <a:lvl3pPr>
              <a:buClr>
                <a:schemeClr val="tx1">
                  <a:lumMod val="75000"/>
                  <a:lumOff val="25000"/>
                </a:schemeClr>
              </a:buClr>
              <a:defRPr sz="2000" b="0" i="0">
                <a:solidFill>
                  <a:schemeClr val="tx1"/>
                </a:solidFill>
                <a:latin typeface="Gotham Book"/>
                <a:cs typeface="Gotham Book"/>
              </a:defRPr>
            </a:lvl3pPr>
            <a:lvl4pPr>
              <a:defRPr b="0" i="0">
                <a:solidFill>
                  <a:schemeClr val="tx1"/>
                </a:solidFill>
                <a:latin typeface="Gotham Book"/>
                <a:cs typeface="Gotham Book"/>
              </a:defRPr>
            </a:lvl4pPr>
            <a:lvl5pPr>
              <a:defRPr b="0" i="0">
                <a:solidFill>
                  <a:schemeClr val="tx1"/>
                </a:solidFill>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10A3FA-BEE1-47AA-9D88-7F3EC8E92D9C}"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12"/>
          </p:nvPr>
        </p:nvSpPr>
        <p:spPr/>
        <p:txBody>
          <a:bodyPr/>
          <a:lstStyle>
            <a:lvl1pPr>
              <a:defRPr/>
            </a:lvl1pPr>
          </a:lstStyle>
          <a:p>
            <a:pPr>
              <a:defRPr/>
            </a:pPr>
            <a:fld id="{B9FB8698-DF90-47B5-B857-69E412DC3FBB}" type="slidenum">
              <a:rPr lang="en-US"/>
              <a:pPr>
                <a:defRPr/>
              </a:pPr>
              <a:t>‹#›</a:t>
            </a:fld>
            <a:endParaRPr lang="en-US"/>
          </a:p>
        </p:txBody>
      </p:sp>
    </p:spTree>
    <p:extLst>
      <p:ext uri="{BB962C8B-B14F-4D97-AF65-F5344CB8AC3E}">
        <p14:creationId xmlns:p14="http://schemas.microsoft.com/office/powerpoint/2010/main" val="2716882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398690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48607"/>
            <a:ext cx="109728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2213215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03154"/>
            <a:ext cx="109728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0971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09873"/>
            <a:ext cx="109728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2081012"/>
            <a:ext cx="109728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3711900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with numbers</a:t>
            </a:r>
          </a:p>
        </p:txBody>
      </p:sp>
      <p:sp>
        <p:nvSpPr>
          <p:cNvPr id="3" name="Content Placeholder 2"/>
          <p:cNvSpPr>
            <a:spLocks noGrp="1"/>
          </p:cNvSpPr>
          <p:nvPr>
            <p:ph idx="1"/>
          </p:nvPr>
        </p:nvSpPr>
        <p:spPr>
          <a:xfrm>
            <a:off x="609600" y="1674905"/>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1297068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0106B4A3-4212-4E39-93DE-E053E8F69C28}" type="datetimeFigureOut">
              <a:rPr lang="en-US" smtClean="0"/>
              <a:pPr/>
              <a:t>2/22/2024</a:t>
            </a:fld>
            <a:endParaRPr lang="en-US"/>
          </a:p>
        </p:txBody>
      </p:sp>
      <p:sp>
        <p:nvSpPr>
          <p:cNvPr id="4" name="Footer Placeholder 3"/>
          <p:cNvSpPr>
            <a:spLocks noGrp="1"/>
          </p:cNvSpPr>
          <p:nvPr>
            <p:ph type="ftr" sz="quarter" idx="11"/>
          </p:nvPr>
        </p:nvSpPr>
        <p:spPr>
          <a:xfrm>
            <a:off x="3556000" y="6356351"/>
            <a:ext cx="44704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pPr/>
              <a:t>‹#›</a:t>
            </a:fld>
            <a:endParaRPr kumimoji="0" lang="en-US"/>
          </a:p>
        </p:txBody>
      </p:sp>
    </p:spTree>
    <p:extLst>
      <p:ext uri="{BB962C8B-B14F-4D97-AF65-F5344CB8AC3E}">
        <p14:creationId xmlns:p14="http://schemas.microsoft.com/office/powerpoint/2010/main" val="626004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28842"/>
            <a:ext cx="103632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Presentation Title</a:t>
            </a:r>
          </a:p>
        </p:txBody>
      </p:sp>
      <p:sp>
        <p:nvSpPr>
          <p:cNvPr id="3" name="Subtitle 2"/>
          <p:cNvSpPr>
            <a:spLocks noGrp="1"/>
          </p:cNvSpPr>
          <p:nvPr>
            <p:ph type="subTitle" idx="1"/>
          </p:nvPr>
        </p:nvSpPr>
        <p:spPr>
          <a:xfrm>
            <a:off x="914400" y="3030807"/>
            <a:ext cx="10363200" cy="2102356"/>
          </a:xfrm>
          <a:prstGeom prst="rect">
            <a:avLst/>
          </a:prstGeom>
        </p:spPr>
        <p:txBody>
          <a:bodyPr anchor="t">
            <a:normAutofit/>
          </a:bodyPr>
          <a:lstStyle>
            <a:lvl1pPr marL="0" indent="0" algn="l">
              <a:buNone/>
              <a:defRPr sz="2400" b="0" i="0">
                <a:solidFill>
                  <a:schemeClr val="tx1">
                    <a:lumMod val="75000"/>
                    <a:lumOff val="2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D803B8FA-BCB0-5D4D-9E0C-8594CF5A2264}"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205D934E-3E61-264D-8682-F58928E18B84}" type="slidenum">
              <a:rPr lang="en-US"/>
              <a:pPr>
                <a:defRPr/>
              </a:pPr>
              <a:t>‹#›</a:t>
            </a:fld>
            <a:endParaRPr lang="en-US"/>
          </a:p>
        </p:txBody>
      </p:sp>
    </p:spTree>
    <p:extLst>
      <p:ext uri="{BB962C8B-B14F-4D97-AF65-F5344CB8AC3E}">
        <p14:creationId xmlns:p14="http://schemas.microsoft.com/office/powerpoint/2010/main" val="2897878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30"/>
            <a:ext cx="109728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1 column full width, bullets</a:t>
            </a:r>
          </a:p>
        </p:txBody>
      </p:sp>
      <p:sp>
        <p:nvSpPr>
          <p:cNvPr id="3" name="Content Placeholder 2"/>
          <p:cNvSpPr>
            <a:spLocks noGrp="1"/>
          </p:cNvSpPr>
          <p:nvPr>
            <p:ph idx="1"/>
          </p:nvPr>
        </p:nvSpPr>
        <p:spPr>
          <a:xfrm>
            <a:off x="609600" y="2059669"/>
            <a:ext cx="109728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Gotham Book"/>
                <a:cs typeface="Gotham Book"/>
              </a:defRPr>
            </a:lvl1pPr>
            <a:lvl2pPr marL="649224">
              <a:buClr>
                <a:schemeClr val="tx1">
                  <a:lumMod val="75000"/>
                  <a:lumOff val="25000"/>
                </a:schemeClr>
              </a:buClr>
              <a:buSzPct val="85000"/>
              <a:buFont typeface="Wingdings" charset="2"/>
              <a:buChar char="§"/>
              <a:defRPr sz="24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C93AF409-9F3D-4144-905F-D667DBFB2192}" type="datetime1">
              <a:rPr lang="en-US"/>
              <a:pPr>
                <a:defRPr/>
              </a:pPr>
              <a:t>2/22/2024</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B4461CB-4CA9-2A43-A3FA-624E1DA485A6}" type="slidenum">
              <a:rPr lang="en-US"/>
              <a:pPr>
                <a:defRPr/>
              </a:pPr>
              <a:t>‹#›</a:t>
            </a:fld>
            <a:endParaRPr lang="en-US"/>
          </a:p>
        </p:txBody>
      </p:sp>
    </p:spTree>
    <p:extLst>
      <p:ext uri="{BB962C8B-B14F-4D97-AF65-F5344CB8AC3E}">
        <p14:creationId xmlns:p14="http://schemas.microsoft.com/office/powerpoint/2010/main" val="31710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04990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47030"/>
            <a:ext cx="10972800" cy="981810"/>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2 columns, bullets</a:t>
            </a:r>
          </a:p>
        </p:txBody>
      </p:sp>
      <p:sp>
        <p:nvSpPr>
          <p:cNvPr id="3" name="Content Placeholder 2"/>
          <p:cNvSpPr>
            <a:spLocks noGrp="1"/>
          </p:cNvSpPr>
          <p:nvPr>
            <p:ph idx="1"/>
          </p:nvPr>
        </p:nvSpPr>
        <p:spPr>
          <a:xfrm>
            <a:off x="609600"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3849B177-5D8B-7A43-B9D4-2D03D1F64BD4}" type="datetime1">
              <a:rPr lang="en-US"/>
              <a:pPr>
                <a:defRPr/>
              </a:pPr>
              <a:t>2/22/2024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599938D-0427-3542-974E-F7CD887B3868}" type="slidenum">
              <a:rPr lang="en-US"/>
              <a:pPr>
                <a:defRPr/>
              </a:pPr>
              <a:t>‹#›</a:t>
            </a:fld>
            <a:endParaRPr lang="en-US"/>
          </a:p>
        </p:txBody>
      </p:sp>
      <p:sp>
        <p:nvSpPr>
          <p:cNvPr id="8" name="Content Placeholder 2"/>
          <p:cNvSpPr>
            <a:spLocks noGrp="1"/>
          </p:cNvSpPr>
          <p:nvPr>
            <p:ph idx="13"/>
          </p:nvPr>
        </p:nvSpPr>
        <p:spPr>
          <a:xfrm>
            <a:off x="6314795" y="2059668"/>
            <a:ext cx="5267605"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804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79045"/>
            <a:ext cx="10972800" cy="821157"/>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no bullets</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9F847968-A88B-B947-87AA-BB83F906ED2F}" type="datetime1">
              <a:rPr lang="en-US"/>
              <a:pPr>
                <a:defRPr/>
              </a:pPr>
              <a:t>2/22/2024</a:t>
            </a:fld>
            <a:endParaRPr lang="en-US"/>
          </a:p>
        </p:txBody>
      </p:sp>
      <p:sp>
        <p:nvSpPr>
          <p:cNvPr id="6"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4DCE0E26-47BB-FF4B-814B-E43C1B98F5D1}" type="slidenum">
              <a:rPr lang="en-US"/>
              <a:pPr>
                <a:defRPr/>
              </a:pPr>
              <a:t>‹#›</a:t>
            </a:fld>
            <a:endParaRPr lang="en-US"/>
          </a:p>
        </p:txBody>
      </p:sp>
    </p:spTree>
    <p:extLst>
      <p:ext uri="{BB962C8B-B14F-4D97-AF65-F5344CB8AC3E}">
        <p14:creationId xmlns:p14="http://schemas.microsoft.com/office/powerpoint/2010/main" val="3117994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875092"/>
            <a:ext cx="109728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1 column, numbers</a:t>
            </a:r>
          </a:p>
        </p:txBody>
      </p:sp>
      <p:sp>
        <p:nvSpPr>
          <p:cNvPr id="3" name="Content Placeholder 2"/>
          <p:cNvSpPr>
            <a:spLocks noGrp="1"/>
          </p:cNvSpPr>
          <p:nvPr>
            <p:ph idx="1"/>
          </p:nvPr>
        </p:nvSpPr>
        <p:spPr>
          <a:xfrm>
            <a:off x="609600" y="1600201"/>
            <a:ext cx="109728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04B2702C-F183-E649-BBAD-4C35648D6001}" type="datetime1">
              <a:rPr lang="en-US"/>
              <a:pPr>
                <a:defRPr/>
              </a:pPr>
              <a:t>2/22/2024</a:t>
            </a:fld>
            <a:endParaRPr lang="en-US"/>
          </a:p>
        </p:txBody>
      </p:sp>
      <p:sp>
        <p:nvSpPr>
          <p:cNvPr id="7"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r>
              <a:rPr lang="en-US"/>
              <a:t>Footer</a:t>
            </a: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Gotham Book" charset="0"/>
                <a:ea typeface="Gotham Book" charset="0"/>
                <a:cs typeface="Gotham Book" charset="0"/>
              </a:defRPr>
            </a:lvl1pPr>
          </a:lstStyle>
          <a:p>
            <a:pPr>
              <a:defRPr/>
            </a:pPr>
            <a:fld id="{14362E17-3E5F-5C4D-AFD9-BBBB918BE234}" type="slidenum">
              <a:rPr lang="en-US"/>
              <a:pPr>
                <a:defRPr/>
              </a:pPr>
              <a:t>‹#›</a:t>
            </a:fld>
            <a:endParaRPr lang="en-US"/>
          </a:p>
        </p:txBody>
      </p:sp>
    </p:spTree>
    <p:extLst>
      <p:ext uri="{BB962C8B-B14F-4D97-AF65-F5344CB8AC3E}">
        <p14:creationId xmlns:p14="http://schemas.microsoft.com/office/powerpoint/2010/main" val="230472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629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8127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9925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4400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13277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973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5.jpeg"/><Relationship Id="rId4" Type="http://schemas.openxmlformats.org/officeDocument/2006/relationships/slideLayout" Target="../slideLayouts/slideLayout25.xml"/><Relationship Id="rId9"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0.xml"/><Relationship Id="rId7" Type="http://schemas.openxmlformats.org/officeDocument/2006/relationships/image" Target="../media/image6.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23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Masthead" descr="Green bar with white Michigan State University logo">
            <a:extLst>
              <a:ext uri="{FF2B5EF4-FFF2-40B4-BE49-F238E27FC236}">
                <a16:creationId xmlns:a16="http://schemas.microsoft.com/office/drawing/2014/main" id="{F751423D-460A-8D48-BFE6-94DFB5FF1A34}"/>
              </a:ext>
            </a:extLst>
          </p:cNvPr>
          <p:cNvGrpSpPr/>
          <p:nvPr userDrawn="1"/>
        </p:nvGrpSpPr>
        <p:grpSpPr>
          <a:xfrm>
            <a:off x="0" y="1"/>
            <a:ext cx="12192000" cy="701241"/>
            <a:chOff x="0" y="0"/>
            <a:chExt cx="9144000" cy="525931"/>
          </a:xfrm>
        </p:grpSpPr>
        <p:sp>
          <p:nvSpPr>
            <p:cNvPr id="15" name="Rectangle 14">
              <a:extLst>
                <a:ext uri="{FF2B5EF4-FFF2-40B4-BE49-F238E27FC236}">
                  <a16:creationId xmlns:a16="http://schemas.microsoft.com/office/drawing/2014/main" id="{2353D9AC-16D2-B046-844D-A5AA6F592592}"/>
                </a:ext>
                <a:ext uri="{C183D7F6-B498-43B3-948B-1728B52AA6E4}">
                  <adec:decorative xmlns:adec="http://schemas.microsoft.com/office/drawing/2017/decorative" val="1"/>
                </a:ext>
              </a:extLst>
            </p:cNvPr>
            <p:cNvSpPr/>
            <p:nvPr userDrawn="1"/>
          </p:nvSpPr>
          <p:spPr>
            <a:xfrm>
              <a:off x="0" y="480212"/>
              <a:ext cx="9144000" cy="45719"/>
            </a:xfrm>
            <a:prstGeom prst="rect">
              <a:avLst/>
            </a:prstGeom>
            <a:solidFill>
              <a:srgbClr val="67C52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90306FB2-2B78-0E4C-A04D-646E74CE03CA}"/>
                </a:ext>
                <a:ext uri="{C183D7F6-B498-43B3-948B-1728B52AA6E4}">
                  <adec:decorative xmlns:adec="http://schemas.microsoft.com/office/drawing/2017/decorative" val="1"/>
                </a:ext>
              </a:extLst>
            </p:cNvPr>
            <p:cNvSpPr/>
            <p:nvPr userDrawn="1"/>
          </p:nvSpPr>
          <p:spPr>
            <a:xfrm>
              <a:off x="0" y="0"/>
              <a:ext cx="9144000" cy="490559"/>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descr="Michigan State University logo">
              <a:extLst>
                <a:ext uri="{FF2B5EF4-FFF2-40B4-BE49-F238E27FC236}">
                  <a16:creationId xmlns:a16="http://schemas.microsoft.com/office/drawing/2014/main" id="{A35C5DD8-D6DD-3C44-AEF7-4C8A984CFC38}"/>
                </a:ext>
              </a:extLst>
            </p:cNvPr>
            <p:cNvPicPr>
              <a:picLocks noChangeAspect="1"/>
            </p:cNvPicPr>
            <p:nvPr userDrawn="1"/>
          </p:nvPicPr>
          <p:blipFill>
            <a:blip r:embed="rId7"/>
            <a:stretch>
              <a:fillRect/>
            </a:stretch>
          </p:blipFill>
          <p:spPr>
            <a:xfrm>
              <a:off x="6109791" y="124350"/>
              <a:ext cx="2914883" cy="246063"/>
            </a:xfrm>
            <a:prstGeom prst="rect">
              <a:avLst/>
            </a:prstGeom>
          </p:spPr>
        </p:pic>
      </p:gr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2/22/2024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a:p>
        </p:txBody>
      </p:sp>
    </p:spTree>
    <p:extLst>
      <p:ext uri="{BB962C8B-B14F-4D97-AF65-F5344CB8AC3E}">
        <p14:creationId xmlns:p14="http://schemas.microsoft.com/office/powerpoint/2010/main" val="28667213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defTabSz="457189"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377"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566"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754" algn="ctr" defTabSz="457189"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latin typeface="Gotham Book" pitchFamily="49" charset="0"/>
                <a:ea typeface="ＭＳ Ｐゴシック" pitchFamily="49" charset="-128"/>
              </a:defRPr>
            </a:lvl1pPr>
          </a:lstStyle>
          <a:p>
            <a:pPr fontAlgn="base">
              <a:spcBef>
                <a:spcPct val="0"/>
              </a:spcBef>
              <a:spcAft>
                <a:spcPct val="0"/>
              </a:spcAft>
              <a:defRPr/>
            </a:pPr>
            <a:fld id="{26CB7D67-361C-4FF2-A65E-267AA9029A34}" type="datetime1">
              <a:rPr lang="en-US" smtClean="0"/>
              <a:pPr fontAlgn="base">
                <a:spcBef>
                  <a:spcPct val="0"/>
                </a:spcBef>
                <a:spcAft>
                  <a:spcPct val="0"/>
                </a:spcAft>
                <a:defRPr/>
              </a:pPr>
              <a:t>2/22/2024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solidFill>
                  <a:prstClr val="black">
                    <a:lumMod val="65000"/>
                    <a:lumOff val="35000"/>
                  </a:prstClr>
                </a:solidFill>
              </a:rPr>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Gotham Book" pitchFamily="49" charset="0"/>
                <a:ea typeface="ＭＳ Ｐゴシック" pitchFamily="49" charset="-128"/>
              </a:defRPr>
            </a:lvl1pPr>
          </a:lstStyle>
          <a:p>
            <a:pPr fontAlgn="base">
              <a:spcBef>
                <a:spcPct val="0"/>
              </a:spcBef>
              <a:spcAft>
                <a:spcPct val="0"/>
              </a:spcAft>
              <a:defRPr/>
            </a:pPr>
            <a:fld id="{A262F97F-F227-4BB3-A240-437C2297B549}" type="slidenum">
              <a:rPr lang="en-US" smtClean="0"/>
              <a:pPr fontAlgn="base">
                <a:spcBef>
                  <a:spcPct val="0"/>
                </a:spcBef>
                <a:spcAft>
                  <a:spcPct val="0"/>
                </a:spcAft>
                <a:defRPr/>
              </a:pPr>
              <a:t>‹#›</a:t>
            </a:fld>
            <a:endParaRPr lang="en-US"/>
          </a:p>
        </p:txBody>
      </p:sp>
      <p:pic>
        <p:nvPicPr>
          <p:cNvPr id="1029" name="Picture 10" descr="MSU thinner spear_green RGB.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253164"/>
            <a:ext cx="109728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PP banner wordmark.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4" y="1"/>
            <a:ext cx="1218776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829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457200" rtl="0" eaLnBrk="0" fontAlgn="base" hangingPunct="0">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fld id="{A3DCDF73-85D2-4237-9B32-053DBDB0C312}" type="slidenum">
              <a:rPr kumimoji="0" lang="en-US" smtClean="0"/>
              <a:pPr/>
              <a:t>‹#›</a:t>
            </a:fld>
            <a:endParaRPr kumimoji="0" lang="en-US"/>
          </a:p>
        </p:txBody>
      </p:sp>
      <p:pic>
        <p:nvPicPr>
          <p:cNvPr id="11" name="Picture 10" descr="MSU thinner spear_green RGB.jpg"/>
          <p:cNvPicPr>
            <a:picLocks noChangeAspect="1"/>
          </p:cNvPicPr>
          <p:nvPr/>
        </p:nvPicPr>
        <p:blipFill>
          <a:blip r:embed="rId8" cstate="print"/>
          <a:stretch>
            <a:fillRect/>
          </a:stretch>
        </p:blipFill>
        <p:spPr>
          <a:xfrm>
            <a:off x="609600" y="6253066"/>
            <a:ext cx="10972800" cy="103284"/>
          </a:xfrm>
          <a:prstGeom prst="rect">
            <a:avLst/>
          </a:prstGeom>
        </p:spPr>
      </p:pic>
      <p:pic>
        <p:nvPicPr>
          <p:cNvPr id="12" name="Picture 11" descr="PP banner wordmark.jpg"/>
          <p:cNvPicPr>
            <a:picLocks noChangeAspect="1"/>
          </p:cNvPicPr>
          <p:nvPr/>
        </p:nvPicPr>
        <p:blipFill>
          <a:blip r:embed="rId9" cstate="print"/>
          <a:stretch>
            <a:fillRect/>
          </a:stretch>
        </p:blipFill>
        <p:spPr>
          <a:xfrm>
            <a:off x="4064" y="1"/>
            <a:ext cx="12187937" cy="669503"/>
          </a:xfrm>
          <a:prstGeom prst="rect">
            <a:avLst/>
          </a:prstGeom>
        </p:spPr>
      </p:pic>
      <p:pic>
        <p:nvPicPr>
          <p:cNvPr id="7" name="Picture 6" descr="MSU--HR-Wordmark-Black-2.jpg"/>
          <p:cNvPicPr>
            <a:picLocks noChangeAspect="1"/>
          </p:cNvPicPr>
          <p:nvPr/>
        </p:nvPicPr>
        <p:blipFill>
          <a:blip r:embed="rId10" cstate="print"/>
          <a:stretch>
            <a:fillRect/>
          </a:stretch>
        </p:blipFill>
        <p:spPr>
          <a:xfrm>
            <a:off x="1184141" y="6330592"/>
            <a:ext cx="3091647" cy="556496"/>
          </a:xfrm>
          <a:prstGeom prst="rect">
            <a:avLst/>
          </a:prstGeom>
        </p:spPr>
      </p:pic>
    </p:spTree>
    <p:extLst>
      <p:ext uri="{BB962C8B-B14F-4D97-AF65-F5344CB8AC3E}">
        <p14:creationId xmlns:p14="http://schemas.microsoft.com/office/powerpoint/2010/main" val="3117071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fld id="{FB44CCF9-D185-2447-94DE-2F097F7C2422}" type="datetime1">
              <a:rPr lang="en-US"/>
              <a:pPr>
                <a:defRPr/>
              </a:pPr>
              <a:t>2/22/2024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r>
              <a:rPr lang="en-US"/>
              <a:t>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Gotham Book"/>
                <a:ea typeface="+mn-ea"/>
                <a:cs typeface="+mn-cs"/>
              </a:defRPr>
            </a:lvl1pPr>
          </a:lstStyle>
          <a:p>
            <a:pPr>
              <a:defRPr/>
            </a:pPr>
            <a:fld id="{E1544D71-77D6-5B4F-A1FC-5CA064DBD196}" type="slidenum">
              <a:rPr lang="en-US"/>
              <a:pPr>
                <a:defRPr/>
              </a:pPr>
              <a:t>‹#›</a:t>
            </a:fld>
            <a:endParaRPr lang="en-US"/>
          </a:p>
        </p:txBody>
      </p:sp>
      <p:pic>
        <p:nvPicPr>
          <p:cNvPr id="1029" name="Picture 6" descr="PP_MSU_chevron.jpg"/>
          <p:cNvPicPr>
            <a:picLocks noChangeAspect="1"/>
          </p:cNvPicPr>
          <p:nvPr/>
        </p:nvPicPr>
        <p:blipFill>
          <a:blip r:embed="rId8"/>
          <a:srcRect/>
          <a:stretch>
            <a:fillRect/>
          </a:stretch>
        </p:blipFill>
        <p:spPr bwMode="auto">
          <a:xfrm>
            <a:off x="0" y="0"/>
            <a:ext cx="12192000" cy="246063"/>
          </a:xfrm>
          <a:prstGeom prst="rect">
            <a:avLst/>
          </a:prstGeom>
          <a:noFill/>
          <a:ln w="9525">
            <a:noFill/>
            <a:miter lim="800000"/>
            <a:headEnd/>
            <a:tailEnd/>
          </a:ln>
        </p:spPr>
      </p:pic>
    </p:spTree>
    <p:extLst>
      <p:ext uri="{BB962C8B-B14F-4D97-AF65-F5344CB8AC3E}">
        <p14:creationId xmlns:p14="http://schemas.microsoft.com/office/powerpoint/2010/main" val="3621835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mailto:john1442@msu.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mailto:marilynt@msu.edu" TargetMode="External"/><Relationship Id="rId5" Type="http://schemas.openxmlformats.org/officeDocument/2006/relationships/hyperlink" Target="mailto:sortman@msu.edu" TargetMode="External"/><Relationship Id="rId4" Type="http://schemas.openxmlformats.org/officeDocument/2006/relationships/hyperlink" Target="mailto:&#8203;hr.er@msu.edu"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hr.msu.edu/policies-procedures/faculty-academic-staff/faculty-handbook/tenure_discipline_dismissal.html#:~:text=Discipline%2C%20dismissal%2C%20or%20the%20threat,their%20exercise%20of%20academic%20freedom.&amp;text=Records%20of%20disciplinary%20action%20or,degree%20permitted%20by%20the%20law." TargetMode="External"/><Relationship Id="rId7" Type="http://schemas.openxmlformats.org/officeDocument/2006/relationships/hyperlink" Target="https://hr.msu.edu/policies-procedures/support-staff/support-staff-policies-procedures/discipline.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hr.msu.edu/contracts/index.html" TargetMode="External"/><Relationship Id="rId5" Type="http://schemas.openxmlformats.org/officeDocument/2006/relationships/hyperlink" Target="https://hr.msu.edu/policies-procedures/support-staff/support-staff-policies-procedures/personal_conduct.html" TargetMode="External"/><Relationship Id="rId4" Type="http://schemas.openxmlformats.org/officeDocument/2006/relationships/hyperlink" Target="https://hr.msu.edu/ua/discipline/faculty-academic-staf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a:t>Process &amp; Responsibilities</a:t>
            </a:r>
          </a:p>
        </p:txBody>
      </p:sp>
      <p:sp>
        <p:nvSpPr>
          <p:cNvPr id="2" name="Title 1"/>
          <p:cNvSpPr>
            <a:spLocks noGrp="1"/>
          </p:cNvSpPr>
          <p:nvPr>
            <p:ph type="ctrTitle"/>
          </p:nvPr>
        </p:nvSpPr>
        <p:spPr/>
        <p:txBody>
          <a:bodyPr>
            <a:normAutofit/>
          </a:bodyPr>
          <a:lstStyle/>
          <a:p>
            <a:r>
              <a:rPr lang="en-US"/>
              <a:t>Discipline Process </a:t>
            </a:r>
            <a:br>
              <a:rPr lang="en-US"/>
            </a:br>
            <a:r>
              <a:rPr lang="en-US"/>
              <a:t>for academic managers and administrators</a:t>
            </a:r>
          </a:p>
        </p:txBody>
      </p:sp>
      <p:sp>
        <p:nvSpPr>
          <p:cNvPr id="5" name="TextBox 4">
            <a:extLst>
              <a:ext uri="{FF2B5EF4-FFF2-40B4-BE49-F238E27FC236}">
                <a16:creationId xmlns:a16="http://schemas.microsoft.com/office/drawing/2014/main" id="{44FC36CE-B227-4636-9983-9E03E0304332}"/>
              </a:ext>
            </a:extLst>
          </p:cNvPr>
          <p:cNvSpPr txBox="1"/>
          <p:nvPr/>
        </p:nvSpPr>
        <p:spPr>
          <a:xfrm>
            <a:off x="581191" y="3244334"/>
            <a:ext cx="6094268" cy="369332"/>
          </a:xfrm>
          <a:prstGeom prst="rect">
            <a:avLst/>
          </a:prstGeom>
          <a:noFill/>
        </p:spPr>
        <p:txBody>
          <a:bodyPr wrap="square" lIns="91440" tIns="45720" rIns="91440" bIns="45720" anchor="t">
            <a:spAutoFit/>
          </a:bodyPr>
          <a:lstStyle/>
          <a:p>
            <a:r>
              <a:rPr lang="en-US">
                <a:solidFill>
                  <a:schemeClr val="bg1"/>
                </a:solidFill>
              </a:rPr>
              <a:t>February 22, 2024</a:t>
            </a:r>
            <a:endParaRPr lang="en-US" sz="1800">
              <a:solidFill>
                <a:schemeClr val="bg1"/>
              </a:solidFill>
            </a:endParaRPr>
          </a:p>
        </p:txBody>
      </p:sp>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What is a Compliance Program?</a:t>
            </a:r>
          </a:p>
        </p:txBody>
      </p:sp>
      <p:sp>
        <p:nvSpPr>
          <p:cNvPr id="3" name="Content Placeholder 2"/>
          <p:cNvSpPr>
            <a:spLocks noGrp="1"/>
          </p:cNvSpPr>
          <p:nvPr>
            <p:ph idx="1"/>
          </p:nvPr>
        </p:nvSpPr>
        <p:spPr>
          <a:xfrm>
            <a:off x="1931965" y="1611086"/>
            <a:ext cx="8152226" cy="4558530"/>
          </a:xfrm>
        </p:spPr>
        <p:txBody>
          <a:bodyPr/>
          <a:lstStyle/>
          <a:p>
            <a:pPr marL="685800"/>
            <a:r>
              <a:rPr lang="en-US" sz="2400" spc="100">
                <a:solidFill>
                  <a:srgbClr val="004F39"/>
                </a:solidFill>
                <a:latin typeface="Arial Narrow" pitchFamily="34" charset="0"/>
              </a:rPr>
              <a:t>An effective compliance program prevents or detects violations of law or policy.</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Defines expectations for employees for ethical and proper behaviors when conducting business.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Demonstrates the organization’s commitment to “doing the right thing”.</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Encourages problems to be reported.</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Provides a mechanism for monitoring.</a:t>
            </a: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4942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571501"/>
            <a:ext cx="9367652" cy="821870"/>
          </a:xfrm>
        </p:spPr>
        <p:txBody>
          <a:bodyPr>
            <a:normAutofit fontScale="90000"/>
          </a:bodyPr>
          <a:lstStyle/>
          <a:p>
            <a:pPr algn="ctr"/>
            <a:br>
              <a:rPr lang="en-US" sz="2200" b="1" spc="200">
                <a:solidFill>
                  <a:srgbClr val="064339"/>
                </a:solidFill>
                <a:latin typeface="Arial Narrow" pitchFamily="34" charset="0"/>
              </a:rPr>
            </a:br>
            <a:r>
              <a:rPr lang="en-US" sz="3100" b="1" spc="100">
                <a:solidFill>
                  <a:srgbClr val="004F39"/>
                </a:solidFill>
                <a:latin typeface="Arial Narrow" pitchFamily="34" charset="0"/>
                <a:cs typeface="Gotham Book"/>
              </a:rPr>
              <a:t>Institute - Seven Elements of a Compliance Program</a:t>
            </a:r>
            <a:br>
              <a:rPr lang="en-US" sz="3100" spc="100">
                <a:solidFill>
                  <a:srgbClr val="064339"/>
                </a:solidFill>
                <a:latin typeface="Arial Narrow" pitchFamily="34" charset="0"/>
              </a:rPr>
            </a:br>
            <a:endParaRPr lang="en-US" sz="2700" b="1" spc="200">
              <a:solidFill>
                <a:srgbClr val="064339"/>
              </a:solidFill>
              <a:latin typeface="Arial Narrow" pitchFamily="34" charset="0"/>
            </a:endParaRPr>
          </a:p>
        </p:txBody>
      </p:sp>
      <p:sp>
        <p:nvSpPr>
          <p:cNvPr id="3" name="Content Placeholder 2"/>
          <p:cNvSpPr>
            <a:spLocks noGrp="1"/>
          </p:cNvSpPr>
          <p:nvPr>
            <p:ph idx="1"/>
          </p:nvPr>
        </p:nvSpPr>
        <p:spPr>
          <a:xfrm>
            <a:off x="2002972" y="2124891"/>
            <a:ext cx="8081220" cy="3254829"/>
          </a:xfrm>
        </p:spPr>
        <p:txBody>
          <a:bodyPr/>
          <a:lstStyle/>
          <a:p>
            <a:pPr marL="857250" indent="-514350">
              <a:buFont typeface="+mj-lt"/>
              <a:buAutoNum type="arabicPeriod"/>
            </a:pPr>
            <a:r>
              <a:rPr lang="en-US" sz="2400" spc="100">
                <a:solidFill>
                  <a:srgbClr val="064339"/>
                </a:solidFill>
                <a:latin typeface="Arial Narrow" pitchFamily="34" charset="0"/>
              </a:rPr>
              <a:t>Organizational Leadership, Culture and Governance</a:t>
            </a:r>
          </a:p>
          <a:p>
            <a:pPr marL="857250" indent="-514350">
              <a:buFont typeface="+mj-lt"/>
              <a:buAutoNum type="arabicPeriod"/>
            </a:pPr>
            <a:r>
              <a:rPr lang="en-US" sz="2400" spc="100">
                <a:solidFill>
                  <a:srgbClr val="064339"/>
                </a:solidFill>
                <a:latin typeface="Arial Narrow" pitchFamily="34" charset="0"/>
              </a:rPr>
              <a:t>Standards and Procedures</a:t>
            </a:r>
          </a:p>
          <a:p>
            <a:pPr marL="857250" indent="-514350">
              <a:buFont typeface="+mj-lt"/>
              <a:buAutoNum type="arabicPeriod"/>
            </a:pPr>
            <a:r>
              <a:rPr lang="en-US" sz="2400" spc="100">
                <a:solidFill>
                  <a:srgbClr val="064339"/>
                </a:solidFill>
                <a:latin typeface="Arial Narrow" pitchFamily="34" charset="0"/>
              </a:rPr>
              <a:t>Right People, Right Roles</a:t>
            </a:r>
          </a:p>
          <a:p>
            <a:pPr marL="857250" indent="-514350">
              <a:buFont typeface="+mj-lt"/>
              <a:buAutoNum type="arabicPeriod"/>
            </a:pPr>
            <a:r>
              <a:rPr lang="en-US" sz="2400" spc="100">
                <a:solidFill>
                  <a:srgbClr val="064339"/>
                </a:solidFill>
                <a:latin typeface="Arial Narrow" pitchFamily="34" charset="0"/>
              </a:rPr>
              <a:t>Education and Awareness</a:t>
            </a:r>
          </a:p>
          <a:p>
            <a:pPr marL="857250" indent="-514350">
              <a:buFont typeface="+mj-lt"/>
              <a:buAutoNum type="arabicPeriod"/>
            </a:pPr>
            <a:r>
              <a:rPr lang="en-US" sz="2400" spc="100">
                <a:solidFill>
                  <a:srgbClr val="064339"/>
                </a:solidFill>
                <a:latin typeface="Arial Narrow" pitchFamily="34" charset="0"/>
              </a:rPr>
              <a:t>Program Evaluation and Guidance</a:t>
            </a:r>
          </a:p>
          <a:p>
            <a:pPr marL="857250" indent="-514350">
              <a:buFont typeface="+mj-lt"/>
              <a:buAutoNum type="arabicPeriod"/>
            </a:pPr>
            <a:r>
              <a:rPr lang="en-US" sz="2400" spc="100">
                <a:solidFill>
                  <a:srgbClr val="064339"/>
                </a:solidFill>
                <a:latin typeface="Arial Narrow" pitchFamily="34" charset="0"/>
              </a:rPr>
              <a:t>Consistent Enforcement of Standards and Discipline</a:t>
            </a:r>
          </a:p>
          <a:p>
            <a:pPr marL="857250" indent="-514350">
              <a:buFont typeface="+mj-lt"/>
              <a:buAutoNum type="arabicPeriod"/>
            </a:pPr>
            <a:r>
              <a:rPr lang="en-US" sz="2400" spc="100">
                <a:solidFill>
                  <a:srgbClr val="064339"/>
                </a:solidFill>
                <a:latin typeface="Arial Narrow" pitchFamily="34" charset="0"/>
              </a:rPr>
              <a:t>Response and Prevention</a:t>
            </a:r>
          </a:p>
        </p:txBody>
      </p:sp>
      <p:sp>
        <p:nvSpPr>
          <p:cNvPr id="6" name="Title 1"/>
          <p:cNvSpPr txBox="1">
            <a:spLocks/>
          </p:cNvSpPr>
          <p:nvPr/>
        </p:nvSpPr>
        <p:spPr>
          <a:xfrm>
            <a:off x="1625603" y="6399244"/>
            <a:ext cx="29125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52173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705703"/>
            <a:ext cx="8152228" cy="617220"/>
          </a:xfrm>
        </p:spPr>
        <p:txBody>
          <a:bodyPr>
            <a:noAutofit/>
          </a:bodyPr>
          <a:lstStyle/>
          <a:p>
            <a:pPr algn="ctr"/>
            <a:r>
              <a:rPr lang="en-US" sz="2800" b="1" spc="100">
                <a:solidFill>
                  <a:srgbClr val="004F39"/>
                </a:solidFill>
                <a:latin typeface="Arial Narrow" pitchFamily="34" charset="0"/>
                <a:cs typeface="Gotham Book"/>
              </a:rPr>
              <a:t>Organizational Leadership, Culture and Governance</a:t>
            </a:r>
          </a:p>
        </p:txBody>
      </p:sp>
      <p:sp>
        <p:nvSpPr>
          <p:cNvPr id="3" name="Content Placeholder 2"/>
          <p:cNvSpPr>
            <a:spLocks noGrp="1"/>
          </p:cNvSpPr>
          <p:nvPr>
            <p:ph idx="1"/>
          </p:nvPr>
        </p:nvSpPr>
        <p:spPr>
          <a:xfrm>
            <a:off x="2141220" y="2342606"/>
            <a:ext cx="7942971" cy="3827010"/>
          </a:xfrm>
        </p:spPr>
        <p:txBody>
          <a:bodyPr/>
          <a:lstStyle/>
          <a:p>
            <a:pPr marL="685800"/>
            <a:r>
              <a:rPr lang="en-US" sz="2400" spc="100">
                <a:solidFill>
                  <a:srgbClr val="004F39"/>
                </a:solidFill>
                <a:latin typeface="Arial Narrow" pitchFamily="34" charset="0"/>
              </a:rPr>
              <a:t>Demonstrate a compelling “</a:t>
            </a:r>
            <a:r>
              <a:rPr lang="en-US" sz="2400" u="sng" spc="100">
                <a:solidFill>
                  <a:srgbClr val="004F39"/>
                </a:solidFill>
                <a:latin typeface="Arial Narrow" pitchFamily="34" charset="0"/>
              </a:rPr>
              <a:t>tone from the top</a:t>
            </a:r>
            <a:r>
              <a:rPr lang="en-US" sz="2400" spc="100">
                <a:solidFill>
                  <a:srgbClr val="004F39"/>
                </a:solidFill>
                <a:latin typeface="Arial Narrow" pitchFamily="34" charset="0"/>
              </a:rPr>
              <a:t>” by instituting effective organizational vision, structure, oversight, communication and governance.</a:t>
            </a:r>
          </a:p>
        </p:txBody>
      </p:sp>
      <p:sp>
        <p:nvSpPr>
          <p:cNvPr id="6" name="Title 1"/>
          <p:cNvSpPr txBox="1">
            <a:spLocks/>
          </p:cNvSpPr>
          <p:nvPr/>
        </p:nvSpPr>
        <p:spPr>
          <a:xfrm>
            <a:off x="1625603" y="6399244"/>
            <a:ext cx="29379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83603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Standards and Procedures</a:t>
            </a:r>
          </a:p>
        </p:txBody>
      </p:sp>
      <p:sp>
        <p:nvSpPr>
          <p:cNvPr id="3" name="Content Placeholder 2"/>
          <p:cNvSpPr>
            <a:spLocks noGrp="1"/>
          </p:cNvSpPr>
          <p:nvPr>
            <p:ph idx="1"/>
          </p:nvPr>
        </p:nvSpPr>
        <p:spPr>
          <a:xfrm>
            <a:off x="2141220" y="2229394"/>
            <a:ext cx="7942971" cy="3940222"/>
          </a:xfrm>
        </p:spPr>
        <p:txBody>
          <a:bodyPr/>
          <a:lstStyle/>
          <a:p>
            <a:pPr marL="685800"/>
            <a:r>
              <a:rPr lang="en-US" sz="2400" spc="100">
                <a:solidFill>
                  <a:srgbClr val="004F39"/>
                </a:solidFill>
                <a:latin typeface="Arial Narrow" pitchFamily="34" charset="0"/>
              </a:rPr>
              <a:t>Establish standards and procedures, policies and guidelines to promote operational excellence through ethical behavior.</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Encourage commitment to University standards and unit guidelines for performance and conduct.</a:t>
            </a:r>
          </a:p>
        </p:txBody>
      </p:sp>
      <p:sp>
        <p:nvSpPr>
          <p:cNvPr id="6" name="Title 1"/>
          <p:cNvSpPr txBox="1">
            <a:spLocks/>
          </p:cNvSpPr>
          <p:nvPr/>
        </p:nvSpPr>
        <p:spPr>
          <a:xfrm>
            <a:off x="1625604" y="6399244"/>
            <a:ext cx="29209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67561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3" y="571501"/>
            <a:ext cx="8964020" cy="617220"/>
          </a:xfrm>
        </p:spPr>
        <p:txBody>
          <a:bodyPr>
            <a:noAutofit/>
          </a:bodyPr>
          <a:lstStyle/>
          <a:p>
            <a:pPr algn="ctr"/>
            <a:r>
              <a:rPr lang="en-US" sz="2800" b="1" spc="100">
                <a:solidFill>
                  <a:srgbClr val="004F39"/>
                </a:solidFill>
                <a:latin typeface="Arial Narrow" pitchFamily="34" charset="0"/>
                <a:cs typeface="Gotham Book"/>
              </a:rPr>
              <a:t>Standards and Procedures - Hard and Soft Controls</a:t>
            </a:r>
          </a:p>
        </p:txBody>
      </p:sp>
      <p:sp>
        <p:nvSpPr>
          <p:cNvPr id="3" name="Content Placeholder 2"/>
          <p:cNvSpPr>
            <a:spLocks noGrp="1"/>
          </p:cNvSpPr>
          <p:nvPr>
            <p:ph idx="1"/>
          </p:nvPr>
        </p:nvSpPr>
        <p:spPr>
          <a:xfrm>
            <a:off x="2141220" y="1660125"/>
            <a:ext cx="7942971" cy="4509491"/>
          </a:xfrm>
        </p:spPr>
        <p:txBody>
          <a:bodyPr/>
          <a:lstStyle/>
          <a:p>
            <a:pPr marL="685800"/>
            <a:r>
              <a:rPr lang="en-US" sz="2400" spc="100">
                <a:solidFill>
                  <a:srgbClr val="004F39"/>
                </a:solidFill>
                <a:latin typeface="Arial Narrow" pitchFamily="34" charset="0"/>
              </a:rPr>
              <a:t>Hard Controls</a:t>
            </a:r>
            <a:endParaRPr lang="en-US" sz="2000" spc="100">
              <a:solidFill>
                <a:srgbClr val="004F39"/>
              </a:solidFill>
              <a:latin typeface="Arial Narrow" pitchFamily="34" charset="0"/>
            </a:endParaRPr>
          </a:p>
          <a:p>
            <a:pPr marL="992124" lvl="1"/>
            <a:r>
              <a:rPr lang="en-US" sz="2000" spc="100">
                <a:solidFill>
                  <a:srgbClr val="004F39"/>
                </a:solidFill>
                <a:latin typeface="Arial Narrow" pitchFamily="34" charset="0"/>
              </a:rPr>
              <a:t>Policies, rules and defined procedures</a:t>
            </a:r>
          </a:p>
          <a:p>
            <a:pPr marL="992124" lvl="1"/>
            <a:r>
              <a:rPr lang="en-US" sz="2000" spc="100">
                <a:solidFill>
                  <a:srgbClr val="004F39"/>
                </a:solidFill>
                <a:latin typeface="Arial Narrow" pitchFamily="34" charset="0"/>
              </a:rPr>
              <a:t>Organization structure</a:t>
            </a:r>
          </a:p>
          <a:p>
            <a:pPr marL="992124" lvl="1"/>
            <a:r>
              <a:rPr lang="en-US" sz="2000" spc="100">
                <a:solidFill>
                  <a:srgbClr val="004F39"/>
                </a:solidFill>
                <a:latin typeface="Arial Narrow" pitchFamily="34" charset="0"/>
              </a:rPr>
              <a:t>Defined roles, responsibilities and authorization levels</a:t>
            </a:r>
          </a:p>
          <a:p>
            <a:pPr marL="685800"/>
            <a:r>
              <a:rPr lang="en-US" sz="2400" spc="100">
                <a:solidFill>
                  <a:srgbClr val="004F39"/>
                </a:solidFill>
                <a:latin typeface="Arial Narrow" pitchFamily="34" charset="0"/>
              </a:rPr>
              <a:t>Soft Controls</a:t>
            </a:r>
          </a:p>
          <a:p>
            <a:pPr marL="992124" lvl="1"/>
            <a:r>
              <a:rPr lang="en-US" sz="2000" spc="100">
                <a:solidFill>
                  <a:srgbClr val="004F39"/>
                </a:solidFill>
                <a:latin typeface="Arial Narrow" pitchFamily="34" charset="0"/>
              </a:rPr>
              <a:t>Competence of personnel</a:t>
            </a:r>
          </a:p>
          <a:p>
            <a:pPr marL="992124" lvl="1"/>
            <a:r>
              <a:rPr lang="en-US" sz="2000" spc="100">
                <a:solidFill>
                  <a:srgbClr val="004F39"/>
                </a:solidFill>
                <a:latin typeface="Arial Narrow" pitchFamily="34" charset="0"/>
              </a:rPr>
              <a:t>Trust and openness</a:t>
            </a:r>
          </a:p>
          <a:p>
            <a:pPr marL="992124" lvl="1"/>
            <a:r>
              <a:rPr lang="en-US" sz="2000" spc="100">
                <a:solidFill>
                  <a:srgbClr val="004F39"/>
                </a:solidFill>
                <a:latin typeface="Arial Narrow" pitchFamily="34" charset="0"/>
              </a:rPr>
              <a:t>Leadership philosophy and operating style</a:t>
            </a:r>
          </a:p>
          <a:p>
            <a:pPr marL="992124" lvl="1"/>
            <a:r>
              <a:rPr lang="en-US" sz="2000" spc="100">
                <a:solidFill>
                  <a:srgbClr val="004F39"/>
                </a:solidFill>
                <a:latin typeface="Arial Narrow" pitchFamily="34" charset="0"/>
              </a:rPr>
              <a:t>High expectations</a:t>
            </a:r>
          </a:p>
          <a:p>
            <a:pPr marL="992124" lvl="1"/>
            <a:r>
              <a:rPr lang="en-US" sz="2000" spc="100">
                <a:solidFill>
                  <a:srgbClr val="004F39"/>
                </a:solidFill>
                <a:latin typeface="Arial Narrow" pitchFamily="34" charset="0"/>
              </a:rPr>
              <a:t>Shared values</a:t>
            </a:r>
          </a:p>
          <a:p>
            <a:pPr marL="992124" lvl="1"/>
            <a:r>
              <a:rPr lang="en-US" sz="2000" spc="100">
                <a:solidFill>
                  <a:srgbClr val="004F39"/>
                </a:solidFill>
                <a:latin typeface="Arial Narrow" pitchFamily="34" charset="0"/>
              </a:rPr>
              <a:t>Integrity and high ethical standards</a:t>
            </a:r>
            <a:endParaRPr lang="en-US"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26519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2" y="793173"/>
            <a:ext cx="8152228" cy="617220"/>
          </a:xfrm>
        </p:spPr>
        <p:txBody>
          <a:bodyPr>
            <a:normAutofit/>
          </a:bodyPr>
          <a:lstStyle/>
          <a:p>
            <a:pPr algn="ctr"/>
            <a:r>
              <a:rPr lang="en-US" sz="3200" b="1" spc="100">
                <a:solidFill>
                  <a:srgbClr val="004F39"/>
                </a:solidFill>
                <a:latin typeface="Arial Narrow" pitchFamily="34" charset="0"/>
                <a:cs typeface="Gotham Book"/>
              </a:rPr>
              <a:t>Right People, Right Roles</a:t>
            </a:r>
          </a:p>
        </p:txBody>
      </p:sp>
      <p:sp>
        <p:nvSpPr>
          <p:cNvPr id="3" name="Content Placeholder 2"/>
          <p:cNvSpPr>
            <a:spLocks noGrp="1"/>
          </p:cNvSpPr>
          <p:nvPr>
            <p:ph idx="1"/>
          </p:nvPr>
        </p:nvSpPr>
        <p:spPr>
          <a:xfrm>
            <a:off x="2141220" y="2107474"/>
            <a:ext cx="7942971" cy="4062142"/>
          </a:xfrm>
        </p:spPr>
        <p:txBody>
          <a:bodyPr/>
          <a:lstStyle/>
          <a:p>
            <a:pPr marL="685800"/>
            <a:r>
              <a:rPr lang="en-US" sz="2400" spc="100">
                <a:solidFill>
                  <a:srgbClr val="004F39"/>
                </a:solidFill>
                <a:latin typeface="Arial Narrow" pitchFamily="34" charset="0"/>
              </a:rPr>
              <a:t>Hire and empower exceptional personnel.  Grant and monitor appropriate authority to enable effective support of the University’s mission.</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Promote recognition for exceptional work and ensure decision-making authorities are informed and knowledgeable about operations.</a:t>
            </a:r>
          </a:p>
        </p:txBody>
      </p:sp>
      <p:sp>
        <p:nvSpPr>
          <p:cNvPr id="6" name="Title 1"/>
          <p:cNvSpPr txBox="1">
            <a:spLocks/>
          </p:cNvSpPr>
          <p:nvPr/>
        </p:nvSpPr>
        <p:spPr>
          <a:xfrm>
            <a:off x="1625603" y="6399244"/>
            <a:ext cx="2929464"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86533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880111"/>
            <a:ext cx="8152228" cy="617220"/>
          </a:xfrm>
        </p:spPr>
        <p:txBody>
          <a:bodyPr>
            <a:normAutofit/>
          </a:bodyPr>
          <a:lstStyle/>
          <a:p>
            <a:pPr algn="ctr"/>
            <a:r>
              <a:rPr lang="en-US" sz="3200" b="1" spc="100">
                <a:solidFill>
                  <a:srgbClr val="004F39"/>
                </a:solidFill>
                <a:latin typeface="Arial Narrow" pitchFamily="34" charset="0"/>
                <a:cs typeface="Gotham Book"/>
              </a:rPr>
              <a:t>Education and Awareness</a:t>
            </a:r>
          </a:p>
        </p:txBody>
      </p:sp>
      <p:sp>
        <p:nvSpPr>
          <p:cNvPr id="3" name="Content Placeholder 2"/>
          <p:cNvSpPr>
            <a:spLocks noGrp="1"/>
          </p:cNvSpPr>
          <p:nvPr>
            <p:ph idx="1"/>
          </p:nvPr>
        </p:nvSpPr>
        <p:spPr>
          <a:xfrm>
            <a:off x="2141220" y="2159726"/>
            <a:ext cx="7942971" cy="4009890"/>
          </a:xfrm>
        </p:spPr>
        <p:txBody>
          <a:bodyPr/>
          <a:lstStyle/>
          <a:p>
            <a:pPr marL="685800"/>
            <a:r>
              <a:rPr lang="en-US" sz="2400" spc="100">
                <a:solidFill>
                  <a:srgbClr val="004F39"/>
                </a:solidFill>
                <a:latin typeface="Arial Narrow" pitchFamily="34" charset="0"/>
              </a:rPr>
              <a:t>Communicate expectations of high ethical standards and adherence to policies, procedures and other aspects of ethics and compliance.</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Provide training and education consistently, effectively and in a practical manner as appropriate to an individual’s role and responsibilities.</a:t>
            </a:r>
          </a:p>
        </p:txBody>
      </p:sp>
      <p:sp>
        <p:nvSpPr>
          <p:cNvPr id="6" name="Title 1"/>
          <p:cNvSpPr txBox="1">
            <a:spLocks/>
          </p:cNvSpPr>
          <p:nvPr/>
        </p:nvSpPr>
        <p:spPr>
          <a:xfrm>
            <a:off x="1625604" y="6399244"/>
            <a:ext cx="29209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78830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880111"/>
            <a:ext cx="8152228" cy="617220"/>
          </a:xfrm>
        </p:spPr>
        <p:txBody>
          <a:bodyPr>
            <a:normAutofit/>
          </a:bodyPr>
          <a:lstStyle/>
          <a:p>
            <a:pPr algn="ctr"/>
            <a:r>
              <a:rPr lang="en-US" sz="3200" b="1" spc="100">
                <a:solidFill>
                  <a:srgbClr val="004F39"/>
                </a:solidFill>
                <a:latin typeface="Arial Narrow" pitchFamily="34" charset="0"/>
                <a:cs typeface="Gotham Book"/>
              </a:rPr>
              <a:t>Program Evaluation and Guidance</a:t>
            </a:r>
          </a:p>
        </p:txBody>
      </p:sp>
      <p:sp>
        <p:nvSpPr>
          <p:cNvPr id="3" name="Content Placeholder 2"/>
          <p:cNvSpPr>
            <a:spLocks noGrp="1"/>
          </p:cNvSpPr>
          <p:nvPr>
            <p:ph idx="1"/>
          </p:nvPr>
        </p:nvSpPr>
        <p:spPr>
          <a:xfrm>
            <a:off x="2141220" y="2194560"/>
            <a:ext cx="7942971" cy="3975056"/>
          </a:xfrm>
        </p:spPr>
        <p:txBody>
          <a:bodyPr/>
          <a:lstStyle/>
          <a:p>
            <a:pPr marL="685800"/>
            <a:r>
              <a:rPr lang="en-US" sz="2400" spc="100">
                <a:solidFill>
                  <a:srgbClr val="004F39"/>
                </a:solidFill>
                <a:latin typeface="Arial Narrow" pitchFamily="34" charset="0"/>
              </a:rPr>
              <a:t>Monitor and audit periodically to detect unusual results or noncompliant conduct.</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Establish and promote mechanisms for individuals to seek guidance or report potential noncompliant conduct without fear of retaliation.</a:t>
            </a:r>
          </a:p>
          <a:p>
            <a:pPr marL="992124" lvl="1"/>
            <a:r>
              <a:rPr lang="en-US" sz="2000" spc="100">
                <a:solidFill>
                  <a:srgbClr val="004F39"/>
                </a:solidFill>
                <a:latin typeface="Arial Narrow" pitchFamily="34" charset="0"/>
              </a:rPr>
              <a:t>Speak up culture.</a:t>
            </a:r>
          </a:p>
        </p:txBody>
      </p:sp>
      <p:sp>
        <p:nvSpPr>
          <p:cNvPr id="6" name="Title 1"/>
          <p:cNvSpPr txBox="1">
            <a:spLocks/>
          </p:cNvSpPr>
          <p:nvPr/>
        </p:nvSpPr>
        <p:spPr>
          <a:xfrm>
            <a:off x="1625604" y="6399244"/>
            <a:ext cx="29717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79019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3" y="571501"/>
            <a:ext cx="8694054" cy="617220"/>
          </a:xfrm>
        </p:spPr>
        <p:txBody>
          <a:bodyPr>
            <a:noAutofit/>
          </a:bodyPr>
          <a:lstStyle/>
          <a:p>
            <a:pPr algn="ctr"/>
            <a:r>
              <a:rPr lang="en-US" sz="2800" b="1" spc="100">
                <a:solidFill>
                  <a:srgbClr val="004F39"/>
                </a:solidFill>
                <a:latin typeface="Arial Narrow" pitchFamily="34" charset="0"/>
                <a:cs typeface="Gotham Book"/>
              </a:rPr>
              <a:t>Program Evaluation and Guidance - Compliance Owners</a:t>
            </a:r>
          </a:p>
        </p:txBody>
      </p:sp>
      <p:sp>
        <p:nvSpPr>
          <p:cNvPr id="3" name="Content Placeholder 2"/>
          <p:cNvSpPr>
            <a:spLocks noGrp="1"/>
          </p:cNvSpPr>
          <p:nvPr>
            <p:ph idx="1"/>
          </p:nvPr>
        </p:nvSpPr>
        <p:spPr>
          <a:xfrm>
            <a:off x="2141220" y="1419497"/>
            <a:ext cx="7942971" cy="4750118"/>
          </a:xfrm>
        </p:spPr>
        <p:txBody>
          <a:bodyPr/>
          <a:lstStyle/>
          <a:p>
            <a:r>
              <a:rPr lang="en-US" sz="2000" spc="100">
                <a:solidFill>
                  <a:srgbClr val="004F39"/>
                </a:solidFill>
                <a:latin typeface="Arial Narrow" pitchFamily="34" charset="0"/>
              </a:rPr>
              <a:t>Regularly assessing risk, annually reporting the impact and probability of a potential compliance violation for their areas and summarizing monitoring plans to mitigate risks and instances of noncompliance.</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Conducting appropriate monitoring activities related to their areas of responsibility.</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Reporting significant findings from internal monitoring activities and/or external agency requests to the Office of Audit, Risk and Compliance and senior leadership.</a:t>
            </a:r>
          </a:p>
          <a:p>
            <a:pPr marL="0" indent="0">
              <a:buNone/>
            </a:pPr>
            <a:endParaRPr lang="en-US" sz="1000" spc="100">
              <a:solidFill>
                <a:srgbClr val="004F39"/>
              </a:solidFill>
              <a:latin typeface="Arial Narrow" pitchFamily="34" charset="0"/>
            </a:endParaRPr>
          </a:p>
          <a:p>
            <a:r>
              <a:rPr lang="en-US" sz="2000" b="1" spc="100">
                <a:solidFill>
                  <a:srgbClr val="004F39"/>
                </a:solidFill>
                <a:latin typeface="Arial Narrow" pitchFamily="34" charset="0"/>
              </a:rPr>
              <a:t>Implementing changes to address instances of noncompliance to strengthen controls and minimize future risks of noncompliance.</a:t>
            </a:r>
          </a:p>
          <a:p>
            <a:pPr marL="0" indent="0">
              <a:buNone/>
            </a:pPr>
            <a:endParaRPr lang="en-US" sz="1000" spc="100">
              <a:solidFill>
                <a:srgbClr val="004F39"/>
              </a:solidFill>
              <a:latin typeface="Arial Narrow" pitchFamily="34" charset="0"/>
            </a:endParaRPr>
          </a:p>
          <a:p>
            <a:r>
              <a:rPr lang="en-US" sz="2000" spc="100">
                <a:solidFill>
                  <a:srgbClr val="004F39"/>
                </a:solidFill>
                <a:latin typeface="Arial Narrow" pitchFamily="34" charset="0"/>
              </a:rPr>
              <a:t>Training individuals in their areas on the compliance requirements.</a:t>
            </a: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62435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251" y="418012"/>
            <a:ext cx="8269549" cy="722811"/>
          </a:xfrm>
        </p:spPr>
        <p:txBody>
          <a:bodyPr>
            <a:normAutofit fontScale="90000"/>
          </a:bodyPr>
          <a:lstStyle/>
          <a:p>
            <a:pPr algn="ctr"/>
            <a:r>
              <a:rPr lang="en-US" sz="2700" b="1" spc="200">
                <a:solidFill>
                  <a:srgbClr val="0C533A"/>
                </a:solidFill>
                <a:latin typeface="Arial Narrow" pitchFamily="34" charset="0"/>
              </a:rPr>
              <a:t>Roles in Risk Management – Three Lines of Defense Model Takes an Entire Campus to Ensure Compliance</a:t>
            </a:r>
            <a:br>
              <a:rPr lang="en-US" sz="2200" b="1" spc="200">
                <a:latin typeface="Arial Narrow" pitchFamily="34" charset="0"/>
              </a:rPr>
            </a:br>
            <a:br>
              <a:rPr lang="en-US" spc="200">
                <a:latin typeface="Arial Narrow" pitchFamily="34" charset="0"/>
              </a:rPr>
            </a:br>
            <a:endParaRPr lang="en-US"/>
          </a:p>
        </p:txBody>
      </p:sp>
      <p:graphicFrame>
        <p:nvGraphicFramePr>
          <p:cNvPr id="5" name="Content Placeholder 4"/>
          <p:cNvGraphicFramePr>
            <a:graphicFrameLocks noGrp="1"/>
          </p:cNvGraphicFramePr>
          <p:nvPr>
            <p:ph idx="1"/>
          </p:nvPr>
        </p:nvGraphicFramePr>
        <p:xfrm>
          <a:off x="1583112" y="1274047"/>
          <a:ext cx="9084888" cy="5343690"/>
        </p:xfrm>
        <a:graphic>
          <a:graphicData uri="http://schemas.openxmlformats.org/drawingml/2006/table">
            <a:tbl>
              <a:tblPr firstRow="1" firstCol="1" bandRow="1">
                <a:tableStyleId>{5C22544A-7EE6-4342-B048-85BDC9FD1C3A}</a:tableStyleId>
              </a:tblPr>
              <a:tblGrid>
                <a:gridCol w="2817010">
                  <a:extLst>
                    <a:ext uri="{9D8B030D-6E8A-4147-A177-3AD203B41FA5}">
                      <a16:colId xmlns:a16="http://schemas.microsoft.com/office/drawing/2014/main" val="1383867126"/>
                    </a:ext>
                  </a:extLst>
                </a:gridCol>
                <a:gridCol w="2877377">
                  <a:extLst>
                    <a:ext uri="{9D8B030D-6E8A-4147-A177-3AD203B41FA5}">
                      <a16:colId xmlns:a16="http://schemas.microsoft.com/office/drawing/2014/main" val="2550266954"/>
                    </a:ext>
                  </a:extLst>
                </a:gridCol>
                <a:gridCol w="2946494">
                  <a:extLst>
                    <a:ext uri="{9D8B030D-6E8A-4147-A177-3AD203B41FA5}">
                      <a16:colId xmlns:a16="http://schemas.microsoft.com/office/drawing/2014/main" val="2977480742"/>
                    </a:ext>
                  </a:extLst>
                </a:gridCol>
                <a:gridCol w="223556">
                  <a:extLst>
                    <a:ext uri="{9D8B030D-6E8A-4147-A177-3AD203B41FA5}">
                      <a16:colId xmlns:a16="http://schemas.microsoft.com/office/drawing/2014/main" val="2477250714"/>
                    </a:ext>
                  </a:extLst>
                </a:gridCol>
                <a:gridCol w="220451">
                  <a:extLst>
                    <a:ext uri="{9D8B030D-6E8A-4147-A177-3AD203B41FA5}">
                      <a16:colId xmlns:a16="http://schemas.microsoft.com/office/drawing/2014/main" val="73603407"/>
                    </a:ext>
                  </a:extLst>
                </a:gridCol>
              </a:tblGrid>
              <a:tr h="439030">
                <a:tc gridSpan="3">
                  <a:txBody>
                    <a:bodyPr/>
                    <a:lstStyle/>
                    <a:p>
                      <a:pPr marL="0" marR="0" algn="ctr">
                        <a:lnSpc>
                          <a:spcPct val="107000"/>
                        </a:lnSpc>
                        <a:spcBef>
                          <a:spcPts val="0"/>
                        </a:spcBef>
                        <a:spcAft>
                          <a:spcPts val="0"/>
                        </a:spcAft>
                      </a:pPr>
                      <a:r>
                        <a:rPr lang="en-US" sz="1300">
                          <a:solidFill>
                            <a:schemeClr val="tx1"/>
                          </a:solidFill>
                          <a:effectLst/>
                        </a:rPr>
                        <a:t>Board of Trustees/Audit,</a:t>
                      </a:r>
                      <a:r>
                        <a:rPr lang="en-US" sz="1300" baseline="0">
                          <a:solidFill>
                            <a:schemeClr val="tx1"/>
                          </a:solidFill>
                          <a:effectLst/>
                        </a:rPr>
                        <a:t> Risk and Compliance </a:t>
                      </a:r>
                      <a:r>
                        <a:rPr lang="en-US" sz="1300">
                          <a:solidFill>
                            <a:schemeClr val="tx1"/>
                          </a:solidFill>
                          <a:effectLst/>
                        </a:rPr>
                        <a:t>Committee</a:t>
                      </a:r>
                    </a:p>
                    <a:p>
                      <a:pPr marL="0" marR="0" algn="ctr">
                        <a:lnSpc>
                          <a:spcPct val="107000"/>
                        </a:lnSpc>
                        <a:spcBef>
                          <a:spcPts val="0"/>
                        </a:spcBef>
                        <a:spcAft>
                          <a:spcPts val="0"/>
                        </a:spcAft>
                      </a:pPr>
                      <a:r>
                        <a:rPr lang="en-US" sz="1300">
                          <a:solidFill>
                            <a:schemeClr val="tx1"/>
                          </a:solidFill>
                          <a:effectLst/>
                        </a:rPr>
                        <a:t>Perform Oversight</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rowSpan="20">
                  <a:txBody>
                    <a:bodyPr/>
                    <a:lstStyle/>
                    <a:p>
                      <a:pPr marL="0" marR="0" algn="ctr">
                        <a:lnSpc>
                          <a:spcPct val="107000"/>
                        </a:lnSpc>
                        <a:spcBef>
                          <a:spcPts val="0"/>
                        </a:spcBef>
                        <a:spcAft>
                          <a:spcPts val="0"/>
                        </a:spcAft>
                      </a:pPr>
                      <a:r>
                        <a:rPr lang="en-US" sz="1100">
                          <a:effectLst/>
                        </a:rPr>
                        <a:t>EXTERNAL</a:t>
                      </a:r>
                    </a:p>
                    <a:p>
                      <a:pPr marL="0" marR="0" algn="ctr">
                        <a:lnSpc>
                          <a:spcPct val="107000"/>
                        </a:lnSpc>
                        <a:spcBef>
                          <a:spcPts val="0"/>
                        </a:spcBef>
                        <a:spcAft>
                          <a:spcPts val="0"/>
                        </a:spcAft>
                      </a:pPr>
                      <a:r>
                        <a:rPr lang="en-US" sz="1100">
                          <a:effectLst/>
                        </a:rPr>
                        <a:t> </a:t>
                      </a:r>
                    </a:p>
                    <a:p>
                      <a:pPr marL="0" marR="0" algn="ctr">
                        <a:lnSpc>
                          <a:spcPct val="107000"/>
                        </a:lnSpc>
                        <a:spcBef>
                          <a:spcPts val="0"/>
                        </a:spcBef>
                        <a:spcAft>
                          <a:spcPts val="0"/>
                        </a:spcAft>
                      </a:pPr>
                      <a:r>
                        <a:rPr lang="en-US" sz="1100">
                          <a:effectLst/>
                        </a:rPr>
                        <a:t>AUDITORS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nchor="ctr">
                    <a:lnL w="12700" cap="flat" cmpd="sng" algn="ctr">
                      <a:solidFill>
                        <a:schemeClr val="tx1"/>
                      </a:solidFill>
                      <a:prstDash val="solid"/>
                      <a:round/>
                      <a:headEnd type="none" w="med" len="med"/>
                      <a:tailEnd type="none" w="med" len="med"/>
                    </a:lnL>
                    <a:cell3D prstMaterial="dkEdge">
                      <a:bevel w="25400" h="25400" prst="angle"/>
                      <a:lightRig rig="flood" dir="t"/>
                    </a:cell3D>
                    <a:solidFill>
                      <a:schemeClr val="bg1">
                        <a:lumMod val="75000"/>
                      </a:schemeClr>
                    </a:solidFill>
                  </a:tcPr>
                </a:tc>
                <a:tc rowSpan="20">
                  <a:txBody>
                    <a:bodyPr/>
                    <a:lstStyle/>
                    <a:p>
                      <a:pPr marL="0" marR="0" algn="ctr">
                        <a:lnSpc>
                          <a:spcPct val="107000"/>
                        </a:lnSpc>
                        <a:spcBef>
                          <a:spcPts val="0"/>
                        </a:spcBef>
                        <a:spcAft>
                          <a:spcPts val="0"/>
                        </a:spcAft>
                      </a:pPr>
                      <a:r>
                        <a:rPr lang="en-US" sz="1100">
                          <a:effectLst/>
                        </a:rPr>
                        <a:t>REGULATORS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nchor="ctr">
                    <a:cell3D prstMaterial="dkEdge">
                      <a:bevel w="25400" h="25400" prst="angle"/>
                      <a:lightRig rig="flood" dir="t"/>
                    </a:cell3D>
                    <a:solidFill>
                      <a:schemeClr val="bg1">
                        <a:lumMod val="75000"/>
                      </a:schemeClr>
                    </a:solidFill>
                  </a:tcPr>
                </a:tc>
                <a:extLst>
                  <a:ext uri="{0D108BD9-81ED-4DB2-BD59-A6C34878D82A}">
                    <a16:rowId xmlns:a16="http://schemas.microsoft.com/office/drawing/2014/main" val="510011086"/>
                  </a:ext>
                </a:extLst>
              </a:tr>
              <a:tr h="411995">
                <a:tc gridSpan="3">
                  <a:txBody>
                    <a:bodyPr/>
                    <a:lstStyle/>
                    <a:p>
                      <a:pPr marL="0" marR="0" algn="ctr">
                        <a:lnSpc>
                          <a:spcPct val="107000"/>
                        </a:lnSpc>
                        <a:spcBef>
                          <a:spcPts val="0"/>
                        </a:spcBef>
                        <a:spcAft>
                          <a:spcPts val="0"/>
                        </a:spcAft>
                      </a:pPr>
                      <a:r>
                        <a:rPr lang="en-US" sz="1300">
                          <a:solidFill>
                            <a:schemeClr val="tx1"/>
                          </a:solidFill>
                          <a:effectLst/>
                        </a:rPr>
                        <a:t>Executive Management</a:t>
                      </a:r>
                    </a:p>
                    <a:p>
                      <a:pPr marL="0" marR="0" algn="ctr">
                        <a:lnSpc>
                          <a:spcPct val="107000"/>
                        </a:lnSpc>
                        <a:spcBef>
                          <a:spcPts val="0"/>
                        </a:spcBef>
                        <a:spcAft>
                          <a:spcPts val="0"/>
                        </a:spcAft>
                      </a:pPr>
                      <a:r>
                        <a:rPr lang="en-US" sz="1300">
                          <a:solidFill>
                            <a:schemeClr val="tx1"/>
                          </a:solidFill>
                          <a:effectLst/>
                        </a:rPr>
                        <a:t>Monitor Performance</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53510166"/>
                  </a:ext>
                </a:extLst>
              </a:tr>
              <a:tr h="172507">
                <a:tc gridSpan="3">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solidFill>
                      <a:schemeClr val="bg2">
                        <a:alpha val="75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32373879"/>
                  </a:ext>
                </a:extLst>
              </a:tr>
              <a:tr h="176399">
                <a:tc>
                  <a:txBody>
                    <a:bodyPr/>
                    <a:lstStyle/>
                    <a:p>
                      <a:pPr marL="0" marR="0" algn="ctr">
                        <a:lnSpc>
                          <a:spcPct val="107000"/>
                        </a:lnSpc>
                        <a:spcBef>
                          <a:spcPts val="0"/>
                        </a:spcBef>
                        <a:spcAft>
                          <a:spcPts val="0"/>
                        </a:spcAft>
                      </a:pPr>
                      <a:r>
                        <a:rPr lang="en-US" sz="1100">
                          <a:solidFill>
                            <a:schemeClr val="tx1"/>
                          </a:solidFill>
                          <a:effectLst/>
                        </a:rPr>
                        <a:t>1</a:t>
                      </a:r>
                      <a:r>
                        <a:rPr lang="en-US" sz="1100" baseline="30000">
                          <a:solidFill>
                            <a:schemeClr val="tx1"/>
                          </a:solidFill>
                          <a:effectLst/>
                        </a:rPr>
                        <a:t>st</a:t>
                      </a:r>
                      <a:r>
                        <a:rPr lang="en-US" sz="1100">
                          <a:solidFill>
                            <a:schemeClr val="tx1"/>
                          </a:solidFill>
                          <a:effectLst/>
                        </a:rPr>
                        <a:t> Line of Defense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gn="ctr">
                        <a:lnSpc>
                          <a:spcPct val="107000"/>
                        </a:lnSpc>
                        <a:spcBef>
                          <a:spcPts val="0"/>
                        </a:spcBef>
                        <a:spcAft>
                          <a:spcPts val="0"/>
                        </a:spcAft>
                      </a:pPr>
                      <a:r>
                        <a:rPr lang="en-US" sz="1100" b="1">
                          <a:effectLst/>
                        </a:rPr>
                        <a:t>2</a:t>
                      </a:r>
                      <a:r>
                        <a:rPr lang="en-US" sz="1100" b="1" baseline="30000">
                          <a:effectLst/>
                        </a:rPr>
                        <a:t>nd</a:t>
                      </a:r>
                      <a:r>
                        <a:rPr lang="en-US" sz="1100" b="1">
                          <a:effectLst/>
                        </a:rPr>
                        <a:t> Line of Defense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gn="ctr">
                        <a:lnSpc>
                          <a:spcPct val="107000"/>
                        </a:lnSpc>
                        <a:spcBef>
                          <a:spcPts val="0"/>
                        </a:spcBef>
                        <a:spcAft>
                          <a:spcPts val="0"/>
                        </a:spcAft>
                      </a:pPr>
                      <a:r>
                        <a:rPr lang="en-US" sz="1100" b="1">
                          <a:effectLst/>
                        </a:rPr>
                        <a:t>3</a:t>
                      </a:r>
                      <a:r>
                        <a:rPr lang="en-US" sz="1100" b="1" baseline="30000">
                          <a:effectLst/>
                        </a:rPr>
                        <a:t>rd</a:t>
                      </a:r>
                      <a:r>
                        <a:rPr lang="en-US" sz="1100" b="1">
                          <a:effectLst/>
                        </a:rPr>
                        <a:t> Line of Defense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40804148"/>
                  </a:ext>
                </a:extLst>
              </a:tr>
              <a:tr h="269749">
                <a:tc>
                  <a:txBody>
                    <a:bodyPr/>
                    <a:lstStyle/>
                    <a:p>
                      <a:pPr marL="0" marR="0" algn="ctr">
                        <a:lnSpc>
                          <a:spcPct val="107000"/>
                        </a:lnSpc>
                        <a:spcBef>
                          <a:spcPts val="0"/>
                        </a:spcBef>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25194111"/>
                  </a:ext>
                </a:extLst>
              </a:tr>
              <a:tr h="352797">
                <a:tc>
                  <a:txBody>
                    <a:bodyPr/>
                    <a:lstStyle/>
                    <a:p>
                      <a:pPr marL="0" marR="0" algn="ctr">
                        <a:lnSpc>
                          <a:spcPct val="107000"/>
                        </a:lnSpc>
                        <a:spcBef>
                          <a:spcPts val="0"/>
                        </a:spcBef>
                        <a:spcAft>
                          <a:spcPts val="0"/>
                        </a:spcAft>
                      </a:pPr>
                      <a:r>
                        <a:rPr lang="en-US" sz="1100">
                          <a:solidFill>
                            <a:schemeClr val="tx1"/>
                          </a:solidFill>
                          <a:effectLst/>
                        </a:rPr>
                        <a:t>Management Processes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gn="ctr">
                        <a:lnSpc>
                          <a:spcPct val="107000"/>
                        </a:lnSpc>
                        <a:spcBef>
                          <a:spcPts val="0"/>
                        </a:spcBef>
                        <a:spcAft>
                          <a:spcPts val="0"/>
                        </a:spcAft>
                      </a:pPr>
                      <a:r>
                        <a:rPr lang="en-US" sz="1100" b="1">
                          <a:effectLst/>
                        </a:rPr>
                        <a:t>Risk Assurance Functions – Monitoring Controls</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gn="ctr">
                        <a:lnSpc>
                          <a:spcPct val="107000"/>
                        </a:lnSpc>
                        <a:spcBef>
                          <a:spcPts val="0"/>
                        </a:spcBef>
                        <a:spcAft>
                          <a:spcPts val="0"/>
                        </a:spcAft>
                      </a:pPr>
                      <a:r>
                        <a:rPr lang="en-US" sz="1100" b="1">
                          <a:effectLst/>
                        </a:rPr>
                        <a:t>Risk Assurance - Internal Audit</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1180562"/>
                  </a:ext>
                </a:extLst>
              </a:tr>
              <a:tr h="269749">
                <a:tc>
                  <a:txBody>
                    <a:bodyPr/>
                    <a:lstStyle/>
                    <a:p>
                      <a:pPr marL="0" marR="0" algn="ctr">
                        <a:lnSpc>
                          <a:spcPct val="107000"/>
                        </a:lnSpc>
                        <a:spcBef>
                          <a:spcPts val="0"/>
                        </a:spcBef>
                        <a:spcAft>
                          <a:spcPts val="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Intercollegiate Athletics – Office of Compliance Services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endParaRPr lang="en-US" b="1"/>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55948675"/>
                  </a:ext>
                </a:extLst>
              </a:tr>
              <a:tr h="352797">
                <a:tc>
                  <a:txBody>
                    <a:bodyPr/>
                    <a:lstStyle/>
                    <a:p>
                      <a:pPr marL="0" marR="0">
                        <a:lnSpc>
                          <a:spcPct val="107000"/>
                        </a:lnSpc>
                        <a:spcBef>
                          <a:spcPts val="0"/>
                        </a:spcBef>
                        <a:spcAft>
                          <a:spcPts val="0"/>
                        </a:spcAft>
                      </a:pPr>
                      <a:r>
                        <a:rPr lang="en-US" sz="1100" b="0">
                          <a:solidFill>
                            <a:schemeClr val="tx1"/>
                          </a:solidFill>
                          <a:effectLst/>
                        </a:rPr>
                        <a:t>Unit operations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Environmental Health &amp; Safety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Independent oversight</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76531296"/>
                  </a:ext>
                </a:extLst>
              </a:tr>
              <a:tr h="176399">
                <a:tc>
                  <a:txBody>
                    <a:bodyPr/>
                    <a:lstStyle/>
                    <a:p>
                      <a:pPr marL="0" marR="0">
                        <a:lnSpc>
                          <a:spcPct val="107000"/>
                        </a:lnSpc>
                        <a:spcBef>
                          <a:spcPts val="0"/>
                        </a:spcBef>
                        <a:spcAft>
                          <a:spcPts val="0"/>
                        </a:spcAft>
                      </a:pPr>
                      <a:r>
                        <a:rPr lang="en-US" sz="1100" b="0">
                          <a:solidFill>
                            <a:schemeClr val="tx1"/>
                          </a:solidFill>
                          <a:effectLst/>
                        </a:rPr>
                        <a:t>Process &amp; risk owners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Controller’s Office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Operational effectiveness &amp; efficiency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33504390"/>
                  </a:ext>
                </a:extLst>
              </a:tr>
              <a:tr h="352797">
                <a:tc>
                  <a:txBody>
                    <a:bodyPr/>
                    <a:lstStyle/>
                    <a:p>
                      <a:pPr marL="0" marR="0">
                        <a:lnSpc>
                          <a:spcPct val="107000"/>
                        </a:lnSpc>
                        <a:spcBef>
                          <a:spcPts val="0"/>
                        </a:spcBef>
                        <a:spcAft>
                          <a:spcPts val="0"/>
                        </a:spcAft>
                      </a:pPr>
                      <a:r>
                        <a:rPr lang="en-US" sz="1100" b="0">
                          <a:solidFill>
                            <a:schemeClr val="tx1"/>
                          </a:solidFill>
                          <a:effectLst/>
                        </a:rPr>
                        <a:t>Management controls (assess, control, mitigate)</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HCI Compliance Office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Safeguarding of assets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706220"/>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latin typeface="Calibri" panose="020F0502020204030204" pitchFamily="34" charset="0"/>
                          <a:ea typeface="Calibri" panose="020F0502020204030204" pitchFamily="34" charset="0"/>
                          <a:cs typeface="Times New Roman" panose="02020603050405020304" pitchFamily="18" charset="0"/>
                        </a:rPr>
                        <a:t>IT Security</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Reporting reliability and integrity</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75092527"/>
                  </a:ext>
                </a:extLst>
              </a:tr>
              <a:tr h="345013">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kern="1200">
                          <a:solidFill>
                            <a:schemeClr val="dk1"/>
                          </a:solidFill>
                          <a:effectLst/>
                          <a:latin typeface="+mn-lt"/>
                          <a:ea typeface="+mn-ea"/>
                          <a:cs typeface="+mn-cs"/>
                        </a:rPr>
                        <a:t>Office of Audit, Risk &amp; Compliance - Compliance</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Compliance with laws, regulations, policies/procedures, and contracts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56911442"/>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Office for Civil Rights and Title IX Education and Compliance </a:t>
                      </a:r>
                      <a:endParaRPr lang="en-US" sz="1200" b="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Internal control framework</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3269432"/>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kern="1200">
                          <a:solidFill>
                            <a:schemeClr val="dk1"/>
                          </a:solidFill>
                          <a:effectLst/>
                          <a:latin typeface="+mn-lt"/>
                          <a:ea typeface="+mn-ea"/>
                          <a:cs typeface="+mn-cs"/>
                        </a:rPr>
                        <a:t>Office of the General Counsel</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5709576"/>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latin typeface="Calibri" panose="020F0502020204030204" pitchFamily="34" charset="0"/>
                          <a:ea typeface="Calibri" panose="020F0502020204030204" pitchFamily="34" charset="0"/>
                          <a:cs typeface="Times New Roman" panose="02020603050405020304" pitchFamily="18" charset="0"/>
                        </a:rPr>
                        <a:t>Office of Health Affairs –</a:t>
                      </a:r>
                      <a:r>
                        <a:rPr lang="en-US" sz="1100" b="0" baseline="0">
                          <a:effectLst/>
                          <a:latin typeface="Calibri" panose="020F0502020204030204" pitchFamily="34" charset="0"/>
                          <a:ea typeface="Calibri" panose="020F0502020204030204" pitchFamily="34" charset="0"/>
                          <a:cs typeface="Times New Roman" panose="02020603050405020304" pitchFamily="18" charset="0"/>
                        </a:rPr>
                        <a:t> Chief Medical Officer</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775076"/>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b="0">
                          <a:effectLst/>
                        </a:rPr>
                        <a:t>Office of Regulatory Affairs/ IRB/Research Integrity Officer</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332173"/>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rPr>
                        <a:t>Risk Management &amp; Insurance</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8093821"/>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latin typeface="Calibri" panose="020F0502020204030204" pitchFamily="34" charset="0"/>
                          <a:ea typeface="Calibri" panose="020F0502020204030204" pitchFamily="34" charset="0"/>
                          <a:cs typeface="Times New Roman" panose="02020603050405020304" pitchFamily="18" charset="0"/>
                        </a:rPr>
                        <a:t>Sponsored Programs Administration – OSP/CGA</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22353585"/>
                  </a:ext>
                </a:extLst>
              </a:tr>
              <a:tr h="0">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kern="1200">
                          <a:solidFill>
                            <a:schemeClr val="dk1"/>
                          </a:solidFill>
                          <a:effectLst/>
                          <a:latin typeface="+mn-lt"/>
                          <a:ea typeface="+mn-ea"/>
                          <a:cs typeface="+mn-cs"/>
                        </a:rPr>
                        <a:t>Youth Program Director</a:t>
                      </a: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7778894"/>
                  </a:ext>
                </a:extLst>
              </a:tr>
              <a:tr h="176399">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18900000" scaled="1"/>
                      <a:tileRect/>
                    </a:gradFill>
                  </a:tcPr>
                </a:tc>
                <a:tc>
                  <a:txBody>
                    <a:bodyPr/>
                    <a:lstStyle/>
                    <a:p>
                      <a:pPr marL="0" marR="0">
                        <a:lnSpc>
                          <a:spcPct val="107000"/>
                        </a:lnSpc>
                        <a:spcBef>
                          <a:spcPts val="0"/>
                        </a:spcBef>
                        <a:spcAft>
                          <a:spcPts val="0"/>
                        </a:spcAft>
                      </a:pPr>
                      <a:r>
                        <a:rPr lang="en-US" sz="1100" b="0">
                          <a:effectLst/>
                        </a:rPr>
                        <a:t>Other Control</a:t>
                      </a:r>
                      <a:r>
                        <a:rPr lang="en-US" sz="1100" b="0" baseline="0">
                          <a:effectLst/>
                        </a:rPr>
                        <a:t> Areas</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a:txBody>
                    <a:bodyPr/>
                    <a:lstStyle/>
                    <a:p>
                      <a:pPr marL="0" marR="0">
                        <a:lnSpc>
                          <a:spcPct val="107000"/>
                        </a:lnSpc>
                        <a:spcBef>
                          <a:spcPts val="0"/>
                        </a:spcBef>
                        <a:spcAft>
                          <a:spcPts val="0"/>
                        </a:spcAft>
                      </a:pPr>
                      <a:r>
                        <a:rPr lang="en-US" sz="1100" b="0">
                          <a:effectLst/>
                        </a:rPr>
                        <a:t> </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67067" marR="67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25400" h="25400" prst="angle"/>
                      <a:lightRig rig="flood" dir="t"/>
                    </a:cell3D>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4679324"/>
                  </a:ext>
                </a:extLst>
              </a:tr>
            </a:tbl>
          </a:graphicData>
        </a:graphic>
      </p:graphicFrame>
      <p:sp>
        <p:nvSpPr>
          <p:cNvPr id="7" name="Rectangle 1" descr="Roles in Risk Management - Three Lines of Defense Model"/>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charset="0"/>
              <a:ea typeface="ＭＳ Ｐゴシック" charset="-128"/>
            </a:endParaRPr>
          </a:p>
        </p:txBody>
      </p:sp>
      <p:sp>
        <p:nvSpPr>
          <p:cNvPr id="3" name="Slide Number Placeholder 2"/>
          <p:cNvSpPr>
            <a:spLocks noGrp="1"/>
          </p:cNvSpPr>
          <p:nvPr>
            <p:ph type="sldNum" sz="quarter" idx="12"/>
          </p:nvPr>
        </p:nvSpPr>
        <p:spPr/>
        <p:txBody>
          <a:bodyPr/>
          <a:lstStyle/>
          <a:p>
            <a:pPr>
              <a:defRPr/>
            </a:pPr>
            <a:fld id="{0B4461CB-4CA9-2A43-A3FA-624E1DA485A6}" type="slidenum">
              <a:rPr lang="en-US"/>
              <a:pPr>
                <a:defRPr/>
              </a:pPr>
              <a:t>19</a:t>
            </a:fld>
            <a:endParaRPr lang="en-US"/>
          </a:p>
        </p:txBody>
      </p:sp>
    </p:spTree>
    <p:extLst>
      <p:ext uri="{BB962C8B-B14F-4D97-AF65-F5344CB8AC3E}">
        <p14:creationId xmlns:p14="http://schemas.microsoft.com/office/powerpoint/2010/main" val="123022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063162-EF8C-4538-A6DF-07FD6CEE3E10}"/>
              </a:ext>
            </a:extLst>
          </p:cNvPr>
          <p:cNvSpPr>
            <a:spLocks noGrp="1"/>
          </p:cNvSpPr>
          <p:nvPr>
            <p:ph idx="1"/>
          </p:nvPr>
        </p:nvSpPr>
        <p:spPr>
          <a:xfrm>
            <a:off x="6755769" y="1033390"/>
            <a:ext cx="4855037" cy="4825409"/>
          </a:xfrm>
          <a:ln w="57150">
            <a:noFill/>
          </a:ln>
        </p:spPr>
        <p:txBody>
          <a:bodyPr anchor="ctr">
            <a:normAutofit fontScale="92500" lnSpcReduction="20000"/>
          </a:bodyPr>
          <a:lstStyle/>
          <a:p>
            <a:pPr marL="305435" indent="-305435"/>
            <a:r>
              <a:rPr lang="en-US" sz="2400">
                <a:solidFill>
                  <a:schemeClr val="tx1"/>
                </a:solidFill>
              </a:rPr>
              <a:t>Increase understanding of the discipline process and your role as an administrator </a:t>
            </a:r>
            <a:endParaRPr lang="en-US" sz="2400" strike="sngStrike">
              <a:solidFill>
                <a:schemeClr val="tx1"/>
              </a:solidFill>
            </a:endParaRPr>
          </a:p>
          <a:p>
            <a:pPr marL="305435" indent="-305435"/>
            <a:r>
              <a:rPr lang="en-US" sz="2400">
                <a:solidFill>
                  <a:schemeClr val="tx1"/>
                </a:solidFill>
              </a:rPr>
              <a:t>Bring awareness on how to build accountability within your unit around behavior</a:t>
            </a:r>
          </a:p>
          <a:p>
            <a:pPr marL="305435" indent="-305435"/>
            <a:r>
              <a:rPr lang="en-US" sz="2400">
                <a:solidFill>
                  <a:schemeClr val="tx1"/>
                </a:solidFill>
              </a:rPr>
              <a:t>Establish the importance of working closely with Faculty and Academic Staff Affairs (FASA – formerly AHR),  Office of Employee Relations (OER) and Office of Audit, Risk and Compliance throughout this process, so that you have the support needed</a:t>
            </a:r>
          </a:p>
          <a:p>
            <a:pPr marL="305435" indent="-305435"/>
            <a:r>
              <a:rPr lang="en-US" sz="2400">
                <a:solidFill>
                  <a:schemeClr val="tx1"/>
                </a:solidFill>
              </a:rPr>
              <a:t>Identify possible action steps to assess and address behavior  </a:t>
            </a:r>
            <a:endParaRPr lang="en-US" sz="2000">
              <a:solidFill>
                <a:schemeClr val="tx1"/>
              </a:solidFill>
            </a:endParaRPr>
          </a:p>
          <a:p>
            <a:pPr marL="305435" indent="-305435"/>
            <a:endParaRPr lang="en-US" sz="2000">
              <a:solidFill>
                <a:schemeClr val="accent2">
                  <a:lumMod val="50000"/>
                </a:schemeClr>
              </a:solidFill>
            </a:endParaRPr>
          </a:p>
        </p:txBody>
      </p:sp>
      <p:sp>
        <p:nvSpPr>
          <p:cNvPr id="2" name="Title 1">
            <a:extLst>
              <a:ext uri="{FF2B5EF4-FFF2-40B4-BE49-F238E27FC236}">
                <a16:creationId xmlns:a16="http://schemas.microsoft.com/office/drawing/2014/main" id="{6C4B4950-C6C4-4BEF-8C02-FBD8960E7616}"/>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Objectives</a:t>
            </a:r>
          </a:p>
        </p:txBody>
      </p:sp>
    </p:spTree>
    <p:extLst>
      <p:ext uri="{BB962C8B-B14F-4D97-AF65-F5344CB8AC3E}">
        <p14:creationId xmlns:p14="http://schemas.microsoft.com/office/powerpoint/2010/main" val="347867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005" y="571501"/>
            <a:ext cx="8621486" cy="617220"/>
          </a:xfrm>
        </p:spPr>
        <p:txBody>
          <a:bodyPr>
            <a:noAutofit/>
          </a:bodyPr>
          <a:lstStyle/>
          <a:p>
            <a:pPr algn="ctr"/>
            <a:r>
              <a:rPr lang="en-US" sz="3200" b="1" spc="100">
                <a:solidFill>
                  <a:srgbClr val="004F39"/>
                </a:solidFill>
                <a:latin typeface="Arial Narrow" pitchFamily="34" charset="0"/>
                <a:cs typeface="Gotham Book"/>
              </a:rPr>
              <a:t>Program Evaluation and Guidance - Open Lines of Communication</a:t>
            </a:r>
          </a:p>
        </p:txBody>
      </p:sp>
      <p:sp>
        <p:nvSpPr>
          <p:cNvPr id="3" name="Content Placeholder 2"/>
          <p:cNvSpPr>
            <a:spLocks noGrp="1"/>
          </p:cNvSpPr>
          <p:nvPr>
            <p:ph idx="1"/>
          </p:nvPr>
        </p:nvSpPr>
        <p:spPr>
          <a:xfrm>
            <a:off x="1931965" y="1899821"/>
            <a:ext cx="8361566" cy="4269794"/>
          </a:xfrm>
        </p:spPr>
        <p:txBody>
          <a:bodyPr/>
          <a:lstStyle/>
          <a:p>
            <a:pPr marL="685800"/>
            <a:r>
              <a:rPr lang="en-US" sz="2400" spc="100">
                <a:solidFill>
                  <a:srgbClr val="004F39"/>
                </a:solidFill>
                <a:latin typeface="Arial Narrow" pitchFamily="34" charset="0"/>
              </a:rPr>
              <a:t>Misconduct Hotline</a:t>
            </a:r>
          </a:p>
          <a:p>
            <a:pPr marL="992124" lvl="1"/>
            <a:r>
              <a:rPr lang="en-US" sz="2000" spc="100">
                <a:solidFill>
                  <a:srgbClr val="004F39"/>
                </a:solidFill>
                <a:latin typeface="Arial Narrow" pitchFamily="34" charset="0"/>
              </a:rPr>
              <a:t>Allows anonymity for confidential reporting of any concerns.</a:t>
            </a:r>
          </a:p>
          <a:p>
            <a:pPr marL="992124" lvl="1"/>
            <a:r>
              <a:rPr lang="en-US" sz="2000" spc="100">
                <a:solidFill>
                  <a:srgbClr val="004F39"/>
                </a:solidFill>
                <a:latin typeface="Arial Narrow" pitchFamily="34" charset="0"/>
              </a:rPr>
              <a:t>Provides a confidential reporting option for reporting concerns.</a:t>
            </a:r>
          </a:p>
          <a:p>
            <a:pPr marL="706374" lvl="1"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Non-Retaliation Policy</a:t>
            </a:r>
          </a:p>
          <a:p>
            <a:pPr marL="992124" lvl="1"/>
            <a:r>
              <a:rPr lang="en-US" sz="2000" spc="100">
                <a:solidFill>
                  <a:srgbClr val="004F39"/>
                </a:solidFill>
                <a:latin typeface="Arial Narrow" pitchFamily="34" charset="0"/>
              </a:rPr>
              <a:t>Protects employees who report violations of law, regulations and policies.</a:t>
            </a:r>
          </a:p>
          <a:p>
            <a:pPr marL="992124" lvl="1"/>
            <a:r>
              <a:rPr lang="en-US" sz="2000" spc="100">
                <a:solidFill>
                  <a:srgbClr val="004F39"/>
                </a:solidFill>
                <a:latin typeface="Arial Narrow" pitchFamily="34" charset="0"/>
              </a:rPr>
              <a:t>Encourages employees to express concerns without fear of reprisal.</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35670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25604" y="6399244"/>
            <a:ext cx="2895597"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pic>
        <p:nvPicPr>
          <p:cNvPr id="3" name="Picture 2" descr="It's Your Call misconduct hotline poster">
            <a:extLst>
              <a:ext uri="{FF2B5EF4-FFF2-40B4-BE49-F238E27FC236}">
                <a16:creationId xmlns:a16="http://schemas.microsoft.com/office/drawing/2014/main" id="{0E7E6B54-4834-42B6-8348-E5AD304C2DE9}"/>
              </a:ext>
            </a:extLst>
          </p:cNvPr>
          <p:cNvPicPr>
            <a:picLocks noChangeAspect="1"/>
          </p:cNvPicPr>
          <p:nvPr/>
        </p:nvPicPr>
        <p:blipFill>
          <a:blip r:embed="rId3"/>
          <a:stretch>
            <a:fillRect/>
          </a:stretch>
        </p:blipFill>
        <p:spPr>
          <a:xfrm>
            <a:off x="3629891" y="303037"/>
            <a:ext cx="4700597" cy="6096207"/>
          </a:xfrm>
          <a:prstGeom prst="rect">
            <a:avLst/>
          </a:prstGeom>
        </p:spPr>
      </p:pic>
      <p:sp>
        <p:nvSpPr>
          <p:cNvPr id="2" name="Title 1" hidden="1">
            <a:extLst>
              <a:ext uri="{FF2B5EF4-FFF2-40B4-BE49-F238E27FC236}">
                <a16:creationId xmlns:a16="http://schemas.microsoft.com/office/drawing/2014/main" id="{8BF90868-E0CB-4A3E-BE14-86F1139D5AA9}"/>
              </a:ext>
            </a:extLst>
          </p:cNvPr>
          <p:cNvSpPr>
            <a:spLocks noGrp="1"/>
          </p:cNvSpPr>
          <p:nvPr>
            <p:ph type="title"/>
          </p:nvPr>
        </p:nvSpPr>
        <p:spPr/>
        <p:txBody>
          <a:bodyPr/>
          <a:lstStyle/>
          <a:p>
            <a:r>
              <a:rPr lang="en-US"/>
              <a:t>It’s Your Call – Misconduct Hotline Poster</a:t>
            </a:r>
          </a:p>
        </p:txBody>
      </p:sp>
    </p:spTree>
    <p:extLst>
      <p:ext uri="{BB962C8B-B14F-4D97-AF65-F5344CB8AC3E}">
        <p14:creationId xmlns:p14="http://schemas.microsoft.com/office/powerpoint/2010/main" val="1710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395" y="604103"/>
            <a:ext cx="9257211" cy="617220"/>
          </a:xfrm>
        </p:spPr>
        <p:txBody>
          <a:bodyPr>
            <a:noAutofit/>
          </a:bodyPr>
          <a:lstStyle/>
          <a:p>
            <a:pPr algn="ctr"/>
            <a:r>
              <a:rPr lang="en-US" sz="3200" b="1" spc="100">
                <a:solidFill>
                  <a:srgbClr val="004F39"/>
                </a:solidFill>
                <a:latin typeface="Arial Narrow" pitchFamily="34" charset="0"/>
                <a:cs typeface="Gotham Book"/>
              </a:rPr>
              <a:t>Consistent Enforcement </a:t>
            </a:r>
            <a:br>
              <a:rPr lang="en-US" sz="3200" b="1" spc="100">
                <a:solidFill>
                  <a:srgbClr val="004F39"/>
                </a:solidFill>
                <a:latin typeface="Arial Narrow" pitchFamily="34" charset="0"/>
                <a:cs typeface="Gotham Book"/>
              </a:rPr>
            </a:br>
            <a:r>
              <a:rPr lang="en-US" sz="3200" b="1" spc="100">
                <a:solidFill>
                  <a:srgbClr val="004F39"/>
                </a:solidFill>
                <a:latin typeface="Arial Narrow" pitchFamily="34" charset="0"/>
                <a:cs typeface="Gotham Book"/>
              </a:rPr>
              <a:t>of Standards and Discipline</a:t>
            </a:r>
          </a:p>
        </p:txBody>
      </p:sp>
      <p:sp>
        <p:nvSpPr>
          <p:cNvPr id="3" name="Content Placeholder 2"/>
          <p:cNvSpPr>
            <a:spLocks noGrp="1"/>
          </p:cNvSpPr>
          <p:nvPr>
            <p:ph idx="1"/>
          </p:nvPr>
        </p:nvSpPr>
        <p:spPr>
          <a:xfrm>
            <a:off x="2141220" y="1942012"/>
            <a:ext cx="7942971" cy="4227604"/>
          </a:xfrm>
        </p:spPr>
        <p:txBody>
          <a:bodyPr/>
          <a:lstStyle/>
          <a:p>
            <a:pPr marL="685800"/>
            <a:r>
              <a:rPr lang="en-US" spc="100">
                <a:solidFill>
                  <a:srgbClr val="004F39"/>
                </a:solidFill>
                <a:latin typeface="Arial Narrow" pitchFamily="34" charset="0"/>
              </a:rPr>
              <a:t>Promote and consistently enforce standards and discipline throughout the organization. </a:t>
            </a:r>
          </a:p>
          <a:p>
            <a:pPr marL="992124" lvl="1"/>
            <a:r>
              <a:rPr lang="en-US" spc="100">
                <a:solidFill>
                  <a:srgbClr val="004F39"/>
                </a:solidFill>
                <a:latin typeface="Arial Narrow" pitchFamily="34" charset="0"/>
              </a:rPr>
              <a:t>Establish a response to detected offenses and implement corrective action plans.</a:t>
            </a:r>
          </a:p>
          <a:p>
            <a:pPr marL="992124" lvl="1"/>
            <a:r>
              <a:rPr lang="en-US" spc="100">
                <a:solidFill>
                  <a:srgbClr val="004F39"/>
                </a:solidFill>
                <a:latin typeface="Arial Narrow" pitchFamily="34" charset="0"/>
              </a:rPr>
              <a:t>Uniformly enforce standards through appropriate discipline to prevent similar conduct.</a:t>
            </a:r>
          </a:p>
          <a:p>
            <a:pPr indent="0">
              <a:buNone/>
            </a:pPr>
            <a:endParaRPr lang="en-US" sz="1000" spc="100">
              <a:solidFill>
                <a:srgbClr val="004F39"/>
              </a:solidFill>
              <a:latin typeface="Arial Narrow" pitchFamily="34" charset="0"/>
            </a:endParaRPr>
          </a:p>
          <a:p>
            <a:pPr indent="0">
              <a:buNone/>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78664"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15134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2" y="894774"/>
            <a:ext cx="8152228" cy="617220"/>
          </a:xfrm>
        </p:spPr>
        <p:txBody>
          <a:bodyPr>
            <a:normAutofit/>
          </a:bodyPr>
          <a:lstStyle/>
          <a:p>
            <a:pPr algn="ctr"/>
            <a:r>
              <a:rPr lang="en-US" sz="3200" b="1" spc="100">
                <a:solidFill>
                  <a:srgbClr val="004F39"/>
                </a:solidFill>
                <a:latin typeface="Arial Narrow" pitchFamily="34" charset="0"/>
                <a:cs typeface="Gotham Book"/>
              </a:rPr>
              <a:t>Response and Prevention</a:t>
            </a:r>
          </a:p>
        </p:txBody>
      </p:sp>
      <p:sp>
        <p:nvSpPr>
          <p:cNvPr id="3" name="Content Placeholder 2"/>
          <p:cNvSpPr>
            <a:spLocks noGrp="1"/>
          </p:cNvSpPr>
          <p:nvPr>
            <p:ph idx="1"/>
          </p:nvPr>
        </p:nvSpPr>
        <p:spPr>
          <a:xfrm>
            <a:off x="2141220" y="2238103"/>
            <a:ext cx="7942971" cy="3931513"/>
          </a:xfrm>
        </p:spPr>
        <p:txBody>
          <a:bodyPr/>
          <a:lstStyle/>
          <a:p>
            <a:pPr marL="685800"/>
            <a:r>
              <a:rPr lang="en-US" sz="2400" spc="100">
                <a:solidFill>
                  <a:srgbClr val="004F39"/>
                </a:solidFill>
                <a:latin typeface="Arial Narrow" pitchFamily="34" charset="0"/>
              </a:rPr>
              <a:t>Respond appropriately to noncompliant acts to prevent further instances.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Make any necessary improvements to reduce the risk of future noncompliance and perform outreach to re-align organizational culture.</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62606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56470"/>
            <a:ext cx="8152228" cy="617220"/>
          </a:xfrm>
        </p:spPr>
        <p:txBody>
          <a:bodyPr>
            <a:normAutofit/>
          </a:bodyPr>
          <a:lstStyle/>
          <a:p>
            <a:pPr algn="ctr"/>
            <a:r>
              <a:rPr lang="en-US" sz="3200" b="1" spc="100">
                <a:solidFill>
                  <a:srgbClr val="004F39"/>
                </a:solidFill>
                <a:latin typeface="Arial Narrow" pitchFamily="34" charset="0"/>
                <a:cs typeface="Gotham Book"/>
              </a:rPr>
              <a:t>Response and Prevention - Actions</a:t>
            </a:r>
          </a:p>
        </p:txBody>
      </p:sp>
      <p:sp>
        <p:nvSpPr>
          <p:cNvPr id="3" name="Content Placeholder 2"/>
          <p:cNvSpPr>
            <a:spLocks noGrp="1"/>
          </p:cNvSpPr>
          <p:nvPr>
            <p:ph idx="1"/>
          </p:nvPr>
        </p:nvSpPr>
        <p:spPr>
          <a:xfrm>
            <a:off x="2141220" y="1524000"/>
            <a:ext cx="7942971" cy="4567238"/>
          </a:xfrm>
        </p:spPr>
        <p:txBody>
          <a:bodyPr/>
          <a:lstStyle/>
          <a:p>
            <a:pPr marL="685800"/>
            <a:r>
              <a:rPr lang="en-US" sz="2400" spc="100">
                <a:solidFill>
                  <a:srgbClr val="004F39"/>
                </a:solidFill>
                <a:latin typeface="Arial Narrow" pitchFamily="34" charset="0"/>
              </a:rPr>
              <a:t>High Level Oversight</a:t>
            </a:r>
          </a:p>
          <a:p>
            <a:pPr marL="992124" lvl="1"/>
            <a:r>
              <a:rPr lang="en-US" sz="2000" spc="100">
                <a:solidFill>
                  <a:srgbClr val="004F39"/>
                </a:solidFill>
                <a:latin typeface="Arial Narrow" pitchFamily="34" charset="0"/>
              </a:rPr>
              <a:t>President</a:t>
            </a:r>
          </a:p>
          <a:p>
            <a:pPr marL="992124" lvl="1"/>
            <a:r>
              <a:rPr lang="en-US" sz="2000" spc="100">
                <a:solidFill>
                  <a:srgbClr val="004F39"/>
                </a:solidFill>
                <a:latin typeface="Arial Narrow" pitchFamily="34" charset="0"/>
              </a:rPr>
              <a:t>Board of Trustees Audit, Risk and Compliance Committee</a:t>
            </a:r>
          </a:p>
          <a:p>
            <a:pPr marL="685800"/>
            <a:r>
              <a:rPr lang="en-US" sz="2400" spc="100">
                <a:solidFill>
                  <a:srgbClr val="004F39"/>
                </a:solidFill>
                <a:latin typeface="Arial Narrow" pitchFamily="34" charset="0"/>
              </a:rPr>
              <a:t>Operational Compliance Committees</a:t>
            </a:r>
          </a:p>
          <a:p>
            <a:pPr marL="685800"/>
            <a:r>
              <a:rPr lang="en-US" sz="2400" spc="100">
                <a:solidFill>
                  <a:srgbClr val="004F39"/>
                </a:solidFill>
                <a:latin typeface="Arial Narrow" pitchFamily="34" charset="0"/>
              </a:rPr>
              <a:t>Due Care in Retaining Trustworthy Individuals</a:t>
            </a:r>
          </a:p>
          <a:p>
            <a:pPr marL="992124" lvl="1"/>
            <a:r>
              <a:rPr lang="en-US" sz="2000" spc="100">
                <a:solidFill>
                  <a:srgbClr val="004F39"/>
                </a:solidFill>
                <a:latin typeface="Arial Narrow" pitchFamily="34" charset="0"/>
              </a:rPr>
              <a:t>Pre-employment Screening</a:t>
            </a:r>
          </a:p>
          <a:p>
            <a:pPr marL="685800"/>
            <a:r>
              <a:rPr lang="en-US" sz="2400" spc="100">
                <a:solidFill>
                  <a:srgbClr val="004F39"/>
                </a:solidFill>
                <a:latin typeface="Arial Narrow" pitchFamily="34" charset="0"/>
              </a:rPr>
              <a:t>Compliance Investigations</a:t>
            </a:r>
          </a:p>
          <a:p>
            <a:pPr marL="685800"/>
            <a:r>
              <a:rPr lang="en-US" sz="2400" spc="100">
                <a:solidFill>
                  <a:srgbClr val="004F39"/>
                </a:solidFill>
                <a:latin typeface="Arial Narrow" pitchFamily="34" charset="0"/>
              </a:rPr>
              <a:t>Enforcement and Discipline</a:t>
            </a:r>
          </a:p>
          <a:p>
            <a:pPr marL="992124" lvl="1"/>
            <a:r>
              <a:rPr lang="en-US" sz="2000" spc="100">
                <a:solidFill>
                  <a:srgbClr val="004F39"/>
                </a:solidFill>
                <a:latin typeface="Arial Narrow" pitchFamily="34" charset="0"/>
              </a:rPr>
              <a:t>Disciplinary actions on employees who have committed unethical behavior no matter their position and tenure with the organization </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78627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948" y="609103"/>
            <a:ext cx="8229600" cy="996841"/>
          </a:xfrm>
        </p:spPr>
        <p:txBody>
          <a:bodyPr>
            <a:normAutofit fontScale="90000"/>
          </a:bodyPr>
          <a:lstStyle/>
          <a:p>
            <a:pPr algn="ctr"/>
            <a:r>
              <a:rPr lang="en-US" sz="4000" b="1" spc="100">
                <a:solidFill>
                  <a:srgbClr val="004F39"/>
                </a:solidFill>
                <a:latin typeface="Arial Narrow" pitchFamily="34" charset="0"/>
                <a:cs typeface="Gotham Book"/>
              </a:rPr>
              <a:t>Culture</a:t>
            </a:r>
            <a:br>
              <a:rPr lang="en-US" sz="3200" b="1" spc="100">
                <a:solidFill>
                  <a:srgbClr val="004F39"/>
                </a:solidFill>
                <a:latin typeface="Arial Narrow" pitchFamily="34" charset="0"/>
                <a:cs typeface="Gotham Book"/>
              </a:rPr>
            </a:br>
            <a:br>
              <a:rPr lang="en-US" sz="3200" b="1" spc="100">
                <a:solidFill>
                  <a:srgbClr val="004F39"/>
                </a:solidFill>
                <a:latin typeface="Arial Narrow" pitchFamily="34" charset="0"/>
                <a:cs typeface="Gotham Book"/>
              </a:rPr>
            </a:br>
            <a:r>
              <a:rPr lang="en-US" sz="3200" spc="100">
                <a:solidFill>
                  <a:srgbClr val="004F39"/>
                </a:solidFill>
                <a:latin typeface="Arial Narrow" pitchFamily="34" charset="0"/>
              </a:rPr>
              <a:t>Evolves over time and is a function of many things:</a:t>
            </a:r>
            <a:endParaRPr lang="en-US" sz="3200" b="1" spc="100">
              <a:solidFill>
                <a:srgbClr val="004F39"/>
              </a:solidFill>
              <a:latin typeface="Arial Narrow" pitchFamily="34" charset="0"/>
              <a:cs typeface="Gotham Book"/>
            </a:endParaRPr>
          </a:p>
        </p:txBody>
      </p:sp>
      <p:sp>
        <p:nvSpPr>
          <p:cNvPr id="3" name="Content Placeholder 2"/>
          <p:cNvSpPr>
            <a:spLocks noGrp="1"/>
          </p:cNvSpPr>
          <p:nvPr>
            <p:ph idx="1"/>
          </p:nvPr>
        </p:nvSpPr>
        <p:spPr>
          <a:xfrm>
            <a:off x="1981200" y="2272670"/>
            <a:ext cx="3950704" cy="4296682"/>
          </a:xfrm>
        </p:spPr>
        <p:txBody>
          <a:bodyPr/>
          <a:lstStyle/>
          <a:p>
            <a:pPr marL="800100" indent="-457200">
              <a:buFont typeface="Arial" panose="020B0604020202020204" pitchFamily="34" charset="0"/>
              <a:buChar char="•"/>
            </a:pPr>
            <a:r>
              <a:rPr lang="en-US" sz="2400" spc="100">
                <a:solidFill>
                  <a:srgbClr val="004F39"/>
                </a:solidFill>
                <a:latin typeface="Arial Narrow" pitchFamily="34" charset="0"/>
              </a:rPr>
              <a:t>Mission, vision, core values and beliefs </a:t>
            </a:r>
          </a:p>
          <a:p>
            <a:pPr marL="800100" indent="-457200">
              <a:buFont typeface="Arial" panose="020B0604020202020204" pitchFamily="34" charset="0"/>
              <a:buChar char="•"/>
            </a:pPr>
            <a:r>
              <a:rPr lang="en-US" sz="2400" spc="100">
                <a:solidFill>
                  <a:srgbClr val="004F39"/>
                </a:solidFill>
                <a:latin typeface="Arial Narrow" pitchFamily="34" charset="0"/>
              </a:rPr>
              <a:t>Strategy, risk appetite and performance objectives</a:t>
            </a:r>
          </a:p>
          <a:p>
            <a:pPr marL="800100" indent="-457200">
              <a:buFont typeface="Arial" panose="020B0604020202020204" pitchFamily="34" charset="0"/>
              <a:buChar char="•"/>
            </a:pPr>
            <a:r>
              <a:rPr lang="en-US" sz="2400" spc="100">
                <a:solidFill>
                  <a:srgbClr val="004F39"/>
                </a:solidFill>
                <a:latin typeface="Arial Narrow" pitchFamily="34" charset="0"/>
              </a:rPr>
              <a:t>Organizational structure</a:t>
            </a:r>
          </a:p>
        </p:txBody>
      </p:sp>
      <p:sp>
        <p:nvSpPr>
          <p:cNvPr id="7" name="Content Placeholder 6"/>
          <p:cNvSpPr>
            <a:spLocks noGrp="1"/>
          </p:cNvSpPr>
          <p:nvPr>
            <p:ph idx="13"/>
          </p:nvPr>
        </p:nvSpPr>
        <p:spPr>
          <a:xfrm>
            <a:off x="6069874" y="2262469"/>
            <a:ext cx="4140926" cy="4296682"/>
          </a:xfrm>
        </p:spPr>
        <p:txBody>
          <a:bodyPr/>
          <a:lstStyle/>
          <a:p>
            <a:pPr>
              <a:buFont typeface="Arial" panose="020B0604020202020204" pitchFamily="34" charset="0"/>
              <a:buChar char="•"/>
            </a:pPr>
            <a:r>
              <a:rPr lang="en-US" sz="2400" spc="100">
                <a:solidFill>
                  <a:srgbClr val="004F39"/>
                </a:solidFill>
                <a:latin typeface="Arial Narrow" pitchFamily="34" charset="0"/>
              </a:rPr>
              <a:t>The character of the people hired</a:t>
            </a:r>
          </a:p>
          <a:p>
            <a:pPr>
              <a:buFont typeface="Arial" panose="020B0604020202020204" pitchFamily="34" charset="0"/>
              <a:buChar char="•"/>
            </a:pPr>
            <a:r>
              <a:rPr lang="en-US" sz="2400" spc="100">
                <a:solidFill>
                  <a:srgbClr val="004F39"/>
                </a:solidFill>
                <a:latin typeface="Arial Narrow" pitchFamily="34" charset="0"/>
              </a:rPr>
              <a:t>Standards, rules and encouraged behaviors articulated by policies</a:t>
            </a:r>
          </a:p>
          <a:p>
            <a:pPr>
              <a:buFont typeface="Arial" panose="020B0604020202020204" pitchFamily="34" charset="0"/>
              <a:buChar char="•"/>
            </a:pPr>
            <a:r>
              <a:rPr lang="en-US" sz="2400" spc="100">
                <a:solidFill>
                  <a:srgbClr val="004F39"/>
                </a:solidFill>
                <a:latin typeface="Arial Narrow" pitchFamily="34" charset="0"/>
              </a:rPr>
              <a:t>Protocols to reinforce and influence compliance with those policies</a:t>
            </a:r>
            <a:endParaRPr lang="en-US" sz="2400"/>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270667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091" y="880111"/>
            <a:ext cx="8152228" cy="617220"/>
          </a:xfrm>
        </p:spPr>
        <p:txBody>
          <a:bodyPr>
            <a:normAutofit/>
          </a:bodyPr>
          <a:lstStyle/>
          <a:p>
            <a:pPr algn="ctr"/>
            <a:r>
              <a:rPr lang="en-US" sz="3200" b="1" spc="100">
                <a:solidFill>
                  <a:srgbClr val="004F39"/>
                </a:solidFill>
                <a:latin typeface="Arial Narrow" pitchFamily="34" charset="0"/>
                <a:cs typeface="Gotham Book"/>
              </a:rPr>
              <a:t>Culture</a:t>
            </a:r>
            <a:endParaRPr lang="en-US" sz="3200" b="1" spc="200">
              <a:latin typeface="Arial Narrow" pitchFamily="34" charset="0"/>
            </a:endParaRPr>
          </a:p>
        </p:txBody>
      </p:sp>
      <p:sp>
        <p:nvSpPr>
          <p:cNvPr id="3" name="Content Placeholder 2"/>
          <p:cNvSpPr>
            <a:spLocks noGrp="1"/>
          </p:cNvSpPr>
          <p:nvPr>
            <p:ph idx="1"/>
          </p:nvPr>
        </p:nvSpPr>
        <p:spPr>
          <a:xfrm>
            <a:off x="1820091" y="2237174"/>
            <a:ext cx="8368938" cy="3932443"/>
          </a:xfrm>
        </p:spPr>
        <p:txBody>
          <a:bodyPr/>
          <a:lstStyle/>
          <a:p>
            <a:pPr marL="685800"/>
            <a:r>
              <a:rPr lang="en-US" sz="2400" spc="100">
                <a:solidFill>
                  <a:srgbClr val="004F39"/>
                </a:solidFill>
                <a:latin typeface="Arial Narrow" pitchFamily="34" charset="0"/>
              </a:rPr>
              <a:t>Culture infuses the shared values and attitudes that frame how an organization thinks and behaves.</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Strong, positive and transparent culture contributes significantly to the alignment of leadership and employees with the mission, vision and strategy driving the organization’s pursuits.</a:t>
            </a:r>
          </a:p>
          <a:p>
            <a:pPr indent="0">
              <a:buNone/>
            </a:pPr>
            <a:endParaRPr lang="en-US" sz="1000" spc="100">
              <a:solidFill>
                <a:srgbClr val="004F39"/>
              </a:solidFill>
              <a:latin typeface="Arial Narrow" pitchFamily="34" charset="0"/>
            </a:endParaRPr>
          </a:p>
          <a:p>
            <a:pPr marL="685800"/>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93220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571501"/>
            <a:ext cx="8152228" cy="617220"/>
          </a:xfrm>
        </p:spPr>
        <p:txBody>
          <a:bodyPr>
            <a:normAutofit/>
          </a:bodyPr>
          <a:lstStyle/>
          <a:p>
            <a:pPr algn="ctr"/>
            <a:r>
              <a:rPr lang="en-US" sz="3200" b="1" spc="100">
                <a:solidFill>
                  <a:srgbClr val="004F39"/>
                </a:solidFill>
                <a:latin typeface="Arial Narrow" pitchFamily="34" charset="0"/>
                <a:cs typeface="Gotham Book"/>
              </a:rPr>
              <a:t>Risk Culture</a:t>
            </a:r>
          </a:p>
        </p:txBody>
      </p:sp>
      <p:sp>
        <p:nvSpPr>
          <p:cNvPr id="3" name="Content Placeholder 2"/>
          <p:cNvSpPr>
            <a:spLocks noGrp="1"/>
          </p:cNvSpPr>
          <p:nvPr>
            <p:ph idx="1"/>
          </p:nvPr>
        </p:nvSpPr>
        <p:spPr>
          <a:xfrm>
            <a:off x="1931965" y="1463041"/>
            <a:ext cx="8265772" cy="4706575"/>
          </a:xfrm>
        </p:spPr>
        <p:txBody>
          <a:bodyPr/>
          <a:lstStyle/>
          <a:p>
            <a:pPr marL="685800"/>
            <a:r>
              <a:rPr lang="en-US" sz="2400" spc="100">
                <a:solidFill>
                  <a:srgbClr val="004F39"/>
                </a:solidFill>
                <a:latin typeface="Arial Narrow" pitchFamily="34" charset="0"/>
              </a:rPr>
              <a:t>Set of encouraged and acceptable behaviors, discussions, decisions, and attitudes toward taking and managing risk within an organization.</a:t>
            </a:r>
          </a:p>
          <a:p>
            <a:pPr indent="0">
              <a:buNone/>
            </a:pPr>
            <a:endParaRPr lang="en-US" sz="1000" spc="100">
              <a:solidFill>
                <a:srgbClr val="004F39"/>
              </a:solidFill>
              <a:latin typeface="Arial Narrow" pitchFamily="34" charset="0"/>
            </a:endParaRPr>
          </a:p>
          <a:p>
            <a:pPr marL="685800"/>
            <a:r>
              <a:rPr lang="en-US" sz="2400" spc="100">
                <a:solidFill>
                  <a:srgbClr val="004F39"/>
                </a:solidFill>
                <a:latin typeface="Arial Narrow" pitchFamily="34" charset="0"/>
              </a:rPr>
              <a:t>Reflects shared values, goals, practices and reinforcement mechanisms that embed risk into the organization’s decision-making processes and risk management into its day-to-day operations.</a:t>
            </a:r>
          </a:p>
          <a:p>
            <a:pPr indent="0">
              <a:buNone/>
            </a:pPr>
            <a:endParaRPr lang="en-US" sz="1000" spc="100">
              <a:solidFill>
                <a:srgbClr val="004F39"/>
              </a:solidFill>
              <a:latin typeface="Arial Narrow" pitchFamily="34" charset="0"/>
            </a:endParaRPr>
          </a:p>
          <a:p>
            <a:pPr marL="685800"/>
            <a:r>
              <a:rPr lang="en-US" sz="2400" b="1" spc="100">
                <a:solidFill>
                  <a:srgbClr val="004F39"/>
                </a:solidFill>
                <a:latin typeface="Arial Narrow" pitchFamily="34" charset="0"/>
              </a:rPr>
              <a:t>The real driver of behavior on the front lines is what employees see and hear every day from unit level/department/college managers to whom they report.</a:t>
            </a:r>
          </a:p>
          <a:p>
            <a:pPr indent="0">
              <a:buNone/>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186933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88386"/>
            <a:ext cx="8152228" cy="617220"/>
          </a:xfrm>
        </p:spPr>
        <p:txBody>
          <a:bodyPr>
            <a:normAutofit/>
          </a:bodyPr>
          <a:lstStyle/>
          <a:p>
            <a:pPr algn="ctr"/>
            <a:r>
              <a:rPr lang="en-US" sz="3200" b="1" spc="100">
                <a:solidFill>
                  <a:srgbClr val="004F39"/>
                </a:solidFill>
                <a:latin typeface="Arial Narrow" pitchFamily="34" charset="0"/>
                <a:cs typeface="Gotham Book"/>
              </a:rPr>
              <a:t>Cultural Transformation</a:t>
            </a:r>
          </a:p>
        </p:txBody>
      </p:sp>
      <p:sp>
        <p:nvSpPr>
          <p:cNvPr id="3" name="Content Placeholder 2"/>
          <p:cNvSpPr>
            <a:spLocks noGrp="1"/>
          </p:cNvSpPr>
          <p:nvPr>
            <p:ph idx="1"/>
          </p:nvPr>
        </p:nvSpPr>
        <p:spPr>
          <a:xfrm>
            <a:off x="2351314" y="1793966"/>
            <a:ext cx="7732876" cy="4375649"/>
          </a:xfrm>
        </p:spPr>
        <p:txBody>
          <a:bodyPr/>
          <a:lstStyle/>
          <a:p>
            <a:pPr marL="685800"/>
            <a:r>
              <a:rPr lang="en-US" sz="2400" spc="100">
                <a:solidFill>
                  <a:srgbClr val="004F39"/>
                </a:solidFill>
                <a:latin typeface="Arial Narrow" pitchFamily="34" charset="0"/>
              </a:rPr>
              <a:t>Continuous improvement</a:t>
            </a:r>
          </a:p>
          <a:p>
            <a:pPr marL="685800"/>
            <a:r>
              <a:rPr lang="en-US" sz="2400" spc="100">
                <a:solidFill>
                  <a:srgbClr val="004F39"/>
                </a:solidFill>
                <a:latin typeface="Arial Narrow" pitchFamily="34" charset="0"/>
              </a:rPr>
              <a:t>Trust</a:t>
            </a:r>
          </a:p>
          <a:p>
            <a:pPr marL="685800"/>
            <a:r>
              <a:rPr lang="en-US" sz="2400" spc="100">
                <a:solidFill>
                  <a:srgbClr val="004F39"/>
                </a:solidFill>
                <a:latin typeface="Arial Narrow" pitchFamily="34" charset="0"/>
              </a:rPr>
              <a:t>Respect</a:t>
            </a:r>
          </a:p>
          <a:p>
            <a:pPr marL="685800"/>
            <a:r>
              <a:rPr lang="en-US" sz="2400" spc="100">
                <a:solidFill>
                  <a:srgbClr val="004F39"/>
                </a:solidFill>
                <a:latin typeface="Arial Narrow" pitchFamily="34" charset="0"/>
              </a:rPr>
              <a:t>Ethics and compliance</a:t>
            </a:r>
          </a:p>
          <a:p>
            <a:pPr marL="685800"/>
            <a:r>
              <a:rPr lang="en-US" sz="2400" spc="100">
                <a:solidFill>
                  <a:srgbClr val="004F39"/>
                </a:solidFill>
                <a:latin typeface="Arial Narrow" pitchFamily="34" charset="0"/>
              </a:rPr>
              <a:t>Integrity and holding people accountable</a:t>
            </a:r>
          </a:p>
          <a:p>
            <a:pPr marL="685800"/>
            <a:r>
              <a:rPr lang="en-US" sz="2400" spc="100">
                <a:solidFill>
                  <a:srgbClr val="004F39"/>
                </a:solidFill>
                <a:latin typeface="Arial Narrow" pitchFamily="34" charset="0"/>
              </a:rPr>
              <a:t>Execute on responsibility</a:t>
            </a:r>
          </a:p>
          <a:p>
            <a:pPr marL="685800"/>
            <a:r>
              <a:rPr lang="en-US" sz="2400" spc="100">
                <a:solidFill>
                  <a:srgbClr val="004F39"/>
                </a:solidFill>
                <a:latin typeface="Arial Narrow" pitchFamily="34" charset="0"/>
              </a:rPr>
              <a:t>Provide education and communication throughout the organization</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91626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964" y="688385"/>
            <a:ext cx="8152228" cy="617220"/>
          </a:xfrm>
        </p:spPr>
        <p:txBody>
          <a:bodyPr>
            <a:normAutofit/>
          </a:bodyPr>
          <a:lstStyle/>
          <a:p>
            <a:pPr algn="ctr"/>
            <a:r>
              <a:rPr lang="en-US" sz="3200" b="1" spc="100">
                <a:solidFill>
                  <a:srgbClr val="004F39"/>
                </a:solidFill>
                <a:latin typeface="Arial Narrow" pitchFamily="34" charset="0"/>
                <a:cs typeface="Gotham Book"/>
              </a:rPr>
              <a:t>Culture Reinforcement</a:t>
            </a:r>
          </a:p>
        </p:txBody>
      </p:sp>
      <p:sp>
        <p:nvSpPr>
          <p:cNvPr id="3" name="Content Placeholder 2"/>
          <p:cNvSpPr>
            <a:spLocks noGrp="1"/>
          </p:cNvSpPr>
          <p:nvPr>
            <p:ph idx="1"/>
          </p:nvPr>
        </p:nvSpPr>
        <p:spPr>
          <a:xfrm>
            <a:off x="2272938" y="1933303"/>
            <a:ext cx="7811253" cy="4236312"/>
          </a:xfrm>
        </p:spPr>
        <p:txBody>
          <a:bodyPr/>
          <a:lstStyle/>
          <a:p>
            <a:pPr marL="685800"/>
            <a:r>
              <a:rPr lang="en-US" sz="2400" spc="100">
                <a:solidFill>
                  <a:srgbClr val="004F39"/>
                </a:solidFill>
                <a:latin typeface="Arial Narrow" pitchFamily="34" charset="0"/>
              </a:rPr>
              <a:t>Open lines of communication</a:t>
            </a:r>
          </a:p>
          <a:p>
            <a:pPr marL="685800"/>
            <a:r>
              <a:rPr lang="en-US" sz="2400" spc="100">
                <a:solidFill>
                  <a:srgbClr val="004F39"/>
                </a:solidFill>
                <a:latin typeface="Arial Narrow" pitchFamily="34" charset="0"/>
              </a:rPr>
              <a:t>Accessibility</a:t>
            </a:r>
          </a:p>
          <a:p>
            <a:pPr marL="685800"/>
            <a:r>
              <a:rPr lang="en-US" sz="2400" spc="100">
                <a:solidFill>
                  <a:srgbClr val="004F39"/>
                </a:solidFill>
                <a:latin typeface="Arial Narrow" pitchFamily="34" charset="0"/>
              </a:rPr>
              <a:t>Clarity</a:t>
            </a:r>
          </a:p>
          <a:p>
            <a:pPr marL="685800"/>
            <a:r>
              <a:rPr lang="en-US" sz="2400" spc="100">
                <a:solidFill>
                  <a:srgbClr val="004F39"/>
                </a:solidFill>
                <a:latin typeface="Arial Narrow" pitchFamily="34" charset="0"/>
              </a:rPr>
              <a:t>Information and decisions communicated down</a:t>
            </a:r>
          </a:p>
          <a:p>
            <a:pPr marL="685800"/>
            <a:r>
              <a:rPr lang="en-US" sz="2400" spc="100">
                <a:solidFill>
                  <a:srgbClr val="004F39"/>
                </a:solidFill>
                <a:latin typeface="Arial Narrow" pitchFamily="34" charset="0"/>
              </a:rPr>
              <a:t>Appreciation</a:t>
            </a:r>
          </a:p>
          <a:p>
            <a:pPr marL="685800"/>
            <a:r>
              <a:rPr lang="en-US" sz="2400" spc="100">
                <a:solidFill>
                  <a:srgbClr val="004F39"/>
                </a:solidFill>
                <a:latin typeface="Arial Narrow" pitchFamily="34" charset="0"/>
              </a:rPr>
              <a:t>Building trust</a:t>
            </a:r>
          </a:p>
          <a:p>
            <a:pPr marL="685800"/>
            <a:r>
              <a:rPr lang="en-US" sz="2400" spc="100">
                <a:solidFill>
                  <a:srgbClr val="004F39"/>
                </a:solidFill>
                <a:latin typeface="Arial Narrow" pitchFamily="34" charset="0"/>
              </a:rPr>
              <a:t>Investing in people</a:t>
            </a:r>
          </a:p>
        </p:txBody>
      </p:sp>
      <p:sp>
        <p:nvSpPr>
          <p:cNvPr id="6" name="Title 1"/>
          <p:cNvSpPr txBox="1">
            <a:spLocks/>
          </p:cNvSpPr>
          <p:nvPr/>
        </p:nvSpPr>
        <p:spPr>
          <a:xfrm>
            <a:off x="1625603" y="6399244"/>
            <a:ext cx="28871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42629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7F176F-5DF4-4CD1-95B8-B210F18DB9D6}"/>
              </a:ext>
            </a:extLst>
          </p:cNvPr>
          <p:cNvSpPr/>
          <p:nvPr/>
        </p:nvSpPr>
        <p:spPr>
          <a:xfrm>
            <a:off x="575894" y="2060295"/>
            <a:ext cx="11230284" cy="6524863"/>
          </a:xfrm>
          <a:prstGeom prst="rect">
            <a:avLst/>
          </a:prstGeom>
        </p:spPr>
        <p:txBody>
          <a:bodyPr wrap="square" lIns="91440" tIns="45720" rIns="91440" bIns="45720" anchor="t">
            <a:spAutoFit/>
          </a:bodyPr>
          <a:lstStyle/>
          <a:p>
            <a:pPr fontAlgn="base"/>
            <a:endParaRPr lang="en-US" sz="1000">
              <a:solidFill>
                <a:srgbClr val="2E8151"/>
              </a:solidFill>
              <a:latin typeface="Gill Sans MT" panose="020B0502020104020203" pitchFamily="34" charset="0"/>
            </a:endParaRPr>
          </a:p>
          <a:p>
            <a:pPr fontAlgn="base"/>
            <a:endParaRPr lang="en-US" sz="1000">
              <a:solidFill>
                <a:srgbClr val="2E8151"/>
              </a:solidFill>
              <a:latin typeface="Gill Sans MT" panose="020B0502020104020203" pitchFamily="34" charset="0"/>
            </a:endParaRPr>
          </a:p>
          <a:p>
            <a:r>
              <a:rPr lang="en-US" sz="2400">
                <a:solidFill>
                  <a:srgbClr val="006600"/>
                </a:solidFill>
                <a:latin typeface="Gill Sans MT"/>
              </a:rPr>
              <a:t>Deborah Johnson</a:t>
            </a:r>
            <a:r>
              <a:rPr lang="en-US" sz="2400">
                <a:solidFill>
                  <a:srgbClr val="000000"/>
                </a:solidFill>
                <a:latin typeface="Gill Sans MT"/>
              </a:rPr>
              <a:t>, </a:t>
            </a:r>
            <a:endParaRPr lang="en-US">
              <a:solidFill>
                <a:srgbClr val="000000"/>
              </a:solidFill>
              <a:latin typeface="Gill Sans MT"/>
            </a:endParaRPr>
          </a:p>
          <a:p>
            <a:r>
              <a:rPr lang="en-US" sz="2400">
                <a:solidFill>
                  <a:srgbClr val="000000"/>
                </a:solidFill>
                <a:latin typeface="Gill Sans MT"/>
              </a:rPr>
              <a:t>      Diversity Research Network and Professor, </a:t>
            </a:r>
            <a:r>
              <a:rPr lang="en-US" sz="2400">
                <a:ea typeface="+mn-lt"/>
                <a:cs typeface="+mn-lt"/>
                <a:hlinkClick r:id="rId3"/>
              </a:rPr>
              <a:t>john1442@msu.edu</a:t>
            </a:r>
            <a:r>
              <a:rPr lang="en-US" sz="2400">
                <a:ea typeface="+mn-lt"/>
                <a:cs typeface="+mn-lt"/>
              </a:rPr>
              <a:t> </a:t>
            </a:r>
            <a:endParaRPr lang="en-US"/>
          </a:p>
          <a:p>
            <a:endParaRPr lang="en-US" sz="2400">
              <a:solidFill>
                <a:srgbClr val="006600"/>
              </a:solidFill>
              <a:latin typeface="Gill Sans MT"/>
            </a:endParaRPr>
          </a:p>
          <a:p>
            <a:r>
              <a:rPr lang="en-US" sz="2400">
                <a:solidFill>
                  <a:srgbClr val="006600"/>
                </a:solidFill>
                <a:latin typeface="Gill Sans MT"/>
              </a:rPr>
              <a:t>Amy Holda</a:t>
            </a:r>
            <a:r>
              <a:rPr lang="en-US" sz="2400">
                <a:solidFill>
                  <a:srgbClr val="3D3D3D"/>
                </a:solidFill>
                <a:latin typeface="Gill Sans MT"/>
              </a:rPr>
              <a:t>, </a:t>
            </a:r>
            <a:endParaRPr lang="en-US" u="sng">
              <a:solidFill>
                <a:srgbClr val="000000"/>
              </a:solidFill>
              <a:latin typeface="Gill Sans MT"/>
            </a:endParaRPr>
          </a:p>
          <a:p>
            <a:r>
              <a:rPr lang="en-US" sz="2400">
                <a:solidFill>
                  <a:srgbClr val="000000"/>
                </a:solidFill>
                <a:latin typeface="Gill Sans MT"/>
              </a:rPr>
              <a:t>      Office of Employee Relations,</a:t>
            </a:r>
            <a:r>
              <a:rPr lang="en-US" sz="2400">
                <a:latin typeface="Gill Sans MT"/>
              </a:rPr>
              <a:t> </a:t>
            </a:r>
            <a:r>
              <a:rPr lang="en-US" sz="2400" u="sng">
                <a:latin typeface="Gill Sans MT"/>
                <a:hlinkClick r:id="rId4"/>
              </a:rPr>
              <a:t>​hr.er@hr.msu.edu</a:t>
            </a:r>
            <a:endParaRPr lang="en-US" sz="2400">
              <a:latin typeface="Gill Sans MT"/>
            </a:endParaRPr>
          </a:p>
          <a:p>
            <a:pPr fontAlgn="base"/>
            <a:endParaRPr lang="en-US" sz="2400">
              <a:solidFill>
                <a:srgbClr val="006600"/>
              </a:solidFill>
              <a:latin typeface="Gill Sans MT"/>
            </a:endParaRPr>
          </a:p>
          <a:p>
            <a:r>
              <a:rPr lang="en-US" sz="2400">
                <a:solidFill>
                  <a:srgbClr val="006600"/>
                </a:solidFill>
                <a:latin typeface="Gill Sans MT"/>
              </a:rPr>
              <a:t>Melissa Sortman,</a:t>
            </a:r>
            <a:r>
              <a:rPr lang="en-US" sz="2400">
                <a:solidFill>
                  <a:srgbClr val="3D3D3D"/>
                </a:solidFill>
                <a:latin typeface="Gill Sans MT"/>
              </a:rPr>
              <a:t> </a:t>
            </a:r>
            <a:endParaRPr lang="en-US"/>
          </a:p>
          <a:p>
            <a:r>
              <a:rPr lang="en-US" sz="2400">
                <a:solidFill>
                  <a:srgbClr val="3D3D3D"/>
                </a:solidFill>
                <a:latin typeface="Gill Sans MT"/>
              </a:rPr>
              <a:t>      Office Faculty and Academic Staff Affairs</a:t>
            </a:r>
            <a:r>
              <a:rPr lang="en-US" sz="2400">
                <a:solidFill>
                  <a:srgbClr val="000000"/>
                </a:solidFill>
                <a:latin typeface="Gill Sans MT"/>
              </a:rPr>
              <a:t>, </a:t>
            </a:r>
            <a:r>
              <a:rPr lang="en-US" sz="2400">
                <a:solidFill>
                  <a:srgbClr val="000000"/>
                </a:solidFill>
                <a:latin typeface="Gill Sans MT"/>
                <a:hlinkClick r:id="rId5"/>
              </a:rPr>
              <a:t>sortman@msu.edu</a:t>
            </a:r>
            <a:endParaRPr lang="en-US">
              <a:solidFill>
                <a:srgbClr val="000000"/>
              </a:solidFill>
              <a:latin typeface="Gill Sans MT" panose="020B0502020104020203" pitchFamily="34" charset="0"/>
            </a:endParaRPr>
          </a:p>
          <a:p>
            <a:endParaRPr lang="en-US" sz="2400">
              <a:solidFill>
                <a:srgbClr val="000000"/>
              </a:solidFill>
              <a:latin typeface="Gill Sans MT"/>
            </a:endParaRPr>
          </a:p>
          <a:p>
            <a:pPr fontAlgn="base"/>
            <a:r>
              <a:rPr lang="en-US" sz="2400">
                <a:solidFill>
                  <a:srgbClr val="006600"/>
                </a:solidFill>
                <a:latin typeface="Gill Sans MT"/>
              </a:rPr>
              <a:t>Marilyn Tarrant</a:t>
            </a:r>
            <a:r>
              <a:rPr lang="en-US" sz="2400">
                <a:solidFill>
                  <a:srgbClr val="000000"/>
                </a:solidFill>
                <a:latin typeface="Gill Sans MT"/>
              </a:rPr>
              <a:t>,  </a:t>
            </a:r>
          </a:p>
          <a:p>
            <a:r>
              <a:rPr lang="en-US" sz="2400">
                <a:solidFill>
                  <a:srgbClr val="000000"/>
                </a:solidFill>
                <a:latin typeface="Gill Sans MT"/>
              </a:rPr>
              <a:t>      Associate Vice President, Office of Audit, Risk and Compliance, </a:t>
            </a:r>
            <a:r>
              <a:rPr lang="en-US" sz="2400">
                <a:latin typeface="Gill Sans MT"/>
                <a:hlinkClick r:id="rId6"/>
              </a:rPr>
              <a:t>marilynt@msu.edu</a:t>
            </a:r>
            <a:r>
              <a:rPr lang="en-US" sz="2400">
                <a:solidFill>
                  <a:srgbClr val="000000"/>
                </a:solidFill>
                <a:latin typeface="Gill Sans MT"/>
              </a:rPr>
              <a:t>   </a:t>
            </a:r>
            <a:endParaRPr lang="en-US"/>
          </a:p>
          <a:p>
            <a:endParaRPr lang="en-US" sz="2400"/>
          </a:p>
          <a:p>
            <a:pPr fontAlgn="base"/>
            <a:endParaRPr lang="en-US" sz="2400">
              <a:solidFill>
                <a:srgbClr val="000000"/>
              </a:solidFill>
              <a:latin typeface="Gill Sans MT" panose="020B0502020104020203" pitchFamily="34" charset="0"/>
            </a:endParaRPr>
          </a:p>
          <a:p>
            <a:pPr fontAlgn="base"/>
            <a:endParaRPr lang="en-US" sz="1000">
              <a:solidFill>
                <a:srgbClr val="2E8151"/>
              </a:solidFill>
              <a:latin typeface="Gill Sans MT" panose="020B0502020104020203" pitchFamily="34" charset="0"/>
            </a:endParaRPr>
          </a:p>
          <a:p>
            <a:pPr fontAlgn="base"/>
            <a:r>
              <a:rPr lang="en-US" sz="2000">
                <a:solidFill>
                  <a:srgbClr val="000000"/>
                </a:solidFill>
                <a:latin typeface="Gill Sans MT"/>
              </a:rPr>
              <a:t>​</a:t>
            </a:r>
          </a:p>
          <a:p>
            <a:pPr fontAlgn="base"/>
            <a:r>
              <a:rPr lang="en-US" sz="2000">
                <a:solidFill>
                  <a:srgbClr val="000000"/>
                </a:solidFill>
                <a:latin typeface="Gill Sans MT"/>
              </a:rPr>
              <a:t>​</a:t>
            </a:r>
          </a:p>
          <a:p>
            <a:pPr fontAlgn="base"/>
            <a:r>
              <a:rPr lang="en-US">
                <a:solidFill>
                  <a:srgbClr val="000000"/>
                </a:solidFill>
                <a:latin typeface="Gill Sans MT"/>
              </a:rPr>
              <a:t>​</a:t>
            </a:r>
          </a:p>
          <a:p>
            <a:pPr fontAlgn="base"/>
            <a:r>
              <a:rPr lang="en-US">
                <a:solidFill>
                  <a:srgbClr val="000000"/>
                </a:solidFill>
                <a:latin typeface="Gill Sans MT"/>
              </a:rPr>
              <a:t>​</a:t>
            </a:r>
          </a:p>
        </p:txBody>
      </p:sp>
      <p:sp>
        <p:nvSpPr>
          <p:cNvPr id="2" name="Title 1">
            <a:extLst>
              <a:ext uri="{FF2B5EF4-FFF2-40B4-BE49-F238E27FC236}">
                <a16:creationId xmlns:a16="http://schemas.microsoft.com/office/drawing/2014/main" id="{C8C9B280-DE56-494A-B258-1C60BFC801DE}"/>
              </a:ext>
            </a:extLst>
          </p:cNvPr>
          <p:cNvSpPr>
            <a:spLocks noGrp="1"/>
          </p:cNvSpPr>
          <p:nvPr>
            <p:ph type="title"/>
          </p:nvPr>
        </p:nvSpPr>
        <p:spPr/>
        <p:txBody>
          <a:bodyPr/>
          <a:lstStyle/>
          <a:p>
            <a:r>
              <a:rPr lang="en-US"/>
              <a:t>Presenters</a:t>
            </a:r>
          </a:p>
        </p:txBody>
      </p:sp>
    </p:spTree>
    <p:extLst>
      <p:ext uri="{BB962C8B-B14F-4D97-AF65-F5344CB8AC3E}">
        <p14:creationId xmlns:p14="http://schemas.microsoft.com/office/powerpoint/2010/main" val="2928591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47030"/>
            <a:ext cx="8229600" cy="708730"/>
          </a:xfrm>
        </p:spPr>
        <p:txBody>
          <a:bodyPr>
            <a:normAutofit fontScale="90000"/>
          </a:bodyPr>
          <a:lstStyle/>
          <a:p>
            <a:pPr algn="ctr"/>
            <a:r>
              <a:rPr lang="en-US" b="1" spc="100">
                <a:solidFill>
                  <a:srgbClr val="004F39"/>
                </a:solidFill>
                <a:latin typeface="Arial Narrow" pitchFamily="34" charset="0"/>
                <a:cs typeface="Gotham Book"/>
              </a:rPr>
              <a:t>Structure for Success</a:t>
            </a:r>
            <a:br>
              <a:rPr lang="en-US" spc="200">
                <a:latin typeface="Arial Narrow" pitchFamily="34" charset="0"/>
              </a:rPr>
            </a:br>
            <a:endParaRPr lang="en-US"/>
          </a:p>
        </p:txBody>
      </p:sp>
      <p:sp>
        <p:nvSpPr>
          <p:cNvPr id="3" name="Content Placeholder 2"/>
          <p:cNvSpPr>
            <a:spLocks noGrp="1"/>
          </p:cNvSpPr>
          <p:nvPr>
            <p:ph idx="1"/>
          </p:nvPr>
        </p:nvSpPr>
        <p:spPr>
          <a:xfrm>
            <a:off x="2536054" y="2299317"/>
            <a:ext cx="7155402" cy="3826846"/>
          </a:xfrm>
        </p:spPr>
        <p:txBody>
          <a:bodyPr/>
          <a:lstStyle/>
          <a:p>
            <a:pPr marL="0" indent="0">
              <a:buNone/>
            </a:pPr>
            <a:r>
              <a:rPr lang="en-US" sz="2400" i="1" spc="100">
                <a:solidFill>
                  <a:srgbClr val="004F39"/>
                </a:solidFill>
                <a:latin typeface="Arial Narrow" pitchFamily="34" charset="0"/>
              </a:rPr>
              <a:t>The foundation for success are clear policies, strong procedures, and unshakeable core ethical values – so that employees want to follow ethical conduct and do so in their daily responsibilities. </a:t>
            </a:r>
          </a:p>
        </p:txBody>
      </p:sp>
      <p:sp>
        <p:nvSpPr>
          <p:cNvPr id="6" name="Title 1"/>
          <p:cNvSpPr txBox="1">
            <a:spLocks/>
          </p:cNvSpPr>
          <p:nvPr/>
        </p:nvSpPr>
        <p:spPr>
          <a:xfrm>
            <a:off x="1625603" y="6399244"/>
            <a:ext cx="29887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37971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295" y="2730649"/>
            <a:ext cx="8229600" cy="708730"/>
          </a:xfrm>
        </p:spPr>
        <p:txBody>
          <a:bodyPr lIns="91440" tIns="45720" rIns="91440" bIns="45720" anchor="t">
            <a:noAutofit/>
          </a:bodyPr>
          <a:lstStyle/>
          <a:p>
            <a:pPr algn="ctr"/>
            <a:r>
              <a:rPr lang="en-US" sz="4800" b="1" spc="100">
                <a:solidFill>
                  <a:srgbClr val="004F39"/>
                </a:solidFill>
                <a:latin typeface="Arial Narrow"/>
                <a:ea typeface="ＭＳ Ｐゴシック"/>
              </a:rPr>
              <a:t>Leadership Considerations</a:t>
            </a:r>
            <a:br>
              <a:rPr lang="en-US" spc="200">
                <a:latin typeface="Arial Narrow" pitchFamily="34" charset="0"/>
              </a:rPr>
            </a:br>
            <a:endParaRPr lang="en-US"/>
          </a:p>
        </p:txBody>
      </p:sp>
      <p:sp>
        <p:nvSpPr>
          <p:cNvPr id="3" name="Content Placeholder 2"/>
          <p:cNvSpPr>
            <a:spLocks noGrp="1"/>
          </p:cNvSpPr>
          <p:nvPr>
            <p:ph idx="1"/>
          </p:nvPr>
        </p:nvSpPr>
        <p:spPr>
          <a:xfrm>
            <a:off x="2536054" y="2299317"/>
            <a:ext cx="7155402" cy="3826846"/>
          </a:xfrm>
        </p:spPr>
        <p:txBody>
          <a:bodyPr lIns="91440" tIns="45720" rIns="91440" bIns="45720" anchor="t"/>
          <a:lstStyle/>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buNone/>
            </a:pPr>
            <a:endParaRPr lang="en-US" sz="2400" i="1" spc="100">
              <a:solidFill>
                <a:srgbClr val="004F39"/>
              </a:solidFill>
              <a:latin typeface="Arial Narrow" pitchFamily="34" charset="0"/>
            </a:endParaRPr>
          </a:p>
          <a:p>
            <a:pPr marL="0" indent="0" algn="ctr">
              <a:buNone/>
            </a:pPr>
            <a:r>
              <a:rPr lang="en-US" sz="2400" spc="100">
                <a:solidFill>
                  <a:srgbClr val="004F39"/>
                </a:solidFill>
                <a:latin typeface="Gill Sans MT" panose="020B0502020104020203" pitchFamily="34" charset="0"/>
              </a:rPr>
              <a:t>Deborah Johnson</a:t>
            </a:r>
            <a:r>
              <a:rPr lang="en-US" sz="2400" spc="100">
                <a:solidFill>
                  <a:srgbClr val="004F39"/>
                </a:solidFill>
                <a:latin typeface="Arial Narrow" pitchFamily="34" charset="0"/>
              </a:rPr>
              <a:t>,</a:t>
            </a:r>
            <a:r>
              <a:rPr kumimoji="0" lang="en-US" sz="2400" b="0" i="0" u="none" strike="noStrike" kern="1200" cap="none" spc="0" normalizeH="0" baseline="0" noProof="0">
                <a:ln>
                  <a:noFill/>
                </a:ln>
                <a:solidFill>
                  <a:srgbClr val="000000"/>
                </a:solidFill>
                <a:effectLst/>
                <a:uLnTx/>
                <a:uFillTx/>
                <a:latin typeface="Gill Sans MT"/>
                <a:ea typeface="+mn-ea"/>
                <a:cs typeface="+mn-cs"/>
              </a:rPr>
              <a:t> Diversity Research Network and Professor</a:t>
            </a:r>
            <a:r>
              <a:rPr lang="en-US" sz="2400" spc="100">
                <a:solidFill>
                  <a:srgbClr val="004F39"/>
                </a:solidFill>
                <a:latin typeface="Arial Narrow" pitchFamily="34" charset="0"/>
              </a:rPr>
              <a:t> </a:t>
            </a:r>
          </a:p>
        </p:txBody>
      </p:sp>
      <p:sp>
        <p:nvSpPr>
          <p:cNvPr id="6" name="Title 1"/>
          <p:cNvSpPr txBox="1">
            <a:spLocks/>
          </p:cNvSpPr>
          <p:nvPr/>
        </p:nvSpPr>
        <p:spPr>
          <a:xfrm>
            <a:off x="1625603" y="6399244"/>
            <a:ext cx="29887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450376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2" descr="Explicit Bias:&#10;Clear Preferences, Prioritized over others, Intentionally Privileged, marginalizes others&#10;&#10;Implicit Bias:&#10;Unconscious preference for or aversion to a person or group of people based on an attitude toward a stereotyped attribute associated with them&#10;&#10;Biased Outcomes:&#10;Influenced by unconscious factors, microaggressions intent vs impact">
            <a:extLst>
              <a:ext uri="{FF2B5EF4-FFF2-40B4-BE49-F238E27FC236}">
                <a16:creationId xmlns:a16="http://schemas.microsoft.com/office/drawing/2014/main" id="{A19B4433-6AB4-42DC-945A-EC32FEB71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9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a:extLst>
              <a:ext uri="{FF2B5EF4-FFF2-40B4-BE49-F238E27FC236}">
                <a16:creationId xmlns:a16="http://schemas.microsoft.com/office/drawing/2014/main" id="{89DC53B2-E42D-472C-9D19-0401515E2B0C}"/>
              </a:ext>
            </a:extLst>
          </p:cNvPr>
          <p:cNvSpPr>
            <a:spLocks noGrp="1"/>
          </p:cNvSpPr>
          <p:nvPr>
            <p:ph type="title"/>
          </p:nvPr>
        </p:nvSpPr>
        <p:spPr/>
        <p:txBody>
          <a:bodyPr/>
          <a:lstStyle/>
          <a:p>
            <a:r>
              <a:rPr lang="en-US"/>
              <a:t>Implicit Bias and Employee Discipline</a:t>
            </a:r>
          </a:p>
        </p:txBody>
      </p:sp>
    </p:spTree>
    <p:extLst>
      <p:ext uri="{BB962C8B-B14F-4D97-AF65-F5344CB8AC3E}">
        <p14:creationId xmlns:p14="http://schemas.microsoft.com/office/powerpoint/2010/main" val="89663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AA03-56D4-4B19-B6C7-522650F50877}"/>
              </a:ext>
            </a:extLst>
          </p:cNvPr>
          <p:cNvSpPr>
            <a:spLocks noGrp="1"/>
          </p:cNvSpPr>
          <p:nvPr>
            <p:ph type="title"/>
          </p:nvPr>
        </p:nvSpPr>
        <p:spPr/>
        <p:txBody>
          <a:bodyPr lIns="91440" tIns="45720" rIns="91440" bIns="45720" anchor="t">
            <a:normAutofit/>
          </a:bodyPr>
          <a:lstStyle/>
          <a:p>
            <a:r>
              <a:rPr lang="en-US">
                <a:ea typeface="ＭＳ Ｐゴシック"/>
              </a:rPr>
              <a:t>What is a Microaggression?</a:t>
            </a:r>
            <a:endParaRPr lang="en-US"/>
          </a:p>
        </p:txBody>
      </p:sp>
      <p:sp>
        <p:nvSpPr>
          <p:cNvPr id="3" name="Content Placeholder 2">
            <a:extLst>
              <a:ext uri="{FF2B5EF4-FFF2-40B4-BE49-F238E27FC236}">
                <a16:creationId xmlns:a16="http://schemas.microsoft.com/office/drawing/2014/main" id="{F3A9C57D-FC86-4E9D-B27A-B46CCDF08FF7}"/>
              </a:ext>
            </a:extLst>
          </p:cNvPr>
          <p:cNvSpPr>
            <a:spLocks noGrp="1"/>
          </p:cNvSpPr>
          <p:nvPr>
            <p:ph idx="1"/>
          </p:nvPr>
        </p:nvSpPr>
        <p:spPr>
          <a:xfrm>
            <a:off x="429499" y="1502108"/>
            <a:ext cx="10827657" cy="4656137"/>
          </a:xfrm>
        </p:spPr>
        <p:txBody>
          <a:bodyPr lIns="91440" tIns="45720" rIns="91440" bIns="45720" anchor="t"/>
          <a:lstStyle/>
          <a:p>
            <a:pPr marL="0" indent="0">
              <a:buNone/>
            </a:pPr>
            <a:endParaRPr lang="en-US"/>
          </a:p>
        </p:txBody>
      </p:sp>
      <p:sp>
        <p:nvSpPr>
          <p:cNvPr id="4" name="Rectangle: Rounded Corners 3">
            <a:extLst>
              <a:ext uri="{FF2B5EF4-FFF2-40B4-BE49-F238E27FC236}">
                <a16:creationId xmlns:a16="http://schemas.microsoft.com/office/drawing/2014/main" id="{6D08E220-0307-B996-F970-10AB9698C997}"/>
              </a:ext>
              <a:ext uri="{C183D7F6-B498-43B3-948B-1728B52AA6E4}">
                <adec:decorative xmlns:adec="http://schemas.microsoft.com/office/drawing/2017/decorative" val="1"/>
              </a:ext>
            </a:extLst>
          </p:cNvPr>
          <p:cNvSpPr/>
          <p:nvPr/>
        </p:nvSpPr>
        <p:spPr>
          <a:xfrm>
            <a:off x="426047" y="2191215"/>
            <a:ext cx="3064328" cy="37356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03E2329-D312-2D40-9B02-60D2C064CB80}"/>
              </a:ext>
              <a:ext uri="{C183D7F6-B498-43B3-948B-1728B52AA6E4}">
                <adec:decorative xmlns:adec="http://schemas.microsoft.com/office/drawing/2017/decorative" val="1"/>
              </a:ext>
            </a:extLst>
          </p:cNvPr>
          <p:cNvSpPr/>
          <p:nvPr/>
        </p:nvSpPr>
        <p:spPr>
          <a:xfrm>
            <a:off x="4090903" y="2218428"/>
            <a:ext cx="3064328" cy="37356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FC24992-64AF-9A59-A065-92515D92DCB2}"/>
              </a:ext>
              <a:ext uri="{C183D7F6-B498-43B3-948B-1728B52AA6E4}">
                <adec:decorative xmlns:adec="http://schemas.microsoft.com/office/drawing/2017/decorative" val="1"/>
              </a:ext>
            </a:extLst>
          </p:cNvPr>
          <p:cNvSpPr/>
          <p:nvPr/>
        </p:nvSpPr>
        <p:spPr>
          <a:xfrm>
            <a:off x="7755761" y="2191214"/>
            <a:ext cx="3064328" cy="37356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88D568-7DEE-E3AF-9A92-141D406DB0AC}"/>
              </a:ext>
            </a:extLst>
          </p:cNvPr>
          <p:cNvSpPr txBox="1"/>
          <p:nvPr/>
        </p:nvSpPr>
        <p:spPr>
          <a:xfrm>
            <a:off x="703489" y="2490560"/>
            <a:ext cx="2743199"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solidFill>
                  <a:srgbClr val="7030A0"/>
                </a:solidFill>
                <a:cs typeface="Calibri"/>
              </a:rPr>
              <a:t>Intentional </a:t>
            </a:r>
            <a:r>
              <a:rPr lang="en-US" sz="2600">
                <a:solidFill>
                  <a:schemeClr val="bg1"/>
                </a:solidFill>
                <a:cs typeface="Calibri"/>
              </a:rPr>
              <a:t>and often </a:t>
            </a:r>
            <a:r>
              <a:rPr lang="en-US" sz="2600">
                <a:solidFill>
                  <a:srgbClr val="7030A0"/>
                </a:solidFill>
                <a:cs typeface="Calibri"/>
              </a:rPr>
              <a:t>unintentional</a:t>
            </a:r>
            <a:r>
              <a:rPr lang="en-US" sz="2600">
                <a:solidFill>
                  <a:schemeClr val="bg1"/>
                </a:solidFill>
                <a:cs typeface="Calibri"/>
              </a:rPr>
              <a:t> slights and insults experienced by members of these marginalized groups</a:t>
            </a:r>
          </a:p>
        </p:txBody>
      </p:sp>
      <p:sp>
        <p:nvSpPr>
          <p:cNvPr id="9" name="TextBox 8" descr="Can be unconscious acts or acts delivered with no awareness of the meaning being communicated &#10;&#10;">
            <a:extLst>
              <a:ext uri="{FF2B5EF4-FFF2-40B4-BE49-F238E27FC236}">
                <a16:creationId xmlns:a16="http://schemas.microsoft.com/office/drawing/2014/main" id="{C4547248-7097-6D80-DA34-03D173C30358}"/>
              </a:ext>
            </a:extLst>
          </p:cNvPr>
          <p:cNvSpPr txBox="1"/>
          <p:nvPr/>
        </p:nvSpPr>
        <p:spPr>
          <a:xfrm>
            <a:off x="4359274" y="2535916"/>
            <a:ext cx="2743199"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solidFill>
                  <a:srgbClr val="FFFFFF"/>
                </a:solidFill>
                <a:cs typeface="Calibri"/>
              </a:rPr>
              <a:t>Can be unconscious acts or acts delivered with no awareness of the meaning being communicated </a:t>
            </a:r>
          </a:p>
        </p:txBody>
      </p:sp>
      <p:sp>
        <p:nvSpPr>
          <p:cNvPr id="10" name="TextBox 1" descr="Intentional and often unintentional slights and insults experienced by members of these marginalized groups&#10;&#10;&#10;">
            <a:extLst>
              <a:ext uri="{FF2B5EF4-FFF2-40B4-BE49-F238E27FC236}">
                <a16:creationId xmlns:a16="http://schemas.microsoft.com/office/drawing/2014/main" id="{A6E8322B-D638-66B8-0BA4-E1B780B94080}"/>
              </a:ext>
            </a:extLst>
          </p:cNvPr>
          <p:cNvSpPr txBox="1"/>
          <p:nvPr/>
        </p:nvSpPr>
        <p:spPr>
          <a:xfrm>
            <a:off x="703489" y="2490560"/>
            <a:ext cx="2743199" cy="329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a:solidFill>
                  <a:srgbClr val="7030A0"/>
                </a:solidFill>
                <a:cs typeface="Calibri"/>
              </a:rPr>
              <a:t>Intentional </a:t>
            </a:r>
            <a:r>
              <a:rPr lang="en-US" sz="2600">
                <a:solidFill>
                  <a:schemeClr val="bg1"/>
                </a:solidFill>
                <a:cs typeface="Calibri"/>
              </a:rPr>
              <a:t>and often </a:t>
            </a:r>
            <a:r>
              <a:rPr lang="en-US" sz="2600">
                <a:solidFill>
                  <a:srgbClr val="7030A0"/>
                </a:solidFill>
                <a:cs typeface="Calibri"/>
              </a:rPr>
              <a:t>unintentional</a:t>
            </a:r>
            <a:r>
              <a:rPr lang="en-US" sz="2600">
                <a:solidFill>
                  <a:schemeClr val="bg1"/>
                </a:solidFill>
                <a:cs typeface="Calibri"/>
              </a:rPr>
              <a:t> slights and insults experienced by members of these marginalized groups</a:t>
            </a:r>
          </a:p>
        </p:txBody>
      </p:sp>
      <p:sp>
        <p:nvSpPr>
          <p:cNvPr id="11" name="TextBox 1" descr="Microaggressions can be verbalizations or behaviors&#10;">
            <a:extLst>
              <a:ext uri="{FF2B5EF4-FFF2-40B4-BE49-F238E27FC236}">
                <a16:creationId xmlns:a16="http://schemas.microsoft.com/office/drawing/2014/main" id="{A6E8322B-D638-66B8-0BA4-E1B780B94080}"/>
              </a:ext>
            </a:extLst>
          </p:cNvPr>
          <p:cNvSpPr txBox="1"/>
          <p:nvPr/>
        </p:nvSpPr>
        <p:spPr>
          <a:xfrm>
            <a:off x="8112578" y="2433864"/>
            <a:ext cx="2743199" cy="169277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a:solidFill>
                  <a:srgbClr val="FFFFFF"/>
                </a:solidFill>
                <a:cs typeface="Calibri"/>
              </a:rPr>
              <a:t>Microaggressions can be verbalizations or behaviors</a:t>
            </a:r>
          </a:p>
        </p:txBody>
      </p:sp>
      <p:sp>
        <p:nvSpPr>
          <p:cNvPr id="8" name="Arrow: Right 7">
            <a:extLst>
              <a:ext uri="{FF2B5EF4-FFF2-40B4-BE49-F238E27FC236}">
                <a16:creationId xmlns:a16="http://schemas.microsoft.com/office/drawing/2014/main" id="{3E04E217-BE22-1A2E-46C6-F4E75812413B}"/>
              </a:ext>
              <a:ext uri="{C183D7F6-B498-43B3-948B-1728B52AA6E4}">
                <adec:decorative xmlns:adec="http://schemas.microsoft.com/office/drawing/2017/decorative" val="1"/>
              </a:ext>
            </a:extLst>
          </p:cNvPr>
          <p:cNvSpPr/>
          <p:nvPr/>
        </p:nvSpPr>
        <p:spPr>
          <a:xfrm>
            <a:off x="3561189" y="4080217"/>
            <a:ext cx="425052" cy="1399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B8E788D-16F8-A642-CF56-FD1296ACB98E}"/>
              </a:ext>
              <a:ext uri="{C183D7F6-B498-43B3-948B-1728B52AA6E4}">
                <adec:decorative xmlns:adec="http://schemas.microsoft.com/office/drawing/2017/decorative" val="1"/>
              </a:ext>
            </a:extLst>
          </p:cNvPr>
          <p:cNvSpPr/>
          <p:nvPr/>
        </p:nvSpPr>
        <p:spPr>
          <a:xfrm>
            <a:off x="7235117" y="4080216"/>
            <a:ext cx="425052" cy="1399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926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545747"/>
            <a:ext cx="8229600" cy="708730"/>
          </a:xfrm>
        </p:spPr>
        <p:txBody>
          <a:bodyPr lIns="91440" tIns="45720" rIns="91440" bIns="45720" anchor="t">
            <a:normAutofit fontScale="90000"/>
          </a:bodyPr>
          <a:lstStyle/>
          <a:p>
            <a:r>
              <a:rPr lang="en-US" b="1" spc="100">
                <a:solidFill>
                  <a:srgbClr val="004F39"/>
                </a:solidFill>
                <a:latin typeface="Arial Narrow"/>
                <a:ea typeface="ＭＳ Ｐゴシック"/>
              </a:rPr>
              <a:t>Routes to Avoiding Bias</a:t>
            </a:r>
            <a:br>
              <a:rPr lang="en-US" spc="200">
                <a:latin typeface="Arial Narrow" pitchFamily="34" charset="0"/>
              </a:rPr>
            </a:br>
            <a:endParaRPr lang="en-US"/>
          </a:p>
        </p:txBody>
      </p:sp>
      <p:sp>
        <p:nvSpPr>
          <p:cNvPr id="3" name="Content Placeholder 2"/>
          <p:cNvSpPr>
            <a:spLocks noGrp="1"/>
          </p:cNvSpPr>
          <p:nvPr>
            <p:ph idx="1"/>
          </p:nvPr>
        </p:nvSpPr>
        <p:spPr>
          <a:xfrm>
            <a:off x="494469" y="1249770"/>
            <a:ext cx="11339213" cy="5235827"/>
          </a:xfrm>
        </p:spPr>
        <p:txBody>
          <a:bodyPr lIns="91440" tIns="45720" rIns="91440" bIns="45720" anchor="t"/>
          <a:lstStyle/>
          <a:p>
            <a:r>
              <a:rPr lang="en-US" sz="2400" spc="100">
                <a:solidFill>
                  <a:srgbClr val="004F39"/>
                </a:solidFill>
                <a:latin typeface="Arial Narrow"/>
                <a:ea typeface="ＭＳ Ｐゴシック"/>
              </a:rPr>
              <a:t>Set a supervisory context</a:t>
            </a:r>
          </a:p>
          <a:p>
            <a:pPr>
              <a:buClr>
                <a:srgbClr val="404040"/>
              </a:buClr>
            </a:pPr>
            <a:r>
              <a:rPr lang="en-US" sz="2400" spc="100">
                <a:solidFill>
                  <a:srgbClr val="004F39"/>
                </a:solidFill>
                <a:latin typeface="Arial Narrow"/>
                <a:ea typeface="ＭＳ Ｐゴシック"/>
              </a:rPr>
              <a:t>Don't generalize verbally or in writing</a:t>
            </a:r>
            <a:endParaRPr lang="en-US" sz="2400" spc="100">
              <a:solidFill>
                <a:srgbClr val="004F39"/>
              </a:solidFill>
              <a:latin typeface="Arial Narrow" pitchFamily="34" charset="0"/>
            </a:endParaRPr>
          </a:p>
          <a:p>
            <a:pPr>
              <a:buClr>
                <a:srgbClr val="404040"/>
              </a:buClr>
            </a:pPr>
            <a:r>
              <a:rPr lang="en-US" sz="2400" spc="100">
                <a:solidFill>
                  <a:srgbClr val="004F39"/>
                </a:solidFill>
                <a:latin typeface="Arial Narrow"/>
                <a:ea typeface="ＭＳ Ｐゴシック"/>
              </a:rPr>
              <a:t>Review what you write to determine stereotyping</a:t>
            </a:r>
            <a:endParaRPr lang="en-US" sz="24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Would you describe similar behavior the same way for a white man or woman, cisgendered person or nonbinary person, international origins</a:t>
            </a:r>
            <a:endParaRPr lang="en-US" sz="2000" spc="100" err="1">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Interrogate your expectations of behavior or performance</a:t>
            </a:r>
            <a:endParaRPr lang="en-US" sz="2000" spc="100">
              <a:solidFill>
                <a:srgbClr val="004F39"/>
              </a:solidFill>
              <a:latin typeface="Arial Narrow" pitchFamily="34" charset="0"/>
            </a:endParaRPr>
          </a:p>
          <a:p>
            <a:pPr>
              <a:buClr>
                <a:srgbClr val="404040"/>
              </a:buClr>
            </a:pPr>
            <a:r>
              <a:rPr lang="en-US" sz="2400" spc="100">
                <a:solidFill>
                  <a:srgbClr val="004F39"/>
                </a:solidFill>
                <a:latin typeface="Arial Narrow"/>
                <a:ea typeface="ＭＳ Ｐゴシック"/>
              </a:rPr>
              <a:t>Has the playing field been level and consistent across time and the unit</a:t>
            </a:r>
            <a:endParaRPr lang="en-US" sz="24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Consider the cultural or historical obstacles for the person of concern and whether they have had all the supports they needed to be successful</a:t>
            </a:r>
            <a:endParaRPr lang="en-US" sz="20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Use your words: Be specific in reporting</a:t>
            </a:r>
            <a:endParaRPr lang="en-US" sz="2000" spc="100">
              <a:solidFill>
                <a:srgbClr val="004F39"/>
              </a:solidFill>
              <a:latin typeface="Arial Narrow" pitchFamily="34" charset="0"/>
            </a:endParaRPr>
          </a:p>
          <a:p>
            <a:pPr lvl="2">
              <a:buClr>
                <a:srgbClr val="404040"/>
              </a:buClr>
            </a:pPr>
            <a:r>
              <a:rPr lang="en-US" sz="1600" spc="100">
                <a:solidFill>
                  <a:srgbClr val="004F39"/>
                </a:solidFill>
                <a:latin typeface="Arial Narrow"/>
                <a:ea typeface="ＭＳ Ｐゴシック"/>
              </a:rPr>
              <a:t>General statements can import bias</a:t>
            </a:r>
            <a:endParaRPr lang="en-US" sz="16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Avoid personal opinions and colloquialisms</a:t>
            </a:r>
            <a:endParaRPr lang="en-US" sz="2000" spc="100">
              <a:solidFill>
                <a:srgbClr val="004F39"/>
              </a:solidFill>
              <a:latin typeface="Arial Narrow" pitchFamily="34" charset="0"/>
            </a:endParaRPr>
          </a:p>
          <a:p>
            <a:pPr marL="648970" lvl="1">
              <a:buClr>
                <a:srgbClr val="404040"/>
              </a:buClr>
            </a:pPr>
            <a:r>
              <a:rPr lang="en-US" sz="2000" spc="100">
                <a:solidFill>
                  <a:srgbClr val="004F39"/>
                </a:solidFill>
                <a:latin typeface="Arial Narrow"/>
                <a:ea typeface="ＭＳ Ｐゴシック"/>
              </a:rPr>
              <a:t>Don't build narratives that are damaging</a:t>
            </a:r>
            <a:endParaRPr lang="en-US" sz="2000" spc="100">
              <a:solidFill>
                <a:srgbClr val="004F39"/>
              </a:solidFill>
              <a:latin typeface="Arial Narrow" pitchFamily="34" charset="0"/>
            </a:endParaRPr>
          </a:p>
          <a:p>
            <a:pPr marL="648970" lvl="1">
              <a:buClr>
                <a:srgbClr val="404040"/>
              </a:buClr>
            </a:pPr>
            <a:endParaRPr lang="en-US" sz="2000" spc="100">
              <a:solidFill>
                <a:srgbClr val="004F39"/>
              </a:solidFill>
              <a:latin typeface="Arial Narrow" pitchFamily="34" charset="0"/>
            </a:endParaRPr>
          </a:p>
          <a:p>
            <a:pPr>
              <a:buClr>
                <a:srgbClr val="404040"/>
              </a:buClr>
            </a:pPr>
            <a:endParaRPr lang="en-US" sz="2400" spc="100">
              <a:solidFill>
                <a:srgbClr val="004F39"/>
              </a:solidFill>
              <a:latin typeface="Arial Narrow" pitchFamily="34" charset="0"/>
            </a:endParaRPr>
          </a:p>
          <a:p>
            <a:pPr>
              <a:buClr>
                <a:srgbClr val="404040"/>
              </a:buClr>
            </a:pPr>
            <a:endParaRPr lang="en-US" sz="2400" spc="100">
              <a:solidFill>
                <a:srgbClr val="004F39"/>
              </a:solidFill>
              <a:latin typeface="Arial Narrow" pitchFamily="34" charset="0"/>
            </a:endParaRPr>
          </a:p>
        </p:txBody>
      </p:sp>
      <p:sp>
        <p:nvSpPr>
          <p:cNvPr id="6" name="Title 1"/>
          <p:cNvSpPr txBox="1">
            <a:spLocks/>
          </p:cNvSpPr>
          <p:nvPr/>
        </p:nvSpPr>
        <p:spPr>
          <a:xfrm>
            <a:off x="1625603" y="6399244"/>
            <a:ext cx="2988730" cy="34021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800" b="1" spc="50">
                <a:solidFill>
                  <a:srgbClr val="18453B"/>
                </a:solidFill>
                <a:latin typeface="Gotham Book"/>
              </a:rPr>
              <a:t>MICHIGAN STATE</a:t>
            </a:r>
            <a:r>
              <a:rPr lang="en-US" sz="800" spc="50">
                <a:solidFill>
                  <a:prstClr val="black"/>
                </a:solidFill>
                <a:latin typeface="Gotham Book"/>
              </a:rPr>
              <a:t> </a:t>
            </a:r>
            <a:r>
              <a:rPr lang="en-US" sz="800" spc="50">
                <a:solidFill>
                  <a:srgbClr val="18453B"/>
                </a:solidFill>
                <a:latin typeface="Gotham Book"/>
              </a:rPr>
              <a:t>UNIVERSITY</a:t>
            </a:r>
            <a:endParaRPr lang="en-US" sz="800" spc="50">
              <a:solidFill>
                <a:prstClr val="black"/>
              </a:solidFill>
              <a:latin typeface="Gotham Book"/>
            </a:endParaRPr>
          </a:p>
        </p:txBody>
      </p:sp>
    </p:spTree>
    <p:extLst>
      <p:ext uri="{BB962C8B-B14F-4D97-AF65-F5344CB8AC3E}">
        <p14:creationId xmlns:p14="http://schemas.microsoft.com/office/powerpoint/2010/main" val="342577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D836-41E9-49CE-A8F6-845AD7DE09C6}"/>
              </a:ext>
            </a:extLst>
          </p:cNvPr>
          <p:cNvSpPr>
            <a:spLocks noGrp="1"/>
          </p:cNvSpPr>
          <p:nvPr>
            <p:ph type="title"/>
          </p:nvPr>
        </p:nvSpPr>
        <p:spPr>
          <a:xfrm>
            <a:off x="581192" y="5262296"/>
            <a:ext cx="6463523" cy="689514"/>
          </a:xfrm>
        </p:spPr>
        <p:txBody>
          <a:bodyPr>
            <a:normAutofit/>
          </a:bodyPr>
          <a:lstStyle/>
          <a:p>
            <a:r>
              <a:rPr lang="en-US" sz="3600">
                <a:solidFill>
                  <a:schemeClr val="bg1"/>
                </a:solidFill>
              </a:rPr>
              <a:t>Learning from Experience</a:t>
            </a:r>
          </a:p>
        </p:txBody>
      </p:sp>
      <p:sp>
        <p:nvSpPr>
          <p:cNvPr id="3" name="Content Placeholder 2">
            <a:extLst>
              <a:ext uri="{FF2B5EF4-FFF2-40B4-BE49-F238E27FC236}">
                <a16:creationId xmlns:a16="http://schemas.microsoft.com/office/drawing/2014/main" id="{ED35A7C2-BB4E-4024-86BC-488BCC69E979}"/>
              </a:ext>
            </a:extLst>
          </p:cNvPr>
          <p:cNvSpPr>
            <a:spLocks noGrp="1"/>
          </p:cNvSpPr>
          <p:nvPr>
            <p:ph idx="1"/>
          </p:nvPr>
        </p:nvSpPr>
        <p:spPr>
          <a:xfrm>
            <a:off x="447816" y="768926"/>
            <a:ext cx="11292840" cy="4037073"/>
          </a:xfrm>
        </p:spPr>
        <p:txBody>
          <a:bodyPr>
            <a:normAutofit/>
          </a:bodyPr>
          <a:lstStyle/>
          <a:p>
            <a:pPr marL="0" indent="0">
              <a:buNone/>
            </a:pPr>
            <a:r>
              <a:rPr lang="en-US" sz="2400" b="1"/>
              <a:t>Dawn Misra</a:t>
            </a:r>
            <a:endParaRPr lang="en-US" sz="2400"/>
          </a:p>
          <a:p>
            <a:pPr marL="0" indent="0">
              <a:buNone/>
            </a:pPr>
            <a:r>
              <a:rPr lang="en-US"/>
              <a:t>Department Chair and Professor, Epidemiology and Biostatistics</a:t>
            </a:r>
          </a:p>
          <a:p>
            <a:pPr marL="0" indent="0">
              <a:buNone/>
            </a:pPr>
            <a:endParaRPr lang="en-US"/>
          </a:p>
          <a:p>
            <a:pPr marL="0" indent="0">
              <a:buNone/>
            </a:pPr>
            <a:r>
              <a:rPr lang="en-US" sz="2400" b="1"/>
              <a:t>Vivianne Robinson</a:t>
            </a:r>
          </a:p>
          <a:p>
            <a:pPr marL="0" indent="0">
              <a:buNone/>
            </a:pPr>
            <a:r>
              <a:rPr lang="en-US"/>
              <a:t>Assistant Vice President of Operations, University Advancement </a:t>
            </a:r>
          </a:p>
        </p:txBody>
      </p:sp>
    </p:spTree>
    <p:extLst>
      <p:ext uri="{BB962C8B-B14F-4D97-AF65-F5344CB8AC3E}">
        <p14:creationId xmlns:p14="http://schemas.microsoft.com/office/powerpoint/2010/main" val="2376384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446D546-2354-4932-9E1B-ABA6C4CDC376}"/>
              </a:ext>
            </a:extLst>
          </p:cNvPr>
          <p:cNvSpPr>
            <a:spLocks noGrp="1"/>
          </p:cNvSpPr>
          <p:nvPr>
            <p:ph idx="1"/>
          </p:nvPr>
        </p:nvSpPr>
        <p:spPr>
          <a:xfrm>
            <a:off x="6725076" y="1751134"/>
            <a:ext cx="4855037" cy="4825409"/>
          </a:xfrm>
          <a:ln w="57150">
            <a:noFill/>
          </a:ln>
        </p:spPr>
        <p:txBody>
          <a:bodyPr anchor="ctr">
            <a:normAutofit/>
          </a:bodyPr>
          <a:lstStyle/>
          <a:p>
            <a:pPr marL="0" indent="0">
              <a:buNone/>
            </a:pPr>
            <a:r>
              <a:rPr lang="en-US" sz="2400">
                <a:solidFill>
                  <a:schemeClr val="accent2">
                    <a:lumMod val="50000"/>
                  </a:schemeClr>
                </a:solidFill>
              </a:rPr>
              <a:t>Behavior that is inappropriate for the workplace, negatively impacts the work environment, does not meet legitimate expectations and/or violates University or departmental polices or procedures. It can range from minor issues to serious violations. </a:t>
            </a:r>
          </a:p>
          <a:p>
            <a:pPr marL="0" indent="0">
              <a:buNone/>
            </a:pPr>
            <a:endParaRPr lang="en-US" sz="2000">
              <a:solidFill>
                <a:schemeClr val="accent2">
                  <a:lumMod val="50000"/>
                </a:schemeClr>
              </a:solidFill>
            </a:endParaRPr>
          </a:p>
        </p:txBody>
      </p:sp>
      <p:sp>
        <p:nvSpPr>
          <p:cNvPr id="2" name="Title 1">
            <a:extLst>
              <a:ext uri="{FF2B5EF4-FFF2-40B4-BE49-F238E27FC236}">
                <a16:creationId xmlns:a16="http://schemas.microsoft.com/office/drawing/2014/main" id="{65334673-4BE3-4C86-B7B3-B173551CC53B}"/>
              </a:ext>
            </a:extLst>
          </p:cNvPr>
          <p:cNvSpPr>
            <a:spLocks noGrp="1"/>
          </p:cNvSpPr>
          <p:nvPr>
            <p:ph type="title"/>
          </p:nvPr>
        </p:nvSpPr>
        <p:spPr>
          <a:xfrm>
            <a:off x="304800" y="2468880"/>
            <a:ext cx="5102650" cy="3389919"/>
          </a:xfrm>
        </p:spPr>
        <p:txBody>
          <a:bodyPr anchor="ctr">
            <a:normAutofit/>
          </a:bodyPr>
          <a:lstStyle/>
          <a:p>
            <a:r>
              <a:rPr lang="en-US" sz="5000">
                <a:solidFill>
                  <a:srgbClr val="FFFFFF"/>
                </a:solidFill>
              </a:rPr>
              <a:t>What is misconduct?</a:t>
            </a:r>
          </a:p>
        </p:txBody>
      </p:sp>
      <p:sp>
        <p:nvSpPr>
          <p:cNvPr id="9" name="Content Placeholder 2">
            <a:extLst>
              <a:ext uri="{FF2B5EF4-FFF2-40B4-BE49-F238E27FC236}">
                <a16:creationId xmlns:a16="http://schemas.microsoft.com/office/drawing/2014/main" id="{3D2C93F2-1B43-4C8F-A58F-ED9688C3116F}"/>
              </a:ext>
            </a:extLst>
          </p:cNvPr>
          <p:cNvSpPr txBox="1">
            <a:spLocks/>
          </p:cNvSpPr>
          <p:nvPr/>
        </p:nvSpPr>
        <p:spPr>
          <a:xfrm>
            <a:off x="611887" y="671148"/>
            <a:ext cx="2664928" cy="112658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4000">
                <a:solidFill>
                  <a:srgbClr val="FFFFFF"/>
                </a:solidFill>
              </a:rPr>
              <a:t>The Basics:</a:t>
            </a:r>
          </a:p>
        </p:txBody>
      </p:sp>
    </p:spTree>
    <p:extLst>
      <p:ext uri="{BB962C8B-B14F-4D97-AF65-F5344CB8AC3E}">
        <p14:creationId xmlns:p14="http://schemas.microsoft.com/office/powerpoint/2010/main" val="1620662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63476C6-BDD8-48D4-A920-B0EF16EA07DC}"/>
              </a:ext>
            </a:extLst>
          </p:cNvPr>
          <p:cNvSpPr>
            <a:spLocks noGrp="1"/>
          </p:cNvSpPr>
          <p:nvPr>
            <p:ph type="title"/>
          </p:nvPr>
        </p:nvSpPr>
        <p:spPr>
          <a:xfrm>
            <a:off x="8296274" y="1419225"/>
            <a:ext cx="3413125" cy="2085869"/>
          </a:xfrm>
        </p:spPr>
        <p:txBody>
          <a:bodyPr vert="horz" lIns="91440" tIns="45720" rIns="91440" bIns="45720" rtlCol="0" anchor="b">
            <a:normAutofit fontScale="90000"/>
          </a:bodyPr>
          <a:lstStyle/>
          <a:p>
            <a:r>
              <a:rPr lang="en-US" sz="3600">
                <a:solidFill>
                  <a:srgbClr val="FFFFFF"/>
                </a:solidFill>
              </a:rPr>
              <a:t>Setting expectations:</a:t>
            </a:r>
            <a:br>
              <a:rPr lang="en-US" sz="3600">
                <a:solidFill>
                  <a:srgbClr val="FFFFFF"/>
                </a:solidFill>
              </a:rPr>
            </a:br>
            <a:br>
              <a:rPr lang="en-US" sz="3600">
                <a:solidFill>
                  <a:srgbClr val="FFFFFF"/>
                </a:solidFill>
              </a:rPr>
            </a:br>
            <a:r>
              <a:rPr lang="en-US" sz="3600">
                <a:solidFill>
                  <a:srgbClr val="FFFFFF"/>
                </a:solidFill>
              </a:rPr>
              <a:t>Coaching</a:t>
            </a:r>
          </a:p>
        </p:txBody>
      </p:sp>
      <p:sp>
        <p:nvSpPr>
          <p:cNvPr id="5" name="Content Placeholder 4">
            <a:extLst>
              <a:ext uri="{FF2B5EF4-FFF2-40B4-BE49-F238E27FC236}">
                <a16:creationId xmlns:a16="http://schemas.microsoft.com/office/drawing/2014/main" id="{8A2EB0F4-7664-4B4C-AAD4-BE2D4DD31542}"/>
              </a:ext>
            </a:extLst>
          </p:cNvPr>
          <p:cNvSpPr>
            <a:spLocks noGrp="1"/>
          </p:cNvSpPr>
          <p:nvPr>
            <p:ph idx="1"/>
          </p:nvPr>
        </p:nvSpPr>
        <p:spPr>
          <a:xfrm>
            <a:off x="410467" y="1005839"/>
            <a:ext cx="7363958" cy="4920399"/>
          </a:xfrm>
        </p:spPr>
        <p:txBody>
          <a:bodyPr>
            <a:noAutofit/>
          </a:bodyPr>
          <a:lstStyle/>
          <a:p>
            <a:pPr marL="0" indent="0">
              <a:buNone/>
            </a:pPr>
            <a:r>
              <a:rPr lang="en-US" sz="2400" b="1"/>
              <a:t>Coaching </a:t>
            </a:r>
          </a:p>
          <a:p>
            <a:pPr marL="0" indent="0">
              <a:buNone/>
            </a:pPr>
            <a:endParaRPr lang="en-US" sz="2400" b="1"/>
          </a:p>
          <a:p>
            <a:pPr lvl="1"/>
            <a:r>
              <a:rPr lang="en-US" sz="2400"/>
              <a:t>First interaction </a:t>
            </a:r>
          </a:p>
          <a:p>
            <a:pPr lvl="1"/>
            <a:r>
              <a:rPr lang="en-US" sz="2400"/>
              <a:t>Be specific about concerns </a:t>
            </a:r>
          </a:p>
          <a:p>
            <a:pPr lvl="1"/>
            <a:r>
              <a:rPr lang="en-US" sz="2400"/>
              <a:t>Problem-solving </a:t>
            </a:r>
          </a:p>
          <a:p>
            <a:pPr lvl="1"/>
            <a:r>
              <a:rPr lang="en-US" sz="2400"/>
              <a:t>Engage in dialogue</a:t>
            </a:r>
          </a:p>
          <a:p>
            <a:pPr lvl="1"/>
            <a:r>
              <a:rPr lang="en-US" sz="2400"/>
              <a:t>Explain the difference between intent and impact</a:t>
            </a:r>
          </a:p>
          <a:p>
            <a:pPr lvl="1"/>
            <a:r>
              <a:rPr lang="en-US" sz="2400"/>
              <a:t>Ask questions</a:t>
            </a:r>
          </a:p>
          <a:p>
            <a:pPr lvl="1"/>
            <a:r>
              <a:rPr lang="en-US" sz="2400"/>
              <a:t>Listen</a:t>
            </a:r>
          </a:p>
          <a:p>
            <a:pPr lvl="1"/>
            <a:r>
              <a:rPr lang="en-US" sz="2400"/>
              <a:t>Agree on a solution and follow-up </a:t>
            </a:r>
          </a:p>
        </p:txBody>
      </p:sp>
    </p:spTree>
    <p:extLst>
      <p:ext uri="{BB962C8B-B14F-4D97-AF65-F5344CB8AC3E}">
        <p14:creationId xmlns:p14="http://schemas.microsoft.com/office/powerpoint/2010/main" val="3807686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96092" y="1113764"/>
            <a:ext cx="7199452" cy="4624327"/>
          </a:xfrm>
        </p:spPr>
        <p:txBody>
          <a:bodyPr anchor="ctr">
            <a:normAutofit/>
          </a:bodyPr>
          <a:lstStyle/>
          <a:p>
            <a:pPr marL="0" indent="0">
              <a:buNone/>
            </a:pPr>
            <a:r>
              <a:rPr lang="en-US" sz="2400" b="1"/>
              <a:t>Counseling </a:t>
            </a:r>
          </a:p>
          <a:p>
            <a:r>
              <a:rPr lang="en-US" sz="2400"/>
              <a:t>Continued behavior </a:t>
            </a:r>
          </a:p>
          <a:p>
            <a:r>
              <a:rPr lang="en-US" sz="2400"/>
              <a:t>Review the coaching and follow-up</a:t>
            </a:r>
          </a:p>
          <a:p>
            <a:r>
              <a:rPr lang="en-US" sz="2400"/>
              <a:t>Be specific about concerning behavior</a:t>
            </a:r>
          </a:p>
          <a:p>
            <a:r>
              <a:rPr lang="en-US" sz="2400"/>
              <a:t>Ask questions and listen</a:t>
            </a:r>
          </a:p>
          <a:p>
            <a:r>
              <a:rPr lang="en-US" sz="2400"/>
              <a:t>Problem-solve </a:t>
            </a:r>
          </a:p>
          <a:p>
            <a:r>
              <a:rPr lang="en-US" sz="2400"/>
              <a:t>Set expectations</a:t>
            </a:r>
          </a:p>
          <a:p>
            <a:r>
              <a:rPr lang="en-US" sz="2400"/>
              <a:t>Follow-up in writing </a:t>
            </a:r>
          </a:p>
          <a:p>
            <a:pPr marL="0" indent="0">
              <a:buNone/>
            </a:pPr>
            <a:endParaRPr lang="en-US" sz="2400"/>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627510" y="1069288"/>
            <a:ext cx="3900883" cy="4624327"/>
          </a:xfrm>
        </p:spPr>
        <p:txBody>
          <a:bodyPr anchor="ctr">
            <a:normAutofit/>
          </a:bodyPr>
          <a:lstStyle/>
          <a:p>
            <a:r>
              <a:rPr lang="en-US" sz="3200">
                <a:solidFill>
                  <a:srgbClr val="FFFFFF"/>
                </a:solidFill>
              </a:rPr>
              <a:t>Accountability:</a:t>
            </a:r>
            <a:br>
              <a:rPr lang="en-US" sz="3200">
                <a:solidFill>
                  <a:srgbClr val="FFFFFF"/>
                </a:solidFill>
              </a:rPr>
            </a:br>
            <a:r>
              <a:rPr lang="en-US" sz="3200">
                <a:solidFill>
                  <a:srgbClr val="FFFFFF"/>
                </a:solidFill>
              </a:rPr>
              <a:t>Counseling</a:t>
            </a:r>
          </a:p>
        </p:txBody>
      </p:sp>
    </p:spTree>
    <p:extLst>
      <p:ext uri="{BB962C8B-B14F-4D97-AF65-F5344CB8AC3E}">
        <p14:creationId xmlns:p14="http://schemas.microsoft.com/office/powerpoint/2010/main" val="3552704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29698" y="3193475"/>
            <a:ext cx="9757353" cy="153670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5333" b="1">
                <a:latin typeface="Gotham Bold" pitchFamily="50" charset="0"/>
                <a:ea typeface="Arial" charset="0"/>
                <a:cs typeface="Gotham Bold" pitchFamily="50" charset="0"/>
              </a:rPr>
              <a:t>Discipline Process  </a:t>
            </a:r>
          </a:p>
        </p:txBody>
      </p:sp>
      <p:sp>
        <p:nvSpPr>
          <p:cNvPr id="3" name="Subtitle 2"/>
          <p:cNvSpPr>
            <a:spLocks noGrp="1"/>
          </p:cNvSpPr>
          <p:nvPr>
            <p:ph type="subTitle" idx="1"/>
          </p:nvPr>
        </p:nvSpPr>
        <p:spPr>
          <a:xfrm>
            <a:off x="1504950" y="3193475"/>
            <a:ext cx="9182101" cy="2259675"/>
          </a:xfrm>
        </p:spPr>
        <p:txBody>
          <a:bodyPr>
            <a:noAutofit/>
          </a:bodyPr>
          <a:lstStyle/>
          <a:p>
            <a:pPr fontAlgn="auto">
              <a:spcAft>
                <a:spcPts val="0"/>
              </a:spcAft>
              <a:defRPr/>
            </a:pP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uman Resources Structure &amp; MSU (continued)&#10;EVP Administration&#10;reporting line to Associate Vice President for HR&#10;reporting line to 7,500 + support staff">
            <a:extLst>
              <a:ext uri="{FF2B5EF4-FFF2-40B4-BE49-F238E27FC236}">
                <a16:creationId xmlns:a16="http://schemas.microsoft.com/office/drawing/2014/main" id="{E35B3D5E-9500-4EFE-9519-9A58D292A825}"/>
              </a:ext>
            </a:extLst>
          </p:cNvPr>
          <p:cNvGraphicFramePr/>
          <p:nvPr>
            <p:extLst>
              <p:ext uri="{D42A27DB-BD31-4B8C-83A1-F6EECF244321}">
                <p14:modId xmlns:p14="http://schemas.microsoft.com/office/powerpoint/2010/main" val="3208953956"/>
              </p:ext>
            </p:extLst>
          </p:nvPr>
        </p:nvGraphicFramePr>
        <p:xfrm>
          <a:off x="5521589" y="2422449"/>
          <a:ext cx="4246702" cy="427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descr="Human Resources Structure &amp; MSU&#10;&#10;Provost and Exec VP&#10;reporting line item to Associate Provost and Associate VP for Academic HR&#10;reporting line to 5,700 faculty, academic staff and executive manangers">
            <a:extLst>
              <a:ext uri="{FF2B5EF4-FFF2-40B4-BE49-F238E27FC236}">
                <a16:creationId xmlns:a16="http://schemas.microsoft.com/office/drawing/2014/main" id="{02370824-5ADE-45AC-A7FB-2C55C87A3578}"/>
              </a:ext>
            </a:extLst>
          </p:cNvPr>
          <p:cNvGraphicFramePr/>
          <p:nvPr>
            <p:extLst>
              <p:ext uri="{D42A27DB-BD31-4B8C-83A1-F6EECF244321}">
                <p14:modId xmlns:p14="http://schemas.microsoft.com/office/powerpoint/2010/main" val="932781223"/>
              </p:ext>
            </p:extLst>
          </p:nvPr>
        </p:nvGraphicFramePr>
        <p:xfrm>
          <a:off x="1839434" y="2427777"/>
          <a:ext cx="4273877" cy="42845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895A5FA7-1B68-429A-8D7F-42F12225CD32}"/>
              </a:ext>
            </a:extLst>
          </p:cNvPr>
          <p:cNvSpPr>
            <a:spLocks noGrp="1"/>
          </p:cNvSpPr>
          <p:nvPr>
            <p:ph type="title"/>
          </p:nvPr>
        </p:nvSpPr>
        <p:spPr/>
        <p:txBody>
          <a:bodyPr/>
          <a:lstStyle/>
          <a:p>
            <a:r>
              <a:rPr lang="en-US"/>
              <a:t>MSU Structure </a:t>
            </a:r>
          </a:p>
        </p:txBody>
      </p:sp>
    </p:spTree>
    <p:extLst>
      <p:ext uri="{BB962C8B-B14F-4D97-AF65-F5344CB8AC3E}">
        <p14:creationId xmlns:p14="http://schemas.microsoft.com/office/powerpoint/2010/main" val="3856999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4516"/>
            <a:ext cx="10972800" cy="480233"/>
          </a:xfrm>
        </p:spPr>
        <p:txBody>
          <a:bodyPr>
            <a:normAutofit fontScale="90000"/>
          </a:bodyPr>
          <a:lstStyle/>
          <a:p>
            <a:r>
              <a:rPr lang="en-US"/>
              <a:t>Discipline Purpose </a:t>
            </a:r>
          </a:p>
        </p:txBody>
      </p:sp>
      <p:sp>
        <p:nvSpPr>
          <p:cNvPr id="3" name="Content Placeholder 2"/>
          <p:cNvSpPr>
            <a:spLocks noGrp="1"/>
          </p:cNvSpPr>
          <p:nvPr>
            <p:ph idx="1"/>
          </p:nvPr>
        </p:nvSpPr>
        <p:spPr>
          <a:xfrm>
            <a:off x="609600" y="1689279"/>
            <a:ext cx="10972800" cy="4445303"/>
          </a:xfrm>
        </p:spPr>
        <p:txBody>
          <a:bodyPr/>
          <a:lstStyle/>
          <a:p>
            <a:endParaRPr lang="en-US"/>
          </a:p>
          <a:p>
            <a:endParaRPr lang="en-US"/>
          </a:p>
          <a:p>
            <a:pPr marL="0" indent="0">
              <a:buNone/>
            </a:pPr>
            <a:r>
              <a:rPr lang="en-US"/>
              <a:t>When discipline is necessary, except for those offenses in which immediate dismissal is warranted, The University utilizes corrective discipline through progressive penalties.</a:t>
            </a:r>
          </a:p>
          <a:p>
            <a:pPr lvl="1"/>
            <a:endParaRPr lang="en-US"/>
          </a:p>
        </p:txBody>
      </p:sp>
      <p:sp>
        <p:nvSpPr>
          <p:cNvPr id="4" name="Slide Number Placeholder 3"/>
          <p:cNvSpPr>
            <a:spLocks noGrp="1"/>
          </p:cNvSpPr>
          <p:nvPr>
            <p:ph type="sldNum" sz="quarter" idx="12"/>
          </p:nvPr>
        </p:nvSpPr>
        <p:spPr/>
        <p:txBody>
          <a:bodyPr/>
          <a:lstStyle/>
          <a:p>
            <a:pPr defTabSz="914400">
              <a:defRPr/>
            </a:pPr>
            <a:fld id="{F0F8E61C-437E-449B-9D51-7BC75BD2F5EF}" type="slidenum">
              <a:rPr lang="en-US"/>
              <a:pPr defTabSz="914400">
                <a:defRPr/>
              </a:pPr>
              <a:t>40</a:t>
            </a:fld>
            <a:endParaRPr lang="en-US"/>
          </a:p>
        </p:txBody>
      </p:sp>
    </p:spTree>
    <p:extLst>
      <p:ext uri="{BB962C8B-B14F-4D97-AF65-F5344CB8AC3E}">
        <p14:creationId xmlns:p14="http://schemas.microsoft.com/office/powerpoint/2010/main" val="3089770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428326" y="1317058"/>
            <a:ext cx="9757353" cy="1536700"/>
          </a:xfrm>
          <a:noFill/>
          <a:ln>
            <a:miter lim="800000"/>
            <a:headEnd/>
            <a:tailEnd/>
          </a:ln>
        </p:spPr>
        <p:txBody>
          <a:bodyPr vert="horz" wrap="square" lIns="91440" tIns="45720" rIns="91440" bIns="45720" numCol="1" anchor="t" anchorCtr="0" compatLnSpc="1">
            <a:prstTxWarp prst="textNoShape">
              <a:avLst/>
            </a:prstTxWarp>
            <a:normAutofit/>
          </a:bodyPr>
          <a:lstStyle/>
          <a:p>
            <a:pPr algn="ctr" eaLnBrk="1" hangingPunct="1"/>
            <a:r>
              <a:rPr lang="en-US" sz="3733" b="1">
                <a:latin typeface="Gotham Bold" pitchFamily="50" charset="0"/>
                <a:ea typeface="Arial" charset="0"/>
                <a:cs typeface="Gotham Bold" pitchFamily="50" charset="0"/>
              </a:rPr>
              <a:t>Basic Steps of Discipline Process</a:t>
            </a:r>
            <a:br>
              <a:rPr lang="en-US" sz="3733" b="1">
                <a:latin typeface="Gotham Bold" pitchFamily="50" charset="0"/>
                <a:ea typeface="Arial" charset="0"/>
                <a:cs typeface="Gotham Bold" pitchFamily="50" charset="0"/>
              </a:rPr>
            </a:br>
            <a:r>
              <a:rPr lang="en-US" sz="3733" b="1">
                <a:latin typeface="Gotham Bold" pitchFamily="50" charset="0"/>
                <a:ea typeface="Arial" charset="0"/>
                <a:cs typeface="Gotham Bold" pitchFamily="50" charset="0"/>
              </a:rPr>
              <a:t>working with FASA/OER </a:t>
            </a:r>
          </a:p>
        </p:txBody>
      </p:sp>
      <p:sp>
        <p:nvSpPr>
          <p:cNvPr id="2" name="Arrow: Pentagon 1">
            <a:extLst>
              <a:ext uri="{FF2B5EF4-FFF2-40B4-BE49-F238E27FC236}">
                <a16:creationId xmlns:a16="http://schemas.microsoft.com/office/drawing/2014/main" id="{877F9DA7-4A82-46DD-8D77-E30F6671432B}"/>
              </a:ext>
              <a:ext uri="{C183D7F6-B498-43B3-948B-1728B52AA6E4}">
                <adec:decorative xmlns:adec="http://schemas.microsoft.com/office/drawing/2017/decorative" val="1"/>
              </a:ext>
            </a:extLst>
          </p:cNvPr>
          <p:cNvSpPr/>
          <p:nvPr/>
        </p:nvSpPr>
        <p:spPr>
          <a:xfrm>
            <a:off x="775856" y="3160609"/>
            <a:ext cx="2061427"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sp>
        <p:nvSpPr>
          <p:cNvPr id="4" name="TextBox 3">
            <a:extLst>
              <a:ext uri="{FF2B5EF4-FFF2-40B4-BE49-F238E27FC236}">
                <a16:creationId xmlns:a16="http://schemas.microsoft.com/office/drawing/2014/main" id="{6B8D71E0-05FD-4D7C-A092-2B6B6E07D56F}"/>
              </a:ext>
            </a:extLst>
          </p:cNvPr>
          <p:cNvSpPr txBox="1"/>
          <p:nvPr/>
        </p:nvSpPr>
        <p:spPr>
          <a:xfrm>
            <a:off x="775855" y="4004243"/>
            <a:ext cx="1828570" cy="1015663"/>
          </a:xfrm>
          <a:prstGeom prst="rect">
            <a:avLst/>
          </a:prstGeom>
          <a:noFill/>
        </p:spPr>
        <p:txBody>
          <a:bodyPr wrap="square" lIns="91440" tIns="45720" rIns="91440" bIns="45720" rtlCol="0" anchor="t">
            <a:spAutoFit/>
          </a:bodyPr>
          <a:lstStyle/>
          <a:p>
            <a:pPr defTabSz="609585" fontAlgn="base">
              <a:spcBef>
                <a:spcPct val="0"/>
              </a:spcBef>
              <a:spcAft>
                <a:spcPct val="0"/>
              </a:spcAft>
            </a:pPr>
            <a:r>
              <a:rPr lang="en-US" sz="2000">
                <a:latin typeface="Gotham Book"/>
                <a:ea typeface="ＭＳ Ｐゴシック"/>
              </a:rPr>
              <a:t>Administration Aware of incident </a:t>
            </a:r>
            <a:endParaRPr lang="en-US" sz="2000">
              <a:latin typeface="Gotham Book"/>
              <a:ea typeface="ＭＳ Ｐゴシック" charset="-128"/>
            </a:endParaRPr>
          </a:p>
        </p:txBody>
      </p:sp>
      <p:sp>
        <p:nvSpPr>
          <p:cNvPr id="6" name="Subtitle 5">
            <a:extLst>
              <a:ext uri="{FF2B5EF4-FFF2-40B4-BE49-F238E27FC236}">
                <a16:creationId xmlns:a16="http://schemas.microsoft.com/office/drawing/2014/main" id="{CD272FCC-867B-4BD7-BC0F-622E03F0A27E}"/>
              </a:ext>
            </a:extLst>
          </p:cNvPr>
          <p:cNvSpPr>
            <a:spLocks noGrp="1"/>
          </p:cNvSpPr>
          <p:nvPr>
            <p:ph type="subTitle" idx="1"/>
          </p:nvPr>
        </p:nvSpPr>
        <p:spPr>
          <a:xfrm>
            <a:off x="3390461" y="3160931"/>
            <a:ext cx="2060219"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normAutofit/>
          </a:bodyPr>
          <a:lstStyle/>
          <a:p>
            <a:r>
              <a:rPr lang="en-US" sz="2000">
                <a:solidFill>
                  <a:schemeClr val="tx1"/>
                </a:solidFill>
              </a:rPr>
              <a:t>Gather Information</a:t>
            </a:r>
            <a:endParaRPr lang="en-US">
              <a:solidFill>
                <a:schemeClr val="tx1"/>
              </a:solidFill>
            </a:endParaRPr>
          </a:p>
          <a:p>
            <a:r>
              <a:rPr lang="en-US" sz="1700">
                <a:solidFill>
                  <a:schemeClr val="tx1"/>
                </a:solidFill>
              </a:rPr>
              <a:t>(Investigaton)</a:t>
            </a:r>
          </a:p>
        </p:txBody>
      </p:sp>
      <p:sp>
        <p:nvSpPr>
          <p:cNvPr id="7" name="Arrow: Pentagon 6">
            <a:extLst>
              <a:ext uri="{FF2B5EF4-FFF2-40B4-BE49-F238E27FC236}">
                <a16:creationId xmlns:a16="http://schemas.microsoft.com/office/drawing/2014/main" id="{D3396D14-8513-4CD4-A55D-0B99AF71CDBA}"/>
              </a:ext>
            </a:extLst>
          </p:cNvPr>
          <p:cNvSpPr/>
          <p:nvPr/>
        </p:nvSpPr>
        <p:spPr>
          <a:xfrm>
            <a:off x="6091753" y="3160931"/>
            <a:ext cx="2061427"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85" fontAlgn="base">
              <a:spcBef>
                <a:spcPct val="0"/>
              </a:spcBef>
              <a:spcAft>
                <a:spcPct val="0"/>
              </a:spcAft>
            </a:pPr>
            <a:r>
              <a:rPr lang="en-US" sz="2000">
                <a:solidFill>
                  <a:schemeClr val="tx1"/>
                </a:solidFill>
                <a:latin typeface="Calibri"/>
              </a:rPr>
              <a:t>Give Notice to Employee and consider any response from employee</a:t>
            </a:r>
            <a:r>
              <a:rPr lang="en-US" sz="2000">
                <a:latin typeface="Calibri"/>
              </a:rPr>
              <a:t> </a:t>
            </a:r>
            <a:endParaRPr lang="en-US" sz="2400">
              <a:solidFill>
                <a:prstClr val="black"/>
              </a:solidFill>
              <a:latin typeface="Calibri"/>
            </a:endParaRPr>
          </a:p>
        </p:txBody>
      </p:sp>
      <p:sp>
        <p:nvSpPr>
          <p:cNvPr id="8" name="Arrow: Pentagon 7">
            <a:extLst>
              <a:ext uri="{FF2B5EF4-FFF2-40B4-BE49-F238E27FC236}">
                <a16:creationId xmlns:a16="http://schemas.microsoft.com/office/drawing/2014/main" id="{A2AAA2B8-4BE7-49CF-A8F9-5D791DAF3283}"/>
              </a:ext>
            </a:extLst>
          </p:cNvPr>
          <p:cNvSpPr/>
          <p:nvPr/>
        </p:nvSpPr>
        <p:spPr>
          <a:xfrm>
            <a:off x="8802113" y="3158729"/>
            <a:ext cx="2052356" cy="2545016"/>
          </a:xfrm>
          <a:prstGeom prst="homePlate">
            <a:avLst/>
          </a:prstGeom>
          <a:solidFill>
            <a:srgbClr val="67C521"/>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609585" fontAlgn="base">
              <a:spcBef>
                <a:spcPct val="0"/>
              </a:spcBef>
              <a:spcAft>
                <a:spcPct val="0"/>
              </a:spcAft>
            </a:pPr>
            <a:r>
              <a:rPr lang="en-US" sz="2000">
                <a:solidFill>
                  <a:schemeClr val="tx1"/>
                </a:solidFill>
                <a:latin typeface="Calibri"/>
              </a:rPr>
              <a:t>Take Disciplinary Action if necessary</a:t>
            </a:r>
          </a:p>
        </p:txBody>
      </p:sp>
    </p:spTree>
    <p:extLst>
      <p:ext uri="{BB962C8B-B14F-4D97-AF65-F5344CB8AC3E}">
        <p14:creationId xmlns:p14="http://schemas.microsoft.com/office/powerpoint/2010/main" val="1214856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49CA-BC5E-4978-860B-3A75ABF1B622}"/>
              </a:ext>
            </a:extLst>
          </p:cNvPr>
          <p:cNvSpPr>
            <a:spLocks noGrp="1"/>
          </p:cNvSpPr>
          <p:nvPr>
            <p:ph type="title"/>
          </p:nvPr>
        </p:nvSpPr>
        <p:spPr>
          <a:xfrm>
            <a:off x="581192" y="702156"/>
            <a:ext cx="11029616" cy="1013800"/>
          </a:xfrm>
        </p:spPr>
        <p:txBody>
          <a:bodyPr>
            <a:normAutofit/>
          </a:bodyPr>
          <a:lstStyle/>
          <a:p>
            <a:r>
              <a:rPr lang="en-US">
                <a:solidFill>
                  <a:srgbClr val="FFFEFF"/>
                </a:solidFill>
              </a:rPr>
              <a:t>Assessment </a:t>
            </a:r>
          </a:p>
        </p:txBody>
      </p:sp>
      <p:graphicFrame>
        <p:nvGraphicFramePr>
          <p:cNvPr id="5" name="Content Placeholder 2" descr="Finding Violation of RVSM or ADP Policy &#10;Schedule: Schedule a meeting with College/Department leadership, AHR/OER, OGC, and OCR; &#10;Consider: Consider if other policies were violated and if further investigation of the issues is needed;&#10;Assess: Assess appropriate discipline or other interventions;&#10;Create: Create a plan to implement discipline and any necessary communications">
            <a:extLst>
              <a:ext uri="{FF2B5EF4-FFF2-40B4-BE49-F238E27FC236}">
                <a16:creationId xmlns:a16="http://schemas.microsoft.com/office/drawing/2014/main" id="{648DD1AB-CF0A-4BC9-8098-4386DC99AEC8}"/>
              </a:ext>
            </a:extLst>
          </p:cNvPr>
          <p:cNvGraphicFramePr>
            <a:graphicFrameLocks noGrp="1"/>
          </p:cNvGraphicFramePr>
          <p:nvPr>
            <p:ph idx="1"/>
            <p:extLst>
              <p:ext uri="{D42A27DB-BD31-4B8C-83A1-F6EECF244321}">
                <p14:modId xmlns:p14="http://schemas.microsoft.com/office/powerpoint/2010/main" val="209749573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6472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9869E-48B7-4FF5-AE3E-B4F5F3528065}"/>
              </a:ext>
            </a:extLst>
          </p:cNvPr>
          <p:cNvSpPr>
            <a:spLocks noGrp="1"/>
          </p:cNvSpPr>
          <p:nvPr>
            <p:ph type="title"/>
          </p:nvPr>
        </p:nvSpPr>
        <p:spPr/>
        <p:txBody>
          <a:bodyPr>
            <a:normAutofit fontScale="90000"/>
          </a:bodyPr>
          <a:lstStyle/>
          <a:p>
            <a:r>
              <a:rPr lang="en-US" sz="4400">
                <a:solidFill>
                  <a:srgbClr val="064339"/>
                </a:solidFill>
              </a:rPr>
              <a:t>Discipline Processes </a:t>
            </a:r>
            <a:br>
              <a:rPr lang="en-US">
                <a:solidFill>
                  <a:srgbClr val="064339"/>
                </a:solidFill>
              </a:rPr>
            </a:br>
            <a:endParaRPr lang="en-US"/>
          </a:p>
        </p:txBody>
      </p:sp>
      <p:sp>
        <p:nvSpPr>
          <p:cNvPr id="13" name="Content Placeholder 2">
            <a:extLst>
              <a:ext uri="{FF2B5EF4-FFF2-40B4-BE49-F238E27FC236}">
                <a16:creationId xmlns:a16="http://schemas.microsoft.com/office/drawing/2014/main" id="{84F189B6-7EC9-904C-80A4-CDC268CD21B7}"/>
              </a:ext>
            </a:extLst>
          </p:cNvPr>
          <p:cNvSpPr txBox="1">
            <a:spLocks/>
          </p:cNvSpPr>
          <p:nvPr/>
        </p:nvSpPr>
        <p:spPr>
          <a:xfrm>
            <a:off x="5005885" y="4648571"/>
            <a:ext cx="2023619" cy="699477"/>
          </a:xfrm>
          <a:prstGeom prst="rect">
            <a:avLst/>
          </a:prstGeom>
        </p:spPr>
        <p:txBody>
          <a:bodyPr/>
          <a:lstStyle>
            <a:lvl1pPr marL="257175" indent="-257175" algn="l" defTabSz="342900" rtl="0" eaLnBrk="1" fontAlgn="base" hangingPunct="1">
              <a:spcBef>
                <a:spcPct val="20000"/>
              </a:spcBef>
              <a:spcAft>
                <a:spcPct val="0"/>
              </a:spcAft>
              <a:buClr>
                <a:srgbClr val="18453B"/>
              </a:buClr>
              <a:buFont typeface="Arial"/>
              <a:buChar char="•"/>
              <a:defRPr sz="2100" b="0" i="0" kern="1200">
                <a:solidFill>
                  <a:srgbClr val="595959"/>
                </a:solidFill>
                <a:latin typeface="Gotham Book"/>
                <a:ea typeface="ＭＳ Ｐゴシック" charset="-128"/>
                <a:cs typeface="Gotham Book"/>
              </a:defRPr>
            </a:lvl1pPr>
            <a:lvl2pPr marL="557213" indent="-214313" algn="l" defTabSz="342900" rtl="0" eaLnBrk="1" fontAlgn="base" hangingPunct="1">
              <a:spcBef>
                <a:spcPct val="20000"/>
              </a:spcBef>
              <a:spcAft>
                <a:spcPct val="0"/>
              </a:spcAft>
              <a:buClr>
                <a:schemeClr val="tx1">
                  <a:lumMod val="75000"/>
                  <a:lumOff val="25000"/>
                </a:schemeClr>
              </a:buClr>
              <a:buSzPct val="85000"/>
              <a:buFont typeface="Arial"/>
              <a:buChar char="•"/>
              <a:defRPr sz="1800" b="0" i="0" kern="1200">
                <a:solidFill>
                  <a:srgbClr val="595959"/>
                </a:solidFill>
                <a:latin typeface="Gotham Book"/>
                <a:ea typeface="ＭＳ Ｐゴシック" charset="-128"/>
                <a:cs typeface="Gotham Book"/>
              </a:defRPr>
            </a:lvl2pPr>
            <a:lvl3pPr marL="857250" indent="-171450" algn="l" defTabSz="342900" rtl="0" eaLnBrk="1" fontAlgn="base" hangingPunct="1">
              <a:spcBef>
                <a:spcPct val="20000"/>
              </a:spcBef>
              <a:spcAft>
                <a:spcPct val="0"/>
              </a:spcAft>
              <a:buClr>
                <a:schemeClr val="tx1">
                  <a:lumMod val="75000"/>
                  <a:lumOff val="25000"/>
                </a:schemeClr>
              </a:buClr>
              <a:buFont typeface="Arial" charset="0"/>
              <a:buChar char="•"/>
              <a:defRPr sz="1500" b="0" i="0" kern="1200">
                <a:solidFill>
                  <a:schemeClr val="tx1">
                    <a:lumMod val="75000"/>
                    <a:lumOff val="25000"/>
                  </a:schemeClr>
                </a:solidFill>
                <a:latin typeface="Gotham Book"/>
                <a:ea typeface="ＭＳ Ｐゴシック" charset="-128"/>
                <a:cs typeface="Gotham Book"/>
              </a:defRPr>
            </a:lvl3pPr>
            <a:lvl4pPr marL="12001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4pPr>
            <a:lvl5pPr marL="15430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457189">
              <a:buNone/>
            </a:pPr>
            <a:r>
              <a:rPr lang="en-US" sz="1867" b="1">
                <a:solidFill>
                  <a:prstClr val="white"/>
                </a:solidFill>
                <a:latin typeface="Gotham Bold" pitchFamily="2" charset="0"/>
                <a:cs typeface="Gotham Bold" pitchFamily="2" charset="0"/>
              </a:rPr>
              <a:t>Will this impact cohorts in </a:t>
            </a:r>
            <a:br>
              <a:rPr lang="en-US" sz="1867" b="1">
                <a:solidFill>
                  <a:prstClr val="white"/>
                </a:solidFill>
                <a:latin typeface="Gotham Bold" pitchFamily="2" charset="0"/>
                <a:cs typeface="Gotham Bold" pitchFamily="2" charset="0"/>
              </a:rPr>
            </a:br>
            <a:r>
              <a:rPr lang="en-US" sz="1867" b="1">
                <a:solidFill>
                  <a:prstClr val="white"/>
                </a:solidFill>
                <a:latin typeface="Gotham Bold" pitchFamily="2" charset="0"/>
                <a:cs typeface="Gotham Bold" pitchFamily="2" charset="0"/>
              </a:rPr>
              <a:t>the?</a:t>
            </a:r>
          </a:p>
        </p:txBody>
      </p:sp>
      <p:sp>
        <p:nvSpPr>
          <p:cNvPr id="15" name="Content Placeholder 2">
            <a:extLst>
              <a:ext uri="{FF2B5EF4-FFF2-40B4-BE49-F238E27FC236}">
                <a16:creationId xmlns:a16="http://schemas.microsoft.com/office/drawing/2014/main" id="{21A13F16-6CB1-0D47-86C8-5C7D05F2353F}"/>
              </a:ext>
            </a:extLst>
          </p:cNvPr>
          <p:cNvSpPr txBox="1">
            <a:spLocks/>
          </p:cNvSpPr>
          <p:nvPr/>
        </p:nvSpPr>
        <p:spPr>
          <a:xfrm>
            <a:off x="8842347" y="5099911"/>
            <a:ext cx="2057219" cy="1119932"/>
          </a:xfrm>
          <a:prstGeom prst="rect">
            <a:avLst/>
          </a:prstGeom>
        </p:spPr>
        <p:txBody>
          <a:bodyPr/>
          <a:lstStyle>
            <a:lvl1pPr marL="257175" indent="-257175" algn="l" defTabSz="342900" rtl="0" eaLnBrk="1" fontAlgn="base" hangingPunct="1">
              <a:spcBef>
                <a:spcPct val="20000"/>
              </a:spcBef>
              <a:spcAft>
                <a:spcPct val="0"/>
              </a:spcAft>
              <a:buClr>
                <a:srgbClr val="18453B"/>
              </a:buClr>
              <a:buFont typeface="Arial"/>
              <a:buChar char="•"/>
              <a:defRPr sz="2100" b="0" i="0" kern="1200">
                <a:solidFill>
                  <a:srgbClr val="595959"/>
                </a:solidFill>
                <a:latin typeface="Gotham Book"/>
                <a:ea typeface="ＭＳ Ｐゴシック" charset="-128"/>
                <a:cs typeface="Gotham Book"/>
              </a:defRPr>
            </a:lvl1pPr>
            <a:lvl2pPr marL="557213" indent="-214313" algn="l" defTabSz="342900" rtl="0" eaLnBrk="1" fontAlgn="base" hangingPunct="1">
              <a:spcBef>
                <a:spcPct val="20000"/>
              </a:spcBef>
              <a:spcAft>
                <a:spcPct val="0"/>
              </a:spcAft>
              <a:buClr>
                <a:schemeClr val="tx1">
                  <a:lumMod val="75000"/>
                  <a:lumOff val="25000"/>
                </a:schemeClr>
              </a:buClr>
              <a:buSzPct val="85000"/>
              <a:buFont typeface="Arial"/>
              <a:buChar char="•"/>
              <a:defRPr sz="1800" b="0" i="0" kern="1200">
                <a:solidFill>
                  <a:srgbClr val="595959"/>
                </a:solidFill>
                <a:latin typeface="Gotham Book"/>
                <a:ea typeface="ＭＳ Ｐゴシック" charset="-128"/>
                <a:cs typeface="Gotham Book"/>
              </a:defRPr>
            </a:lvl2pPr>
            <a:lvl3pPr marL="857250" indent="-171450" algn="l" defTabSz="342900" rtl="0" eaLnBrk="1" fontAlgn="base" hangingPunct="1">
              <a:spcBef>
                <a:spcPct val="20000"/>
              </a:spcBef>
              <a:spcAft>
                <a:spcPct val="0"/>
              </a:spcAft>
              <a:buClr>
                <a:schemeClr val="tx1">
                  <a:lumMod val="75000"/>
                  <a:lumOff val="25000"/>
                </a:schemeClr>
              </a:buClr>
              <a:buFont typeface="Arial" charset="0"/>
              <a:buChar char="•"/>
              <a:defRPr sz="1500" b="0" i="0" kern="1200">
                <a:solidFill>
                  <a:schemeClr val="tx1">
                    <a:lumMod val="75000"/>
                    <a:lumOff val="25000"/>
                  </a:schemeClr>
                </a:solidFill>
                <a:latin typeface="Gotham Book"/>
                <a:ea typeface="ＭＳ Ｐゴシック" charset="-128"/>
                <a:cs typeface="Gotham Book"/>
              </a:defRPr>
            </a:lvl3pPr>
            <a:lvl4pPr marL="12001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4pPr>
            <a:lvl5pPr marL="1543050" indent="-171450" algn="l" defTabSz="342900" rtl="0" eaLnBrk="1" fontAlgn="base" hangingPunct="1">
              <a:spcBef>
                <a:spcPct val="20000"/>
              </a:spcBef>
              <a:spcAft>
                <a:spcPct val="0"/>
              </a:spcAft>
              <a:buFont typeface="Arial" charset="0"/>
              <a:buChar char="»"/>
              <a:defRPr sz="1500" b="0" i="0" kern="1200">
                <a:solidFill>
                  <a:schemeClr val="tx1"/>
                </a:solidFill>
                <a:latin typeface="Gotham Book"/>
                <a:ea typeface="ＭＳ Ｐゴシック" charset="-128"/>
                <a:cs typeface="Gotham Book"/>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457189">
              <a:buNone/>
            </a:pPr>
            <a:r>
              <a:rPr lang="en-US" sz="1867" b="1">
                <a:solidFill>
                  <a:prstClr val="white"/>
                </a:solidFill>
                <a:latin typeface="Gotham Bold" pitchFamily="2" charset="0"/>
                <a:cs typeface="Gotham Bold" pitchFamily="2" charset="0"/>
              </a:rPr>
              <a:t>How soon will we know?</a:t>
            </a:r>
          </a:p>
        </p:txBody>
      </p:sp>
      <p:sp>
        <p:nvSpPr>
          <p:cNvPr id="8" name="TextBox 7">
            <a:extLst>
              <a:ext uri="{FF2B5EF4-FFF2-40B4-BE49-F238E27FC236}">
                <a16:creationId xmlns:a16="http://schemas.microsoft.com/office/drawing/2014/main" id="{AD765881-16F6-4F33-A3D5-3CF2C13A513D}"/>
              </a:ext>
            </a:extLst>
          </p:cNvPr>
          <p:cNvSpPr txBox="1"/>
          <p:nvPr/>
        </p:nvSpPr>
        <p:spPr>
          <a:xfrm>
            <a:off x="1558636" y="2545773"/>
            <a:ext cx="7878677" cy="3046988"/>
          </a:xfrm>
          <a:prstGeom prst="rect">
            <a:avLst/>
          </a:prstGeom>
          <a:noFill/>
        </p:spPr>
        <p:txBody>
          <a:bodyPr wrap="square">
            <a:spAutoFit/>
          </a:bodyPr>
          <a:lstStyle/>
          <a:p>
            <a:pPr marL="380365" marR="0" lvl="0" indent="-380365"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200" b="0" i="0" u="none" strike="noStrike" kern="1200" cap="none" spc="0" normalizeH="0" baseline="0" noProof="0">
                <a:ln>
                  <a:noFill/>
                </a:ln>
                <a:solidFill>
                  <a:prstClr val="black"/>
                </a:solidFill>
                <a:effectLst/>
                <a:uLnTx/>
                <a:uFillTx/>
                <a:latin typeface="Arial" charset="0"/>
                <a:ea typeface="ＭＳ Ｐゴシック" charset="-128"/>
                <a:cs typeface="+mn-cs"/>
              </a:rPr>
              <a:t>Standard process </a:t>
            </a:r>
          </a:p>
          <a:p>
            <a:pPr marL="989965" marR="0" lvl="1" indent="-380365"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200" b="0" i="0" u="none" strike="noStrike" kern="1200" cap="none" spc="0" normalizeH="0" baseline="0" noProof="0">
                <a:ln>
                  <a:noFill/>
                </a:ln>
                <a:solidFill>
                  <a:prstClr val="black"/>
                </a:solidFill>
                <a:effectLst/>
                <a:uLnTx/>
                <a:uFillTx/>
                <a:latin typeface="Arial" charset="0"/>
                <a:ea typeface="ＭＳ Ｐゴシック" charset="-128"/>
                <a:cs typeface="+mn-cs"/>
              </a:rPr>
              <a:t>Due Process</a:t>
            </a:r>
            <a:endParaRPr kumimoji="0" lang="en-US" sz="3200" b="0" i="0" u="none" strike="noStrike" kern="1200" cap="none" spc="0" normalizeH="0" baseline="0" noProof="0">
              <a:ln>
                <a:noFill/>
              </a:ln>
              <a:solidFill>
                <a:prstClr val="black"/>
              </a:solidFill>
              <a:effectLst/>
              <a:uLnTx/>
              <a:uFillTx/>
              <a:latin typeface="Arial" charset="0"/>
              <a:ea typeface="ＭＳ Ｐゴシック" charset="-128"/>
              <a:cs typeface="Arial" charset="0"/>
            </a:endParaRPr>
          </a:p>
          <a:p>
            <a:pPr marL="989965" marR="0" lvl="1" indent="-380365"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200" b="0" i="0" u="none" strike="noStrike" kern="1200" cap="none" spc="0" normalizeH="0" baseline="0" noProof="0">
                <a:ln>
                  <a:noFill/>
                </a:ln>
                <a:solidFill>
                  <a:prstClr val="black"/>
                </a:solidFill>
                <a:effectLst/>
                <a:uLnTx/>
                <a:uFillTx/>
                <a:latin typeface="Arial"/>
                <a:ea typeface="ＭＳ Ｐゴシック"/>
                <a:cs typeface="Arial"/>
              </a:rPr>
              <a:t>Just Cause (union contracts)</a:t>
            </a:r>
          </a:p>
          <a:p>
            <a:pPr marL="380365" marR="0" lvl="0" indent="-380365"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3200" b="0" i="0" u="none" strike="noStrike" kern="1200" cap="none" spc="0" normalizeH="0" baseline="0" noProof="0">
              <a:ln>
                <a:noFill/>
              </a:ln>
              <a:solidFill>
                <a:prstClr val="black"/>
              </a:solidFill>
              <a:effectLst/>
              <a:uLnTx/>
              <a:uFillTx/>
              <a:latin typeface="Arial" charset="0"/>
              <a:ea typeface="ＭＳ Ｐゴシック" charset="-128"/>
              <a:cs typeface="+mn-cs"/>
            </a:endParaRPr>
          </a:p>
          <a:p>
            <a:pPr marL="380365" marR="0" lvl="0" indent="-380365"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200" b="0" i="0" u="none" strike="noStrike" kern="1200" cap="none" spc="0" normalizeH="0" baseline="0" noProof="0">
                <a:ln>
                  <a:noFill/>
                </a:ln>
                <a:solidFill>
                  <a:prstClr val="black"/>
                </a:solidFill>
                <a:effectLst/>
                <a:uLnTx/>
                <a:uFillTx/>
                <a:latin typeface="Arial" charset="0"/>
                <a:ea typeface="ＭＳ Ｐゴシック" charset="-128"/>
                <a:cs typeface="+mn-cs"/>
              </a:rPr>
              <a:t>Differing procedures per employee handbooks and contracts</a:t>
            </a:r>
            <a:endParaRPr kumimoji="0" lang="en-US" sz="3200" b="0" i="0" u="none" strike="noStrike" kern="1200" cap="none" spc="0" normalizeH="0" baseline="0" noProof="0">
              <a:ln>
                <a:noFill/>
              </a:ln>
              <a:solidFill>
                <a:prstClr val="black"/>
              </a:solidFill>
              <a:effectLst/>
              <a:uLnTx/>
              <a:uFillTx/>
              <a:latin typeface="Arial" charset="0"/>
              <a:ea typeface="ＭＳ Ｐゴシック" charset="-128"/>
              <a:cs typeface="Arial" charset="0"/>
            </a:endParaRPr>
          </a:p>
        </p:txBody>
      </p:sp>
    </p:spTree>
    <p:extLst>
      <p:ext uri="{BB962C8B-B14F-4D97-AF65-F5344CB8AC3E}">
        <p14:creationId xmlns:p14="http://schemas.microsoft.com/office/powerpoint/2010/main" val="236966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217324" y="1381199"/>
            <a:ext cx="9757353" cy="15367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800" b="1">
                <a:latin typeface="Gotham Bold" pitchFamily="50" charset="0"/>
                <a:ea typeface="Arial" charset="0"/>
                <a:cs typeface="Gotham Bold" pitchFamily="50" charset="0"/>
              </a:rPr>
              <a:t>Due Process</a:t>
            </a:r>
          </a:p>
        </p:txBody>
      </p:sp>
      <p:sp>
        <p:nvSpPr>
          <p:cNvPr id="3" name="Subtitle 2"/>
          <p:cNvSpPr>
            <a:spLocks noGrp="1"/>
          </p:cNvSpPr>
          <p:nvPr>
            <p:ph type="subTitle" idx="1"/>
          </p:nvPr>
        </p:nvSpPr>
        <p:spPr>
          <a:xfrm>
            <a:off x="1504948" y="2810265"/>
            <a:ext cx="9182101" cy="3201068"/>
          </a:xfrm>
        </p:spPr>
        <p:txBody>
          <a:bodyPr lIns="91440" tIns="45720" rIns="91440" bIns="45720" anchor="t">
            <a:noAutofit/>
          </a:bodyPr>
          <a:lstStyle/>
          <a:p>
            <a:pPr fontAlgn="auto">
              <a:spcAft>
                <a:spcPts val="0"/>
              </a:spcAft>
              <a:defRPr/>
            </a:pPr>
            <a:r>
              <a:rPr lang="en-US" sz="3700">
                <a:ea typeface="ＭＳ Ｐゴシック"/>
              </a:rPr>
              <a:t>Legal protection of an employee of notice of allegation and an opportunity to be heard and respond before a discipline action is taken</a:t>
            </a:r>
          </a:p>
        </p:txBody>
      </p:sp>
    </p:spTree>
    <p:extLst>
      <p:ext uri="{BB962C8B-B14F-4D97-AF65-F5344CB8AC3E}">
        <p14:creationId xmlns:p14="http://schemas.microsoft.com/office/powerpoint/2010/main" val="1605075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60182"/>
            <a:ext cx="10972800" cy="480233"/>
          </a:xfrm>
        </p:spPr>
        <p:txBody>
          <a:bodyPr>
            <a:normAutofit fontScale="90000"/>
          </a:bodyPr>
          <a:lstStyle/>
          <a:p>
            <a:r>
              <a:rPr lang="en-US"/>
              <a:t>Discipline Process </a:t>
            </a:r>
          </a:p>
        </p:txBody>
      </p:sp>
      <p:sp>
        <p:nvSpPr>
          <p:cNvPr id="3" name="Content Placeholder 2"/>
          <p:cNvSpPr>
            <a:spLocks noGrp="1"/>
          </p:cNvSpPr>
          <p:nvPr>
            <p:ph idx="1"/>
          </p:nvPr>
        </p:nvSpPr>
        <p:spPr>
          <a:xfrm>
            <a:off x="2362200" y="1935480"/>
            <a:ext cx="7848600" cy="4389120"/>
          </a:xfrm>
        </p:spPr>
        <p:txBody>
          <a:bodyPr>
            <a:normAutofit fontScale="25000" lnSpcReduction="20000"/>
          </a:bodyPr>
          <a:lstStyle/>
          <a:p>
            <a:pPr marL="0" indent="0">
              <a:buNone/>
              <a:defRPr/>
            </a:pPr>
            <a:r>
              <a:rPr lang="en-US" sz="10400"/>
              <a:t>Just Cause – Union Contracts</a:t>
            </a:r>
          </a:p>
          <a:p>
            <a:pPr>
              <a:defRPr/>
            </a:pPr>
            <a:endParaRPr lang="en-US" sz="6000"/>
          </a:p>
          <a:p>
            <a:pPr lvl="1">
              <a:lnSpc>
                <a:spcPct val="80000"/>
              </a:lnSpc>
              <a:spcBef>
                <a:spcPct val="0"/>
              </a:spcBef>
              <a:defRPr/>
            </a:pPr>
            <a:r>
              <a:rPr lang="en-US" sz="9600"/>
              <a:t>Notice/Prior warning</a:t>
            </a:r>
          </a:p>
          <a:p>
            <a:pPr>
              <a:lnSpc>
                <a:spcPct val="80000"/>
              </a:lnSpc>
              <a:spcBef>
                <a:spcPct val="0"/>
              </a:spcBef>
              <a:buNone/>
              <a:defRPr/>
            </a:pPr>
            <a:endParaRPr lang="en-US" sz="9600"/>
          </a:p>
          <a:p>
            <a:pPr lvl="1">
              <a:lnSpc>
                <a:spcPct val="80000"/>
              </a:lnSpc>
              <a:spcBef>
                <a:spcPct val="0"/>
              </a:spcBef>
              <a:defRPr/>
            </a:pPr>
            <a:r>
              <a:rPr lang="en-US" sz="9600"/>
              <a:t>Reasonable rule or order</a:t>
            </a:r>
          </a:p>
          <a:p>
            <a:pPr>
              <a:lnSpc>
                <a:spcPct val="80000"/>
              </a:lnSpc>
              <a:spcBef>
                <a:spcPct val="0"/>
              </a:spcBef>
              <a:buNone/>
              <a:defRPr/>
            </a:pPr>
            <a:endParaRPr lang="en-US" sz="9600"/>
          </a:p>
          <a:p>
            <a:pPr lvl="1">
              <a:lnSpc>
                <a:spcPct val="80000"/>
              </a:lnSpc>
              <a:spcBef>
                <a:spcPct val="0"/>
              </a:spcBef>
              <a:defRPr/>
            </a:pPr>
            <a:r>
              <a:rPr lang="en-US" sz="9600"/>
              <a:t>Investigation held</a:t>
            </a:r>
          </a:p>
          <a:p>
            <a:pPr>
              <a:lnSpc>
                <a:spcPct val="80000"/>
              </a:lnSpc>
              <a:spcBef>
                <a:spcPct val="0"/>
              </a:spcBef>
              <a:buNone/>
              <a:defRPr/>
            </a:pPr>
            <a:endParaRPr lang="en-US" sz="9600"/>
          </a:p>
          <a:p>
            <a:pPr lvl="1">
              <a:lnSpc>
                <a:spcPct val="80000"/>
              </a:lnSpc>
              <a:spcBef>
                <a:spcPct val="0"/>
              </a:spcBef>
              <a:defRPr/>
            </a:pPr>
            <a:r>
              <a:rPr lang="en-US" sz="9600"/>
              <a:t>Fair &amp; objective investigation</a:t>
            </a:r>
          </a:p>
          <a:p>
            <a:pPr>
              <a:lnSpc>
                <a:spcPct val="80000"/>
              </a:lnSpc>
              <a:spcBef>
                <a:spcPct val="0"/>
              </a:spcBef>
              <a:defRPr/>
            </a:pPr>
            <a:endParaRPr lang="en-US" sz="9600"/>
          </a:p>
          <a:p>
            <a:pPr lvl="1">
              <a:lnSpc>
                <a:spcPct val="80000"/>
              </a:lnSpc>
              <a:spcBef>
                <a:spcPct val="0"/>
              </a:spcBef>
              <a:defRPr/>
            </a:pPr>
            <a:r>
              <a:rPr lang="en-US" sz="9600"/>
              <a:t>Proof: Conclusion supported by evidence </a:t>
            </a:r>
          </a:p>
          <a:p>
            <a:pPr>
              <a:lnSpc>
                <a:spcPct val="80000"/>
              </a:lnSpc>
              <a:spcBef>
                <a:spcPct val="0"/>
              </a:spcBef>
              <a:defRPr/>
            </a:pPr>
            <a:endParaRPr lang="en-US" sz="9600"/>
          </a:p>
          <a:p>
            <a:pPr lvl="1">
              <a:lnSpc>
                <a:spcPct val="80000"/>
              </a:lnSpc>
              <a:spcBef>
                <a:spcPct val="0"/>
              </a:spcBef>
              <a:defRPr/>
            </a:pPr>
            <a:r>
              <a:rPr lang="en-US" sz="9600"/>
              <a:t>Equal treatment/Nondiscriminatory</a:t>
            </a:r>
          </a:p>
          <a:p>
            <a:pPr lvl="1">
              <a:lnSpc>
                <a:spcPct val="80000"/>
              </a:lnSpc>
              <a:spcBef>
                <a:spcPct val="0"/>
              </a:spcBef>
              <a:defRPr/>
            </a:pPr>
            <a:endParaRPr lang="en-US" sz="9600"/>
          </a:p>
          <a:p>
            <a:pPr lvl="1">
              <a:lnSpc>
                <a:spcPct val="80000"/>
              </a:lnSpc>
              <a:spcBef>
                <a:spcPct val="0"/>
              </a:spcBef>
              <a:defRPr/>
            </a:pPr>
            <a:r>
              <a:rPr lang="en-US" sz="9600"/>
              <a:t>Penalty is appropriate for the violation</a:t>
            </a:r>
          </a:p>
          <a:p>
            <a:pPr lvl="1">
              <a:lnSpc>
                <a:spcPct val="80000"/>
              </a:lnSpc>
              <a:spcBef>
                <a:spcPct val="0"/>
              </a:spcBef>
              <a:defRPr/>
            </a:pPr>
            <a:endParaRPr lang="en-US" sz="8000"/>
          </a:p>
          <a:p>
            <a:pPr lvl="1">
              <a:lnSpc>
                <a:spcPct val="80000"/>
              </a:lnSpc>
              <a:spcBef>
                <a:spcPct val="0"/>
              </a:spcBef>
              <a:defRPr/>
            </a:pPr>
            <a:endParaRPr lang="en-US"/>
          </a:p>
          <a:p>
            <a:pPr marL="850392" lvl="1" indent="-457200">
              <a:buNone/>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animEffect transition="in" filter="wipe(left)">
                                      <p:cBhvr>
                                        <p:cTn id="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032" y="1109873"/>
            <a:ext cx="8339768" cy="821732"/>
          </a:xfrm>
        </p:spPr>
        <p:txBody>
          <a:bodyPr>
            <a:normAutofit/>
          </a:bodyPr>
          <a:lstStyle/>
          <a:p>
            <a:pPr>
              <a:lnSpc>
                <a:spcPct val="90000"/>
              </a:lnSpc>
            </a:pPr>
            <a:r>
              <a:rPr lang="en-US" sz="2500"/>
              <a:t> Factors Considered in Deciding Upon an Appropriate Sanction: Escalating Factors</a:t>
            </a:r>
          </a:p>
        </p:txBody>
      </p:sp>
      <p:sp>
        <p:nvSpPr>
          <p:cNvPr id="4" name="Slide Number Placeholder 3"/>
          <p:cNvSpPr>
            <a:spLocks noGrp="1"/>
          </p:cNvSpPr>
          <p:nvPr>
            <p:ph type="sldNum" sz="quarter" idx="12"/>
          </p:nvPr>
        </p:nvSpPr>
        <p:spPr>
          <a:xfrm>
            <a:off x="8077200" y="6356351"/>
            <a:ext cx="2133600" cy="365125"/>
          </a:xfrm>
        </p:spPr>
        <p:txBody>
          <a:bodyPr wrap="square" anchor="ctr">
            <a:normAutofit/>
          </a:bodyPr>
          <a:lstStyle/>
          <a:p>
            <a:pPr>
              <a:spcAft>
                <a:spcPts val="600"/>
              </a:spcAft>
              <a:defRPr/>
            </a:pPr>
            <a:fld id="{F0F8E61C-437E-449B-9D51-7BC75BD2F5EF}" type="slidenum">
              <a:rPr lang="en-US" smtClean="0"/>
              <a:pPr>
                <a:spcAft>
                  <a:spcPts val="600"/>
                </a:spcAft>
                <a:defRPr/>
              </a:pPr>
              <a:t>46</a:t>
            </a:fld>
            <a:endParaRPr lang="en-US"/>
          </a:p>
        </p:txBody>
      </p:sp>
      <p:graphicFrame>
        <p:nvGraphicFramePr>
          <p:cNvPr id="11" name="Content Placeholder 8" descr="The nature, severity, and frequency of the misconduct&#10;The need to stop the misconduct and prevent its recurrence&#10;The need to remedy and address the impact or effects of the conduct on the claimant or other members of the campus unit&#10;The impact of the conduct and level of disruption the conduct had on the claimant’s ability to participate in an educational activity, program or workplace&#10;The employee’s prior record of misconduct&#10;Relationship of the offense to the employee’s position&#10;Prior notice given to the employee&#10;Evidence that violation was willful or intentional&#10;The level of ongoing threat to the safety and security of the claimant or other members of the campus community&#10;Other aggravating or compelling factors, including those articulated by the parties.&#10;">
            <a:extLst>
              <a:ext uri="{FF2B5EF4-FFF2-40B4-BE49-F238E27FC236}">
                <a16:creationId xmlns:a16="http://schemas.microsoft.com/office/drawing/2014/main" id="{30EC08DE-5941-4474-836F-3CEE2E4C82C3}"/>
              </a:ext>
            </a:extLst>
          </p:cNvPr>
          <p:cNvGraphicFramePr>
            <a:graphicFrameLocks noGrp="1"/>
          </p:cNvGraphicFramePr>
          <p:nvPr>
            <p:ph idx="1"/>
            <p:extLst>
              <p:ext uri="{D42A27DB-BD31-4B8C-83A1-F6EECF244321}">
                <p14:modId xmlns:p14="http://schemas.microsoft.com/office/powerpoint/2010/main" val="1113825748"/>
              </p:ext>
            </p:extLst>
          </p:nvPr>
        </p:nvGraphicFramePr>
        <p:xfrm>
          <a:off x="1981200" y="1998386"/>
          <a:ext cx="8312226" cy="4106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648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C2AB7CD-9004-4203-BEE8-FBAAB7DB2698}"/>
              </a:ext>
            </a:extLst>
          </p:cNvPr>
          <p:cNvSpPr>
            <a:spLocks noGrp="1"/>
          </p:cNvSpPr>
          <p:nvPr>
            <p:ph type="title"/>
          </p:nvPr>
        </p:nvSpPr>
        <p:spPr>
          <a:xfrm>
            <a:off x="1981200" y="875092"/>
            <a:ext cx="8229600" cy="725109"/>
          </a:xfrm>
        </p:spPr>
        <p:txBody>
          <a:bodyPr>
            <a:noAutofit/>
          </a:bodyPr>
          <a:lstStyle/>
          <a:p>
            <a:r>
              <a:rPr lang="en-US" sz="2500"/>
              <a:t>Factors Considered in Deciding Upon an Appropriate Sanction: Mitigating Factors</a:t>
            </a:r>
          </a:p>
        </p:txBody>
      </p:sp>
      <p:sp>
        <p:nvSpPr>
          <p:cNvPr id="4" name="Slide Number Placeholder 3">
            <a:extLst>
              <a:ext uri="{FF2B5EF4-FFF2-40B4-BE49-F238E27FC236}">
                <a16:creationId xmlns:a16="http://schemas.microsoft.com/office/drawing/2014/main" id="{5B2A3A7A-616D-477D-A6E7-93779B7958DA}"/>
              </a:ext>
            </a:extLst>
          </p:cNvPr>
          <p:cNvSpPr>
            <a:spLocks noGrp="1"/>
          </p:cNvSpPr>
          <p:nvPr>
            <p:ph type="sldNum" sz="quarter" idx="12"/>
          </p:nvPr>
        </p:nvSpPr>
        <p:spPr>
          <a:xfrm>
            <a:off x="8077200" y="6356351"/>
            <a:ext cx="2133600" cy="365125"/>
          </a:xfrm>
        </p:spPr>
        <p:txBody>
          <a:bodyPr wrap="square" anchor="ctr">
            <a:normAutofit/>
          </a:bodyPr>
          <a:lstStyle/>
          <a:p>
            <a:pPr defTabSz="914400">
              <a:spcAft>
                <a:spcPts val="600"/>
              </a:spcAft>
              <a:defRPr/>
            </a:pPr>
            <a:fld id="{3714CE82-EBEF-4012-B2D8-DDFDC98569F0}" type="slidenum">
              <a:rPr lang="en-US"/>
              <a:pPr defTabSz="914400">
                <a:spcAft>
                  <a:spcPts val="600"/>
                </a:spcAft>
                <a:defRPr/>
              </a:pPr>
              <a:t>47</a:t>
            </a:fld>
            <a:endParaRPr lang="en-US"/>
          </a:p>
        </p:txBody>
      </p:sp>
      <p:graphicFrame>
        <p:nvGraphicFramePr>
          <p:cNvPr id="7" name="Content Placeholder 2" descr="Technical or inadvertent error&#10;No prior notice given to the employee on policy requirements&#10;No prior disciplinary history&#10;No evidence that the violation was willful or negligent&#10;Length of employment (with no recent issues)&#10;Minimal impact to University community, operations, or environment&#10;The potential for rehabilitation&#10;The degree to which the employee accepted responsibility for the conduct&#10;">
            <a:extLst>
              <a:ext uri="{FF2B5EF4-FFF2-40B4-BE49-F238E27FC236}">
                <a16:creationId xmlns:a16="http://schemas.microsoft.com/office/drawing/2014/main" id="{CCA8619C-B05F-49A1-957C-4C6D7F7FF8A3}"/>
              </a:ext>
            </a:extLst>
          </p:cNvPr>
          <p:cNvGraphicFramePr>
            <a:graphicFrameLocks noGrp="1"/>
          </p:cNvGraphicFramePr>
          <p:nvPr>
            <p:ph idx="1"/>
            <p:extLst>
              <p:ext uri="{D42A27DB-BD31-4B8C-83A1-F6EECF244321}">
                <p14:modId xmlns:p14="http://schemas.microsoft.com/office/powerpoint/2010/main" val="1053440893"/>
              </p:ext>
            </p:extLst>
          </p:nvPr>
        </p:nvGraphicFramePr>
        <p:xfrm>
          <a:off x="1981200" y="1828800"/>
          <a:ext cx="8077200" cy="426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200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5"/>
            <a:ext cx="11029616" cy="578776"/>
          </a:xfrm>
        </p:spPr>
        <p:txBody>
          <a:bodyPr/>
          <a:lstStyle/>
          <a:p>
            <a:r>
              <a:rPr lang="en-US"/>
              <a:t>Fixed Term Faculty and Academic Staff (FAS)</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581192" y="2731911"/>
            <a:ext cx="2320459"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87814" y="2714370"/>
            <a:ext cx="259428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7320" y="271437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767355" y="2818610"/>
            <a:ext cx="1388963"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798220" y="4119427"/>
            <a:ext cx="1388963" cy="830997"/>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Notice of Intent to Discipline*</a:t>
            </a:r>
          </a:p>
        </p:txBody>
      </p:sp>
      <p:sp>
        <p:nvSpPr>
          <p:cNvPr id="21" name="TextBox 20">
            <a:extLst>
              <a:ext uri="{FF2B5EF4-FFF2-40B4-BE49-F238E27FC236}">
                <a16:creationId xmlns:a16="http://schemas.microsoft.com/office/drawing/2014/main" id="{BB7CE36F-974C-4A16-AEED-64CE11182CD9}"/>
              </a:ext>
            </a:extLst>
          </p:cNvPr>
          <p:cNvSpPr txBox="1"/>
          <p:nvPr/>
        </p:nvSpPr>
        <p:spPr>
          <a:xfrm>
            <a:off x="767355" y="5249935"/>
            <a:ext cx="1574157" cy="1077218"/>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*If dismissal, must include projected date of dismissal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3140680" y="2878061"/>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5" name="TextBox 24">
            <a:extLst>
              <a:ext uri="{FF2B5EF4-FFF2-40B4-BE49-F238E27FC236}">
                <a16:creationId xmlns:a16="http://schemas.microsoft.com/office/drawing/2014/main" id="{EBAEE0C0-CB6C-4B68-AC65-D44F74D0B03E}"/>
              </a:ext>
            </a:extLst>
          </p:cNvPr>
          <p:cNvSpPr txBox="1"/>
          <p:nvPr/>
        </p:nvSpPr>
        <p:spPr>
          <a:xfrm>
            <a:off x="5852002" y="2888321"/>
            <a:ext cx="1455029" cy="954300"/>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
        <p:nvSpPr>
          <p:cNvPr id="38" name="TextBox 37">
            <a:extLst>
              <a:ext uri="{FF2B5EF4-FFF2-40B4-BE49-F238E27FC236}">
                <a16:creationId xmlns:a16="http://schemas.microsoft.com/office/drawing/2014/main" id="{FE816C80-D210-4A85-9ADB-9CC9A84649C6}"/>
              </a:ext>
            </a:extLst>
          </p:cNvPr>
          <p:cNvSpPr txBox="1"/>
          <p:nvPr/>
        </p:nvSpPr>
        <p:spPr>
          <a:xfrm>
            <a:off x="1169803" y="965119"/>
            <a:ext cx="10391608" cy="584775"/>
          </a:xfrm>
          <a:prstGeom prst="rect">
            <a:avLst/>
          </a:prstGeom>
          <a:noFill/>
        </p:spPr>
        <p:txBody>
          <a:bodyPr wrap="square" rtlCol="0">
            <a:spAutoFit/>
          </a:bodyPr>
          <a:lstStyle/>
          <a:p>
            <a:pPr defTabSz="609585" fontAlgn="base">
              <a:spcBef>
                <a:spcPct val="0"/>
              </a:spcBef>
              <a:spcAft>
                <a:spcPct val="0"/>
              </a:spcAft>
            </a:pPr>
            <a:r>
              <a:rPr lang="en-US" sz="1600">
                <a:solidFill>
                  <a:prstClr val="white"/>
                </a:solidFill>
                <a:latin typeface="Arial" charset="0"/>
                <a:ea typeface="ＭＳ Ｐゴシック" charset="-128"/>
              </a:rPr>
              <a:t>e.g. specialist, research associate, senior research associate, lecturer, and assistant instructor, health programs faculty, non-tenure track professorial appointments </a:t>
            </a:r>
          </a:p>
        </p:txBody>
      </p:sp>
      <p:pic>
        <p:nvPicPr>
          <p:cNvPr id="3" name="Picture 2">
            <a:extLst>
              <a:ext uri="{FF2B5EF4-FFF2-40B4-BE49-F238E27FC236}">
                <a16:creationId xmlns:a16="http://schemas.microsoft.com/office/drawing/2014/main" id="{6921D336-FB31-4A5D-A8F2-D177A0F6A0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76873" y="2671888"/>
            <a:ext cx="3162067" cy="2397968"/>
          </a:xfrm>
          <a:prstGeom prst="rect">
            <a:avLst/>
          </a:prstGeom>
        </p:spPr>
      </p:pic>
      <p:pic>
        <p:nvPicPr>
          <p:cNvPr id="4" name="Picture 3">
            <a:extLst>
              <a:ext uri="{FF2B5EF4-FFF2-40B4-BE49-F238E27FC236}">
                <a16:creationId xmlns:a16="http://schemas.microsoft.com/office/drawing/2014/main" id="{EBCFCE22-0935-4982-A2BD-4155B2B789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398804" y="2897144"/>
            <a:ext cx="3040136" cy="1812701"/>
          </a:xfrm>
          <a:prstGeom prst="rect">
            <a:avLst/>
          </a:prstGeom>
        </p:spPr>
      </p:pic>
    </p:spTree>
    <p:extLst>
      <p:ext uri="{BB962C8B-B14F-4D97-AF65-F5344CB8AC3E}">
        <p14:creationId xmlns:p14="http://schemas.microsoft.com/office/powerpoint/2010/main" val="1309238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5"/>
            <a:ext cx="11029616" cy="578776"/>
          </a:xfrm>
        </p:spPr>
        <p:txBody>
          <a:bodyPr/>
          <a:lstStyle/>
          <a:p>
            <a:r>
              <a:rPr lang="en-US"/>
              <a:t>FAS: Continuing except tenure system and Librarian </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662129" y="2710510"/>
            <a:ext cx="2320459"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87814" y="2714370"/>
            <a:ext cx="259428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07024" y="271437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767355" y="2818610"/>
            <a:ext cx="1388963"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798220" y="4119427"/>
            <a:ext cx="1388963" cy="830997"/>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Notice of Intent to Discipline*</a:t>
            </a:r>
          </a:p>
        </p:txBody>
      </p:sp>
      <p:sp>
        <p:nvSpPr>
          <p:cNvPr id="21" name="TextBox 20">
            <a:extLst>
              <a:ext uri="{FF2B5EF4-FFF2-40B4-BE49-F238E27FC236}">
                <a16:creationId xmlns:a16="http://schemas.microsoft.com/office/drawing/2014/main" id="{BB7CE36F-974C-4A16-AEED-64CE11182CD9}"/>
              </a:ext>
            </a:extLst>
          </p:cNvPr>
          <p:cNvSpPr txBox="1"/>
          <p:nvPr/>
        </p:nvSpPr>
        <p:spPr>
          <a:xfrm>
            <a:off x="767355" y="5249935"/>
            <a:ext cx="1574157" cy="1077218"/>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*If dismissal, must include projected date of dismissal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3140680" y="2878061"/>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8262951" y="2793643"/>
            <a:ext cx="3130828" cy="2365453"/>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8379140" y="2847285"/>
            <a:ext cx="3014640" cy="251383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a:t>
            </a:r>
            <a:r>
              <a:rPr lang="en-US" sz="1600">
                <a:solidFill>
                  <a:prstClr val="black"/>
                </a:solidFill>
                <a:latin typeface="Arial" charset="0"/>
                <a:ea typeface="ＭＳ Ｐゴシック" charset="-128"/>
              </a:rPr>
              <a:t>grievance may be filed under Faculty Grievance Procedure)</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r>
              <a:rPr lang="en-US" sz="1600">
                <a:solidFill>
                  <a:prstClr val="black"/>
                </a:solidFill>
                <a:latin typeface="Arial" charset="0"/>
                <a:ea typeface="ＭＳ Ｐゴシック" charset="-128"/>
              </a:rPr>
              <a:t>*MSUE has separate appeal process  </a:t>
            </a: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38" name="TextBox 37">
            <a:extLst>
              <a:ext uri="{FF2B5EF4-FFF2-40B4-BE49-F238E27FC236}">
                <a16:creationId xmlns:a16="http://schemas.microsoft.com/office/drawing/2014/main" id="{FE816C80-D210-4A85-9ADB-9CC9A84649C6}"/>
              </a:ext>
            </a:extLst>
          </p:cNvPr>
          <p:cNvSpPr txBox="1"/>
          <p:nvPr/>
        </p:nvSpPr>
        <p:spPr>
          <a:xfrm>
            <a:off x="1190123" y="1063817"/>
            <a:ext cx="10391608" cy="461665"/>
          </a:xfrm>
          <a:prstGeom prst="rect">
            <a:avLst/>
          </a:prstGeom>
          <a:noFill/>
        </p:spPr>
        <p:txBody>
          <a:bodyPr wrap="square" rtlCol="0">
            <a:spAutoFit/>
          </a:bodyPr>
          <a:lstStyle/>
          <a:p>
            <a:pPr defTabSz="609585" fontAlgn="base">
              <a:spcBef>
                <a:spcPct val="0"/>
              </a:spcBef>
              <a:spcAft>
                <a:spcPct val="0"/>
              </a:spcAft>
            </a:pPr>
            <a:r>
              <a:rPr lang="en-US" sz="2400">
                <a:solidFill>
                  <a:prstClr val="white"/>
                </a:solidFill>
                <a:latin typeface="Arial" charset="0"/>
                <a:ea typeface="ＭＳ Ｐゴシック" charset="-128"/>
              </a:rPr>
              <a:t>Titles: Specialists,  FRIB, MSU Extension*</a:t>
            </a:r>
          </a:p>
        </p:txBody>
      </p:sp>
      <p:sp>
        <p:nvSpPr>
          <p:cNvPr id="7" name="TextBox 6">
            <a:extLst>
              <a:ext uri="{FF2B5EF4-FFF2-40B4-BE49-F238E27FC236}">
                <a16:creationId xmlns:a16="http://schemas.microsoft.com/office/drawing/2014/main" id="{6AC91BF5-2DCA-470A-AB46-ACB54F5446AA}"/>
              </a:ext>
            </a:extLst>
          </p:cNvPr>
          <p:cNvSpPr txBox="1"/>
          <p:nvPr/>
        </p:nvSpPr>
        <p:spPr>
          <a:xfrm>
            <a:off x="5977089" y="2867876"/>
            <a:ext cx="1463040"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Tree>
    <p:extLst>
      <p:ext uri="{BB962C8B-B14F-4D97-AF65-F5344CB8AC3E}">
        <p14:creationId xmlns:p14="http://schemas.microsoft.com/office/powerpoint/2010/main" val="303598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96092" y="1113764"/>
            <a:ext cx="7199452" cy="4624327"/>
          </a:xfrm>
        </p:spPr>
        <p:txBody>
          <a:bodyPr anchor="ctr">
            <a:normAutofit lnSpcReduction="10000"/>
          </a:bodyPr>
          <a:lstStyle/>
          <a:p>
            <a:pPr marL="305435" indent="-305435"/>
            <a:r>
              <a:rPr lang="en-US" sz="2400">
                <a:ea typeface="+mn-lt"/>
                <a:cs typeface="+mn-lt"/>
              </a:rPr>
              <a:t>ADP (Anti-Discrimination Policy)</a:t>
            </a:r>
          </a:p>
          <a:p>
            <a:pPr marL="305435" indent="-305435"/>
            <a:r>
              <a:rPr lang="en-US" sz="2400"/>
              <a:t>FASA (Office for Faculty and Academic Staff Affairs)</a:t>
            </a:r>
          </a:p>
          <a:p>
            <a:pPr marL="305435" indent="-305435"/>
            <a:r>
              <a:rPr lang="en-US" sz="2400"/>
              <a:t>OARC (Office of Audit, Risk and Compliance)</a:t>
            </a:r>
          </a:p>
          <a:p>
            <a:pPr marL="305435" indent="-305435"/>
            <a:r>
              <a:rPr lang="en-US" sz="2400">
                <a:ea typeface="+mn-lt"/>
                <a:cs typeface="+mn-lt"/>
              </a:rPr>
              <a:t>OCR (Office for Civil Rights and Title IX Education and Compliance)</a:t>
            </a:r>
          </a:p>
          <a:p>
            <a:pPr marL="305435" indent="-305435"/>
            <a:r>
              <a:rPr lang="en-US" sz="2400"/>
              <a:t>OER (Office of Employee Relations)</a:t>
            </a:r>
            <a:endParaRPr lang="en-US"/>
          </a:p>
          <a:p>
            <a:pPr marL="305435" indent="-305435"/>
            <a:r>
              <a:rPr lang="en-US" sz="2400"/>
              <a:t>OGC (Office of General Counsel)</a:t>
            </a:r>
          </a:p>
          <a:p>
            <a:pPr marL="305435" indent="-305435"/>
            <a:r>
              <a:rPr lang="en-US" sz="2400"/>
              <a:t>OIE (Office of Institutional Equity)</a:t>
            </a:r>
          </a:p>
          <a:p>
            <a:pPr marL="305435" indent="-305435"/>
            <a:r>
              <a:rPr lang="en-US" sz="2400"/>
              <a:t>RVSM (Relationship Violence and Sexual Misconduct and Title IX Policy)</a:t>
            </a:r>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ACRONYMS</a:t>
            </a:r>
          </a:p>
        </p:txBody>
      </p:sp>
    </p:spTree>
    <p:extLst>
      <p:ext uri="{BB962C8B-B14F-4D97-AF65-F5344CB8AC3E}">
        <p14:creationId xmlns:p14="http://schemas.microsoft.com/office/powerpoint/2010/main" val="1357105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4"/>
            <a:ext cx="11029616" cy="1170929"/>
          </a:xfrm>
        </p:spPr>
        <p:txBody>
          <a:bodyPr/>
          <a:lstStyle/>
          <a:p>
            <a:pPr algn="ctr"/>
            <a:r>
              <a:rPr lang="en-US"/>
              <a:t>FAS:  tenure system </a:t>
            </a:r>
            <a:br>
              <a:rPr lang="en-US"/>
            </a:br>
            <a:r>
              <a:rPr lang="en-US"/>
              <a:t>	Minor Discipline</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1991355" y="4204795"/>
            <a:ext cx="2251881"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236833" y="4211647"/>
            <a:ext cx="240306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64282" y="423161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2107524" y="4354856"/>
            <a:ext cx="1381451"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1962920" y="5560193"/>
            <a:ext cx="1388963" cy="830997"/>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Notice of Intent to Discipline*</a:t>
            </a:r>
          </a:p>
        </p:txBody>
      </p:sp>
      <p:sp>
        <p:nvSpPr>
          <p:cNvPr id="23" name="TextBox 22">
            <a:extLst>
              <a:ext uri="{FF2B5EF4-FFF2-40B4-BE49-F238E27FC236}">
                <a16:creationId xmlns:a16="http://schemas.microsoft.com/office/drawing/2014/main" id="{3CA95A37-0AC8-4068-85A9-F4E74E83B8FD}"/>
              </a:ext>
            </a:extLst>
          </p:cNvPr>
          <p:cNvSpPr txBox="1"/>
          <p:nvPr/>
        </p:nvSpPr>
        <p:spPr>
          <a:xfrm>
            <a:off x="4267624" y="4354856"/>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9122944" y="4137458"/>
            <a:ext cx="2155401" cy="2513829"/>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9333365" y="4260552"/>
            <a:ext cx="1944980" cy="251383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a:t>
            </a:r>
            <a:r>
              <a:rPr lang="en-US" sz="1600">
                <a:solidFill>
                  <a:prstClr val="black"/>
                </a:solidFill>
                <a:latin typeface="Arial" charset="0"/>
                <a:ea typeface="ＭＳ Ｐゴシック" charset="-128"/>
              </a:rPr>
              <a:t>grievance may be filed under Faculty Grievance Procedure)</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7" name="TextBox 6">
            <a:extLst>
              <a:ext uri="{FF2B5EF4-FFF2-40B4-BE49-F238E27FC236}">
                <a16:creationId xmlns:a16="http://schemas.microsoft.com/office/drawing/2014/main" id="{6AC91BF5-2DCA-470A-AB46-ACB54F5446AA}"/>
              </a:ext>
            </a:extLst>
          </p:cNvPr>
          <p:cNvSpPr txBox="1"/>
          <p:nvPr/>
        </p:nvSpPr>
        <p:spPr>
          <a:xfrm>
            <a:off x="6854051" y="4354856"/>
            <a:ext cx="1463040"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
        <p:nvSpPr>
          <p:cNvPr id="14" name="Callout: Right Arrow 13">
            <a:extLst>
              <a:ext uri="{FF2B5EF4-FFF2-40B4-BE49-F238E27FC236}">
                <a16:creationId xmlns:a16="http://schemas.microsoft.com/office/drawing/2014/main" id="{1FA7A080-8424-42FF-888F-0C7967427911}"/>
              </a:ext>
              <a:ext uri="{C183D7F6-B498-43B3-948B-1728B52AA6E4}">
                <adec:decorative xmlns:adec="http://schemas.microsoft.com/office/drawing/2017/decorative" val="1"/>
              </a:ext>
            </a:extLst>
          </p:cNvPr>
          <p:cNvSpPr/>
          <p:nvPr/>
        </p:nvSpPr>
        <p:spPr>
          <a:xfrm rot="5400000">
            <a:off x="-8711" y="2172905"/>
            <a:ext cx="1996817" cy="1491487"/>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19" name="TextBox 18">
            <a:extLst>
              <a:ext uri="{FF2B5EF4-FFF2-40B4-BE49-F238E27FC236}">
                <a16:creationId xmlns:a16="http://schemas.microsoft.com/office/drawing/2014/main" id="{75486B1B-0607-4B95-9C90-5B5DDBFD4505}"/>
              </a:ext>
            </a:extLst>
          </p:cNvPr>
          <p:cNvSpPr txBox="1"/>
          <p:nvPr/>
        </p:nvSpPr>
        <p:spPr>
          <a:xfrm>
            <a:off x="243952" y="1920240"/>
            <a:ext cx="1361846" cy="1077218"/>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administrator </a:t>
            </a:r>
          </a:p>
        </p:txBody>
      </p:sp>
      <p:sp>
        <p:nvSpPr>
          <p:cNvPr id="20" name="Callout: Right Arrow 19">
            <a:extLst>
              <a:ext uri="{FF2B5EF4-FFF2-40B4-BE49-F238E27FC236}">
                <a16:creationId xmlns:a16="http://schemas.microsoft.com/office/drawing/2014/main" id="{E1869D3E-EC41-443B-BFF2-E362CE004B9A}"/>
              </a:ext>
              <a:ext uri="{C183D7F6-B498-43B3-948B-1728B52AA6E4}">
                <adec:decorative xmlns:adec="http://schemas.microsoft.com/office/drawing/2017/decorative" val="1"/>
              </a:ext>
            </a:extLst>
          </p:cNvPr>
          <p:cNvSpPr/>
          <p:nvPr/>
        </p:nvSpPr>
        <p:spPr>
          <a:xfrm>
            <a:off x="214563" y="3976368"/>
            <a:ext cx="1687220"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22" name="TextBox 21">
            <a:extLst>
              <a:ext uri="{FF2B5EF4-FFF2-40B4-BE49-F238E27FC236}">
                <a16:creationId xmlns:a16="http://schemas.microsoft.com/office/drawing/2014/main" id="{D4360EAC-53A5-41A3-B8F4-A6A406083B59}"/>
              </a:ext>
            </a:extLst>
          </p:cNvPr>
          <p:cNvSpPr txBox="1"/>
          <p:nvPr/>
        </p:nvSpPr>
        <p:spPr>
          <a:xfrm>
            <a:off x="154758" y="3976368"/>
            <a:ext cx="1361846" cy="2062103"/>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r>
              <a:rPr lang="en-US" sz="1600">
                <a:solidFill>
                  <a:prstClr val="black"/>
                </a:solidFill>
                <a:latin typeface="Arial" charset="0"/>
                <a:ea typeface="ＭＳ Ｐゴシック" charset="-128"/>
              </a:rPr>
              <a:t>FAC, </a:t>
            </a:r>
          </a:p>
          <a:p>
            <a:pPr defTabSz="609585" fontAlgn="base">
              <a:spcBef>
                <a:spcPct val="0"/>
              </a:spcBef>
              <a:spcAft>
                <a:spcPct val="0"/>
              </a:spcAft>
            </a:pPr>
            <a:r>
              <a:rPr lang="en-US" sz="1600">
                <a:solidFill>
                  <a:prstClr val="black"/>
                </a:solidFill>
                <a:latin typeface="Arial" charset="0"/>
                <a:ea typeface="ＭＳ Ｐゴシック" charset="-128"/>
              </a:rPr>
              <a:t>FAC Chair </a:t>
            </a:r>
          </a:p>
          <a:p>
            <a:pPr defTabSz="609585" fontAlgn="base">
              <a:spcBef>
                <a:spcPct val="0"/>
              </a:spcBef>
              <a:spcAft>
                <a:spcPct val="0"/>
              </a:spcAft>
            </a:pPr>
            <a:r>
              <a:rPr lang="en-US" sz="1600">
                <a:solidFill>
                  <a:prstClr val="black"/>
                </a:solidFill>
                <a:latin typeface="Arial" charset="0"/>
                <a:ea typeface="ＭＳ Ｐゴシック" charset="-128"/>
              </a:rPr>
              <a:t>or UCFA Chair </a:t>
            </a:r>
          </a:p>
        </p:txBody>
      </p:sp>
    </p:spTree>
    <p:extLst>
      <p:ext uri="{BB962C8B-B14F-4D97-AF65-F5344CB8AC3E}">
        <p14:creationId xmlns:p14="http://schemas.microsoft.com/office/powerpoint/2010/main" val="3629680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4"/>
            <a:ext cx="11029616" cy="1170929"/>
          </a:xfrm>
        </p:spPr>
        <p:txBody>
          <a:bodyPr/>
          <a:lstStyle/>
          <a:p>
            <a:pPr algn="ctr"/>
            <a:r>
              <a:rPr lang="en-US"/>
              <a:t>FAS:  tenure system</a:t>
            </a:r>
            <a:br>
              <a:rPr lang="en-US"/>
            </a:br>
            <a:r>
              <a:rPr lang="en-US"/>
              <a:t>	Serious Discipline</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1991355" y="4204795"/>
            <a:ext cx="2251881"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280028" y="4231610"/>
            <a:ext cx="240306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64282" y="423161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2107524" y="4354856"/>
            <a:ext cx="1381451"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18" name="TextBox 17">
            <a:extLst>
              <a:ext uri="{FF2B5EF4-FFF2-40B4-BE49-F238E27FC236}">
                <a16:creationId xmlns:a16="http://schemas.microsoft.com/office/drawing/2014/main" id="{D2129D31-2B0E-47AC-A79C-39F161CF7648}"/>
              </a:ext>
            </a:extLst>
          </p:cNvPr>
          <p:cNvSpPr txBox="1"/>
          <p:nvPr/>
        </p:nvSpPr>
        <p:spPr>
          <a:xfrm>
            <a:off x="1962920" y="5560193"/>
            <a:ext cx="1388963" cy="830997"/>
          </a:xfrm>
          <a:prstGeom prst="rect">
            <a:avLst/>
          </a:prstGeom>
          <a:noFill/>
        </p:spPr>
        <p:txBody>
          <a:bodyPr wrap="square" rtlCol="0">
            <a:spAutoFit/>
          </a:bodyPr>
          <a:lstStyle/>
          <a:p>
            <a:pPr defTabSz="609585" fontAlgn="base">
              <a:spcBef>
                <a:spcPct val="0"/>
              </a:spcBef>
              <a:spcAft>
                <a:spcPct val="0"/>
              </a:spcAft>
            </a:pPr>
            <a:r>
              <a:rPr lang="en-US" sz="1600" i="1">
                <a:solidFill>
                  <a:prstClr val="black"/>
                </a:solidFill>
                <a:latin typeface="Arial" charset="0"/>
                <a:ea typeface="ＭＳ Ｐゴシック" charset="-128"/>
              </a:rPr>
              <a:t>Notice of Intent to Discipline*</a:t>
            </a:r>
          </a:p>
        </p:txBody>
      </p:sp>
      <p:sp>
        <p:nvSpPr>
          <p:cNvPr id="23" name="TextBox 22">
            <a:extLst>
              <a:ext uri="{FF2B5EF4-FFF2-40B4-BE49-F238E27FC236}">
                <a16:creationId xmlns:a16="http://schemas.microsoft.com/office/drawing/2014/main" id="{3CA95A37-0AC8-4068-85A9-F4E74E83B8FD}"/>
              </a:ext>
            </a:extLst>
          </p:cNvPr>
          <p:cNvSpPr txBox="1"/>
          <p:nvPr/>
        </p:nvSpPr>
        <p:spPr>
          <a:xfrm>
            <a:off x="4267624" y="4354856"/>
            <a:ext cx="1504793"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9122944" y="4137458"/>
            <a:ext cx="2155401" cy="2513829"/>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9333365" y="4260552"/>
            <a:ext cx="1944980" cy="251383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a:t>
            </a:r>
            <a:r>
              <a:rPr lang="en-US" sz="1600">
                <a:solidFill>
                  <a:prstClr val="black"/>
                </a:solidFill>
                <a:latin typeface="Arial" charset="0"/>
                <a:ea typeface="ＭＳ Ｐゴシック" charset="-128"/>
              </a:rPr>
              <a:t>grievance may be filed under Faculty Grievance Procedure)</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7" name="TextBox 6">
            <a:extLst>
              <a:ext uri="{FF2B5EF4-FFF2-40B4-BE49-F238E27FC236}">
                <a16:creationId xmlns:a16="http://schemas.microsoft.com/office/drawing/2014/main" id="{6AC91BF5-2DCA-470A-AB46-ACB54F5446AA}"/>
              </a:ext>
            </a:extLst>
          </p:cNvPr>
          <p:cNvSpPr txBox="1"/>
          <p:nvPr/>
        </p:nvSpPr>
        <p:spPr>
          <a:xfrm>
            <a:off x="6854051" y="4354856"/>
            <a:ext cx="1463040" cy="1241622"/>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Request UCFA</a:t>
            </a:r>
          </a:p>
          <a:p>
            <a:pPr defTabSz="609585" fontAlgn="base">
              <a:spcBef>
                <a:spcPct val="0"/>
              </a:spcBef>
              <a:spcAft>
                <a:spcPct val="0"/>
              </a:spcAft>
            </a:pPr>
            <a:r>
              <a:rPr lang="en-US" sz="1867">
                <a:solidFill>
                  <a:prstClr val="black"/>
                </a:solidFill>
                <a:latin typeface="Arial" charset="0"/>
                <a:ea typeface="ＭＳ Ｐゴシック" charset="-128"/>
              </a:rPr>
              <a:t>Review Panel</a:t>
            </a:r>
          </a:p>
        </p:txBody>
      </p:sp>
      <p:sp>
        <p:nvSpPr>
          <p:cNvPr id="14" name="Callout: Right Arrow 13">
            <a:extLst>
              <a:ext uri="{FF2B5EF4-FFF2-40B4-BE49-F238E27FC236}">
                <a16:creationId xmlns:a16="http://schemas.microsoft.com/office/drawing/2014/main" id="{1FA7A080-8424-42FF-888F-0C7967427911}"/>
              </a:ext>
              <a:ext uri="{C183D7F6-B498-43B3-948B-1728B52AA6E4}">
                <adec:decorative xmlns:adec="http://schemas.microsoft.com/office/drawing/2017/decorative" val="1"/>
              </a:ext>
            </a:extLst>
          </p:cNvPr>
          <p:cNvSpPr/>
          <p:nvPr/>
        </p:nvSpPr>
        <p:spPr>
          <a:xfrm rot="5400000">
            <a:off x="-8711" y="2172905"/>
            <a:ext cx="1996817" cy="1491487"/>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19" name="TextBox 18">
            <a:extLst>
              <a:ext uri="{FF2B5EF4-FFF2-40B4-BE49-F238E27FC236}">
                <a16:creationId xmlns:a16="http://schemas.microsoft.com/office/drawing/2014/main" id="{75486B1B-0607-4B95-9C90-5B5DDBFD4505}"/>
              </a:ext>
            </a:extLst>
          </p:cNvPr>
          <p:cNvSpPr txBox="1"/>
          <p:nvPr/>
        </p:nvSpPr>
        <p:spPr>
          <a:xfrm>
            <a:off x="243952" y="1920240"/>
            <a:ext cx="1361846" cy="1077218"/>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administrator </a:t>
            </a:r>
          </a:p>
        </p:txBody>
      </p:sp>
      <p:sp>
        <p:nvSpPr>
          <p:cNvPr id="20" name="Callout: Right Arrow 19">
            <a:extLst>
              <a:ext uri="{FF2B5EF4-FFF2-40B4-BE49-F238E27FC236}">
                <a16:creationId xmlns:a16="http://schemas.microsoft.com/office/drawing/2014/main" id="{E1869D3E-EC41-443B-BFF2-E362CE004B9A}"/>
              </a:ext>
              <a:ext uri="{C183D7F6-B498-43B3-948B-1728B52AA6E4}">
                <adec:decorative xmlns:adec="http://schemas.microsoft.com/office/drawing/2017/decorative" val="1"/>
              </a:ext>
            </a:extLst>
          </p:cNvPr>
          <p:cNvSpPr/>
          <p:nvPr/>
        </p:nvSpPr>
        <p:spPr>
          <a:xfrm>
            <a:off x="214563" y="3976368"/>
            <a:ext cx="1687220"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22" name="TextBox 21">
            <a:extLst>
              <a:ext uri="{FF2B5EF4-FFF2-40B4-BE49-F238E27FC236}">
                <a16:creationId xmlns:a16="http://schemas.microsoft.com/office/drawing/2014/main" id="{D4360EAC-53A5-41A3-B8F4-A6A406083B59}"/>
              </a:ext>
            </a:extLst>
          </p:cNvPr>
          <p:cNvSpPr txBox="1"/>
          <p:nvPr/>
        </p:nvSpPr>
        <p:spPr>
          <a:xfrm>
            <a:off x="154758" y="3976368"/>
            <a:ext cx="1361846" cy="1323439"/>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Discussion of concerns with </a:t>
            </a: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r>
              <a:rPr lang="en-US" sz="1600">
                <a:solidFill>
                  <a:prstClr val="black"/>
                </a:solidFill>
                <a:latin typeface="Arial" charset="0"/>
                <a:ea typeface="ＭＳ Ｐゴシック" charset="-128"/>
              </a:rPr>
              <a:t>UCFA Chair </a:t>
            </a:r>
          </a:p>
        </p:txBody>
      </p:sp>
      <p:sp>
        <p:nvSpPr>
          <p:cNvPr id="3" name="TextBox 2">
            <a:extLst>
              <a:ext uri="{FF2B5EF4-FFF2-40B4-BE49-F238E27FC236}">
                <a16:creationId xmlns:a16="http://schemas.microsoft.com/office/drawing/2014/main" id="{7D5BE91A-E819-4A67-BE20-A24ECA1912B6}"/>
              </a:ext>
            </a:extLst>
          </p:cNvPr>
          <p:cNvSpPr txBox="1"/>
          <p:nvPr/>
        </p:nvSpPr>
        <p:spPr>
          <a:xfrm>
            <a:off x="5873230" y="5141552"/>
            <a:ext cx="546356" cy="523220"/>
          </a:xfrm>
          <a:prstGeom prst="rect">
            <a:avLst/>
          </a:prstGeom>
          <a:noFill/>
        </p:spPr>
        <p:txBody>
          <a:bodyPr wrap="square" rtlCol="0">
            <a:spAutoFit/>
          </a:bodyPr>
          <a:lstStyle/>
          <a:p>
            <a:r>
              <a:rPr lang="en-US" sz="2800"/>
              <a:t>or</a:t>
            </a:r>
          </a:p>
        </p:txBody>
      </p:sp>
    </p:spTree>
    <p:extLst>
      <p:ext uri="{BB962C8B-B14F-4D97-AF65-F5344CB8AC3E}">
        <p14:creationId xmlns:p14="http://schemas.microsoft.com/office/powerpoint/2010/main" val="1847787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4"/>
            <a:ext cx="11029616" cy="1170929"/>
          </a:xfrm>
        </p:spPr>
        <p:txBody>
          <a:bodyPr/>
          <a:lstStyle/>
          <a:p>
            <a:pPr algn="ctr"/>
            <a:r>
              <a:rPr lang="en-US"/>
              <a:t>FAS:  tenure system</a:t>
            </a:r>
            <a:br>
              <a:rPr lang="en-US"/>
            </a:br>
            <a:r>
              <a:rPr lang="en-US"/>
              <a:t>Dismissal </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1992908" y="4137458"/>
            <a:ext cx="2251881"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306038" y="4163063"/>
            <a:ext cx="240306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47491" y="4169711"/>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2107524" y="4354856"/>
            <a:ext cx="1381451"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4267624" y="4354856"/>
            <a:ext cx="1504793" cy="954300"/>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Egregious Review Panel </a:t>
            </a:r>
          </a:p>
        </p:txBody>
      </p:sp>
      <p:sp>
        <p:nvSpPr>
          <p:cNvPr id="29" name="Rectangle 28">
            <a:extLst>
              <a:ext uri="{FF2B5EF4-FFF2-40B4-BE49-F238E27FC236}">
                <a16:creationId xmlns:a16="http://schemas.microsoft.com/office/drawing/2014/main" id="{F3FF7B0D-6AE3-44C3-BC39-6C82394AD19B}"/>
              </a:ext>
              <a:ext uri="{C183D7F6-B498-43B3-948B-1728B52AA6E4}">
                <adec:decorative xmlns:adec="http://schemas.microsoft.com/office/drawing/2017/decorative" val="1"/>
              </a:ext>
            </a:extLst>
          </p:cNvPr>
          <p:cNvSpPr/>
          <p:nvPr/>
        </p:nvSpPr>
        <p:spPr>
          <a:xfrm>
            <a:off x="9122944" y="4137458"/>
            <a:ext cx="2155401" cy="2513829"/>
          </a:xfrm>
          <a:prstGeom prst="rec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33" name="TextBox 32">
            <a:extLst>
              <a:ext uri="{FF2B5EF4-FFF2-40B4-BE49-F238E27FC236}">
                <a16:creationId xmlns:a16="http://schemas.microsoft.com/office/drawing/2014/main" id="{14EC493E-9C4E-4610-931F-48DEA21A8F5D}"/>
              </a:ext>
            </a:extLst>
          </p:cNvPr>
          <p:cNvSpPr txBox="1"/>
          <p:nvPr/>
        </p:nvSpPr>
        <p:spPr>
          <a:xfrm>
            <a:off x="9333365" y="4260552"/>
            <a:ext cx="1944980" cy="1487843"/>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Discipline</a:t>
            </a:r>
          </a:p>
          <a:p>
            <a:pPr defTabSz="609585" fontAlgn="base">
              <a:spcBef>
                <a:spcPct val="0"/>
              </a:spcBef>
              <a:spcAft>
                <a:spcPct val="0"/>
              </a:spcAft>
            </a:pPr>
            <a:r>
              <a:rPr lang="en-US" sz="1867">
                <a:solidFill>
                  <a:prstClr val="black"/>
                </a:solidFill>
                <a:latin typeface="Arial" charset="0"/>
                <a:ea typeface="ＭＳ Ｐゴシック" charset="-128"/>
              </a:rPr>
              <a:t>Imposed</a:t>
            </a:r>
          </a:p>
          <a:p>
            <a:pPr defTabSz="609585" fontAlgn="base">
              <a:spcBef>
                <a:spcPct val="0"/>
              </a:spcBef>
              <a:spcAft>
                <a:spcPct val="0"/>
              </a:spcAft>
            </a:pPr>
            <a:endParaRPr lang="en-US" sz="1867">
              <a:solidFill>
                <a:prstClr val="black"/>
              </a:solidFill>
              <a:latin typeface="Arial" charset="0"/>
              <a:ea typeface="ＭＳ Ｐゴシック" charset="-128"/>
            </a:endParaRPr>
          </a:p>
          <a:p>
            <a:pPr defTabSz="609585" fontAlgn="base">
              <a:spcBef>
                <a:spcPct val="0"/>
              </a:spcBef>
              <a:spcAft>
                <a:spcPct val="0"/>
              </a:spcAft>
            </a:pPr>
            <a:endParaRPr lang="en-US" sz="1600">
              <a:solidFill>
                <a:prstClr val="black"/>
              </a:solidFill>
              <a:latin typeface="Arial" charset="0"/>
              <a:ea typeface="ＭＳ Ｐゴシック" charset="-128"/>
            </a:endParaRPr>
          </a:p>
          <a:p>
            <a:pPr defTabSz="609585" fontAlgn="base">
              <a:spcBef>
                <a:spcPct val="0"/>
              </a:spcBef>
              <a:spcAft>
                <a:spcPct val="0"/>
              </a:spcAft>
            </a:pPr>
            <a:endParaRPr lang="en-US" sz="1867">
              <a:solidFill>
                <a:prstClr val="black"/>
              </a:solidFill>
              <a:latin typeface="Arial" charset="0"/>
              <a:ea typeface="ＭＳ Ｐゴシック" charset="-128"/>
            </a:endParaRPr>
          </a:p>
        </p:txBody>
      </p:sp>
      <p:sp>
        <p:nvSpPr>
          <p:cNvPr id="7" name="TextBox 6">
            <a:extLst>
              <a:ext uri="{FF2B5EF4-FFF2-40B4-BE49-F238E27FC236}">
                <a16:creationId xmlns:a16="http://schemas.microsoft.com/office/drawing/2014/main" id="{6AC91BF5-2DCA-470A-AB46-ACB54F5446AA}"/>
              </a:ext>
            </a:extLst>
          </p:cNvPr>
          <p:cNvSpPr txBox="1"/>
          <p:nvPr/>
        </p:nvSpPr>
        <p:spPr>
          <a:xfrm>
            <a:off x="6735869" y="4204795"/>
            <a:ext cx="1463040" cy="666977"/>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Dismissal Hearing </a:t>
            </a:r>
          </a:p>
        </p:txBody>
      </p:sp>
      <p:sp>
        <p:nvSpPr>
          <p:cNvPr id="14" name="Callout: Right Arrow 13">
            <a:extLst>
              <a:ext uri="{FF2B5EF4-FFF2-40B4-BE49-F238E27FC236}">
                <a16:creationId xmlns:a16="http://schemas.microsoft.com/office/drawing/2014/main" id="{1FA7A080-8424-42FF-888F-0C7967427911}"/>
              </a:ext>
              <a:ext uri="{C183D7F6-B498-43B3-948B-1728B52AA6E4}">
                <adec:decorative xmlns:adec="http://schemas.microsoft.com/office/drawing/2017/decorative" val="1"/>
              </a:ext>
            </a:extLst>
          </p:cNvPr>
          <p:cNvSpPr/>
          <p:nvPr/>
        </p:nvSpPr>
        <p:spPr>
          <a:xfrm rot="5400000">
            <a:off x="-8711" y="2172905"/>
            <a:ext cx="1996817" cy="1491487"/>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19" name="TextBox 18">
            <a:extLst>
              <a:ext uri="{FF2B5EF4-FFF2-40B4-BE49-F238E27FC236}">
                <a16:creationId xmlns:a16="http://schemas.microsoft.com/office/drawing/2014/main" id="{75486B1B-0607-4B95-9C90-5B5DDBFD4505}"/>
              </a:ext>
            </a:extLst>
          </p:cNvPr>
          <p:cNvSpPr txBox="1"/>
          <p:nvPr/>
        </p:nvSpPr>
        <p:spPr>
          <a:xfrm>
            <a:off x="243952" y="1920240"/>
            <a:ext cx="1361846" cy="1077218"/>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Request to Dismiss from charging party </a:t>
            </a:r>
          </a:p>
        </p:txBody>
      </p:sp>
      <p:sp>
        <p:nvSpPr>
          <p:cNvPr id="20" name="Callout: Right Arrow 19">
            <a:extLst>
              <a:ext uri="{FF2B5EF4-FFF2-40B4-BE49-F238E27FC236}">
                <a16:creationId xmlns:a16="http://schemas.microsoft.com/office/drawing/2014/main" id="{E1869D3E-EC41-443B-BFF2-E362CE004B9A}"/>
              </a:ext>
              <a:ext uri="{C183D7F6-B498-43B3-948B-1728B52AA6E4}">
                <adec:decorative xmlns:adec="http://schemas.microsoft.com/office/drawing/2017/decorative" val="1"/>
              </a:ext>
            </a:extLst>
          </p:cNvPr>
          <p:cNvSpPr/>
          <p:nvPr/>
        </p:nvSpPr>
        <p:spPr>
          <a:xfrm>
            <a:off x="214563" y="3976368"/>
            <a:ext cx="1687220"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sp>
        <p:nvSpPr>
          <p:cNvPr id="22" name="TextBox 21">
            <a:extLst>
              <a:ext uri="{FF2B5EF4-FFF2-40B4-BE49-F238E27FC236}">
                <a16:creationId xmlns:a16="http://schemas.microsoft.com/office/drawing/2014/main" id="{D4360EAC-53A5-41A3-B8F4-A6A406083B59}"/>
              </a:ext>
            </a:extLst>
          </p:cNvPr>
          <p:cNvSpPr txBox="1"/>
          <p:nvPr/>
        </p:nvSpPr>
        <p:spPr>
          <a:xfrm>
            <a:off x="168955" y="4849164"/>
            <a:ext cx="1566486" cy="584775"/>
          </a:xfrm>
          <a:prstGeom prst="rect">
            <a:avLst/>
          </a:prstGeom>
          <a:noFill/>
        </p:spPr>
        <p:txBody>
          <a:bodyPr wrap="square" rtlCol="0">
            <a:spAutoFit/>
          </a:bodyPr>
          <a:lstStyle/>
          <a:p>
            <a:pPr defTabSz="609585" fontAlgn="base">
              <a:spcBef>
                <a:spcPct val="0"/>
              </a:spcBef>
              <a:spcAft>
                <a:spcPct val="0"/>
              </a:spcAft>
            </a:pPr>
            <a:r>
              <a:rPr lang="en-US" sz="1600">
                <a:solidFill>
                  <a:prstClr val="black"/>
                </a:solidFill>
                <a:latin typeface="Arial" charset="0"/>
                <a:ea typeface="ＭＳ Ｐゴシック" charset="-128"/>
              </a:rPr>
              <a:t>Determination by Provost </a:t>
            </a:r>
          </a:p>
        </p:txBody>
      </p:sp>
    </p:spTree>
    <p:extLst>
      <p:ext uri="{BB962C8B-B14F-4D97-AF65-F5344CB8AC3E}">
        <p14:creationId xmlns:p14="http://schemas.microsoft.com/office/powerpoint/2010/main" val="357982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6275-4E29-4AA4-9B7C-01EFE1C98FF4}"/>
              </a:ext>
            </a:extLst>
          </p:cNvPr>
          <p:cNvSpPr>
            <a:spLocks noGrp="1"/>
          </p:cNvSpPr>
          <p:nvPr>
            <p:ph idx="1"/>
          </p:nvPr>
        </p:nvSpPr>
        <p:spPr/>
        <p:txBody>
          <a:bodyPr>
            <a:normAutofit/>
          </a:bodyPr>
          <a:lstStyle/>
          <a:p>
            <a:pPr marL="305435" indent="-305435"/>
            <a:r>
              <a:rPr lang="en-US" sz="2400"/>
              <a:t>Consult with OER to ensure compliance with collective bargaining agreements and human resource policy</a:t>
            </a:r>
          </a:p>
          <a:p>
            <a:pPr marL="305435" indent="-305435"/>
            <a:r>
              <a:rPr lang="en-US" sz="2400"/>
              <a:t>Approval from the Director of Employee Relations is required for discharge</a:t>
            </a:r>
          </a:p>
          <a:p>
            <a:pPr marL="305435" indent="-305435"/>
            <a:r>
              <a:rPr lang="en-US" sz="2400"/>
              <a:t>OER can assist with required notifications/reporting</a:t>
            </a:r>
          </a:p>
        </p:txBody>
      </p:sp>
      <p:sp>
        <p:nvSpPr>
          <p:cNvPr id="2" name="Title 1">
            <a:extLst>
              <a:ext uri="{FF2B5EF4-FFF2-40B4-BE49-F238E27FC236}">
                <a16:creationId xmlns:a16="http://schemas.microsoft.com/office/drawing/2014/main" id="{533ECA29-87F5-43CA-AFC1-A21F194B33E9}"/>
              </a:ext>
            </a:extLst>
          </p:cNvPr>
          <p:cNvSpPr>
            <a:spLocks noGrp="1"/>
          </p:cNvSpPr>
          <p:nvPr>
            <p:ph type="title"/>
          </p:nvPr>
        </p:nvSpPr>
        <p:spPr/>
        <p:txBody>
          <a:bodyPr/>
          <a:lstStyle/>
          <a:p>
            <a:r>
              <a:rPr lang="en-US"/>
              <a:t>Discipline Overview for Support STaff</a:t>
            </a:r>
          </a:p>
        </p:txBody>
      </p:sp>
    </p:spTree>
    <p:extLst>
      <p:ext uri="{BB962C8B-B14F-4D97-AF65-F5344CB8AC3E}">
        <p14:creationId xmlns:p14="http://schemas.microsoft.com/office/powerpoint/2010/main" val="1822435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DFF0-C6C1-4EB5-AD09-2CAB896D18AA}"/>
              </a:ext>
            </a:extLst>
          </p:cNvPr>
          <p:cNvSpPr>
            <a:spLocks noGrp="1"/>
          </p:cNvSpPr>
          <p:nvPr>
            <p:ph type="title"/>
          </p:nvPr>
        </p:nvSpPr>
        <p:spPr>
          <a:xfrm>
            <a:off x="581192" y="527975"/>
            <a:ext cx="11029616" cy="578776"/>
          </a:xfrm>
        </p:spPr>
        <p:txBody>
          <a:bodyPr/>
          <a:lstStyle/>
          <a:p>
            <a:r>
              <a:rPr lang="en-US"/>
              <a:t>Support Staff – Union Contracts</a:t>
            </a:r>
          </a:p>
        </p:txBody>
      </p:sp>
      <p:sp>
        <p:nvSpPr>
          <p:cNvPr id="5" name="Callout: Right Arrow 4">
            <a:extLst>
              <a:ext uri="{FF2B5EF4-FFF2-40B4-BE49-F238E27FC236}">
                <a16:creationId xmlns:a16="http://schemas.microsoft.com/office/drawing/2014/main" id="{A0C2EE90-829B-499D-A4DF-BB28BEB48F0A}"/>
              </a:ext>
              <a:ext uri="{C183D7F6-B498-43B3-948B-1728B52AA6E4}">
                <adec:decorative xmlns:adec="http://schemas.microsoft.com/office/drawing/2017/decorative" val="1"/>
              </a:ext>
            </a:extLst>
          </p:cNvPr>
          <p:cNvSpPr/>
          <p:nvPr/>
        </p:nvSpPr>
        <p:spPr>
          <a:xfrm>
            <a:off x="662129" y="2710510"/>
            <a:ext cx="2320459" cy="2330369"/>
          </a:xfrm>
          <a:prstGeom prst="rightArrowCallout">
            <a:avLst/>
          </a:prstGeom>
          <a:solidFill>
            <a:srgbClr val="67C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Gill Sans MT" panose="020B0502020104020203"/>
            </a:endParaRPr>
          </a:p>
        </p:txBody>
      </p:sp>
      <p:pic>
        <p:nvPicPr>
          <p:cNvPr id="15" name="Content Placeholder 14">
            <a:extLst>
              <a:ext uri="{FF2B5EF4-FFF2-40B4-BE49-F238E27FC236}">
                <a16:creationId xmlns:a16="http://schemas.microsoft.com/office/drawing/2014/main" id="{68D37F76-C728-4332-B73D-5E7BB69EC5BF}"/>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087814" y="2714370"/>
            <a:ext cx="2594281" cy="2365453"/>
          </a:xfrm>
          <a:prstGeom prst="rect">
            <a:avLst/>
          </a:prstGeom>
        </p:spPr>
      </p:pic>
      <p:pic>
        <p:nvPicPr>
          <p:cNvPr id="16" name="Picture 15">
            <a:extLst>
              <a:ext uri="{FF2B5EF4-FFF2-40B4-BE49-F238E27FC236}">
                <a16:creationId xmlns:a16="http://schemas.microsoft.com/office/drawing/2014/main" id="{9B9D5C83-DF71-4FEA-A90F-5D09746849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7320" y="2714370"/>
            <a:ext cx="2384328" cy="2365453"/>
          </a:xfrm>
          <a:prstGeom prst="rect">
            <a:avLst/>
          </a:prstGeom>
        </p:spPr>
      </p:pic>
      <p:sp>
        <p:nvSpPr>
          <p:cNvPr id="17" name="TextBox 16">
            <a:extLst>
              <a:ext uri="{FF2B5EF4-FFF2-40B4-BE49-F238E27FC236}">
                <a16:creationId xmlns:a16="http://schemas.microsoft.com/office/drawing/2014/main" id="{9A745325-4AEB-4982-A4FF-C565F58DE0EA}"/>
              </a:ext>
            </a:extLst>
          </p:cNvPr>
          <p:cNvSpPr txBox="1"/>
          <p:nvPr/>
        </p:nvSpPr>
        <p:spPr>
          <a:xfrm>
            <a:off x="767355" y="2818610"/>
            <a:ext cx="1388963"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Written Notice to Employee </a:t>
            </a:r>
          </a:p>
        </p:txBody>
      </p:sp>
      <p:sp>
        <p:nvSpPr>
          <p:cNvPr id="23" name="TextBox 22">
            <a:extLst>
              <a:ext uri="{FF2B5EF4-FFF2-40B4-BE49-F238E27FC236}">
                <a16:creationId xmlns:a16="http://schemas.microsoft.com/office/drawing/2014/main" id="{3CA95A37-0AC8-4068-85A9-F4E74E83B8FD}"/>
              </a:ext>
            </a:extLst>
          </p:cNvPr>
          <p:cNvSpPr txBox="1"/>
          <p:nvPr/>
        </p:nvSpPr>
        <p:spPr>
          <a:xfrm>
            <a:off x="3140680" y="2878061"/>
            <a:ext cx="1610417" cy="1241622"/>
          </a:xfrm>
          <a:prstGeom prst="rect">
            <a:avLst/>
          </a:prstGeom>
          <a:noFill/>
        </p:spPr>
        <p:txBody>
          <a:bodyPr wrap="square" rtlCol="0">
            <a:spAutoFit/>
          </a:bodyPr>
          <a:lstStyle/>
          <a:p>
            <a:pPr algn="ctr" defTabSz="609585" fontAlgn="base">
              <a:spcBef>
                <a:spcPct val="0"/>
              </a:spcBef>
              <a:spcAft>
                <a:spcPct val="0"/>
              </a:spcAft>
            </a:pPr>
            <a:r>
              <a:rPr lang="en-US" sz="1867">
                <a:solidFill>
                  <a:prstClr val="black"/>
                </a:solidFill>
                <a:latin typeface="Arial" charset="0"/>
                <a:ea typeface="ＭＳ Ｐゴシック" charset="-128"/>
              </a:rPr>
              <a:t>Employee has opportunity to respond</a:t>
            </a:r>
          </a:p>
        </p:txBody>
      </p:sp>
      <p:pic>
        <p:nvPicPr>
          <p:cNvPr id="3" name="Picture 2">
            <a:extLst>
              <a:ext uri="{FF2B5EF4-FFF2-40B4-BE49-F238E27FC236}">
                <a16:creationId xmlns:a16="http://schemas.microsoft.com/office/drawing/2014/main" id="{6921D336-FB31-4A5D-A8F2-D177A0F6A0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76873" y="2671888"/>
            <a:ext cx="3162067" cy="2397968"/>
          </a:xfrm>
          <a:prstGeom prst="rect">
            <a:avLst/>
          </a:prstGeom>
        </p:spPr>
      </p:pic>
      <p:sp>
        <p:nvSpPr>
          <p:cNvPr id="6" name="TextBox 5">
            <a:extLst>
              <a:ext uri="{FF2B5EF4-FFF2-40B4-BE49-F238E27FC236}">
                <a16:creationId xmlns:a16="http://schemas.microsoft.com/office/drawing/2014/main" id="{A7EC1324-55FD-4217-9C8F-5C1E45FD6765}"/>
              </a:ext>
            </a:extLst>
          </p:cNvPr>
          <p:cNvSpPr txBox="1"/>
          <p:nvPr/>
        </p:nvSpPr>
        <p:spPr>
          <a:xfrm>
            <a:off x="8626997" y="2888322"/>
            <a:ext cx="2623595" cy="1938992"/>
          </a:xfrm>
          <a:prstGeom prst="rect">
            <a:avLst/>
          </a:prstGeom>
          <a:noFill/>
        </p:spPr>
        <p:txBody>
          <a:bodyPr wrap="square" rtlCol="0">
            <a:spAutoFit/>
          </a:bodyPr>
          <a:lstStyle/>
          <a:p>
            <a:pPr defTabSz="609585" fontAlgn="base">
              <a:spcBef>
                <a:spcPct val="0"/>
              </a:spcBef>
              <a:spcAft>
                <a:spcPct val="0"/>
              </a:spcAft>
            </a:pPr>
            <a:r>
              <a:rPr lang="en-US" sz="2133">
                <a:solidFill>
                  <a:prstClr val="black"/>
                </a:solidFill>
                <a:latin typeface="Arial" charset="0"/>
                <a:ea typeface="ＭＳ Ｐゴシック" charset="-128"/>
              </a:rPr>
              <a:t>Discipline Imposed</a:t>
            </a:r>
          </a:p>
          <a:p>
            <a:pPr defTabSz="609585" fontAlgn="base">
              <a:spcBef>
                <a:spcPct val="0"/>
              </a:spcBef>
              <a:spcAft>
                <a:spcPct val="0"/>
              </a:spcAft>
            </a:pPr>
            <a:endParaRPr lang="en-US" sz="2133">
              <a:solidFill>
                <a:prstClr val="black"/>
              </a:solidFill>
              <a:latin typeface="Arial" charset="0"/>
              <a:ea typeface="ＭＳ Ｐゴシック" charset="-128"/>
            </a:endParaRPr>
          </a:p>
          <a:p>
            <a:pPr defTabSz="609585" fontAlgn="base">
              <a:spcBef>
                <a:spcPct val="0"/>
              </a:spcBef>
              <a:spcAft>
                <a:spcPct val="0"/>
              </a:spcAft>
            </a:pPr>
            <a:endParaRPr lang="en-US" sz="2133">
              <a:solidFill>
                <a:prstClr val="black"/>
              </a:solidFill>
              <a:latin typeface="Arial" charset="0"/>
              <a:ea typeface="ＭＳ Ｐゴシック" charset="-128"/>
            </a:endParaRPr>
          </a:p>
          <a:p>
            <a:pPr defTabSz="609585" fontAlgn="base">
              <a:spcBef>
                <a:spcPct val="0"/>
              </a:spcBef>
              <a:spcAft>
                <a:spcPct val="0"/>
              </a:spcAft>
            </a:pPr>
            <a:r>
              <a:rPr lang="en-US" sz="1867">
                <a:solidFill>
                  <a:prstClr val="black"/>
                </a:solidFill>
                <a:latin typeface="Arial" charset="0"/>
                <a:ea typeface="ＭＳ Ｐゴシック" charset="-128"/>
              </a:rPr>
              <a:t>May file grievance and potentially go to arbitration</a:t>
            </a:r>
          </a:p>
        </p:txBody>
      </p:sp>
      <p:sp>
        <p:nvSpPr>
          <p:cNvPr id="11" name="TextBox 10">
            <a:extLst>
              <a:ext uri="{FF2B5EF4-FFF2-40B4-BE49-F238E27FC236}">
                <a16:creationId xmlns:a16="http://schemas.microsoft.com/office/drawing/2014/main" id="{71550E79-2065-4F5A-B345-310D4570A14D}"/>
              </a:ext>
            </a:extLst>
          </p:cNvPr>
          <p:cNvSpPr txBox="1"/>
          <p:nvPr/>
        </p:nvSpPr>
        <p:spPr>
          <a:xfrm>
            <a:off x="5977089" y="2867876"/>
            <a:ext cx="1463040" cy="954300"/>
          </a:xfrm>
          <a:prstGeom prst="rect">
            <a:avLst/>
          </a:prstGeom>
          <a:noFill/>
        </p:spPr>
        <p:txBody>
          <a:bodyPr wrap="square" rtlCol="0">
            <a:spAutoFit/>
          </a:bodyPr>
          <a:lstStyle/>
          <a:p>
            <a:pPr defTabSz="609585" fontAlgn="base">
              <a:spcBef>
                <a:spcPct val="0"/>
              </a:spcBef>
              <a:spcAft>
                <a:spcPct val="0"/>
              </a:spcAft>
            </a:pPr>
            <a:r>
              <a:rPr lang="en-US" sz="1867">
                <a:solidFill>
                  <a:prstClr val="black"/>
                </a:solidFill>
                <a:latin typeface="Arial" charset="0"/>
                <a:ea typeface="ＭＳ Ｐゴシック" charset="-128"/>
              </a:rPr>
              <a:t>Consider employee response</a:t>
            </a:r>
          </a:p>
        </p:txBody>
      </p:sp>
    </p:spTree>
    <p:extLst>
      <p:ext uri="{BB962C8B-B14F-4D97-AF65-F5344CB8AC3E}">
        <p14:creationId xmlns:p14="http://schemas.microsoft.com/office/powerpoint/2010/main" val="2543696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2" name="Rectangle 18"/>
          <p:cNvSpPr>
            <a:spLocks noGrp="1" noChangeArrowheads="1"/>
          </p:cNvSpPr>
          <p:nvPr>
            <p:ph type="title"/>
          </p:nvPr>
        </p:nvSpPr>
        <p:spPr>
          <a:xfrm>
            <a:off x="1981200" y="914400"/>
            <a:ext cx="8305800" cy="685800"/>
          </a:xfrm>
        </p:spPr>
        <p:txBody>
          <a:bodyPr>
            <a:normAutofit/>
          </a:bodyPr>
          <a:lstStyle/>
          <a:p>
            <a:pPr algn="ctr" eaLnBrk="1" hangingPunct="1">
              <a:defRPr/>
            </a:pPr>
            <a:r>
              <a:rPr lang="en-US" sz="3200">
                <a:solidFill>
                  <a:srgbClr val="006600"/>
                </a:solidFill>
              </a:rPr>
              <a:t>Steps of Progressive Discipline –Union Contracts</a:t>
            </a:r>
          </a:p>
        </p:txBody>
      </p:sp>
      <p:sp>
        <p:nvSpPr>
          <p:cNvPr id="139283" name="Rectangle 19" descr="Steps of progressive discipline - union contracts:&#10;Coaching/Counseling&#10;Written Record of a Verbal Warning&#10;Written Reprimand&#10;Suspension&#10;Discharge">
            <a:extLst>
              <a:ext uri="{C183D7F6-B498-43B3-948B-1728B52AA6E4}">
                <adec:decorative xmlns:adec="http://schemas.microsoft.com/office/drawing/2017/decorative" val="0"/>
              </a:ext>
            </a:extLst>
          </p:cNvPr>
          <p:cNvSpPr>
            <a:spLocks noGrp="1" noChangeArrowheads="1"/>
          </p:cNvSpPr>
          <p:nvPr>
            <p:ph type="body" idx="4294967295"/>
          </p:nvPr>
        </p:nvSpPr>
        <p:spPr>
          <a:xfrm>
            <a:off x="1524000" y="1600201"/>
            <a:ext cx="8229600" cy="4530725"/>
          </a:xfrm>
          <a:prstGeom prst="rect">
            <a:avLst/>
          </a:prstGeom>
        </p:spPr>
        <p:txBody>
          <a:bodyPr/>
          <a:lstStyle/>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a:p>
            <a:pPr eaLnBrk="1" hangingPunct="1">
              <a:buFont typeface="Wingdings" pitchFamily="2" charset="2"/>
              <a:buNone/>
              <a:defRPr/>
            </a:pPr>
            <a:endParaRPr lang="en-US"/>
          </a:p>
        </p:txBody>
      </p:sp>
      <p:sp>
        <p:nvSpPr>
          <p:cNvPr id="17412" name="Rectangle 20"/>
          <p:cNvSpPr>
            <a:spLocks noChangeArrowheads="1"/>
          </p:cNvSpPr>
          <p:nvPr/>
        </p:nvSpPr>
        <p:spPr bwMode="auto">
          <a:xfrm>
            <a:off x="2133600" y="1676400"/>
            <a:ext cx="2895600" cy="609600"/>
          </a:xfrm>
          <a:prstGeom prst="rect">
            <a:avLst/>
          </a:prstGeom>
          <a:solidFill>
            <a:schemeClr val="accent3">
              <a:lumMod val="75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Coaching/Counseling</a:t>
            </a:r>
          </a:p>
        </p:txBody>
      </p:sp>
      <p:sp>
        <p:nvSpPr>
          <p:cNvPr id="17413" name="Rectangle 21"/>
          <p:cNvSpPr>
            <a:spLocks noChangeArrowheads="1"/>
          </p:cNvSpPr>
          <p:nvPr/>
        </p:nvSpPr>
        <p:spPr bwMode="auto">
          <a:xfrm>
            <a:off x="2133600" y="2514600"/>
            <a:ext cx="2895600" cy="8382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Written Record of a Verbal </a:t>
            </a:r>
          </a:p>
          <a:p>
            <a:pPr algn="ctr" defTabSz="914400"/>
            <a:r>
              <a:rPr lang="en-US">
                <a:solidFill>
                  <a:prstClr val="black"/>
                </a:solidFill>
                <a:latin typeface="Calibri"/>
              </a:rPr>
              <a:t>Warning</a:t>
            </a:r>
          </a:p>
          <a:p>
            <a:pPr algn="ctr" defTabSz="914400"/>
            <a:r>
              <a:rPr lang="en-US">
                <a:solidFill>
                  <a:prstClr val="black"/>
                </a:solidFill>
                <a:latin typeface="Calibri"/>
              </a:rPr>
              <a:t>(Documented)</a:t>
            </a:r>
          </a:p>
        </p:txBody>
      </p:sp>
      <p:sp>
        <p:nvSpPr>
          <p:cNvPr id="17414" name="Line 22">
            <a:extLst>
              <a:ext uri="{C183D7F6-B498-43B3-948B-1728B52AA6E4}">
                <adec:decorative xmlns:adec="http://schemas.microsoft.com/office/drawing/2017/decorative" val="1"/>
              </a:ext>
            </a:extLst>
          </p:cNvPr>
          <p:cNvSpPr>
            <a:spLocks noChangeShapeType="1"/>
          </p:cNvSpPr>
          <p:nvPr/>
        </p:nvSpPr>
        <p:spPr bwMode="auto">
          <a:xfrm>
            <a:off x="3505200" y="2286000"/>
            <a:ext cx="0" cy="228600"/>
          </a:xfrm>
          <a:prstGeom prst="line">
            <a:avLst/>
          </a:prstGeom>
          <a:noFill/>
          <a:ln w="9525">
            <a:solidFill>
              <a:schemeClr val="tx1"/>
            </a:solidFill>
            <a:round/>
            <a:headEnd/>
            <a:tailEnd type="triangle" w="med" len="med"/>
          </a:ln>
        </p:spPr>
        <p:txBody>
          <a:bodyPr/>
          <a:lstStyle/>
          <a:p>
            <a:pPr defTabSz="914400"/>
            <a:endParaRPr lang="en-US">
              <a:solidFill>
                <a:prstClr val="black"/>
              </a:solidFill>
              <a:latin typeface="Calibri"/>
            </a:endParaRPr>
          </a:p>
        </p:txBody>
      </p:sp>
      <p:sp>
        <p:nvSpPr>
          <p:cNvPr id="17415" name="Rectangle 24"/>
          <p:cNvSpPr>
            <a:spLocks noChangeArrowheads="1"/>
          </p:cNvSpPr>
          <p:nvPr/>
        </p:nvSpPr>
        <p:spPr bwMode="auto">
          <a:xfrm>
            <a:off x="2133600" y="3505200"/>
            <a:ext cx="2895600" cy="685800"/>
          </a:xfrm>
          <a:prstGeom prst="rect">
            <a:avLst/>
          </a:prstGeom>
          <a:solidFill>
            <a:schemeClr val="accent3">
              <a:lumMod val="40000"/>
              <a:lumOff val="60000"/>
            </a:schemeClr>
          </a:solidFill>
          <a:ln w="9525">
            <a:solidFill>
              <a:schemeClr val="accent3">
                <a:lumMod val="40000"/>
                <a:lumOff val="60000"/>
              </a:schemeClr>
            </a:solidFill>
            <a:miter lim="800000"/>
            <a:headEnd/>
            <a:tailEnd/>
          </a:ln>
        </p:spPr>
        <p:txBody>
          <a:bodyPr wrap="none" anchor="ctr"/>
          <a:lstStyle/>
          <a:p>
            <a:pPr algn="ctr" defTabSz="914400"/>
            <a:r>
              <a:rPr lang="en-US">
                <a:solidFill>
                  <a:prstClr val="black"/>
                </a:solidFill>
                <a:latin typeface="Calibri"/>
              </a:rPr>
              <a:t>Written Reprimand</a:t>
            </a:r>
          </a:p>
        </p:txBody>
      </p:sp>
      <p:cxnSp>
        <p:nvCxnSpPr>
          <p:cNvPr id="17416" name="AutoShape 25">
            <a:extLst>
              <a:ext uri="{C183D7F6-B498-43B3-948B-1728B52AA6E4}">
                <adec:decorative xmlns:adec="http://schemas.microsoft.com/office/drawing/2017/decorative" val="1"/>
              </a:ext>
            </a:extLst>
          </p:cNvPr>
          <p:cNvCxnSpPr>
            <a:cxnSpLocks noChangeShapeType="1"/>
            <a:stCxn id="17413" idx="2"/>
            <a:endCxn id="17415" idx="0"/>
          </p:cNvCxnSpPr>
          <p:nvPr/>
        </p:nvCxnSpPr>
        <p:spPr bwMode="auto">
          <a:xfrm>
            <a:off x="3581400" y="3352800"/>
            <a:ext cx="0" cy="152400"/>
          </a:xfrm>
          <a:prstGeom prst="straightConnector1">
            <a:avLst/>
          </a:prstGeom>
          <a:noFill/>
          <a:ln w="9525">
            <a:solidFill>
              <a:schemeClr val="tx1"/>
            </a:solidFill>
            <a:round/>
            <a:headEnd/>
            <a:tailEnd type="triangle" w="med" len="med"/>
          </a:ln>
        </p:spPr>
      </p:cxnSp>
      <p:sp>
        <p:nvSpPr>
          <p:cNvPr id="17417" name="Rectangle 26"/>
          <p:cNvSpPr>
            <a:spLocks noChangeArrowheads="1"/>
          </p:cNvSpPr>
          <p:nvPr/>
        </p:nvSpPr>
        <p:spPr bwMode="auto">
          <a:xfrm>
            <a:off x="2133600" y="4419600"/>
            <a:ext cx="2895600" cy="6858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Suspension</a:t>
            </a:r>
          </a:p>
          <a:p>
            <a:pPr algn="ctr" defTabSz="914400"/>
            <a:r>
              <a:rPr lang="en-US">
                <a:solidFill>
                  <a:prstClr val="black"/>
                </a:solidFill>
                <a:latin typeface="Calibri"/>
              </a:rPr>
              <a:t>(Long and a Short)</a:t>
            </a:r>
          </a:p>
        </p:txBody>
      </p:sp>
      <p:cxnSp>
        <p:nvCxnSpPr>
          <p:cNvPr id="17418" name="AutoShape 27">
            <a:extLst>
              <a:ext uri="{C183D7F6-B498-43B3-948B-1728B52AA6E4}">
                <adec:decorative xmlns:adec="http://schemas.microsoft.com/office/drawing/2017/decorative" val="1"/>
              </a:ext>
            </a:extLst>
          </p:cNvPr>
          <p:cNvCxnSpPr>
            <a:cxnSpLocks noChangeShapeType="1"/>
            <a:endCxn id="17417" idx="0"/>
          </p:cNvCxnSpPr>
          <p:nvPr/>
        </p:nvCxnSpPr>
        <p:spPr bwMode="auto">
          <a:xfrm>
            <a:off x="3581400" y="4191000"/>
            <a:ext cx="0" cy="228600"/>
          </a:xfrm>
          <a:prstGeom prst="straightConnector1">
            <a:avLst/>
          </a:prstGeom>
          <a:noFill/>
          <a:ln w="9525">
            <a:solidFill>
              <a:schemeClr val="tx1"/>
            </a:solidFill>
            <a:round/>
            <a:headEnd/>
            <a:tailEnd type="triangle" w="med" len="med"/>
          </a:ln>
        </p:spPr>
      </p:cxnSp>
      <p:sp>
        <p:nvSpPr>
          <p:cNvPr id="17419" name="Rectangle 28"/>
          <p:cNvSpPr>
            <a:spLocks noChangeArrowheads="1"/>
          </p:cNvSpPr>
          <p:nvPr/>
        </p:nvSpPr>
        <p:spPr bwMode="auto">
          <a:xfrm>
            <a:off x="2133600" y="5334000"/>
            <a:ext cx="2895600" cy="685800"/>
          </a:xfrm>
          <a:prstGeom prst="rect">
            <a:avLst/>
          </a:prstGeom>
          <a:solidFill>
            <a:schemeClr val="accent3">
              <a:lumMod val="75000"/>
            </a:schemeClr>
          </a:solidFill>
          <a:ln w="9525">
            <a:solidFill>
              <a:schemeClr val="tx1"/>
            </a:solidFill>
            <a:miter lim="800000"/>
            <a:headEnd/>
            <a:tailEnd/>
          </a:ln>
        </p:spPr>
        <p:txBody>
          <a:bodyPr wrap="none" anchor="ctr"/>
          <a:lstStyle/>
          <a:p>
            <a:pPr algn="ctr" defTabSz="914400"/>
            <a:r>
              <a:rPr lang="en-US">
                <a:solidFill>
                  <a:prstClr val="black"/>
                </a:solidFill>
                <a:latin typeface="Calibri"/>
              </a:rPr>
              <a:t>Discharge</a:t>
            </a:r>
          </a:p>
        </p:txBody>
      </p:sp>
      <p:cxnSp>
        <p:nvCxnSpPr>
          <p:cNvPr id="17420" name="AutoShape 29">
            <a:extLst>
              <a:ext uri="{C183D7F6-B498-43B3-948B-1728B52AA6E4}">
                <adec:decorative xmlns:adec="http://schemas.microsoft.com/office/drawing/2017/decorative" val="1"/>
              </a:ext>
            </a:extLst>
          </p:cNvPr>
          <p:cNvCxnSpPr>
            <a:cxnSpLocks noChangeShapeType="1"/>
            <a:stCxn id="17417" idx="2"/>
            <a:endCxn id="17419" idx="0"/>
          </p:cNvCxnSpPr>
          <p:nvPr/>
        </p:nvCxnSpPr>
        <p:spPr bwMode="auto">
          <a:xfrm>
            <a:off x="3581400" y="5105400"/>
            <a:ext cx="0" cy="228600"/>
          </a:xfrm>
          <a:prstGeom prst="straightConnector1">
            <a:avLst/>
          </a:prstGeom>
          <a:noFill/>
          <a:ln w="9525">
            <a:solidFill>
              <a:schemeClr val="tx1"/>
            </a:solidFill>
            <a:round/>
            <a:headEnd/>
            <a:tailEnd type="triangle" w="med" len="med"/>
          </a:ln>
        </p:spPr>
      </p:cxnSp>
      <p:sp>
        <p:nvSpPr>
          <p:cNvPr id="17421" name="AutoShape 30">
            <a:extLst>
              <a:ext uri="{C183D7F6-B498-43B3-948B-1728B52AA6E4}">
                <adec:decorative xmlns:adec="http://schemas.microsoft.com/office/drawing/2017/decorative" val="1"/>
              </a:ext>
            </a:extLst>
          </p:cNvPr>
          <p:cNvSpPr>
            <a:spLocks/>
          </p:cNvSpPr>
          <p:nvPr/>
        </p:nvSpPr>
        <p:spPr bwMode="auto">
          <a:xfrm>
            <a:off x="5029200" y="2514600"/>
            <a:ext cx="2362200" cy="3505200"/>
          </a:xfrm>
          <a:prstGeom prst="rightBrace">
            <a:avLst>
              <a:gd name="adj1" fmla="val 11828"/>
              <a:gd name="adj2" fmla="val 49630"/>
            </a:avLst>
          </a:prstGeom>
          <a:noFill/>
          <a:ln w="9525">
            <a:solidFill>
              <a:schemeClr val="tx1"/>
            </a:solidFill>
            <a:round/>
            <a:headEnd/>
            <a:tailEnd/>
          </a:ln>
        </p:spPr>
        <p:txBody>
          <a:bodyPr wrap="none" anchor="ctr"/>
          <a:lstStyle/>
          <a:p>
            <a:pPr defTabSz="914400"/>
            <a:endParaRPr lang="en-US">
              <a:solidFill>
                <a:prstClr val="black"/>
              </a:solidFill>
              <a:latin typeface="Calibri"/>
            </a:endParaRPr>
          </a:p>
        </p:txBody>
      </p:sp>
      <p:sp>
        <p:nvSpPr>
          <p:cNvPr id="17422" name="Rectangle 31"/>
          <p:cNvSpPr>
            <a:spLocks noChangeArrowheads="1"/>
          </p:cNvSpPr>
          <p:nvPr/>
        </p:nvSpPr>
        <p:spPr bwMode="auto">
          <a:xfrm>
            <a:off x="7467600" y="3733800"/>
            <a:ext cx="2438400" cy="990600"/>
          </a:xfrm>
          <a:prstGeom prst="rect">
            <a:avLst/>
          </a:prstGeom>
          <a:noFill/>
          <a:ln w="9525">
            <a:noFill/>
            <a:miter lim="800000"/>
            <a:headEnd/>
            <a:tailEnd/>
          </a:ln>
        </p:spPr>
        <p:txBody>
          <a:bodyPr wrap="none" anchor="ctr"/>
          <a:lstStyle/>
          <a:p>
            <a:pPr algn="ctr" defTabSz="914400"/>
            <a:r>
              <a:rPr lang="en-US" sz="2800">
                <a:solidFill>
                  <a:prstClr val="black"/>
                </a:solidFill>
                <a:latin typeface="Calibri"/>
              </a:rPr>
              <a:t>Right to Grieve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8397-9EA0-41D3-B35B-03B858FC972F}"/>
              </a:ext>
            </a:extLst>
          </p:cNvPr>
          <p:cNvSpPr>
            <a:spLocks noGrp="1"/>
          </p:cNvSpPr>
          <p:nvPr>
            <p:ph type="title"/>
          </p:nvPr>
        </p:nvSpPr>
        <p:spPr/>
        <p:txBody>
          <a:bodyPr/>
          <a:lstStyle/>
          <a:p>
            <a:r>
              <a:rPr lang="en-US"/>
              <a:t>Discipline Policies and contracts</a:t>
            </a:r>
          </a:p>
        </p:txBody>
      </p:sp>
    </p:spTree>
    <p:extLst>
      <p:ext uri="{BB962C8B-B14F-4D97-AF65-F5344CB8AC3E}">
        <p14:creationId xmlns:p14="http://schemas.microsoft.com/office/powerpoint/2010/main" val="2756055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CDC724C-8FA3-4874-A19C-9DA82378E82C}"/>
              </a:ext>
            </a:extLst>
          </p:cNvPr>
          <p:cNvSpPr txBox="1">
            <a:spLocks/>
          </p:cNvSpPr>
          <p:nvPr/>
        </p:nvSpPr>
        <p:spPr>
          <a:xfrm>
            <a:off x="7688530" y="2016725"/>
            <a:ext cx="4991948" cy="398129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000" b="1">
                <a:ea typeface="+mn-lt"/>
                <a:cs typeface="+mn-lt"/>
              </a:rPr>
              <a:t>Faculty &amp; Academic Staff</a:t>
            </a:r>
          </a:p>
          <a:p>
            <a:pPr marL="305435" indent="-305435"/>
            <a:r>
              <a:rPr lang="en-US" sz="2000">
                <a:ea typeface="+mn-lt"/>
                <a:cs typeface="+mn-lt"/>
              </a:rPr>
              <a:t>Faculty Rights and Responsibilities </a:t>
            </a:r>
          </a:p>
          <a:p>
            <a:pPr marL="305435" indent="-305435"/>
            <a:r>
              <a:rPr lang="en-US" sz="2000">
                <a:ea typeface="+mn-lt"/>
                <a:cs typeface="+mn-lt"/>
              </a:rPr>
              <a:t>Code of Teaching Responsibility</a:t>
            </a:r>
          </a:p>
          <a:p>
            <a:pPr marL="305435" indent="-305435"/>
            <a:r>
              <a:rPr lang="en-US" sz="2000">
                <a:ea typeface="+mn-lt"/>
                <a:cs typeface="+mn-lt"/>
              </a:rPr>
              <a:t>Consensual Amorous or Sexual </a:t>
            </a:r>
          </a:p>
          <a:p>
            <a:pPr marL="0" indent="0">
              <a:buNone/>
            </a:pPr>
            <a:r>
              <a:rPr lang="en-US" sz="2000">
                <a:ea typeface="+mn-lt"/>
                <a:cs typeface="+mn-lt"/>
              </a:rPr>
              <a:t>     Relationships with Students</a:t>
            </a:r>
          </a:p>
          <a:p>
            <a:pPr marL="305435" indent="-305435"/>
            <a:r>
              <a:rPr lang="en-US" sz="2000">
                <a:ea typeface="+mn-lt"/>
                <a:cs typeface="+mn-lt"/>
              </a:rPr>
              <a:t>Outside Work for Pay</a:t>
            </a:r>
          </a:p>
          <a:p>
            <a:pPr marL="305435" indent="-305435"/>
            <a:r>
              <a:rPr lang="en-US" sz="2000">
                <a:ea typeface="+mn-lt"/>
                <a:cs typeface="+mn-lt"/>
              </a:rPr>
              <a:t>Research Misconduct</a:t>
            </a:r>
            <a:endParaRPr lang="en-US" sz="2000"/>
          </a:p>
          <a:p>
            <a:pPr marL="0" indent="0">
              <a:buNone/>
            </a:pPr>
            <a:endParaRPr lang="en-US"/>
          </a:p>
        </p:txBody>
      </p:sp>
      <p:sp>
        <p:nvSpPr>
          <p:cNvPr id="3" name="Content Placeholder 2">
            <a:extLst>
              <a:ext uri="{FF2B5EF4-FFF2-40B4-BE49-F238E27FC236}">
                <a16:creationId xmlns:a16="http://schemas.microsoft.com/office/drawing/2014/main" id="{55263D21-8AA9-4C94-B265-7110811C285C}"/>
              </a:ext>
            </a:extLst>
          </p:cNvPr>
          <p:cNvSpPr>
            <a:spLocks noGrp="1"/>
          </p:cNvSpPr>
          <p:nvPr>
            <p:ph idx="1"/>
          </p:nvPr>
        </p:nvSpPr>
        <p:spPr>
          <a:xfrm>
            <a:off x="452543" y="2197213"/>
            <a:ext cx="7394885" cy="4338043"/>
          </a:xfrm>
        </p:spPr>
        <p:txBody>
          <a:bodyPr vert="horz" lIns="91440" tIns="45720" rIns="91440" bIns="45720" rtlCol="0" anchor="ctr">
            <a:noAutofit/>
          </a:bodyPr>
          <a:lstStyle/>
          <a:p>
            <a:pPr marL="0" indent="0">
              <a:buNone/>
            </a:pPr>
            <a:endParaRPr lang="en-US">
              <a:ea typeface="+mn-lt"/>
              <a:cs typeface="+mn-lt"/>
            </a:endParaRPr>
          </a:p>
          <a:p>
            <a:pPr marL="0" indent="0">
              <a:buNone/>
            </a:pPr>
            <a:r>
              <a:rPr lang="en-US" sz="2000" b="1">
                <a:ea typeface="+mn-lt"/>
                <a:cs typeface="+mn-lt"/>
              </a:rPr>
              <a:t>University-Wide</a:t>
            </a:r>
          </a:p>
          <a:p>
            <a:pPr marL="305435" indent="-305435"/>
            <a:r>
              <a:rPr lang="en-US" sz="2000">
                <a:ea typeface="+mn-lt"/>
                <a:cs typeface="+mn-lt"/>
              </a:rPr>
              <a:t>Relationship Violence and Sexual Misconduct &amp; Title IX Policy</a:t>
            </a:r>
          </a:p>
          <a:p>
            <a:pPr marL="305435" indent="-305435"/>
            <a:r>
              <a:rPr lang="en-US" sz="2000">
                <a:solidFill>
                  <a:schemeClr val="tx1"/>
                </a:solidFill>
                <a:ea typeface="+mn-lt"/>
                <a:cs typeface="+mn-lt"/>
              </a:rPr>
              <a:t>Anti-</a:t>
            </a:r>
            <a:r>
              <a:rPr lang="en-US" sz="2000">
                <a:ea typeface="+mn-lt"/>
                <a:cs typeface="+mn-lt"/>
              </a:rPr>
              <a:t>Discrimination Policy</a:t>
            </a:r>
          </a:p>
          <a:p>
            <a:pPr marL="305435" indent="-305435"/>
            <a:r>
              <a:rPr lang="en-US" sz="2000">
                <a:ea typeface="+mn-lt"/>
                <a:cs typeface="+mn-lt"/>
              </a:rPr>
              <a:t>Acceptable Use Policy for MSU Information Technology</a:t>
            </a:r>
          </a:p>
          <a:p>
            <a:pPr marL="305435" indent="-305435"/>
            <a:r>
              <a:rPr lang="en-US" sz="2000">
                <a:ea typeface="+mn-lt"/>
                <a:cs typeface="+mn-lt"/>
              </a:rPr>
              <a:t>Occupational Health and Safety Rules &amp; Regulations</a:t>
            </a:r>
          </a:p>
          <a:p>
            <a:pPr marL="305435" indent="-305435"/>
            <a:r>
              <a:rPr lang="en-US">
                <a:ea typeface="+mn-lt"/>
                <a:cs typeface="+mn-lt"/>
              </a:rPr>
              <a:t>Mandatory Reporting for Relationship Violence</a:t>
            </a:r>
            <a:r>
              <a:rPr lang="en-US" sz="2000">
                <a:ea typeface="+mn-lt"/>
                <a:cs typeface="+mn-lt"/>
              </a:rPr>
              <a:t> </a:t>
            </a:r>
            <a:r>
              <a:rPr lang="en-US">
                <a:ea typeface="+mn-lt"/>
                <a:cs typeface="+mn-lt"/>
              </a:rPr>
              <a:t>Sexual Misconduct and Stalking</a:t>
            </a:r>
          </a:p>
          <a:p>
            <a:pPr marL="0" indent="0">
              <a:buNone/>
            </a:pPr>
            <a:r>
              <a:rPr lang="en-US" sz="2000" b="1">
                <a:ea typeface="+mn-lt"/>
                <a:cs typeface="+mn-lt"/>
              </a:rPr>
              <a:t>Support Staff</a:t>
            </a:r>
          </a:p>
          <a:p>
            <a:pPr marL="305435" indent="-305435"/>
            <a:r>
              <a:rPr lang="en-US" sz="2000">
                <a:ea typeface="+mn-lt"/>
                <a:cs typeface="+mn-lt"/>
              </a:rPr>
              <a:t>Support Staff Rules Governing Personal Conduct of Employees</a:t>
            </a:r>
            <a:endParaRPr lang="en-US" sz="2000"/>
          </a:p>
          <a:p>
            <a:pPr marL="305435" indent="-305435"/>
            <a:r>
              <a:rPr lang="en-US" sz="2000">
                <a:ea typeface="+mn-lt"/>
                <a:cs typeface="+mn-lt"/>
              </a:rPr>
              <a:t>Support Staff Disciplinary Action Policy &amp; Procedure</a:t>
            </a:r>
          </a:p>
          <a:p>
            <a:pPr marL="305435" indent="-305435"/>
            <a:r>
              <a:rPr lang="en-US" sz="2000">
                <a:ea typeface="+mn-lt"/>
                <a:cs typeface="+mn-lt"/>
              </a:rPr>
              <a:t>Departmental policies</a:t>
            </a:r>
          </a:p>
          <a:p>
            <a:pPr marL="305435" indent="-305435"/>
            <a:endParaRPr lang="en-US"/>
          </a:p>
        </p:txBody>
      </p:sp>
      <p:sp>
        <p:nvSpPr>
          <p:cNvPr id="2" name="Title 1">
            <a:extLst>
              <a:ext uri="{FF2B5EF4-FFF2-40B4-BE49-F238E27FC236}">
                <a16:creationId xmlns:a16="http://schemas.microsoft.com/office/drawing/2014/main" id="{5724772A-CACC-48B8-8BB2-E00D32EC8B1F}"/>
              </a:ext>
            </a:extLst>
          </p:cNvPr>
          <p:cNvSpPr>
            <a:spLocks noGrp="1"/>
          </p:cNvSpPr>
          <p:nvPr>
            <p:ph type="title"/>
          </p:nvPr>
        </p:nvSpPr>
        <p:spPr/>
        <p:txBody>
          <a:bodyPr/>
          <a:lstStyle/>
          <a:p>
            <a:r>
              <a:rPr lang="en-US"/>
              <a:t>Policy Overview</a:t>
            </a:r>
          </a:p>
        </p:txBody>
      </p:sp>
    </p:spTree>
    <p:extLst>
      <p:ext uri="{BB962C8B-B14F-4D97-AF65-F5344CB8AC3E}">
        <p14:creationId xmlns:p14="http://schemas.microsoft.com/office/powerpoint/2010/main" val="2780025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extBox 2" descr="Discipline Overview for Faculty &amp; Academic Staff (resources):&#10;Academic Specialist Handbook&#10;Faculty Handbook, Fixed-Term, Tenure Stream Faculty&#10;FRIB/NCSL Handbook&#10;Health Professional (HP) Handbook&#10;Librarian Handbook&#10;UNTF Contract">
            <a:extLst>
              <a:ext uri="{FF2B5EF4-FFF2-40B4-BE49-F238E27FC236}">
                <a16:creationId xmlns:a16="http://schemas.microsoft.com/office/drawing/2014/main" id="{93D3F231-3DE1-4250-BEB2-1B8B5E17AB01}"/>
              </a:ext>
            </a:extLst>
          </p:cNvPr>
          <p:cNvGraphicFramePr/>
          <p:nvPr>
            <p:extLst>
              <p:ext uri="{D42A27DB-BD31-4B8C-83A1-F6EECF244321}">
                <p14:modId xmlns:p14="http://schemas.microsoft.com/office/powerpoint/2010/main" val="2425130717"/>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5AF0423-9A6E-4900-AA6D-4474CDB2D3DE}"/>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a:solidFill>
                  <a:srgbClr val="FFFEFF"/>
                </a:solidFill>
              </a:rPr>
              <a:t>Discipline overview for faculty &amp; academic staff</a:t>
            </a:r>
          </a:p>
        </p:txBody>
      </p:sp>
      <p:sp>
        <p:nvSpPr>
          <p:cNvPr id="10" name="Rectangle: Rounded Corners 9">
            <a:extLst>
              <a:ext uri="{FF2B5EF4-FFF2-40B4-BE49-F238E27FC236}">
                <a16:creationId xmlns:a16="http://schemas.microsoft.com/office/drawing/2014/main" id="{61720AB1-8ED9-4E1E-8B5F-3F427FAF6E78}"/>
              </a:ext>
              <a:ext uri="{C183D7F6-B498-43B3-948B-1728B52AA6E4}">
                <adec:decorative xmlns:adec="http://schemas.microsoft.com/office/drawing/2017/decorative" val="1"/>
              </a:ext>
            </a:extLst>
          </p:cNvPr>
          <p:cNvSpPr/>
          <p:nvPr/>
        </p:nvSpPr>
        <p:spPr>
          <a:xfrm>
            <a:off x="486033" y="5820033"/>
            <a:ext cx="7012370" cy="6484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48593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5" y="614407"/>
            <a:ext cx="11309339" cy="11892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01363"/>
            <a:ext cx="12191999" cy="6256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Gill Sans MT" panose="020B0502020104020203"/>
            </a:endParaRPr>
          </a:p>
        </p:txBody>
      </p:sp>
      <p:sp>
        <p:nvSpPr>
          <p:cNvPr id="19" name="Rectangle 18">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AF0423-9A6E-4900-AA6D-4474CDB2D3DE}"/>
              </a:ext>
            </a:extLst>
          </p:cNvPr>
          <p:cNvSpPr>
            <a:spLocks noGrp="1"/>
          </p:cNvSpPr>
          <p:nvPr>
            <p:ph type="title"/>
          </p:nvPr>
        </p:nvSpPr>
        <p:spPr>
          <a:xfrm>
            <a:off x="8369644" y="1037968"/>
            <a:ext cx="3054091" cy="4709131"/>
          </a:xfrm>
        </p:spPr>
        <p:txBody>
          <a:bodyPr vert="horz" lIns="91440" tIns="45720" rIns="91440" bIns="45720" rtlCol="0" anchor="ctr">
            <a:normAutofit/>
          </a:bodyPr>
          <a:lstStyle/>
          <a:p>
            <a:r>
              <a:rPr lang="en-US">
                <a:solidFill>
                  <a:srgbClr val="FFFEFF"/>
                </a:solidFill>
              </a:rPr>
              <a:t>Discipline Procedures Office of Employee Relations</a:t>
            </a:r>
          </a:p>
        </p:txBody>
      </p:sp>
      <p:sp>
        <p:nvSpPr>
          <p:cNvPr id="3" name="TextBox 2">
            <a:extLst>
              <a:ext uri="{FF2B5EF4-FFF2-40B4-BE49-F238E27FC236}">
                <a16:creationId xmlns:a16="http://schemas.microsoft.com/office/drawing/2014/main" id="{34CA2927-B446-4272-A239-7E9CC8A96C9A}"/>
              </a:ext>
            </a:extLst>
          </p:cNvPr>
          <p:cNvSpPr txBox="1"/>
          <p:nvPr/>
        </p:nvSpPr>
        <p:spPr>
          <a:xfrm>
            <a:off x="446533" y="646334"/>
            <a:ext cx="7162927" cy="6001643"/>
          </a:xfrm>
          <a:prstGeom prst="rect">
            <a:avLst/>
          </a:prstGeom>
          <a:noFill/>
        </p:spPr>
        <p:txBody>
          <a:bodyPr wrap="square" lIns="91440" tIns="45720" rIns="91440" bIns="45720" rtlCol="0" anchor="t">
            <a:spAutoFit/>
          </a:bodyPr>
          <a:lstStyle/>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Administrative Professionals Association contract</a:t>
            </a:r>
            <a:endParaRPr lang="en-US">
              <a:solidFill>
                <a:prstClr val="black"/>
              </a:solidFil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Administrative Professional Supervisors Association contract</a:t>
            </a:r>
            <a:endParaRPr lang="en-US">
              <a:solidFill>
                <a:prstClr val="black"/>
              </a:solidFill>
              <a:latin typeface="Arial" charset="0"/>
              <a:ea typeface="ＭＳ Ｐゴシック" charset="-128"/>
              <a:cs typeface="Aria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Clerical-Technical Union contract</a:t>
            </a:r>
            <a:endParaRPr lang="en-US">
              <a:solidFill>
                <a:prstClr val="black"/>
              </a:solidFill>
              <a:latin typeface="Arial" charset="0"/>
              <a:ea typeface="ＭＳ Ｐゴシック" charset="-128"/>
              <a:cs typeface="Aria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AFSCME Local 1585 contract</a:t>
            </a:r>
            <a:endParaRPr lang="en-US">
              <a:solidFill>
                <a:prstClr val="black"/>
              </a:solidFill>
              <a:latin typeface="Arial" charset="0"/>
              <a:ea typeface="ＭＳ Ｐゴシック" charset="-128"/>
              <a:cs typeface="Aria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IUOE Local 324 contract</a:t>
            </a:r>
            <a:endParaRPr lang="en-US">
              <a:solidFill>
                <a:prstClr val="black"/>
              </a:solidFill>
              <a:latin typeface="Arial" charset="0"/>
              <a:ea typeface="ＭＳ Ｐゴシック" charset="-128"/>
              <a:cs typeface="Aria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IATSE Local 274 contract</a:t>
            </a:r>
            <a:endParaRPr lang="en-US">
              <a:solidFill>
                <a:prstClr val="black"/>
              </a:solidFill>
              <a:latin typeface="Arial" charset="0"/>
              <a:ea typeface="ＭＳ Ｐゴシック" charset="-128"/>
              <a:cs typeface="Aria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Police Officers Association of Michigan (Non-Supervisory) contract</a:t>
            </a:r>
            <a:endParaRPr lang="en-US">
              <a:solidFill>
                <a:prstClr val="black"/>
              </a:solidFill>
              <a:latin typeface="Arial" charset="0"/>
              <a:ea typeface="ＭＳ Ｐゴシック" charset="-128"/>
              <a:cs typeface="Arial"/>
            </a:endParaRPr>
          </a:p>
          <a:p>
            <a:pPr defTabSz="609585" fontAlgn="base">
              <a:spcBef>
                <a:spcPct val="0"/>
              </a:spcBef>
              <a:spcAft>
                <a:spcPct val="0"/>
              </a:spcAft>
            </a:pPr>
            <a:endParaRPr lang="en-US">
              <a:solidFill>
                <a:prstClr val="black"/>
              </a:solidFill>
              <a:latin typeface="Arial" charset="0"/>
              <a:ea typeface="ＭＳ Ｐゴシック" charset="-128"/>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Spartan Skilled Trades Union (SSTU) contract</a:t>
            </a:r>
            <a:endParaRPr lang="en-US">
              <a:solidFill>
                <a:prstClr val="black"/>
              </a:solidFill>
              <a:latin typeface="Arial" charset="0"/>
              <a:ea typeface="ＭＳ Ｐゴシック" charset="-128"/>
              <a:cs typeface="Aria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Graduate Employees Union contract</a:t>
            </a:r>
            <a:endParaRPr lang="en-US">
              <a:solidFill>
                <a:prstClr val="black"/>
              </a:solidFill>
              <a:latin typeface="Arial" charset="0"/>
              <a:ea typeface="ＭＳ Ｐゴシック" charset="-128"/>
              <a:cs typeface="Arial"/>
            </a:endParaRPr>
          </a:p>
          <a:p>
            <a:pPr marL="380365" indent="-380365" defTabSz="609585" fontAlgn="base">
              <a:spcBef>
                <a:spcPct val="0"/>
              </a:spcBef>
              <a:spcAft>
                <a:spcPct val="0"/>
              </a:spcAft>
              <a:buFont typeface="Wingdings" panose="05000000000000000000" pitchFamily="2" charset="2"/>
              <a:buChar char="§"/>
            </a:pPr>
            <a:endParaRPr lang="en-US">
              <a:solidFill>
                <a:prstClr val="black"/>
              </a:solidFill>
              <a:latin typeface="Arial" charset="0"/>
              <a:ea typeface="ＭＳ Ｐゴシック" charset="-128"/>
              <a:cs typeface="Arial" charset="0"/>
            </a:endParaRPr>
          </a:p>
          <a:p>
            <a:pPr marL="380365" indent="-380365" defTabSz="609585" fontAlgn="base">
              <a:spcBef>
                <a:spcPct val="0"/>
              </a:spcBef>
              <a:spcAft>
                <a:spcPct val="0"/>
              </a:spcAft>
              <a:buFont typeface="Wingdings" panose="05000000000000000000" pitchFamily="2" charset="2"/>
              <a:buChar char="§"/>
            </a:pPr>
            <a:r>
              <a:rPr lang="en-US">
                <a:solidFill>
                  <a:prstClr val="black"/>
                </a:solidFill>
                <a:latin typeface="Arial"/>
                <a:ea typeface="ＭＳ Ｐゴシック"/>
                <a:cs typeface="Arial"/>
              </a:rPr>
              <a:t>Union of Nontenure-Track Faculty contract</a:t>
            </a:r>
            <a:endParaRPr lang="en-US">
              <a:solidFill>
                <a:prstClr val="black"/>
              </a:solidFill>
              <a:latin typeface="Arial" charset="0"/>
              <a:ea typeface="ＭＳ Ｐゴシック" charset="-128"/>
              <a:cs typeface="Arial"/>
            </a:endParaRPr>
          </a:p>
          <a:p>
            <a:pPr defTabSz="609585" fontAlgn="base">
              <a:spcBef>
                <a:spcPct val="0"/>
              </a:spcBef>
              <a:spcAft>
                <a:spcPct val="0"/>
              </a:spcAft>
            </a:pPr>
            <a:endParaRPr lang="en-US" sz="2400">
              <a:solidFill>
                <a:prstClr val="black"/>
              </a:solidFill>
              <a:latin typeface="Arial" charset="0"/>
              <a:ea typeface="ＭＳ Ｐゴシック" charset="-128"/>
            </a:endParaRPr>
          </a:p>
        </p:txBody>
      </p:sp>
    </p:spTree>
    <p:extLst>
      <p:ext uri="{BB962C8B-B14F-4D97-AF65-F5344CB8AC3E}">
        <p14:creationId xmlns:p14="http://schemas.microsoft.com/office/powerpoint/2010/main" val="124033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E491A-C701-4837-AF98-7450CE778BC5}"/>
              </a:ext>
            </a:extLst>
          </p:cNvPr>
          <p:cNvSpPr>
            <a:spLocks noGrp="1"/>
          </p:cNvSpPr>
          <p:nvPr>
            <p:ph type="title"/>
          </p:nvPr>
        </p:nvSpPr>
        <p:spPr>
          <a:xfrm>
            <a:off x="575894" y="729658"/>
            <a:ext cx="11029616" cy="5379042"/>
          </a:xfrm>
        </p:spPr>
        <p:txBody>
          <a:bodyPr>
            <a:normAutofit/>
          </a:bodyPr>
          <a:lstStyle/>
          <a:p>
            <a:pPr algn="ctr"/>
            <a:r>
              <a:rPr lang="en-US" sz="8800" cap="none">
                <a:solidFill>
                  <a:schemeClr val="tx1">
                    <a:lumMod val="85000"/>
                    <a:lumOff val="15000"/>
                  </a:schemeClr>
                </a:solidFill>
              </a:rPr>
              <a:t>Why Does Addressing Behavior Matter?</a:t>
            </a:r>
            <a:br>
              <a:rPr lang="en-US" sz="8800" cap="none">
                <a:solidFill>
                  <a:schemeClr val="tx1">
                    <a:lumMod val="85000"/>
                    <a:lumOff val="15000"/>
                  </a:schemeClr>
                </a:solidFill>
              </a:rPr>
            </a:br>
            <a:endParaRPr lang="en-US" sz="8800"/>
          </a:p>
        </p:txBody>
      </p:sp>
    </p:spTree>
    <p:extLst>
      <p:ext uri="{BB962C8B-B14F-4D97-AF65-F5344CB8AC3E}">
        <p14:creationId xmlns:p14="http://schemas.microsoft.com/office/powerpoint/2010/main" val="719538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5ED2-9480-43D0-B690-DC0522A50F89}"/>
              </a:ext>
            </a:extLst>
          </p:cNvPr>
          <p:cNvSpPr>
            <a:spLocks noGrp="1"/>
          </p:cNvSpPr>
          <p:nvPr>
            <p:ph type="title"/>
          </p:nvPr>
        </p:nvSpPr>
        <p:spPr/>
        <p:txBody>
          <a:bodyPr/>
          <a:lstStyle/>
          <a:p>
            <a:r>
              <a:rPr lang="en-US"/>
              <a:t>Investigations</a:t>
            </a:r>
          </a:p>
        </p:txBody>
      </p:sp>
    </p:spTree>
    <p:extLst>
      <p:ext uri="{BB962C8B-B14F-4D97-AF65-F5344CB8AC3E}">
        <p14:creationId xmlns:p14="http://schemas.microsoft.com/office/powerpoint/2010/main" val="3841918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591312"/>
          </a:xfrm>
        </p:spPr>
        <p:txBody>
          <a:bodyPr>
            <a:normAutofit fontScale="90000"/>
          </a:bodyPr>
          <a:lstStyle/>
          <a:p>
            <a:pPr algn="ctr"/>
            <a:r>
              <a:rPr lang="en-US"/>
              <a:t>Examples Investigatory Evidence</a:t>
            </a:r>
            <a:br>
              <a:rPr lang="en-US" b="1"/>
            </a:br>
            <a:endParaRPr lang="en-US"/>
          </a:p>
        </p:txBody>
      </p:sp>
      <p:sp>
        <p:nvSpPr>
          <p:cNvPr id="3" name="Content Placeholder 2"/>
          <p:cNvSpPr>
            <a:spLocks noGrp="1"/>
          </p:cNvSpPr>
          <p:nvPr>
            <p:ph idx="1"/>
          </p:nvPr>
        </p:nvSpPr>
        <p:spPr>
          <a:xfrm>
            <a:off x="2819400" y="1600200"/>
            <a:ext cx="7391400" cy="4854608"/>
          </a:xfrm>
        </p:spPr>
        <p:txBody>
          <a:bodyPr>
            <a:normAutofit/>
          </a:bodyPr>
          <a:lstStyle/>
          <a:p>
            <a:r>
              <a:rPr lang="en-US"/>
              <a:t>Supervisor notes</a:t>
            </a:r>
          </a:p>
          <a:p>
            <a:r>
              <a:rPr lang="en-US"/>
              <a:t>Emails</a:t>
            </a:r>
          </a:p>
          <a:p>
            <a:r>
              <a:rPr lang="en-US"/>
              <a:t>Employee file</a:t>
            </a:r>
          </a:p>
          <a:p>
            <a:r>
              <a:rPr lang="en-US"/>
              <a:t>Staff meeting agendas and minutes</a:t>
            </a:r>
          </a:p>
          <a:p>
            <a:r>
              <a:rPr lang="en-US"/>
              <a:t>Review of applicable records (e.g. timekeeping, training records, PDPs)</a:t>
            </a:r>
          </a:p>
          <a:p>
            <a:r>
              <a:rPr lang="en-US"/>
              <a:t>Work product</a:t>
            </a:r>
          </a:p>
          <a:p>
            <a:pPr marL="0" indent="0">
              <a:buNone/>
            </a:pPr>
            <a:endParaRPr lang="en-US"/>
          </a:p>
          <a:p>
            <a:pPr>
              <a:buNone/>
            </a:pPr>
            <a:endParaRPr lang="en-US" sz="1600"/>
          </a:p>
          <a:p>
            <a:pPr>
              <a:buNone/>
            </a:pPr>
            <a:endParaRPr lang="en-US"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2D22-B34F-465B-BE66-ED25F892358A}"/>
              </a:ext>
            </a:extLst>
          </p:cNvPr>
          <p:cNvSpPr>
            <a:spLocks noGrp="1"/>
          </p:cNvSpPr>
          <p:nvPr>
            <p:ph type="title"/>
          </p:nvPr>
        </p:nvSpPr>
        <p:spPr>
          <a:xfrm>
            <a:off x="702197" y="763495"/>
            <a:ext cx="10972800" cy="725109"/>
          </a:xfrm>
        </p:spPr>
        <p:txBody>
          <a:bodyPr/>
          <a:lstStyle/>
          <a:p>
            <a:r>
              <a:rPr lang="en-US"/>
              <a:t>Investigation Steps</a:t>
            </a:r>
          </a:p>
        </p:txBody>
      </p:sp>
      <p:sp>
        <p:nvSpPr>
          <p:cNvPr id="3" name="Content Placeholder 2">
            <a:extLst>
              <a:ext uri="{FF2B5EF4-FFF2-40B4-BE49-F238E27FC236}">
                <a16:creationId xmlns:a16="http://schemas.microsoft.com/office/drawing/2014/main" id="{0C033A1C-04AA-44FC-B8FE-E860EC95B729}"/>
              </a:ext>
            </a:extLst>
          </p:cNvPr>
          <p:cNvSpPr>
            <a:spLocks noGrp="1"/>
          </p:cNvSpPr>
          <p:nvPr>
            <p:ph idx="1"/>
          </p:nvPr>
        </p:nvSpPr>
        <p:spPr>
          <a:xfrm>
            <a:off x="702197" y="1345558"/>
            <a:ext cx="10972800" cy="4494304"/>
          </a:xfrm>
        </p:spPr>
        <p:txBody>
          <a:bodyPr/>
          <a:lstStyle/>
          <a:p>
            <a:pPr marL="914400" lvl="1" indent="-457200">
              <a:buFont typeface="+mj-lt"/>
              <a:buAutoNum type="arabicPeriod"/>
            </a:pPr>
            <a:r>
              <a:rPr lang="en-US"/>
              <a:t>Prep</a:t>
            </a:r>
          </a:p>
          <a:p>
            <a:pPr lvl="2"/>
            <a:r>
              <a:rPr lang="en-US"/>
              <a:t>Assess who needs to be interviewed – statements gathered</a:t>
            </a:r>
          </a:p>
          <a:p>
            <a:pPr lvl="2"/>
            <a:r>
              <a:rPr lang="en-US"/>
              <a:t>What evidence needs to be gathered to support or disprove the allegation</a:t>
            </a:r>
          </a:p>
          <a:p>
            <a:pPr lvl="2"/>
            <a:r>
              <a:rPr lang="en-US"/>
              <a:t>Meet with your unit human resources representative</a:t>
            </a:r>
          </a:p>
          <a:p>
            <a:pPr lvl="2"/>
            <a:r>
              <a:rPr lang="en-US"/>
              <a:t>Work with FASA/OER</a:t>
            </a:r>
          </a:p>
          <a:p>
            <a:pPr lvl="2"/>
            <a:r>
              <a:rPr lang="en-US"/>
              <a:t>Prepare questions to asked (open-ended)</a:t>
            </a:r>
          </a:p>
          <a:p>
            <a:pPr marL="914400" lvl="1" indent="-457200">
              <a:buFont typeface="+mj-lt"/>
              <a:buAutoNum type="arabicPeriod"/>
            </a:pPr>
            <a:endParaRPr lang="en-US"/>
          </a:p>
          <a:p>
            <a:pPr marL="914400" lvl="1" indent="-457200">
              <a:buFont typeface="+mj-lt"/>
              <a:buAutoNum type="arabicPeriod"/>
            </a:pPr>
            <a:r>
              <a:rPr lang="en-US"/>
              <a:t>Hold the investigatory meeting*</a:t>
            </a:r>
          </a:p>
          <a:p>
            <a:pPr lvl="2"/>
            <a:r>
              <a:rPr lang="en-US"/>
              <a:t>Ask questions</a:t>
            </a:r>
          </a:p>
          <a:p>
            <a:pPr lvl="2"/>
            <a:r>
              <a:rPr lang="en-US"/>
              <a:t>You may take time to meet with your unit human resources representative</a:t>
            </a:r>
          </a:p>
          <a:p>
            <a:pPr lvl="1" indent="0">
              <a:buNone/>
            </a:pPr>
            <a:endParaRPr lang="en-US"/>
          </a:p>
          <a:p>
            <a:pPr lvl="1" indent="0">
              <a:buNone/>
            </a:pPr>
            <a:r>
              <a:rPr lang="en-US"/>
              <a:t>*Weingarten Rights – right to union representation </a:t>
            </a:r>
          </a:p>
        </p:txBody>
      </p:sp>
    </p:spTree>
    <p:extLst>
      <p:ext uri="{BB962C8B-B14F-4D97-AF65-F5344CB8AC3E}">
        <p14:creationId xmlns:p14="http://schemas.microsoft.com/office/powerpoint/2010/main" val="514979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972312"/>
          </a:xfrm>
        </p:spPr>
        <p:txBody>
          <a:bodyPr/>
          <a:lstStyle/>
          <a:p>
            <a:pPr algn="ctr"/>
            <a:r>
              <a:rPr lang="en-US"/>
              <a:t>After the Investigation</a:t>
            </a:r>
            <a:endParaRPr lang="en-US" b="1"/>
          </a:p>
        </p:txBody>
      </p:sp>
      <p:sp>
        <p:nvSpPr>
          <p:cNvPr id="3" name="Content Placeholder 2"/>
          <p:cNvSpPr>
            <a:spLocks noGrp="1"/>
          </p:cNvSpPr>
          <p:nvPr>
            <p:ph idx="1"/>
          </p:nvPr>
        </p:nvSpPr>
        <p:spPr>
          <a:xfrm>
            <a:off x="2514600" y="1752600"/>
            <a:ext cx="7620000" cy="4419600"/>
          </a:xfrm>
        </p:spPr>
        <p:txBody>
          <a:bodyPr lIns="91440" tIns="45720" rIns="91440" bIns="45720" anchor="t">
            <a:normAutofit/>
          </a:bodyPr>
          <a:lstStyle/>
          <a:p>
            <a:r>
              <a:rPr lang="en-US" sz="2200">
                <a:ea typeface="ＭＳ Ｐゴシック"/>
              </a:rPr>
              <a:t>Follow up on any “leads”</a:t>
            </a:r>
          </a:p>
          <a:p>
            <a:r>
              <a:rPr lang="en-US" sz="2200">
                <a:ea typeface="ＭＳ Ｐゴシック"/>
              </a:rPr>
              <a:t>Review your materials and notes</a:t>
            </a:r>
          </a:p>
          <a:p>
            <a:r>
              <a:rPr lang="en-US" sz="2200">
                <a:ea typeface="ＭＳ Ｐゴシック"/>
              </a:rPr>
              <a:t>Consider the employee’s statements (evaluate for merit)</a:t>
            </a:r>
          </a:p>
          <a:p>
            <a:r>
              <a:rPr lang="en-US" sz="2200">
                <a:ea typeface="ＭＳ Ｐゴシック"/>
              </a:rPr>
              <a:t>Make a preliminary decision </a:t>
            </a:r>
          </a:p>
          <a:p>
            <a:r>
              <a:rPr lang="en-US" sz="2200">
                <a:ea typeface="ＭＳ Ｐゴシック"/>
              </a:rPr>
              <a:t>Consult with your HR rep, FASA/OER, and others as appropriate.</a:t>
            </a:r>
            <a:r>
              <a:rPr lang="en-US" sz="2200">
                <a:latin typeface="Arial"/>
                <a:ea typeface="ＭＳ Ｐゴシック"/>
                <a:cs typeface="Arial"/>
              </a:rPr>
              <a:t> </a:t>
            </a:r>
            <a:endParaRPr lang="en-US" sz="2200">
              <a:latin typeface="Arial" pitchFamily="34" charset="0"/>
              <a:cs typeface="Arial" pitchFamily="34" charset="0"/>
            </a:endParaRPr>
          </a:p>
          <a:p>
            <a:pPr lvl="1"/>
            <a:r>
              <a:rPr lang="en-US" sz="1800">
                <a:latin typeface="Arial"/>
                <a:ea typeface="ＭＳ Ｐゴシック"/>
                <a:cs typeface="Arial"/>
              </a:rPr>
              <a:t>OER: </a:t>
            </a:r>
            <a:r>
              <a:rPr lang="en-US" sz="1800">
                <a:ea typeface="ＭＳ Ｐゴシック"/>
                <a:cs typeface="Arial"/>
              </a:rPr>
              <a:t>Approval for discharge must be obtained from Employee Relations </a:t>
            </a:r>
            <a:r>
              <a:rPr lang="en-US" sz="2000" i="1">
                <a:solidFill>
                  <a:srgbClr val="FF0000"/>
                </a:solidFill>
                <a:ea typeface="ＭＳ Ｐゴシック"/>
                <a:cs typeface="Arial"/>
              </a:rPr>
              <a:t>in advance</a:t>
            </a:r>
            <a:r>
              <a:rPr lang="en-US" sz="2000" i="1">
                <a:ea typeface="ＭＳ Ｐゴシック"/>
                <a:cs typeface="Arial"/>
              </a:rPr>
              <a:t>.</a:t>
            </a:r>
            <a:endParaRPr lang="en-US" sz="2000">
              <a:latin typeface="Arial" pitchFamily="34" charset="0"/>
              <a:ea typeface="ＭＳ Ｐゴシック"/>
              <a:cs typeface="Arial"/>
            </a:endParaRPr>
          </a:p>
          <a:p>
            <a:pPr lvl="1"/>
            <a:r>
              <a:rPr lang="en-US" sz="1800">
                <a:latin typeface="Arial"/>
                <a:ea typeface="ＭＳ Ｐゴシック"/>
                <a:cs typeface="Arial"/>
              </a:rPr>
              <a:t>FASA: Process depends on relevant FAS policy</a:t>
            </a:r>
            <a:endParaRPr lang="en-US" sz="1800" i="1">
              <a:latin typeface="Arial"/>
              <a:ea typeface="ＭＳ Ｐゴシック"/>
              <a:cs typeface="Arial"/>
            </a:endParaRPr>
          </a:p>
          <a:p>
            <a:r>
              <a:rPr lang="en-US" sz="2200">
                <a:ea typeface="ＭＳ Ｐゴシック"/>
              </a:rPr>
              <a:t>Set follow-up meeting with employee (OER)</a:t>
            </a:r>
          </a:p>
          <a:p>
            <a:r>
              <a:rPr lang="en-US" sz="2200">
                <a:ea typeface="ＭＳ Ｐゴシック"/>
              </a:rPr>
              <a:t>FAS next step is dependent on policy </a:t>
            </a:r>
            <a:endParaRPr lang="en-US" sz="2200"/>
          </a:p>
          <a:p>
            <a:pPr>
              <a:buNone/>
            </a:pP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Issuing the Discipline</a:t>
            </a:r>
          </a:p>
        </p:txBody>
      </p:sp>
      <p:sp>
        <p:nvSpPr>
          <p:cNvPr id="3" name="Content Placeholder 2"/>
          <p:cNvSpPr>
            <a:spLocks noGrp="1"/>
          </p:cNvSpPr>
          <p:nvPr>
            <p:ph idx="1"/>
          </p:nvPr>
        </p:nvSpPr>
        <p:spPr>
          <a:xfrm>
            <a:off x="2286000" y="2286000"/>
            <a:ext cx="7924800" cy="4038600"/>
          </a:xfrm>
        </p:spPr>
        <p:txBody>
          <a:bodyPr>
            <a:normAutofit/>
          </a:bodyPr>
          <a:lstStyle/>
          <a:p>
            <a:r>
              <a:rPr lang="en-US"/>
              <a:t>After the investigation and determining level of discipline you will hold a second meeting to convey the outcome.</a:t>
            </a:r>
          </a:p>
          <a:p>
            <a:r>
              <a:rPr lang="en-US"/>
              <a:t>FASA/OER will help you prepare for this</a:t>
            </a:r>
          </a:p>
          <a:p>
            <a:r>
              <a:rPr lang="en-US"/>
              <a:t>Office of General Counsel may be involved</a:t>
            </a:r>
          </a:p>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1"/>
            <a:ext cx="8229600" cy="480233"/>
          </a:xfrm>
        </p:spPr>
        <p:txBody>
          <a:bodyPr>
            <a:normAutofit fontScale="90000"/>
          </a:bodyPr>
          <a:lstStyle/>
          <a:p>
            <a:pPr algn="ctr"/>
            <a:r>
              <a:rPr lang="en-US"/>
              <a:t>Reducing Risk of Future Infractions</a:t>
            </a:r>
          </a:p>
        </p:txBody>
      </p:sp>
      <p:sp>
        <p:nvSpPr>
          <p:cNvPr id="3" name="Content Placeholder 2"/>
          <p:cNvSpPr>
            <a:spLocks noGrp="1"/>
          </p:cNvSpPr>
          <p:nvPr>
            <p:ph idx="1"/>
          </p:nvPr>
        </p:nvSpPr>
        <p:spPr>
          <a:xfrm>
            <a:off x="2438400" y="1935480"/>
            <a:ext cx="7772400" cy="4389120"/>
          </a:xfrm>
        </p:spPr>
        <p:txBody>
          <a:bodyPr>
            <a:normAutofit/>
          </a:bodyPr>
          <a:lstStyle/>
          <a:p>
            <a:r>
              <a:rPr lang="en-US" sz="2400"/>
              <a:t>State clear objectives for the future</a:t>
            </a:r>
          </a:p>
          <a:p>
            <a:r>
              <a:rPr lang="en-US" sz="2400"/>
              <a:t>Have a plan for follow up and ongoing review</a:t>
            </a:r>
          </a:p>
          <a:p>
            <a:r>
              <a:rPr lang="en-US" sz="2400"/>
              <a:t>Allow employee appropriate time to correct behavior</a:t>
            </a:r>
          </a:p>
          <a:p>
            <a:r>
              <a:rPr lang="en-US" sz="2400"/>
              <a:t>Address additional occurrences sooner rather than later</a:t>
            </a:r>
          </a:p>
          <a:p>
            <a:r>
              <a:rPr lang="en-US" sz="2400"/>
              <a:t>Intermittent discussions do not bar future discipline</a:t>
            </a:r>
          </a:p>
          <a:p>
            <a:pPr marL="457200" lvl="1" indent="0">
              <a:buNone/>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B850-A51C-4149-9F3C-38C1D3FD42E3}"/>
              </a:ext>
            </a:extLst>
          </p:cNvPr>
          <p:cNvSpPr>
            <a:spLocks noGrp="1"/>
          </p:cNvSpPr>
          <p:nvPr>
            <p:ph type="title"/>
          </p:nvPr>
        </p:nvSpPr>
        <p:spPr/>
        <p:txBody>
          <a:bodyPr>
            <a:normAutofit fontScale="90000"/>
          </a:bodyPr>
          <a:lstStyle/>
          <a:p>
            <a:r>
              <a:rPr lang="en-US"/>
              <a:t>Record keeping/TIPS	</a:t>
            </a:r>
          </a:p>
        </p:txBody>
      </p:sp>
      <p:sp>
        <p:nvSpPr>
          <p:cNvPr id="3" name="Content Placeholder 2">
            <a:extLst>
              <a:ext uri="{FF2B5EF4-FFF2-40B4-BE49-F238E27FC236}">
                <a16:creationId xmlns:a16="http://schemas.microsoft.com/office/drawing/2014/main" id="{501FABE8-1B98-43D5-A039-4D1B322D3E68}"/>
              </a:ext>
            </a:extLst>
          </p:cNvPr>
          <p:cNvSpPr>
            <a:spLocks noGrp="1"/>
          </p:cNvSpPr>
          <p:nvPr>
            <p:ph idx="1"/>
          </p:nvPr>
        </p:nvSpPr>
        <p:spPr>
          <a:xfrm>
            <a:off x="602963" y="2180496"/>
            <a:ext cx="10746587" cy="4540344"/>
          </a:xfrm>
        </p:spPr>
        <p:txBody>
          <a:bodyPr lIns="91440" tIns="45720" rIns="91440" bIns="45720" anchor="t">
            <a:noAutofit/>
          </a:bodyPr>
          <a:lstStyle/>
          <a:p>
            <a:r>
              <a:rPr lang="en-US" sz="3200">
                <a:ea typeface="ＭＳ Ｐゴシック"/>
              </a:rPr>
              <a:t>FOIA (using email)</a:t>
            </a:r>
          </a:p>
          <a:p>
            <a:r>
              <a:rPr lang="en-US" sz="3200">
                <a:ea typeface="ＭＳ Ｐゴシック"/>
              </a:rPr>
              <a:t>Don't make personal commentary</a:t>
            </a:r>
          </a:p>
          <a:p>
            <a:r>
              <a:rPr lang="en-US" sz="3200">
                <a:ea typeface="ＭＳ Ｐゴシック"/>
              </a:rPr>
              <a:t>Contact leadership and be in alignment on communications</a:t>
            </a:r>
            <a:endParaRPr lang="en-US">
              <a:ea typeface="ＭＳ Ｐゴシック"/>
            </a:endParaRPr>
          </a:p>
          <a:p>
            <a:r>
              <a:rPr lang="en-US" sz="3200">
                <a:ea typeface="ＭＳ Ｐゴシック"/>
              </a:rPr>
              <a:t>Be intentional in communications</a:t>
            </a:r>
            <a:endParaRPr lang="en-US" sz="2000">
              <a:ea typeface="ＭＳ Ｐゴシック"/>
            </a:endParaRPr>
          </a:p>
        </p:txBody>
      </p:sp>
    </p:spTree>
    <p:extLst>
      <p:ext uri="{BB962C8B-B14F-4D97-AF65-F5344CB8AC3E}">
        <p14:creationId xmlns:p14="http://schemas.microsoft.com/office/powerpoint/2010/main" val="25717023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7E3AA-0A44-4462-8D2C-5D8DD484331D}"/>
              </a:ext>
            </a:extLst>
          </p:cNvPr>
          <p:cNvSpPr>
            <a:spLocks noGrp="1"/>
          </p:cNvSpPr>
          <p:nvPr>
            <p:ph idx="1"/>
          </p:nvPr>
        </p:nvSpPr>
        <p:spPr>
          <a:xfrm>
            <a:off x="696939" y="2006876"/>
            <a:ext cx="11029615" cy="4677504"/>
          </a:xfrm>
        </p:spPr>
        <p:txBody>
          <a:bodyPr>
            <a:normAutofit/>
          </a:bodyPr>
          <a:lstStyle/>
          <a:p>
            <a:pPr marL="629435" lvl="1" indent="-305435"/>
            <a:r>
              <a:rPr lang="en-US" sz="2600"/>
              <a:t>Balance of transparency and confidentiality </a:t>
            </a:r>
          </a:p>
          <a:p>
            <a:pPr marL="629435" lvl="1" indent="-305435"/>
            <a:r>
              <a:rPr lang="en-US" sz="2600"/>
              <a:t>Stakeholder communication strategy considering the process and impact on stakeholders</a:t>
            </a:r>
          </a:p>
          <a:p>
            <a:pPr marL="629435" lvl="1" indent="-305435"/>
            <a:r>
              <a:rPr lang="en-US" sz="2600"/>
              <a:t>Trauma Informed</a:t>
            </a:r>
          </a:p>
          <a:p>
            <a:pPr marL="629435" lvl="1" indent="-305435"/>
            <a:r>
              <a:rPr lang="en-US" sz="2600"/>
              <a:t>Working with OER/FASA, OCR, OGC, Presidential Advisors, and University Communications</a:t>
            </a:r>
          </a:p>
          <a:p>
            <a:pPr marL="629435" lvl="1" indent="-305435"/>
            <a:endParaRPr lang="en-US" sz="2600"/>
          </a:p>
          <a:p>
            <a:pPr marL="0" indent="0">
              <a:buNone/>
            </a:pPr>
            <a:endParaRPr lang="en-US" sz="2000">
              <a:highlight>
                <a:srgbClr val="FFFF00"/>
              </a:highlight>
            </a:endParaRPr>
          </a:p>
        </p:txBody>
      </p:sp>
      <p:sp>
        <p:nvSpPr>
          <p:cNvPr id="2" name="Title 1">
            <a:extLst>
              <a:ext uri="{FF2B5EF4-FFF2-40B4-BE49-F238E27FC236}">
                <a16:creationId xmlns:a16="http://schemas.microsoft.com/office/drawing/2014/main" id="{798BD465-5B35-4686-A57A-E85B63228E1B}"/>
              </a:ext>
            </a:extLst>
          </p:cNvPr>
          <p:cNvSpPr>
            <a:spLocks noGrp="1"/>
          </p:cNvSpPr>
          <p:nvPr>
            <p:ph type="title"/>
          </p:nvPr>
        </p:nvSpPr>
        <p:spPr/>
        <p:txBody>
          <a:bodyPr/>
          <a:lstStyle/>
          <a:p>
            <a:r>
              <a:rPr lang="en-US"/>
              <a:t>Communication Review process for employee misconduct </a:t>
            </a:r>
            <a:endParaRPr lang="en-US">
              <a:highlight>
                <a:srgbClr val="800080"/>
              </a:highlight>
            </a:endParaRPr>
          </a:p>
        </p:txBody>
      </p:sp>
    </p:spTree>
    <p:extLst>
      <p:ext uri="{BB962C8B-B14F-4D97-AF65-F5344CB8AC3E}">
        <p14:creationId xmlns:p14="http://schemas.microsoft.com/office/powerpoint/2010/main" val="853393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forest road">
            <a:extLst>
              <a:ext uri="{FF2B5EF4-FFF2-40B4-BE49-F238E27FC236}">
                <a16:creationId xmlns:a16="http://schemas.microsoft.com/office/drawing/2014/main" id="{1D0E9461-BB93-4129-9E27-4BAFABB9BA18}"/>
              </a:ext>
            </a:extLst>
          </p:cNvPr>
          <p:cNvPicPr>
            <a:picLocks noChangeAspect="1"/>
          </p:cNvPicPr>
          <p:nvPr/>
        </p:nvPicPr>
        <p:blipFill>
          <a:blip r:embed="rId3"/>
          <a:srcRect t="11653" b="11653"/>
          <a:stretch/>
        </p:blipFill>
        <p:spPr>
          <a:xfrm>
            <a:off x="-18023" y="76204"/>
            <a:ext cx="12191980" cy="6857990"/>
          </a:xfrm>
          <a:prstGeom prst="rect">
            <a:avLst/>
          </a:prstGeom>
        </p:spPr>
      </p:pic>
      <p:grpSp>
        <p:nvGrpSpPr>
          <p:cNvPr id="19" name="Group 18">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2E6F6DF-729B-42C4-BF0A-A648CD740A78}"/>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a:t>Questions</a:t>
            </a:r>
          </a:p>
        </p:txBody>
      </p:sp>
    </p:spTree>
    <p:extLst>
      <p:ext uri="{BB962C8B-B14F-4D97-AF65-F5344CB8AC3E}">
        <p14:creationId xmlns:p14="http://schemas.microsoft.com/office/powerpoint/2010/main" val="2738336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EB74-32EE-4BA0-8C2B-03EE10A421E9}"/>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FD2A049C-CC21-425B-84CA-525025F6F1BE}"/>
              </a:ext>
            </a:extLst>
          </p:cNvPr>
          <p:cNvSpPr>
            <a:spLocks noGrp="1"/>
          </p:cNvSpPr>
          <p:nvPr>
            <p:ph idx="1"/>
          </p:nvPr>
        </p:nvSpPr>
        <p:spPr/>
        <p:txBody>
          <a:bodyPr/>
          <a:lstStyle/>
          <a:p>
            <a:r>
              <a:rPr lang="en-US">
                <a:hlinkClick r:id="rId3"/>
              </a:rPr>
              <a:t>Discipline and Dismissal of Tenured Faculty for Cause</a:t>
            </a:r>
            <a:endParaRPr lang="en-US"/>
          </a:p>
          <a:p>
            <a:r>
              <a:rPr lang="en-US">
                <a:hlinkClick r:id="rId4"/>
              </a:rPr>
              <a:t>Faculty/Academic Staff Grievances &amp; Discipline</a:t>
            </a:r>
            <a:endParaRPr lang="en-US">
              <a:hlinkClick r:id="rId5"/>
            </a:endParaRPr>
          </a:p>
          <a:p>
            <a:r>
              <a:rPr lang="en-US">
                <a:hlinkClick r:id="rId5"/>
              </a:rPr>
              <a:t>Support Staff Rules Governing Personal Conduct of Employees Policy</a:t>
            </a:r>
            <a:endParaRPr lang="en-US"/>
          </a:p>
          <a:p>
            <a:r>
              <a:rPr lang="en-US">
                <a:hlinkClick r:id="rId6"/>
              </a:rPr>
              <a:t>Union Contracts</a:t>
            </a:r>
            <a:endParaRPr lang="en-US"/>
          </a:p>
          <a:p>
            <a:r>
              <a:rPr lang="en-US">
                <a:hlinkClick r:id="rId7"/>
              </a:rPr>
              <a:t>Support Staff Disciplinary Action Policy &amp; Procedure</a:t>
            </a:r>
            <a:endParaRPr lang="en-US"/>
          </a:p>
        </p:txBody>
      </p:sp>
    </p:spTree>
    <p:extLst>
      <p:ext uri="{BB962C8B-B14F-4D97-AF65-F5344CB8AC3E}">
        <p14:creationId xmlns:p14="http://schemas.microsoft.com/office/powerpoint/2010/main" val="300923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1D15B-0253-443E-B8F6-C8D532532C96}"/>
              </a:ext>
            </a:extLst>
          </p:cNvPr>
          <p:cNvSpPr>
            <a:spLocks noGrp="1"/>
          </p:cNvSpPr>
          <p:nvPr>
            <p:ph type="body" idx="1"/>
          </p:nvPr>
        </p:nvSpPr>
        <p:spPr/>
        <p:txBody>
          <a:bodyPr>
            <a:normAutofit fontScale="92500" lnSpcReduction="20000"/>
          </a:bodyPr>
          <a:lstStyle/>
          <a:p>
            <a:r>
              <a:rPr lang="en-US"/>
              <a:t>-- Sexual Harassment of Women: Climate, Culture, and Consequences in Academic Sciences, Engineering, and Medicine (2018)</a:t>
            </a:r>
          </a:p>
          <a:p>
            <a:endParaRPr lang="en-US"/>
          </a:p>
        </p:txBody>
      </p:sp>
      <p:sp>
        <p:nvSpPr>
          <p:cNvPr id="7" name="Content Placeholder 2">
            <a:extLst>
              <a:ext uri="{FF2B5EF4-FFF2-40B4-BE49-F238E27FC236}">
                <a16:creationId xmlns:a16="http://schemas.microsoft.com/office/drawing/2014/main" id="{9DC5824F-2847-4B4B-9EC3-C872197FA531}"/>
              </a:ext>
            </a:extLst>
          </p:cNvPr>
          <p:cNvSpPr txBox="1">
            <a:spLocks noGrp="1"/>
          </p:cNvSpPr>
          <p:nvPr>
            <p:ph type="title"/>
          </p:nvPr>
        </p:nvSpPr>
        <p:spPr>
          <a:xfrm>
            <a:off x="581025" y="819150"/>
            <a:ext cx="11029950" cy="372268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br>
              <a:rPr lang="en-US">
                <a:solidFill>
                  <a:schemeClr val="tx1"/>
                </a:solidFill>
              </a:rPr>
            </a:br>
            <a:r>
              <a:rPr lang="en-US" sz="2400" cap="none">
                <a:solidFill>
                  <a:schemeClr val="tx1"/>
                </a:solidFill>
              </a:rPr>
              <a:t>Proactive efforts to address behavior at earliest point sets standard of acceptable behavior for the individual and all the individuals your unit</a:t>
            </a:r>
            <a:br>
              <a:rPr lang="en-US" sz="2400" cap="none">
                <a:solidFill>
                  <a:schemeClr val="tx1"/>
                </a:solidFill>
              </a:rPr>
            </a:br>
            <a:br>
              <a:rPr lang="en-US" sz="2400">
                <a:solidFill>
                  <a:schemeClr val="tx1"/>
                </a:solidFill>
              </a:rPr>
            </a:br>
            <a:endParaRPr lang="en-US" sz="2400">
              <a:solidFill>
                <a:schemeClr val="tx1"/>
              </a:solidFill>
            </a:endParaRPr>
          </a:p>
          <a:p>
            <a:r>
              <a:rPr lang="en-US" sz="2400">
                <a:solidFill>
                  <a:schemeClr val="tx1"/>
                </a:solidFill>
              </a:rPr>
              <a:t>“</a:t>
            </a:r>
            <a:r>
              <a:rPr lang="en-US" sz="2400" cap="none">
                <a:solidFill>
                  <a:schemeClr val="tx1"/>
                </a:solidFill>
              </a:rPr>
              <a:t>Organizational leadership, and the signals that leaders send about civility, respect, and tolerance for sexual harassment, are power cues that individuals in the organization take seriously – and they adapt their own behavior accordingly”</a:t>
            </a:r>
            <a:br>
              <a:rPr lang="en-US" sz="2400" cap="none">
                <a:solidFill>
                  <a:schemeClr val="tx1"/>
                </a:solidFill>
              </a:rPr>
            </a:br>
            <a:endParaRPr lang="en-US" sz="2400"/>
          </a:p>
        </p:txBody>
      </p:sp>
      <p:sp>
        <p:nvSpPr>
          <p:cNvPr id="9" name="TextBox 8">
            <a:extLst>
              <a:ext uri="{FF2B5EF4-FFF2-40B4-BE49-F238E27FC236}">
                <a16:creationId xmlns:a16="http://schemas.microsoft.com/office/drawing/2014/main" id="{B8F2E3BB-0FE5-42FE-BB0D-F87CFE7C4947}"/>
              </a:ext>
            </a:extLst>
          </p:cNvPr>
          <p:cNvSpPr txBox="1"/>
          <p:nvPr/>
        </p:nvSpPr>
        <p:spPr>
          <a:xfrm>
            <a:off x="581025" y="5330964"/>
            <a:ext cx="6096000" cy="707886"/>
          </a:xfrm>
          <a:prstGeom prst="rect">
            <a:avLst/>
          </a:prstGeom>
          <a:noFill/>
        </p:spPr>
        <p:txBody>
          <a:bodyPr wrap="square">
            <a:spAutoFit/>
          </a:bodyPr>
          <a:lstStyle/>
          <a:p>
            <a:r>
              <a:rPr lang="en-US" sz="4000">
                <a:solidFill>
                  <a:schemeClr val="bg1"/>
                </a:solidFill>
              </a:rPr>
              <a:t>Importance of intervention</a:t>
            </a:r>
          </a:p>
        </p:txBody>
      </p:sp>
    </p:spTree>
    <p:extLst>
      <p:ext uri="{BB962C8B-B14F-4D97-AF65-F5344CB8AC3E}">
        <p14:creationId xmlns:p14="http://schemas.microsoft.com/office/powerpoint/2010/main" val="32620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868C-BABC-41B7-A656-23F7589C0915}"/>
              </a:ext>
            </a:extLst>
          </p:cNvPr>
          <p:cNvSpPr>
            <a:spLocks noGrp="1"/>
          </p:cNvSpPr>
          <p:nvPr>
            <p:ph type="title"/>
          </p:nvPr>
        </p:nvSpPr>
        <p:spPr/>
        <p:txBody>
          <a:bodyPr/>
          <a:lstStyle/>
          <a:p>
            <a:r>
              <a:rPr lang="en-US"/>
              <a:t>Your Responsibility as a Leader</a:t>
            </a:r>
          </a:p>
        </p:txBody>
      </p:sp>
      <p:sp>
        <p:nvSpPr>
          <p:cNvPr id="3" name="Content Placeholder 2">
            <a:extLst>
              <a:ext uri="{FF2B5EF4-FFF2-40B4-BE49-F238E27FC236}">
                <a16:creationId xmlns:a16="http://schemas.microsoft.com/office/drawing/2014/main" id="{878B6402-4502-4ADA-B5C1-1576808DE1A0}"/>
              </a:ext>
            </a:extLst>
          </p:cNvPr>
          <p:cNvSpPr>
            <a:spLocks noGrp="1"/>
          </p:cNvSpPr>
          <p:nvPr>
            <p:ph sz="half" idx="1"/>
          </p:nvPr>
        </p:nvSpPr>
        <p:spPr>
          <a:xfrm>
            <a:off x="1097281" y="2140086"/>
            <a:ext cx="5945546" cy="3579778"/>
          </a:xfrm>
        </p:spPr>
        <p:txBody>
          <a:bodyPr vert="horz" lIns="91440" tIns="45720" rIns="91440" bIns="45720" rtlCol="0" anchor="t">
            <a:noAutofit/>
          </a:bodyPr>
          <a:lstStyle/>
          <a:p>
            <a:pPr marL="383540" lvl="1"/>
            <a:r>
              <a:rPr lang="en-US" sz="2400">
                <a:ea typeface="+mn-lt"/>
                <a:cs typeface="+mn-lt"/>
              </a:rPr>
              <a:t>Clarify the expectation and set the tone</a:t>
            </a:r>
          </a:p>
          <a:p>
            <a:pPr marL="383540" lvl="1"/>
            <a:r>
              <a:rPr lang="en-US" sz="2400">
                <a:ea typeface="+mn-lt"/>
                <a:cs typeface="+mn-lt"/>
              </a:rPr>
              <a:t>Model the behavior</a:t>
            </a:r>
          </a:p>
          <a:p>
            <a:pPr marL="383540" lvl="1"/>
            <a:r>
              <a:rPr lang="en-US" sz="2400">
                <a:ea typeface="+mn-lt"/>
                <a:cs typeface="+mn-lt"/>
              </a:rPr>
              <a:t>Discuss values with the team and how to make them actionable</a:t>
            </a:r>
          </a:p>
          <a:p>
            <a:pPr marL="383540" lvl="1"/>
            <a:r>
              <a:rPr lang="en-US" sz="2400">
                <a:ea typeface="+mn-lt"/>
                <a:cs typeface="+mn-lt"/>
              </a:rPr>
              <a:t>Address behavior that does not support the effort</a:t>
            </a:r>
          </a:p>
          <a:p>
            <a:endParaRPr lang="en-US"/>
          </a:p>
        </p:txBody>
      </p:sp>
      <p:pic>
        <p:nvPicPr>
          <p:cNvPr id="5" name="Graphic 5" descr="3 people with upward arrow" title="Move the team forward">
            <a:extLst>
              <a:ext uri="{FF2B5EF4-FFF2-40B4-BE49-F238E27FC236}">
                <a16:creationId xmlns:a16="http://schemas.microsoft.com/office/drawing/2014/main" id="{A785A9B1-D6AF-4741-8617-71C13A6403EF}"/>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094440" y="2513580"/>
            <a:ext cx="2353733" cy="2353733"/>
          </a:xfrm>
        </p:spPr>
      </p:pic>
      <p:sp>
        <p:nvSpPr>
          <p:cNvPr id="4" name="Slide Number Placeholder 3">
            <a:extLst>
              <a:ext uri="{FF2B5EF4-FFF2-40B4-BE49-F238E27FC236}">
                <a16:creationId xmlns:a16="http://schemas.microsoft.com/office/drawing/2014/main" id="{69E4B354-C8DD-4553-AF27-DD642668AD2F}"/>
              </a:ext>
            </a:extLst>
          </p:cNvPr>
          <p:cNvSpPr>
            <a:spLocks noGrp="1"/>
          </p:cNvSpPr>
          <p:nvPr>
            <p:ph type="sldNum" sz="quarter" idx="12"/>
          </p:nvPr>
        </p:nvSpPr>
        <p:spPr/>
        <p:txBody>
          <a:bodyPr/>
          <a:lstStyle/>
          <a:p>
            <a:fld id="{4FAB73BC-B049-4115-A692-8D63A059BFB8}" type="slidenum">
              <a:rPr lang="en-US" dirty="0"/>
              <a:t>8</a:t>
            </a:fld>
            <a:endParaRPr lang="en-US"/>
          </a:p>
        </p:txBody>
      </p:sp>
    </p:spTree>
    <p:extLst>
      <p:ext uri="{BB962C8B-B14F-4D97-AF65-F5344CB8AC3E}">
        <p14:creationId xmlns:p14="http://schemas.microsoft.com/office/powerpoint/2010/main" val="168018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93794"/>
            <a:ext cx="8229600" cy="719090"/>
          </a:xfrm>
        </p:spPr>
        <p:txBody>
          <a:bodyPr>
            <a:normAutofit/>
          </a:bodyPr>
          <a:lstStyle/>
          <a:p>
            <a:pPr algn="ctr"/>
            <a:r>
              <a:rPr lang="en-US" sz="3200" spc="100">
                <a:solidFill>
                  <a:srgbClr val="004F39"/>
                </a:solidFill>
                <a:latin typeface="Arial Narrow" pitchFamily="34" charset="0"/>
                <a:cs typeface="Gotham Book"/>
              </a:rPr>
              <a:t>Office of Audit, Risk and Compliance</a:t>
            </a:r>
            <a:endParaRPr lang="en-US" sz="3200"/>
          </a:p>
        </p:txBody>
      </p:sp>
      <p:sp>
        <p:nvSpPr>
          <p:cNvPr id="3" name="Content Placeholder 2"/>
          <p:cNvSpPr>
            <a:spLocks noGrp="1"/>
          </p:cNvSpPr>
          <p:nvPr>
            <p:ph idx="1"/>
          </p:nvPr>
        </p:nvSpPr>
        <p:spPr>
          <a:xfrm>
            <a:off x="1981200" y="2281647"/>
            <a:ext cx="8229600" cy="3844517"/>
          </a:xfrm>
        </p:spPr>
        <p:txBody>
          <a:bodyPr lIns="91440" tIns="45720" rIns="91440" bIns="45720" anchor="t"/>
          <a:lstStyle/>
          <a:p>
            <a:pPr marL="0" indent="0" algn="ctr">
              <a:buNone/>
            </a:pPr>
            <a:r>
              <a:rPr lang="en-US" i="1" spc="100">
                <a:solidFill>
                  <a:srgbClr val="004F39"/>
                </a:solidFill>
                <a:latin typeface="Arial Narrow"/>
                <a:ea typeface="ＭＳ Ｐゴシック"/>
              </a:rPr>
              <a:t>Creating a Culture of Compliance through an Effective Program Structure</a:t>
            </a:r>
          </a:p>
          <a:p>
            <a:pPr marL="0" indent="0" algn="ctr">
              <a:buNone/>
            </a:pPr>
            <a:endParaRPr lang="en-US" i="1" spc="100">
              <a:solidFill>
                <a:srgbClr val="004F39"/>
              </a:solidFill>
              <a:latin typeface="Arial Narrow" pitchFamily="34" charset="0"/>
            </a:endParaRPr>
          </a:p>
          <a:p>
            <a:pPr marL="0" indent="0" algn="ctr">
              <a:buNone/>
            </a:pPr>
            <a:endParaRPr lang="en-US" sz="3200" spc="100">
              <a:solidFill>
                <a:srgbClr val="004F39"/>
              </a:solidFill>
              <a:latin typeface="Arial Narrow" pitchFamily="34" charset="0"/>
            </a:endParaRPr>
          </a:p>
          <a:p>
            <a:pPr marL="0" indent="0" algn="ctr">
              <a:buNone/>
            </a:pPr>
            <a:r>
              <a:rPr lang="en-US" sz="3200" spc="100">
                <a:solidFill>
                  <a:srgbClr val="004F39"/>
                </a:solidFill>
                <a:latin typeface="Arial Narrow"/>
                <a:ea typeface="ＭＳ Ｐゴシック"/>
              </a:rPr>
              <a:t>What You Need to Know – The Discipline Process for Academic Administrators and Managers</a:t>
            </a:r>
          </a:p>
          <a:p>
            <a:pPr marL="0" indent="0" algn="ctr">
              <a:buNone/>
            </a:pPr>
            <a:endParaRPr lang="en-US" spc="100">
              <a:solidFill>
                <a:srgbClr val="004F39"/>
              </a:solidFill>
              <a:latin typeface="Arial Narrow" pitchFamily="34" charset="0"/>
            </a:endParaRPr>
          </a:p>
          <a:p>
            <a:pPr marL="0" indent="0" algn="ctr">
              <a:buNone/>
            </a:pPr>
            <a:r>
              <a:rPr lang="en-US" sz="1800" spc="100">
                <a:solidFill>
                  <a:srgbClr val="004F39"/>
                </a:solidFill>
                <a:latin typeface="Arial Narrow"/>
                <a:ea typeface="ＭＳ Ｐゴシック"/>
              </a:rPr>
              <a:t>February 22, 2024</a:t>
            </a:r>
            <a:endParaRPr lang="en-US" sz="1800" spc="100">
              <a:solidFill>
                <a:srgbClr val="004F39"/>
              </a:solidFill>
              <a:latin typeface="Arial Narrow" pitchFamily="34" charset="0"/>
            </a:endParaRPr>
          </a:p>
          <a:p>
            <a:pPr marL="0" indent="0" algn="ctr">
              <a:buNone/>
            </a:pPr>
            <a:endParaRPr lang="en-US" i="1"/>
          </a:p>
        </p:txBody>
      </p:sp>
    </p:spTree>
    <p:extLst>
      <p:ext uri="{BB962C8B-B14F-4D97-AF65-F5344CB8AC3E}">
        <p14:creationId xmlns:p14="http://schemas.microsoft.com/office/powerpoint/2010/main" val="179106587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Wordmark" id="{B922F58C-BBA5-F347-BA1F-BCD32A6C98C3}" vid="{F2D4553F-1312-E44A-AB7C-D98185B3D3A1}"/>
    </a:ext>
  </a:extLst>
</a:theme>
</file>

<file path=ppt/theme/theme3.xml><?xml version="1.0" encoding="utf-8"?>
<a:theme xmlns:a="http://schemas.openxmlformats.org/drawingml/2006/main" name="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ower-Point-Wordmar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PLATE_NEW_fy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e08a960-6cad-464b-8d7d-a0d18e8a3a9f">
      <UserInfo>
        <DisplayName>Leete, Beth</DisplayName>
        <AccountId>12</AccountId>
        <AccountType/>
      </UserInfo>
      <UserInfo>
        <DisplayName>Burns, Catherine</DisplayName>
        <AccountId>29</AccountId>
        <AccountType/>
      </UserInfo>
      <UserInfo>
        <DisplayName>Amey, Marilyn</DisplayName>
        <AccountId>21</AccountId>
        <AccountType/>
      </UserInfo>
      <UserInfo>
        <DisplayName>Leverich, Cindi</DisplayName>
        <AccountId>13</AccountId>
        <AccountType/>
      </UserInfo>
      <UserInfo>
        <DisplayName>ITS.SP.AFS.ODB.Migration</DisplayName>
        <AccountId>20</AccountId>
        <AccountType/>
      </UserInfo>
      <UserInfo>
        <DisplayName>Limited Access System Group For List 6630ecff-89b2-4350-8daa-8d00c6e960b0</DisplayName>
        <AccountId>32</AccountId>
        <AccountType/>
      </UserInfo>
      <UserInfo>
        <DisplayName>Reed, Kathryn</DisplayName>
        <AccountId>33</AccountId>
        <AccountType/>
      </UserInfo>
      <UserInfo>
        <DisplayName>Fusi, Julie</DisplayName>
        <AccountId>34</AccountId>
        <AccountType/>
      </UserInfo>
      <UserInfo>
        <DisplayName>YLO001\_spocrwl_295_14162</DisplayName>
        <AccountId>11</AccountId>
        <AccountType/>
      </UserInfo>
      <UserInfo>
        <DisplayName>Tarrant, Marilyn</DisplayName>
        <AccountId>1331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EE74F9D7D6CF41BD62D45AE6F4DE68" ma:contentTypeVersion="8" ma:contentTypeDescription="Create a new document." ma:contentTypeScope="" ma:versionID="309669ef10653172aee564dc02b3bf0f">
  <xsd:schema xmlns:xsd="http://www.w3.org/2001/XMLSchema" xmlns:xs="http://www.w3.org/2001/XMLSchema" xmlns:p="http://schemas.microsoft.com/office/2006/metadata/properties" xmlns:ns2="32406ee8-0cd2-4814-b04a-35054456c207" xmlns:ns3="8e08a960-6cad-464b-8d7d-a0d18e8a3a9f" targetNamespace="http://schemas.microsoft.com/office/2006/metadata/properties" ma:root="true" ma:fieldsID="cebba52a819e366c1b27af7b47287a6a" ns2:_="" ns3:_="">
    <xsd:import namespace="32406ee8-0cd2-4814-b04a-35054456c207"/>
    <xsd:import namespace="8e08a960-6cad-464b-8d7d-a0d18e8a3a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06ee8-0cd2-4814-b04a-35054456c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08a960-6cad-464b-8d7d-a0d18e8a3a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B0A88E-96CB-4CCC-B2B6-8FA5AC3EC7A8}">
  <ds:schemaRefs>
    <ds:schemaRef ds:uri="32406ee8-0cd2-4814-b04a-35054456c207"/>
    <ds:schemaRef ds:uri="8e08a960-6cad-464b-8d7d-a0d18e8a3a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291113-6632-4988-808A-DD8B95B98308}">
  <ds:schemaRefs>
    <ds:schemaRef ds:uri="32406ee8-0cd2-4814-b04a-35054456c207"/>
    <ds:schemaRef ds:uri="8e08a960-6cad-464b-8d7d-a0d18e8a3a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02DB3A-6415-406E-A976-F1B7DFA002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69</Slides>
  <Notes>69</Notes>
  <HiddenSlides>0</HiddenSlides>
  <ScaleCrop>false</ScaleCrop>
  <HeadingPairs>
    <vt:vector size="4" baseType="variant">
      <vt:variant>
        <vt:lpstr>Theme</vt:lpstr>
      </vt:variant>
      <vt:variant>
        <vt:i4>5</vt:i4>
      </vt:variant>
      <vt:variant>
        <vt:lpstr>Slide Titles</vt:lpstr>
      </vt:variant>
      <vt:variant>
        <vt:i4>69</vt:i4>
      </vt:variant>
    </vt:vector>
  </HeadingPairs>
  <TitlesOfParts>
    <vt:vector size="74" baseType="lpstr">
      <vt:lpstr>Dividend</vt:lpstr>
      <vt:lpstr>MSU Template 1</vt:lpstr>
      <vt:lpstr>MSU Wordmark design</vt:lpstr>
      <vt:lpstr>Power-Point-Wordmark-1</vt:lpstr>
      <vt:lpstr>TEMPLATE_NEW_fy2016</vt:lpstr>
      <vt:lpstr>Discipline Process  for academic managers and administrators</vt:lpstr>
      <vt:lpstr>Objectives</vt:lpstr>
      <vt:lpstr>Presenters</vt:lpstr>
      <vt:lpstr>MSU Structure </vt:lpstr>
      <vt:lpstr>ACRONYMS</vt:lpstr>
      <vt:lpstr>Why Does Addressing Behavior Matter? </vt:lpstr>
      <vt:lpstr> Proactive efforts to address behavior at earliest point sets standard of acceptable behavior for the individual and all the individuals your unit   “Organizational leadership, and the signals that leaders send about civility, respect, and tolerance for sexual harassment, are power cues that individuals in the organization take seriously – and they adapt their own behavior accordingly” </vt:lpstr>
      <vt:lpstr>Your Responsibility as a Leader</vt:lpstr>
      <vt:lpstr>Office of Audit, Risk and Compliance</vt:lpstr>
      <vt:lpstr>What is a Compliance Program?</vt:lpstr>
      <vt:lpstr> Institute - Seven Elements of a Compliance Program </vt:lpstr>
      <vt:lpstr>Organizational Leadership, Culture and Governance</vt:lpstr>
      <vt:lpstr>Standards and Procedures</vt:lpstr>
      <vt:lpstr>Standards and Procedures - Hard and Soft Controls</vt:lpstr>
      <vt:lpstr>Right People, Right Roles</vt:lpstr>
      <vt:lpstr>Education and Awareness</vt:lpstr>
      <vt:lpstr>Program Evaluation and Guidance</vt:lpstr>
      <vt:lpstr>Program Evaluation and Guidance - Compliance Owners</vt:lpstr>
      <vt:lpstr>Roles in Risk Management – Three Lines of Defense Model Takes an Entire Campus to Ensure Compliance  </vt:lpstr>
      <vt:lpstr>Program Evaluation and Guidance - Open Lines of Communication</vt:lpstr>
      <vt:lpstr>It’s Your Call – Misconduct Hotline Poster</vt:lpstr>
      <vt:lpstr>Consistent Enforcement  of Standards and Discipline</vt:lpstr>
      <vt:lpstr>Response and Prevention</vt:lpstr>
      <vt:lpstr>Response and Prevention - Actions</vt:lpstr>
      <vt:lpstr>Culture  Evolves over time and is a function of many things:</vt:lpstr>
      <vt:lpstr>Culture</vt:lpstr>
      <vt:lpstr>Risk Culture</vt:lpstr>
      <vt:lpstr>Cultural Transformation</vt:lpstr>
      <vt:lpstr>Culture Reinforcement</vt:lpstr>
      <vt:lpstr>Structure for Success </vt:lpstr>
      <vt:lpstr>Leadership Considerations </vt:lpstr>
      <vt:lpstr>Implicit Bias and Employee Discipline</vt:lpstr>
      <vt:lpstr>What is a Microaggression?</vt:lpstr>
      <vt:lpstr>Routes to Avoiding Bias </vt:lpstr>
      <vt:lpstr>Learning from Experience</vt:lpstr>
      <vt:lpstr>What is misconduct?</vt:lpstr>
      <vt:lpstr>Setting expectations:  Coaching</vt:lpstr>
      <vt:lpstr>Accountability: Counseling</vt:lpstr>
      <vt:lpstr>Discipline Process  </vt:lpstr>
      <vt:lpstr>Discipline Purpose </vt:lpstr>
      <vt:lpstr>Basic Steps of Discipline Process working with FASA/OER </vt:lpstr>
      <vt:lpstr>Assessment </vt:lpstr>
      <vt:lpstr>Discipline Processes  </vt:lpstr>
      <vt:lpstr>Due Process</vt:lpstr>
      <vt:lpstr>Discipline Process </vt:lpstr>
      <vt:lpstr> Factors Considered in Deciding Upon an Appropriate Sanction: Escalating Factors</vt:lpstr>
      <vt:lpstr>Factors Considered in Deciding Upon an Appropriate Sanction: Mitigating Factors</vt:lpstr>
      <vt:lpstr>Fixed Term Faculty and Academic Staff (FAS)</vt:lpstr>
      <vt:lpstr>FAS: Continuing except tenure system and Librarian </vt:lpstr>
      <vt:lpstr>FAS:  tenure system   Minor Discipline</vt:lpstr>
      <vt:lpstr>FAS:  tenure system  Serious Discipline</vt:lpstr>
      <vt:lpstr>FAS:  tenure system Dismissal </vt:lpstr>
      <vt:lpstr>Discipline Overview for Support STaff</vt:lpstr>
      <vt:lpstr>Support Staff – Union Contracts</vt:lpstr>
      <vt:lpstr>Steps of Progressive Discipline –Union Contracts</vt:lpstr>
      <vt:lpstr>Discipline Policies and contracts</vt:lpstr>
      <vt:lpstr>Policy Overview</vt:lpstr>
      <vt:lpstr>Discipline overview for faculty &amp; academic staff</vt:lpstr>
      <vt:lpstr>Discipline Procedures Office of Employee Relations</vt:lpstr>
      <vt:lpstr>Investigations</vt:lpstr>
      <vt:lpstr>Examples Investigatory Evidence </vt:lpstr>
      <vt:lpstr>Investigation Steps</vt:lpstr>
      <vt:lpstr>After the Investigation</vt:lpstr>
      <vt:lpstr>Issuing the Discipline</vt:lpstr>
      <vt:lpstr>Reducing Risk of Future Infractions</vt:lpstr>
      <vt:lpstr>Record keeping/TIPS </vt:lpstr>
      <vt:lpstr>Communication Review process for employee misconduct </vt:lpstr>
      <vt:lpstr>Questions</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OIE Cases</dc:title>
  <dc:creator>Yermak, Kara</dc:creator>
  <cp:revision>3</cp:revision>
  <cp:lastPrinted>2024-02-22T14:01:54Z</cp:lastPrinted>
  <dcterms:created xsi:type="dcterms:W3CDTF">2021-03-17T15:35:48Z</dcterms:created>
  <dcterms:modified xsi:type="dcterms:W3CDTF">2024-02-22T16:16:32Z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0x01010040EE74F9D7D6CF41BD62D45AE6F4DE68</vt:lpwstr>
  </property>
</Properties>
</file>