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7"/>
  </p:notesMasterIdLst>
  <p:sldIdLst>
    <p:sldId id="256" r:id="rId5"/>
    <p:sldId id="269" r:id="rId6"/>
    <p:sldId id="270" r:id="rId7"/>
    <p:sldId id="271" r:id="rId8"/>
    <p:sldId id="282" r:id="rId9"/>
    <p:sldId id="273" r:id="rId10"/>
    <p:sldId id="274" r:id="rId11"/>
    <p:sldId id="275" r:id="rId12"/>
    <p:sldId id="276" r:id="rId13"/>
    <p:sldId id="277" r:id="rId14"/>
    <p:sldId id="261" r:id="rId15"/>
    <p:sldId id="28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28"/>
    <a:srgbClr val="002A13"/>
    <a:srgbClr val="003A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3" d="100"/>
          <a:sy n="103" d="100"/>
        </p:scale>
        <p:origin x="774" y="108"/>
      </p:cViewPr>
      <p:guideLst/>
    </p:cSldViewPr>
  </p:slideViewPr>
  <p:notesTextViewPr>
    <p:cViewPr>
      <p:scale>
        <a:sx n="3" d="2"/>
        <a:sy n="3" d="2"/>
      </p:scale>
      <p:origin x="0" y="0"/>
    </p:cViewPr>
  </p:notesTextViewPr>
  <p:notesViewPr>
    <p:cSldViewPr snapToGrid="0">
      <p:cViewPr varScale="1">
        <p:scale>
          <a:sx n="82" d="100"/>
          <a:sy n="82" d="100"/>
        </p:scale>
        <p:origin x="387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1,104</a:t>
            </a:r>
            <a:r>
              <a:rPr lang="en-US" baseline="0"/>
              <a:t> Specialists </a:t>
            </a:r>
            <a:r>
              <a:rPr lang="en-US" sz="1400" baseline="0"/>
              <a:t>(</a:t>
            </a:r>
            <a:r>
              <a:rPr lang="en-US" sz="1200" i="1" baseline="0"/>
              <a:t>data as of 01/2024</a:t>
            </a:r>
            <a:r>
              <a:rPr lang="en-US" sz="1400" baseline="0"/>
              <a:t>)</a:t>
            </a:r>
            <a:endParaRPr lang="en-US" sz="140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E0C7-4073-A17B-3094317620EE}"/>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E0C7-4073-A17B-3094317620EE}"/>
              </c:ext>
            </c:extLst>
          </c:dPt>
          <c:dLbls>
            <c:dLbl>
              <c:idx val="0"/>
              <c:layout>
                <c:manualLayout>
                  <c:x val="1.8898512685914158E-2"/>
                  <c:y val="-8.3053986733697724E-2"/>
                </c:manualLayout>
              </c:layout>
              <c:tx>
                <c:rich>
                  <a:bodyPr/>
                  <a:lstStyle/>
                  <a:p>
                    <a:fld id="{17C12A88-4E5B-4E8E-B39F-475CC79C4D21}" type="PERCENTAGE">
                      <a:rPr lang="en-US" sz="1400"/>
                      <a:pPr/>
                      <a:t>[PERCENTAGE]</a:t>
                    </a:fld>
                    <a:r>
                      <a:rPr lang="en-US" sz="1400" dirty="0"/>
                      <a:t> Continuing </a:t>
                    </a:r>
                    <a:r>
                      <a:rPr lang="en-US" sz="1400" baseline="0" dirty="0"/>
                      <a:t>Specialists</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0C7-4073-A17B-3094317620EE}"/>
                </c:ext>
              </c:extLst>
            </c:dLbl>
            <c:dLbl>
              <c:idx val="1"/>
              <c:layout>
                <c:manualLayout>
                  <c:x val="-1.696679898483764E-2"/>
                  <c:y val="-0.17180527348086957"/>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fld id="{D2B6756D-DBD2-434F-9E08-178396B1B6FD}" type="PERCENTAGE">
                      <a:rPr lang="en-US" sz="1400"/>
                      <a:pPr>
                        <a:defRPr/>
                      </a:pPr>
                      <a:t>[PERCENTAGE]</a:t>
                    </a:fld>
                    <a:r>
                      <a:rPr lang="en-US" sz="1400" dirty="0"/>
                      <a:t> Fixed Term Specialists</a:t>
                    </a: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5397222222222223"/>
                      <c:h val="0.25587503763651792"/>
                    </c:manualLayout>
                  </c15:layout>
                  <c15:dlblFieldTable/>
                  <c15:showDataLabelsRange val="0"/>
                </c:ext>
                <c:ext xmlns:c16="http://schemas.microsoft.com/office/drawing/2014/chart" uri="{C3380CC4-5D6E-409C-BE32-E72D297353CC}">
                  <c16:uniqueId val="{00000003-E0C7-4073-A17B-3094317620E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'Summary of Both FT and Cont'!$D$48:$E$48</c:f>
              <c:numCache>
                <c:formatCode>#,##0;\-#,##0;\ </c:formatCode>
                <c:ptCount val="2"/>
                <c:pt idx="0">
                  <c:v>469</c:v>
                </c:pt>
                <c:pt idx="1">
                  <c:v>635</c:v>
                </c:pt>
              </c:numCache>
            </c:numRef>
          </c:val>
          <c:extLst>
            <c:ext xmlns:c16="http://schemas.microsoft.com/office/drawing/2014/chart" uri="{C3380CC4-5D6E-409C-BE32-E72D297353CC}">
              <c16:uniqueId val="{00000004-E0C7-4073-A17B-3094317620EE}"/>
            </c:ext>
          </c:extLst>
        </c:ser>
        <c:dLbls>
          <c:dLblPos val="ctr"/>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n-US" dirty="0"/>
              <a:t>Specialists by Appointment Category </a:t>
            </a:r>
            <a:r>
              <a:rPr lang="en-US" sz="1100" dirty="0"/>
              <a:t>(Data as of 01/2024)</a:t>
            </a:r>
          </a:p>
        </c:rich>
      </c:tx>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5A08-4EDC-82D9-E31F82079D61}"/>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5A08-4EDC-82D9-E31F82079D61}"/>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5A08-4EDC-82D9-E31F82079D61}"/>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5A08-4EDC-82D9-E31F82079D61}"/>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5A08-4EDC-82D9-E31F82079D61}"/>
              </c:ext>
            </c:extLst>
          </c:dPt>
          <c:dLbls>
            <c:dLbl>
              <c:idx val="0"/>
              <c:layout>
                <c:manualLayout>
                  <c:x val="1.8483868028893083E-2"/>
                  <c:y val="-4.619615159619647E-3"/>
                </c:manualLayout>
              </c:layout>
              <c:tx>
                <c:rich>
                  <a:bodyPr/>
                  <a:lstStyle/>
                  <a:p>
                    <a:r>
                      <a:rPr lang="en-US" sz="1200" b="1" baseline="0"/>
                      <a:t>Advisor</a:t>
                    </a:r>
                    <a:r>
                      <a:rPr lang="en-US" sz="1200" baseline="0"/>
                      <a:t>, </a:t>
                    </a:r>
                    <a:fld id="{C08BD162-42A1-4F73-9DF0-7EEB215A9465}" type="PERCENTAGE">
                      <a:rPr lang="en-US" sz="1200" b="1" baseline="0"/>
                      <a:pPr/>
                      <a:t>[PERCENTAGE]</a:t>
                    </a:fld>
                    <a:endParaRPr lang="en-US" sz="1200"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A08-4EDC-82D9-E31F82079D61}"/>
                </c:ext>
              </c:extLst>
            </c:dLbl>
            <c:dLbl>
              <c:idx val="1"/>
              <c:layout>
                <c:manualLayout>
                  <c:x val="3.4464293616190536E-2"/>
                  <c:y val="1.3353575070775543E-2"/>
                </c:manualLayout>
              </c:layout>
              <c:tx>
                <c:rich>
                  <a:bodyPr/>
                  <a:lstStyle/>
                  <a:p>
                    <a:r>
                      <a:rPr lang="en-US" sz="1200" b="1" baseline="0"/>
                      <a:t>Curr</a:t>
                    </a:r>
                    <a:r>
                      <a:rPr lang="en-US" baseline="0"/>
                      <a:t> </a:t>
                    </a:r>
                    <a:r>
                      <a:rPr lang="en-US" sz="1200" b="1" baseline="0"/>
                      <a:t>Dev, </a:t>
                    </a:r>
                    <a:fld id="{E53FE89A-F8F4-48D7-BEFD-DFCB87C0AA1D}" type="PERCENTAGE">
                      <a:rPr lang="en-US" sz="1200" b="1" baseline="0"/>
                      <a:pPr/>
                      <a:t>[PERCENTAGE]</a:t>
                    </a:fld>
                    <a:endParaRPr lang="en-US" sz="1200" b="1"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A08-4EDC-82D9-E31F82079D61}"/>
                </c:ext>
              </c:extLst>
            </c:dLbl>
            <c:dLbl>
              <c:idx val="2"/>
              <c:layout>
                <c:manualLayout>
                  <c:x val="-6.1251044445890544E-2"/>
                  <c:y val="-3.5025414260858811E-2"/>
                </c:manualLayout>
              </c:layout>
              <c:tx>
                <c:rich>
                  <a:bodyPr/>
                  <a:lstStyle/>
                  <a:p>
                    <a:r>
                      <a:rPr lang="en-US" sz="1100" b="1" baseline="0"/>
                      <a:t>Outreach</a:t>
                    </a:r>
                    <a:r>
                      <a:rPr lang="en-US" baseline="0"/>
                      <a:t>, </a:t>
                    </a:r>
                    <a:fld id="{DA2AC426-38DD-441F-BAB6-0B8CDE55EB10}" type="PERCENTAGE">
                      <a:rPr lang="en-US" sz="1200" b="1" baseline="0"/>
                      <a:pPr/>
                      <a:t>[PERCENTAGE]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A08-4EDC-82D9-E31F82079D61}"/>
                </c:ext>
              </c:extLst>
            </c:dLbl>
            <c:dLbl>
              <c:idx val="3"/>
              <c:layout>
                <c:manualLayout>
                  <c:x val="-7.1194637860350343E-3"/>
                  <c:y val="-1.7498067913212921E-2"/>
                </c:manualLayout>
              </c:layout>
              <c:tx>
                <c:rich>
                  <a:bodyPr/>
                  <a:lstStyle/>
                  <a:p>
                    <a:r>
                      <a:rPr lang="en-US" sz="1200" b="1" baseline="0"/>
                      <a:t>Research </a:t>
                    </a:r>
                    <a:fld id="{5B8BBECB-D5C7-407D-A57B-71523DC72EC4}" type="PERCENTAGE">
                      <a:rPr lang="en-US" sz="1200" b="1" baseline="0"/>
                      <a:pPr/>
                      <a:t>[PERCENTAGE]</a:t>
                    </a:fld>
                    <a:endParaRPr lang="en-US" sz="1200" b="1"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A08-4EDC-82D9-E31F82079D61}"/>
                </c:ext>
              </c:extLst>
            </c:dLbl>
            <c:dLbl>
              <c:idx val="4"/>
              <c:layout>
                <c:manualLayout>
                  <c:x val="-5.7436324591657933E-3"/>
                  <c:y val="-7.3703385688585294E-3"/>
                </c:manualLayout>
              </c:layout>
              <c:tx>
                <c:rich>
                  <a:bodyPr/>
                  <a:lstStyle/>
                  <a:p>
                    <a:r>
                      <a:rPr lang="en-US" sz="1200" b="1"/>
                      <a:t>Teacher</a:t>
                    </a:r>
                    <a:r>
                      <a:rPr lang="en-US" b="1" baseline="0"/>
                      <a:t>,</a:t>
                    </a:r>
                    <a:r>
                      <a:rPr lang="en-US" baseline="0"/>
                      <a:t> </a:t>
                    </a:r>
                    <a:fld id="{848B0A55-0790-411E-9420-20E6757C6D2A}" type="PERCENTAGE">
                      <a:rPr lang="en-US" sz="1200" b="1" baseline="0"/>
                      <a:pPr/>
                      <a:t>[PERCENTAGE]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A08-4EDC-82D9-E31F82079D61}"/>
                </c:ext>
              </c:extLst>
            </c:dLbl>
            <c:spPr>
              <a:solidFill>
                <a:prstClr val="white">
                  <a:alpha val="75000"/>
                </a:prstClr>
              </a:solidFill>
              <a:ln w="9525">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val>
            <c:numRef>
              <c:f>'Summary of Both FT and Cont'!$F$48:$J$48</c:f>
              <c:numCache>
                <c:formatCode>#,##0;\-#,##0;\ </c:formatCode>
                <c:ptCount val="5"/>
                <c:pt idx="0">
                  <c:v>329</c:v>
                </c:pt>
                <c:pt idx="1">
                  <c:v>90</c:v>
                </c:pt>
                <c:pt idx="2">
                  <c:v>336</c:v>
                </c:pt>
                <c:pt idx="3">
                  <c:v>121</c:v>
                </c:pt>
                <c:pt idx="4">
                  <c:v>228</c:v>
                </c:pt>
              </c:numCache>
            </c:numRef>
          </c:val>
          <c:extLst>
            <c:ext xmlns:c16="http://schemas.microsoft.com/office/drawing/2014/chart" uri="{C3380CC4-5D6E-409C-BE32-E72D297353CC}">
              <c16:uniqueId val="{0000000A-5A08-4EDC-82D9-E31F82079D61}"/>
            </c:ext>
          </c:extLst>
        </c:ser>
        <c:dLbls>
          <c:dLblPos val="ctr"/>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11C792-6EA2-4829-B92A-F07DF140B94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E0937F62-CC21-4A92-98AD-2D7DFFA3F70C}">
      <dgm:prSet custT="1"/>
      <dgm:spPr>
        <a:solidFill>
          <a:srgbClr val="18453B"/>
        </a:solidFill>
      </dgm:spPr>
      <dgm:t>
        <a:bodyPr/>
        <a:lstStyle/>
        <a:p>
          <a:pPr rtl="0"/>
          <a:r>
            <a:rPr lang="en-US" sz="1800" b="0" i="0" dirty="0">
              <a:latin typeface="Gotham Book" pitchFamily="50" charset="0"/>
              <a:cs typeface="Gotham Book" pitchFamily="50" charset="0"/>
            </a:rPr>
            <a:t>Appointed as a Continuing System Specialist to a 3-year probationary appointment</a:t>
          </a:r>
          <a:endParaRPr lang="en-US" sz="1800" dirty="0">
            <a:latin typeface="Gotham Book" pitchFamily="50" charset="0"/>
            <a:cs typeface="Gotham Book" pitchFamily="50" charset="0"/>
          </a:endParaRPr>
        </a:p>
      </dgm:t>
    </dgm:pt>
    <dgm:pt modelId="{E3094658-2B62-43DD-9127-7ED5E31AA6D7}" type="parTrans" cxnId="{E5662B8A-1F3A-4DA0-94C1-8EB86E1FDF96}">
      <dgm:prSet/>
      <dgm:spPr/>
      <dgm:t>
        <a:bodyPr/>
        <a:lstStyle/>
        <a:p>
          <a:endParaRPr lang="en-US"/>
        </a:p>
      </dgm:t>
    </dgm:pt>
    <dgm:pt modelId="{8312DF6D-2729-4658-8F54-5584B7043870}" type="sibTrans" cxnId="{E5662B8A-1F3A-4DA0-94C1-8EB86E1FDF96}">
      <dgm:prSet/>
      <dgm:spPr/>
      <dgm:t>
        <a:bodyPr/>
        <a:lstStyle/>
        <a:p>
          <a:endParaRPr lang="en-US"/>
        </a:p>
      </dgm:t>
    </dgm:pt>
    <dgm:pt modelId="{A7BD9B09-E3DC-444E-BD27-1E48A89B4DD3}">
      <dgm:prSet custT="1"/>
      <dgm:spPr/>
      <dgm:t>
        <a:bodyPr/>
        <a:lstStyle/>
        <a:p>
          <a:pPr rtl="0"/>
          <a:r>
            <a:rPr lang="en-US" sz="1600" b="0" i="0" dirty="0">
              <a:latin typeface="Gotham Book" pitchFamily="50" charset="0"/>
              <a:cs typeface="Gotham Book" pitchFamily="50" charset="0"/>
            </a:rPr>
            <a:t>During the  2</a:t>
          </a:r>
          <a:r>
            <a:rPr lang="en-US" sz="1600" b="0" i="0" baseline="30000" dirty="0">
              <a:latin typeface="Gotham Book" pitchFamily="50" charset="0"/>
              <a:cs typeface="Gotham Book" pitchFamily="50" charset="0"/>
            </a:rPr>
            <a:t>nd</a:t>
          </a:r>
          <a:r>
            <a:rPr lang="en-US" sz="1600" b="0" i="0" dirty="0">
              <a:latin typeface="Gotham Book" pitchFamily="50" charset="0"/>
              <a:cs typeface="Gotham Book" pitchFamily="50" charset="0"/>
            </a:rPr>
            <a:t> year, reappointment review occurs</a:t>
          </a:r>
          <a:endParaRPr lang="en-US" sz="1600" dirty="0">
            <a:latin typeface="Gotham Book" pitchFamily="50" charset="0"/>
            <a:cs typeface="Gotham Book" pitchFamily="50" charset="0"/>
          </a:endParaRPr>
        </a:p>
      </dgm:t>
    </dgm:pt>
    <dgm:pt modelId="{F254B3F4-A7CC-456C-9D73-95798530FE60}" type="parTrans" cxnId="{BA5E7F19-2C49-4354-A189-588563189E47}">
      <dgm:prSet/>
      <dgm:spPr/>
      <dgm:t>
        <a:bodyPr/>
        <a:lstStyle/>
        <a:p>
          <a:endParaRPr lang="en-US"/>
        </a:p>
      </dgm:t>
    </dgm:pt>
    <dgm:pt modelId="{1F99F10F-CB23-4E37-BC3D-FF58009492B5}" type="sibTrans" cxnId="{BA5E7F19-2C49-4354-A189-588563189E47}">
      <dgm:prSet/>
      <dgm:spPr/>
      <dgm:t>
        <a:bodyPr/>
        <a:lstStyle/>
        <a:p>
          <a:endParaRPr lang="en-US"/>
        </a:p>
      </dgm:t>
    </dgm:pt>
    <dgm:pt modelId="{5FA03B53-2F88-4CEC-8F2C-D96358EA5001}">
      <dgm:prSet custT="1"/>
      <dgm:spPr/>
      <dgm:t>
        <a:bodyPr/>
        <a:lstStyle/>
        <a:p>
          <a:pPr rtl="0"/>
          <a:r>
            <a:rPr lang="en-US" sz="1600" b="0" i="0" dirty="0">
              <a:latin typeface="Gotham Book" pitchFamily="50" charset="0"/>
              <a:cs typeface="Gotham Book" pitchFamily="50" charset="0"/>
            </a:rPr>
            <a:t>If unsuccessful, the appointment ends as originally scheduled</a:t>
          </a:r>
          <a:endParaRPr lang="en-US" sz="1600" dirty="0">
            <a:latin typeface="Gotham Book" pitchFamily="50" charset="0"/>
            <a:cs typeface="Gotham Book" pitchFamily="50" charset="0"/>
          </a:endParaRPr>
        </a:p>
      </dgm:t>
    </dgm:pt>
    <dgm:pt modelId="{0E28C0B7-0B32-42C4-876F-BF066FC0F845}" type="parTrans" cxnId="{4F3EB169-AC30-4DFB-A671-CD6D0C085541}">
      <dgm:prSet/>
      <dgm:spPr/>
      <dgm:t>
        <a:bodyPr/>
        <a:lstStyle/>
        <a:p>
          <a:endParaRPr lang="en-US"/>
        </a:p>
      </dgm:t>
    </dgm:pt>
    <dgm:pt modelId="{CC426D25-BD30-4749-99DA-0BAC7AD33586}" type="sibTrans" cxnId="{4F3EB169-AC30-4DFB-A671-CD6D0C085541}">
      <dgm:prSet/>
      <dgm:spPr/>
      <dgm:t>
        <a:bodyPr/>
        <a:lstStyle/>
        <a:p>
          <a:endParaRPr lang="en-US"/>
        </a:p>
      </dgm:t>
    </dgm:pt>
    <dgm:pt modelId="{50A25FD2-FD55-40B0-BE2D-4C7D251E80B9}">
      <dgm:prSet custT="1"/>
      <dgm:spPr>
        <a:solidFill>
          <a:srgbClr val="18453B"/>
        </a:solidFill>
      </dgm:spPr>
      <dgm:t>
        <a:bodyPr/>
        <a:lstStyle/>
        <a:p>
          <a:pPr rtl="0"/>
          <a:r>
            <a:rPr lang="en-US" sz="1800" b="0" i="0" dirty="0">
              <a:latin typeface="Gotham Book" pitchFamily="50" charset="0"/>
              <a:cs typeface="Gotham Book" pitchFamily="50" charset="0"/>
            </a:rPr>
            <a:t>If successfully reappointed, the Specialist begins a second 3-year probationary appointment</a:t>
          </a:r>
          <a:endParaRPr lang="en-US" sz="1800" dirty="0">
            <a:latin typeface="Gotham Book" pitchFamily="50" charset="0"/>
            <a:cs typeface="Gotham Book" pitchFamily="50" charset="0"/>
          </a:endParaRPr>
        </a:p>
      </dgm:t>
    </dgm:pt>
    <dgm:pt modelId="{2B129A9A-3D6C-4392-8A88-EF0E511458AC}" type="parTrans" cxnId="{8E5CAB8A-64B0-4027-B824-E30FF37C0EA5}">
      <dgm:prSet/>
      <dgm:spPr/>
      <dgm:t>
        <a:bodyPr/>
        <a:lstStyle/>
        <a:p>
          <a:endParaRPr lang="en-US"/>
        </a:p>
      </dgm:t>
    </dgm:pt>
    <dgm:pt modelId="{DCB8B379-CD34-4FB1-8347-6F49896A4963}" type="sibTrans" cxnId="{8E5CAB8A-64B0-4027-B824-E30FF37C0EA5}">
      <dgm:prSet/>
      <dgm:spPr/>
      <dgm:t>
        <a:bodyPr/>
        <a:lstStyle/>
        <a:p>
          <a:endParaRPr lang="en-US"/>
        </a:p>
      </dgm:t>
    </dgm:pt>
    <dgm:pt modelId="{F60D3A9C-F487-4290-AFAA-13C8BC2ABDA5}">
      <dgm:prSet custT="1"/>
      <dgm:spPr/>
      <dgm:t>
        <a:bodyPr/>
        <a:lstStyle/>
        <a:p>
          <a:pPr rtl="0"/>
          <a:r>
            <a:rPr lang="en-US" sz="1600" b="0" i="0" dirty="0">
              <a:latin typeface="Gotham Book" pitchFamily="50" charset="0"/>
              <a:cs typeface="Gotham Book" pitchFamily="50" charset="0"/>
            </a:rPr>
            <a:t>During the 5</a:t>
          </a:r>
          <a:r>
            <a:rPr lang="en-US" sz="1600" b="0" i="0" baseline="30000" dirty="0">
              <a:latin typeface="Gotham Book" pitchFamily="50" charset="0"/>
              <a:cs typeface="Gotham Book" pitchFamily="50" charset="0"/>
            </a:rPr>
            <a:t>th</a:t>
          </a:r>
          <a:r>
            <a:rPr lang="en-US" sz="1600" b="0" i="0" dirty="0">
              <a:latin typeface="Gotham Book" pitchFamily="50" charset="0"/>
              <a:cs typeface="Gotham Book" pitchFamily="50" charset="0"/>
            </a:rPr>
            <a:t> year, the continuing review occurs</a:t>
          </a:r>
          <a:endParaRPr lang="en-US" sz="1600" dirty="0">
            <a:latin typeface="Gotham Book" pitchFamily="50" charset="0"/>
            <a:cs typeface="Gotham Book" pitchFamily="50" charset="0"/>
          </a:endParaRPr>
        </a:p>
      </dgm:t>
    </dgm:pt>
    <dgm:pt modelId="{99C817BD-24EE-4EF7-B0CB-BFB48256CB42}" type="parTrans" cxnId="{8A7A1264-0821-4EF1-A2FC-8E2AF6D9CF66}">
      <dgm:prSet/>
      <dgm:spPr/>
      <dgm:t>
        <a:bodyPr/>
        <a:lstStyle/>
        <a:p>
          <a:endParaRPr lang="en-US"/>
        </a:p>
      </dgm:t>
    </dgm:pt>
    <dgm:pt modelId="{ED06F091-3796-42E3-8DA7-8A1D9F478447}" type="sibTrans" cxnId="{8A7A1264-0821-4EF1-A2FC-8E2AF6D9CF66}">
      <dgm:prSet/>
      <dgm:spPr/>
      <dgm:t>
        <a:bodyPr/>
        <a:lstStyle/>
        <a:p>
          <a:endParaRPr lang="en-US"/>
        </a:p>
      </dgm:t>
    </dgm:pt>
    <dgm:pt modelId="{4CCC8AE6-970E-4D86-8434-D94793B261DF}">
      <dgm:prSet custT="1"/>
      <dgm:spPr/>
      <dgm:t>
        <a:bodyPr/>
        <a:lstStyle/>
        <a:p>
          <a:pPr rtl="0"/>
          <a:r>
            <a:rPr lang="en-US" sz="1600" b="0" i="0" dirty="0">
              <a:latin typeface="Gotham Book" pitchFamily="50" charset="0"/>
              <a:cs typeface="Gotham Book" pitchFamily="50" charset="0"/>
            </a:rPr>
            <a:t>If successful, one is reappointed with continuing status</a:t>
          </a:r>
          <a:endParaRPr lang="en-US" sz="1600" dirty="0">
            <a:latin typeface="Gotham Book" pitchFamily="50" charset="0"/>
            <a:cs typeface="Gotham Book" pitchFamily="50" charset="0"/>
          </a:endParaRPr>
        </a:p>
      </dgm:t>
    </dgm:pt>
    <dgm:pt modelId="{98BFD5DF-E6F6-4D70-BB44-25D073E77B25}" type="parTrans" cxnId="{6D5A4706-5853-4769-BDDF-308F56F70389}">
      <dgm:prSet/>
      <dgm:spPr/>
      <dgm:t>
        <a:bodyPr/>
        <a:lstStyle/>
        <a:p>
          <a:endParaRPr lang="en-US"/>
        </a:p>
      </dgm:t>
    </dgm:pt>
    <dgm:pt modelId="{DE2A771A-B7FF-41F5-847A-BD2E93DB62A6}" type="sibTrans" cxnId="{6D5A4706-5853-4769-BDDF-308F56F70389}">
      <dgm:prSet/>
      <dgm:spPr/>
      <dgm:t>
        <a:bodyPr/>
        <a:lstStyle/>
        <a:p>
          <a:endParaRPr lang="en-US"/>
        </a:p>
      </dgm:t>
    </dgm:pt>
    <dgm:pt modelId="{D7BF51D2-4B07-4C22-91E8-A87EA0856F49}">
      <dgm:prSet custT="1"/>
      <dgm:spPr/>
      <dgm:t>
        <a:bodyPr/>
        <a:lstStyle/>
        <a:p>
          <a:pPr rtl="0"/>
          <a:r>
            <a:rPr lang="en-US" sz="1600" b="0" i="0" dirty="0">
              <a:latin typeface="Gotham Book" pitchFamily="50" charset="0"/>
              <a:cs typeface="Gotham Book" pitchFamily="50" charset="0"/>
            </a:rPr>
            <a:t>If unsuccessful, the appointment ends as originally scheduled</a:t>
          </a:r>
          <a:endParaRPr lang="en-US" sz="1600" dirty="0">
            <a:latin typeface="Gotham Book" pitchFamily="50" charset="0"/>
            <a:cs typeface="Gotham Book" pitchFamily="50" charset="0"/>
          </a:endParaRPr>
        </a:p>
      </dgm:t>
    </dgm:pt>
    <dgm:pt modelId="{CE9CAD0B-E0A4-4D89-B001-502CEDA9373F}" type="parTrans" cxnId="{07AFA749-9791-4D45-B542-8C93103411C1}">
      <dgm:prSet/>
      <dgm:spPr/>
      <dgm:t>
        <a:bodyPr/>
        <a:lstStyle/>
        <a:p>
          <a:endParaRPr lang="en-US"/>
        </a:p>
      </dgm:t>
    </dgm:pt>
    <dgm:pt modelId="{DC5333E4-4C2D-45BB-BB98-24A4E930BEFF}" type="sibTrans" cxnId="{07AFA749-9791-4D45-B542-8C93103411C1}">
      <dgm:prSet/>
      <dgm:spPr/>
      <dgm:t>
        <a:bodyPr/>
        <a:lstStyle/>
        <a:p>
          <a:endParaRPr lang="en-US"/>
        </a:p>
      </dgm:t>
    </dgm:pt>
    <dgm:pt modelId="{4FD18785-F6CA-40E3-AE58-A7BC56BEC1DE}" type="pres">
      <dgm:prSet presAssocID="{6011C792-6EA2-4829-B92A-F07DF140B949}" presName="rootnode" presStyleCnt="0">
        <dgm:presLayoutVars>
          <dgm:chMax/>
          <dgm:chPref/>
          <dgm:dir/>
          <dgm:animLvl val="lvl"/>
        </dgm:presLayoutVars>
      </dgm:prSet>
      <dgm:spPr/>
    </dgm:pt>
    <dgm:pt modelId="{38ECEE16-5110-491C-869F-EF5F3D825C1E}" type="pres">
      <dgm:prSet presAssocID="{E0937F62-CC21-4A92-98AD-2D7DFFA3F70C}" presName="composite" presStyleCnt="0"/>
      <dgm:spPr/>
    </dgm:pt>
    <dgm:pt modelId="{1AEBEEC6-805C-4A12-B839-804F34AF3F4F}" type="pres">
      <dgm:prSet presAssocID="{E0937F62-CC21-4A92-98AD-2D7DFFA3F70C}" presName="bentUpArrow1" presStyleLbl="alignImgPlace1" presStyleIdx="0" presStyleCnt="1"/>
      <dgm:spPr/>
    </dgm:pt>
    <dgm:pt modelId="{B7272B9D-319B-40A0-9444-5C44C4CF2E22}" type="pres">
      <dgm:prSet presAssocID="{E0937F62-CC21-4A92-98AD-2D7DFFA3F70C}" presName="ParentText" presStyleLbl="node1" presStyleIdx="0" presStyleCnt="2">
        <dgm:presLayoutVars>
          <dgm:chMax val="1"/>
          <dgm:chPref val="1"/>
          <dgm:bulletEnabled val="1"/>
        </dgm:presLayoutVars>
      </dgm:prSet>
      <dgm:spPr/>
    </dgm:pt>
    <dgm:pt modelId="{02E07910-473A-4324-964A-83C2C1FB5354}" type="pres">
      <dgm:prSet presAssocID="{E0937F62-CC21-4A92-98AD-2D7DFFA3F70C}" presName="ChildText" presStyleLbl="revTx" presStyleIdx="0" presStyleCnt="2" custScaleY="138625" custLinFactNeighborX="-1338" custLinFactNeighborY="20914">
        <dgm:presLayoutVars>
          <dgm:chMax val="0"/>
          <dgm:chPref val="0"/>
          <dgm:bulletEnabled val="1"/>
        </dgm:presLayoutVars>
      </dgm:prSet>
      <dgm:spPr/>
    </dgm:pt>
    <dgm:pt modelId="{212E4881-A239-4C9F-9EA2-C170E361F5F8}" type="pres">
      <dgm:prSet presAssocID="{8312DF6D-2729-4658-8F54-5584B7043870}" presName="sibTrans" presStyleCnt="0"/>
      <dgm:spPr/>
    </dgm:pt>
    <dgm:pt modelId="{F285FA4F-7721-4BF7-82A8-26B26185DFE8}" type="pres">
      <dgm:prSet presAssocID="{50A25FD2-FD55-40B0-BE2D-4C7D251E80B9}" presName="composite" presStyleCnt="0"/>
      <dgm:spPr/>
    </dgm:pt>
    <dgm:pt modelId="{7D40DB8C-6744-4E25-9795-A7B61A0D4893}" type="pres">
      <dgm:prSet presAssocID="{50A25FD2-FD55-40B0-BE2D-4C7D251E80B9}" presName="ParentText" presStyleLbl="node1" presStyleIdx="1" presStyleCnt="2" custScaleY="88356" custLinFactNeighborX="-2721" custLinFactNeighborY="-6753">
        <dgm:presLayoutVars>
          <dgm:chMax val="1"/>
          <dgm:chPref val="1"/>
          <dgm:bulletEnabled val="1"/>
        </dgm:presLayoutVars>
      </dgm:prSet>
      <dgm:spPr/>
    </dgm:pt>
    <dgm:pt modelId="{AC595C2D-19E5-46EB-A693-4487261D9BEA}" type="pres">
      <dgm:prSet presAssocID="{50A25FD2-FD55-40B0-BE2D-4C7D251E80B9}" presName="FinalChildText" presStyleLbl="revTx" presStyleIdx="1" presStyleCnt="2" custScaleX="113027" custScaleY="133745" custLinFactNeighborX="4577" custLinFactNeighborY="2066">
        <dgm:presLayoutVars>
          <dgm:chMax val="0"/>
          <dgm:chPref val="0"/>
          <dgm:bulletEnabled val="1"/>
        </dgm:presLayoutVars>
      </dgm:prSet>
      <dgm:spPr/>
    </dgm:pt>
  </dgm:ptLst>
  <dgm:cxnLst>
    <dgm:cxn modelId="{7C6A9701-366A-43EC-AEFE-909046542484}" type="presOf" srcId="{6011C792-6EA2-4829-B92A-F07DF140B949}" destId="{4FD18785-F6CA-40E3-AE58-A7BC56BEC1DE}" srcOrd="0" destOrd="0" presId="urn:microsoft.com/office/officeart/2005/8/layout/StepDownProcess"/>
    <dgm:cxn modelId="{6D5A4706-5853-4769-BDDF-308F56F70389}" srcId="{50A25FD2-FD55-40B0-BE2D-4C7D251E80B9}" destId="{4CCC8AE6-970E-4D86-8434-D94793B261DF}" srcOrd="1" destOrd="0" parTransId="{98BFD5DF-E6F6-4D70-BB44-25D073E77B25}" sibTransId="{DE2A771A-B7FF-41F5-847A-BD2E93DB62A6}"/>
    <dgm:cxn modelId="{BA5E7F19-2C49-4354-A189-588563189E47}" srcId="{E0937F62-CC21-4A92-98AD-2D7DFFA3F70C}" destId="{A7BD9B09-E3DC-444E-BD27-1E48A89B4DD3}" srcOrd="0" destOrd="0" parTransId="{F254B3F4-A7CC-456C-9D73-95798530FE60}" sibTransId="{1F99F10F-CB23-4E37-BC3D-FF58009492B5}"/>
    <dgm:cxn modelId="{0C85F938-E6C5-41C7-88A5-0F2B6D93A615}" type="presOf" srcId="{5FA03B53-2F88-4CEC-8F2C-D96358EA5001}" destId="{02E07910-473A-4324-964A-83C2C1FB5354}" srcOrd="0" destOrd="1" presId="urn:microsoft.com/office/officeart/2005/8/layout/StepDownProcess"/>
    <dgm:cxn modelId="{8A7A1264-0821-4EF1-A2FC-8E2AF6D9CF66}" srcId="{50A25FD2-FD55-40B0-BE2D-4C7D251E80B9}" destId="{F60D3A9C-F487-4290-AFAA-13C8BC2ABDA5}" srcOrd="0" destOrd="0" parTransId="{99C817BD-24EE-4EF7-B0CB-BFB48256CB42}" sibTransId="{ED06F091-3796-42E3-8DA7-8A1D9F478447}"/>
    <dgm:cxn modelId="{07AFA749-9791-4D45-B542-8C93103411C1}" srcId="{50A25FD2-FD55-40B0-BE2D-4C7D251E80B9}" destId="{D7BF51D2-4B07-4C22-91E8-A87EA0856F49}" srcOrd="2" destOrd="0" parTransId="{CE9CAD0B-E0A4-4D89-B001-502CEDA9373F}" sibTransId="{DC5333E4-4C2D-45BB-BB98-24A4E930BEFF}"/>
    <dgm:cxn modelId="{4F3EB169-AC30-4DFB-A671-CD6D0C085541}" srcId="{E0937F62-CC21-4A92-98AD-2D7DFFA3F70C}" destId="{5FA03B53-2F88-4CEC-8F2C-D96358EA5001}" srcOrd="1" destOrd="0" parTransId="{0E28C0B7-0B32-42C4-876F-BF066FC0F845}" sibTransId="{CC426D25-BD30-4749-99DA-0BAC7AD33586}"/>
    <dgm:cxn modelId="{F64ECE4F-6654-4C05-992C-6F3BB3424EA2}" type="presOf" srcId="{50A25FD2-FD55-40B0-BE2D-4C7D251E80B9}" destId="{7D40DB8C-6744-4E25-9795-A7B61A0D4893}" srcOrd="0" destOrd="0" presId="urn:microsoft.com/office/officeart/2005/8/layout/StepDownProcess"/>
    <dgm:cxn modelId="{E5662B8A-1F3A-4DA0-94C1-8EB86E1FDF96}" srcId="{6011C792-6EA2-4829-B92A-F07DF140B949}" destId="{E0937F62-CC21-4A92-98AD-2D7DFFA3F70C}" srcOrd="0" destOrd="0" parTransId="{E3094658-2B62-43DD-9127-7ED5E31AA6D7}" sibTransId="{8312DF6D-2729-4658-8F54-5584B7043870}"/>
    <dgm:cxn modelId="{8E5CAB8A-64B0-4027-B824-E30FF37C0EA5}" srcId="{6011C792-6EA2-4829-B92A-F07DF140B949}" destId="{50A25FD2-FD55-40B0-BE2D-4C7D251E80B9}" srcOrd="1" destOrd="0" parTransId="{2B129A9A-3D6C-4392-8A88-EF0E511458AC}" sibTransId="{DCB8B379-CD34-4FB1-8347-6F49896A4963}"/>
    <dgm:cxn modelId="{F7C1C69A-DB2B-4483-B7D2-1AA4522ABD6B}" type="presOf" srcId="{A7BD9B09-E3DC-444E-BD27-1E48A89B4DD3}" destId="{02E07910-473A-4324-964A-83C2C1FB5354}" srcOrd="0" destOrd="0" presId="urn:microsoft.com/office/officeart/2005/8/layout/StepDownProcess"/>
    <dgm:cxn modelId="{A55DE2AA-31E5-4CAA-91D1-830D19D11568}" type="presOf" srcId="{4CCC8AE6-970E-4D86-8434-D94793B261DF}" destId="{AC595C2D-19E5-46EB-A693-4487261D9BEA}" srcOrd="0" destOrd="1" presId="urn:microsoft.com/office/officeart/2005/8/layout/StepDownProcess"/>
    <dgm:cxn modelId="{9E5D40AE-874A-40BC-96FB-61C895AA60B3}" type="presOf" srcId="{D7BF51D2-4B07-4C22-91E8-A87EA0856F49}" destId="{AC595C2D-19E5-46EB-A693-4487261D9BEA}" srcOrd="0" destOrd="2" presId="urn:microsoft.com/office/officeart/2005/8/layout/StepDownProcess"/>
    <dgm:cxn modelId="{A27097B7-3704-407B-AA1C-4FB11E5E9F5D}" type="presOf" srcId="{E0937F62-CC21-4A92-98AD-2D7DFFA3F70C}" destId="{B7272B9D-319B-40A0-9444-5C44C4CF2E22}" srcOrd="0" destOrd="0" presId="urn:microsoft.com/office/officeart/2005/8/layout/StepDownProcess"/>
    <dgm:cxn modelId="{314E2CBE-BB0B-41D1-86F8-79735EF05F6C}" type="presOf" srcId="{F60D3A9C-F487-4290-AFAA-13C8BC2ABDA5}" destId="{AC595C2D-19E5-46EB-A693-4487261D9BEA}" srcOrd="0" destOrd="0" presId="urn:microsoft.com/office/officeart/2005/8/layout/StepDownProcess"/>
    <dgm:cxn modelId="{45021B98-4C10-4118-BC49-9DE67F2AC4BA}" type="presParOf" srcId="{4FD18785-F6CA-40E3-AE58-A7BC56BEC1DE}" destId="{38ECEE16-5110-491C-869F-EF5F3D825C1E}" srcOrd="0" destOrd="0" presId="urn:microsoft.com/office/officeart/2005/8/layout/StepDownProcess"/>
    <dgm:cxn modelId="{C91A7069-175E-4756-B211-ABFF804D3E48}" type="presParOf" srcId="{38ECEE16-5110-491C-869F-EF5F3D825C1E}" destId="{1AEBEEC6-805C-4A12-B839-804F34AF3F4F}" srcOrd="0" destOrd="0" presId="urn:microsoft.com/office/officeart/2005/8/layout/StepDownProcess"/>
    <dgm:cxn modelId="{D615F129-93CB-421D-ABDE-713A4FC76368}" type="presParOf" srcId="{38ECEE16-5110-491C-869F-EF5F3D825C1E}" destId="{B7272B9D-319B-40A0-9444-5C44C4CF2E22}" srcOrd="1" destOrd="0" presId="urn:microsoft.com/office/officeart/2005/8/layout/StepDownProcess"/>
    <dgm:cxn modelId="{5F5A48C9-392F-42A1-B778-26AD01723554}" type="presParOf" srcId="{38ECEE16-5110-491C-869F-EF5F3D825C1E}" destId="{02E07910-473A-4324-964A-83C2C1FB5354}" srcOrd="2" destOrd="0" presId="urn:microsoft.com/office/officeart/2005/8/layout/StepDownProcess"/>
    <dgm:cxn modelId="{2AA6D845-41F6-498E-A7B4-D40333A6FDA2}" type="presParOf" srcId="{4FD18785-F6CA-40E3-AE58-A7BC56BEC1DE}" destId="{212E4881-A239-4C9F-9EA2-C170E361F5F8}" srcOrd="1" destOrd="0" presId="urn:microsoft.com/office/officeart/2005/8/layout/StepDownProcess"/>
    <dgm:cxn modelId="{E80D4B26-F945-424F-9CB0-7B61A28B1505}" type="presParOf" srcId="{4FD18785-F6CA-40E3-AE58-A7BC56BEC1DE}" destId="{F285FA4F-7721-4BF7-82A8-26B26185DFE8}" srcOrd="2" destOrd="0" presId="urn:microsoft.com/office/officeart/2005/8/layout/StepDownProcess"/>
    <dgm:cxn modelId="{13E0313C-8373-4F46-9E38-BC79C5C19C67}" type="presParOf" srcId="{F285FA4F-7721-4BF7-82A8-26B26185DFE8}" destId="{7D40DB8C-6744-4E25-9795-A7B61A0D4893}" srcOrd="0" destOrd="0" presId="urn:microsoft.com/office/officeart/2005/8/layout/StepDownProcess"/>
    <dgm:cxn modelId="{801982CB-A65E-4C7E-9794-15FD7343CBBB}" type="presParOf" srcId="{F285FA4F-7721-4BF7-82A8-26B26185DFE8}" destId="{AC595C2D-19E5-46EB-A693-4487261D9BEA}"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BEEC6-805C-4A12-B839-804F34AF3F4F}">
      <dsp:nvSpPr>
        <dsp:cNvPr id="0" name=""/>
        <dsp:cNvSpPr/>
      </dsp:nvSpPr>
      <dsp:spPr>
        <a:xfrm rot="5400000">
          <a:off x="1772814" y="1865835"/>
          <a:ext cx="1572327" cy="1790039"/>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272B9D-319B-40A0-9444-5C44C4CF2E22}">
      <dsp:nvSpPr>
        <dsp:cNvPr id="0" name=""/>
        <dsp:cNvSpPr/>
      </dsp:nvSpPr>
      <dsp:spPr>
        <a:xfrm>
          <a:off x="1356242" y="122878"/>
          <a:ext cx="2646874" cy="1852726"/>
        </a:xfrm>
        <a:prstGeom prst="roundRect">
          <a:avLst>
            <a:gd name="adj" fmla="val 16670"/>
          </a:avLst>
        </a:prstGeom>
        <a:solidFill>
          <a:srgbClr val="18453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kern="1200" dirty="0">
              <a:latin typeface="Gotham Book" pitchFamily="50" charset="0"/>
              <a:cs typeface="Gotham Book" pitchFamily="50" charset="0"/>
            </a:rPr>
            <a:t>Appointed as a Continuing System Specialist to a 3-year probationary appointment</a:t>
          </a:r>
          <a:endParaRPr lang="en-US" sz="1800" kern="1200" dirty="0">
            <a:latin typeface="Gotham Book" pitchFamily="50" charset="0"/>
            <a:cs typeface="Gotham Book" pitchFamily="50" charset="0"/>
          </a:endParaRPr>
        </a:p>
      </dsp:txBody>
      <dsp:txXfrm>
        <a:off x="1446701" y="213337"/>
        <a:ext cx="2465956" cy="1671808"/>
      </dsp:txXfrm>
    </dsp:sp>
    <dsp:sp modelId="{02E07910-473A-4324-964A-83C2C1FB5354}">
      <dsp:nvSpPr>
        <dsp:cNvPr id="0" name=""/>
        <dsp:cNvSpPr/>
      </dsp:nvSpPr>
      <dsp:spPr>
        <a:xfrm>
          <a:off x="3977359" y="323560"/>
          <a:ext cx="1925084" cy="2075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rtl="0">
            <a:lnSpc>
              <a:spcPct val="90000"/>
            </a:lnSpc>
            <a:spcBef>
              <a:spcPct val="0"/>
            </a:spcBef>
            <a:spcAft>
              <a:spcPct val="15000"/>
            </a:spcAft>
            <a:buChar char="•"/>
          </a:pPr>
          <a:r>
            <a:rPr lang="en-US" sz="1600" b="0" i="0" kern="1200" dirty="0">
              <a:latin typeface="Gotham Book" pitchFamily="50" charset="0"/>
              <a:cs typeface="Gotham Book" pitchFamily="50" charset="0"/>
            </a:rPr>
            <a:t>During the  2</a:t>
          </a:r>
          <a:r>
            <a:rPr lang="en-US" sz="1600" b="0" i="0" kern="1200" baseline="30000" dirty="0">
              <a:latin typeface="Gotham Book" pitchFamily="50" charset="0"/>
              <a:cs typeface="Gotham Book" pitchFamily="50" charset="0"/>
            </a:rPr>
            <a:t>nd</a:t>
          </a:r>
          <a:r>
            <a:rPr lang="en-US" sz="1600" b="0" i="0" kern="1200" dirty="0">
              <a:latin typeface="Gotham Book" pitchFamily="50" charset="0"/>
              <a:cs typeface="Gotham Book" pitchFamily="50" charset="0"/>
            </a:rPr>
            <a:t> year, reappointment review occurs</a:t>
          </a:r>
          <a:endParaRPr lang="en-US" sz="1600" kern="1200" dirty="0">
            <a:latin typeface="Gotham Book" pitchFamily="50" charset="0"/>
            <a:cs typeface="Gotham Book" pitchFamily="50" charset="0"/>
          </a:endParaRPr>
        </a:p>
        <a:p>
          <a:pPr marL="171450" lvl="1" indent="-171450" algn="l" defTabSz="711200" rtl="0">
            <a:lnSpc>
              <a:spcPct val="90000"/>
            </a:lnSpc>
            <a:spcBef>
              <a:spcPct val="0"/>
            </a:spcBef>
            <a:spcAft>
              <a:spcPct val="15000"/>
            </a:spcAft>
            <a:buChar char="•"/>
          </a:pPr>
          <a:r>
            <a:rPr lang="en-US" sz="1600" b="0" i="0" kern="1200" dirty="0">
              <a:latin typeface="Gotham Book" pitchFamily="50" charset="0"/>
              <a:cs typeface="Gotham Book" pitchFamily="50" charset="0"/>
            </a:rPr>
            <a:t>If unsuccessful, the appointment ends as originally scheduled</a:t>
          </a:r>
          <a:endParaRPr lang="en-US" sz="1600" kern="1200" dirty="0">
            <a:latin typeface="Gotham Book" pitchFamily="50" charset="0"/>
            <a:cs typeface="Gotham Book" pitchFamily="50" charset="0"/>
          </a:endParaRPr>
        </a:p>
      </dsp:txBody>
      <dsp:txXfrm>
        <a:off x="3977359" y="323560"/>
        <a:ext cx="1925084" cy="2075846"/>
      </dsp:txXfrm>
    </dsp:sp>
    <dsp:sp modelId="{7D40DB8C-6744-4E25-9795-A7B61A0D4893}">
      <dsp:nvSpPr>
        <dsp:cNvPr id="0" name=""/>
        <dsp:cNvSpPr/>
      </dsp:nvSpPr>
      <dsp:spPr>
        <a:xfrm>
          <a:off x="3478761" y="2262811"/>
          <a:ext cx="2646874" cy="1636994"/>
        </a:xfrm>
        <a:prstGeom prst="roundRect">
          <a:avLst>
            <a:gd name="adj" fmla="val 16670"/>
          </a:avLst>
        </a:prstGeom>
        <a:solidFill>
          <a:srgbClr val="18453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kern="1200" dirty="0">
              <a:latin typeface="Gotham Book" pitchFamily="50" charset="0"/>
              <a:cs typeface="Gotham Book" pitchFamily="50" charset="0"/>
            </a:rPr>
            <a:t>If successfully reappointed, the Specialist begins a second 3-year probationary appointment</a:t>
          </a:r>
          <a:endParaRPr lang="en-US" sz="1800" kern="1200" dirty="0">
            <a:latin typeface="Gotham Book" pitchFamily="50" charset="0"/>
            <a:cs typeface="Gotham Book" pitchFamily="50" charset="0"/>
          </a:endParaRPr>
        </a:p>
      </dsp:txBody>
      <dsp:txXfrm>
        <a:off x="3558687" y="2342737"/>
        <a:ext cx="2487022" cy="1477142"/>
      </dsp:txXfrm>
    </dsp:sp>
    <dsp:sp modelId="{AC595C2D-19E5-46EB-A693-4487261D9BEA}">
      <dsp:nvSpPr>
        <dsp:cNvPr id="0" name=""/>
        <dsp:cNvSpPr/>
      </dsp:nvSpPr>
      <dsp:spPr>
        <a:xfrm>
          <a:off x="6160378" y="2214483"/>
          <a:ext cx="2175864" cy="2002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rtl="0">
            <a:lnSpc>
              <a:spcPct val="90000"/>
            </a:lnSpc>
            <a:spcBef>
              <a:spcPct val="0"/>
            </a:spcBef>
            <a:spcAft>
              <a:spcPct val="15000"/>
            </a:spcAft>
            <a:buChar char="•"/>
          </a:pPr>
          <a:r>
            <a:rPr lang="en-US" sz="1600" b="0" i="0" kern="1200" dirty="0">
              <a:latin typeface="Gotham Book" pitchFamily="50" charset="0"/>
              <a:cs typeface="Gotham Book" pitchFamily="50" charset="0"/>
            </a:rPr>
            <a:t>During the 5</a:t>
          </a:r>
          <a:r>
            <a:rPr lang="en-US" sz="1600" b="0" i="0" kern="1200" baseline="30000" dirty="0">
              <a:latin typeface="Gotham Book" pitchFamily="50" charset="0"/>
              <a:cs typeface="Gotham Book" pitchFamily="50" charset="0"/>
            </a:rPr>
            <a:t>th</a:t>
          </a:r>
          <a:r>
            <a:rPr lang="en-US" sz="1600" b="0" i="0" kern="1200" dirty="0">
              <a:latin typeface="Gotham Book" pitchFamily="50" charset="0"/>
              <a:cs typeface="Gotham Book" pitchFamily="50" charset="0"/>
            </a:rPr>
            <a:t> year, the continuing review occurs</a:t>
          </a:r>
          <a:endParaRPr lang="en-US" sz="1600" kern="1200" dirty="0">
            <a:latin typeface="Gotham Book" pitchFamily="50" charset="0"/>
            <a:cs typeface="Gotham Book" pitchFamily="50" charset="0"/>
          </a:endParaRPr>
        </a:p>
        <a:p>
          <a:pPr marL="171450" lvl="1" indent="-171450" algn="l" defTabSz="711200" rtl="0">
            <a:lnSpc>
              <a:spcPct val="90000"/>
            </a:lnSpc>
            <a:spcBef>
              <a:spcPct val="0"/>
            </a:spcBef>
            <a:spcAft>
              <a:spcPct val="15000"/>
            </a:spcAft>
            <a:buChar char="•"/>
          </a:pPr>
          <a:r>
            <a:rPr lang="en-US" sz="1600" b="0" i="0" kern="1200" dirty="0">
              <a:latin typeface="Gotham Book" pitchFamily="50" charset="0"/>
              <a:cs typeface="Gotham Book" pitchFamily="50" charset="0"/>
            </a:rPr>
            <a:t>If successful, one is reappointed with continuing status</a:t>
          </a:r>
          <a:endParaRPr lang="en-US" sz="1600" kern="1200" dirty="0">
            <a:latin typeface="Gotham Book" pitchFamily="50" charset="0"/>
            <a:cs typeface="Gotham Book" pitchFamily="50" charset="0"/>
          </a:endParaRPr>
        </a:p>
        <a:p>
          <a:pPr marL="171450" lvl="1" indent="-171450" algn="l" defTabSz="711200" rtl="0">
            <a:lnSpc>
              <a:spcPct val="90000"/>
            </a:lnSpc>
            <a:spcBef>
              <a:spcPct val="0"/>
            </a:spcBef>
            <a:spcAft>
              <a:spcPct val="15000"/>
            </a:spcAft>
            <a:buChar char="•"/>
          </a:pPr>
          <a:r>
            <a:rPr lang="en-US" sz="1600" b="0" i="0" kern="1200" dirty="0">
              <a:latin typeface="Gotham Book" pitchFamily="50" charset="0"/>
              <a:cs typeface="Gotham Book" pitchFamily="50" charset="0"/>
            </a:rPr>
            <a:t>If unsuccessful, the appointment ends as originally scheduled</a:t>
          </a:r>
          <a:endParaRPr lang="en-US" sz="1600" kern="1200" dirty="0">
            <a:latin typeface="Gotham Book" pitchFamily="50" charset="0"/>
            <a:cs typeface="Gotham Book" pitchFamily="50" charset="0"/>
          </a:endParaRPr>
        </a:p>
      </dsp:txBody>
      <dsp:txXfrm>
        <a:off x="6160378" y="2214483"/>
        <a:ext cx="2175864" cy="2002771"/>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B2B478-0F16-4AE8-AD3C-BB40CF795668}"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C49F4A-AED2-4D14-8C06-D65DB623BB20}" type="slidenum">
              <a:rPr lang="en-US" smtClean="0"/>
              <a:t>‹#›</a:t>
            </a:fld>
            <a:endParaRPr lang="en-US"/>
          </a:p>
        </p:txBody>
      </p:sp>
    </p:spTree>
    <p:extLst>
      <p:ext uri="{BB962C8B-B14F-4D97-AF65-F5344CB8AC3E}">
        <p14:creationId xmlns:p14="http://schemas.microsoft.com/office/powerpoint/2010/main" val="4067453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C49F4A-AED2-4D14-8C06-D65DB623BB20}" type="slidenum">
              <a:rPr lang="en-US" smtClean="0"/>
              <a:t>2</a:t>
            </a:fld>
            <a:endParaRPr lang="en-US"/>
          </a:p>
        </p:txBody>
      </p:sp>
    </p:spTree>
    <p:extLst>
      <p:ext uri="{BB962C8B-B14F-4D97-AF65-F5344CB8AC3E}">
        <p14:creationId xmlns:p14="http://schemas.microsoft.com/office/powerpoint/2010/main" val="2218064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C49F4A-AED2-4D14-8C06-D65DB623BB20}" type="slidenum">
              <a:rPr lang="en-US" smtClean="0"/>
              <a:t>11</a:t>
            </a:fld>
            <a:endParaRPr lang="en-US"/>
          </a:p>
        </p:txBody>
      </p:sp>
    </p:spTree>
    <p:extLst>
      <p:ext uri="{BB962C8B-B14F-4D97-AF65-F5344CB8AC3E}">
        <p14:creationId xmlns:p14="http://schemas.microsoft.com/office/powerpoint/2010/main" val="1258506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C49F4A-AED2-4D14-8C06-D65DB623BB20}" type="slidenum">
              <a:rPr lang="en-US" smtClean="0"/>
              <a:t>12</a:t>
            </a:fld>
            <a:endParaRPr lang="en-US"/>
          </a:p>
        </p:txBody>
      </p:sp>
    </p:spTree>
    <p:extLst>
      <p:ext uri="{BB962C8B-B14F-4D97-AF65-F5344CB8AC3E}">
        <p14:creationId xmlns:p14="http://schemas.microsoft.com/office/powerpoint/2010/main" val="390574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C49F4A-AED2-4D14-8C06-D65DB623BB20}" type="slidenum">
              <a:rPr lang="en-US" smtClean="0"/>
              <a:t>3</a:t>
            </a:fld>
            <a:endParaRPr lang="en-US"/>
          </a:p>
        </p:txBody>
      </p:sp>
    </p:spTree>
    <p:extLst>
      <p:ext uri="{BB962C8B-B14F-4D97-AF65-F5344CB8AC3E}">
        <p14:creationId xmlns:p14="http://schemas.microsoft.com/office/powerpoint/2010/main" val="2631929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C49F4A-AED2-4D14-8C06-D65DB623BB20}" type="slidenum">
              <a:rPr lang="en-US" smtClean="0"/>
              <a:t>4</a:t>
            </a:fld>
            <a:endParaRPr lang="en-US"/>
          </a:p>
        </p:txBody>
      </p:sp>
    </p:spTree>
    <p:extLst>
      <p:ext uri="{BB962C8B-B14F-4D97-AF65-F5344CB8AC3E}">
        <p14:creationId xmlns:p14="http://schemas.microsoft.com/office/powerpoint/2010/main" val="3919392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C49F4A-AED2-4D14-8C06-D65DB623BB20}" type="slidenum">
              <a:rPr lang="en-US" smtClean="0"/>
              <a:t>5</a:t>
            </a:fld>
            <a:endParaRPr lang="en-US"/>
          </a:p>
        </p:txBody>
      </p:sp>
    </p:spTree>
    <p:extLst>
      <p:ext uri="{BB962C8B-B14F-4D97-AF65-F5344CB8AC3E}">
        <p14:creationId xmlns:p14="http://schemas.microsoft.com/office/powerpoint/2010/main" val="4164213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C49F4A-AED2-4D14-8C06-D65DB623BB20}" type="slidenum">
              <a:rPr lang="en-US" smtClean="0"/>
              <a:t>6</a:t>
            </a:fld>
            <a:endParaRPr lang="en-US"/>
          </a:p>
        </p:txBody>
      </p:sp>
    </p:spTree>
    <p:extLst>
      <p:ext uri="{BB962C8B-B14F-4D97-AF65-F5344CB8AC3E}">
        <p14:creationId xmlns:p14="http://schemas.microsoft.com/office/powerpoint/2010/main" val="305629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C49F4A-AED2-4D14-8C06-D65DB623BB20}" type="slidenum">
              <a:rPr lang="en-US" smtClean="0"/>
              <a:t>7</a:t>
            </a:fld>
            <a:endParaRPr lang="en-US"/>
          </a:p>
        </p:txBody>
      </p:sp>
    </p:spTree>
    <p:extLst>
      <p:ext uri="{BB962C8B-B14F-4D97-AF65-F5344CB8AC3E}">
        <p14:creationId xmlns:p14="http://schemas.microsoft.com/office/powerpoint/2010/main" val="3057714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C49F4A-AED2-4D14-8C06-D65DB623BB20}" type="slidenum">
              <a:rPr lang="en-US" smtClean="0"/>
              <a:t>8</a:t>
            </a:fld>
            <a:endParaRPr lang="en-US"/>
          </a:p>
        </p:txBody>
      </p:sp>
    </p:spTree>
    <p:extLst>
      <p:ext uri="{BB962C8B-B14F-4D97-AF65-F5344CB8AC3E}">
        <p14:creationId xmlns:p14="http://schemas.microsoft.com/office/powerpoint/2010/main" val="1212925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5C49F4A-AED2-4D14-8C06-D65DB623BB20}" type="slidenum">
              <a:rPr lang="en-US" smtClean="0"/>
              <a:t>9</a:t>
            </a:fld>
            <a:endParaRPr lang="en-US"/>
          </a:p>
        </p:txBody>
      </p:sp>
    </p:spTree>
    <p:extLst>
      <p:ext uri="{BB962C8B-B14F-4D97-AF65-F5344CB8AC3E}">
        <p14:creationId xmlns:p14="http://schemas.microsoft.com/office/powerpoint/2010/main" val="3630573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C49F4A-AED2-4D14-8C06-D65DB623BB20}" type="slidenum">
              <a:rPr lang="en-US" smtClean="0"/>
              <a:t>10</a:t>
            </a:fld>
            <a:endParaRPr lang="en-US"/>
          </a:p>
        </p:txBody>
      </p:sp>
    </p:spTree>
    <p:extLst>
      <p:ext uri="{BB962C8B-B14F-4D97-AF65-F5344CB8AC3E}">
        <p14:creationId xmlns:p14="http://schemas.microsoft.com/office/powerpoint/2010/main" val="942100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2/7/2024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2/7/2024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2/7/2024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8" name="Rectangle 3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9" name="Picture 3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0" name="Straight Connector 3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41">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2" name="Rectangle 43">
            <a:extLst>
              <a:ext uri="{FF2B5EF4-FFF2-40B4-BE49-F238E27FC236}">
                <a16:creationId xmlns:a16="http://schemas.microsoft.com/office/drawing/2014/main" id="{60D1173B-FBCA-4F2A-AB78-7DB51EC95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45">
            <a:extLst>
              <a:ext uri="{FF2B5EF4-FFF2-40B4-BE49-F238E27FC236}">
                <a16:creationId xmlns:a16="http://schemas.microsoft.com/office/drawing/2014/main" id="{0B08DCF8-02FA-4015-A96A-7F8A89EBC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0DDA5CB3-2B66-4E4E-B9FE-9DCA4E5543C1}"/>
              </a:ext>
            </a:extLst>
          </p:cNvPr>
          <p:cNvSpPr>
            <a:spLocks noGrp="1"/>
          </p:cNvSpPr>
          <p:nvPr>
            <p:ph type="ctrTitle" idx="4294967295"/>
          </p:nvPr>
        </p:nvSpPr>
        <p:spPr>
          <a:xfrm>
            <a:off x="5770072" y="964769"/>
            <a:ext cx="4966432" cy="2376915"/>
          </a:xfrm>
        </p:spPr>
        <p:txBody>
          <a:bodyPr vert="horz" lIns="91440" tIns="45720" rIns="91440" bIns="0" rtlCol="0" anchor="b">
            <a:normAutofit/>
          </a:bodyPr>
          <a:lstStyle/>
          <a:p>
            <a:r>
              <a:rPr lang="en-US" sz="3000" dirty="0"/>
              <a:t>Thriving  as  an  Academic Specialist  at</a:t>
            </a:r>
            <a:br>
              <a:rPr lang="en-US" sz="3000" dirty="0"/>
            </a:br>
            <a:r>
              <a:rPr lang="en-US" sz="3000" dirty="0"/>
              <a:t>Michigan State University</a:t>
            </a:r>
          </a:p>
        </p:txBody>
      </p:sp>
      <p:sp>
        <p:nvSpPr>
          <p:cNvPr id="3" name="Subtitle 2">
            <a:extLst>
              <a:ext uri="{FF2B5EF4-FFF2-40B4-BE49-F238E27FC236}">
                <a16:creationId xmlns:a16="http://schemas.microsoft.com/office/drawing/2014/main" id="{5A42E75E-3E6C-45EA-8D3D-7E4102E79712}"/>
              </a:ext>
            </a:extLst>
          </p:cNvPr>
          <p:cNvSpPr>
            <a:spLocks noGrp="1"/>
          </p:cNvSpPr>
          <p:nvPr>
            <p:ph type="subTitle" idx="4294967295"/>
          </p:nvPr>
        </p:nvSpPr>
        <p:spPr>
          <a:xfrm>
            <a:off x="5770074" y="3529158"/>
            <a:ext cx="4972063" cy="2364065"/>
          </a:xfrm>
        </p:spPr>
        <p:txBody>
          <a:bodyPr vert="horz" lIns="91440" tIns="91440" rIns="91440" bIns="91440" rtlCol="0">
            <a:normAutofit/>
          </a:bodyPr>
          <a:lstStyle/>
          <a:p>
            <a:pPr marL="0" indent="0">
              <a:lnSpc>
                <a:spcPct val="110000"/>
              </a:lnSpc>
              <a:buNone/>
            </a:pPr>
            <a:r>
              <a:rPr lang="en-US" sz="1500" cap="all" dirty="0"/>
              <a:t>February 7, 2024</a:t>
            </a:r>
          </a:p>
          <a:p>
            <a:pPr marL="0" indent="0">
              <a:lnSpc>
                <a:spcPct val="110000"/>
              </a:lnSpc>
              <a:buNone/>
            </a:pPr>
            <a:r>
              <a:rPr lang="en-US" sz="1500" cap="all" dirty="0"/>
              <a:t>Presented By:  </a:t>
            </a:r>
          </a:p>
          <a:p>
            <a:pPr marL="0" indent="0">
              <a:lnSpc>
                <a:spcPct val="110000"/>
              </a:lnSpc>
              <a:buNone/>
            </a:pPr>
            <a:r>
              <a:rPr lang="en-US" sz="1500" cap="all" dirty="0"/>
              <a:t>Kathy Charles, MHRLR – Sr. Director Faculty and Academic Staff Affairs (FASA)</a:t>
            </a:r>
          </a:p>
          <a:p>
            <a:pPr marL="0" indent="0">
              <a:lnSpc>
                <a:spcPct val="110000"/>
              </a:lnSpc>
              <a:buNone/>
            </a:pPr>
            <a:endParaRPr lang="en-US" sz="1500" cap="all" dirty="0"/>
          </a:p>
        </p:txBody>
      </p:sp>
      <p:grpSp>
        <p:nvGrpSpPr>
          <p:cNvPr id="64" name="Group 47">
            <a:extLst>
              <a:ext uri="{FF2B5EF4-FFF2-40B4-BE49-F238E27FC236}">
                <a16:creationId xmlns:a16="http://schemas.microsoft.com/office/drawing/2014/main" id="{72EFD7EB-F887-4187-BD35-2F6584E9E0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7463259" y="583365"/>
            <a:chExt cx="4641750" cy="5181928"/>
          </a:xfrm>
        </p:grpSpPr>
        <p:sp>
          <p:nvSpPr>
            <p:cNvPr id="65" name="Rectangle 48">
              <a:extLst>
                <a:ext uri="{FF2B5EF4-FFF2-40B4-BE49-F238E27FC236}">
                  <a16:creationId xmlns:a16="http://schemas.microsoft.com/office/drawing/2014/main" id="{D802ABCE-86EF-458C-B776-FBEE5B3ED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Rectangle 49">
              <a:extLst>
                <a:ext uri="{FF2B5EF4-FFF2-40B4-BE49-F238E27FC236}">
                  <a16:creationId xmlns:a16="http://schemas.microsoft.com/office/drawing/2014/main" id="{CF257E23-BAFF-4E5A-9DCD-5EB001A2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6" name="Picture 5" descr="Photo of intersecting paths through the MSU Campus">
            <a:extLst>
              <a:ext uri="{FF2B5EF4-FFF2-40B4-BE49-F238E27FC236}">
                <a16:creationId xmlns:a16="http://schemas.microsoft.com/office/drawing/2014/main" id="{C2C83107-E26E-5C9D-4C44-32A9B5D11689}"/>
              </a:ext>
            </a:extLst>
          </p:cNvPr>
          <p:cNvPicPr>
            <a:picLocks noChangeAspect="1"/>
          </p:cNvPicPr>
          <p:nvPr/>
        </p:nvPicPr>
        <p:blipFill rotWithShape="1">
          <a:blip r:embed="rId3"/>
          <a:srcRect l="32894" r="15797" b="-1"/>
          <a:stretch/>
        </p:blipFill>
        <p:spPr>
          <a:xfrm>
            <a:off x="1271223" y="1116345"/>
            <a:ext cx="3362141" cy="3866172"/>
          </a:xfrm>
          <a:prstGeom prst="rect">
            <a:avLst/>
          </a:prstGeom>
        </p:spPr>
      </p:pic>
      <p:cxnSp>
        <p:nvCxnSpPr>
          <p:cNvPr id="67" name="Straight Connector 51">
            <a:extLst>
              <a:ext uri="{FF2B5EF4-FFF2-40B4-BE49-F238E27FC236}">
                <a16:creationId xmlns:a16="http://schemas.microsoft.com/office/drawing/2014/main" id="{480890EC-EC50-46D3-879E-63EDF4D06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0073" y="3526496"/>
            <a:ext cx="495950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8" name="Picture 53">
            <a:extLst>
              <a:ext uri="{FF2B5EF4-FFF2-40B4-BE49-F238E27FC236}">
                <a16:creationId xmlns:a16="http://schemas.microsoft.com/office/drawing/2014/main" id="{971F6991-E635-48F8-9309-D5A5C1ECBF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9" name="Straight Connector 55">
            <a:extLst>
              <a:ext uri="{FF2B5EF4-FFF2-40B4-BE49-F238E27FC236}">
                <a16:creationId xmlns:a16="http://schemas.microsoft.com/office/drawing/2014/main" id="{3ACF2F98-1DF0-4594-9502-F2B79E795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970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1B0E-E092-D30A-E5BA-5C2E0C9C6069}"/>
              </a:ext>
            </a:extLst>
          </p:cNvPr>
          <p:cNvSpPr>
            <a:spLocks noGrp="1"/>
          </p:cNvSpPr>
          <p:nvPr>
            <p:ph type="title"/>
          </p:nvPr>
        </p:nvSpPr>
        <p:spPr/>
        <p:txBody>
          <a:bodyPr/>
          <a:lstStyle/>
          <a:p>
            <a:r>
              <a:rPr lang="en-US" dirty="0"/>
              <a:t>Continuing and Promotion Timeline </a:t>
            </a:r>
            <a:r>
              <a:rPr lang="en-US" sz="2400" dirty="0"/>
              <a:t>(cont’d)</a:t>
            </a:r>
            <a:endParaRPr lang="en-US" dirty="0"/>
          </a:p>
        </p:txBody>
      </p:sp>
      <p:sp>
        <p:nvSpPr>
          <p:cNvPr id="5" name="L-Shape 4">
            <a:extLst>
              <a:ext uri="{FF2B5EF4-FFF2-40B4-BE49-F238E27FC236}">
                <a16:creationId xmlns:a16="http://schemas.microsoft.com/office/drawing/2014/main" id="{517A7483-EC73-F4FB-1ACB-439B8B750F2C}"/>
              </a:ext>
              <a:ext uri="{C183D7F6-B498-43B3-948B-1728B52AA6E4}">
                <adec:decorative xmlns:adec="http://schemas.microsoft.com/office/drawing/2017/decorative" val="1"/>
              </a:ext>
            </a:extLst>
          </p:cNvPr>
          <p:cNvSpPr/>
          <p:nvPr/>
        </p:nvSpPr>
        <p:spPr>
          <a:xfrm rot="5400000">
            <a:off x="2881545" y="2850891"/>
            <a:ext cx="1440423" cy="2396832"/>
          </a:xfrm>
          <a:prstGeom prst="corner">
            <a:avLst>
              <a:gd name="adj1" fmla="val 16120"/>
              <a:gd name="adj2" fmla="val 161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BE7B7B23-F933-CCAC-0793-6981A28B63F3}"/>
              </a:ext>
            </a:extLst>
          </p:cNvPr>
          <p:cNvSpPr/>
          <p:nvPr/>
        </p:nvSpPr>
        <p:spPr>
          <a:xfrm>
            <a:off x="2641103" y="3567027"/>
            <a:ext cx="2163873" cy="1896761"/>
          </a:xfrm>
          <a:custGeom>
            <a:avLst/>
            <a:gdLst>
              <a:gd name="connsiteX0" fmla="*/ 0 w 2163873"/>
              <a:gd name="connsiteY0" fmla="*/ 0 h 1896761"/>
              <a:gd name="connsiteX1" fmla="*/ 2163873 w 2163873"/>
              <a:gd name="connsiteY1" fmla="*/ 0 h 1896761"/>
              <a:gd name="connsiteX2" fmla="*/ 2163873 w 2163873"/>
              <a:gd name="connsiteY2" fmla="*/ 1896761 h 1896761"/>
              <a:gd name="connsiteX3" fmla="*/ 0 w 2163873"/>
              <a:gd name="connsiteY3" fmla="*/ 1896761 h 1896761"/>
              <a:gd name="connsiteX4" fmla="*/ 0 w 2163873"/>
              <a:gd name="connsiteY4" fmla="*/ 0 h 1896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873" h="1896761">
                <a:moveTo>
                  <a:pt x="0" y="0"/>
                </a:moveTo>
                <a:lnTo>
                  <a:pt x="2163873" y="0"/>
                </a:lnTo>
                <a:lnTo>
                  <a:pt x="2163873" y="1896761"/>
                </a:lnTo>
                <a:lnTo>
                  <a:pt x="0" y="1896761"/>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Award of Continuing and/or Promotion to Sr. Specialist salary increases in effect</a:t>
            </a:r>
          </a:p>
          <a:p>
            <a:pPr marL="0" lvl="0" indent="0" algn="l" defTabSz="755650">
              <a:lnSpc>
                <a:spcPct val="90000"/>
              </a:lnSpc>
              <a:spcBef>
                <a:spcPct val="0"/>
              </a:spcBef>
              <a:spcAft>
                <a:spcPct val="35000"/>
              </a:spcAft>
              <a:buNone/>
            </a:pPr>
            <a:r>
              <a:rPr lang="en-US" sz="1700" b="1" kern="1200" dirty="0"/>
              <a:t>October 1</a:t>
            </a:r>
            <a:r>
              <a:rPr lang="en-US" sz="1700" b="1" kern="1200" baseline="30000" dirty="0"/>
              <a:t>st</a:t>
            </a:r>
            <a:r>
              <a:rPr lang="en-US" sz="1700" b="1" kern="1200" dirty="0"/>
              <a:t> </a:t>
            </a:r>
          </a:p>
        </p:txBody>
      </p:sp>
      <p:sp>
        <p:nvSpPr>
          <p:cNvPr id="7" name="Isosceles Triangle 6">
            <a:extLst>
              <a:ext uri="{FF2B5EF4-FFF2-40B4-BE49-F238E27FC236}">
                <a16:creationId xmlns:a16="http://schemas.microsoft.com/office/drawing/2014/main" id="{093EB3DB-5B2C-B488-8B46-2BF23C4181B4}"/>
              </a:ext>
              <a:ext uri="{C183D7F6-B498-43B3-948B-1728B52AA6E4}">
                <adec:decorative xmlns:adec="http://schemas.microsoft.com/office/drawing/2017/decorative" val="1"/>
              </a:ext>
            </a:extLst>
          </p:cNvPr>
          <p:cNvSpPr/>
          <p:nvPr/>
        </p:nvSpPr>
        <p:spPr>
          <a:xfrm>
            <a:off x="4396698" y="2674433"/>
            <a:ext cx="408277" cy="408277"/>
          </a:xfrm>
          <a:prstGeom prst="triangle">
            <a:avLst>
              <a:gd name="adj" fmla="val 10000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8" name="L-Shape 7">
            <a:extLst>
              <a:ext uri="{FF2B5EF4-FFF2-40B4-BE49-F238E27FC236}">
                <a16:creationId xmlns:a16="http://schemas.microsoft.com/office/drawing/2014/main" id="{0890A417-9E03-4A5B-4DF5-B1FA9ADCFD6A}"/>
              </a:ext>
              <a:ext uri="{C183D7F6-B498-43B3-948B-1728B52AA6E4}">
                <adec:decorative xmlns:adec="http://schemas.microsoft.com/office/drawing/2017/decorative" val="1"/>
              </a:ext>
            </a:extLst>
          </p:cNvPr>
          <p:cNvSpPr/>
          <p:nvPr/>
        </p:nvSpPr>
        <p:spPr>
          <a:xfrm rot="5400000">
            <a:off x="5530549" y="2195392"/>
            <a:ext cx="1440423" cy="2396832"/>
          </a:xfrm>
          <a:prstGeom prst="corner">
            <a:avLst>
              <a:gd name="adj1" fmla="val 16120"/>
              <a:gd name="adj2" fmla="val 161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F09D8483-9354-E850-BA4B-C603A70DB920}"/>
              </a:ext>
            </a:extLst>
          </p:cNvPr>
          <p:cNvSpPr/>
          <p:nvPr/>
        </p:nvSpPr>
        <p:spPr>
          <a:xfrm>
            <a:off x="5290106" y="2911529"/>
            <a:ext cx="2163873" cy="1896761"/>
          </a:xfrm>
          <a:custGeom>
            <a:avLst/>
            <a:gdLst>
              <a:gd name="connsiteX0" fmla="*/ 0 w 2163873"/>
              <a:gd name="connsiteY0" fmla="*/ 0 h 1896761"/>
              <a:gd name="connsiteX1" fmla="*/ 2163873 w 2163873"/>
              <a:gd name="connsiteY1" fmla="*/ 0 h 1896761"/>
              <a:gd name="connsiteX2" fmla="*/ 2163873 w 2163873"/>
              <a:gd name="connsiteY2" fmla="*/ 1896761 h 1896761"/>
              <a:gd name="connsiteX3" fmla="*/ 0 w 2163873"/>
              <a:gd name="connsiteY3" fmla="*/ 1896761 h 1896761"/>
              <a:gd name="connsiteX4" fmla="*/ 0 w 2163873"/>
              <a:gd name="connsiteY4" fmla="*/ 0 h 1896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873" h="1896761">
                <a:moveTo>
                  <a:pt x="0" y="0"/>
                </a:moveTo>
                <a:lnTo>
                  <a:pt x="2163873" y="0"/>
                </a:lnTo>
                <a:lnTo>
                  <a:pt x="2163873" y="1896761"/>
                </a:lnTo>
                <a:lnTo>
                  <a:pt x="0" y="1896761"/>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Approved Extensions are Due. Outcomes effective January 1</a:t>
            </a:r>
            <a:r>
              <a:rPr lang="en-US" sz="1700" kern="1200" baseline="30000" dirty="0"/>
              <a:t>st</a:t>
            </a:r>
            <a:r>
              <a:rPr lang="en-US" sz="1700" kern="1200" dirty="0"/>
              <a:t> of the following year</a:t>
            </a:r>
          </a:p>
          <a:p>
            <a:pPr marL="0" lvl="0" indent="0" algn="l" defTabSz="755650">
              <a:lnSpc>
                <a:spcPct val="90000"/>
              </a:lnSpc>
              <a:spcBef>
                <a:spcPct val="0"/>
              </a:spcBef>
              <a:spcAft>
                <a:spcPct val="35000"/>
              </a:spcAft>
              <a:buNone/>
            </a:pPr>
            <a:endParaRPr lang="en-US" sz="1700" kern="1200" dirty="0"/>
          </a:p>
          <a:p>
            <a:pPr marL="0" lvl="0" indent="0" algn="l" defTabSz="755650">
              <a:lnSpc>
                <a:spcPct val="90000"/>
              </a:lnSpc>
              <a:spcBef>
                <a:spcPct val="0"/>
              </a:spcBef>
              <a:spcAft>
                <a:spcPct val="35000"/>
              </a:spcAft>
              <a:buNone/>
            </a:pPr>
            <a:r>
              <a:rPr lang="en-US" sz="1700" b="1" kern="1200" dirty="0"/>
              <a:t>Mid-October</a:t>
            </a:r>
          </a:p>
        </p:txBody>
      </p:sp>
      <p:sp>
        <p:nvSpPr>
          <p:cNvPr id="10" name="Isosceles Triangle 9">
            <a:extLst>
              <a:ext uri="{FF2B5EF4-FFF2-40B4-BE49-F238E27FC236}">
                <a16:creationId xmlns:a16="http://schemas.microsoft.com/office/drawing/2014/main" id="{6860320A-4993-5733-D0D3-A9F3DDC1AB21}"/>
              </a:ext>
              <a:ext uri="{C183D7F6-B498-43B3-948B-1728B52AA6E4}">
                <adec:decorative xmlns:adec="http://schemas.microsoft.com/office/drawing/2017/decorative" val="1"/>
              </a:ext>
            </a:extLst>
          </p:cNvPr>
          <p:cNvSpPr/>
          <p:nvPr/>
        </p:nvSpPr>
        <p:spPr>
          <a:xfrm>
            <a:off x="7045702" y="2018935"/>
            <a:ext cx="408277" cy="408277"/>
          </a:xfrm>
          <a:prstGeom prst="triangle">
            <a:avLst>
              <a:gd name="adj" fmla="val 10000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 name="L-Shape 10">
            <a:extLst>
              <a:ext uri="{FF2B5EF4-FFF2-40B4-BE49-F238E27FC236}">
                <a16:creationId xmlns:a16="http://schemas.microsoft.com/office/drawing/2014/main" id="{8FB4211F-A560-5D1F-B641-658FDE526600}"/>
              </a:ext>
              <a:ext uri="{C183D7F6-B498-43B3-948B-1728B52AA6E4}">
                <adec:decorative xmlns:adec="http://schemas.microsoft.com/office/drawing/2017/decorative" val="1"/>
              </a:ext>
            </a:extLst>
          </p:cNvPr>
          <p:cNvSpPr/>
          <p:nvPr/>
        </p:nvSpPr>
        <p:spPr>
          <a:xfrm rot="5400000">
            <a:off x="8179552" y="1539895"/>
            <a:ext cx="1440423" cy="2396832"/>
          </a:xfrm>
          <a:prstGeom prst="corner">
            <a:avLst>
              <a:gd name="adj1" fmla="val 16120"/>
              <a:gd name="adj2" fmla="val 161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3A145FC3-4B8B-6B5E-29BD-23FE883CD54B}"/>
              </a:ext>
            </a:extLst>
          </p:cNvPr>
          <p:cNvSpPr/>
          <p:nvPr/>
        </p:nvSpPr>
        <p:spPr>
          <a:xfrm>
            <a:off x="7939110" y="2256030"/>
            <a:ext cx="2163873" cy="1896761"/>
          </a:xfrm>
          <a:custGeom>
            <a:avLst/>
            <a:gdLst>
              <a:gd name="connsiteX0" fmla="*/ 0 w 2163873"/>
              <a:gd name="connsiteY0" fmla="*/ 0 h 1896761"/>
              <a:gd name="connsiteX1" fmla="*/ 2163873 w 2163873"/>
              <a:gd name="connsiteY1" fmla="*/ 0 h 1896761"/>
              <a:gd name="connsiteX2" fmla="*/ 2163873 w 2163873"/>
              <a:gd name="connsiteY2" fmla="*/ 1896761 h 1896761"/>
              <a:gd name="connsiteX3" fmla="*/ 0 w 2163873"/>
              <a:gd name="connsiteY3" fmla="*/ 1896761 h 1896761"/>
              <a:gd name="connsiteX4" fmla="*/ 0 w 2163873"/>
              <a:gd name="connsiteY4" fmla="*/ 0 h 1896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873" h="1896761">
                <a:moveTo>
                  <a:pt x="0" y="0"/>
                </a:moveTo>
                <a:lnTo>
                  <a:pt x="2163873" y="0"/>
                </a:lnTo>
                <a:lnTo>
                  <a:pt x="2163873" y="1896761"/>
                </a:lnTo>
                <a:lnTo>
                  <a:pt x="0" y="1896761"/>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Deadline for notification to Academic Specialist in the continuing System not reappointed.</a:t>
            </a:r>
          </a:p>
          <a:p>
            <a:pPr marL="0" lvl="0" indent="0" algn="l" defTabSz="755650">
              <a:lnSpc>
                <a:spcPct val="90000"/>
              </a:lnSpc>
              <a:spcBef>
                <a:spcPct val="0"/>
              </a:spcBef>
              <a:spcAft>
                <a:spcPct val="35000"/>
              </a:spcAft>
              <a:buNone/>
            </a:pPr>
            <a:endParaRPr lang="en-US" sz="1700" kern="1200" dirty="0"/>
          </a:p>
          <a:p>
            <a:pPr marL="0" lvl="0" indent="0" algn="l" defTabSz="755650">
              <a:lnSpc>
                <a:spcPct val="90000"/>
              </a:lnSpc>
              <a:spcBef>
                <a:spcPct val="0"/>
              </a:spcBef>
              <a:spcAft>
                <a:spcPct val="35000"/>
              </a:spcAft>
              <a:buNone/>
            </a:pPr>
            <a:r>
              <a:rPr lang="en-US" sz="1700" b="1" kern="1200" dirty="0"/>
              <a:t>December 15</a:t>
            </a:r>
            <a:r>
              <a:rPr lang="en-US" sz="1700" b="1" kern="1200" baseline="30000" dirty="0"/>
              <a:t>th</a:t>
            </a:r>
            <a:r>
              <a:rPr lang="en-US" sz="1700" b="1" kern="1200" dirty="0"/>
              <a:t> </a:t>
            </a:r>
          </a:p>
        </p:txBody>
      </p:sp>
    </p:spTree>
    <p:extLst>
      <p:ext uri="{BB962C8B-B14F-4D97-AF65-F5344CB8AC3E}">
        <p14:creationId xmlns:p14="http://schemas.microsoft.com/office/powerpoint/2010/main" val="174757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F541A-DDA1-4F13-8982-D5980AABCAB2}"/>
              </a:ext>
            </a:extLst>
          </p:cNvPr>
          <p:cNvSpPr>
            <a:spLocks noGrp="1"/>
          </p:cNvSpPr>
          <p:nvPr>
            <p:ph type="title"/>
          </p:nvPr>
        </p:nvSpPr>
        <p:spPr/>
        <p:txBody>
          <a:bodyPr/>
          <a:lstStyle/>
          <a:p>
            <a:r>
              <a:rPr lang="en-US" dirty="0"/>
              <a:t>Promotion to Senior Specialist</a:t>
            </a:r>
          </a:p>
        </p:txBody>
      </p:sp>
      <p:sp>
        <p:nvSpPr>
          <p:cNvPr id="3" name="Content Placeholder 2">
            <a:extLst>
              <a:ext uri="{FF2B5EF4-FFF2-40B4-BE49-F238E27FC236}">
                <a16:creationId xmlns:a16="http://schemas.microsoft.com/office/drawing/2014/main" id="{A166924E-4AB9-4878-B200-174C66A6B387}"/>
              </a:ext>
            </a:extLst>
          </p:cNvPr>
          <p:cNvSpPr>
            <a:spLocks noGrp="1"/>
          </p:cNvSpPr>
          <p:nvPr>
            <p:ph idx="1"/>
          </p:nvPr>
        </p:nvSpPr>
        <p:spPr/>
        <p:txBody>
          <a:bodyPr>
            <a:normAutofit fontScale="92500" lnSpcReduction="20000"/>
          </a:bodyPr>
          <a:lstStyle/>
          <a:p>
            <a:pPr marL="342900" marR="0" lvl="0" indent="-342900">
              <a:lnSpc>
                <a:spcPct val="107000"/>
              </a:lnSpc>
              <a:spcBef>
                <a:spcPts val="0"/>
              </a:spcBef>
              <a:spcAft>
                <a:spcPts val="800"/>
              </a:spcAft>
              <a:buFont typeface="+mj-lt"/>
              <a:buAutoNum type="arabicPeriod"/>
              <a:tabLst>
                <a:tab pos="457200" algn="l"/>
              </a:tabLs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Fixed Term</a:t>
            </a:r>
            <a:r>
              <a:rPr lang="en-US" sz="1800" dirty="0">
                <a:effectLst/>
                <a:latin typeface="Calibri" panose="020F0502020204030204" pitchFamily="34" charset="0"/>
                <a:ea typeface="Calibri" panose="020F0502020204030204" pitchFamily="34" charset="0"/>
                <a:cs typeface="Times New Roman" panose="02020603050405020304" pitchFamily="18" charset="0"/>
              </a:rPr>
              <a:t> - Based on long-term, high-level performance with a minimum of 60 FTE service months at the university.</a:t>
            </a:r>
          </a:p>
          <a:p>
            <a:pPr marL="342900" marR="0" lvl="0" indent="-342900">
              <a:lnSpc>
                <a:spcPct val="107000"/>
              </a:lnSpc>
              <a:spcBef>
                <a:spcPts val="0"/>
              </a:spcBef>
              <a:spcAft>
                <a:spcPts val="800"/>
              </a:spcAft>
              <a:buFont typeface="+mj-lt"/>
              <a:buAutoNum type="arabicPeriod"/>
              <a:tabLst>
                <a:tab pos="457200" algn="l"/>
              </a:tabLs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 Fixed and Continuing System</a:t>
            </a:r>
            <a:r>
              <a:rPr lang="en-US" sz="1800" dirty="0">
                <a:effectLst/>
                <a:latin typeface="Calibri" panose="020F0502020204030204" pitchFamily="34" charset="0"/>
                <a:ea typeface="Calibri" panose="020F0502020204030204" pitchFamily="34" charset="0"/>
                <a:cs typeface="Times New Roman" panose="02020603050405020304" pitchFamily="18" charset="0"/>
              </a:rPr>
              <a:t> - An individual can be hired as a senior specialist, upon approval by the Office of the Provost.</a:t>
            </a:r>
          </a:p>
          <a:p>
            <a:pPr marL="342900" marR="0" lvl="0" indent="-342900" algn="l" defTabSz="914400" rtl="0" eaLnBrk="1" fontAlgn="auto" latinLnBrk="0" hangingPunct="1">
              <a:lnSpc>
                <a:spcPct val="107000"/>
              </a:lnSpc>
              <a:spcBef>
                <a:spcPts val="0"/>
              </a:spcBef>
              <a:spcAft>
                <a:spcPts val="800"/>
              </a:spcAft>
              <a:buClr>
                <a:srgbClr val="B71E42"/>
              </a:buClr>
              <a:buSzPct val="100000"/>
              <a:buFont typeface="+mj-lt"/>
              <a:buAutoNum type="arabicPeriod"/>
              <a:tabLst>
                <a:tab pos="457200" algn="l"/>
              </a:tabLst>
              <a:defRPr/>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Continuing System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If an individual is hired as a senior specialist in the continuing system, upon approval by the Office of the Provost, they will also receive continuing status upon hire.</a:t>
            </a:r>
          </a:p>
          <a:p>
            <a:pPr marL="342900" marR="0" lvl="0" indent="-342900">
              <a:lnSpc>
                <a:spcPct val="107000"/>
              </a:lnSpc>
              <a:spcBef>
                <a:spcPts val="0"/>
              </a:spcBef>
              <a:spcAft>
                <a:spcPts val="800"/>
              </a:spcAft>
              <a:buFont typeface="+mj-lt"/>
              <a:buAutoNum type="arabicPeriod"/>
              <a:tabLst>
                <a:tab pos="457200" algn="l"/>
              </a:tabLs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Process</a:t>
            </a:r>
            <a:r>
              <a:rPr lang="en-US" sz="1800" dirty="0">
                <a:effectLst/>
                <a:latin typeface="Calibri" panose="020F0502020204030204" pitchFamily="34" charset="0"/>
                <a:ea typeface="Calibri" panose="020F0502020204030204" pitchFamily="34" charset="0"/>
                <a:cs typeface="Times New Roman" panose="02020603050405020304" pitchFamily="18" charset="0"/>
              </a:rPr>
              <a:t> - An appointment as Senior Academic Specialist status upon hire must include a letter from the unit administrator(s) and dean(s) that summarizes the qualifications and verifies approval of the department/school/unit review committee regarding appointment with senior status.  </a:t>
            </a:r>
          </a:p>
          <a:p>
            <a:pPr marL="342900" marR="0" lvl="0" indent="-342900">
              <a:lnSpc>
                <a:spcPct val="107000"/>
              </a:lnSpc>
              <a:spcBef>
                <a:spcPts val="0"/>
              </a:spcBef>
              <a:spcAft>
                <a:spcPts val="800"/>
              </a:spcAft>
              <a:buFont typeface="+mj-lt"/>
              <a:buAutoNum type="arabicPeriod"/>
              <a:tabLst>
                <a:tab pos="457200" algn="l"/>
              </a:tabLs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Internal MSU hiring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 If a specialist is promoted to senior specialist in a functional area and moves to another unit or college with the same functional area (i.e. research specialist position to another research specialist position), their senior specialist designation will remain with them.</a:t>
            </a:r>
          </a:p>
          <a:p>
            <a:endParaRPr lang="en-US" dirty="0"/>
          </a:p>
        </p:txBody>
      </p:sp>
    </p:spTree>
    <p:extLst>
      <p:ext uri="{BB962C8B-B14F-4D97-AF65-F5344CB8AC3E}">
        <p14:creationId xmlns:p14="http://schemas.microsoft.com/office/powerpoint/2010/main" val="1032554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5F403-F533-15A1-6045-4FD7ECA66083}"/>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5BB8D28C-8A9A-4BA4-F50A-93338E6A8117}"/>
              </a:ext>
            </a:extLst>
          </p:cNvPr>
          <p:cNvSpPr>
            <a:spLocks noGrp="1"/>
          </p:cNvSpPr>
          <p:nvPr>
            <p:ph idx="1"/>
          </p:nvPr>
        </p:nvSpPr>
        <p:spPr/>
        <p:txBody>
          <a:bodyPr>
            <a:normAutofit fontScale="85000" lnSpcReduction="20000"/>
          </a:bodyPr>
          <a:lstStyle/>
          <a:p>
            <a:pPr marL="0" indent="0" algn="ctr">
              <a:buNone/>
            </a:pPr>
            <a:r>
              <a:rPr lang="en-US" b="1" dirty="0">
                <a:latin typeface="Gotham-Bold"/>
              </a:rPr>
              <a:t>Faculty and Academic Staff Affairs Team:</a:t>
            </a:r>
          </a:p>
          <a:p>
            <a:pPr marL="0" indent="0" algn="ctr">
              <a:buNone/>
            </a:pPr>
            <a:r>
              <a:rPr lang="en-US" b="1" dirty="0">
                <a:latin typeface="Gotham-Bold"/>
              </a:rPr>
              <a:t>Teresa Mastin, Vice Provost and Associate Vice President FASA</a:t>
            </a:r>
          </a:p>
          <a:p>
            <a:pPr marL="0" indent="0" algn="ctr">
              <a:buNone/>
            </a:pPr>
            <a:r>
              <a:rPr lang="en-US" b="1" dirty="0">
                <a:latin typeface="Gotham-Bold"/>
              </a:rPr>
              <a:t>Kate Birdsall, Director FASA</a:t>
            </a:r>
          </a:p>
          <a:p>
            <a:pPr marL="0" indent="0" algn="ctr">
              <a:buNone/>
            </a:pPr>
            <a:r>
              <a:rPr lang="en-US" b="1" dirty="0">
                <a:latin typeface="Gotham-Bold"/>
              </a:rPr>
              <a:t>Kathy Charles, Sr Director FASA</a:t>
            </a:r>
          </a:p>
          <a:p>
            <a:pPr marL="0" indent="0" algn="ctr">
              <a:buNone/>
            </a:pPr>
            <a:r>
              <a:rPr lang="en-US" b="1" dirty="0">
                <a:latin typeface="Gotham-Bold"/>
              </a:rPr>
              <a:t>Teresia Hagelberger, Director FASA</a:t>
            </a:r>
          </a:p>
          <a:p>
            <a:pPr marL="0" indent="0" algn="ctr">
              <a:buNone/>
            </a:pPr>
            <a:r>
              <a:rPr lang="en-US" b="1" dirty="0">
                <a:latin typeface="Gotham-Bold"/>
              </a:rPr>
              <a:t>Jennie Schaeffer, Director FASA</a:t>
            </a:r>
          </a:p>
          <a:p>
            <a:pPr marL="0" indent="0" algn="ctr">
              <a:buNone/>
            </a:pPr>
            <a:r>
              <a:rPr lang="en-US" b="1" dirty="0">
                <a:latin typeface="Gotham-Bold"/>
              </a:rPr>
              <a:t>Nikki Schmidtke, Director FASA</a:t>
            </a:r>
          </a:p>
          <a:p>
            <a:pPr marL="0" indent="0" algn="ctr">
              <a:buNone/>
            </a:pPr>
            <a:r>
              <a:rPr lang="en-US" b="1" dirty="0">
                <a:latin typeface="Gotham-Bold"/>
              </a:rPr>
              <a:t>Melissa Sortman, Assistant Provost FASA</a:t>
            </a:r>
          </a:p>
          <a:p>
            <a:pPr marL="0" indent="0" algn="ctr">
              <a:buNone/>
            </a:pPr>
            <a:r>
              <a:rPr lang="en-US" b="1" dirty="0">
                <a:latin typeface="Gotham-Bold"/>
              </a:rPr>
              <a:t>Kara Yermak, Assistant Provost FASA</a:t>
            </a:r>
          </a:p>
          <a:p>
            <a:pPr marL="0" indent="0" algn="ctr">
              <a:buNone/>
            </a:pPr>
            <a:endParaRPr lang="en-US" dirty="0"/>
          </a:p>
        </p:txBody>
      </p:sp>
    </p:spTree>
    <p:extLst>
      <p:ext uri="{BB962C8B-B14F-4D97-AF65-F5344CB8AC3E}">
        <p14:creationId xmlns:p14="http://schemas.microsoft.com/office/powerpoint/2010/main" val="4256383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847E-EC37-44C5-F5C3-B048C8BC4500}"/>
              </a:ext>
            </a:extLst>
          </p:cNvPr>
          <p:cNvSpPr>
            <a:spLocks noGrp="1"/>
          </p:cNvSpPr>
          <p:nvPr>
            <p:ph type="title"/>
          </p:nvPr>
        </p:nvSpPr>
        <p:spPr>
          <a:xfrm>
            <a:off x="1451579" y="804519"/>
            <a:ext cx="9603275" cy="1049235"/>
          </a:xfrm>
        </p:spPr>
        <p:txBody>
          <a:bodyPr>
            <a:normAutofit/>
          </a:bodyPr>
          <a:lstStyle/>
          <a:p>
            <a:r>
              <a:rPr lang="en-US" dirty="0"/>
              <a:t>Basis for Establishing </a:t>
            </a:r>
            <a:br>
              <a:rPr lang="en-US" dirty="0"/>
            </a:br>
            <a:r>
              <a:rPr lang="en-US" dirty="0"/>
              <a:t>Academic Specialist Positions</a:t>
            </a:r>
          </a:p>
        </p:txBody>
      </p:sp>
      <p:sp>
        <p:nvSpPr>
          <p:cNvPr id="6" name="Freeform: Shape 5">
            <a:extLst>
              <a:ext uri="{FF2B5EF4-FFF2-40B4-BE49-F238E27FC236}">
                <a16:creationId xmlns:a16="http://schemas.microsoft.com/office/drawing/2014/main" id="{84DD94FD-5F65-6E25-9E91-F49EBD6592ED}"/>
              </a:ext>
            </a:extLst>
          </p:cNvPr>
          <p:cNvSpPr/>
          <p:nvPr/>
        </p:nvSpPr>
        <p:spPr>
          <a:xfrm>
            <a:off x="1459131" y="2508222"/>
            <a:ext cx="3228003" cy="968401"/>
          </a:xfrm>
          <a:custGeom>
            <a:avLst/>
            <a:gdLst>
              <a:gd name="connsiteX0" fmla="*/ 0 w 3228003"/>
              <a:gd name="connsiteY0" fmla="*/ 0 h 968401"/>
              <a:gd name="connsiteX1" fmla="*/ 2937483 w 3228003"/>
              <a:gd name="connsiteY1" fmla="*/ 0 h 968401"/>
              <a:gd name="connsiteX2" fmla="*/ 3228003 w 3228003"/>
              <a:gd name="connsiteY2" fmla="*/ 484201 h 968401"/>
              <a:gd name="connsiteX3" fmla="*/ 2937483 w 3228003"/>
              <a:gd name="connsiteY3" fmla="*/ 968401 h 968401"/>
              <a:gd name="connsiteX4" fmla="*/ 0 w 3228003"/>
              <a:gd name="connsiteY4" fmla="*/ 968401 h 968401"/>
              <a:gd name="connsiteX5" fmla="*/ 290520 w 3228003"/>
              <a:gd name="connsiteY5" fmla="*/ 484201 h 968401"/>
              <a:gd name="connsiteX6" fmla="*/ 0 w 3228003"/>
              <a:gd name="connsiteY6" fmla="*/ 0 h 96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8003" h="968401">
                <a:moveTo>
                  <a:pt x="0" y="0"/>
                </a:moveTo>
                <a:lnTo>
                  <a:pt x="2937483" y="0"/>
                </a:lnTo>
                <a:lnTo>
                  <a:pt x="3228003" y="484201"/>
                </a:lnTo>
                <a:lnTo>
                  <a:pt x="2937483" y="968401"/>
                </a:lnTo>
                <a:lnTo>
                  <a:pt x="0" y="968401"/>
                </a:lnTo>
                <a:lnTo>
                  <a:pt x="290520" y="484201"/>
                </a:lnTo>
                <a:lnTo>
                  <a:pt x="0" y="0"/>
                </a:lnTo>
                <a:close/>
              </a:path>
            </a:pathLst>
          </a:custGeom>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410091" tIns="119571" rIns="410091" bIns="119571" numCol="1" spcCol="1270" anchor="ctr" anchorCtr="0">
            <a:noAutofit/>
          </a:bodyPr>
          <a:lstStyle/>
          <a:p>
            <a:pPr marL="0" lvl="0" indent="0" algn="ctr" defTabSz="1200150">
              <a:lnSpc>
                <a:spcPct val="90000"/>
              </a:lnSpc>
              <a:spcBef>
                <a:spcPct val="0"/>
              </a:spcBef>
              <a:spcAft>
                <a:spcPct val="35000"/>
              </a:spcAft>
              <a:buNone/>
            </a:pPr>
            <a:r>
              <a:rPr lang="en-US" sz="2700" kern="1200" dirty="0"/>
              <a:t>Functional Areas</a:t>
            </a:r>
          </a:p>
        </p:txBody>
      </p:sp>
      <p:sp>
        <p:nvSpPr>
          <p:cNvPr id="7" name="Freeform: Shape 6">
            <a:extLst>
              <a:ext uri="{FF2B5EF4-FFF2-40B4-BE49-F238E27FC236}">
                <a16:creationId xmlns:a16="http://schemas.microsoft.com/office/drawing/2014/main" id="{8B3D0DF8-3770-366F-92C9-875EACEA039A}"/>
              </a:ext>
            </a:extLst>
          </p:cNvPr>
          <p:cNvSpPr/>
          <p:nvPr/>
        </p:nvSpPr>
        <p:spPr>
          <a:xfrm>
            <a:off x="1459131" y="3476623"/>
            <a:ext cx="2937483" cy="2020518"/>
          </a:xfrm>
          <a:custGeom>
            <a:avLst/>
            <a:gdLst>
              <a:gd name="connsiteX0" fmla="*/ 0 w 2937483"/>
              <a:gd name="connsiteY0" fmla="*/ 0 h 2020518"/>
              <a:gd name="connsiteX1" fmla="*/ 2937483 w 2937483"/>
              <a:gd name="connsiteY1" fmla="*/ 0 h 2020518"/>
              <a:gd name="connsiteX2" fmla="*/ 2937483 w 2937483"/>
              <a:gd name="connsiteY2" fmla="*/ 2020518 h 2020518"/>
              <a:gd name="connsiteX3" fmla="*/ 0 w 2937483"/>
              <a:gd name="connsiteY3" fmla="*/ 2020518 h 2020518"/>
              <a:gd name="connsiteX4" fmla="*/ 0 w 2937483"/>
              <a:gd name="connsiteY4" fmla="*/ 0 h 2020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483" h="2020518">
                <a:moveTo>
                  <a:pt x="0" y="0"/>
                </a:moveTo>
                <a:lnTo>
                  <a:pt x="2937483" y="0"/>
                </a:lnTo>
                <a:lnTo>
                  <a:pt x="2937483" y="2020518"/>
                </a:lnTo>
                <a:lnTo>
                  <a:pt x="0" y="2020518"/>
                </a:lnTo>
                <a:lnTo>
                  <a:pt x="0" y="0"/>
                </a:lnTo>
                <a:close/>
              </a:path>
            </a:pathLst>
          </a:custGeom>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2126" tIns="232126" rIns="232126" bIns="464253" numCol="1" spcCol="1270" anchor="t" anchorCtr="0">
            <a:noAutofit/>
          </a:bodyPr>
          <a:lstStyle/>
          <a:p>
            <a:pPr marL="0" lvl="0" indent="0" algn="l" defTabSz="666750">
              <a:lnSpc>
                <a:spcPct val="90000"/>
              </a:lnSpc>
              <a:spcBef>
                <a:spcPct val="0"/>
              </a:spcBef>
              <a:spcAft>
                <a:spcPct val="35000"/>
              </a:spcAft>
              <a:buNone/>
            </a:pPr>
            <a:r>
              <a:rPr lang="en-US" sz="1500" kern="1200" dirty="0"/>
              <a:t>Academic Advisor</a:t>
            </a:r>
          </a:p>
          <a:p>
            <a:pPr marL="0" lvl="0" indent="0" algn="l" defTabSz="666750">
              <a:lnSpc>
                <a:spcPct val="90000"/>
              </a:lnSpc>
              <a:spcBef>
                <a:spcPct val="0"/>
              </a:spcBef>
              <a:spcAft>
                <a:spcPct val="35000"/>
              </a:spcAft>
              <a:buNone/>
            </a:pPr>
            <a:r>
              <a:rPr lang="en-US" sz="1500" kern="1200" dirty="0"/>
              <a:t>Teaching</a:t>
            </a:r>
          </a:p>
          <a:p>
            <a:pPr marL="0" lvl="0" indent="0" algn="l" defTabSz="666750">
              <a:lnSpc>
                <a:spcPct val="90000"/>
              </a:lnSpc>
              <a:spcBef>
                <a:spcPct val="0"/>
              </a:spcBef>
              <a:spcAft>
                <a:spcPct val="35000"/>
              </a:spcAft>
              <a:buNone/>
            </a:pPr>
            <a:r>
              <a:rPr lang="en-US" sz="1500" kern="1200" dirty="0"/>
              <a:t>Curriculum Development</a:t>
            </a:r>
          </a:p>
          <a:p>
            <a:pPr marL="0" lvl="0" indent="0" algn="l" defTabSz="666750">
              <a:lnSpc>
                <a:spcPct val="90000"/>
              </a:lnSpc>
              <a:spcBef>
                <a:spcPct val="0"/>
              </a:spcBef>
              <a:spcAft>
                <a:spcPct val="35000"/>
              </a:spcAft>
              <a:buNone/>
            </a:pPr>
            <a:r>
              <a:rPr lang="en-US" sz="1500" kern="1200" dirty="0"/>
              <a:t>Research</a:t>
            </a:r>
          </a:p>
          <a:p>
            <a:pPr marL="0" lvl="0" indent="0" algn="l" defTabSz="666750">
              <a:lnSpc>
                <a:spcPct val="90000"/>
              </a:lnSpc>
              <a:spcBef>
                <a:spcPct val="0"/>
              </a:spcBef>
              <a:spcAft>
                <a:spcPct val="35000"/>
              </a:spcAft>
              <a:buNone/>
            </a:pPr>
            <a:r>
              <a:rPr lang="en-US" sz="1500" kern="1200" dirty="0"/>
              <a:t>Outreach</a:t>
            </a:r>
          </a:p>
        </p:txBody>
      </p:sp>
      <p:sp>
        <p:nvSpPr>
          <p:cNvPr id="8" name="Freeform: Shape 7">
            <a:extLst>
              <a:ext uri="{FF2B5EF4-FFF2-40B4-BE49-F238E27FC236}">
                <a16:creationId xmlns:a16="http://schemas.microsoft.com/office/drawing/2014/main" id="{8FBEC510-A5B3-4684-8698-608A39F4EEA6}"/>
              </a:ext>
            </a:extLst>
          </p:cNvPr>
          <p:cNvSpPr/>
          <p:nvPr/>
        </p:nvSpPr>
        <p:spPr>
          <a:xfrm>
            <a:off x="4639160" y="2508222"/>
            <a:ext cx="3228003" cy="968401"/>
          </a:xfrm>
          <a:custGeom>
            <a:avLst/>
            <a:gdLst>
              <a:gd name="connsiteX0" fmla="*/ 0 w 3228003"/>
              <a:gd name="connsiteY0" fmla="*/ 0 h 968401"/>
              <a:gd name="connsiteX1" fmla="*/ 2937483 w 3228003"/>
              <a:gd name="connsiteY1" fmla="*/ 0 h 968401"/>
              <a:gd name="connsiteX2" fmla="*/ 3228003 w 3228003"/>
              <a:gd name="connsiteY2" fmla="*/ 484201 h 968401"/>
              <a:gd name="connsiteX3" fmla="*/ 2937483 w 3228003"/>
              <a:gd name="connsiteY3" fmla="*/ 968401 h 968401"/>
              <a:gd name="connsiteX4" fmla="*/ 0 w 3228003"/>
              <a:gd name="connsiteY4" fmla="*/ 968401 h 968401"/>
              <a:gd name="connsiteX5" fmla="*/ 290520 w 3228003"/>
              <a:gd name="connsiteY5" fmla="*/ 484201 h 968401"/>
              <a:gd name="connsiteX6" fmla="*/ 0 w 3228003"/>
              <a:gd name="connsiteY6" fmla="*/ 0 h 96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8003" h="968401">
                <a:moveTo>
                  <a:pt x="0" y="0"/>
                </a:moveTo>
                <a:lnTo>
                  <a:pt x="2937483" y="0"/>
                </a:lnTo>
                <a:lnTo>
                  <a:pt x="3228003" y="484201"/>
                </a:lnTo>
                <a:lnTo>
                  <a:pt x="2937483" y="968401"/>
                </a:lnTo>
                <a:lnTo>
                  <a:pt x="0" y="968401"/>
                </a:lnTo>
                <a:lnTo>
                  <a:pt x="290520" y="484201"/>
                </a:lnTo>
                <a:lnTo>
                  <a:pt x="0" y="0"/>
                </a:lnTo>
                <a:close/>
              </a:path>
            </a:pathLst>
          </a:custGeom>
        </p:spPr>
        <p:style>
          <a:lnRef idx="1">
            <a:schemeClr val="accent5">
              <a:hueOff val="-842315"/>
              <a:satOff val="-3972"/>
              <a:lumOff val="980"/>
              <a:alphaOff val="0"/>
            </a:schemeClr>
          </a:lnRef>
          <a:fillRef idx="3">
            <a:schemeClr val="accent5">
              <a:hueOff val="-842315"/>
              <a:satOff val="-3972"/>
              <a:lumOff val="980"/>
              <a:alphaOff val="0"/>
            </a:schemeClr>
          </a:fillRef>
          <a:effectRef idx="2">
            <a:schemeClr val="accent5">
              <a:hueOff val="-842315"/>
              <a:satOff val="-3972"/>
              <a:lumOff val="980"/>
              <a:alphaOff val="0"/>
            </a:schemeClr>
          </a:effectRef>
          <a:fontRef idx="minor">
            <a:schemeClr val="lt1"/>
          </a:fontRef>
        </p:style>
        <p:txBody>
          <a:bodyPr spcFirstLastPara="0" vert="horz" wrap="square" lIns="410091" tIns="119571" rIns="410091" bIns="119571" numCol="1" spcCol="1270" anchor="ctr" anchorCtr="0">
            <a:noAutofit/>
          </a:bodyPr>
          <a:lstStyle/>
          <a:p>
            <a:pPr marL="0" lvl="0" indent="0" algn="ctr" defTabSz="1200150">
              <a:lnSpc>
                <a:spcPct val="90000"/>
              </a:lnSpc>
              <a:spcBef>
                <a:spcPct val="0"/>
              </a:spcBef>
              <a:spcAft>
                <a:spcPct val="35000"/>
              </a:spcAft>
              <a:buNone/>
            </a:pPr>
            <a:r>
              <a:rPr lang="en-US" sz="2700" kern="1200" dirty="0"/>
              <a:t>Appointment Types</a:t>
            </a:r>
          </a:p>
        </p:txBody>
      </p:sp>
      <p:sp>
        <p:nvSpPr>
          <p:cNvPr id="9" name="Freeform: Shape 8">
            <a:extLst>
              <a:ext uri="{FF2B5EF4-FFF2-40B4-BE49-F238E27FC236}">
                <a16:creationId xmlns:a16="http://schemas.microsoft.com/office/drawing/2014/main" id="{FCF39E41-523F-FA9D-3A66-03A3AF59710C}"/>
              </a:ext>
            </a:extLst>
          </p:cNvPr>
          <p:cNvSpPr/>
          <p:nvPr/>
        </p:nvSpPr>
        <p:spPr>
          <a:xfrm>
            <a:off x="4639160" y="3476623"/>
            <a:ext cx="2937483" cy="2020518"/>
          </a:xfrm>
          <a:custGeom>
            <a:avLst/>
            <a:gdLst>
              <a:gd name="connsiteX0" fmla="*/ 0 w 2937483"/>
              <a:gd name="connsiteY0" fmla="*/ 0 h 2020518"/>
              <a:gd name="connsiteX1" fmla="*/ 2937483 w 2937483"/>
              <a:gd name="connsiteY1" fmla="*/ 0 h 2020518"/>
              <a:gd name="connsiteX2" fmla="*/ 2937483 w 2937483"/>
              <a:gd name="connsiteY2" fmla="*/ 2020518 h 2020518"/>
              <a:gd name="connsiteX3" fmla="*/ 0 w 2937483"/>
              <a:gd name="connsiteY3" fmla="*/ 2020518 h 2020518"/>
              <a:gd name="connsiteX4" fmla="*/ 0 w 2937483"/>
              <a:gd name="connsiteY4" fmla="*/ 0 h 2020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483" h="2020518">
                <a:moveTo>
                  <a:pt x="0" y="0"/>
                </a:moveTo>
                <a:lnTo>
                  <a:pt x="2937483" y="0"/>
                </a:lnTo>
                <a:lnTo>
                  <a:pt x="2937483" y="2020518"/>
                </a:lnTo>
                <a:lnTo>
                  <a:pt x="0" y="2020518"/>
                </a:lnTo>
                <a:lnTo>
                  <a:pt x="0" y="0"/>
                </a:lnTo>
                <a:close/>
              </a:path>
            </a:pathLst>
          </a:custGeom>
        </p:spPr>
        <p:style>
          <a:lnRef idx="1">
            <a:schemeClr val="accent5">
              <a:tint val="40000"/>
              <a:alpha val="90000"/>
              <a:hueOff val="-887704"/>
              <a:satOff val="-2520"/>
              <a:lumOff val="76"/>
              <a:alphaOff val="0"/>
            </a:schemeClr>
          </a:lnRef>
          <a:fillRef idx="1">
            <a:schemeClr val="accent5">
              <a:tint val="40000"/>
              <a:alpha val="90000"/>
              <a:hueOff val="-887704"/>
              <a:satOff val="-2520"/>
              <a:lumOff val="76"/>
              <a:alphaOff val="0"/>
            </a:schemeClr>
          </a:fillRef>
          <a:effectRef idx="0">
            <a:schemeClr val="accent5">
              <a:tint val="40000"/>
              <a:alpha val="90000"/>
              <a:hueOff val="-887704"/>
              <a:satOff val="-2520"/>
              <a:lumOff val="76"/>
              <a:alphaOff val="0"/>
            </a:schemeClr>
          </a:effectRef>
          <a:fontRef idx="minor">
            <a:schemeClr val="dk1">
              <a:hueOff val="0"/>
              <a:satOff val="0"/>
              <a:lumOff val="0"/>
              <a:alphaOff val="0"/>
            </a:schemeClr>
          </a:fontRef>
        </p:style>
        <p:txBody>
          <a:bodyPr spcFirstLastPara="0" vert="horz" wrap="square" lIns="232126" tIns="232126" rIns="232126" bIns="464253" numCol="1" spcCol="1270" anchor="t" anchorCtr="0">
            <a:noAutofit/>
          </a:bodyPr>
          <a:lstStyle/>
          <a:p>
            <a:pPr marL="0" lvl="0" indent="0" algn="l" defTabSz="666750">
              <a:lnSpc>
                <a:spcPct val="90000"/>
              </a:lnSpc>
              <a:spcBef>
                <a:spcPct val="0"/>
              </a:spcBef>
              <a:spcAft>
                <a:spcPct val="35000"/>
              </a:spcAft>
              <a:buNone/>
            </a:pPr>
            <a:r>
              <a:rPr lang="en-US" sz="1500" kern="1200" dirty="0"/>
              <a:t>Fixed Term</a:t>
            </a:r>
          </a:p>
          <a:p>
            <a:pPr marL="0" lvl="0" indent="0" algn="l" defTabSz="666750">
              <a:lnSpc>
                <a:spcPct val="90000"/>
              </a:lnSpc>
              <a:spcBef>
                <a:spcPct val="0"/>
              </a:spcBef>
              <a:spcAft>
                <a:spcPct val="35000"/>
              </a:spcAft>
              <a:buNone/>
            </a:pPr>
            <a:r>
              <a:rPr lang="en-US" sz="1500" kern="1200" dirty="0"/>
              <a:t>Continuing System</a:t>
            </a:r>
          </a:p>
        </p:txBody>
      </p:sp>
      <p:sp>
        <p:nvSpPr>
          <p:cNvPr id="10" name="Freeform: Shape 9">
            <a:extLst>
              <a:ext uri="{FF2B5EF4-FFF2-40B4-BE49-F238E27FC236}">
                <a16:creationId xmlns:a16="http://schemas.microsoft.com/office/drawing/2014/main" id="{96252602-2435-4DE2-CFE9-D07D1D802A67}"/>
              </a:ext>
            </a:extLst>
          </p:cNvPr>
          <p:cNvSpPr/>
          <p:nvPr/>
        </p:nvSpPr>
        <p:spPr>
          <a:xfrm>
            <a:off x="7819189" y="2508222"/>
            <a:ext cx="3228003" cy="968401"/>
          </a:xfrm>
          <a:custGeom>
            <a:avLst/>
            <a:gdLst>
              <a:gd name="connsiteX0" fmla="*/ 0 w 3228003"/>
              <a:gd name="connsiteY0" fmla="*/ 0 h 968401"/>
              <a:gd name="connsiteX1" fmla="*/ 2937483 w 3228003"/>
              <a:gd name="connsiteY1" fmla="*/ 0 h 968401"/>
              <a:gd name="connsiteX2" fmla="*/ 3228003 w 3228003"/>
              <a:gd name="connsiteY2" fmla="*/ 484201 h 968401"/>
              <a:gd name="connsiteX3" fmla="*/ 2937483 w 3228003"/>
              <a:gd name="connsiteY3" fmla="*/ 968401 h 968401"/>
              <a:gd name="connsiteX4" fmla="*/ 0 w 3228003"/>
              <a:gd name="connsiteY4" fmla="*/ 968401 h 968401"/>
              <a:gd name="connsiteX5" fmla="*/ 290520 w 3228003"/>
              <a:gd name="connsiteY5" fmla="*/ 484201 h 968401"/>
              <a:gd name="connsiteX6" fmla="*/ 0 w 3228003"/>
              <a:gd name="connsiteY6" fmla="*/ 0 h 96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8003" h="968401">
                <a:moveTo>
                  <a:pt x="0" y="0"/>
                </a:moveTo>
                <a:lnTo>
                  <a:pt x="2937483" y="0"/>
                </a:lnTo>
                <a:lnTo>
                  <a:pt x="3228003" y="484201"/>
                </a:lnTo>
                <a:lnTo>
                  <a:pt x="2937483" y="968401"/>
                </a:lnTo>
                <a:lnTo>
                  <a:pt x="0" y="968401"/>
                </a:lnTo>
                <a:lnTo>
                  <a:pt x="290520" y="484201"/>
                </a:lnTo>
                <a:lnTo>
                  <a:pt x="0" y="0"/>
                </a:lnTo>
                <a:close/>
              </a:path>
            </a:pathLst>
          </a:custGeom>
        </p:spPr>
        <p:style>
          <a:lnRef idx="1">
            <a:schemeClr val="accent5">
              <a:hueOff val="-1684631"/>
              <a:satOff val="-7944"/>
              <a:lumOff val="1960"/>
              <a:alphaOff val="0"/>
            </a:schemeClr>
          </a:lnRef>
          <a:fillRef idx="3">
            <a:schemeClr val="accent5">
              <a:hueOff val="-1684631"/>
              <a:satOff val="-7944"/>
              <a:lumOff val="1960"/>
              <a:alphaOff val="0"/>
            </a:schemeClr>
          </a:fillRef>
          <a:effectRef idx="2">
            <a:schemeClr val="accent5">
              <a:hueOff val="-1684631"/>
              <a:satOff val="-7944"/>
              <a:lumOff val="1960"/>
              <a:alphaOff val="0"/>
            </a:schemeClr>
          </a:effectRef>
          <a:fontRef idx="minor">
            <a:schemeClr val="lt1"/>
          </a:fontRef>
        </p:style>
        <p:txBody>
          <a:bodyPr spcFirstLastPara="0" vert="horz" wrap="square" lIns="410091" tIns="119571" rIns="410091" bIns="119571" numCol="1" spcCol="1270" anchor="ctr" anchorCtr="0">
            <a:noAutofit/>
          </a:bodyPr>
          <a:lstStyle/>
          <a:p>
            <a:pPr marL="0" lvl="0" indent="0" algn="ctr" defTabSz="1200150">
              <a:lnSpc>
                <a:spcPct val="90000"/>
              </a:lnSpc>
              <a:spcBef>
                <a:spcPct val="0"/>
              </a:spcBef>
              <a:spcAft>
                <a:spcPct val="35000"/>
              </a:spcAft>
              <a:buNone/>
            </a:pPr>
            <a:r>
              <a:rPr lang="en-US" sz="2700" kern="1200" dirty="0"/>
              <a:t>Ranks</a:t>
            </a:r>
          </a:p>
        </p:txBody>
      </p:sp>
      <p:sp>
        <p:nvSpPr>
          <p:cNvPr id="11" name="Freeform: Shape 10">
            <a:extLst>
              <a:ext uri="{FF2B5EF4-FFF2-40B4-BE49-F238E27FC236}">
                <a16:creationId xmlns:a16="http://schemas.microsoft.com/office/drawing/2014/main" id="{6547EF47-938D-B2B6-4965-1E69719ED8F2}"/>
              </a:ext>
            </a:extLst>
          </p:cNvPr>
          <p:cNvSpPr/>
          <p:nvPr/>
        </p:nvSpPr>
        <p:spPr>
          <a:xfrm>
            <a:off x="7819189" y="3476623"/>
            <a:ext cx="2937483" cy="2020518"/>
          </a:xfrm>
          <a:custGeom>
            <a:avLst/>
            <a:gdLst>
              <a:gd name="connsiteX0" fmla="*/ 0 w 2937483"/>
              <a:gd name="connsiteY0" fmla="*/ 0 h 2020518"/>
              <a:gd name="connsiteX1" fmla="*/ 2937483 w 2937483"/>
              <a:gd name="connsiteY1" fmla="*/ 0 h 2020518"/>
              <a:gd name="connsiteX2" fmla="*/ 2937483 w 2937483"/>
              <a:gd name="connsiteY2" fmla="*/ 2020518 h 2020518"/>
              <a:gd name="connsiteX3" fmla="*/ 0 w 2937483"/>
              <a:gd name="connsiteY3" fmla="*/ 2020518 h 2020518"/>
              <a:gd name="connsiteX4" fmla="*/ 0 w 2937483"/>
              <a:gd name="connsiteY4" fmla="*/ 0 h 2020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483" h="2020518">
                <a:moveTo>
                  <a:pt x="0" y="0"/>
                </a:moveTo>
                <a:lnTo>
                  <a:pt x="2937483" y="0"/>
                </a:lnTo>
                <a:lnTo>
                  <a:pt x="2937483" y="2020518"/>
                </a:lnTo>
                <a:lnTo>
                  <a:pt x="0" y="2020518"/>
                </a:lnTo>
                <a:lnTo>
                  <a:pt x="0" y="0"/>
                </a:lnTo>
                <a:close/>
              </a:path>
            </a:pathLst>
          </a:custGeom>
        </p:spPr>
        <p:style>
          <a:lnRef idx="1">
            <a:schemeClr val="accent5">
              <a:tint val="40000"/>
              <a:alpha val="90000"/>
              <a:hueOff val="-1775408"/>
              <a:satOff val="-5040"/>
              <a:lumOff val="151"/>
              <a:alphaOff val="0"/>
            </a:schemeClr>
          </a:lnRef>
          <a:fillRef idx="1">
            <a:schemeClr val="accent5">
              <a:tint val="40000"/>
              <a:alpha val="90000"/>
              <a:hueOff val="-1775408"/>
              <a:satOff val="-5040"/>
              <a:lumOff val="151"/>
              <a:alphaOff val="0"/>
            </a:schemeClr>
          </a:fillRef>
          <a:effectRef idx="0">
            <a:schemeClr val="accent5">
              <a:tint val="40000"/>
              <a:alpha val="90000"/>
              <a:hueOff val="-1775408"/>
              <a:satOff val="-5040"/>
              <a:lumOff val="151"/>
              <a:alphaOff val="0"/>
            </a:schemeClr>
          </a:effectRef>
          <a:fontRef idx="minor">
            <a:schemeClr val="dk1">
              <a:hueOff val="0"/>
              <a:satOff val="0"/>
              <a:lumOff val="0"/>
              <a:alphaOff val="0"/>
            </a:schemeClr>
          </a:fontRef>
        </p:style>
        <p:txBody>
          <a:bodyPr spcFirstLastPara="0" vert="horz" wrap="square" lIns="232126" tIns="232126" rIns="232126" bIns="464253" numCol="1" spcCol="1270" anchor="t" anchorCtr="0">
            <a:noAutofit/>
          </a:bodyPr>
          <a:lstStyle/>
          <a:p>
            <a:pPr marL="0" lvl="0" indent="0" algn="l" defTabSz="666750">
              <a:lnSpc>
                <a:spcPct val="90000"/>
              </a:lnSpc>
              <a:spcBef>
                <a:spcPct val="0"/>
              </a:spcBef>
              <a:spcAft>
                <a:spcPct val="35000"/>
              </a:spcAft>
              <a:buNone/>
            </a:pPr>
            <a:r>
              <a:rPr lang="en-US" sz="1500" kern="1200" dirty="0"/>
              <a:t>Specialist</a:t>
            </a:r>
          </a:p>
          <a:p>
            <a:pPr marL="0" lvl="0" indent="0" algn="l" defTabSz="666750">
              <a:lnSpc>
                <a:spcPct val="90000"/>
              </a:lnSpc>
              <a:spcBef>
                <a:spcPct val="0"/>
              </a:spcBef>
              <a:spcAft>
                <a:spcPct val="35000"/>
              </a:spcAft>
              <a:buNone/>
            </a:pPr>
            <a:r>
              <a:rPr lang="en-US" sz="1500" kern="1200" dirty="0"/>
              <a:t>Senior Specialist</a:t>
            </a:r>
          </a:p>
        </p:txBody>
      </p:sp>
    </p:spTree>
    <p:extLst>
      <p:ext uri="{BB962C8B-B14F-4D97-AF65-F5344CB8AC3E}">
        <p14:creationId xmlns:p14="http://schemas.microsoft.com/office/powerpoint/2010/main" val="2393953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0AE2-3BB5-04C1-BE24-8082D2C337E1}"/>
              </a:ext>
            </a:extLst>
          </p:cNvPr>
          <p:cNvSpPr>
            <a:spLocks noGrp="1"/>
          </p:cNvSpPr>
          <p:nvPr>
            <p:ph type="title"/>
          </p:nvPr>
        </p:nvSpPr>
        <p:spPr/>
        <p:txBody>
          <a:bodyPr/>
          <a:lstStyle/>
          <a:p>
            <a:r>
              <a:rPr lang="en-US" dirty="0"/>
              <a:t>Academic Specialist at MSU </a:t>
            </a:r>
          </a:p>
        </p:txBody>
      </p:sp>
      <p:graphicFrame>
        <p:nvGraphicFramePr>
          <p:cNvPr id="10" name="Content Placeholder 9" descr="Breakdown of Academic Specialists at MSU. 1,104 specialists as of 01/2024; 58% Fixed Term Specialists; 42% Continuing Specialists.">
            <a:extLst>
              <a:ext uri="{FF2B5EF4-FFF2-40B4-BE49-F238E27FC236}">
                <a16:creationId xmlns:a16="http://schemas.microsoft.com/office/drawing/2014/main" id="{474E171C-2E1D-5E16-FA07-44E111A94D5E}"/>
              </a:ext>
            </a:extLst>
          </p:cNvPr>
          <p:cNvGraphicFramePr>
            <a:graphicFrameLocks noGrp="1"/>
          </p:cNvGraphicFramePr>
          <p:nvPr>
            <p:ph idx="1"/>
            <p:extLst>
              <p:ext uri="{D42A27DB-BD31-4B8C-83A1-F6EECF244321}">
                <p14:modId xmlns:p14="http://schemas.microsoft.com/office/powerpoint/2010/main" val="347997363"/>
              </p:ext>
            </p:extLst>
          </p:nvPr>
        </p:nvGraphicFramePr>
        <p:xfrm>
          <a:off x="1450975" y="2016125"/>
          <a:ext cx="9604375" cy="3449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7127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40CD9-ACC4-2AD3-3696-EEA3E72ECAA7}"/>
              </a:ext>
            </a:extLst>
          </p:cNvPr>
          <p:cNvSpPr>
            <a:spLocks noGrp="1"/>
          </p:cNvSpPr>
          <p:nvPr>
            <p:ph type="title"/>
          </p:nvPr>
        </p:nvSpPr>
        <p:spPr/>
        <p:txBody>
          <a:bodyPr/>
          <a:lstStyle/>
          <a:p>
            <a:pPr algn="ctr"/>
            <a:r>
              <a:rPr lang="en-US" dirty="0"/>
              <a:t>Academic Specialist By Functional Area</a:t>
            </a:r>
            <a:br>
              <a:rPr lang="en-US" dirty="0"/>
            </a:br>
            <a:r>
              <a:rPr lang="en-US" sz="1200" dirty="0"/>
              <a:t>(</a:t>
            </a:r>
            <a:r>
              <a:rPr lang="en-US" sz="1100" dirty="0"/>
              <a:t>Data As of January 2023)</a:t>
            </a:r>
            <a:endParaRPr lang="en-US" sz="1200" dirty="0"/>
          </a:p>
        </p:txBody>
      </p:sp>
      <p:graphicFrame>
        <p:nvGraphicFramePr>
          <p:cNvPr id="9" name="Content Placeholder 8" descr="Pie Chart of Academic Specialists by Functional Area (data as of January 2023); Teacher 21%, Advisor 30%, Curriculum Development 8%, Outreach 30%, Research 11%.">
            <a:extLst>
              <a:ext uri="{FF2B5EF4-FFF2-40B4-BE49-F238E27FC236}">
                <a16:creationId xmlns:a16="http://schemas.microsoft.com/office/drawing/2014/main" id="{3254C684-D565-63EB-3C75-E2D9ED3F1537}"/>
              </a:ext>
            </a:extLst>
          </p:cNvPr>
          <p:cNvGraphicFramePr>
            <a:graphicFrameLocks noGrp="1"/>
          </p:cNvGraphicFramePr>
          <p:nvPr>
            <p:ph idx="1"/>
            <p:extLst>
              <p:ext uri="{D42A27DB-BD31-4B8C-83A1-F6EECF244321}">
                <p14:modId xmlns:p14="http://schemas.microsoft.com/office/powerpoint/2010/main" val="225125712"/>
              </p:ext>
            </p:extLst>
          </p:nvPr>
        </p:nvGraphicFramePr>
        <p:xfrm>
          <a:off x="1450975" y="2016125"/>
          <a:ext cx="9604375" cy="3449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356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9BA8-EEA7-1C9B-5A9A-B3E614B04443}"/>
              </a:ext>
            </a:extLst>
          </p:cNvPr>
          <p:cNvSpPr>
            <a:spLocks noGrp="1"/>
          </p:cNvSpPr>
          <p:nvPr>
            <p:ph type="title"/>
          </p:nvPr>
        </p:nvSpPr>
        <p:spPr/>
        <p:txBody>
          <a:bodyPr/>
          <a:lstStyle/>
          <a:p>
            <a:r>
              <a:rPr lang="en-US" dirty="0"/>
              <a:t>Academic Specialists - Evaluation Policy</a:t>
            </a:r>
          </a:p>
        </p:txBody>
      </p:sp>
      <p:sp>
        <p:nvSpPr>
          <p:cNvPr id="3" name="Content Placeholder 2">
            <a:extLst>
              <a:ext uri="{FF2B5EF4-FFF2-40B4-BE49-F238E27FC236}">
                <a16:creationId xmlns:a16="http://schemas.microsoft.com/office/drawing/2014/main" id="{A6C392AB-951C-F5DF-015C-48B7F2395412}"/>
              </a:ext>
            </a:extLst>
          </p:cNvPr>
          <p:cNvSpPr>
            <a:spLocks noGrp="1"/>
          </p:cNvSpPr>
          <p:nvPr>
            <p:ph idx="1"/>
          </p:nvPr>
        </p:nvSpPr>
        <p:spPr/>
        <p:txBody>
          <a:bodyPr>
            <a:normAutofit fontScale="92500" lnSpcReduction="20000"/>
          </a:bodyPr>
          <a:lstStyle/>
          <a:p>
            <a:pPr rtl="0" fontAlgn="base">
              <a:spcBef>
                <a:spcPts val="0"/>
              </a:spcBef>
              <a:spcAft>
                <a:spcPts val="0"/>
              </a:spcAft>
              <a:buFont typeface="Arial" panose="020B0604020202020204" pitchFamily="34" charset="0"/>
              <a:buChar char="•"/>
            </a:pPr>
            <a:r>
              <a:rPr lang="en-US" sz="1900" b="0" i="0" u="none" strike="noStrike" dirty="0">
                <a:solidFill>
                  <a:srgbClr val="000000"/>
                </a:solidFill>
                <a:effectLst/>
                <a:latin typeface="Gotham Book"/>
              </a:rPr>
              <a:t>Annual reviews between specialist and their supervisor/administrator must occur at least once each fiscal year</a:t>
            </a:r>
          </a:p>
          <a:p>
            <a:pPr rtl="0" fontAlgn="base">
              <a:spcBef>
                <a:spcPts val="0"/>
              </a:spcBef>
              <a:spcAft>
                <a:spcPts val="0"/>
              </a:spcAft>
              <a:buFont typeface="Arial" panose="020B0604020202020204" pitchFamily="34" charset="0"/>
              <a:buChar char="•"/>
            </a:pPr>
            <a:r>
              <a:rPr lang="en-US" sz="1900" b="0" i="0" u="none" strike="noStrike" dirty="0">
                <a:solidFill>
                  <a:srgbClr val="000000"/>
                </a:solidFill>
                <a:effectLst/>
                <a:latin typeface="Gotham Book"/>
              </a:rPr>
              <a:t>The review must be a joint process between the specialist and the supervisor/administrator</a:t>
            </a:r>
          </a:p>
          <a:p>
            <a:pPr marL="0" indent="0" rtl="0" fontAlgn="base">
              <a:spcBef>
                <a:spcPts val="0"/>
              </a:spcBef>
              <a:spcAft>
                <a:spcPts val="0"/>
              </a:spcAft>
              <a:buNone/>
            </a:pPr>
            <a:endParaRPr lang="en-US" sz="1900" b="0" i="0" u="none" strike="noStrike" dirty="0">
              <a:solidFill>
                <a:srgbClr val="000000"/>
              </a:solidFill>
              <a:effectLst/>
              <a:latin typeface="Gotham Book"/>
            </a:endParaRPr>
          </a:p>
          <a:p>
            <a:pPr rtl="0" fontAlgn="base">
              <a:spcBef>
                <a:spcPts val="0"/>
              </a:spcBef>
              <a:spcAft>
                <a:spcPts val="0"/>
              </a:spcAft>
              <a:buFont typeface="Arial" panose="020B0604020202020204" pitchFamily="34" charset="0"/>
              <a:buChar char="•"/>
            </a:pPr>
            <a:r>
              <a:rPr lang="en-US" sz="1900" b="0" i="0" u="none" strike="noStrike" dirty="0">
                <a:solidFill>
                  <a:srgbClr val="000000"/>
                </a:solidFill>
                <a:effectLst/>
                <a:latin typeface="Gotham Book"/>
              </a:rPr>
              <a:t>The exact process may be determined by the unit, if the following conditions are met:</a:t>
            </a:r>
          </a:p>
          <a:p>
            <a:pPr marL="0" indent="0" rtl="0" fontAlgn="base">
              <a:spcBef>
                <a:spcPts val="0"/>
              </a:spcBef>
              <a:spcAft>
                <a:spcPts val="0"/>
              </a:spcAft>
              <a:buNone/>
            </a:pPr>
            <a:endParaRPr lang="en-US" sz="1900" b="0" i="0" u="none" strike="noStrike" dirty="0">
              <a:solidFill>
                <a:srgbClr val="000000"/>
              </a:solidFill>
              <a:effectLst/>
              <a:latin typeface="Gotham Book"/>
            </a:endParaRPr>
          </a:p>
          <a:p>
            <a:pPr marL="742950" lvl="1" indent="-285750" rtl="0" fontAlgn="base">
              <a:spcBef>
                <a:spcPts val="0"/>
              </a:spcBef>
              <a:spcAft>
                <a:spcPts val="0"/>
              </a:spcAft>
              <a:buFont typeface="Arial" panose="020B0604020202020204" pitchFamily="34" charset="0"/>
              <a:buChar char="•"/>
            </a:pPr>
            <a:r>
              <a:rPr lang="en-US" sz="1900" b="0" i="0" u="none" strike="noStrike" dirty="0">
                <a:solidFill>
                  <a:srgbClr val="000000"/>
                </a:solidFill>
                <a:effectLst/>
                <a:latin typeface="Gotham Book"/>
              </a:rPr>
              <a:t>The annual review must include a conversation between specialist and supervisor/administrator that is based on documentation of accomplishments from the past year and goals/plans for the future</a:t>
            </a:r>
          </a:p>
          <a:p>
            <a:pPr marL="742950" lvl="1" indent="-285750" rtl="0" fontAlgn="base">
              <a:spcBef>
                <a:spcPts val="0"/>
              </a:spcBef>
              <a:spcAft>
                <a:spcPts val="0"/>
              </a:spcAft>
              <a:buFont typeface="Arial" panose="020B0604020202020204" pitchFamily="34" charset="0"/>
              <a:buChar char="•"/>
            </a:pPr>
            <a:r>
              <a:rPr lang="en-US" sz="1900" b="0" i="0" u="none" strike="noStrike" dirty="0">
                <a:solidFill>
                  <a:srgbClr val="000000"/>
                </a:solidFill>
                <a:effectLst/>
                <a:latin typeface="Gotham Book"/>
              </a:rPr>
              <a:t>The specialist must be provided with a written summation of the review from the supervisor within 30 days and have the option to provide a written response for rebuttal and/or clarification if desired</a:t>
            </a:r>
          </a:p>
          <a:p>
            <a:endParaRPr lang="en-US" dirty="0"/>
          </a:p>
        </p:txBody>
      </p:sp>
    </p:spTree>
    <p:extLst>
      <p:ext uri="{BB962C8B-B14F-4D97-AF65-F5344CB8AC3E}">
        <p14:creationId xmlns:p14="http://schemas.microsoft.com/office/powerpoint/2010/main" val="4048266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69F49-EA7A-3DDC-A6A8-CAB62CC94463}"/>
              </a:ext>
            </a:extLst>
          </p:cNvPr>
          <p:cNvSpPr>
            <a:spLocks noGrp="1"/>
          </p:cNvSpPr>
          <p:nvPr>
            <p:ph type="title"/>
          </p:nvPr>
        </p:nvSpPr>
        <p:spPr/>
        <p:txBody>
          <a:bodyPr/>
          <a:lstStyle/>
          <a:p>
            <a:r>
              <a:rPr lang="en-US" dirty="0"/>
              <a:t>Continuing System Reappointment</a:t>
            </a:r>
          </a:p>
        </p:txBody>
      </p:sp>
      <p:sp>
        <p:nvSpPr>
          <p:cNvPr id="3" name="Content Placeholder 2">
            <a:extLst>
              <a:ext uri="{FF2B5EF4-FFF2-40B4-BE49-F238E27FC236}">
                <a16:creationId xmlns:a16="http://schemas.microsoft.com/office/drawing/2014/main" id="{6F2E88FA-4224-BF10-77C4-3A7DFA975A67}"/>
              </a:ext>
            </a:extLst>
          </p:cNvPr>
          <p:cNvSpPr>
            <a:spLocks noGrp="1"/>
          </p:cNvSpPr>
          <p:nvPr>
            <p:ph idx="1"/>
          </p:nvPr>
        </p:nvSpPr>
        <p:spPr/>
        <p:txBody>
          <a:bodyPr/>
          <a:lstStyle/>
          <a:p>
            <a:pPr marL="342900" marR="0" lvl="0" indent="-342900" algn="l" defTabSz="457200" rtl="0" eaLnBrk="1" fontAlgn="base" latinLnBrk="0" hangingPunct="1">
              <a:lnSpc>
                <a:spcPct val="100000"/>
              </a:lnSpc>
              <a:spcBef>
                <a:spcPct val="20000"/>
              </a:spcBef>
              <a:spcAft>
                <a:spcPct val="0"/>
              </a:spcAft>
              <a:buClr>
                <a:srgbClr val="18453B"/>
              </a:buClr>
              <a:buSzTx/>
              <a:buFont typeface="Arial"/>
              <a:buChar char="•"/>
              <a:tabLst/>
              <a:defRPr/>
            </a:pPr>
            <a:r>
              <a:rPr kumimoji="0" lang="en-US" sz="2400" b="0" i="0" u="none" strike="noStrike" kern="1200" cap="none" spc="0" normalizeH="0" baseline="0" noProof="0" dirty="0">
                <a:ln>
                  <a:noFill/>
                </a:ln>
                <a:effectLst/>
                <a:uLnTx/>
                <a:uFillTx/>
                <a:latin typeface="Gotham Book" pitchFamily="50" charset="0"/>
                <a:ea typeface="ＭＳ Ｐゴシック" charset="-128"/>
                <a:cs typeface="Gotham Book" pitchFamily="50" charset="0"/>
              </a:rPr>
              <a:t>Reappointment, including the award of continuing appointment status and promotion to the rank of senior academic specialist, is predicated on the:</a:t>
            </a:r>
          </a:p>
          <a:p>
            <a:pPr marL="342900" marR="0" lvl="0" indent="-342900" algn="l" defTabSz="457200" rtl="0" eaLnBrk="1" fontAlgn="base" latinLnBrk="0" hangingPunct="1">
              <a:lnSpc>
                <a:spcPct val="100000"/>
              </a:lnSpc>
              <a:spcBef>
                <a:spcPct val="20000"/>
              </a:spcBef>
              <a:spcAft>
                <a:spcPct val="0"/>
              </a:spcAft>
              <a:buClr>
                <a:srgbClr val="18453B"/>
              </a:buClr>
              <a:buSzTx/>
              <a:buFont typeface="Arial"/>
              <a:buChar char="•"/>
              <a:tabLst/>
              <a:defRPr/>
            </a:pPr>
            <a:r>
              <a:rPr kumimoji="0" lang="en-US" sz="2400" b="0" i="0" u="none" strike="noStrike" kern="1200" cap="none" spc="0" normalizeH="0" baseline="0" noProof="0" dirty="0">
                <a:ln>
                  <a:noFill/>
                </a:ln>
                <a:effectLst/>
                <a:uLnTx/>
                <a:uFillTx/>
                <a:latin typeface="Gotham Book" pitchFamily="50" charset="0"/>
                <a:ea typeface="ＭＳ Ｐゴシック" charset="-128"/>
                <a:cs typeface="Gotham Book" pitchFamily="50" charset="0"/>
              </a:rPr>
              <a:t> exemplary </a:t>
            </a:r>
            <a:r>
              <a:rPr kumimoji="0" lang="en-US" sz="2400" b="0" i="0" u="sng" strike="noStrike" kern="1200" cap="none" spc="0" normalizeH="0" baseline="0" noProof="0" dirty="0">
                <a:ln>
                  <a:noFill/>
                </a:ln>
                <a:effectLst/>
                <a:uLnTx/>
                <a:uFillTx/>
                <a:latin typeface="Gotham Book" pitchFamily="50" charset="0"/>
                <a:ea typeface="ＭＳ Ｐゴシック" charset="-128"/>
                <a:cs typeface="Gotham Book" pitchFamily="50" charset="0"/>
              </a:rPr>
              <a:t>performance of assigned duties</a:t>
            </a:r>
            <a:r>
              <a:rPr kumimoji="0" lang="en-US" sz="2400" b="0" i="0" u="none" strike="noStrike" kern="1200" cap="none" spc="0" normalizeH="0" baseline="0" noProof="0" dirty="0">
                <a:ln>
                  <a:noFill/>
                </a:ln>
                <a:effectLst/>
                <a:uLnTx/>
                <a:uFillTx/>
                <a:latin typeface="Gotham Book" pitchFamily="50" charset="0"/>
                <a:ea typeface="ＭＳ Ｐゴシック" charset="-128"/>
                <a:cs typeface="Gotham Book" pitchFamily="50" charset="0"/>
              </a:rPr>
              <a:t>,</a:t>
            </a:r>
          </a:p>
          <a:p>
            <a:pPr marL="342900" marR="0" lvl="0" indent="-342900" algn="l" defTabSz="457200" rtl="0" eaLnBrk="1" fontAlgn="base" latinLnBrk="0" hangingPunct="1">
              <a:lnSpc>
                <a:spcPct val="100000"/>
              </a:lnSpc>
              <a:spcBef>
                <a:spcPct val="20000"/>
              </a:spcBef>
              <a:spcAft>
                <a:spcPct val="0"/>
              </a:spcAft>
              <a:buClr>
                <a:srgbClr val="18453B"/>
              </a:buClr>
              <a:buSzTx/>
              <a:buFont typeface="Arial"/>
              <a:buChar char="•"/>
              <a:tabLst/>
              <a:defRPr/>
            </a:pPr>
            <a:r>
              <a:rPr kumimoji="0" lang="en-US" sz="2400" b="0" i="0" u="none" strike="noStrike" kern="1200" cap="none" spc="0" normalizeH="0" baseline="0" noProof="0" dirty="0">
                <a:ln>
                  <a:noFill/>
                </a:ln>
                <a:effectLst/>
                <a:uLnTx/>
                <a:uFillTx/>
                <a:latin typeface="Gotham Book" pitchFamily="50" charset="0"/>
                <a:ea typeface="ＭＳ Ｐゴシック" charset="-128"/>
                <a:cs typeface="Gotham Book" pitchFamily="50" charset="0"/>
              </a:rPr>
              <a:t> </a:t>
            </a:r>
            <a:r>
              <a:rPr kumimoji="0" lang="en-US" sz="2400" b="0" i="0" u="sng" strike="noStrike" kern="1200" cap="none" spc="0" normalizeH="0" baseline="0" noProof="0" dirty="0">
                <a:ln>
                  <a:noFill/>
                </a:ln>
                <a:effectLst/>
                <a:uLnTx/>
                <a:uFillTx/>
                <a:latin typeface="Gotham Book" pitchFamily="50" charset="0"/>
                <a:ea typeface="ＭＳ Ｐゴシック" charset="-128"/>
                <a:cs typeface="Gotham Book" pitchFamily="50" charset="0"/>
              </a:rPr>
              <a:t>professional development</a:t>
            </a:r>
            <a:r>
              <a:rPr kumimoji="0" lang="en-US" sz="2400" b="0" i="0" u="none" strike="noStrike" kern="1200" cap="none" spc="0" normalizeH="0" baseline="0" noProof="0" dirty="0">
                <a:ln>
                  <a:noFill/>
                </a:ln>
                <a:effectLst/>
                <a:uLnTx/>
                <a:uFillTx/>
                <a:latin typeface="Gotham Book" pitchFamily="50" charset="0"/>
                <a:ea typeface="ＭＳ Ｐゴシック" charset="-128"/>
                <a:cs typeface="Gotham Book" pitchFamily="50" charset="0"/>
              </a:rPr>
              <a:t>, </a:t>
            </a:r>
          </a:p>
          <a:p>
            <a:pPr marL="342900" marR="0" lvl="0" indent="-342900" algn="l" defTabSz="457200" rtl="0" eaLnBrk="1" fontAlgn="base" latinLnBrk="0" hangingPunct="1">
              <a:lnSpc>
                <a:spcPct val="100000"/>
              </a:lnSpc>
              <a:spcBef>
                <a:spcPct val="20000"/>
              </a:spcBef>
              <a:spcAft>
                <a:spcPct val="0"/>
              </a:spcAft>
              <a:buClr>
                <a:srgbClr val="18453B"/>
              </a:buClr>
              <a:buSzTx/>
              <a:buFont typeface="Arial"/>
              <a:buChar char="•"/>
              <a:tabLst/>
              <a:defRPr/>
            </a:pPr>
            <a:r>
              <a:rPr kumimoji="0" lang="en-US" sz="2400" b="0" i="0" u="sng" strike="noStrike" kern="1200" cap="none" spc="0" normalizeH="0" baseline="0" noProof="0" dirty="0">
                <a:ln>
                  <a:noFill/>
                </a:ln>
                <a:effectLst/>
                <a:uLnTx/>
                <a:uFillTx/>
                <a:latin typeface="Gotham Book" pitchFamily="50" charset="0"/>
                <a:ea typeface="ＭＳ Ｐゴシック" charset="-128"/>
                <a:cs typeface="Gotham Book" pitchFamily="50" charset="0"/>
              </a:rPr>
              <a:t>excellence in scholarly activity</a:t>
            </a:r>
            <a:r>
              <a:rPr kumimoji="0" lang="en-US" sz="2400" b="0" i="0" u="none" strike="noStrike" kern="1200" cap="none" spc="0" normalizeH="0" baseline="0" noProof="0" dirty="0">
                <a:ln>
                  <a:noFill/>
                </a:ln>
                <a:effectLst/>
                <a:uLnTx/>
                <a:uFillTx/>
                <a:latin typeface="Gotham Book" pitchFamily="50" charset="0"/>
                <a:ea typeface="ＭＳ Ｐゴシック" charset="-128"/>
                <a:cs typeface="Gotham Book" pitchFamily="50" charset="0"/>
              </a:rPr>
              <a:t>, </a:t>
            </a:r>
          </a:p>
          <a:p>
            <a:pPr marL="342900" marR="0" lvl="0" indent="-342900" algn="l" defTabSz="457200" rtl="0" eaLnBrk="1" fontAlgn="base" latinLnBrk="0" hangingPunct="1">
              <a:lnSpc>
                <a:spcPct val="100000"/>
              </a:lnSpc>
              <a:spcBef>
                <a:spcPct val="20000"/>
              </a:spcBef>
              <a:spcAft>
                <a:spcPct val="0"/>
              </a:spcAft>
              <a:buClr>
                <a:srgbClr val="18453B"/>
              </a:buClr>
              <a:buSzTx/>
              <a:buFont typeface="Arial"/>
              <a:buChar char="•"/>
              <a:tabLst/>
              <a:defRPr/>
            </a:pPr>
            <a:r>
              <a:rPr kumimoji="0" lang="en-US" sz="2400" b="0" i="0" u="sng" strike="noStrike" kern="1200" cap="none" spc="0" normalizeH="0" baseline="0" noProof="0" dirty="0">
                <a:ln>
                  <a:noFill/>
                </a:ln>
                <a:effectLst/>
                <a:uLnTx/>
                <a:uFillTx/>
                <a:latin typeface="Gotham Book" pitchFamily="50" charset="0"/>
                <a:ea typeface="ＭＳ Ｐゴシック" charset="-128"/>
                <a:cs typeface="Gotham Book" pitchFamily="50" charset="0"/>
              </a:rPr>
              <a:t>leadership and contributions</a:t>
            </a:r>
            <a:r>
              <a:rPr kumimoji="0" lang="en-US" sz="2400" b="0" i="0" u="none" strike="noStrike" kern="1200" cap="none" spc="0" normalizeH="0" baseline="0" noProof="0" dirty="0">
                <a:ln>
                  <a:noFill/>
                </a:ln>
                <a:effectLst/>
                <a:uLnTx/>
                <a:uFillTx/>
                <a:latin typeface="Gotham Book" pitchFamily="50" charset="0"/>
                <a:ea typeface="ＭＳ Ｐゴシック" charset="-128"/>
                <a:cs typeface="Gotham Book" pitchFamily="50" charset="0"/>
              </a:rPr>
              <a:t> to the institution.</a:t>
            </a:r>
            <a:endParaRPr lang="en-US" dirty="0"/>
          </a:p>
        </p:txBody>
      </p:sp>
    </p:spTree>
    <p:extLst>
      <p:ext uri="{BB962C8B-B14F-4D97-AF65-F5344CB8AC3E}">
        <p14:creationId xmlns:p14="http://schemas.microsoft.com/office/powerpoint/2010/main" val="1332473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A9159-40FD-F567-0EBA-C1B22DBF0510}"/>
              </a:ext>
            </a:extLst>
          </p:cNvPr>
          <p:cNvSpPr>
            <a:spLocks noGrp="1"/>
          </p:cNvSpPr>
          <p:nvPr>
            <p:ph type="title"/>
          </p:nvPr>
        </p:nvSpPr>
        <p:spPr/>
        <p:txBody>
          <a:bodyPr/>
          <a:lstStyle/>
          <a:p>
            <a:r>
              <a:rPr lang="en-US" dirty="0"/>
              <a:t>Continuing System Reappointment </a:t>
            </a:r>
            <a:r>
              <a:rPr lang="en-US" sz="2400" dirty="0"/>
              <a:t>(Cont’d)</a:t>
            </a:r>
            <a:endParaRPr lang="en-US" dirty="0"/>
          </a:p>
        </p:txBody>
      </p:sp>
      <p:sp>
        <p:nvSpPr>
          <p:cNvPr id="3" name="Content Placeholder 2">
            <a:extLst>
              <a:ext uri="{FF2B5EF4-FFF2-40B4-BE49-F238E27FC236}">
                <a16:creationId xmlns:a16="http://schemas.microsoft.com/office/drawing/2014/main" id="{E6F26D26-EB4F-E1FA-6E85-4F33816C1880}"/>
              </a:ext>
            </a:extLst>
          </p:cNvPr>
          <p:cNvSpPr>
            <a:spLocks noGrp="1"/>
          </p:cNvSpPr>
          <p:nvPr>
            <p:ph idx="1"/>
          </p:nvPr>
        </p:nvSpPr>
        <p:spPr>
          <a:xfrm>
            <a:off x="1451579" y="1970201"/>
            <a:ext cx="9603275" cy="4083279"/>
          </a:xfrm>
        </p:spPr>
        <p:txBody>
          <a:bodyPr>
            <a:normAutofit fontScale="32500" lnSpcReduction="20000"/>
          </a:bodyPr>
          <a:lstStyle/>
          <a:p>
            <a:pPr marL="0" marR="0" lvl="0" indent="0" algn="l" defTabSz="914400" rtl="0" eaLnBrk="1" fontAlgn="auto" latinLnBrk="0" hangingPunct="1">
              <a:lnSpc>
                <a:spcPct val="107000"/>
              </a:lnSpc>
              <a:spcBef>
                <a:spcPts val="0"/>
              </a:spcBef>
              <a:spcAft>
                <a:spcPts val="800"/>
              </a:spcAft>
              <a:buClr>
                <a:srgbClr val="B71E42"/>
              </a:buClr>
              <a:buSzPct val="100000"/>
              <a:buFont typeface="Arial" panose="020B0604020202020204" pitchFamily="34" charset="0"/>
              <a:buNone/>
              <a:tabLst/>
              <a:defRPr/>
            </a:pPr>
            <a:r>
              <a:rPr kumimoji="0" lang="en-US" sz="4300" b="1" i="0" u="sng"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Establishment of Committee</a:t>
            </a:r>
            <a:r>
              <a:rPr kumimoji="0" lang="en-US" sz="4300" b="1"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 - </a:t>
            </a:r>
            <a:r>
              <a:rPr kumimoji="0" lang="en-US" sz="43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The unit administrator shall establish a review committee to advise the unit administrator about the reappointment, or award of continuing appointment status, or promotion of the individual academic specialist. </a:t>
            </a:r>
            <a:br>
              <a:rPr kumimoji="0" lang="en-US" sz="43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br>
            <a:endParaRPr kumimoji="0" lang="en-US" sz="43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
                <a:srgbClr val="B71E42"/>
              </a:buClr>
              <a:buSzPct val="100000"/>
              <a:buFont typeface="Arial" panose="020B0604020202020204" pitchFamily="34" charset="0"/>
              <a:buNone/>
              <a:tabLst/>
              <a:defRPr/>
            </a:pPr>
            <a:r>
              <a:rPr kumimoji="0" lang="en-US" sz="4300" b="0" i="0" u="sng"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Joint Appointment</a:t>
            </a:r>
            <a:r>
              <a:rPr kumimoji="0" lang="en-US" sz="43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 - Establishes the process of review and consultation when a specialist is jointly appointed</a:t>
            </a:r>
          </a:p>
          <a:p>
            <a:pPr marL="0" marR="0" lvl="0" indent="0" algn="l" defTabSz="914400" rtl="0" eaLnBrk="1" fontAlgn="auto" latinLnBrk="0" hangingPunct="1">
              <a:lnSpc>
                <a:spcPct val="107000"/>
              </a:lnSpc>
              <a:spcBef>
                <a:spcPts val="0"/>
              </a:spcBef>
              <a:spcAft>
                <a:spcPts val="800"/>
              </a:spcAft>
              <a:buClr>
                <a:srgbClr val="B71E42"/>
              </a:buClr>
              <a:buSzPct val="100000"/>
              <a:buFont typeface="Arial" panose="020B0604020202020204" pitchFamily="34" charset="0"/>
              <a:buNone/>
              <a:tabLst/>
              <a:defRPr/>
            </a:pPr>
            <a:endParaRPr kumimoji="0" lang="en-US" sz="4300" b="1" i="0" u="sng"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
                <a:srgbClr val="B71E42"/>
              </a:buClr>
              <a:buSzPct val="100000"/>
              <a:buFont typeface="Arial" panose="020B0604020202020204" pitchFamily="34" charset="0"/>
              <a:buNone/>
              <a:tabLst/>
              <a:defRPr/>
            </a:pPr>
            <a:r>
              <a:rPr kumimoji="0" lang="en-US" sz="4300" b="1" i="0" u="sng"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Unit Review Committee Composition</a:t>
            </a:r>
            <a:r>
              <a:rPr kumimoji="0" lang="en-US" sz="43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
                <a:srgbClr val="B71E42"/>
              </a:buClr>
              <a:buSzPct val="100000"/>
              <a:buFont typeface="Arial" panose="020B0604020202020204" pitchFamily="34" charset="0"/>
              <a:buNone/>
              <a:tabLst/>
              <a:defRPr/>
            </a:pPr>
            <a:br>
              <a:rPr kumimoji="0" lang="en-US" sz="43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br>
            <a:r>
              <a:rPr kumimoji="0" lang="en-US" sz="4300" b="0" i="0" u="sng"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Goal of the Committee</a:t>
            </a:r>
            <a:r>
              <a:rPr kumimoji="0" lang="en-US" sz="43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 -  Provides goal of committee and the documents that should be included as part of the review </a:t>
            </a:r>
          </a:p>
          <a:p>
            <a:pPr marL="0" marR="0" lvl="0" indent="0" algn="l" defTabSz="914400" rtl="0" eaLnBrk="1" fontAlgn="auto" latinLnBrk="0" hangingPunct="1">
              <a:lnSpc>
                <a:spcPct val="107000"/>
              </a:lnSpc>
              <a:spcBef>
                <a:spcPts val="0"/>
              </a:spcBef>
              <a:spcAft>
                <a:spcPts val="800"/>
              </a:spcAft>
              <a:buClr>
                <a:srgbClr val="B71E42"/>
              </a:buClr>
              <a:buSzPct val="100000"/>
              <a:buFont typeface="Arial" panose="020B0604020202020204" pitchFamily="34" charset="0"/>
              <a:buNone/>
              <a:tabLst/>
              <a:defRPr/>
            </a:pPr>
            <a:r>
              <a:rPr kumimoji="0" lang="en-US" sz="4300" b="0" i="0" u="sng"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Opportunity to Confer</a:t>
            </a:r>
            <a:r>
              <a:rPr kumimoji="0" lang="en-US" sz="43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 -  Expectation for specialist to confer with review committee and timeline notification. </a:t>
            </a:r>
          </a:p>
          <a:p>
            <a:pPr marL="0" marR="0" lvl="0" indent="0" algn="l" defTabSz="914400" rtl="0" eaLnBrk="1" fontAlgn="auto" latinLnBrk="0" hangingPunct="1">
              <a:lnSpc>
                <a:spcPct val="107000"/>
              </a:lnSpc>
              <a:spcBef>
                <a:spcPts val="0"/>
              </a:spcBef>
              <a:spcAft>
                <a:spcPts val="800"/>
              </a:spcAft>
              <a:buClr>
                <a:srgbClr val="B71E42"/>
              </a:buClr>
              <a:buSzPct val="100000"/>
              <a:buFont typeface="Arial" panose="020B0604020202020204" pitchFamily="34" charset="0"/>
              <a:buNone/>
              <a:tabLst/>
              <a:defRPr/>
            </a:pPr>
            <a:r>
              <a:rPr kumimoji="0" lang="en-US" sz="4300" b="0" i="0" u="sng"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Summary for Specialist</a:t>
            </a:r>
            <a:r>
              <a:rPr kumimoji="0" lang="en-US" sz="43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 - The unit administrator must provide the individual with a summary of the recommendation to Provost and with feedback after the recommendation is forwarded. Also establish a timeline for when notification should take place. </a:t>
            </a:r>
          </a:p>
          <a:p>
            <a:pPr marL="0" marR="0" lvl="0" indent="0" algn="l" defTabSz="914400" rtl="0" eaLnBrk="1" fontAlgn="auto" latinLnBrk="0" hangingPunct="1">
              <a:spcBef>
                <a:spcPts val="0"/>
              </a:spcBef>
              <a:spcAft>
                <a:spcPts val="800"/>
              </a:spcAft>
              <a:buClr>
                <a:srgbClr val="B71E42"/>
              </a:buClr>
              <a:buSzPct val="100000"/>
              <a:buFont typeface="Arial" panose="020B0604020202020204" pitchFamily="34" charset="0"/>
              <a:buNone/>
              <a:tabLst/>
              <a:defRPr/>
            </a:pPr>
            <a:r>
              <a:rPr kumimoji="0" lang="en-US" sz="4300" b="0" i="0" u="sng"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Denial of Promotion</a:t>
            </a:r>
            <a:r>
              <a:rPr kumimoji="0" lang="en-US" sz="43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 - Denial of promotion requires a conversation between the administrator and specialist to detail rationale and next steps to be eligible.</a:t>
            </a:r>
            <a:br>
              <a:rPr kumimoji="0" lang="en-US" sz="43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br>
            <a:endParaRPr kumimoji="0" lang="en-US" sz="43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endParaRPr>
          </a:p>
          <a:p>
            <a:pPr marL="0" marR="0" lvl="0" indent="0" algn="l" defTabSz="914400" rtl="0" eaLnBrk="1" fontAlgn="auto" latinLnBrk="0" hangingPunct="1">
              <a:spcBef>
                <a:spcPts val="0"/>
              </a:spcBef>
              <a:spcAft>
                <a:spcPts val="800"/>
              </a:spcAft>
              <a:buClr>
                <a:srgbClr val="B71E42"/>
              </a:buClr>
              <a:buSzPct val="100000"/>
              <a:buFont typeface="Arial" panose="020B0604020202020204" pitchFamily="34" charset="0"/>
              <a:buNone/>
              <a:tabLst/>
              <a:defRPr/>
            </a:pPr>
            <a:r>
              <a:rPr kumimoji="0" lang="en-US" sz="4300" b="0" i="0" u="sng"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Appeals &amp; Grievance</a:t>
            </a:r>
            <a:r>
              <a:rPr kumimoji="0" lang="en-US" sz="4300" b="0" i="0" u="none" strike="noStrike" kern="1200" cap="none" spc="0" normalizeH="0" baseline="0" noProof="0" dirty="0">
                <a:ln>
                  <a:noFill/>
                </a:ln>
                <a:solidFill>
                  <a:prstClr val="black"/>
                </a:solidFill>
                <a:effectLst/>
                <a:uLnTx/>
                <a:uFillTx/>
                <a:latin typeface="Gotham Book"/>
                <a:ea typeface="Calibri" panose="020F0502020204030204" pitchFamily="34" charset="0"/>
                <a:cs typeface="Times New Roman" panose="02020603050405020304" pitchFamily="18" charset="0"/>
              </a:rPr>
              <a:t> - Notification of appeal FGP and Administrative Review Process</a:t>
            </a:r>
            <a:endParaRPr kumimoji="0" lang="en-US" sz="4300" b="0" i="0" u="none" strike="noStrike" kern="1200" cap="none" spc="0" normalizeH="0" baseline="0" noProof="0" dirty="0">
              <a:ln>
                <a:noFill/>
              </a:ln>
              <a:solidFill>
                <a:prstClr val="black"/>
              </a:solidFill>
              <a:effectLst/>
              <a:uLnTx/>
              <a:uFillTx/>
              <a:latin typeface="Gotham Book"/>
              <a:cs typeface="Calibri"/>
            </a:endParaRPr>
          </a:p>
          <a:p>
            <a:endParaRPr lang="en-US" dirty="0"/>
          </a:p>
        </p:txBody>
      </p:sp>
    </p:spTree>
    <p:extLst>
      <p:ext uri="{BB962C8B-B14F-4D97-AF65-F5344CB8AC3E}">
        <p14:creationId xmlns:p14="http://schemas.microsoft.com/office/powerpoint/2010/main" val="3931833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FA09C-5E9D-3E2E-528A-A8DA2D820EE6}"/>
              </a:ext>
            </a:extLst>
          </p:cNvPr>
          <p:cNvSpPr>
            <a:spLocks noGrp="1"/>
          </p:cNvSpPr>
          <p:nvPr>
            <p:ph type="title"/>
          </p:nvPr>
        </p:nvSpPr>
        <p:spPr>
          <a:xfrm>
            <a:off x="1451579" y="804519"/>
            <a:ext cx="9603275" cy="690173"/>
          </a:xfrm>
        </p:spPr>
        <p:txBody>
          <a:bodyPr/>
          <a:lstStyle/>
          <a:p>
            <a:r>
              <a:rPr lang="en-US" dirty="0"/>
              <a:t>Continuing System Timeline</a:t>
            </a:r>
          </a:p>
        </p:txBody>
      </p:sp>
      <p:graphicFrame>
        <p:nvGraphicFramePr>
          <p:cNvPr id="4" name="Content Placeholder 4" descr="Appointed as a Continuing System Specialist to a 3-year probationary appointment&#10; During the second year a reappointment review occurs&#10; If unsuccessful, the appointment ends as originally scheduled&#10;If successfully reappointed, the Specialist begins a second 3-year probationary appointment&#10; During the second year, the continuing review occurs&#10; If successful, one is reappointed with continuing status&#10; If unsuccessful, the appointment ends as originally scheduled&#10;">
            <a:extLst>
              <a:ext uri="{FF2B5EF4-FFF2-40B4-BE49-F238E27FC236}">
                <a16:creationId xmlns:a16="http://schemas.microsoft.com/office/drawing/2014/main" id="{C07AC752-225E-ACF1-773F-A2F92132E7BA}"/>
              </a:ext>
            </a:extLst>
          </p:cNvPr>
          <p:cNvGraphicFramePr>
            <a:graphicFrameLocks noGrp="1"/>
          </p:cNvGraphicFramePr>
          <p:nvPr>
            <p:ph idx="1"/>
            <p:extLst>
              <p:ext uri="{D42A27DB-BD31-4B8C-83A1-F6EECF244321}">
                <p14:modId xmlns:p14="http://schemas.microsoft.com/office/powerpoint/2010/main" val="3428464869"/>
              </p:ext>
            </p:extLst>
          </p:nvPr>
        </p:nvGraphicFramePr>
        <p:xfrm>
          <a:off x="1450975" y="1248508"/>
          <a:ext cx="9604375" cy="4217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1720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7030B-1909-027B-1E1B-9C8E5D252073}"/>
              </a:ext>
            </a:extLst>
          </p:cNvPr>
          <p:cNvSpPr>
            <a:spLocks noGrp="1"/>
          </p:cNvSpPr>
          <p:nvPr>
            <p:ph type="title"/>
          </p:nvPr>
        </p:nvSpPr>
        <p:spPr/>
        <p:txBody>
          <a:bodyPr/>
          <a:lstStyle/>
          <a:p>
            <a:r>
              <a:rPr lang="en-US" dirty="0"/>
              <a:t>Continuing and Promotion Timeline</a:t>
            </a:r>
          </a:p>
        </p:txBody>
      </p:sp>
      <p:sp>
        <p:nvSpPr>
          <p:cNvPr id="4" name="L-Shape 3">
            <a:extLst>
              <a:ext uri="{FF2B5EF4-FFF2-40B4-BE49-F238E27FC236}">
                <a16:creationId xmlns:a16="http://schemas.microsoft.com/office/drawing/2014/main" id="{FC90DD8B-A052-3698-F98B-9F2ED033C0B5}"/>
              </a:ext>
              <a:ext uri="{C183D7F6-B498-43B3-948B-1728B52AA6E4}">
                <adec:decorative xmlns:adec="http://schemas.microsoft.com/office/drawing/2017/decorative" val="1"/>
              </a:ext>
            </a:extLst>
          </p:cNvPr>
          <p:cNvSpPr/>
          <p:nvPr/>
        </p:nvSpPr>
        <p:spPr>
          <a:xfrm rot="5400000">
            <a:off x="1672521" y="4103962"/>
            <a:ext cx="660194" cy="1098548"/>
          </a:xfrm>
          <a:prstGeom prst="corner">
            <a:avLst>
              <a:gd name="adj1" fmla="val 16120"/>
              <a:gd name="adj2" fmla="val 161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5" name="Freeform: Shape 4">
            <a:extLst>
              <a:ext uri="{FF2B5EF4-FFF2-40B4-BE49-F238E27FC236}">
                <a16:creationId xmlns:a16="http://schemas.microsoft.com/office/drawing/2014/main" id="{5084C68E-103A-8FF4-D404-5D31E877CF56}"/>
              </a:ext>
            </a:extLst>
          </p:cNvPr>
          <p:cNvSpPr/>
          <p:nvPr/>
        </p:nvSpPr>
        <p:spPr>
          <a:xfrm>
            <a:off x="1562318" y="4471924"/>
            <a:ext cx="991775" cy="789881"/>
          </a:xfrm>
          <a:custGeom>
            <a:avLst/>
            <a:gdLst>
              <a:gd name="connsiteX0" fmla="*/ 0 w 991775"/>
              <a:gd name="connsiteY0" fmla="*/ 0 h 789881"/>
              <a:gd name="connsiteX1" fmla="*/ 991775 w 991775"/>
              <a:gd name="connsiteY1" fmla="*/ 0 h 789881"/>
              <a:gd name="connsiteX2" fmla="*/ 991775 w 991775"/>
              <a:gd name="connsiteY2" fmla="*/ 789881 h 789881"/>
              <a:gd name="connsiteX3" fmla="*/ 0 w 991775"/>
              <a:gd name="connsiteY3" fmla="*/ 789881 h 789881"/>
              <a:gd name="connsiteX4" fmla="*/ 0 w 991775"/>
              <a:gd name="connsiteY4" fmla="*/ 0 h 789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75" h="789881">
                <a:moveTo>
                  <a:pt x="0" y="0"/>
                </a:moveTo>
                <a:lnTo>
                  <a:pt x="991775" y="0"/>
                </a:lnTo>
                <a:lnTo>
                  <a:pt x="991775" y="789881"/>
                </a:lnTo>
                <a:lnTo>
                  <a:pt x="0" y="789881"/>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dirty="0"/>
              <a:t>Academic Specialist notified of the review process </a:t>
            </a:r>
          </a:p>
          <a:p>
            <a:pPr marL="0" lvl="0" indent="0" algn="l" defTabSz="400050">
              <a:lnSpc>
                <a:spcPct val="90000"/>
              </a:lnSpc>
              <a:spcBef>
                <a:spcPct val="0"/>
              </a:spcBef>
              <a:spcAft>
                <a:spcPct val="35000"/>
              </a:spcAft>
              <a:buNone/>
            </a:pPr>
            <a:r>
              <a:rPr lang="en-US" sz="1200" b="1" kern="1200" dirty="0"/>
              <a:t>Early November</a:t>
            </a:r>
          </a:p>
        </p:txBody>
      </p:sp>
      <p:sp>
        <p:nvSpPr>
          <p:cNvPr id="6" name="Isosceles Triangle 5">
            <a:extLst>
              <a:ext uri="{FF2B5EF4-FFF2-40B4-BE49-F238E27FC236}">
                <a16:creationId xmlns:a16="http://schemas.microsoft.com/office/drawing/2014/main" id="{A9F15F78-50EE-5492-0B9C-45A346A712ED}"/>
              </a:ext>
              <a:ext uri="{C183D7F6-B498-43B3-948B-1728B52AA6E4}">
                <adec:decorative xmlns:adec="http://schemas.microsoft.com/office/drawing/2017/decorative" val="1"/>
              </a:ext>
            </a:extLst>
          </p:cNvPr>
          <p:cNvSpPr/>
          <p:nvPr/>
        </p:nvSpPr>
        <p:spPr>
          <a:xfrm>
            <a:off x="2366966" y="4023085"/>
            <a:ext cx="187127" cy="187127"/>
          </a:xfrm>
          <a:prstGeom prst="triangle">
            <a:avLst>
              <a:gd name="adj" fmla="val 10000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7" name="L-Shape 6">
            <a:extLst>
              <a:ext uri="{FF2B5EF4-FFF2-40B4-BE49-F238E27FC236}">
                <a16:creationId xmlns:a16="http://schemas.microsoft.com/office/drawing/2014/main" id="{3EEB24F1-1835-488F-469C-C432C6B14CC5}"/>
              </a:ext>
              <a:ext uri="{C183D7F6-B498-43B3-948B-1728B52AA6E4}">
                <adec:decorative xmlns:adec="http://schemas.microsoft.com/office/drawing/2017/decorative" val="1"/>
              </a:ext>
            </a:extLst>
          </p:cNvPr>
          <p:cNvSpPr/>
          <p:nvPr/>
        </p:nvSpPr>
        <p:spPr>
          <a:xfrm rot="5400000">
            <a:off x="2886647" y="3803525"/>
            <a:ext cx="660194" cy="1098548"/>
          </a:xfrm>
          <a:prstGeom prst="corner">
            <a:avLst>
              <a:gd name="adj1" fmla="val 16120"/>
              <a:gd name="adj2" fmla="val 161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623FB04D-D118-8CFC-C8B9-874AD7BE5D11}"/>
              </a:ext>
            </a:extLst>
          </p:cNvPr>
          <p:cNvSpPr/>
          <p:nvPr/>
        </p:nvSpPr>
        <p:spPr>
          <a:xfrm>
            <a:off x="2801616" y="4154766"/>
            <a:ext cx="991775" cy="869349"/>
          </a:xfrm>
          <a:custGeom>
            <a:avLst/>
            <a:gdLst>
              <a:gd name="connsiteX0" fmla="*/ 0 w 991775"/>
              <a:gd name="connsiteY0" fmla="*/ 0 h 869349"/>
              <a:gd name="connsiteX1" fmla="*/ 991775 w 991775"/>
              <a:gd name="connsiteY1" fmla="*/ 0 h 869349"/>
              <a:gd name="connsiteX2" fmla="*/ 991775 w 991775"/>
              <a:gd name="connsiteY2" fmla="*/ 869349 h 869349"/>
              <a:gd name="connsiteX3" fmla="*/ 0 w 991775"/>
              <a:gd name="connsiteY3" fmla="*/ 869349 h 869349"/>
              <a:gd name="connsiteX4" fmla="*/ 0 w 991775"/>
              <a:gd name="connsiteY4" fmla="*/ 0 h 869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75" h="869349">
                <a:moveTo>
                  <a:pt x="0" y="0"/>
                </a:moveTo>
                <a:lnTo>
                  <a:pt x="991775" y="0"/>
                </a:lnTo>
                <a:lnTo>
                  <a:pt x="991775" y="869349"/>
                </a:lnTo>
                <a:lnTo>
                  <a:pt x="0" y="86934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Review committee is established</a:t>
            </a:r>
          </a:p>
          <a:p>
            <a:pPr marL="0" lvl="0" indent="0" algn="l" defTabSz="444500">
              <a:lnSpc>
                <a:spcPct val="90000"/>
              </a:lnSpc>
              <a:spcBef>
                <a:spcPct val="0"/>
              </a:spcBef>
              <a:spcAft>
                <a:spcPct val="35000"/>
              </a:spcAft>
              <a:buNone/>
            </a:pPr>
            <a:endParaRPr lang="en-US" sz="800" kern="1200" dirty="0"/>
          </a:p>
          <a:p>
            <a:pPr marL="0" lvl="0" indent="0" algn="l" defTabSz="444500">
              <a:lnSpc>
                <a:spcPct val="90000"/>
              </a:lnSpc>
              <a:spcBef>
                <a:spcPct val="0"/>
              </a:spcBef>
              <a:spcAft>
                <a:spcPct val="35000"/>
              </a:spcAft>
              <a:buNone/>
            </a:pPr>
            <a:r>
              <a:rPr lang="en-US" sz="800" kern="1200" dirty="0"/>
              <a:t> </a:t>
            </a:r>
            <a:r>
              <a:rPr lang="en-US" sz="1200" b="1" kern="1200" dirty="0"/>
              <a:t>December - February</a:t>
            </a:r>
            <a:endParaRPr lang="en-US" sz="800" b="1" kern="1200" dirty="0"/>
          </a:p>
        </p:txBody>
      </p:sp>
      <p:sp>
        <p:nvSpPr>
          <p:cNvPr id="9" name="Isosceles Triangle 8">
            <a:extLst>
              <a:ext uri="{FF2B5EF4-FFF2-40B4-BE49-F238E27FC236}">
                <a16:creationId xmlns:a16="http://schemas.microsoft.com/office/drawing/2014/main" id="{EAC4EBAE-43DE-92E5-F66B-5FF7FD9E2F46}"/>
              </a:ext>
              <a:ext uri="{C183D7F6-B498-43B3-948B-1728B52AA6E4}">
                <adec:decorative xmlns:adec="http://schemas.microsoft.com/office/drawing/2017/decorative" val="1"/>
              </a:ext>
            </a:extLst>
          </p:cNvPr>
          <p:cNvSpPr/>
          <p:nvPr/>
        </p:nvSpPr>
        <p:spPr>
          <a:xfrm>
            <a:off x="3581093" y="3722648"/>
            <a:ext cx="187127" cy="187127"/>
          </a:xfrm>
          <a:prstGeom prst="triangle">
            <a:avLst>
              <a:gd name="adj" fmla="val 10000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 name="L-Shape 10">
            <a:extLst>
              <a:ext uri="{FF2B5EF4-FFF2-40B4-BE49-F238E27FC236}">
                <a16:creationId xmlns:a16="http://schemas.microsoft.com/office/drawing/2014/main" id="{6BCFD613-DF9F-B43F-95D0-44DBF6E7197B}"/>
              </a:ext>
              <a:ext uri="{C183D7F6-B498-43B3-948B-1728B52AA6E4}">
                <adec:decorative xmlns:adec="http://schemas.microsoft.com/office/drawing/2017/decorative" val="1"/>
              </a:ext>
            </a:extLst>
          </p:cNvPr>
          <p:cNvSpPr/>
          <p:nvPr/>
        </p:nvSpPr>
        <p:spPr>
          <a:xfrm rot="5400000">
            <a:off x="4100774" y="3503088"/>
            <a:ext cx="660194" cy="1098548"/>
          </a:xfrm>
          <a:prstGeom prst="corner">
            <a:avLst>
              <a:gd name="adj1" fmla="val 16120"/>
              <a:gd name="adj2" fmla="val 161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4AD8C15C-B0BC-65C4-F3D8-A6AE5B091A44}"/>
              </a:ext>
            </a:extLst>
          </p:cNvPr>
          <p:cNvSpPr/>
          <p:nvPr/>
        </p:nvSpPr>
        <p:spPr>
          <a:xfrm>
            <a:off x="3990571" y="3831317"/>
            <a:ext cx="991775" cy="869349"/>
          </a:xfrm>
          <a:custGeom>
            <a:avLst/>
            <a:gdLst>
              <a:gd name="connsiteX0" fmla="*/ 0 w 991775"/>
              <a:gd name="connsiteY0" fmla="*/ 0 h 869349"/>
              <a:gd name="connsiteX1" fmla="*/ 991775 w 991775"/>
              <a:gd name="connsiteY1" fmla="*/ 0 h 869349"/>
              <a:gd name="connsiteX2" fmla="*/ 991775 w 991775"/>
              <a:gd name="connsiteY2" fmla="*/ 869349 h 869349"/>
              <a:gd name="connsiteX3" fmla="*/ 0 w 991775"/>
              <a:gd name="connsiteY3" fmla="*/ 869349 h 869349"/>
              <a:gd name="connsiteX4" fmla="*/ 0 w 991775"/>
              <a:gd name="connsiteY4" fmla="*/ 0 h 869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75" h="869349">
                <a:moveTo>
                  <a:pt x="0" y="0"/>
                </a:moveTo>
                <a:lnTo>
                  <a:pt x="991775" y="0"/>
                </a:lnTo>
                <a:lnTo>
                  <a:pt x="991775" y="869349"/>
                </a:lnTo>
                <a:lnTo>
                  <a:pt x="0" y="86934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Review committee makes recommendation to the appropriate academic unit administrator</a:t>
            </a:r>
          </a:p>
          <a:p>
            <a:pPr marL="0" lvl="0" indent="0" algn="l" defTabSz="444500">
              <a:lnSpc>
                <a:spcPct val="90000"/>
              </a:lnSpc>
              <a:spcBef>
                <a:spcPct val="0"/>
              </a:spcBef>
              <a:spcAft>
                <a:spcPct val="35000"/>
              </a:spcAft>
              <a:buNone/>
            </a:pPr>
            <a:r>
              <a:rPr lang="en-US" sz="1200" b="1" kern="1200" dirty="0"/>
              <a:t>February</a:t>
            </a:r>
            <a:endParaRPr lang="en-US" sz="1050" b="1" kern="1200" dirty="0"/>
          </a:p>
        </p:txBody>
      </p:sp>
      <p:sp>
        <p:nvSpPr>
          <p:cNvPr id="13" name="Isosceles Triangle 12">
            <a:extLst>
              <a:ext uri="{FF2B5EF4-FFF2-40B4-BE49-F238E27FC236}">
                <a16:creationId xmlns:a16="http://schemas.microsoft.com/office/drawing/2014/main" id="{B2F80A98-E261-1A1B-225D-4970DAABB2B3}"/>
              </a:ext>
              <a:ext uri="{C183D7F6-B498-43B3-948B-1728B52AA6E4}">
                <adec:decorative xmlns:adec="http://schemas.microsoft.com/office/drawing/2017/decorative" val="1"/>
              </a:ext>
            </a:extLst>
          </p:cNvPr>
          <p:cNvSpPr/>
          <p:nvPr/>
        </p:nvSpPr>
        <p:spPr>
          <a:xfrm>
            <a:off x="4795219" y="3422212"/>
            <a:ext cx="187127" cy="187127"/>
          </a:xfrm>
          <a:prstGeom prst="triangle">
            <a:avLst>
              <a:gd name="adj" fmla="val 10000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4" name="L-Shape 13">
            <a:extLst>
              <a:ext uri="{FF2B5EF4-FFF2-40B4-BE49-F238E27FC236}">
                <a16:creationId xmlns:a16="http://schemas.microsoft.com/office/drawing/2014/main" id="{A08855DC-41B3-3D58-9304-E989D067CD6A}"/>
              </a:ext>
              <a:ext uri="{C183D7F6-B498-43B3-948B-1728B52AA6E4}">
                <adec:decorative xmlns:adec="http://schemas.microsoft.com/office/drawing/2017/decorative" val="1"/>
              </a:ext>
            </a:extLst>
          </p:cNvPr>
          <p:cNvSpPr/>
          <p:nvPr/>
        </p:nvSpPr>
        <p:spPr>
          <a:xfrm rot="5400000">
            <a:off x="5314901" y="3202651"/>
            <a:ext cx="660194" cy="1098548"/>
          </a:xfrm>
          <a:prstGeom prst="corner">
            <a:avLst>
              <a:gd name="adj1" fmla="val 16120"/>
              <a:gd name="adj2" fmla="val 161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467B1DC0-DA2F-B15B-E508-42C82B36891C}"/>
              </a:ext>
            </a:extLst>
          </p:cNvPr>
          <p:cNvSpPr/>
          <p:nvPr/>
        </p:nvSpPr>
        <p:spPr>
          <a:xfrm>
            <a:off x="5204698" y="3530880"/>
            <a:ext cx="991775" cy="869349"/>
          </a:xfrm>
          <a:custGeom>
            <a:avLst/>
            <a:gdLst>
              <a:gd name="connsiteX0" fmla="*/ 0 w 991775"/>
              <a:gd name="connsiteY0" fmla="*/ 0 h 869349"/>
              <a:gd name="connsiteX1" fmla="*/ 991775 w 991775"/>
              <a:gd name="connsiteY1" fmla="*/ 0 h 869349"/>
              <a:gd name="connsiteX2" fmla="*/ 991775 w 991775"/>
              <a:gd name="connsiteY2" fmla="*/ 869349 h 869349"/>
              <a:gd name="connsiteX3" fmla="*/ 0 w 991775"/>
              <a:gd name="connsiteY3" fmla="*/ 869349 h 869349"/>
              <a:gd name="connsiteX4" fmla="*/ 0 w 991775"/>
              <a:gd name="connsiteY4" fmla="*/ 0 h 869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75" h="869349">
                <a:moveTo>
                  <a:pt x="0" y="0"/>
                </a:moveTo>
                <a:lnTo>
                  <a:pt x="991775" y="0"/>
                </a:lnTo>
                <a:lnTo>
                  <a:pt x="991775" y="869349"/>
                </a:lnTo>
                <a:lnTo>
                  <a:pt x="0" y="86934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Recommendation is reviewed and sent to major unit administrator (i.e., Dean)</a:t>
            </a:r>
          </a:p>
          <a:p>
            <a:pPr marL="0" lvl="0" indent="0" algn="l" defTabSz="444500">
              <a:lnSpc>
                <a:spcPct val="90000"/>
              </a:lnSpc>
              <a:spcBef>
                <a:spcPct val="0"/>
              </a:spcBef>
              <a:spcAft>
                <a:spcPct val="35000"/>
              </a:spcAft>
              <a:buNone/>
            </a:pPr>
            <a:endParaRPr lang="en-US" sz="700" kern="1200" dirty="0"/>
          </a:p>
          <a:p>
            <a:pPr marL="0" lvl="0" indent="0" algn="l" defTabSz="444500">
              <a:lnSpc>
                <a:spcPct val="90000"/>
              </a:lnSpc>
              <a:spcBef>
                <a:spcPct val="0"/>
              </a:spcBef>
              <a:spcAft>
                <a:spcPct val="35000"/>
              </a:spcAft>
              <a:buNone/>
            </a:pPr>
            <a:r>
              <a:rPr lang="en-US" sz="1200" b="1" kern="1200" dirty="0"/>
              <a:t>MARCH</a:t>
            </a:r>
            <a:endParaRPr lang="en-US" sz="1050" b="1" kern="1200" dirty="0"/>
          </a:p>
        </p:txBody>
      </p:sp>
      <p:sp>
        <p:nvSpPr>
          <p:cNvPr id="16" name="Isosceles Triangle 15">
            <a:extLst>
              <a:ext uri="{FF2B5EF4-FFF2-40B4-BE49-F238E27FC236}">
                <a16:creationId xmlns:a16="http://schemas.microsoft.com/office/drawing/2014/main" id="{5305C0A7-8E3F-49FE-0B1E-88BC39962A65}"/>
              </a:ext>
              <a:ext uri="{C183D7F6-B498-43B3-948B-1728B52AA6E4}">
                <adec:decorative xmlns:adec="http://schemas.microsoft.com/office/drawing/2017/decorative" val="1"/>
              </a:ext>
            </a:extLst>
          </p:cNvPr>
          <p:cNvSpPr/>
          <p:nvPr/>
        </p:nvSpPr>
        <p:spPr>
          <a:xfrm>
            <a:off x="6009346" y="3121775"/>
            <a:ext cx="187127" cy="187127"/>
          </a:xfrm>
          <a:prstGeom prst="triangle">
            <a:avLst>
              <a:gd name="adj" fmla="val 10000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7" name="L-Shape 16">
            <a:extLst>
              <a:ext uri="{FF2B5EF4-FFF2-40B4-BE49-F238E27FC236}">
                <a16:creationId xmlns:a16="http://schemas.microsoft.com/office/drawing/2014/main" id="{3879FE34-F61A-D16F-8AD3-311D65538150}"/>
              </a:ext>
              <a:ext uri="{C183D7F6-B498-43B3-948B-1728B52AA6E4}">
                <adec:decorative xmlns:adec="http://schemas.microsoft.com/office/drawing/2017/decorative" val="1"/>
              </a:ext>
            </a:extLst>
          </p:cNvPr>
          <p:cNvSpPr/>
          <p:nvPr/>
        </p:nvSpPr>
        <p:spPr>
          <a:xfrm rot="5400000">
            <a:off x="6529028" y="2902214"/>
            <a:ext cx="660194" cy="1098548"/>
          </a:xfrm>
          <a:prstGeom prst="corner">
            <a:avLst>
              <a:gd name="adj1" fmla="val 16120"/>
              <a:gd name="adj2" fmla="val 161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8" name="Freeform: Shape 17">
            <a:extLst>
              <a:ext uri="{FF2B5EF4-FFF2-40B4-BE49-F238E27FC236}">
                <a16:creationId xmlns:a16="http://schemas.microsoft.com/office/drawing/2014/main" id="{7EE7A3FE-D2F7-C7EC-0F23-0C3FE32FA517}"/>
              </a:ext>
            </a:extLst>
          </p:cNvPr>
          <p:cNvSpPr/>
          <p:nvPr/>
        </p:nvSpPr>
        <p:spPr>
          <a:xfrm>
            <a:off x="6418825" y="3230443"/>
            <a:ext cx="991775" cy="869349"/>
          </a:xfrm>
          <a:custGeom>
            <a:avLst/>
            <a:gdLst>
              <a:gd name="connsiteX0" fmla="*/ 0 w 991775"/>
              <a:gd name="connsiteY0" fmla="*/ 0 h 869349"/>
              <a:gd name="connsiteX1" fmla="*/ 991775 w 991775"/>
              <a:gd name="connsiteY1" fmla="*/ 0 h 869349"/>
              <a:gd name="connsiteX2" fmla="*/ 991775 w 991775"/>
              <a:gd name="connsiteY2" fmla="*/ 869349 h 869349"/>
              <a:gd name="connsiteX3" fmla="*/ 0 w 991775"/>
              <a:gd name="connsiteY3" fmla="*/ 869349 h 869349"/>
              <a:gd name="connsiteX4" fmla="*/ 0 w 991775"/>
              <a:gd name="connsiteY4" fmla="*/ 0 h 869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75" h="869349">
                <a:moveTo>
                  <a:pt x="0" y="0"/>
                </a:moveTo>
                <a:lnTo>
                  <a:pt x="991775" y="0"/>
                </a:lnTo>
                <a:lnTo>
                  <a:pt x="991775" y="869349"/>
                </a:lnTo>
                <a:lnTo>
                  <a:pt x="0" y="86934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Deadline to request an extension of Academic Specialist review to FASA</a:t>
            </a:r>
          </a:p>
          <a:p>
            <a:pPr marL="0" lvl="0" indent="0" algn="l" defTabSz="444500">
              <a:lnSpc>
                <a:spcPct val="90000"/>
              </a:lnSpc>
              <a:spcBef>
                <a:spcPct val="0"/>
              </a:spcBef>
              <a:spcAft>
                <a:spcPct val="35000"/>
              </a:spcAft>
              <a:buNone/>
            </a:pPr>
            <a:endParaRPr lang="en-US" sz="800" kern="1200" dirty="0"/>
          </a:p>
          <a:p>
            <a:pPr marL="0" lvl="0" indent="0" algn="l" defTabSz="444500">
              <a:lnSpc>
                <a:spcPct val="90000"/>
              </a:lnSpc>
              <a:spcBef>
                <a:spcPct val="0"/>
              </a:spcBef>
              <a:spcAft>
                <a:spcPct val="35000"/>
              </a:spcAft>
              <a:buNone/>
            </a:pPr>
            <a:r>
              <a:rPr lang="en-US" sz="1200" b="1" kern="1200" dirty="0"/>
              <a:t>APRIL 1</a:t>
            </a:r>
            <a:r>
              <a:rPr lang="en-US" sz="1200" b="1" kern="1200" baseline="30000" dirty="0"/>
              <a:t>st</a:t>
            </a:r>
            <a:r>
              <a:rPr lang="en-US" sz="1050" b="1" kern="1200" dirty="0"/>
              <a:t> </a:t>
            </a:r>
          </a:p>
        </p:txBody>
      </p:sp>
      <p:sp>
        <p:nvSpPr>
          <p:cNvPr id="19" name="Isosceles Triangle 18">
            <a:extLst>
              <a:ext uri="{FF2B5EF4-FFF2-40B4-BE49-F238E27FC236}">
                <a16:creationId xmlns:a16="http://schemas.microsoft.com/office/drawing/2014/main" id="{A0EF637E-1E53-41C2-F836-091ADF4D6DD7}"/>
              </a:ext>
              <a:ext uri="{C183D7F6-B498-43B3-948B-1728B52AA6E4}">
                <adec:decorative xmlns:adec="http://schemas.microsoft.com/office/drawing/2017/decorative" val="1"/>
              </a:ext>
            </a:extLst>
          </p:cNvPr>
          <p:cNvSpPr/>
          <p:nvPr/>
        </p:nvSpPr>
        <p:spPr>
          <a:xfrm>
            <a:off x="7223473" y="2821338"/>
            <a:ext cx="187127" cy="187127"/>
          </a:xfrm>
          <a:prstGeom prst="triangle">
            <a:avLst>
              <a:gd name="adj" fmla="val 10000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0" name="L-Shape 19">
            <a:extLst>
              <a:ext uri="{FF2B5EF4-FFF2-40B4-BE49-F238E27FC236}">
                <a16:creationId xmlns:a16="http://schemas.microsoft.com/office/drawing/2014/main" id="{001F1B1E-FFD0-13E3-5212-F27AF7B79E4A}"/>
              </a:ext>
              <a:ext uri="{C183D7F6-B498-43B3-948B-1728B52AA6E4}">
                <adec:decorative xmlns:adec="http://schemas.microsoft.com/office/drawing/2017/decorative" val="1"/>
              </a:ext>
            </a:extLst>
          </p:cNvPr>
          <p:cNvSpPr/>
          <p:nvPr/>
        </p:nvSpPr>
        <p:spPr>
          <a:xfrm rot="5400000">
            <a:off x="7743154" y="2601777"/>
            <a:ext cx="660194" cy="1098548"/>
          </a:xfrm>
          <a:prstGeom prst="corner">
            <a:avLst>
              <a:gd name="adj1" fmla="val 16120"/>
              <a:gd name="adj2" fmla="val 161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544EB20-F5FE-3C3C-7832-3487602EC229}"/>
              </a:ext>
            </a:extLst>
          </p:cNvPr>
          <p:cNvSpPr/>
          <p:nvPr/>
        </p:nvSpPr>
        <p:spPr>
          <a:xfrm>
            <a:off x="7632952" y="2930007"/>
            <a:ext cx="991775" cy="869349"/>
          </a:xfrm>
          <a:custGeom>
            <a:avLst/>
            <a:gdLst>
              <a:gd name="connsiteX0" fmla="*/ 0 w 991775"/>
              <a:gd name="connsiteY0" fmla="*/ 0 h 869349"/>
              <a:gd name="connsiteX1" fmla="*/ 991775 w 991775"/>
              <a:gd name="connsiteY1" fmla="*/ 0 h 869349"/>
              <a:gd name="connsiteX2" fmla="*/ 991775 w 991775"/>
              <a:gd name="connsiteY2" fmla="*/ 869349 h 869349"/>
              <a:gd name="connsiteX3" fmla="*/ 0 w 991775"/>
              <a:gd name="connsiteY3" fmla="*/ 869349 h 869349"/>
              <a:gd name="connsiteX4" fmla="*/ 0 w 991775"/>
              <a:gd name="connsiteY4" fmla="*/ 0 h 869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75" h="869349">
                <a:moveTo>
                  <a:pt x="0" y="0"/>
                </a:moveTo>
                <a:lnTo>
                  <a:pt x="991775" y="0"/>
                </a:lnTo>
                <a:lnTo>
                  <a:pt x="991775" y="869349"/>
                </a:lnTo>
                <a:lnTo>
                  <a:pt x="0" y="86934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Dean forwards recommendation to Provost</a:t>
            </a:r>
          </a:p>
          <a:p>
            <a:pPr marL="0" lvl="0" indent="0" algn="l" defTabSz="444500">
              <a:lnSpc>
                <a:spcPct val="90000"/>
              </a:lnSpc>
              <a:spcBef>
                <a:spcPct val="0"/>
              </a:spcBef>
              <a:spcAft>
                <a:spcPct val="35000"/>
              </a:spcAft>
              <a:buNone/>
            </a:pPr>
            <a:endParaRPr lang="en-US" sz="800" kern="1200" dirty="0"/>
          </a:p>
          <a:p>
            <a:pPr marL="0" lvl="0" indent="0" algn="l" defTabSz="444500">
              <a:lnSpc>
                <a:spcPct val="90000"/>
              </a:lnSpc>
              <a:spcBef>
                <a:spcPct val="0"/>
              </a:spcBef>
              <a:spcAft>
                <a:spcPct val="35000"/>
              </a:spcAft>
              <a:buNone/>
            </a:pPr>
            <a:r>
              <a:rPr lang="en-US" sz="1200" b="1" kern="1200" dirty="0"/>
              <a:t>EARLY MAY</a:t>
            </a:r>
          </a:p>
        </p:txBody>
      </p:sp>
      <p:sp>
        <p:nvSpPr>
          <p:cNvPr id="22" name="Isosceles Triangle 21">
            <a:extLst>
              <a:ext uri="{FF2B5EF4-FFF2-40B4-BE49-F238E27FC236}">
                <a16:creationId xmlns:a16="http://schemas.microsoft.com/office/drawing/2014/main" id="{12DD19B8-05DC-826A-FCC2-AAF4B5198EE6}"/>
              </a:ext>
              <a:ext uri="{C183D7F6-B498-43B3-948B-1728B52AA6E4}">
                <adec:decorative xmlns:adec="http://schemas.microsoft.com/office/drawing/2017/decorative" val="1"/>
              </a:ext>
            </a:extLst>
          </p:cNvPr>
          <p:cNvSpPr/>
          <p:nvPr/>
        </p:nvSpPr>
        <p:spPr>
          <a:xfrm>
            <a:off x="8437599" y="2520901"/>
            <a:ext cx="187127" cy="187127"/>
          </a:xfrm>
          <a:prstGeom prst="triangle">
            <a:avLst>
              <a:gd name="adj" fmla="val 10000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3" name="L-Shape 22">
            <a:extLst>
              <a:ext uri="{FF2B5EF4-FFF2-40B4-BE49-F238E27FC236}">
                <a16:creationId xmlns:a16="http://schemas.microsoft.com/office/drawing/2014/main" id="{EC4F1A1C-2B0B-D4CC-FD95-4B9BFB73E1D7}"/>
              </a:ext>
              <a:ext uri="{C183D7F6-B498-43B3-948B-1728B52AA6E4}">
                <adec:decorative xmlns:adec="http://schemas.microsoft.com/office/drawing/2017/decorative" val="1"/>
              </a:ext>
            </a:extLst>
          </p:cNvPr>
          <p:cNvSpPr/>
          <p:nvPr/>
        </p:nvSpPr>
        <p:spPr>
          <a:xfrm rot="5400000">
            <a:off x="8957281" y="2301340"/>
            <a:ext cx="660194" cy="1098548"/>
          </a:xfrm>
          <a:prstGeom prst="corner">
            <a:avLst>
              <a:gd name="adj1" fmla="val 16120"/>
              <a:gd name="adj2" fmla="val 161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4" name="Freeform: Shape 23">
            <a:extLst>
              <a:ext uri="{FF2B5EF4-FFF2-40B4-BE49-F238E27FC236}">
                <a16:creationId xmlns:a16="http://schemas.microsoft.com/office/drawing/2014/main" id="{217C0BBA-0EC9-1AF7-ED80-764D503BF195}"/>
              </a:ext>
            </a:extLst>
          </p:cNvPr>
          <p:cNvSpPr/>
          <p:nvPr/>
        </p:nvSpPr>
        <p:spPr>
          <a:xfrm>
            <a:off x="8847078" y="2629570"/>
            <a:ext cx="991775" cy="869349"/>
          </a:xfrm>
          <a:custGeom>
            <a:avLst/>
            <a:gdLst>
              <a:gd name="connsiteX0" fmla="*/ 0 w 991775"/>
              <a:gd name="connsiteY0" fmla="*/ 0 h 869349"/>
              <a:gd name="connsiteX1" fmla="*/ 991775 w 991775"/>
              <a:gd name="connsiteY1" fmla="*/ 0 h 869349"/>
              <a:gd name="connsiteX2" fmla="*/ 991775 w 991775"/>
              <a:gd name="connsiteY2" fmla="*/ 869349 h 869349"/>
              <a:gd name="connsiteX3" fmla="*/ 0 w 991775"/>
              <a:gd name="connsiteY3" fmla="*/ 869349 h 869349"/>
              <a:gd name="connsiteX4" fmla="*/ 0 w 991775"/>
              <a:gd name="connsiteY4" fmla="*/ 0 h 869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75" h="869349">
                <a:moveTo>
                  <a:pt x="0" y="0"/>
                </a:moveTo>
                <a:lnTo>
                  <a:pt x="991775" y="0"/>
                </a:lnTo>
                <a:lnTo>
                  <a:pt x="991775" y="869349"/>
                </a:lnTo>
                <a:lnTo>
                  <a:pt x="0" y="86934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Reviewed by Provost with outcome notification back to unit</a:t>
            </a:r>
          </a:p>
          <a:p>
            <a:pPr marL="0" lvl="0" indent="0" algn="l" defTabSz="444500">
              <a:lnSpc>
                <a:spcPct val="90000"/>
              </a:lnSpc>
              <a:spcBef>
                <a:spcPct val="0"/>
              </a:spcBef>
              <a:spcAft>
                <a:spcPct val="35000"/>
              </a:spcAft>
              <a:buNone/>
            </a:pPr>
            <a:endParaRPr lang="en-US" sz="700" kern="1200" dirty="0"/>
          </a:p>
          <a:p>
            <a:pPr marL="0" lvl="0" indent="0" algn="l" defTabSz="444500">
              <a:lnSpc>
                <a:spcPct val="90000"/>
              </a:lnSpc>
              <a:spcBef>
                <a:spcPct val="0"/>
              </a:spcBef>
              <a:spcAft>
                <a:spcPct val="35000"/>
              </a:spcAft>
              <a:buNone/>
            </a:pPr>
            <a:r>
              <a:rPr lang="en-US" sz="1200" b="1" kern="1200" dirty="0"/>
              <a:t>Mid- JULY</a:t>
            </a:r>
          </a:p>
        </p:txBody>
      </p:sp>
      <p:sp>
        <p:nvSpPr>
          <p:cNvPr id="25" name="Isosceles Triangle 24">
            <a:extLst>
              <a:ext uri="{FF2B5EF4-FFF2-40B4-BE49-F238E27FC236}">
                <a16:creationId xmlns:a16="http://schemas.microsoft.com/office/drawing/2014/main" id="{469B10F0-0D7A-C516-6EA2-2BBB9084EA94}"/>
              </a:ext>
              <a:ext uri="{C183D7F6-B498-43B3-948B-1728B52AA6E4}">
                <adec:decorative xmlns:adec="http://schemas.microsoft.com/office/drawing/2017/decorative" val="1"/>
              </a:ext>
            </a:extLst>
          </p:cNvPr>
          <p:cNvSpPr/>
          <p:nvPr/>
        </p:nvSpPr>
        <p:spPr>
          <a:xfrm>
            <a:off x="9651726" y="2220464"/>
            <a:ext cx="187127" cy="187127"/>
          </a:xfrm>
          <a:prstGeom prst="triangle">
            <a:avLst>
              <a:gd name="adj" fmla="val 10000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6" name="L-Shape 25">
            <a:extLst>
              <a:ext uri="{FF2B5EF4-FFF2-40B4-BE49-F238E27FC236}">
                <a16:creationId xmlns:a16="http://schemas.microsoft.com/office/drawing/2014/main" id="{1DDDE7E0-8579-73B0-ACB4-F648F88A8166}"/>
              </a:ext>
              <a:ext uri="{C183D7F6-B498-43B3-948B-1728B52AA6E4}">
                <adec:decorative xmlns:adec="http://schemas.microsoft.com/office/drawing/2017/decorative" val="1"/>
              </a:ext>
            </a:extLst>
          </p:cNvPr>
          <p:cNvSpPr/>
          <p:nvPr/>
        </p:nvSpPr>
        <p:spPr>
          <a:xfrm rot="5400000">
            <a:off x="10171408" y="2000905"/>
            <a:ext cx="660194" cy="1098548"/>
          </a:xfrm>
          <a:prstGeom prst="corner">
            <a:avLst>
              <a:gd name="adj1" fmla="val 16120"/>
              <a:gd name="adj2" fmla="val 16110"/>
            </a:avLst>
          </a:prstGeom>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7" name="Freeform: Shape 26">
            <a:extLst>
              <a:ext uri="{FF2B5EF4-FFF2-40B4-BE49-F238E27FC236}">
                <a16:creationId xmlns:a16="http://schemas.microsoft.com/office/drawing/2014/main" id="{35FF65A1-2DD3-E608-9D93-5E205E83F8BB}"/>
              </a:ext>
            </a:extLst>
          </p:cNvPr>
          <p:cNvSpPr/>
          <p:nvPr/>
        </p:nvSpPr>
        <p:spPr>
          <a:xfrm>
            <a:off x="10061205" y="2329133"/>
            <a:ext cx="991775" cy="869349"/>
          </a:xfrm>
          <a:custGeom>
            <a:avLst/>
            <a:gdLst>
              <a:gd name="connsiteX0" fmla="*/ 0 w 991775"/>
              <a:gd name="connsiteY0" fmla="*/ 0 h 869349"/>
              <a:gd name="connsiteX1" fmla="*/ 991775 w 991775"/>
              <a:gd name="connsiteY1" fmla="*/ 0 h 869349"/>
              <a:gd name="connsiteX2" fmla="*/ 991775 w 991775"/>
              <a:gd name="connsiteY2" fmla="*/ 869349 h 869349"/>
              <a:gd name="connsiteX3" fmla="*/ 0 w 991775"/>
              <a:gd name="connsiteY3" fmla="*/ 869349 h 869349"/>
              <a:gd name="connsiteX4" fmla="*/ 0 w 991775"/>
              <a:gd name="connsiteY4" fmla="*/ 0 h 869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75" h="869349">
                <a:moveTo>
                  <a:pt x="0" y="0"/>
                </a:moveTo>
                <a:lnTo>
                  <a:pt x="991775" y="0"/>
                </a:lnTo>
                <a:lnTo>
                  <a:pt x="991775" y="869349"/>
                </a:lnTo>
                <a:lnTo>
                  <a:pt x="0" y="86934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Deans and Separately Reporting Directors send notices of actions by Provost to Chairs and Specialists</a:t>
            </a:r>
          </a:p>
          <a:p>
            <a:pPr marL="0" lvl="0" indent="0" algn="l" defTabSz="444500">
              <a:lnSpc>
                <a:spcPct val="90000"/>
              </a:lnSpc>
              <a:spcBef>
                <a:spcPct val="0"/>
              </a:spcBef>
              <a:spcAft>
                <a:spcPct val="35000"/>
              </a:spcAft>
              <a:buNone/>
            </a:pPr>
            <a:endParaRPr lang="en-US" sz="700" kern="1200" dirty="0"/>
          </a:p>
          <a:p>
            <a:pPr marL="0" lvl="0" indent="0" algn="l" defTabSz="444500">
              <a:lnSpc>
                <a:spcPct val="90000"/>
              </a:lnSpc>
              <a:spcBef>
                <a:spcPct val="0"/>
              </a:spcBef>
              <a:spcAft>
                <a:spcPct val="35000"/>
              </a:spcAft>
              <a:buNone/>
            </a:pPr>
            <a:r>
              <a:rPr lang="en-US" sz="1200" b="1" kern="1200" dirty="0"/>
              <a:t>Mid - JULY</a:t>
            </a:r>
          </a:p>
        </p:txBody>
      </p:sp>
    </p:spTree>
    <p:extLst>
      <p:ext uri="{BB962C8B-B14F-4D97-AF65-F5344CB8AC3E}">
        <p14:creationId xmlns:p14="http://schemas.microsoft.com/office/powerpoint/2010/main" val="6237504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EF7AC82997D242BB514D2CFE97E78F" ma:contentTypeVersion="17" ma:contentTypeDescription="Create a new document." ma:contentTypeScope="" ma:versionID="00ed514f7784a63489e36f4ffa5e517e">
  <xsd:schema xmlns:xsd="http://www.w3.org/2001/XMLSchema" xmlns:xs="http://www.w3.org/2001/XMLSchema" xmlns:p="http://schemas.microsoft.com/office/2006/metadata/properties" xmlns:ns3="5662f12b-3453-4479-8b12-66d6bdcc6b72" xmlns:ns4="b248de5a-1419-4918-96b9-b3242b854abc" targetNamespace="http://schemas.microsoft.com/office/2006/metadata/properties" ma:root="true" ma:fieldsID="6859fda3b992a785dc0ef7efc0e65120" ns3:_="" ns4:_="">
    <xsd:import namespace="5662f12b-3453-4479-8b12-66d6bdcc6b72"/>
    <xsd:import namespace="b248de5a-1419-4918-96b9-b3242b854ab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2f12b-3453-4479-8b12-66d6bdcc6b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48de5a-1419-4918-96b9-b3242b854a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5662f12b-3453-4479-8b12-66d6bdcc6b7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591704-20C0-4BC4-BA09-52CDB21D2E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2f12b-3453-4479-8b12-66d6bdcc6b72"/>
    <ds:schemaRef ds:uri="b248de5a-1419-4918-96b9-b3242b854a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919F77-7E54-46B0-B05A-3FF964D263D5}">
  <ds:schemaRefs>
    <ds:schemaRef ds:uri="http://purl.org/dc/dcmitype/"/>
    <ds:schemaRef ds:uri="http://www.w3.org/XML/1998/namespace"/>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b248de5a-1419-4918-96b9-b3242b854abc"/>
    <ds:schemaRef ds:uri="5662f12b-3453-4479-8b12-66d6bdcc6b72"/>
  </ds:schemaRefs>
</ds:datastoreItem>
</file>

<file path=customXml/itemProps3.xml><?xml version="1.0" encoding="utf-8"?>
<ds:datastoreItem xmlns:ds="http://schemas.openxmlformats.org/officeDocument/2006/customXml" ds:itemID="{E46F4CCD-EF3B-4885-ABB8-8DB5F66C59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TM10001114[[fn=Gallery]]</Template>
  <TotalTime>27427</TotalTime>
  <Words>941</Words>
  <Application>Microsoft Office PowerPoint</Application>
  <PresentationFormat>Widescreen</PresentationFormat>
  <Paragraphs>120</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Gill Sans MT</vt:lpstr>
      <vt:lpstr>Gotham Book</vt:lpstr>
      <vt:lpstr>Gotham-Bold</vt:lpstr>
      <vt:lpstr>Gallery</vt:lpstr>
      <vt:lpstr>Thriving  as  an  Academic Specialist  at Michigan State University</vt:lpstr>
      <vt:lpstr>Basis for Establishing  Academic Specialist Positions</vt:lpstr>
      <vt:lpstr>Academic Specialist at MSU </vt:lpstr>
      <vt:lpstr>Academic Specialist By Functional Area (Data As of January 2023)</vt:lpstr>
      <vt:lpstr>Academic Specialists - Evaluation Policy</vt:lpstr>
      <vt:lpstr>Continuing System Reappointment</vt:lpstr>
      <vt:lpstr>Continuing System Reappointment (Cont’d)</vt:lpstr>
      <vt:lpstr>Continuing System Timeline</vt:lpstr>
      <vt:lpstr>Continuing and Promotion Timeline</vt:lpstr>
      <vt:lpstr>Continuing and Promotion Timeline (cont’d)</vt:lpstr>
      <vt:lpstr>Promotion to Senior Specialist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Specialist Continuing System</dc:title>
  <dc:creator>Lewless, Kathyann</dc:creator>
  <cp:lastModifiedBy>Leete, Beth</cp:lastModifiedBy>
  <cp:revision>45</cp:revision>
  <dcterms:created xsi:type="dcterms:W3CDTF">2022-01-17T14:00:51Z</dcterms:created>
  <dcterms:modified xsi:type="dcterms:W3CDTF">2024-02-07T21:57:56Z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0x010100DBEF7AC82997D242BB514D2CFE97E78F</vt:lpwstr>
  </property>
</Properties>
</file>