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17_A5B3D48C.xml" ContentType="application/vnd.ms-powerpoint.comments+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notesMasterIdLst>
    <p:notesMasterId r:id="rId33"/>
  </p:notesMasterIdLst>
  <p:sldIdLst>
    <p:sldId id="256" r:id="rId2"/>
    <p:sldId id="304" r:id="rId3"/>
    <p:sldId id="301" r:id="rId4"/>
    <p:sldId id="288" r:id="rId5"/>
    <p:sldId id="257" r:id="rId6"/>
    <p:sldId id="282" r:id="rId7"/>
    <p:sldId id="289" r:id="rId8"/>
    <p:sldId id="295" r:id="rId9"/>
    <p:sldId id="278" r:id="rId10"/>
    <p:sldId id="279" r:id="rId11"/>
    <p:sldId id="291" r:id="rId12"/>
    <p:sldId id="258" r:id="rId13"/>
    <p:sldId id="308" r:id="rId14"/>
    <p:sldId id="309" r:id="rId15"/>
    <p:sldId id="259" r:id="rId16"/>
    <p:sldId id="260" r:id="rId17"/>
    <p:sldId id="310" r:id="rId18"/>
    <p:sldId id="311" r:id="rId19"/>
    <p:sldId id="265" r:id="rId20"/>
    <p:sldId id="305" r:id="rId21"/>
    <p:sldId id="280" r:id="rId22"/>
    <p:sldId id="299" r:id="rId23"/>
    <p:sldId id="263" r:id="rId24"/>
    <p:sldId id="297" r:id="rId25"/>
    <p:sldId id="273" r:id="rId26"/>
    <p:sldId id="270" r:id="rId27"/>
    <p:sldId id="286" r:id="rId28"/>
    <p:sldId id="267" r:id="rId29"/>
    <p:sldId id="268" r:id="rId30"/>
    <p:sldId id="271" r:id="rId31"/>
    <p:sldId id="303" r:id="rId32"/>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16B49B-B9C0-BCFC-D81C-63BC6C876738}" name="Schmidtke, Nicole" initials="SN" userId="S::messin41@msu.edu::c0bee73b-9d90-4ad7-a0ca-a46e8960a43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Weiss, Lydia" initials="WL" lastIdx="4" clrIdx="0">
    <p:extLst>
      <p:ext uri="{19B8F6BF-5375-455C-9EA6-DF929625EA0E}">
        <p15:presenceInfo xmlns:p15="http://schemas.microsoft.com/office/powerpoint/2012/main" userId="S::weisslyd@msu.edu::10b7286d-deab-475e-a165-7b0e53832748" providerId="AD"/>
      </p:ext>
    </p:extLst>
  </p:cmAuthor>
  <p:cmAuthor id="2" name="Moses, Amanda" initials="MA" lastIdx="4" clrIdx="1">
    <p:extLst>
      <p:ext uri="{19B8F6BF-5375-455C-9EA6-DF929625EA0E}">
        <p15:presenceInfo xmlns:p15="http://schemas.microsoft.com/office/powerpoint/2012/main" userId="S::mosesa@msu.edu::83bfa8d9-24cf-4601-8023-a5d381a85516" providerId="AD"/>
      </p:ext>
    </p:extLst>
  </p:cmAuthor>
  <p:cmAuthor id="3" name="ocr.avp.jachimiak@campusad.msu.edu" initials="oc" lastIdx="1" clrIdx="2">
    <p:extLst>
      <p:ext uri="{19B8F6BF-5375-455C-9EA6-DF929625EA0E}">
        <p15:presenceInfo xmlns:p15="http://schemas.microsoft.com/office/powerpoint/2012/main" userId="S::urn:spo:guest#ocr.avp.jachimiak@campusad.msu.edu::"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AA89A4-F6CD-44CF-96D9-F6FF6C1C9C3D}" v="2" dt="2024-01-29T21:02:50.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76" autoAdjust="0"/>
    <p:restoredTop sz="76796" autoAdjust="0"/>
  </p:normalViewPr>
  <p:slideViewPr>
    <p:cSldViewPr snapToGrid="0">
      <p:cViewPr varScale="1">
        <p:scale>
          <a:sx n="51" d="100"/>
          <a:sy n="51" d="100"/>
        </p:scale>
        <p:origin x="828" y="44"/>
      </p:cViewPr>
      <p:guideLst/>
    </p:cSldViewPr>
  </p:slideViewPr>
  <p:outlineViewPr>
    <p:cViewPr>
      <p:scale>
        <a:sx n="33" d="100"/>
        <a:sy n="33" d="100"/>
      </p:scale>
      <p:origin x="0" y="-149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omments/modernComment_117_A5B3D48C.xml><?xml version="1.0" encoding="utf-8"?>
<p188:cmLst xmlns:a="http://schemas.openxmlformats.org/drawingml/2006/main" xmlns:r="http://schemas.openxmlformats.org/officeDocument/2006/relationships" xmlns:p188="http://schemas.microsoft.com/office/powerpoint/2018/8/main">
  <p188:cm id="{3CAD9351-DAF9-491E-BD3E-AC04106AEC51}" authorId="{9D16B49B-B9C0-BCFC-D81C-63BC6C876738}" created="2024-01-17T23:32:33.124">
    <pc:sldMkLst xmlns:pc="http://schemas.microsoft.com/office/powerpoint/2013/main/command">
      <pc:docMk/>
      <pc:sldMk cId="2780025996" sldId="279"/>
    </pc:sldMkLst>
    <p188:txBody>
      <a:bodyPr/>
      <a:lstStyle/>
      <a:p>
        <a:r>
          <a:rPr lang="en-US"/>
          <a:t>Did you want to highlight the Mandatory reporting policy and/or the incoming Pregnancy and Parenting Policy…?</a:t>
        </a:r>
      </a:p>
    </p188:txBody>
  </p188:cm>
</p188:cmLst>
</file>

<file path=ppt/diagrams/_rels/data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_rels/drawing8.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sv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a:solidFill>
          <a:srgbClr val="94AE4A"/>
        </a:solidFill>
      </dgm:spPr>
      <dgm:t>
        <a:bodyPr/>
        <a:lstStyle/>
        <a:p>
          <a:r>
            <a:rPr lang="en-US" sz="1900" dirty="0">
              <a:solidFill>
                <a:schemeClr val="tx1"/>
              </a:solidFill>
            </a:rPr>
            <a:t>EVP Administration</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a:solidFill>
          <a:srgbClr val="94AE4A"/>
        </a:solidFill>
      </dgm:spPr>
      <dgm:t>
        <a:bodyPr/>
        <a:lstStyle/>
        <a:p>
          <a:r>
            <a:rPr lang="en-US" sz="2000" dirty="0">
              <a:solidFill>
                <a:schemeClr val="tx1"/>
              </a:solidFill>
            </a:rPr>
            <a:t>Associate Vice President for HR</a:t>
          </a: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a:solidFill>
          <a:srgbClr val="94AE4A"/>
        </a:solidFill>
      </dgm:spPr>
      <dgm:t>
        <a:bodyPr/>
        <a:lstStyle/>
        <a:p>
          <a:r>
            <a:rPr lang="en-US" sz="1900" dirty="0">
              <a:solidFill>
                <a:schemeClr val="tx1"/>
              </a:solidFill>
            </a:rPr>
            <a:t>7,000+</a:t>
          </a:r>
          <a:r>
            <a:rPr lang="en-US" sz="1900" baseline="0" dirty="0">
              <a:solidFill>
                <a:schemeClr val="tx1"/>
              </a:solidFill>
            </a:rPr>
            <a:t> </a:t>
          </a:r>
        </a:p>
        <a:p>
          <a:r>
            <a:rPr lang="en-US" sz="1900" baseline="0" dirty="0">
              <a:solidFill>
                <a:schemeClr val="tx1"/>
              </a:solidFill>
            </a:rPr>
            <a:t>support staff</a:t>
          </a:r>
          <a:endParaRPr lang="en-US" sz="1900" dirty="0">
            <a:solidFill>
              <a:schemeClr val="tx1"/>
            </a:solidFill>
          </a:endParaRP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dgm:spPr>
        <a:solidFill>
          <a:srgbClr val="94AE4A"/>
        </a:solidFill>
      </dgm:spPr>
      <dgm:t>
        <a:bodyPr/>
        <a:lstStyle/>
        <a:p>
          <a:r>
            <a:rPr lang="en-US" dirty="0">
              <a:solidFill>
                <a:schemeClr val="tx1"/>
              </a:solidFill>
            </a:rPr>
            <a:t>Provost and </a:t>
          </a:r>
          <a:br>
            <a:rPr lang="en-US" dirty="0">
              <a:solidFill>
                <a:schemeClr val="tx1"/>
              </a:solidFill>
            </a:rPr>
          </a:br>
          <a:r>
            <a:rPr lang="en-US" dirty="0">
              <a:solidFill>
                <a:schemeClr val="tx1"/>
              </a:solidFill>
            </a:rPr>
            <a:t>Exec VP</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dgm:spPr>
        <a:solidFill>
          <a:srgbClr val="94AE4A"/>
        </a:solidFill>
      </dgm:spPr>
      <dgm:t>
        <a:bodyPr/>
        <a:lstStyle/>
        <a:p>
          <a:r>
            <a:rPr lang="en-US" dirty="0">
              <a:solidFill>
                <a:schemeClr val="tx1"/>
              </a:solidFill>
            </a:rPr>
            <a:t>Associate Provost and Associate VP </a:t>
          </a:r>
          <a:br>
            <a:rPr lang="en-US" dirty="0">
              <a:solidFill>
                <a:schemeClr val="tx1"/>
              </a:solidFill>
            </a:rPr>
          </a:br>
          <a:r>
            <a:rPr lang="en-US" dirty="0">
              <a:solidFill>
                <a:schemeClr val="tx1"/>
              </a:solidFill>
            </a:rPr>
            <a:t>for Faculty and Academic Staff Affairs</a:t>
          </a: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dgm:spPr>
        <a:solidFill>
          <a:srgbClr val="94AE4A"/>
        </a:solidFill>
      </dgm:spPr>
      <dgm:t>
        <a:bodyPr/>
        <a:lstStyle/>
        <a:p>
          <a:r>
            <a:rPr lang="en-US" dirty="0">
              <a:solidFill>
                <a:schemeClr val="tx1"/>
              </a:solidFill>
            </a:rPr>
            <a:t>5,700 faculty, academic staff and executive managers</a:t>
          </a: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74AD67-925E-4152-B25B-C02CF8E588FE}"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F51DD0E1-102D-439F-A6DC-E4C982A59A9E}">
      <dgm:prSet phldrT="[Text]" custT="1"/>
      <dgm:spPr>
        <a:solidFill>
          <a:srgbClr val="94AE4A"/>
        </a:solidFill>
      </dgm:spPr>
      <dgm:t>
        <a:bodyPr/>
        <a:lstStyle/>
        <a:p>
          <a:br>
            <a:rPr lang="en-US" sz="2100" dirty="0">
              <a:solidFill>
                <a:schemeClr val="tx1"/>
              </a:solidFill>
            </a:rPr>
          </a:br>
          <a:r>
            <a:rPr lang="en-US" sz="1600" dirty="0">
              <a:solidFill>
                <a:schemeClr val="tx1"/>
              </a:solidFill>
            </a:rPr>
            <a:t>Exec VP Office of Health Sciences</a:t>
          </a:r>
        </a:p>
      </dgm:t>
    </dgm:pt>
    <dgm:pt modelId="{265CAEAA-556E-4F3D-8EFE-090062AA4C48}" type="parTrans" cxnId="{36087095-00ED-48F1-92A8-9CF9EBA521B9}">
      <dgm:prSet/>
      <dgm:spPr/>
      <dgm:t>
        <a:bodyPr/>
        <a:lstStyle/>
        <a:p>
          <a:endParaRPr lang="en-US"/>
        </a:p>
      </dgm:t>
    </dgm:pt>
    <dgm:pt modelId="{E0751404-AC00-4BA5-A520-ECA999F37D7A}" type="sibTrans" cxnId="{36087095-00ED-48F1-92A8-9CF9EBA521B9}">
      <dgm:prSet/>
      <dgm:spPr/>
      <dgm:t>
        <a:bodyPr/>
        <a:lstStyle/>
        <a:p>
          <a:endParaRPr lang="en-US"/>
        </a:p>
      </dgm:t>
    </dgm:pt>
    <dgm:pt modelId="{357474F2-78A5-48D0-8807-B3094560CC34}">
      <dgm:prSet phldrT="[Text]" custT="1"/>
      <dgm:spPr>
        <a:solidFill>
          <a:srgbClr val="94AE4A"/>
        </a:solidFill>
      </dgm:spPr>
      <dgm:t>
        <a:bodyPr/>
        <a:lstStyle/>
        <a:p>
          <a:pPr algn="ctr"/>
          <a:r>
            <a:rPr lang="en-US" sz="1400" b="1" dirty="0">
              <a:solidFill>
                <a:schemeClr val="tx1"/>
              </a:solidFill>
            </a:rPr>
            <a:t>College of Human Medicine</a:t>
          </a:r>
        </a:p>
        <a:p>
          <a:pPr algn="ctr"/>
          <a:r>
            <a:rPr lang="en-US" sz="1400" b="1" dirty="0">
              <a:solidFill>
                <a:schemeClr val="tx1"/>
              </a:solidFill>
            </a:rPr>
            <a:t>College of Osteopathic Medicine</a:t>
          </a:r>
        </a:p>
        <a:p>
          <a:pPr algn="ctr"/>
          <a:r>
            <a:rPr lang="en-US" sz="1400" b="1" dirty="0">
              <a:solidFill>
                <a:schemeClr val="tx1"/>
              </a:solidFill>
            </a:rPr>
            <a:t>College of Nursing</a:t>
          </a:r>
        </a:p>
        <a:p>
          <a:pPr algn="ctr"/>
          <a:r>
            <a:rPr lang="en-US" sz="1400" b="1" dirty="0">
              <a:solidFill>
                <a:schemeClr val="tx1"/>
              </a:solidFill>
            </a:rPr>
            <a:t>Health Care Inc</a:t>
          </a:r>
        </a:p>
      </dgm:t>
    </dgm:pt>
    <dgm:pt modelId="{620FE254-21D7-43DC-B9A9-9AE03E3D335F}" type="parTrans" cxnId="{C49436F3-7F8A-40F3-90F4-8D551E6B07E1}">
      <dgm:prSet/>
      <dgm:spPr>
        <a:ln>
          <a:solidFill>
            <a:srgbClr val="94AE4A"/>
          </a:solidFill>
        </a:ln>
      </dgm:spPr>
      <dgm:t>
        <a:bodyPr/>
        <a:lstStyle/>
        <a:p>
          <a:endParaRPr lang="en-US"/>
        </a:p>
      </dgm:t>
    </dgm:pt>
    <dgm:pt modelId="{EEFF20E4-E384-43DD-A815-F6DE5CC2E794}" type="sibTrans" cxnId="{C49436F3-7F8A-40F3-90F4-8D551E6B07E1}">
      <dgm:prSet/>
      <dgm:spPr/>
      <dgm:t>
        <a:bodyPr/>
        <a:lstStyle/>
        <a:p>
          <a:endParaRPr lang="en-US"/>
        </a:p>
      </dgm:t>
    </dgm:pt>
    <dgm:pt modelId="{71A18FEF-078E-4EDD-8E89-1F25BBE79D3F}">
      <dgm:prSet phldrT="[Text]" custT="1"/>
      <dgm:spPr>
        <a:solidFill>
          <a:srgbClr val="94AE4A"/>
        </a:solidFill>
      </dgm:spPr>
      <dgm:t>
        <a:bodyPr/>
        <a:lstStyle/>
        <a:p>
          <a:r>
            <a:rPr lang="en-US" sz="1600" dirty="0">
              <a:solidFill>
                <a:schemeClr val="tx1"/>
              </a:solidFill>
            </a:rPr>
            <a:t>Faculty, academic staff, and support staff</a:t>
          </a:r>
        </a:p>
      </dgm:t>
    </dgm:pt>
    <dgm:pt modelId="{9F468B38-4282-492F-8BA1-190075019CAB}" type="parTrans" cxnId="{0EA5628B-E667-4E28-98B8-5A46C22A4E16}">
      <dgm:prSet/>
      <dgm:spPr>
        <a:ln>
          <a:solidFill>
            <a:srgbClr val="94AE4A"/>
          </a:solidFill>
        </a:ln>
      </dgm:spPr>
      <dgm:t>
        <a:bodyPr/>
        <a:lstStyle/>
        <a:p>
          <a:endParaRPr lang="en-US"/>
        </a:p>
      </dgm:t>
    </dgm:pt>
    <dgm:pt modelId="{9F78E41C-629D-42CE-8231-225ED2F9D459}" type="sibTrans" cxnId="{0EA5628B-E667-4E28-98B8-5A46C22A4E16}">
      <dgm:prSet/>
      <dgm:spPr/>
      <dgm:t>
        <a:bodyPr/>
        <a:lstStyle/>
        <a:p>
          <a:endParaRPr lang="en-US"/>
        </a:p>
      </dgm:t>
    </dgm:pt>
    <dgm:pt modelId="{27BA4DA7-2462-4663-A9D0-3480721D5CFF}" type="pres">
      <dgm:prSet presAssocID="{B574AD67-925E-4152-B25B-C02CF8E588FE}" presName="hierChild1" presStyleCnt="0">
        <dgm:presLayoutVars>
          <dgm:orgChart val="1"/>
          <dgm:chPref val="1"/>
          <dgm:dir/>
          <dgm:animOne val="branch"/>
          <dgm:animLvl val="lvl"/>
          <dgm:resizeHandles/>
        </dgm:presLayoutVars>
      </dgm:prSet>
      <dgm:spPr/>
    </dgm:pt>
    <dgm:pt modelId="{72DA683C-EABF-47C3-857B-905615738372}" type="pres">
      <dgm:prSet presAssocID="{F51DD0E1-102D-439F-A6DC-E4C982A59A9E}" presName="hierRoot1" presStyleCnt="0">
        <dgm:presLayoutVars>
          <dgm:hierBranch val="r"/>
        </dgm:presLayoutVars>
      </dgm:prSet>
      <dgm:spPr/>
    </dgm:pt>
    <dgm:pt modelId="{4F2278AB-938A-43B8-9A0C-F2AF91F0091C}" type="pres">
      <dgm:prSet presAssocID="{F51DD0E1-102D-439F-A6DC-E4C982A59A9E}" presName="rootComposite1" presStyleCnt="0"/>
      <dgm:spPr/>
    </dgm:pt>
    <dgm:pt modelId="{279C532F-F4AB-4188-B43C-C71BED2207D6}" type="pres">
      <dgm:prSet presAssocID="{F51DD0E1-102D-439F-A6DC-E4C982A59A9E}" presName="rootText1" presStyleLbl="node0" presStyleIdx="0" presStyleCnt="1">
        <dgm:presLayoutVars>
          <dgm:chPref val="3"/>
        </dgm:presLayoutVars>
      </dgm:prSet>
      <dgm:spPr/>
    </dgm:pt>
    <dgm:pt modelId="{17873DD3-7992-4F3C-8C60-BF70E4ADFA1C}" type="pres">
      <dgm:prSet presAssocID="{F51DD0E1-102D-439F-A6DC-E4C982A59A9E}" presName="rootConnector1" presStyleLbl="node1" presStyleIdx="0" presStyleCnt="0"/>
      <dgm:spPr/>
    </dgm:pt>
    <dgm:pt modelId="{C3D923B1-3C05-4CC9-A6A2-84F7C3780840}" type="pres">
      <dgm:prSet presAssocID="{F51DD0E1-102D-439F-A6DC-E4C982A59A9E}" presName="hierChild2" presStyleCnt="0"/>
      <dgm:spPr/>
    </dgm:pt>
    <dgm:pt modelId="{CB60AB94-E574-437F-9FEC-EAA50D0C331E}" type="pres">
      <dgm:prSet presAssocID="{620FE254-21D7-43DC-B9A9-9AE03E3D335F}" presName="Name50" presStyleLbl="parChTrans1D2" presStyleIdx="0" presStyleCnt="2"/>
      <dgm:spPr/>
    </dgm:pt>
    <dgm:pt modelId="{91E8824C-7DF9-4C46-B2BE-BA2ED2484DFF}" type="pres">
      <dgm:prSet presAssocID="{357474F2-78A5-48D0-8807-B3094560CC34}" presName="hierRoot2" presStyleCnt="0">
        <dgm:presLayoutVars>
          <dgm:hierBranch val="init"/>
        </dgm:presLayoutVars>
      </dgm:prSet>
      <dgm:spPr/>
    </dgm:pt>
    <dgm:pt modelId="{381D9B99-237F-40DA-8E39-851E98044AFA}" type="pres">
      <dgm:prSet presAssocID="{357474F2-78A5-48D0-8807-B3094560CC34}" presName="rootComposite" presStyleCnt="0"/>
      <dgm:spPr/>
    </dgm:pt>
    <dgm:pt modelId="{10D6ACEB-E40A-410F-801C-D754BDD646A7}" type="pres">
      <dgm:prSet presAssocID="{357474F2-78A5-48D0-8807-B3094560CC34}" presName="rootText" presStyleLbl="node2" presStyleIdx="0" presStyleCnt="2" custScaleX="141217" custScaleY="171649">
        <dgm:presLayoutVars>
          <dgm:chPref val="3"/>
        </dgm:presLayoutVars>
      </dgm:prSet>
      <dgm:spPr/>
    </dgm:pt>
    <dgm:pt modelId="{04C8DE74-72F7-4773-A459-B420F89B0CF0}" type="pres">
      <dgm:prSet presAssocID="{357474F2-78A5-48D0-8807-B3094560CC34}" presName="rootConnector" presStyleLbl="node2" presStyleIdx="0" presStyleCnt="2"/>
      <dgm:spPr/>
    </dgm:pt>
    <dgm:pt modelId="{9C9B5891-45BF-43E0-A0BC-CC9A8D2049F5}" type="pres">
      <dgm:prSet presAssocID="{357474F2-78A5-48D0-8807-B3094560CC34}" presName="hierChild4" presStyleCnt="0"/>
      <dgm:spPr/>
    </dgm:pt>
    <dgm:pt modelId="{89791750-FBCF-4AAF-B5D4-CA725125D7C2}" type="pres">
      <dgm:prSet presAssocID="{357474F2-78A5-48D0-8807-B3094560CC34}" presName="hierChild5" presStyleCnt="0"/>
      <dgm:spPr/>
    </dgm:pt>
    <dgm:pt modelId="{634201CE-3ADE-4F75-AD19-EF09A771AD2E}" type="pres">
      <dgm:prSet presAssocID="{9F468B38-4282-492F-8BA1-190075019CAB}" presName="Name50" presStyleLbl="parChTrans1D2" presStyleIdx="1" presStyleCnt="2"/>
      <dgm:spPr/>
    </dgm:pt>
    <dgm:pt modelId="{C2699F5A-4861-47DE-B782-88EAA000A492}" type="pres">
      <dgm:prSet presAssocID="{71A18FEF-078E-4EDD-8E89-1F25BBE79D3F}" presName="hierRoot2" presStyleCnt="0">
        <dgm:presLayoutVars>
          <dgm:hierBranch val="init"/>
        </dgm:presLayoutVars>
      </dgm:prSet>
      <dgm:spPr/>
    </dgm:pt>
    <dgm:pt modelId="{3CBCFC19-1B0D-49B7-A208-4A7B1D357ADE}" type="pres">
      <dgm:prSet presAssocID="{71A18FEF-078E-4EDD-8E89-1F25BBE79D3F}" presName="rootComposite" presStyleCnt="0"/>
      <dgm:spPr/>
    </dgm:pt>
    <dgm:pt modelId="{670BB953-6514-41E8-81B0-8C86420AC2F9}" type="pres">
      <dgm:prSet presAssocID="{71A18FEF-078E-4EDD-8E89-1F25BBE79D3F}" presName="rootText" presStyleLbl="node2" presStyleIdx="1" presStyleCnt="2" custScaleX="101272" custLinFactNeighborX="-1848" custLinFactNeighborY="122">
        <dgm:presLayoutVars>
          <dgm:chPref val="3"/>
        </dgm:presLayoutVars>
      </dgm:prSet>
      <dgm:spPr/>
    </dgm:pt>
    <dgm:pt modelId="{4B89C6C3-20A8-4F88-B061-42214BB589E1}" type="pres">
      <dgm:prSet presAssocID="{71A18FEF-078E-4EDD-8E89-1F25BBE79D3F}" presName="rootConnector" presStyleLbl="node2" presStyleIdx="1" presStyleCnt="2"/>
      <dgm:spPr/>
    </dgm:pt>
    <dgm:pt modelId="{E3BFD7A4-00EB-4ABC-A624-C488FBCD5D8C}" type="pres">
      <dgm:prSet presAssocID="{71A18FEF-078E-4EDD-8E89-1F25BBE79D3F}" presName="hierChild4" presStyleCnt="0"/>
      <dgm:spPr/>
    </dgm:pt>
    <dgm:pt modelId="{0C2DAB9F-8E7F-429B-8A1A-F550811D56FB}" type="pres">
      <dgm:prSet presAssocID="{71A18FEF-078E-4EDD-8E89-1F25BBE79D3F}" presName="hierChild5" presStyleCnt="0"/>
      <dgm:spPr/>
    </dgm:pt>
    <dgm:pt modelId="{D51E5805-35CC-446A-8D11-AB85CDCCC92A}" type="pres">
      <dgm:prSet presAssocID="{F51DD0E1-102D-439F-A6DC-E4C982A59A9E}" presName="hierChild3" presStyleCnt="0"/>
      <dgm:spPr/>
    </dgm:pt>
  </dgm:ptLst>
  <dgm:cxnLst>
    <dgm:cxn modelId="{D46D3A1C-DEAC-4AD2-9242-886DC0C2E960}" type="presOf" srcId="{F51DD0E1-102D-439F-A6DC-E4C982A59A9E}" destId="{279C532F-F4AB-4188-B43C-C71BED2207D6}" srcOrd="0" destOrd="0" presId="urn:microsoft.com/office/officeart/2005/8/layout/orgChart1"/>
    <dgm:cxn modelId="{E5551567-46F9-475D-BA4A-9F57B3F9F9BC}" type="presOf" srcId="{F51DD0E1-102D-439F-A6DC-E4C982A59A9E}" destId="{17873DD3-7992-4F3C-8C60-BF70E4ADFA1C}" srcOrd="1" destOrd="0" presId="urn:microsoft.com/office/officeart/2005/8/layout/orgChart1"/>
    <dgm:cxn modelId="{44F2FB6F-440B-4311-AEE9-6CC0DD243B2D}" type="presOf" srcId="{71A18FEF-078E-4EDD-8E89-1F25BBE79D3F}" destId="{4B89C6C3-20A8-4F88-B061-42214BB589E1}" srcOrd="1" destOrd="0" presId="urn:microsoft.com/office/officeart/2005/8/layout/orgChart1"/>
    <dgm:cxn modelId="{A0944F58-A015-42A0-A1E0-A7A43BB51E57}" type="presOf" srcId="{9F468B38-4282-492F-8BA1-190075019CAB}" destId="{634201CE-3ADE-4F75-AD19-EF09A771AD2E}" srcOrd="0" destOrd="0" presId="urn:microsoft.com/office/officeart/2005/8/layout/orgChart1"/>
    <dgm:cxn modelId="{0EA5628B-E667-4E28-98B8-5A46C22A4E16}" srcId="{F51DD0E1-102D-439F-A6DC-E4C982A59A9E}" destId="{71A18FEF-078E-4EDD-8E89-1F25BBE79D3F}" srcOrd="1" destOrd="0" parTransId="{9F468B38-4282-492F-8BA1-190075019CAB}" sibTransId="{9F78E41C-629D-42CE-8231-225ED2F9D459}"/>
    <dgm:cxn modelId="{36087095-00ED-48F1-92A8-9CF9EBA521B9}" srcId="{B574AD67-925E-4152-B25B-C02CF8E588FE}" destId="{F51DD0E1-102D-439F-A6DC-E4C982A59A9E}" srcOrd="0" destOrd="0" parTransId="{265CAEAA-556E-4F3D-8EFE-090062AA4C48}" sibTransId="{E0751404-AC00-4BA5-A520-ECA999F37D7A}"/>
    <dgm:cxn modelId="{8E8A71AA-9D61-483A-8057-8483384C63A6}" type="presOf" srcId="{620FE254-21D7-43DC-B9A9-9AE03E3D335F}" destId="{CB60AB94-E574-437F-9FEC-EAA50D0C331E}" srcOrd="0" destOrd="0" presId="urn:microsoft.com/office/officeart/2005/8/layout/orgChart1"/>
    <dgm:cxn modelId="{4CCA5DC9-0B5A-4F5C-A433-7E3C04BE3795}" type="presOf" srcId="{71A18FEF-078E-4EDD-8E89-1F25BBE79D3F}" destId="{670BB953-6514-41E8-81B0-8C86420AC2F9}" srcOrd="0" destOrd="0" presId="urn:microsoft.com/office/officeart/2005/8/layout/orgChart1"/>
    <dgm:cxn modelId="{0082C2D6-5F93-44A7-A36C-8182001EC70D}" type="presOf" srcId="{357474F2-78A5-48D0-8807-B3094560CC34}" destId="{10D6ACEB-E40A-410F-801C-D754BDD646A7}" srcOrd="0" destOrd="0" presId="urn:microsoft.com/office/officeart/2005/8/layout/orgChart1"/>
    <dgm:cxn modelId="{C49436F3-7F8A-40F3-90F4-8D551E6B07E1}" srcId="{F51DD0E1-102D-439F-A6DC-E4C982A59A9E}" destId="{357474F2-78A5-48D0-8807-B3094560CC34}" srcOrd="0" destOrd="0" parTransId="{620FE254-21D7-43DC-B9A9-9AE03E3D335F}" sibTransId="{EEFF20E4-E384-43DD-A815-F6DE5CC2E794}"/>
    <dgm:cxn modelId="{B024ACFA-F487-4344-9A6A-18F5C31071F0}" type="presOf" srcId="{357474F2-78A5-48D0-8807-B3094560CC34}" destId="{04C8DE74-72F7-4773-A459-B420F89B0CF0}" srcOrd="1" destOrd="0" presId="urn:microsoft.com/office/officeart/2005/8/layout/orgChart1"/>
    <dgm:cxn modelId="{2DDF67FC-A898-4C03-A4D2-9CEF46B93496}" type="presOf" srcId="{B574AD67-925E-4152-B25B-C02CF8E588FE}" destId="{27BA4DA7-2462-4663-A9D0-3480721D5CFF}" srcOrd="0" destOrd="0" presId="urn:microsoft.com/office/officeart/2005/8/layout/orgChart1"/>
    <dgm:cxn modelId="{0D021B7E-C86F-42A2-B3D8-0E3FFCE6E93A}" type="presParOf" srcId="{27BA4DA7-2462-4663-A9D0-3480721D5CFF}" destId="{72DA683C-EABF-47C3-857B-905615738372}" srcOrd="0" destOrd="0" presId="urn:microsoft.com/office/officeart/2005/8/layout/orgChart1"/>
    <dgm:cxn modelId="{F8A47A63-FAFE-4342-AF78-D72286CBF3B8}" type="presParOf" srcId="{72DA683C-EABF-47C3-857B-905615738372}" destId="{4F2278AB-938A-43B8-9A0C-F2AF91F0091C}" srcOrd="0" destOrd="0" presId="urn:microsoft.com/office/officeart/2005/8/layout/orgChart1"/>
    <dgm:cxn modelId="{09E9A065-1581-4693-B387-8D11549BBA4C}" type="presParOf" srcId="{4F2278AB-938A-43B8-9A0C-F2AF91F0091C}" destId="{279C532F-F4AB-4188-B43C-C71BED2207D6}" srcOrd="0" destOrd="0" presId="urn:microsoft.com/office/officeart/2005/8/layout/orgChart1"/>
    <dgm:cxn modelId="{120D552A-F30A-4639-A073-FCC467B62CCA}" type="presParOf" srcId="{4F2278AB-938A-43B8-9A0C-F2AF91F0091C}" destId="{17873DD3-7992-4F3C-8C60-BF70E4ADFA1C}" srcOrd="1" destOrd="0" presId="urn:microsoft.com/office/officeart/2005/8/layout/orgChart1"/>
    <dgm:cxn modelId="{E4AEF16B-8513-4BE5-A7EA-5A4E48158175}" type="presParOf" srcId="{72DA683C-EABF-47C3-857B-905615738372}" destId="{C3D923B1-3C05-4CC9-A6A2-84F7C3780840}" srcOrd="1" destOrd="0" presId="urn:microsoft.com/office/officeart/2005/8/layout/orgChart1"/>
    <dgm:cxn modelId="{0E01D4AF-4E52-4AF5-98FA-6D63CF14ED89}" type="presParOf" srcId="{C3D923B1-3C05-4CC9-A6A2-84F7C3780840}" destId="{CB60AB94-E574-437F-9FEC-EAA50D0C331E}" srcOrd="0" destOrd="0" presId="urn:microsoft.com/office/officeart/2005/8/layout/orgChart1"/>
    <dgm:cxn modelId="{8B1FF113-8B6B-4D2F-A374-7655CE07A147}" type="presParOf" srcId="{C3D923B1-3C05-4CC9-A6A2-84F7C3780840}" destId="{91E8824C-7DF9-4C46-B2BE-BA2ED2484DFF}" srcOrd="1" destOrd="0" presId="urn:microsoft.com/office/officeart/2005/8/layout/orgChart1"/>
    <dgm:cxn modelId="{49135F1D-F308-41D0-9D8D-5AAA213C7C8E}" type="presParOf" srcId="{91E8824C-7DF9-4C46-B2BE-BA2ED2484DFF}" destId="{381D9B99-237F-40DA-8E39-851E98044AFA}" srcOrd="0" destOrd="0" presId="urn:microsoft.com/office/officeart/2005/8/layout/orgChart1"/>
    <dgm:cxn modelId="{C27C2F40-F1E3-4D98-98EA-16A8E09F2C16}" type="presParOf" srcId="{381D9B99-237F-40DA-8E39-851E98044AFA}" destId="{10D6ACEB-E40A-410F-801C-D754BDD646A7}" srcOrd="0" destOrd="0" presId="urn:microsoft.com/office/officeart/2005/8/layout/orgChart1"/>
    <dgm:cxn modelId="{DD96D391-D272-4534-B327-2188ACC363BA}" type="presParOf" srcId="{381D9B99-237F-40DA-8E39-851E98044AFA}" destId="{04C8DE74-72F7-4773-A459-B420F89B0CF0}" srcOrd="1" destOrd="0" presId="urn:microsoft.com/office/officeart/2005/8/layout/orgChart1"/>
    <dgm:cxn modelId="{00CAB711-C667-4F95-B03E-A959671884D8}" type="presParOf" srcId="{91E8824C-7DF9-4C46-B2BE-BA2ED2484DFF}" destId="{9C9B5891-45BF-43E0-A0BC-CC9A8D2049F5}" srcOrd="1" destOrd="0" presId="urn:microsoft.com/office/officeart/2005/8/layout/orgChart1"/>
    <dgm:cxn modelId="{4C31CFAC-B6BD-4E7A-BC85-6B160FDF3688}" type="presParOf" srcId="{91E8824C-7DF9-4C46-B2BE-BA2ED2484DFF}" destId="{89791750-FBCF-4AAF-B5D4-CA725125D7C2}" srcOrd="2" destOrd="0" presId="urn:microsoft.com/office/officeart/2005/8/layout/orgChart1"/>
    <dgm:cxn modelId="{C865E34C-B73C-4AD0-B959-9C09AF2F7A1A}" type="presParOf" srcId="{C3D923B1-3C05-4CC9-A6A2-84F7C3780840}" destId="{634201CE-3ADE-4F75-AD19-EF09A771AD2E}" srcOrd="2" destOrd="0" presId="urn:microsoft.com/office/officeart/2005/8/layout/orgChart1"/>
    <dgm:cxn modelId="{49926133-B837-4BE2-AEB4-8230F06AACB8}" type="presParOf" srcId="{C3D923B1-3C05-4CC9-A6A2-84F7C3780840}" destId="{C2699F5A-4861-47DE-B782-88EAA000A492}" srcOrd="3" destOrd="0" presId="urn:microsoft.com/office/officeart/2005/8/layout/orgChart1"/>
    <dgm:cxn modelId="{353CF2A3-C1A1-4E5D-9211-961019916839}" type="presParOf" srcId="{C2699F5A-4861-47DE-B782-88EAA000A492}" destId="{3CBCFC19-1B0D-49B7-A208-4A7B1D357ADE}" srcOrd="0" destOrd="0" presId="urn:microsoft.com/office/officeart/2005/8/layout/orgChart1"/>
    <dgm:cxn modelId="{5B6E3B63-8141-4942-9728-7EEC6E75584D}" type="presParOf" srcId="{3CBCFC19-1B0D-49B7-A208-4A7B1D357ADE}" destId="{670BB953-6514-41E8-81B0-8C86420AC2F9}" srcOrd="0" destOrd="0" presId="urn:microsoft.com/office/officeart/2005/8/layout/orgChart1"/>
    <dgm:cxn modelId="{F4400982-6121-4B57-8D2E-A8606F8234B6}" type="presParOf" srcId="{3CBCFC19-1B0D-49B7-A208-4A7B1D357ADE}" destId="{4B89C6C3-20A8-4F88-B061-42214BB589E1}" srcOrd="1" destOrd="0" presId="urn:microsoft.com/office/officeart/2005/8/layout/orgChart1"/>
    <dgm:cxn modelId="{52CF9122-DB63-49E4-A1CA-1641FBE83675}" type="presParOf" srcId="{C2699F5A-4861-47DE-B782-88EAA000A492}" destId="{E3BFD7A4-00EB-4ABC-A624-C488FBCD5D8C}" srcOrd="1" destOrd="0" presId="urn:microsoft.com/office/officeart/2005/8/layout/orgChart1"/>
    <dgm:cxn modelId="{3E8F4FFB-E47D-4012-90E9-E9B80286D028}" type="presParOf" srcId="{C2699F5A-4861-47DE-B782-88EAA000A492}" destId="{0C2DAB9F-8E7F-429B-8A1A-F550811D56FB}" srcOrd="2" destOrd="0" presId="urn:microsoft.com/office/officeart/2005/8/layout/orgChart1"/>
    <dgm:cxn modelId="{889CBBCA-7966-470B-8E53-89D67266805D}" type="presParOf" srcId="{72DA683C-EABF-47C3-857B-905615738372}" destId="{D51E5805-35CC-446A-8D11-AB85CDCCC92A}" srcOrd="2" destOrd="0" presId="urn:microsoft.com/office/officeart/2005/8/layout/orgChart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347E3D-0E36-4560-AB94-32C20868CC3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3823509-D606-457A-9389-EFDDDFFB32B4}">
      <dgm:prSet/>
      <dgm:spPr/>
      <dgm:t>
        <a:bodyPr/>
        <a:lstStyle/>
        <a:p>
          <a:r>
            <a:rPr lang="en-US" dirty="0">
              <a:latin typeface="Gill Sans MT" panose="020B0502020104020203"/>
            </a:rPr>
            <a:t>Notifications</a:t>
          </a:r>
          <a:r>
            <a:rPr lang="en-US" dirty="0"/>
            <a:t> to Other Units</a:t>
          </a:r>
        </a:p>
      </dgm:t>
    </dgm:pt>
    <dgm:pt modelId="{91C61F4E-45F8-432F-BD9A-AEA6D37EFA76}" type="parTrans" cxnId="{4FEDF7C4-5992-4E34-9230-6CE595097E99}">
      <dgm:prSet/>
      <dgm:spPr/>
      <dgm:t>
        <a:bodyPr/>
        <a:lstStyle/>
        <a:p>
          <a:endParaRPr lang="en-US"/>
        </a:p>
      </dgm:t>
    </dgm:pt>
    <dgm:pt modelId="{A1D29342-21AD-4198-88EA-7AE2508C0295}" type="sibTrans" cxnId="{4FEDF7C4-5992-4E34-9230-6CE595097E99}">
      <dgm:prSet/>
      <dgm:spPr/>
      <dgm:t>
        <a:bodyPr/>
        <a:lstStyle/>
        <a:p>
          <a:endParaRPr lang="en-US"/>
        </a:p>
      </dgm:t>
    </dgm:pt>
    <dgm:pt modelId="{2E1508FB-EC97-48D4-8407-C3D0D6DCF4F3}">
      <dgm:prSet/>
      <dgm:spPr/>
      <dgm:t>
        <a:bodyPr/>
        <a:lstStyle/>
        <a:p>
          <a:r>
            <a:rPr lang="en-US" dirty="0"/>
            <a:t>Referrals</a:t>
          </a:r>
        </a:p>
      </dgm:t>
    </dgm:pt>
    <dgm:pt modelId="{808B836C-3478-4B9A-8C53-46C9FCFE7367}" type="parTrans" cxnId="{66924307-EA24-4A41-945D-A8C5EE925361}">
      <dgm:prSet/>
      <dgm:spPr/>
      <dgm:t>
        <a:bodyPr/>
        <a:lstStyle/>
        <a:p>
          <a:endParaRPr lang="en-US"/>
        </a:p>
      </dgm:t>
    </dgm:pt>
    <dgm:pt modelId="{6F53A8B8-B429-4632-8A53-050B9CC29029}" type="sibTrans" cxnId="{66924307-EA24-4A41-945D-A8C5EE925361}">
      <dgm:prSet/>
      <dgm:spPr/>
      <dgm:t>
        <a:bodyPr/>
        <a:lstStyle/>
        <a:p>
          <a:endParaRPr lang="en-US"/>
        </a:p>
      </dgm:t>
    </dgm:pt>
    <dgm:pt modelId="{6CFC83D7-B3B0-474F-94AC-1F16F78CE20A}">
      <dgm:prSet phldr="0"/>
      <dgm:spPr/>
      <dgm:t>
        <a:bodyPr/>
        <a:lstStyle/>
        <a:p>
          <a:pPr rtl="0"/>
          <a:r>
            <a:rPr lang="en-US" dirty="0">
              <a:latin typeface="Gill Sans MT" panose="020B0502020104020203"/>
            </a:rPr>
            <a:t>Outreach</a:t>
          </a:r>
        </a:p>
      </dgm:t>
    </dgm:pt>
    <dgm:pt modelId="{B78010A1-DCE5-4DB5-82FC-A2CAE1B245A2}" type="parTrans" cxnId="{9ED1FC23-47BF-4D04-A1F2-1C926513C1E5}">
      <dgm:prSet/>
      <dgm:spPr/>
      <dgm:t>
        <a:bodyPr/>
        <a:lstStyle/>
        <a:p>
          <a:endParaRPr lang="en-US"/>
        </a:p>
      </dgm:t>
    </dgm:pt>
    <dgm:pt modelId="{63F3C631-DAE4-466C-9564-2B504703EF43}" type="sibTrans" cxnId="{9ED1FC23-47BF-4D04-A1F2-1C926513C1E5}">
      <dgm:prSet/>
      <dgm:spPr/>
      <dgm:t>
        <a:bodyPr/>
        <a:lstStyle/>
        <a:p>
          <a:endParaRPr lang="en-US"/>
        </a:p>
      </dgm:t>
    </dgm:pt>
    <dgm:pt modelId="{F2561720-A8EE-44D0-9601-EC942DD92C4E}">
      <dgm:prSet phldr="0"/>
      <dgm:spPr/>
      <dgm:t>
        <a:bodyPr/>
        <a:lstStyle/>
        <a:p>
          <a:r>
            <a:rPr lang="en-US" dirty="0"/>
            <a:t>Closure Considerations</a:t>
          </a:r>
        </a:p>
      </dgm:t>
    </dgm:pt>
    <dgm:pt modelId="{C0E3A4FC-1111-4FB6-843B-0AB69E05F5FD}" type="parTrans" cxnId="{77F917DF-DD95-47C5-A0D9-4A47DF2C2A34}">
      <dgm:prSet/>
      <dgm:spPr/>
      <dgm:t>
        <a:bodyPr/>
        <a:lstStyle/>
        <a:p>
          <a:endParaRPr lang="en-US"/>
        </a:p>
      </dgm:t>
    </dgm:pt>
    <dgm:pt modelId="{D400964D-D2FA-4924-8678-C9239C2817DC}" type="sibTrans" cxnId="{77F917DF-DD95-47C5-A0D9-4A47DF2C2A34}">
      <dgm:prSet/>
      <dgm:spPr/>
      <dgm:t>
        <a:bodyPr/>
        <a:lstStyle/>
        <a:p>
          <a:endParaRPr lang="en-US"/>
        </a:p>
      </dgm:t>
    </dgm:pt>
    <dgm:pt modelId="{FBEC456B-0364-4E65-94AC-4B3352C0E81F}" type="pres">
      <dgm:prSet presAssocID="{D3347E3D-0E36-4560-AB94-32C20868CC37}" presName="Name0" presStyleCnt="0">
        <dgm:presLayoutVars>
          <dgm:dir/>
          <dgm:animLvl val="lvl"/>
          <dgm:resizeHandles val="exact"/>
        </dgm:presLayoutVars>
      </dgm:prSet>
      <dgm:spPr/>
    </dgm:pt>
    <dgm:pt modelId="{A44F7E16-2E84-4D7F-BD12-42B4A3FF063E}" type="pres">
      <dgm:prSet presAssocID="{6CFC83D7-B3B0-474F-94AC-1F16F78CE20A}" presName="linNode" presStyleCnt="0"/>
      <dgm:spPr/>
    </dgm:pt>
    <dgm:pt modelId="{1AE36C80-06D2-463F-BFFF-54BF665F4BC0}" type="pres">
      <dgm:prSet presAssocID="{6CFC83D7-B3B0-474F-94AC-1F16F78CE20A}" presName="parentText" presStyleLbl="node1" presStyleIdx="0" presStyleCnt="4">
        <dgm:presLayoutVars>
          <dgm:chMax val="1"/>
          <dgm:bulletEnabled val="1"/>
        </dgm:presLayoutVars>
      </dgm:prSet>
      <dgm:spPr/>
    </dgm:pt>
    <dgm:pt modelId="{1EDC2813-8ACE-42BE-B4B0-053C787F6970}" type="pres">
      <dgm:prSet presAssocID="{63F3C631-DAE4-466C-9564-2B504703EF43}" presName="sp" presStyleCnt="0"/>
      <dgm:spPr/>
    </dgm:pt>
    <dgm:pt modelId="{0582F25A-BE8F-4E2C-9580-8619C61AFA4D}" type="pres">
      <dgm:prSet presAssocID="{F2561720-A8EE-44D0-9601-EC942DD92C4E}" presName="linNode" presStyleCnt="0"/>
      <dgm:spPr/>
    </dgm:pt>
    <dgm:pt modelId="{E07097EE-F9FE-4641-A40E-66BF0547EB21}" type="pres">
      <dgm:prSet presAssocID="{F2561720-A8EE-44D0-9601-EC942DD92C4E}" presName="parentText" presStyleLbl="node1" presStyleIdx="1" presStyleCnt="4">
        <dgm:presLayoutVars>
          <dgm:chMax val="1"/>
          <dgm:bulletEnabled val="1"/>
        </dgm:presLayoutVars>
      </dgm:prSet>
      <dgm:spPr/>
    </dgm:pt>
    <dgm:pt modelId="{4FC2C7C7-4778-4E96-9193-A7DF560C19F8}" type="pres">
      <dgm:prSet presAssocID="{D400964D-D2FA-4924-8678-C9239C2817DC}" presName="sp" presStyleCnt="0"/>
      <dgm:spPr/>
    </dgm:pt>
    <dgm:pt modelId="{3969FD0B-59A1-49C2-A977-870F371951D8}" type="pres">
      <dgm:prSet presAssocID="{33823509-D606-457A-9389-EFDDDFFB32B4}" presName="linNode" presStyleCnt="0"/>
      <dgm:spPr/>
    </dgm:pt>
    <dgm:pt modelId="{91DC2F8B-F08A-4CE6-9811-D39D3225C1E9}" type="pres">
      <dgm:prSet presAssocID="{33823509-D606-457A-9389-EFDDDFFB32B4}" presName="parentText" presStyleLbl="node1" presStyleIdx="2" presStyleCnt="4">
        <dgm:presLayoutVars>
          <dgm:chMax val="1"/>
          <dgm:bulletEnabled val="1"/>
        </dgm:presLayoutVars>
      </dgm:prSet>
      <dgm:spPr/>
    </dgm:pt>
    <dgm:pt modelId="{837A0D0B-BF70-4299-B6D4-62ABCD4C5E80}" type="pres">
      <dgm:prSet presAssocID="{A1D29342-21AD-4198-88EA-7AE2508C0295}" presName="sp" presStyleCnt="0"/>
      <dgm:spPr/>
    </dgm:pt>
    <dgm:pt modelId="{465069B2-139A-4358-846A-5FC8988E4AEF}" type="pres">
      <dgm:prSet presAssocID="{2E1508FB-EC97-48D4-8407-C3D0D6DCF4F3}" presName="linNode" presStyleCnt="0"/>
      <dgm:spPr/>
    </dgm:pt>
    <dgm:pt modelId="{B0334C0F-1477-46C2-9CB5-5F4BE54B3FA3}" type="pres">
      <dgm:prSet presAssocID="{2E1508FB-EC97-48D4-8407-C3D0D6DCF4F3}" presName="parentText" presStyleLbl="node1" presStyleIdx="3" presStyleCnt="4">
        <dgm:presLayoutVars>
          <dgm:chMax val="1"/>
          <dgm:bulletEnabled val="1"/>
        </dgm:presLayoutVars>
      </dgm:prSet>
      <dgm:spPr/>
    </dgm:pt>
  </dgm:ptLst>
  <dgm:cxnLst>
    <dgm:cxn modelId="{70BA6C03-07BB-410A-B71A-8608414C473D}" type="presOf" srcId="{D3347E3D-0E36-4560-AB94-32C20868CC37}" destId="{FBEC456B-0364-4E65-94AC-4B3352C0E81F}" srcOrd="0" destOrd="0" presId="urn:microsoft.com/office/officeart/2005/8/layout/vList5"/>
    <dgm:cxn modelId="{66924307-EA24-4A41-945D-A8C5EE925361}" srcId="{D3347E3D-0E36-4560-AB94-32C20868CC37}" destId="{2E1508FB-EC97-48D4-8407-C3D0D6DCF4F3}" srcOrd="3" destOrd="0" parTransId="{808B836C-3478-4B9A-8C53-46C9FCFE7367}" sibTransId="{6F53A8B8-B429-4632-8A53-050B9CC29029}"/>
    <dgm:cxn modelId="{DE275F0A-2BA7-4BB8-824B-B5B50D1BCBB0}" type="presOf" srcId="{F2561720-A8EE-44D0-9601-EC942DD92C4E}" destId="{E07097EE-F9FE-4641-A40E-66BF0547EB21}" srcOrd="0" destOrd="0" presId="urn:microsoft.com/office/officeart/2005/8/layout/vList5"/>
    <dgm:cxn modelId="{9ED1FC23-47BF-4D04-A1F2-1C926513C1E5}" srcId="{D3347E3D-0E36-4560-AB94-32C20868CC37}" destId="{6CFC83D7-B3B0-474F-94AC-1F16F78CE20A}" srcOrd="0" destOrd="0" parTransId="{B78010A1-DCE5-4DB5-82FC-A2CAE1B245A2}" sibTransId="{63F3C631-DAE4-466C-9564-2B504703EF43}"/>
    <dgm:cxn modelId="{24631239-61AE-4AF3-867E-857C674ACA73}" type="presOf" srcId="{6CFC83D7-B3B0-474F-94AC-1F16F78CE20A}" destId="{1AE36C80-06D2-463F-BFFF-54BF665F4BC0}" srcOrd="0" destOrd="0" presId="urn:microsoft.com/office/officeart/2005/8/layout/vList5"/>
    <dgm:cxn modelId="{4FEDF7C4-5992-4E34-9230-6CE595097E99}" srcId="{D3347E3D-0E36-4560-AB94-32C20868CC37}" destId="{33823509-D606-457A-9389-EFDDDFFB32B4}" srcOrd="2" destOrd="0" parTransId="{91C61F4E-45F8-432F-BD9A-AEA6D37EFA76}" sibTransId="{A1D29342-21AD-4198-88EA-7AE2508C0295}"/>
    <dgm:cxn modelId="{77F917DF-DD95-47C5-A0D9-4A47DF2C2A34}" srcId="{D3347E3D-0E36-4560-AB94-32C20868CC37}" destId="{F2561720-A8EE-44D0-9601-EC942DD92C4E}" srcOrd="1" destOrd="0" parTransId="{C0E3A4FC-1111-4FB6-843B-0AB69E05F5FD}" sibTransId="{D400964D-D2FA-4924-8678-C9239C2817DC}"/>
    <dgm:cxn modelId="{0C6404E7-3739-4745-A74C-245E0D7E000D}" type="presOf" srcId="{33823509-D606-457A-9389-EFDDDFFB32B4}" destId="{91DC2F8B-F08A-4CE6-9811-D39D3225C1E9}" srcOrd="0" destOrd="0" presId="urn:microsoft.com/office/officeart/2005/8/layout/vList5"/>
    <dgm:cxn modelId="{978691FF-2F5E-432D-B2BA-CEB19F45DADA}" type="presOf" srcId="{2E1508FB-EC97-48D4-8407-C3D0D6DCF4F3}" destId="{B0334C0F-1477-46C2-9CB5-5F4BE54B3FA3}" srcOrd="0" destOrd="0" presId="urn:microsoft.com/office/officeart/2005/8/layout/vList5"/>
    <dgm:cxn modelId="{37E326B4-ED85-4446-B8B1-0A77291C1483}" type="presParOf" srcId="{FBEC456B-0364-4E65-94AC-4B3352C0E81F}" destId="{A44F7E16-2E84-4D7F-BD12-42B4A3FF063E}" srcOrd="0" destOrd="0" presId="urn:microsoft.com/office/officeart/2005/8/layout/vList5"/>
    <dgm:cxn modelId="{E10A9282-C9AB-443C-BBC7-F16F9BFC38A4}" type="presParOf" srcId="{A44F7E16-2E84-4D7F-BD12-42B4A3FF063E}" destId="{1AE36C80-06D2-463F-BFFF-54BF665F4BC0}" srcOrd="0" destOrd="0" presId="urn:microsoft.com/office/officeart/2005/8/layout/vList5"/>
    <dgm:cxn modelId="{45E752D5-B584-4A35-A288-B8BD9F53A4EB}" type="presParOf" srcId="{FBEC456B-0364-4E65-94AC-4B3352C0E81F}" destId="{1EDC2813-8ACE-42BE-B4B0-053C787F6970}" srcOrd="1" destOrd="0" presId="urn:microsoft.com/office/officeart/2005/8/layout/vList5"/>
    <dgm:cxn modelId="{ABC7F811-CC3B-4C16-925C-0D4519738060}" type="presParOf" srcId="{FBEC456B-0364-4E65-94AC-4B3352C0E81F}" destId="{0582F25A-BE8F-4E2C-9580-8619C61AFA4D}" srcOrd="2" destOrd="0" presId="urn:microsoft.com/office/officeart/2005/8/layout/vList5"/>
    <dgm:cxn modelId="{22ED7ADD-2B5C-4D84-AB8F-8C1CF193D4F7}" type="presParOf" srcId="{0582F25A-BE8F-4E2C-9580-8619C61AFA4D}" destId="{E07097EE-F9FE-4641-A40E-66BF0547EB21}" srcOrd="0" destOrd="0" presId="urn:microsoft.com/office/officeart/2005/8/layout/vList5"/>
    <dgm:cxn modelId="{56CFD112-28AF-4A52-8F09-4DD35C771E6D}" type="presParOf" srcId="{FBEC456B-0364-4E65-94AC-4B3352C0E81F}" destId="{4FC2C7C7-4778-4E96-9193-A7DF560C19F8}" srcOrd="3" destOrd="0" presId="urn:microsoft.com/office/officeart/2005/8/layout/vList5"/>
    <dgm:cxn modelId="{1C8A0F11-B034-49D0-970D-1B9EABC8CD63}" type="presParOf" srcId="{FBEC456B-0364-4E65-94AC-4B3352C0E81F}" destId="{3969FD0B-59A1-49C2-A977-870F371951D8}" srcOrd="4" destOrd="0" presId="urn:microsoft.com/office/officeart/2005/8/layout/vList5"/>
    <dgm:cxn modelId="{39B49222-609D-44F0-8ED9-66DF9B1AE777}" type="presParOf" srcId="{3969FD0B-59A1-49C2-A977-870F371951D8}" destId="{91DC2F8B-F08A-4CE6-9811-D39D3225C1E9}" srcOrd="0" destOrd="0" presId="urn:microsoft.com/office/officeart/2005/8/layout/vList5"/>
    <dgm:cxn modelId="{D5E26977-FC52-43DD-BE87-E493E0E4D147}" type="presParOf" srcId="{FBEC456B-0364-4E65-94AC-4B3352C0E81F}" destId="{837A0D0B-BF70-4299-B6D4-62ABCD4C5E80}" srcOrd="5" destOrd="0" presId="urn:microsoft.com/office/officeart/2005/8/layout/vList5"/>
    <dgm:cxn modelId="{D65DD7EF-8FE1-4259-AE49-962AEAD273B7}" type="presParOf" srcId="{FBEC456B-0364-4E65-94AC-4B3352C0E81F}" destId="{465069B2-139A-4358-846A-5FC8988E4AEF}" srcOrd="6" destOrd="0" presId="urn:microsoft.com/office/officeart/2005/8/layout/vList5"/>
    <dgm:cxn modelId="{C51081F6-BAD2-48BC-B7D4-CE417CDEE827}" type="presParOf" srcId="{465069B2-139A-4358-846A-5FC8988E4AEF}" destId="{B0334C0F-1477-46C2-9CB5-5F4BE54B3FA3}"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5C6C6C-6BB8-43CE-900F-42DF65AC8B05}" type="doc">
      <dgm:prSet loTypeId="urn:microsoft.com/office/officeart/2005/8/layout/hProcess9" loCatId="process" qsTypeId="urn:microsoft.com/office/officeart/2005/8/quickstyle/simple1" qsCatId="simple" csTypeId="urn:microsoft.com/office/officeart/2005/8/colors/accent1_2" csCatId="accent1" phldr="1"/>
      <dgm:spPr/>
    </dgm:pt>
    <dgm:pt modelId="{E3A92A95-B31A-4392-ABBD-C47ADB102340}">
      <dgm:prSet phldrT="[Text]" phldr="0"/>
      <dgm:spPr/>
      <dgm:t>
        <a:bodyPr/>
        <a:lstStyle/>
        <a:p>
          <a:pPr rtl="0"/>
          <a:r>
            <a:rPr lang="en-US" dirty="0">
              <a:latin typeface="Gill Sans MT" panose="020B0502020104020203"/>
            </a:rPr>
            <a:t>Consult with FASA, OER, OHS to review</a:t>
          </a:r>
        </a:p>
      </dgm:t>
    </dgm:pt>
    <dgm:pt modelId="{78BFA319-45BB-4C47-8488-16BB34F42046}" type="parTrans" cxnId="{857FF443-E19F-440A-89CB-A0A00847ECC4}">
      <dgm:prSet/>
      <dgm:spPr/>
      <dgm:t>
        <a:bodyPr/>
        <a:lstStyle/>
        <a:p>
          <a:endParaRPr lang="en-US"/>
        </a:p>
      </dgm:t>
    </dgm:pt>
    <dgm:pt modelId="{6E3B0222-F016-4B39-9322-E36EAC10B805}" type="sibTrans" cxnId="{857FF443-E19F-440A-89CB-A0A00847ECC4}">
      <dgm:prSet/>
      <dgm:spPr/>
      <dgm:t>
        <a:bodyPr/>
        <a:lstStyle/>
        <a:p>
          <a:endParaRPr lang="en-US"/>
        </a:p>
      </dgm:t>
    </dgm:pt>
    <dgm:pt modelId="{F4480BD7-4176-470C-AC71-21DCB28D51C3}">
      <dgm:prSet phldrT="[Text]" phldr="0"/>
      <dgm:spPr/>
      <dgm:t>
        <a:bodyPr/>
        <a:lstStyle/>
        <a:p>
          <a:pPr rtl="0"/>
          <a:r>
            <a:rPr lang="en-US" dirty="0">
              <a:latin typeface="Gill Sans MT" panose="020B0502020104020203"/>
            </a:rPr>
            <a:t>Consider whether interim action may be needed</a:t>
          </a:r>
          <a:endParaRPr lang="en-US" dirty="0"/>
        </a:p>
      </dgm:t>
    </dgm:pt>
    <dgm:pt modelId="{8EF4010D-D896-4824-A08C-0990A6807A1C}" type="parTrans" cxnId="{651CAB16-641F-43FF-9BA1-D023E1A9B36F}">
      <dgm:prSet/>
      <dgm:spPr/>
      <dgm:t>
        <a:bodyPr/>
        <a:lstStyle/>
        <a:p>
          <a:endParaRPr lang="en-US"/>
        </a:p>
      </dgm:t>
    </dgm:pt>
    <dgm:pt modelId="{B83E6858-274C-4AB8-8767-2988B47F5AF4}" type="sibTrans" cxnId="{651CAB16-641F-43FF-9BA1-D023E1A9B36F}">
      <dgm:prSet/>
      <dgm:spPr/>
      <dgm:t>
        <a:bodyPr/>
        <a:lstStyle/>
        <a:p>
          <a:endParaRPr lang="en-US"/>
        </a:p>
      </dgm:t>
    </dgm:pt>
    <dgm:pt modelId="{6F799BD6-CF72-43AB-9FDF-9EA08290DD22}">
      <dgm:prSet phldr="0"/>
      <dgm:spPr/>
      <dgm:t>
        <a:bodyPr/>
        <a:lstStyle/>
        <a:p>
          <a:r>
            <a:rPr lang="en-US" dirty="0">
              <a:latin typeface="Gill Sans MT" panose="020B0502020104020203"/>
            </a:rPr>
            <a:t>Do not investigate</a:t>
          </a:r>
          <a:endParaRPr lang="en-US" dirty="0"/>
        </a:p>
      </dgm:t>
    </dgm:pt>
    <dgm:pt modelId="{37CEFAB1-95B9-42F4-BFB4-16E376045963}" type="parTrans" cxnId="{2AC55FF9-09A6-4938-A122-5CEA09059067}">
      <dgm:prSet/>
      <dgm:spPr/>
      <dgm:t>
        <a:bodyPr/>
        <a:lstStyle/>
        <a:p>
          <a:endParaRPr lang="en-US"/>
        </a:p>
      </dgm:t>
    </dgm:pt>
    <dgm:pt modelId="{202BE34D-EB43-4569-ADC0-4CD3BE29E659}" type="sibTrans" cxnId="{2AC55FF9-09A6-4938-A122-5CEA09059067}">
      <dgm:prSet/>
      <dgm:spPr/>
      <dgm:t>
        <a:bodyPr/>
        <a:lstStyle/>
        <a:p>
          <a:endParaRPr lang="en-US"/>
        </a:p>
      </dgm:t>
    </dgm:pt>
    <dgm:pt modelId="{737BBF8D-27C5-4A73-B440-7C8A79674D9D}">
      <dgm:prSet phldr="0"/>
      <dgm:spPr/>
      <dgm:t>
        <a:bodyPr/>
        <a:lstStyle/>
        <a:p>
          <a:pPr rtl="0"/>
          <a:r>
            <a:rPr lang="en-US" dirty="0">
              <a:latin typeface="Gill Sans MT" panose="020B0502020104020203"/>
            </a:rPr>
            <a:t>Do not retaliate</a:t>
          </a:r>
        </a:p>
      </dgm:t>
    </dgm:pt>
    <dgm:pt modelId="{33F21A87-600A-4F9F-AB70-94369E1F28C4}" type="parTrans" cxnId="{C426E02E-5A81-4A38-9C2C-CF17389F851A}">
      <dgm:prSet/>
      <dgm:spPr/>
      <dgm:t>
        <a:bodyPr/>
        <a:lstStyle/>
        <a:p>
          <a:endParaRPr lang="en-US"/>
        </a:p>
      </dgm:t>
    </dgm:pt>
    <dgm:pt modelId="{2A4B9C77-62B0-47B1-B5AD-91849EAA2FED}" type="sibTrans" cxnId="{C426E02E-5A81-4A38-9C2C-CF17389F851A}">
      <dgm:prSet/>
      <dgm:spPr/>
      <dgm:t>
        <a:bodyPr/>
        <a:lstStyle/>
        <a:p>
          <a:endParaRPr lang="en-US"/>
        </a:p>
      </dgm:t>
    </dgm:pt>
    <dgm:pt modelId="{75D7F8CA-3732-48E3-8802-68067267723A}" type="pres">
      <dgm:prSet presAssocID="{6D5C6C6C-6BB8-43CE-900F-42DF65AC8B05}" presName="CompostProcess" presStyleCnt="0">
        <dgm:presLayoutVars>
          <dgm:dir/>
          <dgm:resizeHandles val="exact"/>
        </dgm:presLayoutVars>
      </dgm:prSet>
      <dgm:spPr/>
    </dgm:pt>
    <dgm:pt modelId="{9017C38B-E32E-43B0-B9F4-711B8B14C45B}" type="pres">
      <dgm:prSet presAssocID="{6D5C6C6C-6BB8-43CE-900F-42DF65AC8B05}" presName="arrow" presStyleLbl="bgShp" presStyleIdx="0" presStyleCnt="1"/>
      <dgm:spPr/>
    </dgm:pt>
    <dgm:pt modelId="{867F51AE-72B7-487D-B312-06E17C0CE83D}" type="pres">
      <dgm:prSet presAssocID="{6D5C6C6C-6BB8-43CE-900F-42DF65AC8B05}" presName="linearProcess" presStyleCnt="0"/>
      <dgm:spPr/>
    </dgm:pt>
    <dgm:pt modelId="{6DC34D23-00E9-484A-AFB0-AF1E1DE42A48}" type="pres">
      <dgm:prSet presAssocID="{E3A92A95-B31A-4392-ABBD-C47ADB102340}" presName="textNode" presStyleLbl="node1" presStyleIdx="0" presStyleCnt="3">
        <dgm:presLayoutVars>
          <dgm:bulletEnabled val="1"/>
        </dgm:presLayoutVars>
      </dgm:prSet>
      <dgm:spPr/>
    </dgm:pt>
    <dgm:pt modelId="{FC958467-3D19-437D-908C-A501A01AF543}" type="pres">
      <dgm:prSet presAssocID="{6E3B0222-F016-4B39-9322-E36EAC10B805}" presName="sibTrans" presStyleCnt="0"/>
      <dgm:spPr/>
    </dgm:pt>
    <dgm:pt modelId="{91B97966-D7F4-4974-8A74-AB6C64ADC3F4}" type="pres">
      <dgm:prSet presAssocID="{F4480BD7-4176-470C-AC71-21DCB28D51C3}" presName="textNode" presStyleLbl="node1" presStyleIdx="1" presStyleCnt="3">
        <dgm:presLayoutVars>
          <dgm:bulletEnabled val="1"/>
        </dgm:presLayoutVars>
      </dgm:prSet>
      <dgm:spPr/>
    </dgm:pt>
    <dgm:pt modelId="{4688EF8D-4B2A-4697-835D-74CFF0ABA799}" type="pres">
      <dgm:prSet presAssocID="{B83E6858-274C-4AB8-8767-2988B47F5AF4}" presName="sibTrans" presStyleCnt="0"/>
      <dgm:spPr/>
    </dgm:pt>
    <dgm:pt modelId="{D6BD76DC-7BBC-4B5E-AA6D-04407EF6D5D8}" type="pres">
      <dgm:prSet presAssocID="{737BBF8D-27C5-4A73-B440-7C8A79674D9D}" presName="textNode" presStyleLbl="node1" presStyleIdx="2" presStyleCnt="3">
        <dgm:presLayoutVars>
          <dgm:bulletEnabled val="1"/>
        </dgm:presLayoutVars>
      </dgm:prSet>
      <dgm:spPr/>
    </dgm:pt>
  </dgm:ptLst>
  <dgm:cxnLst>
    <dgm:cxn modelId="{651CAB16-641F-43FF-9BA1-D023E1A9B36F}" srcId="{6D5C6C6C-6BB8-43CE-900F-42DF65AC8B05}" destId="{F4480BD7-4176-470C-AC71-21DCB28D51C3}" srcOrd="1" destOrd="0" parTransId="{8EF4010D-D896-4824-A08C-0990A6807A1C}" sibTransId="{B83E6858-274C-4AB8-8767-2988B47F5AF4}"/>
    <dgm:cxn modelId="{C426E02E-5A81-4A38-9C2C-CF17389F851A}" srcId="{6D5C6C6C-6BB8-43CE-900F-42DF65AC8B05}" destId="{737BBF8D-27C5-4A73-B440-7C8A79674D9D}" srcOrd="2" destOrd="0" parTransId="{33F21A87-600A-4F9F-AB70-94369E1F28C4}" sibTransId="{2A4B9C77-62B0-47B1-B5AD-91849EAA2FED}"/>
    <dgm:cxn modelId="{857FF443-E19F-440A-89CB-A0A00847ECC4}" srcId="{6D5C6C6C-6BB8-43CE-900F-42DF65AC8B05}" destId="{E3A92A95-B31A-4392-ABBD-C47ADB102340}" srcOrd="0" destOrd="0" parTransId="{78BFA319-45BB-4C47-8488-16BB34F42046}" sibTransId="{6E3B0222-F016-4B39-9322-E36EAC10B805}"/>
    <dgm:cxn modelId="{D3009E51-86B9-48F8-867E-B4EA73B53D65}" type="presOf" srcId="{E3A92A95-B31A-4392-ABBD-C47ADB102340}" destId="{6DC34D23-00E9-484A-AFB0-AF1E1DE42A48}" srcOrd="0" destOrd="0" presId="urn:microsoft.com/office/officeart/2005/8/layout/hProcess9"/>
    <dgm:cxn modelId="{BC95348A-DFFB-4B97-A326-E6171226388B}" type="presOf" srcId="{737BBF8D-27C5-4A73-B440-7C8A79674D9D}" destId="{D6BD76DC-7BBC-4B5E-AA6D-04407EF6D5D8}" srcOrd="0" destOrd="0" presId="urn:microsoft.com/office/officeart/2005/8/layout/hProcess9"/>
    <dgm:cxn modelId="{AFF19392-DF34-4926-8A20-DA598BB0EF07}" type="presOf" srcId="{6D5C6C6C-6BB8-43CE-900F-42DF65AC8B05}" destId="{75D7F8CA-3732-48E3-8802-68067267723A}" srcOrd="0" destOrd="0" presId="urn:microsoft.com/office/officeart/2005/8/layout/hProcess9"/>
    <dgm:cxn modelId="{028C2CAD-3E70-4FCF-8B9F-8414BC53320C}" type="presOf" srcId="{6F799BD6-CF72-43AB-9FDF-9EA08290DD22}" destId="{6DC34D23-00E9-484A-AFB0-AF1E1DE42A48}" srcOrd="0" destOrd="1" presId="urn:microsoft.com/office/officeart/2005/8/layout/hProcess9"/>
    <dgm:cxn modelId="{3225D0C7-4EE5-4D08-A745-F311C797C52E}" type="presOf" srcId="{F4480BD7-4176-470C-AC71-21DCB28D51C3}" destId="{91B97966-D7F4-4974-8A74-AB6C64ADC3F4}" srcOrd="0" destOrd="0" presId="urn:microsoft.com/office/officeart/2005/8/layout/hProcess9"/>
    <dgm:cxn modelId="{2AC55FF9-09A6-4938-A122-5CEA09059067}" srcId="{E3A92A95-B31A-4392-ABBD-C47ADB102340}" destId="{6F799BD6-CF72-43AB-9FDF-9EA08290DD22}" srcOrd="0" destOrd="0" parTransId="{37CEFAB1-95B9-42F4-BFB4-16E376045963}" sibTransId="{202BE34D-EB43-4569-ADC0-4CD3BE29E659}"/>
    <dgm:cxn modelId="{547CAE0C-44E6-45B0-AC66-06A2A5D82F6C}" type="presParOf" srcId="{75D7F8CA-3732-48E3-8802-68067267723A}" destId="{9017C38B-E32E-43B0-B9F4-711B8B14C45B}" srcOrd="0" destOrd="0" presId="urn:microsoft.com/office/officeart/2005/8/layout/hProcess9"/>
    <dgm:cxn modelId="{474FEE04-A5BE-4100-890F-9A4DBBF99031}" type="presParOf" srcId="{75D7F8CA-3732-48E3-8802-68067267723A}" destId="{867F51AE-72B7-487D-B312-06E17C0CE83D}" srcOrd="1" destOrd="0" presId="urn:microsoft.com/office/officeart/2005/8/layout/hProcess9"/>
    <dgm:cxn modelId="{59193624-FF9E-46D2-A8B2-709788333969}" type="presParOf" srcId="{867F51AE-72B7-487D-B312-06E17C0CE83D}" destId="{6DC34D23-00E9-484A-AFB0-AF1E1DE42A48}" srcOrd="0" destOrd="0" presId="urn:microsoft.com/office/officeart/2005/8/layout/hProcess9"/>
    <dgm:cxn modelId="{44E4800C-7ACD-4596-B7BA-AA30770DFA98}" type="presParOf" srcId="{867F51AE-72B7-487D-B312-06E17C0CE83D}" destId="{FC958467-3D19-437D-908C-A501A01AF543}" srcOrd="1" destOrd="0" presId="urn:microsoft.com/office/officeart/2005/8/layout/hProcess9"/>
    <dgm:cxn modelId="{181AA393-1B0A-44AE-A487-ACCE5083FBF3}" type="presParOf" srcId="{867F51AE-72B7-487D-B312-06E17C0CE83D}" destId="{91B97966-D7F4-4974-8A74-AB6C64ADC3F4}" srcOrd="2" destOrd="0" presId="urn:microsoft.com/office/officeart/2005/8/layout/hProcess9"/>
    <dgm:cxn modelId="{2CD61015-FC07-4E6B-8854-4BB7530200F3}" type="presParOf" srcId="{867F51AE-72B7-487D-B312-06E17C0CE83D}" destId="{4688EF8D-4B2A-4697-835D-74CFF0ABA799}" srcOrd="3" destOrd="0" presId="urn:microsoft.com/office/officeart/2005/8/layout/hProcess9"/>
    <dgm:cxn modelId="{489FC0A0-3CB3-479D-9005-14EE0E2C0C18}" type="presParOf" srcId="{867F51AE-72B7-487D-B312-06E17C0CE83D}" destId="{D6BD76DC-7BBC-4B5E-AA6D-04407EF6D5D8}"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48906A-2831-42AF-8B32-920D9DA19BCF}" type="doc">
      <dgm:prSet loTypeId="urn:microsoft.com/office/officeart/2016/7/layout/VerticalSolidActionList" loCatId="List" qsTypeId="urn:microsoft.com/office/officeart/2005/8/quickstyle/simple4" qsCatId="simple" csTypeId="urn:microsoft.com/office/officeart/2005/8/colors/colorful5" csCatId="colorful" phldr="1"/>
      <dgm:spPr/>
      <dgm:t>
        <a:bodyPr/>
        <a:lstStyle/>
        <a:p>
          <a:endParaRPr lang="en-US"/>
        </a:p>
      </dgm:t>
    </dgm:pt>
    <dgm:pt modelId="{0763B632-A327-4BE4-B734-67747D3510D6}">
      <dgm:prSet/>
      <dgm:spPr/>
      <dgm:t>
        <a:bodyPr/>
        <a:lstStyle/>
        <a:p>
          <a:r>
            <a:rPr lang="en-US" dirty="0"/>
            <a:t>Schedule</a:t>
          </a:r>
        </a:p>
      </dgm:t>
    </dgm:pt>
    <dgm:pt modelId="{35D94FCA-DD61-4113-B1FA-9A7612277900}" type="parTrans" cxnId="{9389BB47-7E94-48D0-8951-AAB9505CA4C5}">
      <dgm:prSet/>
      <dgm:spPr/>
      <dgm:t>
        <a:bodyPr/>
        <a:lstStyle/>
        <a:p>
          <a:endParaRPr lang="en-US"/>
        </a:p>
      </dgm:t>
    </dgm:pt>
    <dgm:pt modelId="{10A7E756-D3BB-4538-B644-C07504BED531}" type="sibTrans" cxnId="{9389BB47-7E94-48D0-8951-AAB9505CA4C5}">
      <dgm:prSet/>
      <dgm:spPr/>
      <dgm:t>
        <a:bodyPr/>
        <a:lstStyle/>
        <a:p>
          <a:endParaRPr lang="en-US"/>
        </a:p>
      </dgm:t>
    </dgm:pt>
    <dgm:pt modelId="{E9AE9C09-2D83-4231-9E38-EDC35EBA8265}">
      <dgm:prSet/>
      <dgm:spPr/>
      <dgm:t>
        <a:bodyPr/>
        <a:lstStyle/>
        <a:p>
          <a:r>
            <a:rPr lang="en-US" dirty="0"/>
            <a:t>Schedule a meeting with College/Department leadership, FASA/</a:t>
          </a:r>
          <a:r>
            <a:rPr lang="en-US" dirty="0">
              <a:latin typeface="Gill Sans MT" panose="020B0502020104020203"/>
            </a:rPr>
            <a:t>OER</a:t>
          </a:r>
          <a:r>
            <a:rPr lang="en-US" dirty="0"/>
            <a:t>, OGC, and OCR</a:t>
          </a:r>
        </a:p>
      </dgm:t>
    </dgm:pt>
    <dgm:pt modelId="{A44544E6-B1FE-470C-B9D9-302E227E6697}" type="parTrans" cxnId="{2E3C1C2D-7A35-4101-957F-E0DBDCCCDE00}">
      <dgm:prSet/>
      <dgm:spPr/>
      <dgm:t>
        <a:bodyPr/>
        <a:lstStyle/>
        <a:p>
          <a:endParaRPr lang="en-US"/>
        </a:p>
      </dgm:t>
    </dgm:pt>
    <dgm:pt modelId="{22542829-4933-4B32-B35D-41C599585008}" type="sibTrans" cxnId="{2E3C1C2D-7A35-4101-957F-E0DBDCCCDE00}">
      <dgm:prSet/>
      <dgm:spPr/>
      <dgm:t>
        <a:bodyPr/>
        <a:lstStyle/>
        <a:p>
          <a:endParaRPr lang="en-US"/>
        </a:p>
      </dgm:t>
    </dgm:pt>
    <dgm:pt modelId="{3B37520D-C885-4D55-91EE-47E1DCCF0B04}">
      <dgm:prSet/>
      <dgm:spPr/>
      <dgm:t>
        <a:bodyPr/>
        <a:lstStyle/>
        <a:p>
          <a:r>
            <a:rPr lang="en-US" dirty="0"/>
            <a:t>Consider</a:t>
          </a:r>
        </a:p>
      </dgm:t>
    </dgm:pt>
    <dgm:pt modelId="{976FE017-C3C0-4027-AC0A-D62EBF750979}" type="parTrans" cxnId="{7518B895-8642-400E-9146-5917E7DF3123}">
      <dgm:prSet/>
      <dgm:spPr/>
      <dgm:t>
        <a:bodyPr/>
        <a:lstStyle/>
        <a:p>
          <a:endParaRPr lang="en-US"/>
        </a:p>
      </dgm:t>
    </dgm:pt>
    <dgm:pt modelId="{512018BD-1645-45AF-B77A-ED167314E6F1}" type="sibTrans" cxnId="{7518B895-8642-400E-9146-5917E7DF3123}">
      <dgm:prSet/>
      <dgm:spPr/>
      <dgm:t>
        <a:bodyPr/>
        <a:lstStyle/>
        <a:p>
          <a:endParaRPr lang="en-US"/>
        </a:p>
      </dgm:t>
    </dgm:pt>
    <dgm:pt modelId="{5AAB795C-9050-4747-9255-ACE9CD1DBFF0}">
      <dgm:prSet/>
      <dgm:spPr/>
      <dgm:t>
        <a:bodyPr/>
        <a:lstStyle/>
        <a:p>
          <a:pPr rtl="0"/>
          <a:r>
            <a:rPr lang="en-US" dirty="0"/>
            <a:t>Consider if other policies were violated</a:t>
          </a:r>
          <a:r>
            <a:rPr lang="en-US" dirty="0">
              <a:latin typeface="Gill Sans MT" panose="020B0502020104020203"/>
            </a:rPr>
            <a:t> and if further investigation of the issues is needed </a:t>
          </a:r>
          <a:endParaRPr lang="en-US" dirty="0"/>
        </a:p>
      </dgm:t>
    </dgm:pt>
    <dgm:pt modelId="{8B66CF2B-7885-4EF5-B50E-9AACE2573BA3}" type="parTrans" cxnId="{3171A550-B1F6-49D7-ADEB-CE6188B2E91B}">
      <dgm:prSet/>
      <dgm:spPr/>
      <dgm:t>
        <a:bodyPr/>
        <a:lstStyle/>
        <a:p>
          <a:endParaRPr lang="en-US"/>
        </a:p>
      </dgm:t>
    </dgm:pt>
    <dgm:pt modelId="{25151F8C-C9BD-4BD5-8796-6433C6164162}" type="sibTrans" cxnId="{3171A550-B1F6-49D7-ADEB-CE6188B2E91B}">
      <dgm:prSet/>
      <dgm:spPr/>
      <dgm:t>
        <a:bodyPr/>
        <a:lstStyle/>
        <a:p>
          <a:endParaRPr lang="en-US"/>
        </a:p>
      </dgm:t>
    </dgm:pt>
    <dgm:pt modelId="{BB85F1C8-9E86-4233-AF68-A01589E9BE7B}">
      <dgm:prSet/>
      <dgm:spPr/>
      <dgm:t>
        <a:bodyPr/>
        <a:lstStyle/>
        <a:p>
          <a:r>
            <a:rPr lang="en-US" dirty="0"/>
            <a:t>Assess</a:t>
          </a:r>
        </a:p>
      </dgm:t>
    </dgm:pt>
    <dgm:pt modelId="{D1F75DF6-5AF0-4586-8806-0C4C7BC1D842}" type="parTrans" cxnId="{9C998A87-11EF-4DCE-8657-013F3FB5E976}">
      <dgm:prSet/>
      <dgm:spPr/>
      <dgm:t>
        <a:bodyPr/>
        <a:lstStyle/>
        <a:p>
          <a:endParaRPr lang="en-US"/>
        </a:p>
      </dgm:t>
    </dgm:pt>
    <dgm:pt modelId="{47090A3C-9657-4C59-ABFE-4EF9E10E8A9F}" type="sibTrans" cxnId="{9C998A87-11EF-4DCE-8657-013F3FB5E976}">
      <dgm:prSet/>
      <dgm:spPr/>
      <dgm:t>
        <a:bodyPr/>
        <a:lstStyle/>
        <a:p>
          <a:endParaRPr lang="en-US"/>
        </a:p>
      </dgm:t>
    </dgm:pt>
    <dgm:pt modelId="{D93BD5B1-2902-4649-B3A4-2789EB2D1381}">
      <dgm:prSet/>
      <dgm:spPr/>
      <dgm:t>
        <a:bodyPr/>
        <a:lstStyle/>
        <a:p>
          <a:pPr rtl="0"/>
          <a:r>
            <a:rPr lang="en-US" dirty="0"/>
            <a:t>Assess appropriate discipline</a:t>
          </a:r>
          <a:r>
            <a:rPr lang="en-US" dirty="0">
              <a:latin typeface="Gill Sans MT" panose="020B0502020104020203"/>
            </a:rPr>
            <a:t> or other interventions</a:t>
          </a:r>
          <a:endParaRPr lang="en-US" dirty="0"/>
        </a:p>
      </dgm:t>
    </dgm:pt>
    <dgm:pt modelId="{1563E870-C4A7-4220-9007-27361FAD248B}" type="parTrans" cxnId="{E934CF31-4665-4D32-B50D-19A1CCB3B9CD}">
      <dgm:prSet/>
      <dgm:spPr/>
      <dgm:t>
        <a:bodyPr/>
        <a:lstStyle/>
        <a:p>
          <a:endParaRPr lang="en-US"/>
        </a:p>
      </dgm:t>
    </dgm:pt>
    <dgm:pt modelId="{8D4A07D8-81C7-47CB-AF0C-00BC34472346}" type="sibTrans" cxnId="{E934CF31-4665-4D32-B50D-19A1CCB3B9CD}">
      <dgm:prSet/>
      <dgm:spPr/>
      <dgm:t>
        <a:bodyPr/>
        <a:lstStyle/>
        <a:p>
          <a:endParaRPr lang="en-US"/>
        </a:p>
      </dgm:t>
    </dgm:pt>
    <dgm:pt modelId="{1FBDB8AC-0EDF-486C-AADA-7B617D711809}">
      <dgm:prSet/>
      <dgm:spPr/>
      <dgm:t>
        <a:bodyPr/>
        <a:lstStyle/>
        <a:p>
          <a:r>
            <a:rPr lang="en-US" dirty="0">
              <a:latin typeface="Gill Sans MT" panose="020B0502020104020203"/>
            </a:rPr>
            <a:t>Create</a:t>
          </a:r>
          <a:endParaRPr lang="en-US" dirty="0"/>
        </a:p>
      </dgm:t>
    </dgm:pt>
    <dgm:pt modelId="{3D265B08-3481-47DC-A636-E2AD9EFFDA49}" type="parTrans" cxnId="{024DA496-C277-4402-80AC-F67FEA276DBB}">
      <dgm:prSet/>
      <dgm:spPr/>
      <dgm:t>
        <a:bodyPr/>
        <a:lstStyle/>
        <a:p>
          <a:endParaRPr lang="en-US"/>
        </a:p>
      </dgm:t>
    </dgm:pt>
    <dgm:pt modelId="{B4B26558-7A4E-4BB1-8D77-F2EBDADEBFF3}" type="sibTrans" cxnId="{024DA496-C277-4402-80AC-F67FEA276DBB}">
      <dgm:prSet/>
      <dgm:spPr/>
      <dgm:t>
        <a:bodyPr/>
        <a:lstStyle/>
        <a:p>
          <a:endParaRPr lang="en-US"/>
        </a:p>
      </dgm:t>
    </dgm:pt>
    <dgm:pt modelId="{2EC60F2A-5A6B-4B56-8BDF-0AB6FA9D5FFD}">
      <dgm:prSet/>
      <dgm:spPr/>
      <dgm:t>
        <a:bodyPr/>
        <a:lstStyle/>
        <a:p>
          <a:pPr rtl="0"/>
          <a:r>
            <a:rPr lang="en-US" dirty="0">
              <a:latin typeface="Gill Sans MT" panose="020B0502020104020203"/>
            </a:rPr>
            <a:t>Create a</a:t>
          </a:r>
          <a:r>
            <a:rPr lang="en-US" dirty="0"/>
            <a:t> plan to implement discipline and any</a:t>
          </a:r>
          <a:r>
            <a:rPr lang="en-US" dirty="0">
              <a:latin typeface="Gill Sans MT" panose="020B0502020104020203"/>
            </a:rPr>
            <a:t> necessary</a:t>
          </a:r>
          <a:r>
            <a:rPr lang="en-US" dirty="0"/>
            <a:t> communications</a:t>
          </a:r>
          <a:r>
            <a:rPr lang="en-US" dirty="0">
              <a:latin typeface="Gill Sans MT" panose="020B0502020104020203"/>
            </a:rPr>
            <a:t> </a:t>
          </a:r>
          <a:endParaRPr lang="en-US" dirty="0"/>
        </a:p>
      </dgm:t>
    </dgm:pt>
    <dgm:pt modelId="{D7E54B48-58F1-493C-8EA9-0AC892DA106D}" type="parTrans" cxnId="{AEC0A438-E163-4ED3-9693-551292963A9A}">
      <dgm:prSet/>
      <dgm:spPr/>
      <dgm:t>
        <a:bodyPr/>
        <a:lstStyle/>
        <a:p>
          <a:endParaRPr lang="en-US"/>
        </a:p>
      </dgm:t>
    </dgm:pt>
    <dgm:pt modelId="{E746CF14-320F-4203-A63E-193B3D404576}" type="sibTrans" cxnId="{AEC0A438-E163-4ED3-9693-551292963A9A}">
      <dgm:prSet/>
      <dgm:spPr/>
      <dgm:t>
        <a:bodyPr/>
        <a:lstStyle/>
        <a:p>
          <a:endParaRPr lang="en-US"/>
        </a:p>
      </dgm:t>
    </dgm:pt>
    <dgm:pt modelId="{B7F1AE67-FB8E-47A4-95C2-B4E662F0CF53}" type="pres">
      <dgm:prSet presAssocID="{3A48906A-2831-42AF-8B32-920D9DA19BCF}" presName="Name0" presStyleCnt="0">
        <dgm:presLayoutVars>
          <dgm:dir/>
          <dgm:animLvl val="lvl"/>
          <dgm:resizeHandles val="exact"/>
        </dgm:presLayoutVars>
      </dgm:prSet>
      <dgm:spPr/>
    </dgm:pt>
    <dgm:pt modelId="{0D74A20F-91C9-4284-80D7-A5FD00D7C317}" type="pres">
      <dgm:prSet presAssocID="{0763B632-A327-4BE4-B734-67747D3510D6}" presName="linNode" presStyleCnt="0"/>
      <dgm:spPr/>
    </dgm:pt>
    <dgm:pt modelId="{2323EADE-53B8-4144-9192-2B50C1705F7A}" type="pres">
      <dgm:prSet presAssocID="{0763B632-A327-4BE4-B734-67747D3510D6}" presName="parentText" presStyleLbl="alignNode1" presStyleIdx="0" presStyleCnt="4">
        <dgm:presLayoutVars>
          <dgm:chMax val="1"/>
          <dgm:bulletEnabled/>
        </dgm:presLayoutVars>
      </dgm:prSet>
      <dgm:spPr/>
    </dgm:pt>
    <dgm:pt modelId="{A275DF7E-BFCE-4352-8297-BFD8F52C67F7}" type="pres">
      <dgm:prSet presAssocID="{0763B632-A327-4BE4-B734-67747D3510D6}" presName="descendantText" presStyleLbl="alignAccFollowNode1" presStyleIdx="0" presStyleCnt="4">
        <dgm:presLayoutVars>
          <dgm:bulletEnabled/>
        </dgm:presLayoutVars>
      </dgm:prSet>
      <dgm:spPr/>
    </dgm:pt>
    <dgm:pt modelId="{D39C78E3-0B8C-4FE5-9883-A3CD90740548}" type="pres">
      <dgm:prSet presAssocID="{10A7E756-D3BB-4538-B644-C07504BED531}" presName="sp" presStyleCnt="0"/>
      <dgm:spPr/>
    </dgm:pt>
    <dgm:pt modelId="{391315F6-319E-4024-807C-25755F55AD0D}" type="pres">
      <dgm:prSet presAssocID="{3B37520D-C885-4D55-91EE-47E1DCCF0B04}" presName="linNode" presStyleCnt="0"/>
      <dgm:spPr/>
    </dgm:pt>
    <dgm:pt modelId="{E209FAF9-26F7-47D0-9B57-B88AB0136A31}" type="pres">
      <dgm:prSet presAssocID="{3B37520D-C885-4D55-91EE-47E1DCCF0B04}" presName="parentText" presStyleLbl="alignNode1" presStyleIdx="1" presStyleCnt="4">
        <dgm:presLayoutVars>
          <dgm:chMax val="1"/>
          <dgm:bulletEnabled/>
        </dgm:presLayoutVars>
      </dgm:prSet>
      <dgm:spPr/>
    </dgm:pt>
    <dgm:pt modelId="{D5946FFA-341E-4F5B-8518-C8DF5494964E}" type="pres">
      <dgm:prSet presAssocID="{3B37520D-C885-4D55-91EE-47E1DCCF0B04}" presName="descendantText" presStyleLbl="alignAccFollowNode1" presStyleIdx="1" presStyleCnt="4">
        <dgm:presLayoutVars>
          <dgm:bulletEnabled/>
        </dgm:presLayoutVars>
      </dgm:prSet>
      <dgm:spPr/>
    </dgm:pt>
    <dgm:pt modelId="{89CF0DAF-7054-4CF9-805E-64CDA8A903FD}" type="pres">
      <dgm:prSet presAssocID="{512018BD-1645-45AF-B77A-ED167314E6F1}" presName="sp" presStyleCnt="0"/>
      <dgm:spPr/>
    </dgm:pt>
    <dgm:pt modelId="{2AAFADF2-4BA0-4138-953A-F16A02D5C777}" type="pres">
      <dgm:prSet presAssocID="{BB85F1C8-9E86-4233-AF68-A01589E9BE7B}" presName="linNode" presStyleCnt="0"/>
      <dgm:spPr/>
    </dgm:pt>
    <dgm:pt modelId="{53013B69-F052-42AB-8B7C-B27EB6E02DCE}" type="pres">
      <dgm:prSet presAssocID="{BB85F1C8-9E86-4233-AF68-A01589E9BE7B}" presName="parentText" presStyleLbl="alignNode1" presStyleIdx="2" presStyleCnt="4">
        <dgm:presLayoutVars>
          <dgm:chMax val="1"/>
          <dgm:bulletEnabled/>
        </dgm:presLayoutVars>
      </dgm:prSet>
      <dgm:spPr/>
    </dgm:pt>
    <dgm:pt modelId="{82FE0D17-B6C5-4F21-8048-CFF3C5618F2E}" type="pres">
      <dgm:prSet presAssocID="{BB85F1C8-9E86-4233-AF68-A01589E9BE7B}" presName="descendantText" presStyleLbl="alignAccFollowNode1" presStyleIdx="2" presStyleCnt="4">
        <dgm:presLayoutVars>
          <dgm:bulletEnabled/>
        </dgm:presLayoutVars>
      </dgm:prSet>
      <dgm:spPr/>
    </dgm:pt>
    <dgm:pt modelId="{DDE5699C-1E4B-4567-AF4F-F4E8868F5B17}" type="pres">
      <dgm:prSet presAssocID="{47090A3C-9657-4C59-ABFE-4EF9E10E8A9F}" presName="sp" presStyleCnt="0"/>
      <dgm:spPr/>
    </dgm:pt>
    <dgm:pt modelId="{AE906F85-1069-481C-9867-8A9DC1BA42D6}" type="pres">
      <dgm:prSet presAssocID="{1FBDB8AC-0EDF-486C-AADA-7B617D711809}" presName="linNode" presStyleCnt="0"/>
      <dgm:spPr/>
    </dgm:pt>
    <dgm:pt modelId="{9FE1BFDC-975F-46C1-8EBF-15F8D33E0ABC}" type="pres">
      <dgm:prSet presAssocID="{1FBDB8AC-0EDF-486C-AADA-7B617D711809}" presName="parentText" presStyleLbl="alignNode1" presStyleIdx="3" presStyleCnt="4">
        <dgm:presLayoutVars>
          <dgm:chMax val="1"/>
          <dgm:bulletEnabled/>
        </dgm:presLayoutVars>
      </dgm:prSet>
      <dgm:spPr/>
    </dgm:pt>
    <dgm:pt modelId="{96CF4907-6919-41F6-B0E2-19F708626E2C}" type="pres">
      <dgm:prSet presAssocID="{1FBDB8AC-0EDF-486C-AADA-7B617D711809}" presName="descendantText" presStyleLbl="alignAccFollowNode1" presStyleIdx="3" presStyleCnt="4">
        <dgm:presLayoutVars>
          <dgm:bulletEnabled/>
        </dgm:presLayoutVars>
      </dgm:prSet>
      <dgm:spPr/>
    </dgm:pt>
  </dgm:ptLst>
  <dgm:cxnLst>
    <dgm:cxn modelId="{0EA50701-858C-4F45-BA43-1DD5EA15A815}" type="presOf" srcId="{BB85F1C8-9E86-4233-AF68-A01589E9BE7B}" destId="{53013B69-F052-42AB-8B7C-B27EB6E02DCE}" srcOrd="0" destOrd="0" presId="urn:microsoft.com/office/officeart/2016/7/layout/VerticalSolidActionList"/>
    <dgm:cxn modelId="{2E3C1C2D-7A35-4101-957F-E0DBDCCCDE00}" srcId="{0763B632-A327-4BE4-B734-67747D3510D6}" destId="{E9AE9C09-2D83-4231-9E38-EDC35EBA8265}" srcOrd="0" destOrd="0" parTransId="{A44544E6-B1FE-470C-B9D9-302E227E6697}" sibTransId="{22542829-4933-4B32-B35D-41C599585008}"/>
    <dgm:cxn modelId="{54D08930-F0BE-4F38-95C7-45C456A478D5}" type="presOf" srcId="{0763B632-A327-4BE4-B734-67747D3510D6}" destId="{2323EADE-53B8-4144-9192-2B50C1705F7A}" srcOrd="0" destOrd="0" presId="urn:microsoft.com/office/officeart/2016/7/layout/VerticalSolidActionList"/>
    <dgm:cxn modelId="{E934CF31-4665-4D32-B50D-19A1CCB3B9CD}" srcId="{BB85F1C8-9E86-4233-AF68-A01589E9BE7B}" destId="{D93BD5B1-2902-4649-B3A4-2789EB2D1381}" srcOrd="0" destOrd="0" parTransId="{1563E870-C4A7-4220-9007-27361FAD248B}" sibTransId="{8D4A07D8-81C7-47CB-AF0C-00BC34472346}"/>
    <dgm:cxn modelId="{AEC0A438-E163-4ED3-9693-551292963A9A}" srcId="{1FBDB8AC-0EDF-486C-AADA-7B617D711809}" destId="{2EC60F2A-5A6B-4B56-8BDF-0AB6FA9D5FFD}" srcOrd="0" destOrd="0" parTransId="{D7E54B48-58F1-493C-8EA9-0AC892DA106D}" sibTransId="{E746CF14-320F-4203-A63E-193B3D404576}"/>
    <dgm:cxn modelId="{05A8B13A-530D-45B7-A3FF-BFA324441E61}" type="presOf" srcId="{3A48906A-2831-42AF-8B32-920D9DA19BCF}" destId="{B7F1AE67-FB8E-47A4-95C2-B4E662F0CF53}" srcOrd="0" destOrd="0" presId="urn:microsoft.com/office/officeart/2016/7/layout/VerticalSolidActionList"/>
    <dgm:cxn modelId="{562B9665-710D-4ABD-B895-41BA8CC29F43}" type="presOf" srcId="{2EC60F2A-5A6B-4B56-8BDF-0AB6FA9D5FFD}" destId="{96CF4907-6919-41F6-B0E2-19F708626E2C}" srcOrd="0" destOrd="0" presId="urn:microsoft.com/office/officeart/2016/7/layout/VerticalSolidActionList"/>
    <dgm:cxn modelId="{9389BB47-7E94-48D0-8951-AAB9505CA4C5}" srcId="{3A48906A-2831-42AF-8B32-920D9DA19BCF}" destId="{0763B632-A327-4BE4-B734-67747D3510D6}" srcOrd="0" destOrd="0" parTransId="{35D94FCA-DD61-4113-B1FA-9A7612277900}" sibTransId="{10A7E756-D3BB-4538-B644-C07504BED531}"/>
    <dgm:cxn modelId="{3171A550-B1F6-49D7-ADEB-CE6188B2E91B}" srcId="{3B37520D-C885-4D55-91EE-47E1DCCF0B04}" destId="{5AAB795C-9050-4747-9255-ACE9CD1DBFF0}" srcOrd="0" destOrd="0" parTransId="{8B66CF2B-7885-4EF5-B50E-9AACE2573BA3}" sibTransId="{25151F8C-C9BD-4BD5-8796-6433C6164162}"/>
    <dgm:cxn modelId="{D7A94676-35D0-4B9A-BA55-D0BFF6014113}" type="presOf" srcId="{E9AE9C09-2D83-4231-9E38-EDC35EBA8265}" destId="{A275DF7E-BFCE-4352-8297-BFD8F52C67F7}" srcOrd="0" destOrd="0" presId="urn:microsoft.com/office/officeart/2016/7/layout/VerticalSolidActionList"/>
    <dgm:cxn modelId="{AA442782-8845-4DF7-A3B9-A2C85CFB3502}" type="presOf" srcId="{3B37520D-C885-4D55-91EE-47E1DCCF0B04}" destId="{E209FAF9-26F7-47D0-9B57-B88AB0136A31}" srcOrd="0" destOrd="0" presId="urn:microsoft.com/office/officeart/2016/7/layout/VerticalSolidActionList"/>
    <dgm:cxn modelId="{9C998A87-11EF-4DCE-8657-013F3FB5E976}" srcId="{3A48906A-2831-42AF-8B32-920D9DA19BCF}" destId="{BB85F1C8-9E86-4233-AF68-A01589E9BE7B}" srcOrd="2" destOrd="0" parTransId="{D1F75DF6-5AF0-4586-8806-0C4C7BC1D842}" sibTransId="{47090A3C-9657-4C59-ABFE-4EF9E10E8A9F}"/>
    <dgm:cxn modelId="{7518B895-8642-400E-9146-5917E7DF3123}" srcId="{3A48906A-2831-42AF-8B32-920D9DA19BCF}" destId="{3B37520D-C885-4D55-91EE-47E1DCCF0B04}" srcOrd="1" destOrd="0" parTransId="{976FE017-C3C0-4027-AC0A-D62EBF750979}" sibTransId="{512018BD-1645-45AF-B77A-ED167314E6F1}"/>
    <dgm:cxn modelId="{024DA496-C277-4402-80AC-F67FEA276DBB}" srcId="{3A48906A-2831-42AF-8B32-920D9DA19BCF}" destId="{1FBDB8AC-0EDF-486C-AADA-7B617D711809}" srcOrd="3" destOrd="0" parTransId="{3D265B08-3481-47DC-A636-E2AD9EFFDA49}" sibTransId="{B4B26558-7A4E-4BB1-8D77-F2EBDADEBFF3}"/>
    <dgm:cxn modelId="{72FD4BD2-5324-4D17-A225-3CDC89E76C16}" type="presOf" srcId="{1FBDB8AC-0EDF-486C-AADA-7B617D711809}" destId="{9FE1BFDC-975F-46C1-8EBF-15F8D33E0ABC}" srcOrd="0" destOrd="0" presId="urn:microsoft.com/office/officeart/2016/7/layout/VerticalSolidActionList"/>
    <dgm:cxn modelId="{DBFF45D4-C6AC-4BC2-843D-FD7B78F13D7E}" type="presOf" srcId="{5AAB795C-9050-4747-9255-ACE9CD1DBFF0}" destId="{D5946FFA-341E-4F5B-8518-C8DF5494964E}" srcOrd="0" destOrd="0" presId="urn:microsoft.com/office/officeart/2016/7/layout/VerticalSolidActionList"/>
    <dgm:cxn modelId="{E2AD16E4-686F-4015-8C32-18684FBE3CAE}" type="presOf" srcId="{D93BD5B1-2902-4649-B3A4-2789EB2D1381}" destId="{82FE0D17-B6C5-4F21-8048-CFF3C5618F2E}" srcOrd="0" destOrd="0" presId="urn:microsoft.com/office/officeart/2016/7/layout/VerticalSolidActionList"/>
    <dgm:cxn modelId="{8E7C9875-DAB6-447B-B21C-8788CD83C36E}" type="presParOf" srcId="{B7F1AE67-FB8E-47A4-95C2-B4E662F0CF53}" destId="{0D74A20F-91C9-4284-80D7-A5FD00D7C317}" srcOrd="0" destOrd="0" presId="urn:microsoft.com/office/officeart/2016/7/layout/VerticalSolidActionList"/>
    <dgm:cxn modelId="{ED89FD76-EB63-40DC-BDB9-63A8A733E71C}" type="presParOf" srcId="{0D74A20F-91C9-4284-80D7-A5FD00D7C317}" destId="{2323EADE-53B8-4144-9192-2B50C1705F7A}" srcOrd="0" destOrd="0" presId="urn:microsoft.com/office/officeart/2016/7/layout/VerticalSolidActionList"/>
    <dgm:cxn modelId="{B6178D36-1503-4D6B-A85E-ED572C2A7260}" type="presParOf" srcId="{0D74A20F-91C9-4284-80D7-A5FD00D7C317}" destId="{A275DF7E-BFCE-4352-8297-BFD8F52C67F7}" srcOrd="1" destOrd="0" presId="urn:microsoft.com/office/officeart/2016/7/layout/VerticalSolidActionList"/>
    <dgm:cxn modelId="{F61CE689-890D-43F3-A0B5-015C013610D2}" type="presParOf" srcId="{B7F1AE67-FB8E-47A4-95C2-B4E662F0CF53}" destId="{D39C78E3-0B8C-4FE5-9883-A3CD90740548}" srcOrd="1" destOrd="0" presId="urn:microsoft.com/office/officeart/2016/7/layout/VerticalSolidActionList"/>
    <dgm:cxn modelId="{F8251F9C-38E3-465E-B9B7-5D2B9532A2DD}" type="presParOf" srcId="{B7F1AE67-FB8E-47A4-95C2-B4E662F0CF53}" destId="{391315F6-319E-4024-807C-25755F55AD0D}" srcOrd="2" destOrd="0" presId="urn:microsoft.com/office/officeart/2016/7/layout/VerticalSolidActionList"/>
    <dgm:cxn modelId="{A3CAB77F-0B4F-42A7-B617-B0F8EB922CA6}" type="presParOf" srcId="{391315F6-319E-4024-807C-25755F55AD0D}" destId="{E209FAF9-26F7-47D0-9B57-B88AB0136A31}" srcOrd="0" destOrd="0" presId="urn:microsoft.com/office/officeart/2016/7/layout/VerticalSolidActionList"/>
    <dgm:cxn modelId="{6AF28C48-6492-4B8F-AE29-11E686D49AAF}" type="presParOf" srcId="{391315F6-319E-4024-807C-25755F55AD0D}" destId="{D5946FFA-341E-4F5B-8518-C8DF5494964E}" srcOrd="1" destOrd="0" presId="urn:microsoft.com/office/officeart/2016/7/layout/VerticalSolidActionList"/>
    <dgm:cxn modelId="{71D0A42A-0709-4E30-AA53-1B1B5C986EDE}" type="presParOf" srcId="{B7F1AE67-FB8E-47A4-95C2-B4E662F0CF53}" destId="{89CF0DAF-7054-4CF9-805E-64CDA8A903FD}" srcOrd="3" destOrd="0" presId="urn:microsoft.com/office/officeart/2016/7/layout/VerticalSolidActionList"/>
    <dgm:cxn modelId="{5BB73366-9420-4054-A4C8-C077C1436D4A}" type="presParOf" srcId="{B7F1AE67-FB8E-47A4-95C2-B4E662F0CF53}" destId="{2AAFADF2-4BA0-4138-953A-F16A02D5C777}" srcOrd="4" destOrd="0" presId="urn:microsoft.com/office/officeart/2016/7/layout/VerticalSolidActionList"/>
    <dgm:cxn modelId="{1BF0448B-558D-4186-A85E-A2665938B388}" type="presParOf" srcId="{2AAFADF2-4BA0-4138-953A-F16A02D5C777}" destId="{53013B69-F052-42AB-8B7C-B27EB6E02DCE}" srcOrd="0" destOrd="0" presId="urn:microsoft.com/office/officeart/2016/7/layout/VerticalSolidActionList"/>
    <dgm:cxn modelId="{6F236B6A-3DD1-4428-BB6D-9ADBA068D8A4}" type="presParOf" srcId="{2AAFADF2-4BA0-4138-953A-F16A02D5C777}" destId="{82FE0D17-B6C5-4F21-8048-CFF3C5618F2E}" srcOrd="1" destOrd="0" presId="urn:microsoft.com/office/officeart/2016/7/layout/VerticalSolidActionList"/>
    <dgm:cxn modelId="{5B6A0207-8EE2-4E6D-8AE0-53236DE74F16}" type="presParOf" srcId="{B7F1AE67-FB8E-47A4-95C2-B4E662F0CF53}" destId="{DDE5699C-1E4B-4567-AF4F-F4E8868F5B17}" srcOrd="5" destOrd="0" presId="urn:microsoft.com/office/officeart/2016/7/layout/VerticalSolidActionList"/>
    <dgm:cxn modelId="{709E4A48-B561-4337-B146-8243340158A0}" type="presParOf" srcId="{B7F1AE67-FB8E-47A4-95C2-B4E662F0CF53}" destId="{AE906F85-1069-481C-9867-8A9DC1BA42D6}" srcOrd="6" destOrd="0" presId="urn:microsoft.com/office/officeart/2016/7/layout/VerticalSolidActionList"/>
    <dgm:cxn modelId="{906412DB-0A66-4562-AFEF-4B1ABD198F8C}" type="presParOf" srcId="{AE906F85-1069-481C-9867-8A9DC1BA42D6}" destId="{9FE1BFDC-975F-46C1-8EBF-15F8D33E0ABC}" srcOrd="0" destOrd="0" presId="urn:microsoft.com/office/officeart/2016/7/layout/VerticalSolidActionList"/>
    <dgm:cxn modelId="{C2F82A23-B374-4639-9249-8B33D5DDA39B}" type="presParOf" srcId="{AE906F85-1069-481C-9867-8A9DC1BA42D6}" destId="{96CF4907-6919-41F6-B0E2-19F708626E2C}"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8BE6A6C-7B7B-4491-8D3B-9BF876C3199F}"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C5B83DB1-FF49-4858-9F3B-BD8CC99C19B4}">
      <dgm:prSet phldrT="[Text]" phldr="0"/>
      <dgm:spPr/>
      <dgm:t>
        <a:bodyPr/>
        <a:lstStyle/>
        <a:p>
          <a:pPr rtl="0"/>
          <a:r>
            <a:rPr lang="en-US" dirty="0">
              <a:latin typeface="Gill Sans MT" panose="020B0502020104020203"/>
            </a:rPr>
            <a:t>Procedural Irregularity</a:t>
          </a:r>
          <a:endParaRPr lang="en-US" dirty="0"/>
        </a:p>
      </dgm:t>
    </dgm:pt>
    <dgm:pt modelId="{9A1464A8-9C9F-4E9C-A3D8-C905EF0EA970}" type="parTrans" cxnId="{CAE80C76-9846-41D4-85CA-5875B45497A9}">
      <dgm:prSet/>
      <dgm:spPr/>
      <dgm:t>
        <a:bodyPr/>
        <a:lstStyle/>
        <a:p>
          <a:endParaRPr lang="en-US"/>
        </a:p>
      </dgm:t>
    </dgm:pt>
    <dgm:pt modelId="{0ED90EED-AF5F-43A2-8FC8-2DF94704BA4D}" type="sibTrans" cxnId="{CAE80C76-9846-41D4-85CA-5875B45497A9}">
      <dgm:prSet/>
      <dgm:spPr/>
      <dgm:t>
        <a:bodyPr/>
        <a:lstStyle/>
        <a:p>
          <a:endParaRPr lang="en-US"/>
        </a:p>
      </dgm:t>
    </dgm:pt>
    <dgm:pt modelId="{41A19DEB-606A-47B7-AA51-05741F852DFB}">
      <dgm:prSet phldrT="[Text]" phldr="0"/>
      <dgm:spPr/>
      <dgm:t>
        <a:bodyPr/>
        <a:lstStyle/>
        <a:p>
          <a:pPr rtl="0"/>
          <a:r>
            <a:rPr lang="en-US" dirty="0">
              <a:latin typeface="Gill Sans MT" panose="020B0502020104020203"/>
            </a:rPr>
            <a:t>New Evidence</a:t>
          </a:r>
          <a:endParaRPr lang="en-US" dirty="0"/>
        </a:p>
      </dgm:t>
    </dgm:pt>
    <dgm:pt modelId="{ECA736C9-7F60-4A05-A8C4-05750133BC5D}" type="parTrans" cxnId="{2CECDA6A-6F26-470B-8EB6-098F11EA3334}">
      <dgm:prSet/>
      <dgm:spPr/>
      <dgm:t>
        <a:bodyPr/>
        <a:lstStyle/>
        <a:p>
          <a:endParaRPr lang="en-US"/>
        </a:p>
      </dgm:t>
    </dgm:pt>
    <dgm:pt modelId="{110565F0-60D0-4731-8524-D698944B3BAB}" type="sibTrans" cxnId="{2CECDA6A-6F26-470B-8EB6-098F11EA3334}">
      <dgm:prSet/>
      <dgm:spPr/>
      <dgm:t>
        <a:bodyPr/>
        <a:lstStyle/>
        <a:p>
          <a:endParaRPr lang="en-US"/>
        </a:p>
      </dgm:t>
    </dgm:pt>
    <dgm:pt modelId="{582054F5-9A7F-4645-9D9E-7346303DAD88}">
      <dgm:prSet phldrT="[Text]" phldr="0"/>
      <dgm:spPr/>
      <dgm:t>
        <a:bodyPr/>
        <a:lstStyle/>
        <a:p>
          <a:pPr rtl="0"/>
          <a:r>
            <a:rPr lang="en-US" dirty="0">
              <a:latin typeface="Gill Sans MT" panose="020B0502020104020203"/>
            </a:rPr>
            <a:t>Conflict of Interest or Bias</a:t>
          </a:r>
          <a:endParaRPr lang="en-US" dirty="0"/>
        </a:p>
      </dgm:t>
    </dgm:pt>
    <dgm:pt modelId="{FAD853AB-1DC0-43CA-8797-D646C427C91A}" type="parTrans" cxnId="{CE804D3C-05A2-4AA8-9A95-88F8602C85F9}">
      <dgm:prSet/>
      <dgm:spPr/>
      <dgm:t>
        <a:bodyPr/>
        <a:lstStyle/>
        <a:p>
          <a:endParaRPr lang="en-US"/>
        </a:p>
      </dgm:t>
    </dgm:pt>
    <dgm:pt modelId="{4E7E39CB-2783-417B-B204-057437C1FD37}" type="sibTrans" cxnId="{CE804D3C-05A2-4AA8-9A95-88F8602C85F9}">
      <dgm:prSet/>
      <dgm:spPr/>
      <dgm:t>
        <a:bodyPr/>
        <a:lstStyle/>
        <a:p>
          <a:endParaRPr lang="en-US"/>
        </a:p>
      </dgm:t>
    </dgm:pt>
    <dgm:pt modelId="{1BC8EDD9-BCAE-467B-A3CC-56714512D09B}">
      <dgm:prSet phldr="0"/>
      <dgm:spPr/>
      <dgm:t>
        <a:bodyPr/>
        <a:lstStyle/>
        <a:p>
          <a:pPr rtl="0"/>
          <a:r>
            <a:rPr lang="en-US" dirty="0">
              <a:latin typeface="Gill Sans MT" panose="020B0502020104020203"/>
            </a:rPr>
            <a:t>Arbitrary and Capricious</a:t>
          </a:r>
        </a:p>
      </dgm:t>
    </dgm:pt>
    <dgm:pt modelId="{1E9EDD7C-5903-4C8F-99EE-059AC48DD4DB}" type="parTrans" cxnId="{8F41CF86-9F0A-427B-8A1A-1F75484C3E4E}">
      <dgm:prSet/>
      <dgm:spPr/>
      <dgm:t>
        <a:bodyPr/>
        <a:lstStyle/>
        <a:p>
          <a:endParaRPr lang="en-US"/>
        </a:p>
      </dgm:t>
    </dgm:pt>
    <dgm:pt modelId="{4577091D-B1E0-4E4D-BBF5-7C1E329829D4}" type="sibTrans" cxnId="{8F41CF86-9F0A-427B-8A1A-1F75484C3E4E}">
      <dgm:prSet/>
      <dgm:spPr/>
      <dgm:t>
        <a:bodyPr/>
        <a:lstStyle/>
        <a:p>
          <a:endParaRPr lang="en-US"/>
        </a:p>
      </dgm:t>
    </dgm:pt>
    <dgm:pt modelId="{546D4C94-29D4-4030-BAB4-4A3AA35792AF}" type="pres">
      <dgm:prSet presAssocID="{18BE6A6C-7B7B-4491-8D3B-9BF876C3199F}" presName="vert0" presStyleCnt="0">
        <dgm:presLayoutVars>
          <dgm:dir/>
          <dgm:animOne val="branch"/>
          <dgm:animLvl val="lvl"/>
        </dgm:presLayoutVars>
      </dgm:prSet>
      <dgm:spPr/>
    </dgm:pt>
    <dgm:pt modelId="{A70DE35A-5C35-42F4-8EAD-22068C94953E}" type="pres">
      <dgm:prSet presAssocID="{C5B83DB1-FF49-4858-9F3B-BD8CC99C19B4}" presName="thickLine" presStyleLbl="alignNode1" presStyleIdx="0" presStyleCnt="4"/>
      <dgm:spPr/>
    </dgm:pt>
    <dgm:pt modelId="{6F6E4115-D3BC-47F7-A737-717AF1E81D56}" type="pres">
      <dgm:prSet presAssocID="{C5B83DB1-FF49-4858-9F3B-BD8CC99C19B4}" presName="horz1" presStyleCnt="0"/>
      <dgm:spPr/>
    </dgm:pt>
    <dgm:pt modelId="{E239B31B-D880-4954-977D-BF58F544D660}" type="pres">
      <dgm:prSet presAssocID="{C5B83DB1-FF49-4858-9F3B-BD8CC99C19B4}" presName="tx1" presStyleLbl="revTx" presStyleIdx="0" presStyleCnt="4"/>
      <dgm:spPr/>
    </dgm:pt>
    <dgm:pt modelId="{4F74C038-3750-4BB0-9FF4-012558A3AB75}" type="pres">
      <dgm:prSet presAssocID="{C5B83DB1-FF49-4858-9F3B-BD8CC99C19B4}" presName="vert1" presStyleCnt="0"/>
      <dgm:spPr/>
    </dgm:pt>
    <dgm:pt modelId="{62DE889A-5FBA-4ED7-9FE1-B77B1054559F}" type="pres">
      <dgm:prSet presAssocID="{41A19DEB-606A-47B7-AA51-05741F852DFB}" presName="thickLine" presStyleLbl="alignNode1" presStyleIdx="1" presStyleCnt="4"/>
      <dgm:spPr/>
    </dgm:pt>
    <dgm:pt modelId="{82B76E04-A213-48A5-A5A8-C3F4820937CA}" type="pres">
      <dgm:prSet presAssocID="{41A19DEB-606A-47B7-AA51-05741F852DFB}" presName="horz1" presStyleCnt="0"/>
      <dgm:spPr/>
    </dgm:pt>
    <dgm:pt modelId="{B037AD90-1431-47D7-80B0-AD29359F6F22}" type="pres">
      <dgm:prSet presAssocID="{41A19DEB-606A-47B7-AA51-05741F852DFB}" presName="tx1" presStyleLbl="revTx" presStyleIdx="1" presStyleCnt="4"/>
      <dgm:spPr/>
    </dgm:pt>
    <dgm:pt modelId="{7F0B38AB-FF5B-4CA4-9AE3-079A98A26294}" type="pres">
      <dgm:prSet presAssocID="{41A19DEB-606A-47B7-AA51-05741F852DFB}" presName="vert1" presStyleCnt="0"/>
      <dgm:spPr/>
    </dgm:pt>
    <dgm:pt modelId="{B9EF1274-5E6A-4447-BF52-D75F00692966}" type="pres">
      <dgm:prSet presAssocID="{582054F5-9A7F-4645-9D9E-7346303DAD88}" presName="thickLine" presStyleLbl="alignNode1" presStyleIdx="2" presStyleCnt="4"/>
      <dgm:spPr/>
    </dgm:pt>
    <dgm:pt modelId="{B34F75E7-0332-4DBF-8AE4-9BAEFF761680}" type="pres">
      <dgm:prSet presAssocID="{582054F5-9A7F-4645-9D9E-7346303DAD88}" presName="horz1" presStyleCnt="0"/>
      <dgm:spPr/>
    </dgm:pt>
    <dgm:pt modelId="{2D9129EE-46F4-4FA9-9438-7A732616EE83}" type="pres">
      <dgm:prSet presAssocID="{582054F5-9A7F-4645-9D9E-7346303DAD88}" presName="tx1" presStyleLbl="revTx" presStyleIdx="2" presStyleCnt="4"/>
      <dgm:spPr/>
    </dgm:pt>
    <dgm:pt modelId="{A08FCE4A-733F-411A-87CB-6467B946C06B}" type="pres">
      <dgm:prSet presAssocID="{582054F5-9A7F-4645-9D9E-7346303DAD88}" presName="vert1" presStyleCnt="0"/>
      <dgm:spPr/>
    </dgm:pt>
    <dgm:pt modelId="{92105454-69D2-4DB6-9668-97510609DE02}" type="pres">
      <dgm:prSet presAssocID="{1BC8EDD9-BCAE-467B-A3CC-56714512D09B}" presName="thickLine" presStyleLbl="alignNode1" presStyleIdx="3" presStyleCnt="4"/>
      <dgm:spPr/>
    </dgm:pt>
    <dgm:pt modelId="{95AE8B85-42D2-4FC2-BB0B-67B01F379A7F}" type="pres">
      <dgm:prSet presAssocID="{1BC8EDD9-BCAE-467B-A3CC-56714512D09B}" presName="horz1" presStyleCnt="0"/>
      <dgm:spPr/>
    </dgm:pt>
    <dgm:pt modelId="{9EB62B43-A4B9-4FDB-8881-7B26A6AD05AA}" type="pres">
      <dgm:prSet presAssocID="{1BC8EDD9-BCAE-467B-A3CC-56714512D09B}" presName="tx1" presStyleLbl="revTx" presStyleIdx="3" presStyleCnt="4"/>
      <dgm:spPr/>
    </dgm:pt>
    <dgm:pt modelId="{96F05C16-85DB-4016-B756-D2A44EF35729}" type="pres">
      <dgm:prSet presAssocID="{1BC8EDD9-BCAE-467B-A3CC-56714512D09B}" presName="vert1" presStyleCnt="0"/>
      <dgm:spPr/>
    </dgm:pt>
  </dgm:ptLst>
  <dgm:cxnLst>
    <dgm:cxn modelId="{CD9D4C11-AC2C-445F-9797-873E681E3A47}" type="presOf" srcId="{41A19DEB-606A-47B7-AA51-05741F852DFB}" destId="{B037AD90-1431-47D7-80B0-AD29359F6F22}" srcOrd="0" destOrd="0" presId="urn:microsoft.com/office/officeart/2008/layout/LinedList"/>
    <dgm:cxn modelId="{CE804D3C-05A2-4AA8-9A95-88F8602C85F9}" srcId="{18BE6A6C-7B7B-4491-8D3B-9BF876C3199F}" destId="{582054F5-9A7F-4645-9D9E-7346303DAD88}" srcOrd="2" destOrd="0" parTransId="{FAD853AB-1DC0-43CA-8797-D646C427C91A}" sibTransId="{4E7E39CB-2783-417B-B204-057437C1FD37}"/>
    <dgm:cxn modelId="{0FA9833E-6512-487A-875B-E816387BF089}" type="presOf" srcId="{C5B83DB1-FF49-4858-9F3B-BD8CC99C19B4}" destId="{E239B31B-D880-4954-977D-BF58F544D660}" srcOrd="0" destOrd="0" presId="urn:microsoft.com/office/officeart/2008/layout/LinedList"/>
    <dgm:cxn modelId="{83991466-6372-453A-8110-C47BDF60A10E}" type="presOf" srcId="{582054F5-9A7F-4645-9D9E-7346303DAD88}" destId="{2D9129EE-46F4-4FA9-9438-7A732616EE83}" srcOrd="0" destOrd="0" presId="urn:microsoft.com/office/officeart/2008/layout/LinedList"/>
    <dgm:cxn modelId="{A3340269-9167-4F03-8875-B0938B87E41E}" type="presOf" srcId="{1BC8EDD9-BCAE-467B-A3CC-56714512D09B}" destId="{9EB62B43-A4B9-4FDB-8881-7B26A6AD05AA}" srcOrd="0" destOrd="0" presId="urn:microsoft.com/office/officeart/2008/layout/LinedList"/>
    <dgm:cxn modelId="{2CECDA6A-6F26-470B-8EB6-098F11EA3334}" srcId="{18BE6A6C-7B7B-4491-8D3B-9BF876C3199F}" destId="{41A19DEB-606A-47B7-AA51-05741F852DFB}" srcOrd="1" destOrd="0" parTransId="{ECA736C9-7F60-4A05-A8C4-05750133BC5D}" sibTransId="{110565F0-60D0-4731-8524-D698944B3BAB}"/>
    <dgm:cxn modelId="{CAE80C76-9846-41D4-85CA-5875B45497A9}" srcId="{18BE6A6C-7B7B-4491-8D3B-9BF876C3199F}" destId="{C5B83DB1-FF49-4858-9F3B-BD8CC99C19B4}" srcOrd="0" destOrd="0" parTransId="{9A1464A8-9C9F-4E9C-A3D8-C905EF0EA970}" sibTransId="{0ED90EED-AF5F-43A2-8FC8-2DF94704BA4D}"/>
    <dgm:cxn modelId="{8F41CF86-9F0A-427B-8A1A-1F75484C3E4E}" srcId="{18BE6A6C-7B7B-4491-8D3B-9BF876C3199F}" destId="{1BC8EDD9-BCAE-467B-A3CC-56714512D09B}" srcOrd="3" destOrd="0" parTransId="{1E9EDD7C-5903-4C8F-99EE-059AC48DD4DB}" sibTransId="{4577091D-B1E0-4E4D-BBF5-7C1E329829D4}"/>
    <dgm:cxn modelId="{163FBDDD-5776-47A3-AE7B-B52B61CD0092}" type="presOf" srcId="{18BE6A6C-7B7B-4491-8D3B-9BF876C3199F}" destId="{546D4C94-29D4-4030-BAB4-4A3AA35792AF}" srcOrd="0" destOrd="0" presId="urn:microsoft.com/office/officeart/2008/layout/LinedList"/>
    <dgm:cxn modelId="{163784B4-2BD7-43AE-9955-34CE6DE9B1B6}" type="presParOf" srcId="{546D4C94-29D4-4030-BAB4-4A3AA35792AF}" destId="{A70DE35A-5C35-42F4-8EAD-22068C94953E}" srcOrd="0" destOrd="0" presId="urn:microsoft.com/office/officeart/2008/layout/LinedList"/>
    <dgm:cxn modelId="{E700BE93-2AEB-4A0E-8410-62E7F25D9E36}" type="presParOf" srcId="{546D4C94-29D4-4030-BAB4-4A3AA35792AF}" destId="{6F6E4115-D3BC-47F7-A737-717AF1E81D56}" srcOrd="1" destOrd="0" presId="urn:microsoft.com/office/officeart/2008/layout/LinedList"/>
    <dgm:cxn modelId="{23845294-823A-471E-8887-7CDDF913C0C7}" type="presParOf" srcId="{6F6E4115-D3BC-47F7-A737-717AF1E81D56}" destId="{E239B31B-D880-4954-977D-BF58F544D660}" srcOrd="0" destOrd="0" presId="urn:microsoft.com/office/officeart/2008/layout/LinedList"/>
    <dgm:cxn modelId="{7777192C-3203-44E4-B395-AB008865D52B}" type="presParOf" srcId="{6F6E4115-D3BC-47F7-A737-717AF1E81D56}" destId="{4F74C038-3750-4BB0-9FF4-012558A3AB75}" srcOrd="1" destOrd="0" presId="urn:microsoft.com/office/officeart/2008/layout/LinedList"/>
    <dgm:cxn modelId="{BB1C2D1C-4480-4319-BECB-5405F9648E28}" type="presParOf" srcId="{546D4C94-29D4-4030-BAB4-4A3AA35792AF}" destId="{62DE889A-5FBA-4ED7-9FE1-B77B1054559F}" srcOrd="2" destOrd="0" presId="urn:microsoft.com/office/officeart/2008/layout/LinedList"/>
    <dgm:cxn modelId="{3B6A806C-5B87-4A0E-A6DE-26A7C58B07B8}" type="presParOf" srcId="{546D4C94-29D4-4030-BAB4-4A3AA35792AF}" destId="{82B76E04-A213-48A5-A5A8-C3F4820937CA}" srcOrd="3" destOrd="0" presId="urn:microsoft.com/office/officeart/2008/layout/LinedList"/>
    <dgm:cxn modelId="{0FE51E2A-7EF5-45F5-BC7C-BF90277241AD}" type="presParOf" srcId="{82B76E04-A213-48A5-A5A8-C3F4820937CA}" destId="{B037AD90-1431-47D7-80B0-AD29359F6F22}" srcOrd="0" destOrd="0" presId="urn:microsoft.com/office/officeart/2008/layout/LinedList"/>
    <dgm:cxn modelId="{DE9FE289-160B-41CD-9E48-E68CEF286A4B}" type="presParOf" srcId="{82B76E04-A213-48A5-A5A8-C3F4820937CA}" destId="{7F0B38AB-FF5B-4CA4-9AE3-079A98A26294}" srcOrd="1" destOrd="0" presId="urn:microsoft.com/office/officeart/2008/layout/LinedList"/>
    <dgm:cxn modelId="{2BE58344-721D-494D-9FD6-749A9868406E}" type="presParOf" srcId="{546D4C94-29D4-4030-BAB4-4A3AA35792AF}" destId="{B9EF1274-5E6A-4447-BF52-D75F00692966}" srcOrd="4" destOrd="0" presId="urn:microsoft.com/office/officeart/2008/layout/LinedList"/>
    <dgm:cxn modelId="{3A572882-5DE6-401D-89A8-17CC0C13A91B}" type="presParOf" srcId="{546D4C94-29D4-4030-BAB4-4A3AA35792AF}" destId="{B34F75E7-0332-4DBF-8AE4-9BAEFF761680}" srcOrd="5" destOrd="0" presId="urn:microsoft.com/office/officeart/2008/layout/LinedList"/>
    <dgm:cxn modelId="{40045D90-C82E-4E1F-BA88-CE0E387D213C}" type="presParOf" srcId="{B34F75E7-0332-4DBF-8AE4-9BAEFF761680}" destId="{2D9129EE-46F4-4FA9-9438-7A732616EE83}" srcOrd="0" destOrd="0" presId="urn:microsoft.com/office/officeart/2008/layout/LinedList"/>
    <dgm:cxn modelId="{6BF5901D-9154-4F94-9A83-1D64AA74CB33}" type="presParOf" srcId="{B34F75E7-0332-4DBF-8AE4-9BAEFF761680}" destId="{A08FCE4A-733F-411A-87CB-6467B946C06B}" srcOrd="1" destOrd="0" presId="urn:microsoft.com/office/officeart/2008/layout/LinedList"/>
    <dgm:cxn modelId="{D26FDF72-CAAD-4296-88A9-C1F5718ECAB1}" type="presParOf" srcId="{546D4C94-29D4-4030-BAB4-4A3AA35792AF}" destId="{92105454-69D2-4DB6-9668-97510609DE02}" srcOrd="6" destOrd="0" presId="urn:microsoft.com/office/officeart/2008/layout/LinedList"/>
    <dgm:cxn modelId="{921E5BE8-BC8D-484D-AF58-3BB8D353885D}" type="presParOf" srcId="{546D4C94-29D4-4030-BAB4-4A3AA35792AF}" destId="{95AE8B85-42D2-4FC2-BB0B-67B01F379A7F}" srcOrd="7" destOrd="0" presId="urn:microsoft.com/office/officeart/2008/layout/LinedList"/>
    <dgm:cxn modelId="{EB57E45D-6499-4627-8D9C-D09DD22CCE97}" type="presParOf" srcId="{95AE8B85-42D2-4FC2-BB0B-67B01F379A7F}" destId="{9EB62B43-A4B9-4FDB-8881-7B26A6AD05AA}" srcOrd="0" destOrd="0" presId="urn:microsoft.com/office/officeart/2008/layout/LinedList"/>
    <dgm:cxn modelId="{836FB727-6386-43D6-A4E9-977D6855BA5D}" type="presParOf" srcId="{95AE8B85-42D2-4FC2-BB0B-67B01F379A7F}" destId="{96F05C16-85DB-4016-B756-D2A44EF3572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A4FEB6-3C64-49A1-88DE-4AED33CCF6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4BFDE0-58B9-49D0-A807-1A347EAF5633}">
      <dgm:prSet custT="1"/>
      <dgm:spPr/>
      <dgm:t>
        <a:bodyPr/>
        <a:lstStyle/>
        <a:p>
          <a:r>
            <a:rPr lang="en-US" sz="2400" dirty="0"/>
            <a:t>Academic Specialist Handbook </a:t>
          </a:r>
        </a:p>
      </dgm:t>
    </dgm:pt>
    <dgm:pt modelId="{E5E05E64-CC22-4155-8DEE-B5013BDB3FA3}" type="parTrans" cxnId="{E05A8BEA-7ADB-4B23-B611-63E9FE451A37}">
      <dgm:prSet/>
      <dgm:spPr/>
      <dgm:t>
        <a:bodyPr/>
        <a:lstStyle/>
        <a:p>
          <a:endParaRPr lang="en-US"/>
        </a:p>
      </dgm:t>
    </dgm:pt>
    <dgm:pt modelId="{968EDE21-720A-4119-AD0F-0123EC34549D}" type="sibTrans" cxnId="{E05A8BEA-7ADB-4B23-B611-63E9FE451A37}">
      <dgm:prSet/>
      <dgm:spPr/>
      <dgm:t>
        <a:bodyPr/>
        <a:lstStyle/>
        <a:p>
          <a:endParaRPr lang="en-US"/>
        </a:p>
      </dgm:t>
    </dgm:pt>
    <dgm:pt modelId="{63156AF9-6624-4A45-A721-D0AE3843E8CB}">
      <dgm:prSet custT="1"/>
      <dgm:spPr/>
      <dgm:t>
        <a:bodyPr/>
        <a:lstStyle/>
        <a:p>
          <a:r>
            <a:rPr lang="en-US" sz="2400" dirty="0"/>
            <a:t>Faculty Handbook </a:t>
          </a:r>
        </a:p>
      </dgm:t>
    </dgm:pt>
    <dgm:pt modelId="{2CEC1E95-0E4E-4F86-A8D9-EDF9AB9C3A23}" type="parTrans" cxnId="{0CDF2694-B635-4435-BEE8-B65F200D1E7C}">
      <dgm:prSet/>
      <dgm:spPr/>
      <dgm:t>
        <a:bodyPr/>
        <a:lstStyle/>
        <a:p>
          <a:endParaRPr lang="en-US"/>
        </a:p>
      </dgm:t>
    </dgm:pt>
    <dgm:pt modelId="{05A5A6BE-8BA9-4C7E-A164-372F36F0647D}" type="sibTrans" cxnId="{0CDF2694-B635-4435-BEE8-B65F200D1E7C}">
      <dgm:prSet/>
      <dgm:spPr/>
      <dgm:t>
        <a:bodyPr/>
        <a:lstStyle/>
        <a:p>
          <a:endParaRPr lang="en-US"/>
        </a:p>
      </dgm:t>
    </dgm:pt>
    <dgm:pt modelId="{F590C887-C0F9-433B-B717-E20A7BE01A4B}">
      <dgm:prSet custT="1"/>
      <dgm:spPr/>
      <dgm:t>
        <a:bodyPr/>
        <a:lstStyle/>
        <a:p>
          <a:r>
            <a:rPr lang="en-US" sz="2000"/>
            <a:t>Fixed-Term </a:t>
          </a:r>
        </a:p>
      </dgm:t>
    </dgm:pt>
    <dgm:pt modelId="{5F3BA874-75C1-4D47-A70F-FCD5945D958D}" type="parTrans" cxnId="{FCCCAA40-3635-4B17-864D-A331EAB26149}">
      <dgm:prSet/>
      <dgm:spPr/>
      <dgm:t>
        <a:bodyPr/>
        <a:lstStyle/>
        <a:p>
          <a:endParaRPr lang="en-US"/>
        </a:p>
      </dgm:t>
    </dgm:pt>
    <dgm:pt modelId="{CFD77D17-CC08-4613-A45B-F1B1FE27389E}" type="sibTrans" cxnId="{FCCCAA40-3635-4B17-864D-A331EAB26149}">
      <dgm:prSet/>
      <dgm:spPr/>
      <dgm:t>
        <a:bodyPr/>
        <a:lstStyle/>
        <a:p>
          <a:endParaRPr lang="en-US"/>
        </a:p>
      </dgm:t>
    </dgm:pt>
    <dgm:pt modelId="{7E5D8466-2176-4C6D-91AB-B5A0CD77D08E}">
      <dgm:prSet custT="1"/>
      <dgm:spPr/>
      <dgm:t>
        <a:bodyPr/>
        <a:lstStyle/>
        <a:p>
          <a:r>
            <a:rPr lang="en-US" sz="2000" dirty="0"/>
            <a:t>Tenure Stream Faculty </a:t>
          </a:r>
        </a:p>
      </dgm:t>
    </dgm:pt>
    <dgm:pt modelId="{CEC0BF4F-94E8-4304-A37B-75861BDDBBD4}" type="parTrans" cxnId="{7E5A2668-6E75-4A68-90DF-D216894FBF40}">
      <dgm:prSet/>
      <dgm:spPr/>
      <dgm:t>
        <a:bodyPr/>
        <a:lstStyle/>
        <a:p>
          <a:endParaRPr lang="en-US"/>
        </a:p>
      </dgm:t>
    </dgm:pt>
    <dgm:pt modelId="{F31E8F9A-8A80-4529-BF3A-04B6AB9BDFD9}" type="sibTrans" cxnId="{7E5A2668-6E75-4A68-90DF-D216894FBF40}">
      <dgm:prSet/>
      <dgm:spPr/>
      <dgm:t>
        <a:bodyPr/>
        <a:lstStyle/>
        <a:p>
          <a:endParaRPr lang="en-US"/>
        </a:p>
      </dgm:t>
    </dgm:pt>
    <dgm:pt modelId="{31711E22-7FFC-49AA-8CEB-2B18B8F715AF}">
      <dgm:prSet custT="1"/>
      <dgm:spPr/>
      <dgm:t>
        <a:bodyPr/>
        <a:lstStyle/>
        <a:p>
          <a:r>
            <a:rPr lang="en-US" sz="2400"/>
            <a:t>FRIB NCSL Handbook </a:t>
          </a:r>
        </a:p>
      </dgm:t>
    </dgm:pt>
    <dgm:pt modelId="{3DD43B46-1DE9-4BFB-BD72-D98BB0C430FC}" type="parTrans" cxnId="{F44ED264-628C-4BD6-A989-3CE7007A508F}">
      <dgm:prSet/>
      <dgm:spPr/>
      <dgm:t>
        <a:bodyPr/>
        <a:lstStyle/>
        <a:p>
          <a:endParaRPr lang="en-US"/>
        </a:p>
      </dgm:t>
    </dgm:pt>
    <dgm:pt modelId="{DEBE46DA-3BB1-4C1B-B31B-CACBE88858FF}" type="sibTrans" cxnId="{F44ED264-628C-4BD6-A989-3CE7007A508F}">
      <dgm:prSet/>
      <dgm:spPr/>
      <dgm:t>
        <a:bodyPr/>
        <a:lstStyle/>
        <a:p>
          <a:endParaRPr lang="en-US"/>
        </a:p>
      </dgm:t>
    </dgm:pt>
    <dgm:pt modelId="{EA2C1604-F45D-4790-9DED-9904581D07A2}">
      <dgm:prSet custT="1"/>
      <dgm:spPr/>
      <dgm:t>
        <a:bodyPr/>
        <a:lstStyle/>
        <a:p>
          <a:r>
            <a:rPr lang="en-US" sz="2400" dirty="0"/>
            <a:t>Health Professional (HP) Handbook </a:t>
          </a:r>
        </a:p>
      </dgm:t>
    </dgm:pt>
    <dgm:pt modelId="{DFD2DCA6-1766-4EF0-9C88-0C9E2CEEBA02}" type="parTrans" cxnId="{B59E347B-7773-4DCB-96B7-85A27C7FA8EC}">
      <dgm:prSet/>
      <dgm:spPr/>
      <dgm:t>
        <a:bodyPr/>
        <a:lstStyle/>
        <a:p>
          <a:endParaRPr lang="en-US"/>
        </a:p>
      </dgm:t>
    </dgm:pt>
    <dgm:pt modelId="{CBBF7E2A-DBA8-4005-8270-56A91D411426}" type="sibTrans" cxnId="{B59E347B-7773-4DCB-96B7-85A27C7FA8EC}">
      <dgm:prSet/>
      <dgm:spPr/>
      <dgm:t>
        <a:bodyPr/>
        <a:lstStyle/>
        <a:p>
          <a:endParaRPr lang="en-US"/>
        </a:p>
      </dgm:t>
    </dgm:pt>
    <dgm:pt modelId="{8EFA39C3-88F2-4F1B-9CC4-D704D5E196C8}">
      <dgm:prSet custT="1"/>
      <dgm:spPr/>
      <dgm:t>
        <a:bodyPr/>
        <a:lstStyle/>
        <a:p>
          <a:r>
            <a:rPr lang="en-US" sz="2400"/>
            <a:t>Librarian Handbook </a:t>
          </a:r>
        </a:p>
      </dgm:t>
    </dgm:pt>
    <dgm:pt modelId="{9F744B15-A937-46EA-9049-5A4791D4269D}" type="parTrans" cxnId="{AFEABFE3-2F6E-4582-AAC2-9D1384CD18FD}">
      <dgm:prSet/>
      <dgm:spPr/>
      <dgm:t>
        <a:bodyPr/>
        <a:lstStyle/>
        <a:p>
          <a:endParaRPr lang="en-US"/>
        </a:p>
      </dgm:t>
    </dgm:pt>
    <dgm:pt modelId="{CBE71301-AE35-4346-A0EB-1AF8897DA133}" type="sibTrans" cxnId="{AFEABFE3-2F6E-4582-AAC2-9D1384CD18FD}">
      <dgm:prSet/>
      <dgm:spPr/>
      <dgm:t>
        <a:bodyPr/>
        <a:lstStyle/>
        <a:p>
          <a:endParaRPr lang="en-US"/>
        </a:p>
      </dgm:t>
    </dgm:pt>
    <dgm:pt modelId="{8E3519A2-5E33-4AC7-B9C9-95D120772CE7}">
      <dgm:prSet custT="1"/>
      <dgm:spPr/>
      <dgm:t>
        <a:bodyPr/>
        <a:lstStyle/>
        <a:p>
          <a:r>
            <a:rPr lang="en-US" sz="2400"/>
            <a:t>UNTF Contract</a:t>
          </a:r>
        </a:p>
      </dgm:t>
    </dgm:pt>
    <dgm:pt modelId="{86E5D2AA-A792-4C67-A475-2276DC8571F8}" type="parTrans" cxnId="{4789E35B-D8B5-4F01-8BC1-79CD0501BCB1}">
      <dgm:prSet/>
      <dgm:spPr/>
      <dgm:t>
        <a:bodyPr/>
        <a:lstStyle/>
        <a:p>
          <a:endParaRPr lang="en-US"/>
        </a:p>
      </dgm:t>
    </dgm:pt>
    <dgm:pt modelId="{AB26A9F5-0F63-49F4-B602-C65D858E4CA0}" type="sibTrans" cxnId="{4789E35B-D8B5-4F01-8BC1-79CD0501BCB1}">
      <dgm:prSet/>
      <dgm:spPr/>
      <dgm:t>
        <a:bodyPr/>
        <a:lstStyle/>
        <a:p>
          <a:endParaRPr lang="en-US"/>
        </a:p>
      </dgm:t>
    </dgm:pt>
    <dgm:pt modelId="{64203A1B-259E-426F-A5AC-46E52B1F926B}" type="pres">
      <dgm:prSet presAssocID="{C0A4FEB6-3C64-49A1-88DE-4AED33CCF674}" presName="root" presStyleCnt="0">
        <dgm:presLayoutVars>
          <dgm:dir/>
          <dgm:resizeHandles val="exact"/>
        </dgm:presLayoutVars>
      </dgm:prSet>
      <dgm:spPr/>
    </dgm:pt>
    <dgm:pt modelId="{7B4B3E5C-0AF1-451C-8C75-985E14F45195}" type="pres">
      <dgm:prSet presAssocID="{6F4BFDE0-58B9-49D0-A807-1A347EAF5633}" presName="compNode" presStyleCnt="0"/>
      <dgm:spPr/>
    </dgm:pt>
    <dgm:pt modelId="{53B22EEB-8E3D-4B5D-9534-27E6073B8D29}" type="pres">
      <dgm:prSet presAssocID="{6F4BFDE0-58B9-49D0-A807-1A347EAF5633}" presName="bgRect" presStyleLbl="bgShp" presStyleIdx="0" presStyleCnt="6"/>
      <dgm:spPr/>
    </dgm:pt>
    <dgm:pt modelId="{4E073F91-B94B-477E-99D8-1AAF2C8E25A4}" type="pres">
      <dgm:prSet presAssocID="{6F4BFDE0-58B9-49D0-A807-1A347EAF5633}"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963FA163-7134-4B45-A301-D67FE4A84601}" type="pres">
      <dgm:prSet presAssocID="{6F4BFDE0-58B9-49D0-A807-1A347EAF5633}" presName="spaceRect" presStyleCnt="0"/>
      <dgm:spPr/>
    </dgm:pt>
    <dgm:pt modelId="{50C1B1B4-C21B-4158-8A12-D541F40DF6CB}" type="pres">
      <dgm:prSet presAssocID="{6F4BFDE0-58B9-49D0-A807-1A347EAF5633}" presName="parTx" presStyleLbl="revTx" presStyleIdx="0" presStyleCnt="7">
        <dgm:presLayoutVars>
          <dgm:chMax val="0"/>
          <dgm:chPref val="0"/>
        </dgm:presLayoutVars>
      </dgm:prSet>
      <dgm:spPr/>
    </dgm:pt>
    <dgm:pt modelId="{7F0EB3D4-9954-4D46-82BD-777F0F7D6A65}" type="pres">
      <dgm:prSet presAssocID="{968EDE21-720A-4119-AD0F-0123EC34549D}" presName="sibTrans" presStyleCnt="0"/>
      <dgm:spPr/>
    </dgm:pt>
    <dgm:pt modelId="{97F953D2-54AF-4916-9A40-540483EB5E2D}" type="pres">
      <dgm:prSet presAssocID="{63156AF9-6624-4A45-A721-D0AE3843E8CB}" presName="compNode" presStyleCnt="0"/>
      <dgm:spPr/>
    </dgm:pt>
    <dgm:pt modelId="{E0C73524-B71B-4022-84FC-1B0FA4D2ED4F}" type="pres">
      <dgm:prSet presAssocID="{63156AF9-6624-4A45-A721-D0AE3843E8CB}" presName="bgRect" presStyleLbl="bgShp" presStyleIdx="1" presStyleCnt="6"/>
      <dgm:spPr/>
    </dgm:pt>
    <dgm:pt modelId="{574C09C9-6E4F-423E-8DC7-AEDB114C9429}" type="pres">
      <dgm:prSet presAssocID="{63156AF9-6624-4A45-A721-D0AE3843E8C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cturer"/>
        </a:ext>
      </dgm:extLst>
    </dgm:pt>
    <dgm:pt modelId="{EEADF26F-AC37-454A-B207-06AADDEB2635}" type="pres">
      <dgm:prSet presAssocID="{63156AF9-6624-4A45-A721-D0AE3843E8CB}" presName="spaceRect" presStyleCnt="0"/>
      <dgm:spPr/>
    </dgm:pt>
    <dgm:pt modelId="{ECE10B63-BA69-452B-8D0D-3F23C026AF1D}" type="pres">
      <dgm:prSet presAssocID="{63156AF9-6624-4A45-A721-D0AE3843E8CB}" presName="parTx" presStyleLbl="revTx" presStyleIdx="1" presStyleCnt="7">
        <dgm:presLayoutVars>
          <dgm:chMax val="0"/>
          <dgm:chPref val="0"/>
        </dgm:presLayoutVars>
      </dgm:prSet>
      <dgm:spPr/>
    </dgm:pt>
    <dgm:pt modelId="{DB3A62D6-5953-4401-ADA1-808C33EDF630}" type="pres">
      <dgm:prSet presAssocID="{63156AF9-6624-4A45-A721-D0AE3843E8CB}" presName="desTx" presStyleLbl="revTx" presStyleIdx="2" presStyleCnt="7">
        <dgm:presLayoutVars/>
      </dgm:prSet>
      <dgm:spPr/>
    </dgm:pt>
    <dgm:pt modelId="{30760192-2D26-4B52-B94B-F477E10F9328}" type="pres">
      <dgm:prSet presAssocID="{05A5A6BE-8BA9-4C7E-A164-372F36F0647D}" presName="sibTrans" presStyleCnt="0"/>
      <dgm:spPr/>
    </dgm:pt>
    <dgm:pt modelId="{78DAD722-DCD3-43A4-872E-CA58B9C19A2A}" type="pres">
      <dgm:prSet presAssocID="{31711E22-7FFC-49AA-8CEB-2B18B8F715AF}" presName="compNode" presStyleCnt="0"/>
      <dgm:spPr/>
    </dgm:pt>
    <dgm:pt modelId="{025B77E6-28AA-42D6-94C9-D791CC5E60D1}" type="pres">
      <dgm:prSet presAssocID="{31711E22-7FFC-49AA-8CEB-2B18B8F715AF}" presName="bgRect" presStyleLbl="bgShp" presStyleIdx="2" presStyleCnt="6"/>
      <dgm:spPr/>
    </dgm:pt>
    <dgm:pt modelId="{F1C872DE-A4AA-4825-88A9-57040E92F9AB}" type="pres">
      <dgm:prSet presAssocID="{31711E22-7FFC-49AA-8CEB-2B18B8F715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9EFF831A-FF84-4190-9D90-FB32843DE4E4}" type="pres">
      <dgm:prSet presAssocID="{31711E22-7FFC-49AA-8CEB-2B18B8F715AF}" presName="spaceRect" presStyleCnt="0"/>
      <dgm:spPr/>
    </dgm:pt>
    <dgm:pt modelId="{341E1865-E376-4CA9-83E4-58F3DA4FA827}" type="pres">
      <dgm:prSet presAssocID="{31711E22-7FFC-49AA-8CEB-2B18B8F715AF}" presName="parTx" presStyleLbl="revTx" presStyleIdx="3" presStyleCnt="7">
        <dgm:presLayoutVars>
          <dgm:chMax val="0"/>
          <dgm:chPref val="0"/>
        </dgm:presLayoutVars>
      </dgm:prSet>
      <dgm:spPr/>
    </dgm:pt>
    <dgm:pt modelId="{BE29A0F7-55D0-4DCA-88C2-731F49AB6108}" type="pres">
      <dgm:prSet presAssocID="{DEBE46DA-3BB1-4C1B-B31B-CACBE88858FF}" presName="sibTrans" presStyleCnt="0"/>
      <dgm:spPr/>
    </dgm:pt>
    <dgm:pt modelId="{BAFD4EBB-66D0-471C-8106-2F0E504F422C}" type="pres">
      <dgm:prSet presAssocID="{EA2C1604-F45D-4790-9DED-9904581D07A2}" presName="compNode" presStyleCnt="0"/>
      <dgm:spPr/>
    </dgm:pt>
    <dgm:pt modelId="{964122C2-52CB-49AD-898A-A65EF159CC67}" type="pres">
      <dgm:prSet presAssocID="{EA2C1604-F45D-4790-9DED-9904581D07A2}" presName="bgRect" presStyleLbl="bgShp" presStyleIdx="3" presStyleCnt="6"/>
      <dgm:spPr/>
    </dgm:pt>
    <dgm:pt modelId="{19D7E8B5-2988-4032-99C9-E0FA094E11F1}" type="pres">
      <dgm:prSet presAssocID="{EA2C1604-F45D-4790-9DED-9904581D07A2}"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pen Book"/>
        </a:ext>
      </dgm:extLst>
    </dgm:pt>
    <dgm:pt modelId="{E14E4A70-870C-49DD-96EE-E00C1A08F8A8}" type="pres">
      <dgm:prSet presAssocID="{EA2C1604-F45D-4790-9DED-9904581D07A2}" presName="spaceRect" presStyleCnt="0"/>
      <dgm:spPr/>
    </dgm:pt>
    <dgm:pt modelId="{53BB8F3D-5116-4665-9C98-43D41C57208F}" type="pres">
      <dgm:prSet presAssocID="{EA2C1604-F45D-4790-9DED-9904581D07A2}" presName="parTx" presStyleLbl="revTx" presStyleIdx="4" presStyleCnt="7">
        <dgm:presLayoutVars>
          <dgm:chMax val="0"/>
          <dgm:chPref val="0"/>
        </dgm:presLayoutVars>
      </dgm:prSet>
      <dgm:spPr/>
    </dgm:pt>
    <dgm:pt modelId="{D227F956-DF54-4879-A373-9C7D0260ADBE}" type="pres">
      <dgm:prSet presAssocID="{CBBF7E2A-DBA8-4005-8270-56A91D411426}" presName="sibTrans" presStyleCnt="0"/>
      <dgm:spPr/>
    </dgm:pt>
    <dgm:pt modelId="{70D46075-E4F0-488A-A997-39D64A06168E}" type="pres">
      <dgm:prSet presAssocID="{8EFA39C3-88F2-4F1B-9CC4-D704D5E196C8}" presName="compNode" presStyleCnt="0"/>
      <dgm:spPr/>
    </dgm:pt>
    <dgm:pt modelId="{01EA6D2A-05D8-4A89-BBA3-6912936EC929}" type="pres">
      <dgm:prSet presAssocID="{8EFA39C3-88F2-4F1B-9CC4-D704D5E196C8}" presName="bgRect" presStyleLbl="bgShp" presStyleIdx="4" presStyleCnt="6"/>
      <dgm:spPr/>
    </dgm:pt>
    <dgm:pt modelId="{89B0230F-2269-4622-B484-6A68D96F97E9}" type="pres">
      <dgm:prSet presAssocID="{8EFA39C3-88F2-4F1B-9CC4-D704D5E196C8}"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ooks on Shelf"/>
        </a:ext>
      </dgm:extLst>
    </dgm:pt>
    <dgm:pt modelId="{A9A19C19-B9A3-4849-848A-EAF565E8ACF2}" type="pres">
      <dgm:prSet presAssocID="{8EFA39C3-88F2-4F1B-9CC4-D704D5E196C8}" presName="spaceRect" presStyleCnt="0"/>
      <dgm:spPr/>
    </dgm:pt>
    <dgm:pt modelId="{943CB2DC-10E9-4915-B12F-45E41B88E734}" type="pres">
      <dgm:prSet presAssocID="{8EFA39C3-88F2-4F1B-9CC4-D704D5E196C8}" presName="parTx" presStyleLbl="revTx" presStyleIdx="5" presStyleCnt="7">
        <dgm:presLayoutVars>
          <dgm:chMax val="0"/>
          <dgm:chPref val="0"/>
        </dgm:presLayoutVars>
      </dgm:prSet>
      <dgm:spPr/>
    </dgm:pt>
    <dgm:pt modelId="{5ED468F5-F821-4B0F-AD17-AF35699D240E}" type="pres">
      <dgm:prSet presAssocID="{CBE71301-AE35-4346-A0EB-1AF8897DA133}" presName="sibTrans" presStyleCnt="0"/>
      <dgm:spPr/>
    </dgm:pt>
    <dgm:pt modelId="{947D3AD7-54DB-4AB2-9BF7-636B085E85CE}" type="pres">
      <dgm:prSet presAssocID="{8E3519A2-5E33-4AC7-B9C9-95D120772CE7}" presName="compNode" presStyleCnt="0"/>
      <dgm:spPr/>
    </dgm:pt>
    <dgm:pt modelId="{DE560D0D-1E69-4C5C-9FBC-62347AC6E7C3}" type="pres">
      <dgm:prSet presAssocID="{8E3519A2-5E33-4AC7-B9C9-95D120772CE7}" presName="bgRect" presStyleLbl="bgShp" presStyleIdx="5" presStyleCnt="6"/>
      <dgm:spPr/>
    </dgm:pt>
    <dgm:pt modelId="{01372961-098A-4199-B375-E366CAC21D2F}" type="pres">
      <dgm:prSet presAssocID="{8E3519A2-5E33-4AC7-B9C9-95D120772CE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Contract"/>
        </a:ext>
      </dgm:extLst>
    </dgm:pt>
    <dgm:pt modelId="{3BC6D885-C39E-4E10-8A3F-FCC02BFDCD0A}" type="pres">
      <dgm:prSet presAssocID="{8E3519A2-5E33-4AC7-B9C9-95D120772CE7}" presName="spaceRect" presStyleCnt="0"/>
      <dgm:spPr/>
    </dgm:pt>
    <dgm:pt modelId="{075E0F21-172E-4485-936A-250AECB38FD9}" type="pres">
      <dgm:prSet presAssocID="{8E3519A2-5E33-4AC7-B9C9-95D120772CE7}" presName="parTx" presStyleLbl="revTx" presStyleIdx="6" presStyleCnt="7">
        <dgm:presLayoutVars>
          <dgm:chMax val="0"/>
          <dgm:chPref val="0"/>
        </dgm:presLayoutVars>
      </dgm:prSet>
      <dgm:spPr/>
    </dgm:pt>
  </dgm:ptLst>
  <dgm:cxnLst>
    <dgm:cxn modelId="{95798227-0B1C-4FB4-A114-1781B2D73F11}" type="presOf" srcId="{F590C887-C0F9-433B-B717-E20A7BE01A4B}" destId="{DB3A62D6-5953-4401-ADA1-808C33EDF630}" srcOrd="0" destOrd="0" presId="urn:microsoft.com/office/officeart/2018/2/layout/IconVerticalSolidList"/>
    <dgm:cxn modelId="{81A28532-0C15-40D1-8995-8CFD802D1733}" type="presOf" srcId="{EA2C1604-F45D-4790-9DED-9904581D07A2}" destId="{53BB8F3D-5116-4665-9C98-43D41C57208F}" srcOrd="0" destOrd="0" presId="urn:microsoft.com/office/officeart/2018/2/layout/IconVerticalSolidList"/>
    <dgm:cxn modelId="{FCCCAA40-3635-4B17-864D-A331EAB26149}" srcId="{63156AF9-6624-4A45-A721-D0AE3843E8CB}" destId="{F590C887-C0F9-433B-B717-E20A7BE01A4B}" srcOrd="0" destOrd="0" parTransId="{5F3BA874-75C1-4D47-A70F-FCD5945D958D}" sibTransId="{CFD77D17-CC08-4613-A45B-F1B1FE27389E}"/>
    <dgm:cxn modelId="{4789E35B-D8B5-4F01-8BC1-79CD0501BCB1}" srcId="{C0A4FEB6-3C64-49A1-88DE-4AED33CCF674}" destId="{8E3519A2-5E33-4AC7-B9C9-95D120772CE7}" srcOrd="5" destOrd="0" parTransId="{86E5D2AA-A792-4C67-A475-2276DC8571F8}" sibTransId="{AB26A9F5-0F63-49F4-B602-C65D858E4CA0}"/>
    <dgm:cxn modelId="{B5AE685D-A7B1-4D80-9683-3AC2A4BCB698}" type="presOf" srcId="{8E3519A2-5E33-4AC7-B9C9-95D120772CE7}" destId="{075E0F21-172E-4485-936A-250AECB38FD9}" srcOrd="0" destOrd="0" presId="urn:microsoft.com/office/officeart/2018/2/layout/IconVerticalSolidList"/>
    <dgm:cxn modelId="{F44ED264-628C-4BD6-A989-3CE7007A508F}" srcId="{C0A4FEB6-3C64-49A1-88DE-4AED33CCF674}" destId="{31711E22-7FFC-49AA-8CEB-2B18B8F715AF}" srcOrd="2" destOrd="0" parTransId="{3DD43B46-1DE9-4BFB-BD72-D98BB0C430FC}" sibTransId="{DEBE46DA-3BB1-4C1B-B31B-CACBE88858FF}"/>
    <dgm:cxn modelId="{7E5A2668-6E75-4A68-90DF-D216894FBF40}" srcId="{63156AF9-6624-4A45-A721-D0AE3843E8CB}" destId="{7E5D8466-2176-4C6D-91AB-B5A0CD77D08E}" srcOrd="1" destOrd="0" parTransId="{CEC0BF4F-94E8-4304-A37B-75861BDDBBD4}" sibTransId="{F31E8F9A-8A80-4529-BF3A-04B6AB9BDFD9}"/>
    <dgm:cxn modelId="{08A48168-29E9-4EC2-B982-3C050AD82171}" type="presOf" srcId="{31711E22-7FFC-49AA-8CEB-2B18B8F715AF}" destId="{341E1865-E376-4CA9-83E4-58F3DA4FA827}" srcOrd="0" destOrd="0" presId="urn:microsoft.com/office/officeart/2018/2/layout/IconVerticalSolidList"/>
    <dgm:cxn modelId="{A3C62D52-71F0-47B6-AAD5-79DEE3D930CE}" type="presOf" srcId="{7E5D8466-2176-4C6D-91AB-B5A0CD77D08E}" destId="{DB3A62D6-5953-4401-ADA1-808C33EDF630}" srcOrd="0" destOrd="1" presId="urn:microsoft.com/office/officeart/2018/2/layout/IconVerticalSolidList"/>
    <dgm:cxn modelId="{B59E347B-7773-4DCB-96B7-85A27C7FA8EC}" srcId="{C0A4FEB6-3C64-49A1-88DE-4AED33CCF674}" destId="{EA2C1604-F45D-4790-9DED-9904581D07A2}" srcOrd="3" destOrd="0" parTransId="{DFD2DCA6-1766-4EF0-9C88-0C9E2CEEBA02}" sibTransId="{CBBF7E2A-DBA8-4005-8270-56A91D411426}"/>
    <dgm:cxn modelId="{A3E5D67E-5E06-42E4-B982-5791893AE226}" type="presOf" srcId="{C0A4FEB6-3C64-49A1-88DE-4AED33CCF674}" destId="{64203A1B-259E-426F-A5AC-46E52B1F926B}" srcOrd="0" destOrd="0" presId="urn:microsoft.com/office/officeart/2018/2/layout/IconVerticalSolidList"/>
    <dgm:cxn modelId="{0CDF2694-B635-4435-BEE8-B65F200D1E7C}" srcId="{C0A4FEB6-3C64-49A1-88DE-4AED33CCF674}" destId="{63156AF9-6624-4A45-A721-D0AE3843E8CB}" srcOrd="1" destOrd="0" parTransId="{2CEC1E95-0E4E-4F86-A8D9-EDF9AB9C3A23}" sibTransId="{05A5A6BE-8BA9-4C7E-A164-372F36F0647D}"/>
    <dgm:cxn modelId="{BF03AB9E-9DF4-4252-A6E4-21E8184100E1}" type="presOf" srcId="{8EFA39C3-88F2-4F1B-9CC4-D704D5E196C8}" destId="{943CB2DC-10E9-4915-B12F-45E41B88E734}" srcOrd="0" destOrd="0" presId="urn:microsoft.com/office/officeart/2018/2/layout/IconVerticalSolidList"/>
    <dgm:cxn modelId="{4CF368C9-B7CA-40E1-AA81-B3E16AA01287}" type="presOf" srcId="{6F4BFDE0-58B9-49D0-A807-1A347EAF5633}" destId="{50C1B1B4-C21B-4158-8A12-D541F40DF6CB}" srcOrd="0" destOrd="0" presId="urn:microsoft.com/office/officeart/2018/2/layout/IconVerticalSolidList"/>
    <dgm:cxn modelId="{AFEABFE3-2F6E-4582-AAC2-9D1384CD18FD}" srcId="{C0A4FEB6-3C64-49A1-88DE-4AED33CCF674}" destId="{8EFA39C3-88F2-4F1B-9CC4-D704D5E196C8}" srcOrd="4" destOrd="0" parTransId="{9F744B15-A937-46EA-9049-5A4791D4269D}" sibTransId="{CBE71301-AE35-4346-A0EB-1AF8897DA133}"/>
    <dgm:cxn modelId="{E05A8BEA-7ADB-4B23-B611-63E9FE451A37}" srcId="{C0A4FEB6-3C64-49A1-88DE-4AED33CCF674}" destId="{6F4BFDE0-58B9-49D0-A807-1A347EAF5633}" srcOrd="0" destOrd="0" parTransId="{E5E05E64-CC22-4155-8DEE-B5013BDB3FA3}" sibTransId="{968EDE21-720A-4119-AD0F-0123EC34549D}"/>
    <dgm:cxn modelId="{FF0CAAFD-FBE2-4D09-9FEC-1EF98FE55382}" type="presOf" srcId="{63156AF9-6624-4A45-A721-D0AE3843E8CB}" destId="{ECE10B63-BA69-452B-8D0D-3F23C026AF1D}" srcOrd="0" destOrd="0" presId="urn:microsoft.com/office/officeart/2018/2/layout/IconVerticalSolidList"/>
    <dgm:cxn modelId="{87389226-D59D-492E-925C-A092A1B4780C}" type="presParOf" srcId="{64203A1B-259E-426F-A5AC-46E52B1F926B}" destId="{7B4B3E5C-0AF1-451C-8C75-985E14F45195}" srcOrd="0" destOrd="0" presId="urn:microsoft.com/office/officeart/2018/2/layout/IconVerticalSolidList"/>
    <dgm:cxn modelId="{76BE2B72-9724-4D41-92C9-AF7E0BABC0C4}" type="presParOf" srcId="{7B4B3E5C-0AF1-451C-8C75-985E14F45195}" destId="{53B22EEB-8E3D-4B5D-9534-27E6073B8D29}" srcOrd="0" destOrd="0" presId="urn:microsoft.com/office/officeart/2018/2/layout/IconVerticalSolidList"/>
    <dgm:cxn modelId="{8D0781BE-6D90-4B92-9F0D-7F3F07E8545C}" type="presParOf" srcId="{7B4B3E5C-0AF1-451C-8C75-985E14F45195}" destId="{4E073F91-B94B-477E-99D8-1AAF2C8E25A4}" srcOrd="1" destOrd="0" presId="urn:microsoft.com/office/officeart/2018/2/layout/IconVerticalSolidList"/>
    <dgm:cxn modelId="{A3259E60-54C0-41EB-8DFB-DD303D56BD7A}" type="presParOf" srcId="{7B4B3E5C-0AF1-451C-8C75-985E14F45195}" destId="{963FA163-7134-4B45-A301-D67FE4A84601}" srcOrd="2" destOrd="0" presId="urn:microsoft.com/office/officeart/2018/2/layout/IconVerticalSolidList"/>
    <dgm:cxn modelId="{4BC09608-58B9-4647-B393-363D2A88070C}" type="presParOf" srcId="{7B4B3E5C-0AF1-451C-8C75-985E14F45195}" destId="{50C1B1B4-C21B-4158-8A12-D541F40DF6CB}" srcOrd="3" destOrd="0" presId="urn:microsoft.com/office/officeart/2018/2/layout/IconVerticalSolidList"/>
    <dgm:cxn modelId="{E3B7ED14-42B0-45C8-BCC2-2B0477EE912D}" type="presParOf" srcId="{64203A1B-259E-426F-A5AC-46E52B1F926B}" destId="{7F0EB3D4-9954-4D46-82BD-777F0F7D6A65}" srcOrd="1" destOrd="0" presId="urn:microsoft.com/office/officeart/2018/2/layout/IconVerticalSolidList"/>
    <dgm:cxn modelId="{BAA020C4-E776-4FF9-BFF9-F3C7CD101390}" type="presParOf" srcId="{64203A1B-259E-426F-A5AC-46E52B1F926B}" destId="{97F953D2-54AF-4916-9A40-540483EB5E2D}" srcOrd="2" destOrd="0" presId="urn:microsoft.com/office/officeart/2018/2/layout/IconVerticalSolidList"/>
    <dgm:cxn modelId="{87501555-F47C-416E-B6A0-2CA94D7E697C}" type="presParOf" srcId="{97F953D2-54AF-4916-9A40-540483EB5E2D}" destId="{E0C73524-B71B-4022-84FC-1B0FA4D2ED4F}" srcOrd="0" destOrd="0" presId="urn:microsoft.com/office/officeart/2018/2/layout/IconVerticalSolidList"/>
    <dgm:cxn modelId="{5D95366C-2E7E-43A6-9D6B-C7B3EC3DCD36}" type="presParOf" srcId="{97F953D2-54AF-4916-9A40-540483EB5E2D}" destId="{574C09C9-6E4F-423E-8DC7-AEDB114C9429}" srcOrd="1" destOrd="0" presId="urn:microsoft.com/office/officeart/2018/2/layout/IconVerticalSolidList"/>
    <dgm:cxn modelId="{E70DAC25-EF0A-4CE4-8C7F-0A74C0772837}" type="presParOf" srcId="{97F953D2-54AF-4916-9A40-540483EB5E2D}" destId="{EEADF26F-AC37-454A-B207-06AADDEB2635}" srcOrd="2" destOrd="0" presId="urn:microsoft.com/office/officeart/2018/2/layout/IconVerticalSolidList"/>
    <dgm:cxn modelId="{3DE1C482-B235-4A0A-BA9B-39C1F57A72D4}" type="presParOf" srcId="{97F953D2-54AF-4916-9A40-540483EB5E2D}" destId="{ECE10B63-BA69-452B-8D0D-3F23C026AF1D}" srcOrd="3" destOrd="0" presId="urn:microsoft.com/office/officeart/2018/2/layout/IconVerticalSolidList"/>
    <dgm:cxn modelId="{4AE0F5EE-D7D9-4DE3-A051-BD54B6EA03BA}" type="presParOf" srcId="{97F953D2-54AF-4916-9A40-540483EB5E2D}" destId="{DB3A62D6-5953-4401-ADA1-808C33EDF630}" srcOrd="4" destOrd="0" presId="urn:microsoft.com/office/officeart/2018/2/layout/IconVerticalSolidList"/>
    <dgm:cxn modelId="{1567D643-FE72-4562-98F7-A0C8210210C1}" type="presParOf" srcId="{64203A1B-259E-426F-A5AC-46E52B1F926B}" destId="{30760192-2D26-4B52-B94B-F477E10F9328}" srcOrd="3" destOrd="0" presId="urn:microsoft.com/office/officeart/2018/2/layout/IconVerticalSolidList"/>
    <dgm:cxn modelId="{4EFD3F9B-225C-433E-B6CB-92484DFED765}" type="presParOf" srcId="{64203A1B-259E-426F-A5AC-46E52B1F926B}" destId="{78DAD722-DCD3-43A4-872E-CA58B9C19A2A}" srcOrd="4" destOrd="0" presId="urn:microsoft.com/office/officeart/2018/2/layout/IconVerticalSolidList"/>
    <dgm:cxn modelId="{50C08481-3162-4939-9949-8FDCC2184E87}" type="presParOf" srcId="{78DAD722-DCD3-43A4-872E-CA58B9C19A2A}" destId="{025B77E6-28AA-42D6-94C9-D791CC5E60D1}" srcOrd="0" destOrd="0" presId="urn:microsoft.com/office/officeart/2018/2/layout/IconVerticalSolidList"/>
    <dgm:cxn modelId="{733467E5-06F3-473A-9544-5D8F47642F58}" type="presParOf" srcId="{78DAD722-DCD3-43A4-872E-CA58B9C19A2A}" destId="{F1C872DE-A4AA-4825-88A9-57040E92F9AB}" srcOrd="1" destOrd="0" presId="urn:microsoft.com/office/officeart/2018/2/layout/IconVerticalSolidList"/>
    <dgm:cxn modelId="{AF8F797D-28D9-4582-AE7B-B1B3F9EC630D}" type="presParOf" srcId="{78DAD722-DCD3-43A4-872E-CA58B9C19A2A}" destId="{9EFF831A-FF84-4190-9D90-FB32843DE4E4}" srcOrd="2" destOrd="0" presId="urn:microsoft.com/office/officeart/2018/2/layout/IconVerticalSolidList"/>
    <dgm:cxn modelId="{BEFF1C38-6D85-448F-9B31-78056442C6E1}" type="presParOf" srcId="{78DAD722-DCD3-43A4-872E-CA58B9C19A2A}" destId="{341E1865-E376-4CA9-83E4-58F3DA4FA827}" srcOrd="3" destOrd="0" presId="urn:microsoft.com/office/officeart/2018/2/layout/IconVerticalSolidList"/>
    <dgm:cxn modelId="{EBF83D2E-E2B2-45B2-AA7F-71611EB9539C}" type="presParOf" srcId="{64203A1B-259E-426F-A5AC-46E52B1F926B}" destId="{BE29A0F7-55D0-4DCA-88C2-731F49AB6108}" srcOrd="5" destOrd="0" presId="urn:microsoft.com/office/officeart/2018/2/layout/IconVerticalSolidList"/>
    <dgm:cxn modelId="{280C095B-1545-4325-8D10-9E85B0054D52}" type="presParOf" srcId="{64203A1B-259E-426F-A5AC-46E52B1F926B}" destId="{BAFD4EBB-66D0-471C-8106-2F0E504F422C}" srcOrd="6" destOrd="0" presId="urn:microsoft.com/office/officeart/2018/2/layout/IconVerticalSolidList"/>
    <dgm:cxn modelId="{9B4B2A58-AD7F-4191-AC23-6D7573DF0DEC}" type="presParOf" srcId="{BAFD4EBB-66D0-471C-8106-2F0E504F422C}" destId="{964122C2-52CB-49AD-898A-A65EF159CC67}" srcOrd="0" destOrd="0" presId="urn:microsoft.com/office/officeart/2018/2/layout/IconVerticalSolidList"/>
    <dgm:cxn modelId="{B73C1E97-BA4B-4D60-A38F-57E2C0B963BE}" type="presParOf" srcId="{BAFD4EBB-66D0-471C-8106-2F0E504F422C}" destId="{19D7E8B5-2988-4032-99C9-E0FA094E11F1}" srcOrd="1" destOrd="0" presId="urn:microsoft.com/office/officeart/2018/2/layout/IconVerticalSolidList"/>
    <dgm:cxn modelId="{DE4D4573-DB3D-42E1-BFF9-73F2B43B3DE0}" type="presParOf" srcId="{BAFD4EBB-66D0-471C-8106-2F0E504F422C}" destId="{E14E4A70-870C-49DD-96EE-E00C1A08F8A8}" srcOrd="2" destOrd="0" presId="urn:microsoft.com/office/officeart/2018/2/layout/IconVerticalSolidList"/>
    <dgm:cxn modelId="{00C06192-77FB-46C0-8F5B-B77C0140EE3D}" type="presParOf" srcId="{BAFD4EBB-66D0-471C-8106-2F0E504F422C}" destId="{53BB8F3D-5116-4665-9C98-43D41C57208F}" srcOrd="3" destOrd="0" presId="urn:microsoft.com/office/officeart/2018/2/layout/IconVerticalSolidList"/>
    <dgm:cxn modelId="{819C9391-C0E1-4EE1-AEB7-40047000CC9F}" type="presParOf" srcId="{64203A1B-259E-426F-A5AC-46E52B1F926B}" destId="{D227F956-DF54-4879-A373-9C7D0260ADBE}" srcOrd="7" destOrd="0" presId="urn:microsoft.com/office/officeart/2018/2/layout/IconVerticalSolidList"/>
    <dgm:cxn modelId="{EA4117DD-D2AD-4D72-868F-EAF1368EB474}" type="presParOf" srcId="{64203A1B-259E-426F-A5AC-46E52B1F926B}" destId="{70D46075-E4F0-488A-A997-39D64A06168E}" srcOrd="8" destOrd="0" presId="urn:microsoft.com/office/officeart/2018/2/layout/IconVerticalSolidList"/>
    <dgm:cxn modelId="{D18AE55F-39BB-450C-8199-91670549EB2C}" type="presParOf" srcId="{70D46075-E4F0-488A-A997-39D64A06168E}" destId="{01EA6D2A-05D8-4A89-BBA3-6912936EC929}" srcOrd="0" destOrd="0" presId="urn:microsoft.com/office/officeart/2018/2/layout/IconVerticalSolidList"/>
    <dgm:cxn modelId="{FC8BFF54-8D0E-4021-A735-066498859902}" type="presParOf" srcId="{70D46075-E4F0-488A-A997-39D64A06168E}" destId="{89B0230F-2269-4622-B484-6A68D96F97E9}" srcOrd="1" destOrd="0" presId="urn:microsoft.com/office/officeart/2018/2/layout/IconVerticalSolidList"/>
    <dgm:cxn modelId="{7BA7D0E8-DFB8-4D01-AD93-EA3296546BDE}" type="presParOf" srcId="{70D46075-E4F0-488A-A997-39D64A06168E}" destId="{A9A19C19-B9A3-4849-848A-EAF565E8ACF2}" srcOrd="2" destOrd="0" presId="urn:microsoft.com/office/officeart/2018/2/layout/IconVerticalSolidList"/>
    <dgm:cxn modelId="{19733252-D43E-4FA0-B68E-337E635A2CDF}" type="presParOf" srcId="{70D46075-E4F0-488A-A997-39D64A06168E}" destId="{943CB2DC-10E9-4915-B12F-45E41B88E734}" srcOrd="3" destOrd="0" presId="urn:microsoft.com/office/officeart/2018/2/layout/IconVerticalSolidList"/>
    <dgm:cxn modelId="{BF364602-F44A-473F-AB96-B76C9330DF48}" type="presParOf" srcId="{64203A1B-259E-426F-A5AC-46E52B1F926B}" destId="{5ED468F5-F821-4B0F-AD17-AF35699D240E}" srcOrd="9" destOrd="0" presId="urn:microsoft.com/office/officeart/2018/2/layout/IconVerticalSolidList"/>
    <dgm:cxn modelId="{DB19572D-3F5C-454D-8BF1-E65A4F4AB8C2}" type="presParOf" srcId="{64203A1B-259E-426F-A5AC-46E52B1F926B}" destId="{947D3AD7-54DB-4AB2-9BF7-636B085E85CE}" srcOrd="10" destOrd="0" presId="urn:microsoft.com/office/officeart/2018/2/layout/IconVerticalSolidList"/>
    <dgm:cxn modelId="{892B1DD6-19C6-46F3-BEA2-2AFF80400287}" type="presParOf" srcId="{947D3AD7-54DB-4AB2-9BF7-636B085E85CE}" destId="{DE560D0D-1E69-4C5C-9FBC-62347AC6E7C3}" srcOrd="0" destOrd="0" presId="urn:microsoft.com/office/officeart/2018/2/layout/IconVerticalSolidList"/>
    <dgm:cxn modelId="{074A30D7-BD09-4D25-A750-243592E1B768}" type="presParOf" srcId="{947D3AD7-54DB-4AB2-9BF7-636B085E85CE}" destId="{01372961-098A-4199-B375-E366CAC21D2F}" srcOrd="1" destOrd="0" presId="urn:microsoft.com/office/officeart/2018/2/layout/IconVerticalSolidList"/>
    <dgm:cxn modelId="{FE9E12E8-D13B-4C96-9AA6-0D363E2AF846}" type="presParOf" srcId="{947D3AD7-54DB-4AB2-9BF7-636B085E85CE}" destId="{3BC6D885-C39E-4E10-8A3F-FCC02BFDCD0A}" srcOrd="2" destOrd="0" presId="urn:microsoft.com/office/officeart/2018/2/layout/IconVerticalSolidList"/>
    <dgm:cxn modelId="{6559B4E6-5DDE-446E-97F1-A069BC497641}" type="presParOf" srcId="{947D3AD7-54DB-4AB2-9BF7-636B085E85CE}" destId="{075E0F21-172E-4485-936A-250AECB38FD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999143" y="1007556"/>
          <a:ext cx="301888" cy="2354732"/>
        </a:xfrm>
        <a:custGeom>
          <a:avLst/>
          <a:gdLst/>
          <a:ahLst/>
          <a:cxnLst/>
          <a:rect l="0" t="0" r="0" b="0"/>
          <a:pathLst>
            <a:path>
              <a:moveTo>
                <a:pt x="0" y="0"/>
              </a:moveTo>
              <a:lnTo>
                <a:pt x="0" y="2354732"/>
              </a:lnTo>
              <a:lnTo>
                <a:pt x="301888" y="2354732"/>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999143" y="1007556"/>
          <a:ext cx="301888" cy="925792"/>
        </a:xfrm>
        <a:custGeom>
          <a:avLst/>
          <a:gdLst/>
          <a:ahLst/>
          <a:cxnLst/>
          <a:rect l="0" t="0" r="0" b="0"/>
          <a:pathLst>
            <a:path>
              <a:moveTo>
                <a:pt x="0" y="0"/>
              </a:moveTo>
              <a:lnTo>
                <a:pt x="0" y="925792"/>
              </a:lnTo>
              <a:lnTo>
                <a:pt x="301888" y="925792"/>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797884" y="126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EVP Administration</a:t>
          </a:r>
        </a:p>
      </dsp:txBody>
      <dsp:txXfrm>
        <a:off x="797884" y="1260"/>
        <a:ext cx="2012591" cy="1006295"/>
      </dsp:txXfrm>
    </dsp:sp>
    <dsp:sp modelId="{10D6ACEB-E40A-410F-801C-D754BDD646A7}">
      <dsp:nvSpPr>
        <dsp:cNvPr id="0" name=""/>
        <dsp:cNvSpPr/>
      </dsp:nvSpPr>
      <dsp:spPr>
        <a:xfrm>
          <a:off x="1301032" y="143020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tx1"/>
              </a:solidFill>
            </a:rPr>
            <a:t>Associate Vice President for HR</a:t>
          </a:r>
        </a:p>
      </dsp:txBody>
      <dsp:txXfrm>
        <a:off x="1301032" y="1430200"/>
        <a:ext cx="2012591" cy="1006295"/>
      </dsp:txXfrm>
    </dsp:sp>
    <dsp:sp modelId="{670BB953-6514-41E8-81B0-8C86420AC2F9}">
      <dsp:nvSpPr>
        <dsp:cNvPr id="0" name=""/>
        <dsp:cNvSpPr/>
      </dsp:nvSpPr>
      <dsp:spPr>
        <a:xfrm>
          <a:off x="1301032" y="2859140"/>
          <a:ext cx="2012591" cy="1006295"/>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solidFill>
                <a:schemeClr val="tx1"/>
              </a:solidFill>
            </a:rPr>
            <a:t>7,000+</a:t>
          </a:r>
          <a:r>
            <a:rPr lang="en-US" sz="1900" kern="1200" baseline="0" dirty="0">
              <a:solidFill>
                <a:schemeClr val="tx1"/>
              </a:solidFill>
            </a:rPr>
            <a:t> </a:t>
          </a:r>
        </a:p>
        <a:p>
          <a:pPr marL="0" lvl="0" indent="0" algn="ctr" defTabSz="844550">
            <a:lnSpc>
              <a:spcPct val="90000"/>
            </a:lnSpc>
            <a:spcBef>
              <a:spcPct val="0"/>
            </a:spcBef>
            <a:spcAft>
              <a:spcPct val="35000"/>
            </a:spcAft>
            <a:buNone/>
          </a:pPr>
          <a:r>
            <a:rPr lang="en-US" sz="1900" kern="1200" baseline="0" dirty="0">
              <a:solidFill>
                <a:schemeClr val="tx1"/>
              </a:solidFill>
            </a:rPr>
            <a:t>support staff</a:t>
          </a:r>
          <a:endParaRPr lang="en-US" sz="1900" kern="1200" dirty="0">
            <a:solidFill>
              <a:schemeClr val="tx1"/>
            </a:solidFill>
          </a:endParaRPr>
        </a:p>
      </dsp:txBody>
      <dsp:txXfrm>
        <a:off x="1301032" y="2859140"/>
        <a:ext cx="2012591" cy="1006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1049314" y="1007303"/>
          <a:ext cx="301971" cy="2355374"/>
        </a:xfrm>
        <a:custGeom>
          <a:avLst/>
          <a:gdLst/>
          <a:ahLst/>
          <a:cxnLst/>
          <a:rect l="0" t="0" r="0" b="0"/>
          <a:pathLst>
            <a:path>
              <a:moveTo>
                <a:pt x="0" y="0"/>
              </a:moveTo>
              <a:lnTo>
                <a:pt x="0" y="2355374"/>
              </a:lnTo>
              <a:lnTo>
                <a:pt x="301971" y="2355374"/>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1049314" y="1007303"/>
          <a:ext cx="301971" cy="926044"/>
        </a:xfrm>
        <a:custGeom>
          <a:avLst/>
          <a:gdLst/>
          <a:ahLst/>
          <a:cxnLst/>
          <a:rect l="0" t="0" r="0" b="0"/>
          <a:pathLst>
            <a:path>
              <a:moveTo>
                <a:pt x="0" y="0"/>
              </a:moveTo>
              <a:lnTo>
                <a:pt x="0" y="926044"/>
              </a:lnTo>
              <a:lnTo>
                <a:pt x="301971" y="926044"/>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848000" y="733"/>
          <a:ext cx="2013140" cy="1006570"/>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Provost and </a:t>
          </a:r>
          <a:br>
            <a:rPr lang="en-US" sz="1700" kern="1200" dirty="0">
              <a:solidFill>
                <a:schemeClr val="tx1"/>
              </a:solidFill>
            </a:rPr>
          </a:br>
          <a:r>
            <a:rPr lang="en-US" sz="1700" kern="1200" dirty="0">
              <a:solidFill>
                <a:schemeClr val="tx1"/>
              </a:solidFill>
            </a:rPr>
            <a:t>Exec VP</a:t>
          </a:r>
        </a:p>
      </dsp:txBody>
      <dsp:txXfrm>
        <a:off x="848000" y="733"/>
        <a:ext cx="2013140" cy="1006570"/>
      </dsp:txXfrm>
    </dsp:sp>
    <dsp:sp modelId="{10D6ACEB-E40A-410F-801C-D754BDD646A7}">
      <dsp:nvSpPr>
        <dsp:cNvPr id="0" name=""/>
        <dsp:cNvSpPr/>
      </dsp:nvSpPr>
      <dsp:spPr>
        <a:xfrm>
          <a:off x="1351285" y="1430063"/>
          <a:ext cx="2013140" cy="1006570"/>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Associate Provost and Associate VP </a:t>
          </a:r>
          <a:br>
            <a:rPr lang="en-US" sz="1700" kern="1200" dirty="0">
              <a:solidFill>
                <a:schemeClr val="tx1"/>
              </a:solidFill>
            </a:rPr>
          </a:br>
          <a:r>
            <a:rPr lang="en-US" sz="1700" kern="1200" dirty="0">
              <a:solidFill>
                <a:schemeClr val="tx1"/>
              </a:solidFill>
            </a:rPr>
            <a:t>for Faculty and Academic Staff Affairs</a:t>
          </a:r>
        </a:p>
      </dsp:txBody>
      <dsp:txXfrm>
        <a:off x="1351285" y="1430063"/>
        <a:ext cx="2013140" cy="1006570"/>
      </dsp:txXfrm>
    </dsp:sp>
    <dsp:sp modelId="{670BB953-6514-41E8-81B0-8C86420AC2F9}">
      <dsp:nvSpPr>
        <dsp:cNvPr id="0" name=""/>
        <dsp:cNvSpPr/>
      </dsp:nvSpPr>
      <dsp:spPr>
        <a:xfrm>
          <a:off x="1351285" y="2859393"/>
          <a:ext cx="2013140" cy="1006570"/>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tx1"/>
              </a:solidFill>
            </a:rPr>
            <a:t>5,700 faculty, academic staff and executive managers</a:t>
          </a:r>
        </a:p>
      </dsp:txBody>
      <dsp:txXfrm>
        <a:off x="1351285" y="2859393"/>
        <a:ext cx="2013140" cy="10065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201CE-3ADE-4F75-AD19-EF09A771AD2E}">
      <dsp:nvSpPr>
        <dsp:cNvPr id="0" name=""/>
        <dsp:cNvSpPr/>
      </dsp:nvSpPr>
      <dsp:spPr>
        <a:xfrm>
          <a:off x="865634" y="848821"/>
          <a:ext cx="223176" cy="2593650"/>
        </a:xfrm>
        <a:custGeom>
          <a:avLst/>
          <a:gdLst/>
          <a:ahLst/>
          <a:cxnLst/>
          <a:rect l="0" t="0" r="0" b="0"/>
          <a:pathLst>
            <a:path>
              <a:moveTo>
                <a:pt x="0" y="0"/>
              </a:moveTo>
              <a:lnTo>
                <a:pt x="0" y="2593650"/>
              </a:lnTo>
              <a:lnTo>
                <a:pt x="223176" y="2593650"/>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CB60AB94-E574-437F-9FEC-EAA50D0C331E}">
      <dsp:nvSpPr>
        <dsp:cNvPr id="0" name=""/>
        <dsp:cNvSpPr/>
      </dsp:nvSpPr>
      <dsp:spPr>
        <a:xfrm>
          <a:off x="865634" y="848821"/>
          <a:ext cx="254535" cy="1084527"/>
        </a:xfrm>
        <a:custGeom>
          <a:avLst/>
          <a:gdLst/>
          <a:ahLst/>
          <a:cxnLst/>
          <a:rect l="0" t="0" r="0" b="0"/>
          <a:pathLst>
            <a:path>
              <a:moveTo>
                <a:pt x="0" y="0"/>
              </a:moveTo>
              <a:lnTo>
                <a:pt x="0" y="1084527"/>
              </a:lnTo>
              <a:lnTo>
                <a:pt x="254535" y="1084527"/>
              </a:lnTo>
            </a:path>
          </a:pathLst>
        </a:custGeom>
        <a:noFill/>
        <a:ln w="22225" cap="rnd" cmpd="sng" algn="ctr">
          <a:solidFill>
            <a:srgbClr val="94AE4A"/>
          </a:solidFill>
          <a:prstDash val="solid"/>
        </a:ln>
        <a:effectLst/>
      </dsp:spPr>
      <dsp:style>
        <a:lnRef idx="2">
          <a:scrgbClr r="0" g="0" b="0"/>
        </a:lnRef>
        <a:fillRef idx="0">
          <a:scrgbClr r="0" g="0" b="0"/>
        </a:fillRef>
        <a:effectRef idx="0">
          <a:scrgbClr r="0" g="0" b="0"/>
        </a:effectRef>
        <a:fontRef idx="minor"/>
      </dsp:style>
    </dsp:sp>
    <dsp:sp modelId="{279C532F-F4AB-4188-B43C-C71BED2207D6}">
      <dsp:nvSpPr>
        <dsp:cNvPr id="0" name=""/>
        <dsp:cNvSpPr/>
      </dsp:nvSpPr>
      <dsp:spPr>
        <a:xfrm>
          <a:off x="695944" y="371"/>
          <a:ext cx="1696900" cy="848450"/>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br>
            <a:rPr lang="en-US" sz="2100" kern="1200" dirty="0">
              <a:solidFill>
                <a:schemeClr val="tx1"/>
              </a:solidFill>
            </a:rPr>
          </a:br>
          <a:r>
            <a:rPr lang="en-US" sz="1600" kern="1200" dirty="0">
              <a:solidFill>
                <a:schemeClr val="tx1"/>
              </a:solidFill>
            </a:rPr>
            <a:t>Exec VP Office of Health Sciences</a:t>
          </a:r>
        </a:p>
      </dsp:txBody>
      <dsp:txXfrm>
        <a:off x="695944" y="371"/>
        <a:ext cx="1696900" cy="848450"/>
      </dsp:txXfrm>
    </dsp:sp>
    <dsp:sp modelId="{10D6ACEB-E40A-410F-801C-D754BDD646A7}">
      <dsp:nvSpPr>
        <dsp:cNvPr id="0" name=""/>
        <dsp:cNvSpPr/>
      </dsp:nvSpPr>
      <dsp:spPr>
        <a:xfrm>
          <a:off x="1120169" y="1205170"/>
          <a:ext cx="2396311" cy="1456356"/>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College of Human Medicine</a:t>
          </a:r>
        </a:p>
        <a:p>
          <a:pPr marL="0" lvl="0" indent="0" algn="ctr" defTabSz="622300">
            <a:lnSpc>
              <a:spcPct val="90000"/>
            </a:lnSpc>
            <a:spcBef>
              <a:spcPct val="0"/>
            </a:spcBef>
            <a:spcAft>
              <a:spcPct val="35000"/>
            </a:spcAft>
            <a:buNone/>
          </a:pPr>
          <a:r>
            <a:rPr lang="en-US" sz="1400" b="1" kern="1200" dirty="0">
              <a:solidFill>
                <a:schemeClr val="tx1"/>
              </a:solidFill>
            </a:rPr>
            <a:t>College of Osteopathic Medicine</a:t>
          </a:r>
        </a:p>
        <a:p>
          <a:pPr marL="0" lvl="0" indent="0" algn="ctr" defTabSz="622300">
            <a:lnSpc>
              <a:spcPct val="90000"/>
            </a:lnSpc>
            <a:spcBef>
              <a:spcPct val="0"/>
            </a:spcBef>
            <a:spcAft>
              <a:spcPct val="35000"/>
            </a:spcAft>
            <a:buNone/>
          </a:pPr>
          <a:r>
            <a:rPr lang="en-US" sz="1400" b="1" kern="1200" dirty="0">
              <a:solidFill>
                <a:schemeClr val="tx1"/>
              </a:solidFill>
            </a:rPr>
            <a:t>College of Nursing</a:t>
          </a:r>
        </a:p>
        <a:p>
          <a:pPr marL="0" lvl="0" indent="0" algn="ctr" defTabSz="622300">
            <a:lnSpc>
              <a:spcPct val="90000"/>
            </a:lnSpc>
            <a:spcBef>
              <a:spcPct val="0"/>
            </a:spcBef>
            <a:spcAft>
              <a:spcPct val="35000"/>
            </a:spcAft>
            <a:buNone/>
          </a:pPr>
          <a:r>
            <a:rPr lang="en-US" sz="1400" b="1" kern="1200" dirty="0">
              <a:solidFill>
                <a:schemeClr val="tx1"/>
              </a:solidFill>
            </a:rPr>
            <a:t>Health Care Inc</a:t>
          </a:r>
        </a:p>
      </dsp:txBody>
      <dsp:txXfrm>
        <a:off x="1120169" y="1205170"/>
        <a:ext cx="2396311" cy="1456356"/>
      </dsp:txXfrm>
    </dsp:sp>
    <dsp:sp modelId="{670BB953-6514-41E8-81B0-8C86420AC2F9}">
      <dsp:nvSpPr>
        <dsp:cNvPr id="0" name=""/>
        <dsp:cNvSpPr/>
      </dsp:nvSpPr>
      <dsp:spPr>
        <a:xfrm>
          <a:off x="1088811" y="3018246"/>
          <a:ext cx="1718484" cy="848450"/>
        </a:xfrm>
        <a:prstGeom prst="rect">
          <a:avLst/>
        </a:prstGeom>
        <a:solidFill>
          <a:srgbClr val="94AE4A"/>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Faculty, academic staff, and support staff</a:t>
          </a:r>
        </a:p>
      </dsp:txBody>
      <dsp:txXfrm>
        <a:off x="1088811" y="3018246"/>
        <a:ext cx="1718484" cy="8484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E36C80-06D2-463F-BFFF-54BF665F4BC0}">
      <dsp:nvSpPr>
        <dsp:cNvPr id="0" name=""/>
        <dsp:cNvSpPr/>
      </dsp:nvSpPr>
      <dsp:spPr>
        <a:xfrm>
          <a:off x="3529476" y="1840"/>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Gill Sans MT" panose="020B0502020104020203"/>
            </a:rPr>
            <a:t>Outreach</a:t>
          </a:r>
        </a:p>
      </dsp:txBody>
      <dsp:txXfrm>
        <a:off x="3572700" y="45064"/>
        <a:ext cx="3884213" cy="799002"/>
      </dsp:txXfrm>
    </dsp:sp>
    <dsp:sp modelId="{E07097EE-F9FE-4641-A40E-66BF0547EB21}">
      <dsp:nvSpPr>
        <dsp:cNvPr id="0" name=""/>
        <dsp:cNvSpPr/>
      </dsp:nvSpPr>
      <dsp:spPr>
        <a:xfrm>
          <a:off x="3529476" y="931564"/>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Closure Considerations</a:t>
          </a:r>
        </a:p>
      </dsp:txBody>
      <dsp:txXfrm>
        <a:off x="3572700" y="974788"/>
        <a:ext cx="3884213" cy="799002"/>
      </dsp:txXfrm>
    </dsp:sp>
    <dsp:sp modelId="{91DC2F8B-F08A-4CE6-9811-D39D3225C1E9}">
      <dsp:nvSpPr>
        <dsp:cNvPr id="0" name=""/>
        <dsp:cNvSpPr/>
      </dsp:nvSpPr>
      <dsp:spPr>
        <a:xfrm>
          <a:off x="3529476" y="1861287"/>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Gill Sans MT" panose="020B0502020104020203"/>
            </a:rPr>
            <a:t>Notifications</a:t>
          </a:r>
          <a:r>
            <a:rPr lang="en-US" sz="2600" kern="1200" dirty="0"/>
            <a:t> to Other Units</a:t>
          </a:r>
        </a:p>
      </dsp:txBody>
      <dsp:txXfrm>
        <a:off x="3572700" y="1904511"/>
        <a:ext cx="3884213" cy="799002"/>
      </dsp:txXfrm>
    </dsp:sp>
    <dsp:sp modelId="{B0334C0F-1477-46C2-9CB5-5F4BE54B3FA3}">
      <dsp:nvSpPr>
        <dsp:cNvPr id="0" name=""/>
        <dsp:cNvSpPr/>
      </dsp:nvSpPr>
      <dsp:spPr>
        <a:xfrm>
          <a:off x="3529476" y="2791011"/>
          <a:ext cx="3970661" cy="88545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dirty="0"/>
            <a:t>Referrals</a:t>
          </a:r>
        </a:p>
      </dsp:txBody>
      <dsp:txXfrm>
        <a:off x="3572700" y="2834235"/>
        <a:ext cx="3884213" cy="7990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7C38B-E32E-43B0-B9F4-711B8B14C45B}">
      <dsp:nvSpPr>
        <dsp:cNvPr id="0" name=""/>
        <dsp:cNvSpPr/>
      </dsp:nvSpPr>
      <dsp:spPr>
        <a:xfrm>
          <a:off x="685051" y="0"/>
          <a:ext cx="7763911" cy="45489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C34D23-00E9-484A-AFB0-AF1E1DE42A48}">
      <dsp:nvSpPr>
        <dsp:cNvPr id="0" name=""/>
        <dsp:cNvSpPr/>
      </dsp:nvSpPr>
      <dsp:spPr>
        <a:xfrm>
          <a:off x="309521"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marL="0" lvl="0" indent="0" algn="l" defTabSz="1155700" rtl="0">
            <a:lnSpc>
              <a:spcPct val="90000"/>
            </a:lnSpc>
            <a:spcBef>
              <a:spcPct val="0"/>
            </a:spcBef>
            <a:spcAft>
              <a:spcPct val="35000"/>
            </a:spcAft>
            <a:buNone/>
          </a:pPr>
          <a:r>
            <a:rPr lang="en-US" sz="2600" kern="1200" dirty="0">
              <a:latin typeface="Gill Sans MT" panose="020B0502020104020203"/>
            </a:rPr>
            <a:t>Consult with FASA, OER, OHS to review</a:t>
          </a:r>
        </a:p>
        <a:p>
          <a:pPr marL="228600" lvl="1" indent="-228600" algn="l" defTabSz="889000">
            <a:lnSpc>
              <a:spcPct val="90000"/>
            </a:lnSpc>
            <a:spcBef>
              <a:spcPct val="0"/>
            </a:spcBef>
            <a:spcAft>
              <a:spcPct val="15000"/>
            </a:spcAft>
            <a:buChar char="•"/>
          </a:pPr>
          <a:r>
            <a:rPr lang="en-US" sz="2000" kern="1200" dirty="0">
              <a:latin typeface="Gill Sans MT" panose="020B0502020104020203"/>
            </a:rPr>
            <a:t>Do not investigate</a:t>
          </a:r>
          <a:endParaRPr lang="en-US" sz="2000" kern="1200" dirty="0"/>
        </a:p>
      </dsp:txBody>
      <dsp:txXfrm>
        <a:off x="398346" y="1453523"/>
        <a:ext cx="2562554" cy="1641948"/>
      </dsp:txXfrm>
    </dsp:sp>
    <dsp:sp modelId="{91B97966-D7F4-4974-8A74-AB6C64ADC3F4}">
      <dsp:nvSpPr>
        <dsp:cNvPr id="0" name=""/>
        <dsp:cNvSpPr/>
      </dsp:nvSpPr>
      <dsp:spPr>
        <a:xfrm>
          <a:off x="3196904"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Gill Sans MT" panose="020B0502020104020203"/>
            </a:rPr>
            <a:t>Consider whether interim action may be needed</a:t>
          </a:r>
          <a:endParaRPr lang="en-US" sz="2600" kern="1200" dirty="0"/>
        </a:p>
      </dsp:txBody>
      <dsp:txXfrm>
        <a:off x="3285729" y="1453523"/>
        <a:ext cx="2562554" cy="1641948"/>
      </dsp:txXfrm>
    </dsp:sp>
    <dsp:sp modelId="{D6BD76DC-7BBC-4B5E-AA6D-04407EF6D5D8}">
      <dsp:nvSpPr>
        <dsp:cNvPr id="0" name=""/>
        <dsp:cNvSpPr/>
      </dsp:nvSpPr>
      <dsp:spPr>
        <a:xfrm>
          <a:off x="6084288" y="1364698"/>
          <a:ext cx="2740204" cy="1819598"/>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Gill Sans MT" panose="020B0502020104020203"/>
            </a:rPr>
            <a:t>Do not retaliate</a:t>
          </a:r>
        </a:p>
      </dsp:txBody>
      <dsp:txXfrm>
        <a:off x="6173113" y="1453523"/>
        <a:ext cx="2562554" cy="1641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75DF7E-BFCE-4352-8297-BFD8F52C67F7}">
      <dsp:nvSpPr>
        <dsp:cNvPr id="0" name=""/>
        <dsp:cNvSpPr/>
      </dsp:nvSpPr>
      <dsp:spPr>
        <a:xfrm>
          <a:off x="1402474" y="2172"/>
          <a:ext cx="5609896" cy="1125546"/>
        </a:xfrm>
        <a:prstGeom prst="rect">
          <a:avLst/>
        </a:prstGeom>
        <a:solidFill>
          <a:schemeClr val="accent5">
            <a:tint val="40000"/>
            <a:alpha val="90000"/>
            <a:hueOff val="0"/>
            <a:satOff val="0"/>
            <a:lumOff val="0"/>
            <a:alphaOff val="0"/>
          </a:schemeClr>
        </a:solidFill>
        <a:ln w="12700" cap="rnd"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848" tIns="285889" rIns="108848" bIns="285889" numCol="1" spcCol="1270" anchor="ctr" anchorCtr="0">
          <a:noAutofit/>
        </a:bodyPr>
        <a:lstStyle/>
        <a:p>
          <a:pPr marL="0" lvl="0" indent="0" algn="l" defTabSz="889000">
            <a:lnSpc>
              <a:spcPct val="90000"/>
            </a:lnSpc>
            <a:spcBef>
              <a:spcPct val="0"/>
            </a:spcBef>
            <a:spcAft>
              <a:spcPct val="35000"/>
            </a:spcAft>
            <a:buNone/>
          </a:pPr>
          <a:r>
            <a:rPr lang="en-US" sz="2000" kern="1200" dirty="0"/>
            <a:t>Schedule a meeting with College/Department leadership, FASA/</a:t>
          </a:r>
          <a:r>
            <a:rPr lang="en-US" sz="2000" kern="1200" dirty="0">
              <a:latin typeface="Gill Sans MT" panose="020B0502020104020203"/>
            </a:rPr>
            <a:t>OER</a:t>
          </a:r>
          <a:r>
            <a:rPr lang="en-US" sz="2000" kern="1200" dirty="0"/>
            <a:t>, OGC, and OCR</a:t>
          </a:r>
        </a:p>
      </dsp:txBody>
      <dsp:txXfrm>
        <a:off x="1402474" y="2172"/>
        <a:ext cx="5609896" cy="1125546"/>
      </dsp:txXfrm>
    </dsp:sp>
    <dsp:sp modelId="{2323EADE-53B8-4144-9192-2B50C1705F7A}">
      <dsp:nvSpPr>
        <dsp:cNvPr id="0" name=""/>
        <dsp:cNvSpPr/>
      </dsp:nvSpPr>
      <dsp:spPr>
        <a:xfrm>
          <a:off x="0" y="2172"/>
          <a:ext cx="1402474" cy="1125546"/>
        </a:xfrm>
        <a:prstGeom prst="rect">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214" tIns="111179" rIns="74214" bIns="111179" numCol="1" spcCol="1270" anchor="ctr" anchorCtr="0">
          <a:noAutofit/>
        </a:bodyPr>
        <a:lstStyle/>
        <a:p>
          <a:pPr marL="0" lvl="0" indent="0" algn="ctr" defTabSz="1111250">
            <a:lnSpc>
              <a:spcPct val="90000"/>
            </a:lnSpc>
            <a:spcBef>
              <a:spcPct val="0"/>
            </a:spcBef>
            <a:spcAft>
              <a:spcPct val="35000"/>
            </a:spcAft>
            <a:buNone/>
          </a:pPr>
          <a:r>
            <a:rPr lang="en-US" sz="2500" kern="1200" dirty="0"/>
            <a:t>Schedule</a:t>
          </a:r>
        </a:p>
      </dsp:txBody>
      <dsp:txXfrm>
        <a:off x="0" y="2172"/>
        <a:ext cx="1402474" cy="1125546"/>
      </dsp:txXfrm>
    </dsp:sp>
    <dsp:sp modelId="{D5946FFA-341E-4F5B-8518-C8DF5494964E}">
      <dsp:nvSpPr>
        <dsp:cNvPr id="0" name=""/>
        <dsp:cNvSpPr/>
      </dsp:nvSpPr>
      <dsp:spPr>
        <a:xfrm>
          <a:off x="1402474" y="1195252"/>
          <a:ext cx="5609896" cy="1125546"/>
        </a:xfrm>
        <a:prstGeom prst="rect">
          <a:avLst/>
        </a:prstGeom>
        <a:solidFill>
          <a:schemeClr val="accent5">
            <a:tint val="40000"/>
            <a:alpha val="90000"/>
            <a:hueOff val="-277867"/>
            <a:satOff val="-15106"/>
            <a:lumOff val="-1644"/>
            <a:alphaOff val="0"/>
          </a:schemeClr>
        </a:solidFill>
        <a:ln w="12700" cap="rnd" cmpd="sng" algn="ctr">
          <a:solidFill>
            <a:schemeClr val="accent5">
              <a:tint val="40000"/>
              <a:alpha val="90000"/>
              <a:hueOff val="-277867"/>
              <a:satOff val="-15106"/>
              <a:lumOff val="-164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848" tIns="285889" rIns="108848" bIns="285889" numCol="1" spcCol="1270" anchor="ctr" anchorCtr="0">
          <a:noAutofit/>
        </a:bodyPr>
        <a:lstStyle/>
        <a:p>
          <a:pPr marL="0" lvl="0" indent="0" algn="l" defTabSz="889000" rtl="0">
            <a:lnSpc>
              <a:spcPct val="90000"/>
            </a:lnSpc>
            <a:spcBef>
              <a:spcPct val="0"/>
            </a:spcBef>
            <a:spcAft>
              <a:spcPct val="35000"/>
            </a:spcAft>
            <a:buNone/>
          </a:pPr>
          <a:r>
            <a:rPr lang="en-US" sz="2000" kern="1200" dirty="0"/>
            <a:t>Consider if other policies were violated</a:t>
          </a:r>
          <a:r>
            <a:rPr lang="en-US" sz="2000" kern="1200" dirty="0">
              <a:latin typeface="Gill Sans MT" panose="020B0502020104020203"/>
            </a:rPr>
            <a:t> and if further investigation of the issues is needed </a:t>
          </a:r>
          <a:endParaRPr lang="en-US" sz="2000" kern="1200" dirty="0"/>
        </a:p>
      </dsp:txBody>
      <dsp:txXfrm>
        <a:off x="1402474" y="1195252"/>
        <a:ext cx="5609896" cy="1125546"/>
      </dsp:txXfrm>
    </dsp:sp>
    <dsp:sp modelId="{E209FAF9-26F7-47D0-9B57-B88AB0136A31}">
      <dsp:nvSpPr>
        <dsp:cNvPr id="0" name=""/>
        <dsp:cNvSpPr/>
      </dsp:nvSpPr>
      <dsp:spPr>
        <a:xfrm>
          <a:off x="0" y="1195252"/>
          <a:ext cx="1402474" cy="1125546"/>
        </a:xfrm>
        <a:prstGeom prst="rect">
          <a:avLst/>
        </a:prstGeom>
        <a:gradFill rotWithShape="0">
          <a:gsLst>
            <a:gs pos="0">
              <a:schemeClr val="accent5">
                <a:hueOff val="-223985"/>
                <a:satOff val="-3461"/>
                <a:lumOff val="-7059"/>
                <a:alphaOff val="0"/>
                <a:tint val="98000"/>
                <a:lumMod val="110000"/>
              </a:schemeClr>
            </a:gs>
            <a:gs pos="84000">
              <a:schemeClr val="accent5">
                <a:hueOff val="-223985"/>
                <a:satOff val="-3461"/>
                <a:lumOff val="-7059"/>
                <a:alphaOff val="0"/>
                <a:shade val="90000"/>
                <a:lumMod val="88000"/>
              </a:schemeClr>
            </a:gs>
          </a:gsLst>
          <a:lin ang="5400000" scaled="0"/>
        </a:gradFill>
        <a:ln w="12700" cap="rnd" cmpd="sng" algn="ctr">
          <a:solidFill>
            <a:schemeClr val="accent5">
              <a:hueOff val="-223985"/>
              <a:satOff val="-3461"/>
              <a:lumOff val="-7059"/>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214" tIns="111179" rIns="74214" bIns="111179" numCol="1" spcCol="1270" anchor="ctr" anchorCtr="0">
          <a:noAutofit/>
        </a:bodyPr>
        <a:lstStyle/>
        <a:p>
          <a:pPr marL="0" lvl="0" indent="0" algn="ctr" defTabSz="1111250">
            <a:lnSpc>
              <a:spcPct val="90000"/>
            </a:lnSpc>
            <a:spcBef>
              <a:spcPct val="0"/>
            </a:spcBef>
            <a:spcAft>
              <a:spcPct val="35000"/>
            </a:spcAft>
            <a:buNone/>
          </a:pPr>
          <a:r>
            <a:rPr lang="en-US" sz="2500" kern="1200" dirty="0"/>
            <a:t>Consider</a:t>
          </a:r>
        </a:p>
      </dsp:txBody>
      <dsp:txXfrm>
        <a:off x="0" y="1195252"/>
        <a:ext cx="1402474" cy="1125546"/>
      </dsp:txXfrm>
    </dsp:sp>
    <dsp:sp modelId="{82FE0D17-B6C5-4F21-8048-CFF3C5618F2E}">
      <dsp:nvSpPr>
        <dsp:cNvPr id="0" name=""/>
        <dsp:cNvSpPr/>
      </dsp:nvSpPr>
      <dsp:spPr>
        <a:xfrm>
          <a:off x="1402474" y="2388331"/>
          <a:ext cx="5609896" cy="1125546"/>
        </a:xfrm>
        <a:prstGeom prst="rect">
          <a:avLst/>
        </a:prstGeom>
        <a:solidFill>
          <a:schemeClr val="accent5">
            <a:tint val="40000"/>
            <a:alpha val="90000"/>
            <a:hueOff val="-555734"/>
            <a:satOff val="-30212"/>
            <a:lumOff val="-3287"/>
            <a:alphaOff val="0"/>
          </a:schemeClr>
        </a:solidFill>
        <a:ln w="12700" cap="rnd" cmpd="sng" algn="ctr">
          <a:solidFill>
            <a:schemeClr val="accent5">
              <a:tint val="40000"/>
              <a:alpha val="90000"/>
              <a:hueOff val="-555734"/>
              <a:satOff val="-30212"/>
              <a:lumOff val="-328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848" tIns="285889" rIns="108848" bIns="285889" numCol="1" spcCol="1270" anchor="ctr" anchorCtr="0">
          <a:noAutofit/>
        </a:bodyPr>
        <a:lstStyle/>
        <a:p>
          <a:pPr marL="0" lvl="0" indent="0" algn="l" defTabSz="889000" rtl="0">
            <a:lnSpc>
              <a:spcPct val="90000"/>
            </a:lnSpc>
            <a:spcBef>
              <a:spcPct val="0"/>
            </a:spcBef>
            <a:spcAft>
              <a:spcPct val="35000"/>
            </a:spcAft>
            <a:buNone/>
          </a:pPr>
          <a:r>
            <a:rPr lang="en-US" sz="2000" kern="1200" dirty="0"/>
            <a:t>Assess appropriate discipline</a:t>
          </a:r>
          <a:r>
            <a:rPr lang="en-US" sz="2000" kern="1200" dirty="0">
              <a:latin typeface="Gill Sans MT" panose="020B0502020104020203"/>
            </a:rPr>
            <a:t> or other interventions</a:t>
          </a:r>
          <a:endParaRPr lang="en-US" sz="2000" kern="1200" dirty="0"/>
        </a:p>
      </dsp:txBody>
      <dsp:txXfrm>
        <a:off x="1402474" y="2388331"/>
        <a:ext cx="5609896" cy="1125546"/>
      </dsp:txXfrm>
    </dsp:sp>
    <dsp:sp modelId="{53013B69-F052-42AB-8B7C-B27EB6E02DCE}">
      <dsp:nvSpPr>
        <dsp:cNvPr id="0" name=""/>
        <dsp:cNvSpPr/>
      </dsp:nvSpPr>
      <dsp:spPr>
        <a:xfrm>
          <a:off x="0" y="2388331"/>
          <a:ext cx="1402474" cy="1125546"/>
        </a:xfrm>
        <a:prstGeom prst="rect">
          <a:avLst/>
        </a:prstGeom>
        <a:gradFill rotWithShape="0">
          <a:gsLst>
            <a:gs pos="0">
              <a:schemeClr val="accent5">
                <a:hueOff val="-447971"/>
                <a:satOff val="-6923"/>
                <a:lumOff val="-14119"/>
                <a:alphaOff val="0"/>
                <a:tint val="98000"/>
                <a:lumMod val="110000"/>
              </a:schemeClr>
            </a:gs>
            <a:gs pos="84000">
              <a:schemeClr val="accent5">
                <a:hueOff val="-447971"/>
                <a:satOff val="-6923"/>
                <a:lumOff val="-14119"/>
                <a:alphaOff val="0"/>
                <a:shade val="90000"/>
                <a:lumMod val="88000"/>
              </a:schemeClr>
            </a:gs>
          </a:gsLst>
          <a:lin ang="5400000" scaled="0"/>
        </a:gradFill>
        <a:ln w="12700" cap="rnd" cmpd="sng" algn="ctr">
          <a:solidFill>
            <a:schemeClr val="accent5">
              <a:hueOff val="-447971"/>
              <a:satOff val="-6923"/>
              <a:lumOff val="-14119"/>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214" tIns="111179" rIns="74214" bIns="111179" numCol="1" spcCol="1270" anchor="ctr" anchorCtr="0">
          <a:noAutofit/>
        </a:bodyPr>
        <a:lstStyle/>
        <a:p>
          <a:pPr marL="0" lvl="0" indent="0" algn="ctr" defTabSz="1111250">
            <a:lnSpc>
              <a:spcPct val="90000"/>
            </a:lnSpc>
            <a:spcBef>
              <a:spcPct val="0"/>
            </a:spcBef>
            <a:spcAft>
              <a:spcPct val="35000"/>
            </a:spcAft>
            <a:buNone/>
          </a:pPr>
          <a:r>
            <a:rPr lang="en-US" sz="2500" kern="1200" dirty="0"/>
            <a:t>Assess</a:t>
          </a:r>
        </a:p>
      </dsp:txBody>
      <dsp:txXfrm>
        <a:off x="0" y="2388331"/>
        <a:ext cx="1402474" cy="1125546"/>
      </dsp:txXfrm>
    </dsp:sp>
    <dsp:sp modelId="{96CF4907-6919-41F6-B0E2-19F708626E2C}">
      <dsp:nvSpPr>
        <dsp:cNvPr id="0" name=""/>
        <dsp:cNvSpPr/>
      </dsp:nvSpPr>
      <dsp:spPr>
        <a:xfrm>
          <a:off x="1402474" y="3581411"/>
          <a:ext cx="5609896" cy="1125546"/>
        </a:xfrm>
        <a:prstGeom prst="rect">
          <a:avLst/>
        </a:prstGeom>
        <a:solidFill>
          <a:schemeClr val="accent5">
            <a:tint val="40000"/>
            <a:alpha val="90000"/>
            <a:hueOff val="-833601"/>
            <a:satOff val="-45318"/>
            <a:lumOff val="-4931"/>
            <a:alphaOff val="0"/>
          </a:schemeClr>
        </a:solidFill>
        <a:ln w="12700" cap="rnd" cmpd="sng" algn="ctr">
          <a:solidFill>
            <a:schemeClr val="accent5">
              <a:tint val="40000"/>
              <a:alpha val="90000"/>
              <a:hueOff val="-833601"/>
              <a:satOff val="-45318"/>
              <a:lumOff val="-493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8848" tIns="285889" rIns="108848" bIns="285889" numCol="1" spcCol="1270" anchor="ctr" anchorCtr="0">
          <a:noAutofit/>
        </a:bodyPr>
        <a:lstStyle/>
        <a:p>
          <a:pPr marL="0" lvl="0" indent="0" algn="l" defTabSz="889000" rtl="0">
            <a:lnSpc>
              <a:spcPct val="90000"/>
            </a:lnSpc>
            <a:spcBef>
              <a:spcPct val="0"/>
            </a:spcBef>
            <a:spcAft>
              <a:spcPct val="35000"/>
            </a:spcAft>
            <a:buNone/>
          </a:pPr>
          <a:r>
            <a:rPr lang="en-US" sz="2000" kern="1200" dirty="0">
              <a:latin typeface="Gill Sans MT" panose="020B0502020104020203"/>
            </a:rPr>
            <a:t>Create a</a:t>
          </a:r>
          <a:r>
            <a:rPr lang="en-US" sz="2000" kern="1200" dirty="0"/>
            <a:t> plan to implement discipline and any</a:t>
          </a:r>
          <a:r>
            <a:rPr lang="en-US" sz="2000" kern="1200" dirty="0">
              <a:latin typeface="Gill Sans MT" panose="020B0502020104020203"/>
            </a:rPr>
            <a:t> necessary</a:t>
          </a:r>
          <a:r>
            <a:rPr lang="en-US" sz="2000" kern="1200" dirty="0"/>
            <a:t> communications</a:t>
          </a:r>
          <a:r>
            <a:rPr lang="en-US" sz="2000" kern="1200" dirty="0">
              <a:latin typeface="Gill Sans MT" panose="020B0502020104020203"/>
            </a:rPr>
            <a:t> </a:t>
          </a:r>
          <a:endParaRPr lang="en-US" sz="2000" kern="1200" dirty="0"/>
        </a:p>
      </dsp:txBody>
      <dsp:txXfrm>
        <a:off x="1402474" y="3581411"/>
        <a:ext cx="5609896" cy="1125546"/>
      </dsp:txXfrm>
    </dsp:sp>
    <dsp:sp modelId="{9FE1BFDC-975F-46C1-8EBF-15F8D33E0ABC}">
      <dsp:nvSpPr>
        <dsp:cNvPr id="0" name=""/>
        <dsp:cNvSpPr/>
      </dsp:nvSpPr>
      <dsp:spPr>
        <a:xfrm>
          <a:off x="0" y="3581411"/>
          <a:ext cx="1402474" cy="1125546"/>
        </a:xfrm>
        <a:prstGeom prst="rect">
          <a:avLst/>
        </a:prstGeom>
        <a:gradFill rotWithShape="0">
          <a:gsLst>
            <a:gs pos="0">
              <a:schemeClr val="accent5">
                <a:hueOff val="-671956"/>
                <a:satOff val="-10384"/>
                <a:lumOff val="-21178"/>
                <a:alphaOff val="0"/>
                <a:tint val="98000"/>
                <a:lumMod val="110000"/>
              </a:schemeClr>
            </a:gs>
            <a:gs pos="84000">
              <a:schemeClr val="accent5">
                <a:hueOff val="-671956"/>
                <a:satOff val="-10384"/>
                <a:lumOff val="-21178"/>
                <a:alphaOff val="0"/>
                <a:shade val="90000"/>
                <a:lumMod val="88000"/>
              </a:schemeClr>
            </a:gs>
          </a:gsLst>
          <a:lin ang="5400000" scaled="0"/>
        </a:gradFill>
        <a:ln w="12700" cap="rnd" cmpd="sng" algn="ctr">
          <a:solidFill>
            <a:schemeClr val="accent5">
              <a:hueOff val="-671956"/>
              <a:satOff val="-10384"/>
              <a:lumOff val="-21178"/>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4214" tIns="111179" rIns="74214" bIns="111179" numCol="1" spcCol="1270" anchor="ctr" anchorCtr="0">
          <a:noAutofit/>
        </a:bodyPr>
        <a:lstStyle/>
        <a:p>
          <a:pPr marL="0" lvl="0" indent="0" algn="ctr" defTabSz="1111250">
            <a:lnSpc>
              <a:spcPct val="90000"/>
            </a:lnSpc>
            <a:spcBef>
              <a:spcPct val="0"/>
            </a:spcBef>
            <a:spcAft>
              <a:spcPct val="35000"/>
            </a:spcAft>
            <a:buNone/>
          </a:pPr>
          <a:r>
            <a:rPr lang="en-US" sz="2500" kern="1200" dirty="0">
              <a:latin typeface="Gill Sans MT" panose="020B0502020104020203"/>
            </a:rPr>
            <a:t>Create</a:t>
          </a:r>
          <a:endParaRPr lang="en-US" sz="2500" kern="1200" dirty="0"/>
        </a:p>
      </dsp:txBody>
      <dsp:txXfrm>
        <a:off x="0" y="3581411"/>
        <a:ext cx="1402474" cy="11255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0DE35A-5C35-42F4-8EAD-22068C94953E}">
      <dsp:nvSpPr>
        <dsp:cNvPr id="0" name=""/>
        <dsp:cNvSpPr/>
      </dsp:nvSpPr>
      <dsp:spPr>
        <a:xfrm>
          <a:off x="0" y="0"/>
          <a:ext cx="7012370" cy="0"/>
        </a:xfrm>
        <a:prstGeom prst="line">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w="12700" cap="rnd" cmpd="sng" algn="ctr">
          <a:solidFill>
            <a:schemeClr val="accent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E239B31B-D880-4954-977D-BF58F544D660}">
      <dsp:nvSpPr>
        <dsp:cNvPr id="0" name=""/>
        <dsp:cNvSpPr/>
      </dsp:nvSpPr>
      <dsp:spPr>
        <a:xfrm>
          <a:off x="0" y="0"/>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dirty="0">
              <a:latin typeface="Gill Sans MT" panose="020B0502020104020203"/>
            </a:rPr>
            <a:t>Procedural Irregularity</a:t>
          </a:r>
          <a:endParaRPr lang="en-US" sz="4800" kern="1200" dirty="0"/>
        </a:p>
      </dsp:txBody>
      <dsp:txXfrm>
        <a:off x="0" y="0"/>
        <a:ext cx="7012370" cy="1177282"/>
      </dsp:txXfrm>
    </dsp:sp>
    <dsp:sp modelId="{62DE889A-5FBA-4ED7-9FE1-B77B1054559F}">
      <dsp:nvSpPr>
        <dsp:cNvPr id="0" name=""/>
        <dsp:cNvSpPr/>
      </dsp:nvSpPr>
      <dsp:spPr>
        <a:xfrm>
          <a:off x="0" y="1177282"/>
          <a:ext cx="7012370" cy="0"/>
        </a:xfrm>
        <a:prstGeom prst="line">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w="12700" cap="rnd" cmpd="sng" algn="ctr">
          <a:solidFill>
            <a:schemeClr val="accent3">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B037AD90-1431-47D7-80B0-AD29359F6F22}">
      <dsp:nvSpPr>
        <dsp:cNvPr id="0" name=""/>
        <dsp:cNvSpPr/>
      </dsp:nvSpPr>
      <dsp:spPr>
        <a:xfrm>
          <a:off x="0" y="1177282"/>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dirty="0">
              <a:latin typeface="Gill Sans MT" panose="020B0502020104020203"/>
            </a:rPr>
            <a:t>New Evidence</a:t>
          </a:r>
          <a:endParaRPr lang="en-US" sz="4800" kern="1200" dirty="0"/>
        </a:p>
      </dsp:txBody>
      <dsp:txXfrm>
        <a:off x="0" y="1177282"/>
        <a:ext cx="7012370" cy="1177282"/>
      </dsp:txXfrm>
    </dsp:sp>
    <dsp:sp modelId="{B9EF1274-5E6A-4447-BF52-D75F00692966}">
      <dsp:nvSpPr>
        <dsp:cNvPr id="0" name=""/>
        <dsp:cNvSpPr/>
      </dsp:nvSpPr>
      <dsp:spPr>
        <a:xfrm>
          <a:off x="0" y="2354565"/>
          <a:ext cx="7012370" cy="0"/>
        </a:xfrm>
        <a:prstGeom prst="line">
          <a:avLst/>
        </a:prstGeom>
        <a:gradFill rotWithShape="0">
          <a:gsLst>
            <a:gs pos="0">
              <a:schemeClr val="accent4">
                <a:hueOff val="0"/>
                <a:satOff val="0"/>
                <a:lumOff val="0"/>
                <a:alphaOff val="0"/>
                <a:tint val="98000"/>
                <a:lumMod val="110000"/>
              </a:schemeClr>
            </a:gs>
            <a:gs pos="84000">
              <a:schemeClr val="accent4">
                <a:hueOff val="0"/>
                <a:satOff val="0"/>
                <a:lumOff val="0"/>
                <a:alphaOff val="0"/>
                <a:shade val="90000"/>
                <a:lumMod val="88000"/>
              </a:schemeClr>
            </a:gs>
          </a:gsLst>
          <a:lin ang="5400000" scaled="0"/>
        </a:gradFill>
        <a:ln w="12700" cap="rnd" cmpd="sng" algn="ctr">
          <a:solidFill>
            <a:schemeClr val="accent4">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2D9129EE-46F4-4FA9-9438-7A732616EE83}">
      <dsp:nvSpPr>
        <dsp:cNvPr id="0" name=""/>
        <dsp:cNvSpPr/>
      </dsp:nvSpPr>
      <dsp:spPr>
        <a:xfrm>
          <a:off x="0" y="2354565"/>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dirty="0">
              <a:latin typeface="Gill Sans MT" panose="020B0502020104020203"/>
            </a:rPr>
            <a:t>Conflict of Interest or Bias</a:t>
          </a:r>
          <a:endParaRPr lang="en-US" sz="4800" kern="1200" dirty="0"/>
        </a:p>
      </dsp:txBody>
      <dsp:txXfrm>
        <a:off x="0" y="2354565"/>
        <a:ext cx="7012370" cy="1177282"/>
      </dsp:txXfrm>
    </dsp:sp>
    <dsp:sp modelId="{92105454-69D2-4DB6-9668-97510609DE02}">
      <dsp:nvSpPr>
        <dsp:cNvPr id="0" name=""/>
        <dsp:cNvSpPr/>
      </dsp:nvSpPr>
      <dsp:spPr>
        <a:xfrm>
          <a:off x="0" y="3531848"/>
          <a:ext cx="7012370" cy="0"/>
        </a:xfrm>
        <a:prstGeom prst="line">
          <a:avLst/>
        </a:prstGeom>
        <a:gradFill rotWithShape="0">
          <a:gsLst>
            <a:gs pos="0">
              <a:schemeClr val="accent5">
                <a:hueOff val="0"/>
                <a:satOff val="0"/>
                <a:lumOff val="0"/>
                <a:alphaOff val="0"/>
                <a:tint val="98000"/>
                <a:lumMod val="110000"/>
              </a:schemeClr>
            </a:gs>
            <a:gs pos="84000">
              <a:schemeClr val="accent5">
                <a:hueOff val="0"/>
                <a:satOff val="0"/>
                <a:lumOff val="0"/>
                <a:alphaOff val="0"/>
                <a:shade val="90000"/>
                <a:lumMod val="88000"/>
              </a:schemeClr>
            </a:gs>
          </a:gsLst>
          <a:lin ang="5400000" scaled="0"/>
        </a:gradFill>
        <a:ln w="12700" cap="rnd" cmpd="sng" algn="ctr">
          <a:solidFill>
            <a:schemeClr val="accent5">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9EB62B43-A4B9-4FDB-8881-7B26A6AD05AA}">
      <dsp:nvSpPr>
        <dsp:cNvPr id="0" name=""/>
        <dsp:cNvSpPr/>
      </dsp:nvSpPr>
      <dsp:spPr>
        <a:xfrm>
          <a:off x="0" y="3531848"/>
          <a:ext cx="7012370" cy="11772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rtl="0">
            <a:lnSpc>
              <a:spcPct val="90000"/>
            </a:lnSpc>
            <a:spcBef>
              <a:spcPct val="0"/>
            </a:spcBef>
            <a:spcAft>
              <a:spcPct val="35000"/>
            </a:spcAft>
            <a:buNone/>
          </a:pPr>
          <a:r>
            <a:rPr lang="en-US" sz="4800" kern="1200" dirty="0">
              <a:latin typeface="Gill Sans MT" panose="020B0502020104020203"/>
            </a:rPr>
            <a:t>Arbitrary and Capricious</a:t>
          </a:r>
        </a:p>
      </dsp:txBody>
      <dsp:txXfrm>
        <a:off x="0" y="3531848"/>
        <a:ext cx="7012370" cy="117728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B22EEB-8E3D-4B5D-9534-27E6073B8D29}">
      <dsp:nvSpPr>
        <dsp:cNvPr id="0" name=""/>
        <dsp:cNvSpPr/>
      </dsp:nvSpPr>
      <dsp:spPr>
        <a:xfrm>
          <a:off x="0" y="3821"/>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073F91-B94B-477E-99D8-1AAF2C8E25A4}">
      <dsp:nvSpPr>
        <dsp:cNvPr id="0" name=""/>
        <dsp:cNvSpPr/>
      </dsp:nvSpPr>
      <dsp:spPr>
        <a:xfrm>
          <a:off x="196165" y="149729"/>
          <a:ext cx="356664" cy="3566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0C1B1B4-C21B-4158-8A12-D541F40DF6CB}">
      <dsp:nvSpPr>
        <dsp:cNvPr id="0" name=""/>
        <dsp:cNvSpPr/>
      </dsp:nvSpPr>
      <dsp:spPr>
        <a:xfrm>
          <a:off x="748995" y="3821"/>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dirty="0"/>
            <a:t>Academic Specialist Handbook </a:t>
          </a:r>
        </a:p>
      </dsp:txBody>
      <dsp:txXfrm>
        <a:off x="748995" y="3821"/>
        <a:ext cx="6262642" cy="648481"/>
      </dsp:txXfrm>
    </dsp:sp>
    <dsp:sp modelId="{E0C73524-B71B-4022-84FC-1B0FA4D2ED4F}">
      <dsp:nvSpPr>
        <dsp:cNvPr id="0" name=""/>
        <dsp:cNvSpPr/>
      </dsp:nvSpPr>
      <dsp:spPr>
        <a:xfrm>
          <a:off x="0" y="814422"/>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4C09C9-6E4F-423E-8DC7-AEDB114C9429}">
      <dsp:nvSpPr>
        <dsp:cNvPr id="0" name=""/>
        <dsp:cNvSpPr/>
      </dsp:nvSpPr>
      <dsp:spPr>
        <a:xfrm>
          <a:off x="196165" y="960330"/>
          <a:ext cx="356664" cy="3566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CE10B63-BA69-452B-8D0D-3F23C026AF1D}">
      <dsp:nvSpPr>
        <dsp:cNvPr id="0" name=""/>
        <dsp:cNvSpPr/>
      </dsp:nvSpPr>
      <dsp:spPr>
        <a:xfrm>
          <a:off x="748995" y="814422"/>
          <a:ext cx="3155566"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dirty="0"/>
            <a:t>Faculty Handbook </a:t>
          </a:r>
        </a:p>
      </dsp:txBody>
      <dsp:txXfrm>
        <a:off x="748995" y="814422"/>
        <a:ext cx="3155566" cy="648481"/>
      </dsp:txXfrm>
    </dsp:sp>
    <dsp:sp modelId="{DB3A62D6-5953-4401-ADA1-808C33EDF630}">
      <dsp:nvSpPr>
        <dsp:cNvPr id="0" name=""/>
        <dsp:cNvSpPr/>
      </dsp:nvSpPr>
      <dsp:spPr>
        <a:xfrm>
          <a:off x="3904562" y="814422"/>
          <a:ext cx="3107075"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889000">
            <a:lnSpc>
              <a:spcPct val="90000"/>
            </a:lnSpc>
            <a:spcBef>
              <a:spcPct val="0"/>
            </a:spcBef>
            <a:spcAft>
              <a:spcPct val="35000"/>
            </a:spcAft>
            <a:buNone/>
          </a:pPr>
          <a:r>
            <a:rPr lang="en-US" sz="2000" kern="1200"/>
            <a:t>Fixed-Term </a:t>
          </a:r>
        </a:p>
        <a:p>
          <a:pPr marL="0" lvl="0" indent="0" algn="l" defTabSz="889000">
            <a:lnSpc>
              <a:spcPct val="90000"/>
            </a:lnSpc>
            <a:spcBef>
              <a:spcPct val="0"/>
            </a:spcBef>
            <a:spcAft>
              <a:spcPct val="35000"/>
            </a:spcAft>
            <a:buNone/>
          </a:pPr>
          <a:r>
            <a:rPr lang="en-US" sz="2000" kern="1200" dirty="0"/>
            <a:t>Tenure Stream Faculty </a:t>
          </a:r>
        </a:p>
      </dsp:txBody>
      <dsp:txXfrm>
        <a:off x="3904562" y="814422"/>
        <a:ext cx="3107075" cy="648481"/>
      </dsp:txXfrm>
    </dsp:sp>
    <dsp:sp modelId="{025B77E6-28AA-42D6-94C9-D791CC5E60D1}">
      <dsp:nvSpPr>
        <dsp:cNvPr id="0" name=""/>
        <dsp:cNvSpPr/>
      </dsp:nvSpPr>
      <dsp:spPr>
        <a:xfrm>
          <a:off x="0" y="1625024"/>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C872DE-A4AA-4825-88A9-57040E92F9AB}">
      <dsp:nvSpPr>
        <dsp:cNvPr id="0" name=""/>
        <dsp:cNvSpPr/>
      </dsp:nvSpPr>
      <dsp:spPr>
        <a:xfrm>
          <a:off x="196165" y="1770932"/>
          <a:ext cx="356664" cy="35666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1E1865-E376-4CA9-83E4-58F3DA4FA827}">
      <dsp:nvSpPr>
        <dsp:cNvPr id="0" name=""/>
        <dsp:cNvSpPr/>
      </dsp:nvSpPr>
      <dsp:spPr>
        <a:xfrm>
          <a:off x="748995" y="1625024"/>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FRIB NCSL Handbook </a:t>
          </a:r>
        </a:p>
      </dsp:txBody>
      <dsp:txXfrm>
        <a:off x="748995" y="1625024"/>
        <a:ext cx="6262642" cy="648481"/>
      </dsp:txXfrm>
    </dsp:sp>
    <dsp:sp modelId="{964122C2-52CB-49AD-898A-A65EF159CC67}">
      <dsp:nvSpPr>
        <dsp:cNvPr id="0" name=""/>
        <dsp:cNvSpPr/>
      </dsp:nvSpPr>
      <dsp:spPr>
        <a:xfrm>
          <a:off x="0" y="2435625"/>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D7E8B5-2988-4032-99C9-E0FA094E11F1}">
      <dsp:nvSpPr>
        <dsp:cNvPr id="0" name=""/>
        <dsp:cNvSpPr/>
      </dsp:nvSpPr>
      <dsp:spPr>
        <a:xfrm>
          <a:off x="196165" y="2581533"/>
          <a:ext cx="356664" cy="35666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3BB8F3D-5116-4665-9C98-43D41C57208F}">
      <dsp:nvSpPr>
        <dsp:cNvPr id="0" name=""/>
        <dsp:cNvSpPr/>
      </dsp:nvSpPr>
      <dsp:spPr>
        <a:xfrm>
          <a:off x="748995" y="2435625"/>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dirty="0"/>
            <a:t>Health Professional (HP) Handbook </a:t>
          </a:r>
        </a:p>
      </dsp:txBody>
      <dsp:txXfrm>
        <a:off x="748995" y="2435625"/>
        <a:ext cx="6262642" cy="648481"/>
      </dsp:txXfrm>
    </dsp:sp>
    <dsp:sp modelId="{01EA6D2A-05D8-4A89-BBA3-6912936EC929}">
      <dsp:nvSpPr>
        <dsp:cNvPr id="0" name=""/>
        <dsp:cNvSpPr/>
      </dsp:nvSpPr>
      <dsp:spPr>
        <a:xfrm>
          <a:off x="0" y="3246227"/>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B0230F-2269-4622-B484-6A68D96F97E9}">
      <dsp:nvSpPr>
        <dsp:cNvPr id="0" name=""/>
        <dsp:cNvSpPr/>
      </dsp:nvSpPr>
      <dsp:spPr>
        <a:xfrm>
          <a:off x="196165" y="3392135"/>
          <a:ext cx="356664" cy="35666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3CB2DC-10E9-4915-B12F-45E41B88E734}">
      <dsp:nvSpPr>
        <dsp:cNvPr id="0" name=""/>
        <dsp:cNvSpPr/>
      </dsp:nvSpPr>
      <dsp:spPr>
        <a:xfrm>
          <a:off x="748995" y="3246227"/>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Librarian Handbook </a:t>
          </a:r>
        </a:p>
      </dsp:txBody>
      <dsp:txXfrm>
        <a:off x="748995" y="3246227"/>
        <a:ext cx="6262642" cy="648481"/>
      </dsp:txXfrm>
    </dsp:sp>
    <dsp:sp modelId="{DE560D0D-1E69-4C5C-9FBC-62347AC6E7C3}">
      <dsp:nvSpPr>
        <dsp:cNvPr id="0" name=""/>
        <dsp:cNvSpPr/>
      </dsp:nvSpPr>
      <dsp:spPr>
        <a:xfrm>
          <a:off x="0" y="4056828"/>
          <a:ext cx="7012370" cy="6484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372961-098A-4199-B375-E366CAC21D2F}">
      <dsp:nvSpPr>
        <dsp:cNvPr id="0" name=""/>
        <dsp:cNvSpPr/>
      </dsp:nvSpPr>
      <dsp:spPr>
        <a:xfrm>
          <a:off x="196165" y="4202736"/>
          <a:ext cx="356664" cy="356664"/>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5E0F21-172E-4485-936A-250AECB38FD9}">
      <dsp:nvSpPr>
        <dsp:cNvPr id="0" name=""/>
        <dsp:cNvSpPr/>
      </dsp:nvSpPr>
      <dsp:spPr>
        <a:xfrm>
          <a:off x="748995" y="4056828"/>
          <a:ext cx="6262642" cy="6484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631" tIns="68631" rIns="68631" bIns="68631" numCol="1" spcCol="1270" anchor="ctr" anchorCtr="0">
          <a:noAutofit/>
        </a:bodyPr>
        <a:lstStyle/>
        <a:p>
          <a:pPr marL="0" lvl="0" indent="0" algn="l" defTabSz="1066800">
            <a:lnSpc>
              <a:spcPct val="90000"/>
            </a:lnSpc>
            <a:spcBef>
              <a:spcPct val="0"/>
            </a:spcBef>
            <a:spcAft>
              <a:spcPct val="35000"/>
            </a:spcAft>
            <a:buNone/>
          </a:pPr>
          <a:r>
            <a:rPr lang="en-US" sz="2400" kern="1200"/>
            <a:t>UNTF Contract</a:t>
          </a:r>
        </a:p>
      </dsp:txBody>
      <dsp:txXfrm>
        <a:off x="748995" y="4056828"/>
        <a:ext cx="6262642" cy="648481"/>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4BD34F5-7382-4090-B7BF-150083A39B6A}" type="datetimeFigureOut">
              <a:rPr lang="en-US"/>
              <a:t>1/31/2024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FE4C41A-FB2F-47F7-8BB5-7387EF5C14FD}" type="slidenum">
              <a:rPr lang="en-US"/>
              <a:t>‹#›</a:t>
            </a:fld>
            <a:endParaRPr lang="en-US" dirty="0"/>
          </a:p>
        </p:txBody>
      </p:sp>
    </p:spTree>
    <p:extLst>
      <p:ext uri="{BB962C8B-B14F-4D97-AF65-F5344CB8AC3E}">
        <p14:creationId xmlns:p14="http://schemas.microsoft.com/office/powerpoint/2010/main" val="19219343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1</a:t>
            </a:fld>
            <a:endParaRPr lang="en-US" dirty="0"/>
          </a:p>
        </p:txBody>
      </p:sp>
    </p:spTree>
    <p:extLst>
      <p:ext uri="{BB962C8B-B14F-4D97-AF65-F5344CB8AC3E}">
        <p14:creationId xmlns:p14="http://schemas.microsoft.com/office/powerpoint/2010/main" val="2874388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10</a:t>
            </a:fld>
            <a:endParaRPr lang="en-US" dirty="0"/>
          </a:p>
        </p:txBody>
      </p:sp>
    </p:spTree>
    <p:extLst>
      <p:ext uri="{BB962C8B-B14F-4D97-AF65-F5344CB8AC3E}">
        <p14:creationId xmlns:p14="http://schemas.microsoft.com/office/powerpoint/2010/main" val="4132263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11</a:t>
            </a:fld>
            <a:endParaRPr lang="en-US" dirty="0"/>
          </a:p>
        </p:txBody>
      </p:sp>
    </p:spTree>
    <p:extLst>
      <p:ext uri="{BB962C8B-B14F-4D97-AF65-F5344CB8AC3E}">
        <p14:creationId xmlns:p14="http://schemas.microsoft.com/office/powerpoint/2010/main" val="333770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12</a:t>
            </a:fld>
            <a:endParaRPr lang="en-US" dirty="0"/>
          </a:p>
        </p:txBody>
      </p:sp>
    </p:spTree>
    <p:extLst>
      <p:ext uri="{BB962C8B-B14F-4D97-AF65-F5344CB8AC3E}">
        <p14:creationId xmlns:p14="http://schemas.microsoft.com/office/powerpoint/2010/main" val="28333247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15</a:t>
            </a:fld>
            <a:endParaRPr lang="en-US" dirty="0"/>
          </a:p>
        </p:txBody>
      </p:sp>
    </p:spTree>
    <p:extLst>
      <p:ext uri="{BB962C8B-B14F-4D97-AF65-F5344CB8AC3E}">
        <p14:creationId xmlns:p14="http://schemas.microsoft.com/office/powerpoint/2010/main" val="14227927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16</a:t>
            </a:fld>
            <a:endParaRPr lang="en-US" dirty="0"/>
          </a:p>
        </p:txBody>
      </p:sp>
    </p:spTree>
    <p:extLst>
      <p:ext uri="{BB962C8B-B14F-4D97-AF65-F5344CB8AC3E}">
        <p14:creationId xmlns:p14="http://schemas.microsoft.com/office/powerpoint/2010/main" val="160060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19</a:t>
            </a:fld>
            <a:endParaRPr lang="en-US" dirty="0"/>
          </a:p>
        </p:txBody>
      </p:sp>
    </p:spTree>
    <p:extLst>
      <p:ext uri="{BB962C8B-B14F-4D97-AF65-F5344CB8AC3E}">
        <p14:creationId xmlns:p14="http://schemas.microsoft.com/office/powerpoint/2010/main" val="26011894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FE4C41A-FB2F-47F7-8BB5-7387EF5C14FD}" type="slidenum">
              <a:rPr lang="en-US" smtClean="0"/>
              <a:t>20</a:t>
            </a:fld>
            <a:endParaRPr lang="en-US" dirty="0"/>
          </a:p>
        </p:txBody>
      </p:sp>
    </p:spTree>
    <p:extLst>
      <p:ext uri="{BB962C8B-B14F-4D97-AF65-F5344CB8AC3E}">
        <p14:creationId xmlns:p14="http://schemas.microsoft.com/office/powerpoint/2010/main" val="20152375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Melissa </a:t>
            </a:r>
          </a:p>
        </p:txBody>
      </p:sp>
      <p:sp>
        <p:nvSpPr>
          <p:cNvPr id="4" name="Slide Number Placeholder 3"/>
          <p:cNvSpPr>
            <a:spLocks noGrp="1"/>
          </p:cNvSpPr>
          <p:nvPr>
            <p:ph type="sldNum" sz="quarter" idx="5"/>
          </p:nvPr>
        </p:nvSpPr>
        <p:spPr/>
        <p:txBody>
          <a:bodyPr/>
          <a:lstStyle/>
          <a:p>
            <a:fld id="{FFE4C41A-FB2F-47F7-8BB5-7387EF5C14FD}" type="slidenum">
              <a:rPr lang="en-US" smtClean="0"/>
              <a:t>21</a:t>
            </a:fld>
            <a:endParaRPr lang="en-US" dirty="0"/>
          </a:p>
        </p:txBody>
      </p:sp>
    </p:spTree>
    <p:extLst>
      <p:ext uri="{BB962C8B-B14F-4D97-AF65-F5344CB8AC3E}">
        <p14:creationId xmlns:p14="http://schemas.microsoft.com/office/powerpoint/2010/main" val="3094888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22</a:t>
            </a:fld>
            <a:endParaRPr lang="en-US" dirty="0"/>
          </a:p>
        </p:txBody>
      </p:sp>
    </p:spTree>
    <p:extLst>
      <p:ext uri="{BB962C8B-B14F-4D97-AF65-F5344CB8AC3E}">
        <p14:creationId xmlns:p14="http://schemas.microsoft.com/office/powerpoint/2010/main" val="15206790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23</a:t>
            </a:fld>
            <a:endParaRPr lang="en-US" dirty="0"/>
          </a:p>
        </p:txBody>
      </p:sp>
    </p:spTree>
    <p:extLst>
      <p:ext uri="{BB962C8B-B14F-4D97-AF65-F5344CB8AC3E}">
        <p14:creationId xmlns:p14="http://schemas.microsoft.com/office/powerpoint/2010/main" val="1697786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2</a:t>
            </a:fld>
            <a:endParaRPr lang="en-US" dirty="0"/>
          </a:p>
        </p:txBody>
      </p:sp>
    </p:spTree>
    <p:extLst>
      <p:ext uri="{BB962C8B-B14F-4D97-AF65-F5344CB8AC3E}">
        <p14:creationId xmlns:p14="http://schemas.microsoft.com/office/powerpoint/2010/main" val="40487327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24</a:t>
            </a:fld>
            <a:endParaRPr lang="en-US" dirty="0"/>
          </a:p>
        </p:txBody>
      </p:sp>
    </p:spTree>
    <p:extLst>
      <p:ext uri="{BB962C8B-B14F-4D97-AF65-F5344CB8AC3E}">
        <p14:creationId xmlns:p14="http://schemas.microsoft.com/office/powerpoint/2010/main" val="2067237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25</a:t>
            </a:fld>
            <a:endParaRPr lang="en-US" dirty="0"/>
          </a:p>
        </p:txBody>
      </p:sp>
    </p:spTree>
    <p:extLst>
      <p:ext uri="{BB962C8B-B14F-4D97-AF65-F5344CB8AC3E}">
        <p14:creationId xmlns:p14="http://schemas.microsoft.com/office/powerpoint/2010/main" val="7997117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a:t>26</a:t>
            </a:fld>
            <a:endParaRPr lang="en-US" dirty="0"/>
          </a:p>
        </p:txBody>
      </p:sp>
    </p:spTree>
    <p:extLst>
      <p:ext uri="{BB962C8B-B14F-4D97-AF65-F5344CB8AC3E}">
        <p14:creationId xmlns:p14="http://schemas.microsoft.com/office/powerpoint/2010/main" val="15514195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27</a:t>
            </a:fld>
            <a:endParaRPr lang="en-US" dirty="0"/>
          </a:p>
        </p:txBody>
      </p:sp>
    </p:spTree>
    <p:extLst>
      <p:ext uri="{BB962C8B-B14F-4D97-AF65-F5344CB8AC3E}">
        <p14:creationId xmlns:p14="http://schemas.microsoft.com/office/powerpoint/2010/main" val="87456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28</a:t>
            </a:fld>
            <a:endParaRPr lang="en-US" dirty="0"/>
          </a:p>
        </p:txBody>
      </p:sp>
    </p:spTree>
    <p:extLst>
      <p:ext uri="{BB962C8B-B14F-4D97-AF65-F5344CB8AC3E}">
        <p14:creationId xmlns:p14="http://schemas.microsoft.com/office/powerpoint/2010/main" val="37195261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29</a:t>
            </a:fld>
            <a:endParaRPr lang="en-US" dirty="0"/>
          </a:p>
        </p:txBody>
      </p:sp>
    </p:spTree>
    <p:extLst>
      <p:ext uri="{BB962C8B-B14F-4D97-AF65-F5344CB8AC3E}">
        <p14:creationId xmlns:p14="http://schemas.microsoft.com/office/powerpoint/2010/main" val="2586000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30</a:t>
            </a:fld>
            <a:endParaRPr lang="en-US" dirty="0"/>
          </a:p>
        </p:txBody>
      </p:sp>
    </p:spTree>
    <p:extLst>
      <p:ext uri="{BB962C8B-B14F-4D97-AF65-F5344CB8AC3E}">
        <p14:creationId xmlns:p14="http://schemas.microsoft.com/office/powerpoint/2010/main" val="21724754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3</a:t>
            </a:fld>
            <a:endParaRPr lang="en-US" dirty="0"/>
          </a:p>
        </p:txBody>
      </p:sp>
    </p:spTree>
    <p:extLst>
      <p:ext uri="{BB962C8B-B14F-4D97-AF65-F5344CB8AC3E}">
        <p14:creationId xmlns:p14="http://schemas.microsoft.com/office/powerpoint/2010/main" val="2962131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4</a:t>
            </a:fld>
            <a:endParaRPr lang="en-US" dirty="0"/>
          </a:p>
        </p:txBody>
      </p:sp>
    </p:spTree>
    <p:extLst>
      <p:ext uri="{BB962C8B-B14F-4D97-AF65-F5344CB8AC3E}">
        <p14:creationId xmlns:p14="http://schemas.microsoft.com/office/powerpoint/2010/main" val="29020299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5</a:t>
            </a:fld>
            <a:endParaRPr lang="en-US" dirty="0"/>
          </a:p>
        </p:txBody>
      </p:sp>
    </p:spTree>
    <p:extLst>
      <p:ext uri="{BB962C8B-B14F-4D97-AF65-F5344CB8AC3E}">
        <p14:creationId xmlns:p14="http://schemas.microsoft.com/office/powerpoint/2010/main" val="3230554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smtClean="0"/>
              <a:t>6</a:t>
            </a:fld>
            <a:endParaRPr lang="en-US" dirty="0"/>
          </a:p>
        </p:txBody>
      </p:sp>
    </p:spTree>
    <p:extLst>
      <p:ext uri="{BB962C8B-B14F-4D97-AF65-F5344CB8AC3E}">
        <p14:creationId xmlns:p14="http://schemas.microsoft.com/office/powerpoint/2010/main" val="27939040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a:t>7</a:t>
            </a:fld>
            <a:endParaRPr lang="en-US" dirty="0"/>
          </a:p>
        </p:txBody>
      </p:sp>
    </p:spTree>
    <p:extLst>
      <p:ext uri="{BB962C8B-B14F-4D97-AF65-F5344CB8AC3E}">
        <p14:creationId xmlns:p14="http://schemas.microsoft.com/office/powerpoint/2010/main" val="2134253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FFE4C41A-FB2F-47F7-8BB5-7387EF5C14FD}" type="slidenum">
              <a:rPr lang="en-US" smtClean="0"/>
              <a:t>8</a:t>
            </a:fld>
            <a:endParaRPr lang="en-US" dirty="0"/>
          </a:p>
        </p:txBody>
      </p:sp>
    </p:spTree>
    <p:extLst>
      <p:ext uri="{BB962C8B-B14F-4D97-AF65-F5344CB8AC3E}">
        <p14:creationId xmlns:p14="http://schemas.microsoft.com/office/powerpoint/2010/main" val="2255516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FE4C41A-FB2F-47F7-8BB5-7387EF5C14FD}" type="slidenum">
              <a:rPr lang="en-US"/>
              <a:t>9</a:t>
            </a:fld>
            <a:endParaRPr lang="en-US" dirty="0"/>
          </a:p>
        </p:txBody>
      </p:sp>
    </p:spTree>
    <p:extLst>
      <p:ext uri="{BB962C8B-B14F-4D97-AF65-F5344CB8AC3E}">
        <p14:creationId xmlns:p14="http://schemas.microsoft.com/office/powerpoint/2010/main" val="13987252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8687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745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791222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703138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04990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36292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81274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199256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44008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dirty="0"/>
              <a:pPr/>
              <a:t>1/31/2024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13277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1/31/2024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569732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a:t>Six</a:t>
            </a:r>
          </a:p>
          <a:p>
            <a:pPr lvl="6"/>
            <a:r>
              <a:rPr lang="en-US"/>
              <a:t>Seven</a:t>
            </a:r>
          </a:p>
          <a:p>
            <a:pPr lvl="7"/>
            <a:r>
              <a:rPr lang="en-US"/>
              <a:t>Eight</a:t>
            </a:r>
          </a:p>
          <a:p>
            <a:pPr lvl="8"/>
            <a:r>
              <a:rPr lang="en-US"/>
              <a:t>ni</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dirty="0"/>
              <a:pPr/>
              <a:t>1/31/2024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3123530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18/10/relationships/comments" Target="../comments/modernComment_117_A5B3D48C.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jpeg"/><Relationship Id="rId7" Type="http://schemas.openxmlformats.org/officeDocument/2006/relationships/diagramColors" Target="../diagrams/colors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messin41@msu.edu"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hyperlink" Target="mailto:sortmanm@msu.edu" TargetMode="External"/><Relationship Id="rId4" Type="http://schemas.openxmlformats.org/officeDocument/2006/relationships/hyperlink" Target="mailto:mosesa@hr.ms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cga.msu.edu/PL/Portal/2190/HarassmentReportingRequirementsbyAgenc"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8.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US" sz="2000" dirty="0"/>
              <a:t>Process &amp; Responsibilities</a:t>
            </a:r>
          </a:p>
        </p:txBody>
      </p:sp>
      <p:sp>
        <p:nvSpPr>
          <p:cNvPr id="2" name="Title 1"/>
          <p:cNvSpPr>
            <a:spLocks noGrp="1"/>
          </p:cNvSpPr>
          <p:nvPr>
            <p:ph type="ctrTitle"/>
          </p:nvPr>
        </p:nvSpPr>
        <p:spPr/>
        <p:txBody>
          <a:bodyPr/>
          <a:lstStyle/>
          <a:p>
            <a:r>
              <a:rPr lang="en-US" dirty="0"/>
              <a:t>Management of cases Reported TO OIE</a:t>
            </a:r>
          </a:p>
        </p:txBody>
      </p:sp>
    </p:spTree>
    <p:extLst>
      <p:ext uri="{BB962C8B-B14F-4D97-AF65-F5344CB8AC3E}">
        <p14:creationId xmlns:p14="http://schemas.microsoft.com/office/powerpoint/2010/main" val="401567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ACDC724C-8FA3-4874-A19C-9DA82378E82C}"/>
              </a:ext>
            </a:extLst>
          </p:cNvPr>
          <p:cNvSpPr txBox="1">
            <a:spLocks/>
          </p:cNvSpPr>
          <p:nvPr/>
        </p:nvSpPr>
        <p:spPr>
          <a:xfrm>
            <a:off x="7688530" y="2016725"/>
            <a:ext cx="4991948" cy="3981292"/>
          </a:xfrm>
          <a:prstGeom prst="rect">
            <a:avLst/>
          </a:prstGeom>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r>
              <a:rPr lang="en-US" sz="2000" b="1" dirty="0">
                <a:ea typeface="+mn-lt"/>
                <a:cs typeface="+mn-lt"/>
              </a:rPr>
              <a:t>Faculty &amp; Academic Staff</a:t>
            </a:r>
          </a:p>
          <a:p>
            <a:pPr marL="305435" indent="-305435"/>
            <a:r>
              <a:rPr lang="en-US" sz="2000" dirty="0">
                <a:ea typeface="+mn-lt"/>
                <a:cs typeface="+mn-lt"/>
              </a:rPr>
              <a:t>Faculty Rights and Responsibilities </a:t>
            </a:r>
          </a:p>
          <a:p>
            <a:pPr marL="305435" indent="-305435"/>
            <a:r>
              <a:rPr lang="en-US" sz="2000" dirty="0">
                <a:ea typeface="+mn-lt"/>
                <a:cs typeface="+mn-lt"/>
              </a:rPr>
              <a:t>Code of Teaching Responsibility</a:t>
            </a:r>
          </a:p>
          <a:p>
            <a:pPr marL="305435" indent="-305435"/>
            <a:r>
              <a:rPr lang="en-US" sz="2000" dirty="0">
                <a:ea typeface="+mn-lt"/>
                <a:cs typeface="+mn-lt"/>
              </a:rPr>
              <a:t>Consensual Amorous or Sexual </a:t>
            </a:r>
          </a:p>
          <a:p>
            <a:pPr marL="0" indent="0">
              <a:buNone/>
            </a:pPr>
            <a:r>
              <a:rPr lang="en-US" sz="2000" dirty="0">
                <a:ea typeface="+mn-lt"/>
                <a:cs typeface="+mn-lt"/>
              </a:rPr>
              <a:t>     Relationships with Students</a:t>
            </a:r>
          </a:p>
          <a:p>
            <a:pPr marL="305435" indent="-305435"/>
            <a:r>
              <a:rPr lang="en-US" sz="2000" dirty="0">
                <a:ea typeface="+mn-lt"/>
                <a:cs typeface="+mn-lt"/>
              </a:rPr>
              <a:t>Outside Work for Pay</a:t>
            </a:r>
          </a:p>
          <a:p>
            <a:pPr marL="305435" indent="-305435"/>
            <a:r>
              <a:rPr lang="en-US" sz="2000" dirty="0">
                <a:ea typeface="+mn-lt"/>
                <a:cs typeface="+mn-lt"/>
              </a:rPr>
              <a:t>Research Misconduct</a:t>
            </a:r>
            <a:endParaRPr lang="en-US" sz="2000" dirty="0"/>
          </a:p>
          <a:p>
            <a:pPr marL="0" indent="0">
              <a:buNone/>
            </a:pPr>
            <a:endParaRPr lang="en-US" dirty="0"/>
          </a:p>
        </p:txBody>
      </p:sp>
      <p:sp>
        <p:nvSpPr>
          <p:cNvPr id="3" name="Content Placeholder 2">
            <a:extLst>
              <a:ext uri="{FF2B5EF4-FFF2-40B4-BE49-F238E27FC236}">
                <a16:creationId xmlns:a16="http://schemas.microsoft.com/office/drawing/2014/main" id="{55263D21-8AA9-4C94-B265-7110811C285C}"/>
              </a:ext>
            </a:extLst>
          </p:cNvPr>
          <p:cNvSpPr>
            <a:spLocks noGrp="1"/>
          </p:cNvSpPr>
          <p:nvPr>
            <p:ph idx="1"/>
          </p:nvPr>
        </p:nvSpPr>
        <p:spPr>
          <a:xfrm>
            <a:off x="581192" y="2553473"/>
            <a:ext cx="7394885" cy="3803654"/>
          </a:xfrm>
        </p:spPr>
        <p:txBody>
          <a:bodyPr vert="horz" lIns="91440" tIns="45720" rIns="91440" bIns="45720" rtlCol="0" anchor="ctr">
            <a:noAutofit/>
          </a:bodyPr>
          <a:lstStyle/>
          <a:p>
            <a:pPr marL="0" indent="0">
              <a:buNone/>
            </a:pPr>
            <a:endParaRPr lang="en-US" dirty="0">
              <a:ea typeface="+mn-lt"/>
              <a:cs typeface="+mn-lt"/>
            </a:endParaRPr>
          </a:p>
          <a:p>
            <a:pPr marL="0" indent="0">
              <a:buNone/>
            </a:pPr>
            <a:r>
              <a:rPr lang="en-US" sz="2000" b="1" dirty="0">
                <a:ea typeface="+mn-lt"/>
                <a:cs typeface="+mn-lt"/>
              </a:rPr>
              <a:t>University-Wide</a:t>
            </a:r>
          </a:p>
          <a:p>
            <a:pPr marL="305435" indent="-305435"/>
            <a:r>
              <a:rPr lang="en-US" sz="2000" b="1" u="sng" dirty="0">
                <a:ea typeface="+mn-lt"/>
                <a:cs typeface="+mn-lt"/>
              </a:rPr>
              <a:t>Relationship Violence and Sexual Misconduct &amp; Title IX Policy</a:t>
            </a:r>
          </a:p>
          <a:p>
            <a:pPr marL="305435" indent="-305435"/>
            <a:r>
              <a:rPr lang="en-US" sz="2000" b="1" u="sng" dirty="0">
                <a:solidFill>
                  <a:schemeClr val="tx1"/>
                </a:solidFill>
                <a:ea typeface="+mn-lt"/>
                <a:cs typeface="+mn-lt"/>
              </a:rPr>
              <a:t>Anti-</a:t>
            </a:r>
            <a:r>
              <a:rPr lang="en-US" sz="2000" b="1" u="sng" dirty="0">
                <a:ea typeface="+mn-lt"/>
                <a:cs typeface="+mn-lt"/>
              </a:rPr>
              <a:t>Discrimination Policy</a:t>
            </a:r>
          </a:p>
          <a:p>
            <a:pPr marL="305435" indent="-305435"/>
            <a:r>
              <a:rPr lang="en-US" sz="2000" dirty="0">
                <a:ea typeface="+mn-lt"/>
                <a:cs typeface="+mn-lt"/>
              </a:rPr>
              <a:t>Acceptable Use Policy for MSU Information Technology</a:t>
            </a:r>
          </a:p>
          <a:p>
            <a:pPr marL="305435" indent="-305435"/>
            <a:r>
              <a:rPr lang="en-US" sz="2000" dirty="0">
                <a:ea typeface="+mn-lt"/>
                <a:cs typeface="+mn-lt"/>
              </a:rPr>
              <a:t>Occupational Health and Safety Rules &amp; Regulations</a:t>
            </a:r>
          </a:p>
          <a:p>
            <a:pPr marL="305435" indent="-305435"/>
            <a:endParaRPr lang="en-US" sz="2000" dirty="0">
              <a:ea typeface="+mn-lt"/>
              <a:cs typeface="+mn-lt"/>
            </a:endParaRPr>
          </a:p>
          <a:p>
            <a:pPr marL="0" indent="0">
              <a:buNone/>
            </a:pPr>
            <a:r>
              <a:rPr lang="en-US" sz="2000" b="1" dirty="0">
                <a:ea typeface="+mn-lt"/>
                <a:cs typeface="+mn-lt"/>
              </a:rPr>
              <a:t>Support Staff</a:t>
            </a:r>
          </a:p>
          <a:p>
            <a:pPr marL="305435" indent="-305435"/>
            <a:r>
              <a:rPr lang="en-US" sz="2000" dirty="0">
                <a:ea typeface="+mn-lt"/>
                <a:cs typeface="+mn-lt"/>
              </a:rPr>
              <a:t>Support Staff Rules Governing Personal </a:t>
            </a:r>
          </a:p>
          <a:p>
            <a:pPr marL="0" indent="0">
              <a:buNone/>
            </a:pPr>
            <a:r>
              <a:rPr lang="en-US" sz="2000" dirty="0">
                <a:ea typeface="+mn-lt"/>
                <a:cs typeface="+mn-lt"/>
              </a:rPr>
              <a:t>	Conduct of Employees</a:t>
            </a:r>
            <a:endParaRPr lang="en-US" sz="2000" dirty="0"/>
          </a:p>
          <a:p>
            <a:pPr marL="305435" indent="-305435"/>
            <a:endParaRPr lang="en-US" dirty="0">
              <a:ea typeface="+mn-lt"/>
              <a:cs typeface="+mn-lt"/>
            </a:endParaRPr>
          </a:p>
          <a:p>
            <a:pPr marL="305435" indent="-305435"/>
            <a:endParaRPr lang="en-US" dirty="0"/>
          </a:p>
        </p:txBody>
      </p:sp>
      <p:sp>
        <p:nvSpPr>
          <p:cNvPr id="2" name="Title 1">
            <a:extLst>
              <a:ext uri="{FF2B5EF4-FFF2-40B4-BE49-F238E27FC236}">
                <a16:creationId xmlns:a16="http://schemas.microsoft.com/office/drawing/2014/main" id="{5724772A-CACC-48B8-8BB2-E00D32EC8B1F}"/>
              </a:ext>
            </a:extLst>
          </p:cNvPr>
          <p:cNvSpPr>
            <a:spLocks noGrp="1"/>
          </p:cNvSpPr>
          <p:nvPr>
            <p:ph type="title"/>
          </p:nvPr>
        </p:nvSpPr>
        <p:spPr/>
        <p:txBody>
          <a:bodyPr/>
          <a:lstStyle/>
          <a:p>
            <a:r>
              <a:rPr lang="en-US" dirty="0"/>
              <a:t>Policy Overview</a:t>
            </a:r>
          </a:p>
        </p:txBody>
      </p:sp>
    </p:spTree>
    <p:extLst>
      <p:ext uri="{BB962C8B-B14F-4D97-AF65-F5344CB8AC3E}">
        <p14:creationId xmlns:p14="http://schemas.microsoft.com/office/powerpoint/2010/main" val="2780025996"/>
      </p:ext>
    </p:extLst>
  </p:cSld>
  <p:clrMapOvr>
    <a:masterClrMapping/>
  </p:clrMapOvr>
  <p:extLst>
    <p:ext uri="{6950BFC3-D8DA-4A85-94F7-54DA5524770B}">
      <p188:commentRel xmlns:p188="http://schemas.microsoft.com/office/powerpoint/2018/8/main" r:id="rId3"/>
    </p:ext>
  </p:extLs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1">
            <a:extLst>
              <a:ext uri="{FF2B5EF4-FFF2-40B4-BE49-F238E27FC236}">
                <a16:creationId xmlns:a16="http://schemas.microsoft.com/office/drawing/2014/main" id="{438763D5-53A8-4A1C-BF3E-D72BABF5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7" descr="Calendar on table">
            <a:extLst>
              <a:ext uri="{FF2B5EF4-FFF2-40B4-BE49-F238E27FC236}">
                <a16:creationId xmlns:a16="http://schemas.microsoft.com/office/drawing/2014/main" id="{894446BD-F637-4420-B5E7-5C7FE525A906}"/>
              </a:ext>
            </a:extLst>
          </p:cNvPr>
          <p:cNvPicPr>
            <a:picLocks noChangeAspect="1"/>
          </p:cNvPicPr>
          <p:nvPr/>
        </p:nvPicPr>
        <p:blipFill rotWithShape="1">
          <a:blip r:embed="rId3">
            <a:duotone>
              <a:schemeClr val="bg2">
                <a:shade val="45000"/>
                <a:satMod val="135000"/>
              </a:schemeClr>
              <a:prstClr val="white"/>
            </a:duotone>
            <a:alphaModFix amt="35000"/>
          </a:blip>
          <a:srcRect r="-2" b="15603"/>
          <a:stretch/>
        </p:blipFill>
        <p:spPr>
          <a:xfrm>
            <a:off x="20" y="10"/>
            <a:ext cx="12191980" cy="6857990"/>
          </a:xfrm>
          <a:prstGeom prst="rect">
            <a:avLst/>
          </a:prstGeom>
        </p:spPr>
      </p:pic>
      <p:sp>
        <p:nvSpPr>
          <p:cNvPr id="21" name="Rectangle 13">
            <a:extLst>
              <a:ext uri="{FF2B5EF4-FFF2-40B4-BE49-F238E27FC236}">
                <a16:creationId xmlns:a16="http://schemas.microsoft.com/office/drawing/2014/main" id="{EEBEB7E8-4B64-490D-A83D-540AD0C72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2" name="Group 15">
            <a:extLst>
              <a:ext uri="{FF2B5EF4-FFF2-40B4-BE49-F238E27FC236}">
                <a16:creationId xmlns:a16="http://schemas.microsoft.com/office/drawing/2014/main" id="{64AFD253-126B-4FAA-94E2-29EEBBD2E3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17" name="Rectangle 16">
              <a:extLst>
                <a:ext uri="{FF2B5EF4-FFF2-40B4-BE49-F238E27FC236}">
                  <a16:creationId xmlns:a16="http://schemas.microsoft.com/office/drawing/2014/main" id="{061302C2-B252-4CB4-92F9-D92856888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17">
              <a:extLst>
                <a:ext uri="{FF2B5EF4-FFF2-40B4-BE49-F238E27FC236}">
                  <a16:creationId xmlns:a16="http://schemas.microsoft.com/office/drawing/2014/main" id="{4861A19A-3473-4808-B777-ACCD70131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A224BB11-D0CC-4362-B571-4EC972FE3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graphicFrame>
        <p:nvGraphicFramePr>
          <p:cNvPr id="25" name="Content Placeholder 5" descr="Report Submitted to OIE: Initial Assessment:&#10;Outreach&#10;Closure Considerations&#10;Notifications to Other Units&#10;Referrals">
            <a:extLst>
              <a:ext uri="{FF2B5EF4-FFF2-40B4-BE49-F238E27FC236}">
                <a16:creationId xmlns:a16="http://schemas.microsoft.com/office/drawing/2014/main" id="{42769235-2BA2-49E5-972B-D914216F73D9}"/>
              </a:ext>
            </a:extLst>
          </p:cNvPr>
          <p:cNvGraphicFramePr>
            <a:graphicFrameLocks noGrp="1"/>
          </p:cNvGraphicFramePr>
          <p:nvPr>
            <p:ph idx="1"/>
            <p:extLst>
              <p:ext uri="{D42A27DB-BD31-4B8C-83A1-F6EECF244321}">
                <p14:modId xmlns:p14="http://schemas.microsoft.com/office/powerpoint/2010/main" val="2526091264"/>
              </p:ext>
            </p:extLst>
          </p:nvPr>
        </p:nvGraphicFramePr>
        <p:xfrm>
          <a:off x="581192" y="2434496"/>
          <a:ext cx="11029615" cy="36783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a:extLst>
              <a:ext uri="{FF2B5EF4-FFF2-40B4-BE49-F238E27FC236}">
                <a16:creationId xmlns:a16="http://schemas.microsoft.com/office/drawing/2014/main" id="{2F6A4CB3-B1CC-4F5A-994D-BC327C229118}"/>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Report Submitted to OIE: Initial Assessment</a:t>
            </a:r>
          </a:p>
        </p:txBody>
      </p:sp>
    </p:spTree>
    <p:extLst>
      <p:ext uri="{BB962C8B-B14F-4D97-AF65-F5344CB8AC3E}">
        <p14:creationId xmlns:p14="http://schemas.microsoft.com/office/powerpoint/2010/main" val="264385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438763D5-53A8-4A1C-BF3E-D72BABF53B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descr="Glasses on top of a book">
            <a:extLst>
              <a:ext uri="{FF2B5EF4-FFF2-40B4-BE49-F238E27FC236}">
                <a16:creationId xmlns:a16="http://schemas.microsoft.com/office/drawing/2014/main" id="{0F274582-F275-43DC-82F7-12C825FAD49D}"/>
              </a:ext>
            </a:extLst>
          </p:cNvPr>
          <p:cNvPicPr>
            <a:picLocks noChangeAspect="1"/>
          </p:cNvPicPr>
          <p:nvPr/>
        </p:nvPicPr>
        <p:blipFill rotWithShape="1">
          <a:blip r:embed="rId3">
            <a:duotone>
              <a:schemeClr val="bg2">
                <a:shade val="45000"/>
                <a:satMod val="135000"/>
              </a:schemeClr>
              <a:prstClr val="white"/>
            </a:duotone>
            <a:alphaModFix amt="35000"/>
          </a:blip>
          <a:srcRect t="9175" r="-2" b="5867"/>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EEBEB7E8-4B64-490D-A83D-540AD0C72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nvGrpSpPr>
          <p:cNvPr id="25" name="Group 24">
            <a:extLst>
              <a:ext uri="{FF2B5EF4-FFF2-40B4-BE49-F238E27FC236}">
                <a16:creationId xmlns:a16="http://schemas.microsoft.com/office/drawing/2014/main" id="{64AFD253-126B-4FAA-94E2-29EEBBD2E37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6" name="Rectangle 25">
              <a:extLst>
                <a:ext uri="{FF2B5EF4-FFF2-40B4-BE49-F238E27FC236}">
                  <a16:creationId xmlns:a16="http://schemas.microsoft.com/office/drawing/2014/main" id="{061302C2-B252-4CB4-92F9-D928568886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4861A19A-3473-4808-B777-ACCD70131D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A224BB11-D0CC-4362-B571-4EC972FE3B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97BC6B3A-B2EA-4BBE-9D17-AC535B1956B3}"/>
              </a:ext>
            </a:extLst>
          </p:cNvPr>
          <p:cNvSpPr>
            <a:spLocks noGrp="1"/>
          </p:cNvSpPr>
          <p:nvPr>
            <p:ph idx="1"/>
          </p:nvPr>
        </p:nvSpPr>
        <p:spPr>
          <a:xfrm>
            <a:off x="-112118" y="5996686"/>
            <a:ext cx="3942377" cy="716567"/>
          </a:xfrm>
        </p:spPr>
        <p:txBody>
          <a:bodyPr>
            <a:normAutofit/>
          </a:bodyPr>
          <a:lstStyle/>
          <a:p>
            <a:pPr marL="324485" lvl="1" indent="0">
              <a:buNone/>
            </a:pPr>
            <a:r>
              <a:rPr lang="en-US" dirty="0"/>
              <a:t>*FASA: If the respondent is FAS              </a:t>
            </a:r>
          </a:p>
          <a:p>
            <a:pPr marL="324485" lvl="1" indent="0">
              <a:buNone/>
            </a:pPr>
            <a:r>
              <a:rPr lang="en-US" dirty="0"/>
              <a:t> OER: If the respondent is Support Staff</a:t>
            </a:r>
          </a:p>
        </p:txBody>
      </p:sp>
      <p:graphicFrame>
        <p:nvGraphicFramePr>
          <p:cNvPr id="159" name="Diagram 159" descr="OIE Notification of Reported Behavior&#10;Left to Right on Arrow: Consult with AHR or OER to review (Do Not Investigate), next box; Consider whether interim action may be needed, next box; Do not retaliate">
            <a:extLst>
              <a:ext uri="{FF2B5EF4-FFF2-40B4-BE49-F238E27FC236}">
                <a16:creationId xmlns:a16="http://schemas.microsoft.com/office/drawing/2014/main" id="{F8C0B9F4-4F40-4F2F-941B-4FFC0C36167B}"/>
              </a:ext>
            </a:extLst>
          </p:cNvPr>
          <p:cNvGraphicFramePr/>
          <p:nvPr>
            <p:extLst>
              <p:ext uri="{D42A27DB-BD31-4B8C-83A1-F6EECF244321}">
                <p14:modId xmlns:p14="http://schemas.microsoft.com/office/powerpoint/2010/main" val="1133673252"/>
              </p:ext>
            </p:extLst>
          </p:nvPr>
        </p:nvGraphicFramePr>
        <p:xfrm>
          <a:off x="2261040" y="2053887"/>
          <a:ext cx="9134014" cy="4548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23" name="TextBox 1222">
            <a:extLst>
              <a:ext uri="{FF2B5EF4-FFF2-40B4-BE49-F238E27FC236}">
                <a16:creationId xmlns:a16="http://schemas.microsoft.com/office/drawing/2014/main" id="{C82B4388-07D3-4928-B47B-01E0E1F43920}"/>
              </a:ext>
            </a:extLst>
          </p:cNvPr>
          <p:cNvSpPr txBox="1"/>
          <p:nvPr/>
        </p:nvSpPr>
        <p:spPr>
          <a:xfrm>
            <a:off x="274108" y="2253191"/>
            <a:ext cx="27432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OIE Notification to Senior Admins, FASA or OER*</a:t>
            </a:r>
          </a:p>
          <a:p>
            <a:pPr algn="l"/>
            <a:endParaRPr lang="en-US" dirty="0"/>
          </a:p>
        </p:txBody>
      </p:sp>
      <p:sp>
        <p:nvSpPr>
          <p:cNvPr id="2" name="Title 1">
            <a:extLst>
              <a:ext uri="{FF2B5EF4-FFF2-40B4-BE49-F238E27FC236}">
                <a16:creationId xmlns:a16="http://schemas.microsoft.com/office/drawing/2014/main" id="{9B74D12C-E619-4F84-851E-AF188FBD09DF}"/>
              </a:ext>
            </a:extLst>
          </p:cNvPr>
          <p:cNvSpPr>
            <a:spLocks noGrp="1"/>
          </p:cNvSpPr>
          <p:nvPr>
            <p:ph type="title"/>
          </p:nvPr>
        </p:nvSpPr>
        <p:spPr>
          <a:xfrm>
            <a:off x="581192" y="702156"/>
            <a:ext cx="11029616" cy="1013800"/>
          </a:xfrm>
        </p:spPr>
        <p:txBody>
          <a:bodyPr>
            <a:normAutofit/>
          </a:bodyPr>
          <a:lstStyle/>
          <a:p>
            <a:r>
              <a:rPr lang="en-US" dirty="0"/>
              <a:t>OIE Notification of Reported Behavior</a:t>
            </a:r>
          </a:p>
        </p:txBody>
      </p:sp>
    </p:spTree>
    <p:extLst>
      <p:ext uri="{BB962C8B-B14F-4D97-AF65-F5344CB8AC3E}">
        <p14:creationId xmlns:p14="http://schemas.microsoft.com/office/powerpoint/2010/main" val="837908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96A3DDC-AA97-CA84-40DB-97DBDC47A087}"/>
              </a:ext>
            </a:extLst>
          </p:cNvPr>
          <p:cNvSpPr txBox="1"/>
          <p:nvPr/>
        </p:nvSpPr>
        <p:spPr>
          <a:xfrm>
            <a:off x="493004" y="672028"/>
            <a:ext cx="11526398" cy="5860974"/>
          </a:xfrm>
          <a:prstGeom prst="rect">
            <a:avLst/>
          </a:prstGeom>
          <a:noFill/>
        </p:spPr>
        <p:txBody>
          <a:bodyPr wrap="square">
            <a:spAutoFit/>
          </a:bodyPr>
          <a:lstStyle/>
          <a:p>
            <a:r>
              <a:rPr lang="en-US" dirty="0"/>
              <a:t>Hello,</a:t>
            </a:r>
          </a:p>
          <a:p>
            <a:r>
              <a:rPr lang="en-US" dirty="0"/>
              <a:t>​​​​​​​</a:t>
            </a:r>
          </a:p>
          <a:p>
            <a:r>
              <a:rPr lang="en-US" dirty="0"/>
              <a:t>My name is [[</a:t>
            </a:r>
            <a:r>
              <a:rPr lang="en-US" dirty="0">
                <a:highlight>
                  <a:srgbClr val="FFFF00"/>
                </a:highlight>
              </a:rPr>
              <a:t>SENDER_FULL_NAME</a:t>
            </a:r>
            <a:r>
              <a:rPr lang="en-US" dirty="0"/>
              <a:t>]] with the Office of Institutional Equity (OIE) at MSU. OIE responds to reports regarding possible violations of the Relationship Violence &amp; Sexual Misconduct and Title IX Policy (RVSM and Title IX Policy) and the Anti-Discrimination Policy (ADP). You are receiving this notification based on your current listed role on campus.</a:t>
            </a:r>
          </a:p>
          <a:p>
            <a:endParaRPr lang="en-US" dirty="0"/>
          </a:p>
          <a:p>
            <a:r>
              <a:rPr lang="en-US" dirty="0"/>
              <a:t>OIE received a report about concerns involving Respondent Employee </a:t>
            </a:r>
            <a:r>
              <a:rPr lang="en-US" dirty="0">
                <a:highlight>
                  <a:srgbClr val="FFFF00"/>
                </a:highlight>
              </a:rPr>
              <a:t>RESPONDENT FULL NAME, RESPONDENT TITLE, AND RESPONDENT ID NUMBER</a:t>
            </a:r>
          </a:p>
          <a:p>
            <a:endParaRPr lang="en-US" dirty="0"/>
          </a:p>
          <a:p>
            <a:r>
              <a:rPr lang="en-US" dirty="0"/>
              <a:t>At the present time, OIE is aware of the following information:</a:t>
            </a:r>
          </a:p>
          <a:p>
            <a:endParaRPr lang="en-US" dirty="0"/>
          </a:p>
          <a:p>
            <a:r>
              <a:rPr lang="en-US" dirty="0">
                <a:highlight>
                  <a:srgbClr val="FFFF00"/>
                </a:highlight>
              </a:rPr>
              <a:t>INSERT BULLET DESCRIPTION OF ALLEGATIONS AND OTHER RELEVANT INFORMATION AND INCLUDE ATTACHMENTS IF NECESSARY</a:t>
            </a:r>
          </a:p>
          <a:p>
            <a:endParaRPr lang="en-US" dirty="0"/>
          </a:p>
          <a:p>
            <a:r>
              <a:rPr lang="en-US" dirty="0"/>
              <a:t>OIE is also aware of the following reports or complaints previously made about Respondent:</a:t>
            </a:r>
          </a:p>
          <a:p>
            <a:endParaRPr lang="en-US" dirty="0"/>
          </a:p>
          <a:p>
            <a:r>
              <a:rPr lang="en-US" dirty="0">
                <a:highlight>
                  <a:srgbClr val="FFFF00"/>
                </a:highlight>
              </a:rPr>
              <a:t>INSERT BULLET POINTS LISTING OF CASE NUMBERS AND BRIEF SYNOPSIS, INCLUDING HOW THE MATTER WAS RESOLVED</a:t>
            </a:r>
          </a:p>
          <a:p>
            <a:endParaRPr lang="en-US" dirty="0"/>
          </a:p>
          <a:p>
            <a:endParaRPr lang="en-US" dirty="0"/>
          </a:p>
        </p:txBody>
      </p:sp>
    </p:spTree>
    <p:extLst>
      <p:ext uri="{BB962C8B-B14F-4D97-AF65-F5344CB8AC3E}">
        <p14:creationId xmlns:p14="http://schemas.microsoft.com/office/powerpoint/2010/main" val="1786104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8A06D2-CC32-4BB4-7EE2-479A8AEC47E1}"/>
              </a:ext>
            </a:extLst>
          </p:cNvPr>
          <p:cNvSpPr txBox="1"/>
          <p:nvPr/>
        </p:nvSpPr>
        <p:spPr>
          <a:xfrm>
            <a:off x="470971" y="782198"/>
            <a:ext cx="11350128" cy="5909310"/>
          </a:xfrm>
          <a:prstGeom prst="rect">
            <a:avLst/>
          </a:prstGeom>
          <a:noFill/>
        </p:spPr>
        <p:txBody>
          <a:bodyPr wrap="square">
            <a:spAutoFit/>
          </a:bodyPr>
          <a:lstStyle/>
          <a:p>
            <a:r>
              <a:rPr lang="en-US" dirty="0"/>
              <a:t>OIE has reviewed the information and at this time has referred the matter for closure with our office due to lack of coverage, insufficient information, or non-participation by a claimant under the ADP or RVSM. We are referring the matter to you for review to take potential action as deemed necessary to address conduct that may implicate policies, protocols, or standards of conduct other than the ADP/RVSM. </a:t>
            </a:r>
            <a:r>
              <a:rPr lang="en-US" dirty="0">
                <a:highlight>
                  <a:srgbClr val="FFFF00"/>
                </a:highlight>
              </a:rPr>
              <a:t>Please consult with Human Resources for further guidance on the available options and implementation of employment actions and notify OIE if action is taken. </a:t>
            </a:r>
            <a:r>
              <a:rPr lang="en-US" dirty="0"/>
              <a:t>In the event you have additional information that may change OIE's review, please do not hesitate to contact us immediately.</a:t>
            </a:r>
          </a:p>
          <a:p>
            <a:endParaRPr lang="en-US" dirty="0"/>
          </a:p>
          <a:p>
            <a:r>
              <a:rPr lang="en-US" dirty="0"/>
              <a:t>Prohibition on Retaliation</a:t>
            </a:r>
          </a:p>
          <a:p>
            <a:r>
              <a:rPr lang="en-US" dirty="0"/>
              <a:t>Please note that MSU prohibits retaliation (including but not limited to retaliatory harassment, discrimination, intimidation, or coercion) against individuals who report conduct including discrimination or harassment, or who participate in the University's response to these reports. Any allegation of retaliation will be deemed a separate and distinct violation of policy and will be investigated independently. </a:t>
            </a:r>
          </a:p>
          <a:p>
            <a:endParaRPr lang="en-US" dirty="0"/>
          </a:p>
          <a:p>
            <a:r>
              <a:rPr lang="en-US" dirty="0"/>
              <a:t>The materials in this email are private and may contain confidential information. If you are not the intended recipient, be advised that any unauthorized use, disclosure, copying, distribution, or the taking of any action in reliance on the contents of this information is strictly prohibited. If you have received this email in error, please immediately notify the sender and disregard the communication. </a:t>
            </a:r>
          </a:p>
          <a:p>
            <a:endParaRPr lang="en-US" dirty="0"/>
          </a:p>
          <a:p>
            <a:r>
              <a:rPr lang="en-US" dirty="0"/>
              <a:t>If you have any additional questions, please do not hesitate to contact me.</a:t>
            </a:r>
          </a:p>
          <a:p>
            <a:r>
              <a:rPr lang="en-US" dirty="0"/>
              <a:t>Sincerely, </a:t>
            </a:r>
          </a:p>
          <a:p>
            <a:r>
              <a:rPr lang="en-US" dirty="0">
                <a:highlight>
                  <a:srgbClr val="FFFF00"/>
                </a:highlight>
              </a:rPr>
              <a:t>[[SIGNATURE]]</a:t>
            </a:r>
          </a:p>
        </p:txBody>
      </p:sp>
    </p:spTree>
    <p:extLst>
      <p:ext uri="{BB962C8B-B14F-4D97-AF65-F5344CB8AC3E}">
        <p14:creationId xmlns:p14="http://schemas.microsoft.com/office/powerpoint/2010/main" val="1345336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BF56CC9-EEA0-4EAC-9E6B-C36F8C7A50DC}"/>
              </a:ext>
            </a:extLst>
          </p:cNvPr>
          <p:cNvSpPr>
            <a:spLocks noGrp="1"/>
          </p:cNvSpPr>
          <p:nvPr>
            <p:ph idx="1"/>
          </p:nvPr>
        </p:nvSpPr>
        <p:spPr>
          <a:xfrm>
            <a:off x="581193" y="2026383"/>
            <a:ext cx="11029615" cy="4487432"/>
          </a:xfrm>
        </p:spPr>
        <p:txBody>
          <a:bodyPr>
            <a:normAutofit/>
          </a:bodyPr>
          <a:lstStyle/>
          <a:p>
            <a:pPr marL="305435" indent="-305435"/>
            <a:r>
              <a:rPr lang="en-US" sz="2900" dirty="0">
                <a:ea typeface="+mn-lt"/>
                <a:cs typeface="+mn-lt"/>
              </a:rPr>
              <a:t>Interim Measures = Non-disciplinary, safety measures or measures to deter conduct during an investigation under RVSM Policy or ADP. </a:t>
            </a:r>
            <a:endParaRPr lang="en-US" dirty="0"/>
          </a:p>
          <a:p>
            <a:pPr marL="305435" indent="-305435"/>
            <a:r>
              <a:rPr lang="en-US" sz="2900" dirty="0">
                <a:ea typeface="+mn-lt"/>
                <a:cs typeface="+mn-lt"/>
              </a:rPr>
              <a:t>Must talk to FASA, OER, OHS (and Title IX Coordinator) prior to any action.</a:t>
            </a:r>
            <a:endParaRPr lang="en-US" dirty="0"/>
          </a:p>
          <a:p>
            <a:pPr marL="629920" lvl="1" indent="0"/>
            <a:r>
              <a:rPr lang="en-US" sz="1800" dirty="0">
                <a:ea typeface="+mn-lt"/>
                <a:cs typeface="+mn-lt"/>
              </a:rPr>
              <a:t>Exception: Imminent Safety Concerns</a:t>
            </a:r>
          </a:p>
          <a:p>
            <a:pPr marL="305435" indent="-305435"/>
            <a:r>
              <a:rPr lang="en-US" sz="2900" dirty="0">
                <a:ea typeface="+mn-lt"/>
                <a:cs typeface="+mn-lt"/>
              </a:rPr>
              <a:t>Promptly notify FASA, OER, OHS (and Title IX Coordinator) if measures implemented under other policy.</a:t>
            </a:r>
          </a:p>
        </p:txBody>
      </p:sp>
      <p:sp>
        <p:nvSpPr>
          <p:cNvPr id="2" name="Title 1">
            <a:extLst>
              <a:ext uri="{FF2B5EF4-FFF2-40B4-BE49-F238E27FC236}">
                <a16:creationId xmlns:a16="http://schemas.microsoft.com/office/drawing/2014/main" id="{C3D4DB33-B42D-4981-9C53-1C3C04DD9159}"/>
              </a:ext>
            </a:extLst>
          </p:cNvPr>
          <p:cNvSpPr>
            <a:spLocks noGrp="1"/>
          </p:cNvSpPr>
          <p:nvPr>
            <p:ph type="title"/>
          </p:nvPr>
        </p:nvSpPr>
        <p:spPr/>
        <p:txBody>
          <a:bodyPr/>
          <a:lstStyle/>
          <a:p>
            <a:r>
              <a:rPr lang="en-US" dirty="0"/>
              <a:t>INTERIM Actions</a:t>
            </a:r>
          </a:p>
        </p:txBody>
      </p:sp>
    </p:spTree>
    <p:extLst>
      <p:ext uri="{BB962C8B-B14F-4D97-AF65-F5344CB8AC3E}">
        <p14:creationId xmlns:p14="http://schemas.microsoft.com/office/powerpoint/2010/main" val="310370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8" name="Rectangle 37">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0" name="Rectangle 39">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2" name="Rectangle 41">
            <a:extLst>
              <a:ext uri="{FF2B5EF4-FFF2-40B4-BE49-F238E27FC236}">
                <a16:creationId xmlns:a16="http://schemas.microsoft.com/office/drawing/2014/main" id="{B486DE22-0EC4-474A-8665-766DC5D4C1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44" name="Rectangle 43">
            <a:extLst>
              <a:ext uri="{FF2B5EF4-FFF2-40B4-BE49-F238E27FC236}">
                <a16:creationId xmlns:a16="http://schemas.microsoft.com/office/drawing/2014/main" id="{B397B959-5965-47E1-9EED-885A94C6A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7" descr="Businesswoman looking out of window">
            <a:extLst>
              <a:ext uri="{FF2B5EF4-FFF2-40B4-BE49-F238E27FC236}">
                <a16:creationId xmlns:a16="http://schemas.microsoft.com/office/drawing/2014/main" id="{7D50BAE5-E578-4974-ADFD-021D6B2A0D7A}"/>
              </a:ext>
            </a:extLst>
          </p:cNvPr>
          <p:cNvPicPr>
            <a:picLocks noGrp="1" noChangeAspect="1"/>
          </p:cNvPicPr>
          <p:nvPr>
            <p:ph sz="half" idx="2"/>
          </p:nvPr>
        </p:nvPicPr>
        <p:blipFill rotWithShape="1">
          <a:blip r:embed="rId3"/>
          <a:srcRect t="543" b="15187"/>
          <a:stretch/>
        </p:blipFill>
        <p:spPr>
          <a:xfrm>
            <a:off x="20" y="10"/>
            <a:ext cx="12191980" cy="6857990"/>
          </a:xfrm>
          <a:prstGeom prst="rect">
            <a:avLst/>
          </a:prstGeom>
        </p:spPr>
      </p:pic>
      <p:grpSp>
        <p:nvGrpSpPr>
          <p:cNvPr id="46" name="Group 45">
            <a:extLst>
              <a:ext uri="{FF2B5EF4-FFF2-40B4-BE49-F238E27FC236}">
                <a16:creationId xmlns:a16="http://schemas.microsoft.com/office/drawing/2014/main" id="{E143931B-DED1-4778-BE69-95C62A34BD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7" y="453643"/>
            <a:ext cx="11307400" cy="5938689"/>
            <a:chOff x="438067" y="453643"/>
            <a:chExt cx="11307400" cy="5938689"/>
          </a:xfrm>
        </p:grpSpPr>
        <p:sp>
          <p:nvSpPr>
            <p:cNvPr id="47" name="Rectangle 46">
              <a:extLst>
                <a:ext uri="{FF2B5EF4-FFF2-40B4-BE49-F238E27FC236}">
                  <a16:creationId xmlns:a16="http://schemas.microsoft.com/office/drawing/2014/main" id="{FC3CF8E5-6896-40F4-9E30-65CE99B4BF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7" y="618067"/>
              <a:ext cx="11305200"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8" name="Rectangle 47">
              <a:extLst>
                <a:ext uri="{FF2B5EF4-FFF2-40B4-BE49-F238E27FC236}">
                  <a16:creationId xmlns:a16="http://schemas.microsoft.com/office/drawing/2014/main" id="{3F6D5B44-70F2-466F-8E2F-716946725B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9" name="Rectangle 48">
              <a:extLst>
                <a:ext uri="{FF2B5EF4-FFF2-40B4-BE49-F238E27FC236}">
                  <a16:creationId xmlns:a16="http://schemas.microsoft.com/office/drawing/2014/main" id="{015A72E1-7FE1-4C4E-B880-45E9FC165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0" name="Rectangle 49">
              <a:extLst>
                <a:ext uri="{FF2B5EF4-FFF2-40B4-BE49-F238E27FC236}">
                  <a16:creationId xmlns:a16="http://schemas.microsoft.com/office/drawing/2014/main" id="{969D0766-F6A5-4EE8-A0E2-DA418F5BDB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8599F1E6-1AD5-4571-877E-A9BF35F4EF07}"/>
              </a:ext>
            </a:extLst>
          </p:cNvPr>
          <p:cNvSpPr>
            <a:spLocks noGrp="1"/>
          </p:cNvSpPr>
          <p:nvPr>
            <p:ph sz="half" idx="1"/>
          </p:nvPr>
        </p:nvSpPr>
        <p:spPr>
          <a:xfrm>
            <a:off x="581192" y="1802427"/>
            <a:ext cx="10917500" cy="4574250"/>
          </a:xfrm>
        </p:spPr>
        <p:txBody>
          <a:bodyPr vert="horz" lIns="91440" tIns="45720" rIns="91440" bIns="45720" rtlCol="0" anchor="ctr">
            <a:normAutofit/>
          </a:bodyPr>
          <a:lstStyle/>
          <a:p>
            <a:pPr marL="305435" indent="-305435"/>
            <a:r>
              <a:rPr lang="en-US" sz="2400" dirty="0">
                <a:solidFill>
                  <a:schemeClr val="bg1"/>
                </a:solidFill>
              </a:rPr>
              <a:t>If no interim actions taken, you will wait for the findings concerning the OIE investigation and/or RO finding.</a:t>
            </a:r>
          </a:p>
          <a:p>
            <a:pPr marL="305435" indent="-305435"/>
            <a:r>
              <a:rPr lang="en-US" sz="2400" dirty="0">
                <a:solidFill>
                  <a:schemeClr val="bg1"/>
                </a:solidFill>
              </a:rPr>
              <a:t>Remain observant of the situation and reach out to FASA, OER, OHS if you have concerns.</a:t>
            </a:r>
          </a:p>
          <a:p>
            <a:pPr marL="305435" indent="-305435"/>
            <a:r>
              <a:rPr lang="en-US" sz="2400" dirty="0">
                <a:solidFill>
                  <a:schemeClr val="bg1"/>
                </a:solidFill>
              </a:rPr>
              <a:t>You will get regular status updates from OIE and/or RO. If you have questions, reach out to OIE or RO.</a:t>
            </a:r>
          </a:p>
          <a:p>
            <a:pPr marL="305435" indent="-305435"/>
            <a:r>
              <a:rPr lang="en-US" sz="2400" dirty="0">
                <a:solidFill>
                  <a:schemeClr val="bg1"/>
                </a:solidFill>
              </a:rPr>
              <a:t>You may address other workplace issues such as performance or policy violations. You should consult with OER/FASA/OHS as appropriate.</a:t>
            </a:r>
          </a:p>
        </p:txBody>
      </p:sp>
      <p:sp>
        <p:nvSpPr>
          <p:cNvPr id="2" name="Title 1">
            <a:extLst>
              <a:ext uri="{FF2B5EF4-FFF2-40B4-BE49-F238E27FC236}">
                <a16:creationId xmlns:a16="http://schemas.microsoft.com/office/drawing/2014/main" id="{A5769A9B-B3ED-4124-A4CB-7B305731E4F6}"/>
              </a:ext>
            </a:extLst>
          </p:cNvPr>
          <p:cNvSpPr>
            <a:spLocks noGrp="1"/>
          </p:cNvSpPr>
          <p:nvPr>
            <p:ph type="title"/>
          </p:nvPr>
        </p:nvSpPr>
        <p:spPr>
          <a:xfrm>
            <a:off x="584199" y="1006956"/>
            <a:ext cx="11015133" cy="1372177"/>
          </a:xfrm>
        </p:spPr>
        <p:txBody>
          <a:bodyPr vert="horz" lIns="91440" tIns="45720" rIns="91440" bIns="45720" rtlCol="0" anchor="ctr">
            <a:normAutofit/>
          </a:bodyPr>
          <a:lstStyle/>
          <a:p>
            <a:r>
              <a:rPr lang="en-US" dirty="0"/>
              <a:t>No interim actions</a:t>
            </a:r>
          </a:p>
        </p:txBody>
      </p:sp>
    </p:spTree>
    <p:extLst>
      <p:ext uri="{BB962C8B-B14F-4D97-AF65-F5344CB8AC3E}">
        <p14:creationId xmlns:p14="http://schemas.microsoft.com/office/powerpoint/2010/main" val="5549372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4" name="Rectangle 13">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6796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oster with text on it">
            <a:extLst>
              <a:ext uri="{FF2B5EF4-FFF2-40B4-BE49-F238E27FC236}">
                <a16:creationId xmlns:a16="http://schemas.microsoft.com/office/drawing/2014/main" id="{E9BE4BF0-327B-B882-D951-C67A23E02B1A}"/>
              </a:ext>
            </a:extLst>
          </p:cNvPr>
          <p:cNvPicPr>
            <a:picLocks noChangeAspect="1"/>
          </p:cNvPicPr>
          <p:nvPr/>
        </p:nvPicPr>
        <p:blipFill>
          <a:blip r:embed="rId2"/>
          <a:stretch>
            <a:fillRect/>
          </a:stretch>
        </p:blipFill>
        <p:spPr>
          <a:xfrm>
            <a:off x="2295945" y="778935"/>
            <a:ext cx="3907285" cy="5209714"/>
          </a:xfrm>
          <a:prstGeom prst="rect">
            <a:avLst/>
          </a:prstGeom>
          <a:ln>
            <a:noFill/>
          </a:ln>
        </p:spPr>
      </p:pic>
      <p:sp>
        <p:nvSpPr>
          <p:cNvPr id="12" name="Rectangle 11">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67962E">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9559670"/>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D9C196-56A3-4D2B-B250-2501F51B4C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0" name="Rectangle 9">
            <a:extLst>
              <a:ext uri="{FF2B5EF4-FFF2-40B4-BE49-F238E27FC236}">
                <a16:creationId xmlns:a16="http://schemas.microsoft.com/office/drawing/2014/main" id="{3A6EBF77-A535-4798-83D5-C5D9C36BF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2"/>
            <a:ext cx="7592567" cy="5856457"/>
          </a:xfrm>
          <a:prstGeom prst="rect">
            <a:avLst/>
          </a:prstGeom>
          <a:noFill/>
          <a:ln w="9525">
            <a:solidFill>
              <a:srgbClr val="435A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green and white poster with text&#10;&#10;Description automatically generated">
            <a:extLst>
              <a:ext uri="{FF2B5EF4-FFF2-40B4-BE49-F238E27FC236}">
                <a16:creationId xmlns:a16="http://schemas.microsoft.com/office/drawing/2014/main" id="{B216C9FE-79E7-0742-740F-C54E02E8C70C}"/>
              </a:ext>
            </a:extLst>
          </p:cNvPr>
          <p:cNvPicPr>
            <a:picLocks noChangeAspect="1"/>
          </p:cNvPicPr>
          <p:nvPr/>
        </p:nvPicPr>
        <p:blipFill>
          <a:blip r:embed="rId2"/>
          <a:stretch>
            <a:fillRect/>
          </a:stretch>
        </p:blipFill>
        <p:spPr>
          <a:xfrm>
            <a:off x="2295945" y="778935"/>
            <a:ext cx="3907285" cy="5209714"/>
          </a:xfrm>
          <a:prstGeom prst="rect">
            <a:avLst/>
          </a:prstGeom>
          <a:ln>
            <a:noFill/>
          </a:ln>
        </p:spPr>
      </p:pic>
      <p:sp>
        <p:nvSpPr>
          <p:cNvPr id="12" name="Rectangle 11">
            <a:extLst>
              <a:ext uri="{FF2B5EF4-FFF2-40B4-BE49-F238E27FC236}">
                <a16:creationId xmlns:a16="http://schemas.microsoft.com/office/drawing/2014/main" id="{DDB2DB23-D2D0-4E56-A97D-E9B80FD3E4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457202"/>
            <a:ext cx="3615593" cy="5859734"/>
          </a:xfrm>
          <a:prstGeom prst="rect">
            <a:avLst/>
          </a:prstGeom>
          <a:solidFill>
            <a:srgbClr val="435A51">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08619927"/>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Many question marks on black background">
            <a:extLst>
              <a:ext uri="{FF2B5EF4-FFF2-40B4-BE49-F238E27FC236}">
                <a16:creationId xmlns:a16="http://schemas.microsoft.com/office/drawing/2014/main" id="{2A57B4D6-D7A6-43C7-952D-3407DCA2E920}"/>
              </a:ext>
            </a:extLst>
          </p:cNvPr>
          <p:cNvPicPr>
            <a:picLocks noChangeAspect="1"/>
          </p:cNvPicPr>
          <p:nvPr/>
        </p:nvPicPr>
        <p:blipFill rotWithShape="1">
          <a:blip r:embed="rId3"/>
          <a:srcRect l="9092" t="16018" r="-7" b="-7"/>
          <a:stretch/>
        </p:blipFill>
        <p:spPr>
          <a:xfrm>
            <a:off x="20" y="10"/>
            <a:ext cx="12191980" cy="6857990"/>
          </a:xfrm>
          <a:prstGeom prst="rect">
            <a:avLst/>
          </a:prstGeom>
        </p:spPr>
      </p:pic>
      <p:grpSp>
        <p:nvGrpSpPr>
          <p:cNvPr id="19" name="Group 18">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1">
            <a:extLst>
              <a:ext uri="{FF2B5EF4-FFF2-40B4-BE49-F238E27FC236}">
                <a16:creationId xmlns:a16="http://schemas.microsoft.com/office/drawing/2014/main" id="{DB4FD986-BBB5-45BF-BECC-D019DB94C24C}"/>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dirty="0"/>
              <a:t>Case Discussion </a:t>
            </a:r>
          </a:p>
        </p:txBody>
      </p:sp>
    </p:spTree>
    <p:extLst>
      <p:ext uri="{BB962C8B-B14F-4D97-AF65-F5344CB8AC3E}">
        <p14:creationId xmlns:p14="http://schemas.microsoft.com/office/powerpoint/2010/main" val="1700463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67F176F-5DF4-4CD1-95B8-B210F18DB9D6}"/>
              </a:ext>
            </a:extLst>
          </p:cNvPr>
          <p:cNvSpPr/>
          <p:nvPr/>
        </p:nvSpPr>
        <p:spPr>
          <a:xfrm>
            <a:off x="575894" y="1899503"/>
            <a:ext cx="11427053" cy="3724096"/>
          </a:xfrm>
          <a:prstGeom prst="rect">
            <a:avLst/>
          </a:prstGeom>
        </p:spPr>
        <p:txBody>
          <a:bodyPr wrap="square">
            <a:spAutoFit/>
          </a:bodyPr>
          <a:lstStyle/>
          <a:p>
            <a:pPr fontAlgn="base"/>
            <a:endParaRPr lang="en-US" sz="1000" dirty="0">
              <a:solidFill>
                <a:srgbClr val="2E8151"/>
              </a:solidFill>
              <a:latin typeface="Gill Sans MT" panose="020B0502020104020203" pitchFamily="34" charset="0"/>
            </a:endParaRPr>
          </a:p>
          <a:p>
            <a:pPr fontAlgn="base"/>
            <a:endParaRPr lang="en-US" sz="1000" dirty="0">
              <a:solidFill>
                <a:srgbClr val="2E8151"/>
              </a:solidFill>
              <a:latin typeface="Gill Sans MT" panose="020B0502020104020203" pitchFamily="34" charset="0"/>
            </a:endParaRPr>
          </a:p>
          <a:p>
            <a:pPr fontAlgn="base">
              <a:lnSpc>
                <a:spcPct val="200000"/>
              </a:lnSpc>
            </a:pPr>
            <a:r>
              <a:rPr lang="en-US" sz="2000" dirty="0">
                <a:solidFill>
                  <a:srgbClr val="2E8151"/>
                </a:solidFill>
                <a:latin typeface="Gill Sans MT" panose="020B0502020104020203" pitchFamily="34" charset="0"/>
              </a:rPr>
              <a:t>Nicole Schmidtke, </a:t>
            </a:r>
            <a:r>
              <a:rPr lang="en-US" sz="2000" dirty="0">
                <a:latin typeface="Gill Sans MT" panose="020B0502020104020203" pitchFamily="34" charset="0"/>
              </a:rPr>
              <a:t>Office for Civil Rights, </a:t>
            </a:r>
            <a:r>
              <a:rPr lang="en-US" sz="2000" dirty="0">
                <a:latin typeface="Gill Sans MT" panose="020B0502020104020203" pitchFamily="34" charset="0"/>
                <a:hlinkClick r:id="rId3"/>
              </a:rPr>
              <a:t>messin41@msu.edu</a:t>
            </a:r>
            <a:r>
              <a:rPr lang="en-US" sz="2000" dirty="0">
                <a:latin typeface="Gill Sans MT" panose="020B0502020104020203" pitchFamily="34" charset="0"/>
              </a:rPr>
              <a:t> </a:t>
            </a:r>
          </a:p>
          <a:p>
            <a:pPr fontAlgn="base">
              <a:lnSpc>
                <a:spcPct val="200000"/>
              </a:lnSpc>
            </a:pPr>
            <a:r>
              <a:rPr lang="en-US" sz="2000" dirty="0">
                <a:solidFill>
                  <a:srgbClr val="2E8151"/>
                </a:solidFill>
                <a:latin typeface="Gill Sans MT" panose="020B0502020104020203" pitchFamily="34" charset="0"/>
              </a:rPr>
              <a:t>Amanda Moses</a:t>
            </a:r>
            <a:r>
              <a:rPr lang="en-US" sz="2000" dirty="0">
                <a:solidFill>
                  <a:srgbClr val="3D3D3D"/>
                </a:solidFill>
                <a:latin typeface="Gill Sans MT" panose="020B0502020104020203" pitchFamily="34" charset="0"/>
              </a:rPr>
              <a:t>, </a:t>
            </a:r>
            <a:r>
              <a:rPr lang="en-US" sz="2000" dirty="0">
                <a:solidFill>
                  <a:srgbClr val="000000"/>
                </a:solidFill>
                <a:latin typeface="Gill Sans MT" panose="020B0502020104020203" pitchFamily="34" charset="0"/>
              </a:rPr>
              <a:t>Office of Employee Relations, </a:t>
            </a:r>
            <a:r>
              <a:rPr lang="en-US" sz="2000" u="sng" dirty="0">
                <a:solidFill>
                  <a:srgbClr val="828282"/>
                </a:solidFill>
                <a:latin typeface="Gill Sans MT" panose="020B0502020104020203" pitchFamily="34" charset="0"/>
                <a:hlinkClick r:id="rId4">
                  <a:extLst>
                    <a:ext uri="{A12FA001-AC4F-418D-AE19-62706E023703}">
                      <ahyp:hlinkClr xmlns:ahyp="http://schemas.microsoft.com/office/drawing/2018/hyperlinkcolor" val="tx"/>
                    </a:ext>
                  </a:extLst>
                </a:hlinkClick>
              </a:rPr>
              <a:t>mosesa@hr.msu.edu</a:t>
            </a:r>
            <a:r>
              <a:rPr lang="en-US" sz="2000" dirty="0">
                <a:solidFill>
                  <a:srgbClr val="000000"/>
                </a:solidFill>
                <a:latin typeface="Gill Sans MT" panose="020B0502020104020203" pitchFamily="34" charset="0"/>
              </a:rPr>
              <a:t>​</a:t>
            </a:r>
          </a:p>
          <a:p>
            <a:pPr fontAlgn="base">
              <a:lnSpc>
                <a:spcPct val="200000"/>
              </a:lnSpc>
            </a:pPr>
            <a:r>
              <a:rPr lang="en-US" sz="2000" dirty="0">
                <a:solidFill>
                  <a:srgbClr val="2E8151"/>
                </a:solidFill>
                <a:latin typeface="Gill Sans MT" panose="020B0502020104020203" pitchFamily="34" charset="0"/>
              </a:rPr>
              <a:t>Melissa Sortman</a:t>
            </a:r>
            <a:r>
              <a:rPr lang="en-US" sz="2000" dirty="0">
                <a:solidFill>
                  <a:srgbClr val="3D3D3D"/>
                </a:solidFill>
                <a:latin typeface="Gill Sans MT" panose="020B0502020104020203" pitchFamily="34" charset="0"/>
              </a:rPr>
              <a:t>, Office Faculty and Academic Staff Affairs</a:t>
            </a:r>
            <a:r>
              <a:rPr lang="en-US" sz="2000" dirty="0">
                <a:solidFill>
                  <a:srgbClr val="000000"/>
                </a:solidFill>
                <a:latin typeface="Gill Sans MT" panose="020B0502020104020203" pitchFamily="34" charset="0"/>
              </a:rPr>
              <a:t>, </a:t>
            </a:r>
            <a:r>
              <a:rPr lang="en-US" sz="2000" dirty="0">
                <a:solidFill>
                  <a:srgbClr val="000000"/>
                </a:solidFill>
                <a:latin typeface="Gill Sans MT" panose="020B0502020104020203" pitchFamily="34" charset="0"/>
                <a:hlinkClick r:id="rId5"/>
              </a:rPr>
              <a:t>sortmanm@msu.</a:t>
            </a:r>
            <a:r>
              <a:rPr lang="en-US" sz="2000">
                <a:solidFill>
                  <a:srgbClr val="000000"/>
                </a:solidFill>
                <a:latin typeface="Gill Sans MT" panose="020B0502020104020203" pitchFamily="34" charset="0"/>
                <a:hlinkClick r:id="rId5"/>
              </a:rPr>
              <a:t>edu</a:t>
            </a:r>
            <a:r>
              <a:rPr lang="en-US" sz="2000">
                <a:solidFill>
                  <a:srgbClr val="000000"/>
                </a:solidFill>
                <a:latin typeface="Gill Sans MT" panose="020B0502020104020203" pitchFamily="34" charset="0"/>
              </a:rPr>
              <a:t> </a:t>
            </a:r>
          </a:p>
          <a:p>
            <a:pPr fontAlgn="base">
              <a:lnSpc>
                <a:spcPct val="200000"/>
              </a:lnSpc>
            </a:pPr>
            <a:r>
              <a:rPr lang="en-US" sz="2000">
                <a:solidFill>
                  <a:srgbClr val="000000"/>
                </a:solidFill>
                <a:latin typeface="Gill Sans MT" panose="020B0502020104020203" pitchFamily="34" charset="0"/>
              </a:rPr>
              <a:t>​ </a:t>
            </a:r>
            <a:endParaRPr lang="en-US" sz="2000" dirty="0">
              <a:solidFill>
                <a:srgbClr val="000000"/>
              </a:solidFill>
              <a:latin typeface="Gill Sans MT" panose="020B0502020104020203" pitchFamily="34" charset="0"/>
            </a:endParaRPr>
          </a:p>
          <a:p>
            <a:pPr fontAlgn="base"/>
            <a:endParaRPr lang="en-US" sz="1000" dirty="0">
              <a:solidFill>
                <a:srgbClr val="2E8151"/>
              </a:solidFill>
              <a:latin typeface="Gill Sans MT" panose="020B0502020104020203" pitchFamily="34" charset="0"/>
            </a:endParaRPr>
          </a:p>
          <a:p>
            <a:pPr fontAlgn="base"/>
            <a:endParaRPr lang="en-US" sz="1000" dirty="0">
              <a:solidFill>
                <a:srgbClr val="000000"/>
              </a:solidFill>
              <a:latin typeface="Segoe UI" panose="020B0502040204020203" pitchFamily="34" charset="0"/>
            </a:endParaRPr>
          </a:p>
          <a:p>
            <a:pPr fontAlgn="base"/>
            <a:r>
              <a:rPr lang="en-US" dirty="0">
                <a:solidFill>
                  <a:srgbClr val="000000"/>
                </a:solidFill>
                <a:latin typeface="Gill Sans MT" panose="020B0502020104020203" pitchFamily="34"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Gill Sans MT" panose="020B0502020104020203" pitchFamily="34" charset="0"/>
              </a:rPr>
              <a:t>​</a:t>
            </a:r>
            <a:endParaRPr lang="en-US" dirty="0">
              <a:solidFill>
                <a:srgbClr val="000000"/>
              </a:solidFill>
              <a:latin typeface="Segoe UI" panose="020B0502040204020203" pitchFamily="34" charset="0"/>
            </a:endParaRPr>
          </a:p>
        </p:txBody>
      </p:sp>
      <p:sp>
        <p:nvSpPr>
          <p:cNvPr id="2" name="Title 1">
            <a:extLst>
              <a:ext uri="{FF2B5EF4-FFF2-40B4-BE49-F238E27FC236}">
                <a16:creationId xmlns:a16="http://schemas.microsoft.com/office/drawing/2014/main" id="{C8C9B280-DE56-494A-B258-1C60BFC801DE}"/>
              </a:ext>
            </a:extLst>
          </p:cNvPr>
          <p:cNvSpPr>
            <a:spLocks noGrp="1"/>
          </p:cNvSpPr>
          <p:nvPr>
            <p:ph type="title"/>
          </p:nvPr>
        </p:nvSpPr>
        <p:spPr>
          <a:xfrm>
            <a:off x="402274" y="382417"/>
            <a:ext cx="11029616" cy="988332"/>
          </a:xfrm>
        </p:spPr>
        <p:txBody>
          <a:bodyPr/>
          <a:lstStyle/>
          <a:p>
            <a:r>
              <a:rPr lang="en-US" dirty="0"/>
              <a:t> Strategic Partners</a:t>
            </a:r>
          </a:p>
        </p:txBody>
      </p:sp>
    </p:spTree>
    <p:extLst>
      <p:ext uri="{BB962C8B-B14F-4D97-AF65-F5344CB8AC3E}">
        <p14:creationId xmlns:p14="http://schemas.microsoft.com/office/powerpoint/2010/main" val="2928591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FAD37-5D8E-46CF-AA50-52C9F77F1489}"/>
              </a:ext>
            </a:extLst>
          </p:cNvPr>
          <p:cNvSpPr>
            <a:spLocks noGrp="1"/>
          </p:cNvSpPr>
          <p:nvPr>
            <p:ph type="title"/>
          </p:nvPr>
        </p:nvSpPr>
        <p:spPr/>
        <p:txBody>
          <a:bodyPr/>
          <a:lstStyle/>
          <a:p>
            <a:r>
              <a:rPr lang="en-US" dirty="0"/>
              <a:t>Debrief Breakout Rooms</a:t>
            </a:r>
          </a:p>
        </p:txBody>
      </p:sp>
      <p:sp>
        <p:nvSpPr>
          <p:cNvPr id="3" name="Content Placeholder 2">
            <a:extLst>
              <a:ext uri="{FF2B5EF4-FFF2-40B4-BE49-F238E27FC236}">
                <a16:creationId xmlns:a16="http://schemas.microsoft.com/office/drawing/2014/main" id="{F6629DEF-100A-400B-B569-A88186690722}"/>
              </a:ext>
            </a:extLst>
          </p:cNvPr>
          <p:cNvSpPr>
            <a:spLocks noGrp="1"/>
          </p:cNvSpPr>
          <p:nvPr>
            <p:ph idx="1"/>
          </p:nvPr>
        </p:nvSpPr>
        <p:spPr>
          <a:xfrm>
            <a:off x="581192" y="1956122"/>
            <a:ext cx="11468054" cy="4901878"/>
          </a:xfrm>
        </p:spPr>
        <p:txBody>
          <a:bodyPr>
            <a:norm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You receive a notification from OIE, what are your first steps?</a:t>
            </a:r>
          </a:p>
          <a:p>
            <a:pPr marL="594000" lvl="2">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should you not do?</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are some things that you need to consider as you think about whether interim measures need to be implemented?</a:t>
            </a:r>
          </a:p>
          <a:p>
            <a:pPr marL="594000" lvl="2">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Who should you consult with? </a:t>
            </a:r>
          </a:p>
          <a:p>
            <a:pPr marL="594000" lvl="2">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What resources are available to you? </a:t>
            </a:r>
          </a:p>
          <a:p>
            <a:pPr marL="594000" lvl="2">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Based on what is stated in the case, do you recommend any interim measures? </a:t>
            </a:r>
          </a:p>
          <a:p>
            <a:pPr marL="936000" lvl="3">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If yes, what would you recommend and why? If no, why not?</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Who can help you with how and what to communicate to the parties involved?</a:t>
            </a:r>
          </a:p>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Would </a:t>
            </a:r>
            <a:r>
              <a:rPr lang="en-US" sz="2000" dirty="0">
                <a:latin typeface="Calibri" panose="020F0502020204030204" pitchFamily="34" charset="0"/>
                <a:ea typeface="Calibri" panose="020F0502020204030204" pitchFamily="34" charset="0"/>
                <a:cs typeface="Times New Roman" panose="02020603050405020304" pitchFamily="18" charset="0"/>
              </a:rPr>
              <a:t>you do anything different if you received a notice that </a:t>
            </a:r>
            <a:r>
              <a:rPr lang="en-US" sz="2000" dirty="0">
                <a:effectLst/>
                <a:latin typeface="Calibri" panose="020F0502020204030204" pitchFamily="34" charset="0"/>
                <a:ea typeface="Calibri" panose="020F0502020204030204" pitchFamily="34" charset="0"/>
                <a:cs typeface="Times New Roman" panose="02020603050405020304" pitchFamily="18" charset="0"/>
              </a:rPr>
              <a:t>OIE is going to move forward with an 	investigation? 	Why or why not? </a:t>
            </a:r>
          </a:p>
          <a:p>
            <a:pPr marL="0" indent="0">
              <a:buNone/>
            </a:pPr>
            <a:endParaRPr lang="en-US" dirty="0"/>
          </a:p>
        </p:txBody>
      </p:sp>
    </p:spTree>
    <p:extLst>
      <p:ext uri="{BB962C8B-B14F-4D97-AF65-F5344CB8AC3E}">
        <p14:creationId xmlns:p14="http://schemas.microsoft.com/office/powerpoint/2010/main" val="3704780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88F792-296E-4965-BCBF-383E6DA798E8}"/>
              </a:ext>
            </a:extLst>
          </p:cNvPr>
          <p:cNvSpPr>
            <a:spLocks noGrp="1"/>
          </p:cNvSpPr>
          <p:nvPr>
            <p:ph idx="1"/>
          </p:nvPr>
        </p:nvSpPr>
        <p:spPr/>
        <p:txBody>
          <a:bodyPr>
            <a:normAutofit lnSpcReduction="10000"/>
          </a:bodyPr>
          <a:lstStyle/>
          <a:p>
            <a:pPr marL="324485" indent="0">
              <a:buNone/>
            </a:pPr>
            <a:endParaRPr lang="en-US" sz="2200" dirty="0">
              <a:ea typeface="+mn-lt"/>
              <a:cs typeface="+mn-lt"/>
            </a:endParaRPr>
          </a:p>
          <a:p>
            <a:pPr marL="629920" indent="-305435"/>
            <a:r>
              <a:rPr lang="en-US" sz="2800" dirty="0">
                <a:ea typeface="+mn-lt"/>
                <a:cs typeface="+mn-lt"/>
              </a:rPr>
              <a:t>Safety concerns</a:t>
            </a:r>
          </a:p>
          <a:p>
            <a:pPr marL="629920" indent="-305435"/>
            <a:r>
              <a:rPr lang="en-US" sz="2800" dirty="0">
                <a:ea typeface="+mn-lt"/>
                <a:cs typeface="+mn-lt"/>
              </a:rPr>
              <a:t>Power dynamics </a:t>
            </a:r>
          </a:p>
          <a:p>
            <a:pPr marL="629920" indent="-305435"/>
            <a:r>
              <a:rPr lang="en-US" sz="2800" dirty="0">
                <a:ea typeface="+mn-lt"/>
                <a:cs typeface="+mn-lt"/>
              </a:rPr>
              <a:t>Life experiences</a:t>
            </a:r>
          </a:p>
          <a:p>
            <a:pPr marL="629920" lvl="1" indent="-305435"/>
            <a:r>
              <a:rPr lang="en-US" sz="2800" dirty="0">
                <a:ea typeface="+mn-lt"/>
                <a:cs typeface="+mn-lt"/>
              </a:rPr>
              <a:t>Awareness of multiple people within the unit potentially being involved in a case, witnesses resulting in divisions and residual conflict </a:t>
            </a:r>
          </a:p>
          <a:p>
            <a:pPr marL="629920" lvl="1" indent="-305435"/>
            <a:r>
              <a:rPr lang="en-US" sz="2800" dirty="0">
                <a:ea typeface="+mn-lt"/>
                <a:cs typeface="+mn-lt"/>
              </a:rPr>
              <a:t>Reducing the ability for any retaliation </a:t>
            </a:r>
          </a:p>
          <a:p>
            <a:pPr marL="629920" lvl="1" indent="-305435"/>
            <a:endParaRPr lang="en-US" sz="2800" dirty="0"/>
          </a:p>
          <a:p>
            <a:pPr marL="629920" lvl="1" indent="-305435"/>
            <a:endParaRPr lang="en-US" sz="2200" dirty="0"/>
          </a:p>
        </p:txBody>
      </p:sp>
      <p:sp>
        <p:nvSpPr>
          <p:cNvPr id="2" name="Title 1">
            <a:extLst>
              <a:ext uri="{FF2B5EF4-FFF2-40B4-BE49-F238E27FC236}">
                <a16:creationId xmlns:a16="http://schemas.microsoft.com/office/drawing/2014/main" id="{8C474065-F496-4918-B17D-73DC7ACD6C0C}"/>
              </a:ext>
            </a:extLst>
          </p:cNvPr>
          <p:cNvSpPr>
            <a:spLocks noGrp="1"/>
          </p:cNvSpPr>
          <p:nvPr>
            <p:ph type="title"/>
          </p:nvPr>
        </p:nvSpPr>
        <p:spPr/>
        <p:txBody>
          <a:bodyPr/>
          <a:lstStyle/>
          <a:p>
            <a:r>
              <a:rPr lang="en-US" dirty="0"/>
              <a:t>Situational considerations</a:t>
            </a:r>
          </a:p>
        </p:txBody>
      </p:sp>
    </p:spTree>
    <p:extLst>
      <p:ext uri="{BB962C8B-B14F-4D97-AF65-F5344CB8AC3E}">
        <p14:creationId xmlns:p14="http://schemas.microsoft.com/office/powerpoint/2010/main" val="2802326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Individual Leadership Considerations:&#10;Explicit Biases: Clear Preferences, Prioritized over others, intentionally privileges, marginalizes others&#10;Implicit Biases: Unspoken, Hidden, Links that have the same outcome as conscious biases that we neither anticipate nor plan&#10;Biased Outcomes: The unconscious choices that our minds make can affect how we relate to people, When these choices are made in our interaction with others, our automatic preferences shape our relationships - although we would never know, We judge ourselves by our intent, Others judge us by our impact">
            <a:extLst>
              <a:ext uri="{FF2B5EF4-FFF2-40B4-BE49-F238E27FC236}">
                <a16:creationId xmlns:a16="http://schemas.microsoft.com/office/drawing/2014/main" id="{DB484228-2AA5-4DC0-856E-7BCFED4ADEA7}"/>
              </a:ext>
            </a:extLst>
          </p:cNvPr>
          <p:cNvPicPr>
            <a:picLocks noChangeAspect="1"/>
          </p:cNvPicPr>
          <p:nvPr/>
        </p:nvPicPr>
        <p:blipFill>
          <a:blip r:embed="rId3"/>
          <a:stretch>
            <a:fillRect/>
          </a:stretch>
        </p:blipFill>
        <p:spPr>
          <a:xfrm>
            <a:off x="822537" y="1969476"/>
            <a:ext cx="10161916" cy="4888523"/>
          </a:xfrm>
          <a:prstGeom prst="rect">
            <a:avLst/>
          </a:prstGeom>
        </p:spPr>
      </p:pic>
      <p:sp>
        <p:nvSpPr>
          <p:cNvPr id="4" name="Title 3">
            <a:extLst>
              <a:ext uri="{FF2B5EF4-FFF2-40B4-BE49-F238E27FC236}">
                <a16:creationId xmlns:a16="http://schemas.microsoft.com/office/drawing/2014/main" id="{54C180F0-39CF-45CE-B628-A1425D31C704}"/>
              </a:ext>
            </a:extLst>
          </p:cNvPr>
          <p:cNvSpPr>
            <a:spLocks noGrp="1"/>
          </p:cNvSpPr>
          <p:nvPr>
            <p:ph type="title"/>
          </p:nvPr>
        </p:nvSpPr>
        <p:spPr>
          <a:xfrm>
            <a:off x="575894" y="729658"/>
            <a:ext cx="11029616" cy="770896"/>
          </a:xfrm>
        </p:spPr>
        <p:txBody>
          <a:bodyPr/>
          <a:lstStyle/>
          <a:p>
            <a:r>
              <a:rPr lang="en-US" dirty="0"/>
              <a:t>Individual Leadership</a:t>
            </a:r>
            <a:r>
              <a:rPr lang="en-US" baseline="0" dirty="0"/>
              <a:t> Considerations</a:t>
            </a:r>
            <a:endParaRPr lang="en-US" dirty="0"/>
          </a:p>
        </p:txBody>
      </p:sp>
    </p:spTree>
    <p:extLst>
      <p:ext uri="{BB962C8B-B14F-4D97-AF65-F5344CB8AC3E}">
        <p14:creationId xmlns:p14="http://schemas.microsoft.com/office/powerpoint/2010/main" val="4283354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DC969F4-277E-4F95-9ABB-0421358B0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DBB62B70-0FFB-4EBC-A23C-3EE215C7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4F448DF1-A468-4624-99E7-933CC620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6F7DD6E9-9BF0-44B2-A5B9-1CE2477A4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85E2BD0E-96C7-4908-AD02-AD9AC69C9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Content Placeholder 2" descr="Finding Violation of RVSM or ADP Policy &#10;Schedule: Schedule a meeting with College/Department leadership, AHR/OER, OGC, and OCR; &#10;Consider: Consider if other policies were violated and if further investigation of the issues is needed;&#10;Assess: Assess appropriate discipline or other interventions;&#10;Create: Create a plan to implement discipline and any necessary communications">
            <a:extLst>
              <a:ext uri="{FF2B5EF4-FFF2-40B4-BE49-F238E27FC236}">
                <a16:creationId xmlns:a16="http://schemas.microsoft.com/office/drawing/2014/main" id="{648DD1AB-CF0A-4BC9-8098-4386DC99AEC8}"/>
              </a:ext>
            </a:extLst>
          </p:cNvPr>
          <p:cNvGraphicFramePr>
            <a:graphicFrameLocks noGrp="1"/>
          </p:cNvGraphicFramePr>
          <p:nvPr>
            <p:ph idx="1"/>
            <p:extLst>
              <p:ext uri="{D42A27DB-BD31-4B8C-83A1-F6EECF244321}">
                <p14:modId xmlns:p14="http://schemas.microsoft.com/office/powerpoint/2010/main" val="32455760"/>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233349CA-BC5E-4978-860B-3A75ABF1B622}"/>
              </a:ext>
            </a:extLst>
          </p:cNvPr>
          <p:cNvSpPr>
            <a:spLocks noGrp="1"/>
          </p:cNvSpPr>
          <p:nvPr>
            <p:ph type="title"/>
          </p:nvPr>
        </p:nvSpPr>
        <p:spPr>
          <a:xfrm>
            <a:off x="397886" y="1037967"/>
            <a:ext cx="3489518" cy="4709131"/>
          </a:xfrm>
        </p:spPr>
        <p:txBody>
          <a:bodyPr anchor="ctr">
            <a:normAutofit/>
          </a:bodyPr>
          <a:lstStyle/>
          <a:p>
            <a:r>
              <a:rPr lang="en-US" dirty="0">
                <a:solidFill>
                  <a:schemeClr val="accent1"/>
                </a:solidFill>
              </a:rPr>
              <a:t>FINDING: Violation of RVSM or ADP Policy </a:t>
            </a:r>
          </a:p>
        </p:txBody>
      </p:sp>
    </p:spTree>
    <p:extLst>
      <p:ext uri="{BB962C8B-B14F-4D97-AF65-F5344CB8AC3E}">
        <p14:creationId xmlns:p14="http://schemas.microsoft.com/office/powerpoint/2010/main" val="2906472415"/>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3FFE82-6E06-4FED-90AA-0465E699574F}"/>
              </a:ext>
            </a:extLst>
          </p:cNvPr>
          <p:cNvSpPr>
            <a:spLocks noGrp="1"/>
          </p:cNvSpPr>
          <p:nvPr>
            <p:ph idx="1"/>
          </p:nvPr>
        </p:nvSpPr>
        <p:spPr>
          <a:xfrm>
            <a:off x="5091310" y="842567"/>
            <a:ext cx="6108179" cy="5166720"/>
          </a:xfrm>
        </p:spPr>
        <p:txBody>
          <a:bodyPr anchor="ctr">
            <a:normAutofit lnSpcReduction="10000"/>
          </a:bodyPr>
          <a:lstStyle/>
          <a:p>
            <a:pPr marL="0" indent="0">
              <a:lnSpc>
                <a:spcPct val="90000"/>
              </a:lnSpc>
              <a:buNone/>
            </a:pPr>
            <a:r>
              <a:rPr lang="en-US" sz="2600" dirty="0"/>
              <a:t>What does "No Finding" Really Mean?</a:t>
            </a:r>
          </a:p>
          <a:p>
            <a:pPr marL="0" indent="0">
              <a:lnSpc>
                <a:spcPct val="90000"/>
              </a:lnSpc>
              <a:buNone/>
            </a:pPr>
            <a:endParaRPr lang="en-US" sz="2600" dirty="0"/>
          </a:p>
          <a:p>
            <a:pPr marL="0" indent="0">
              <a:lnSpc>
                <a:spcPct val="90000"/>
              </a:lnSpc>
              <a:buNone/>
            </a:pPr>
            <a:r>
              <a:rPr lang="en-US" sz="2600" b="1" dirty="0"/>
              <a:t>Next Steps/Considerations:</a:t>
            </a:r>
          </a:p>
          <a:p>
            <a:pPr marL="305435" indent="-305435">
              <a:lnSpc>
                <a:spcPct val="90000"/>
              </a:lnSpc>
            </a:pPr>
            <a:r>
              <a:rPr lang="en-US" sz="2600" dirty="0"/>
              <a:t>Leadership meets with FASA, OER or OHS to assess situation</a:t>
            </a:r>
          </a:p>
          <a:p>
            <a:pPr marL="305435" indent="-305435">
              <a:lnSpc>
                <a:spcPct val="90000"/>
              </a:lnSpc>
            </a:pPr>
            <a:r>
              <a:rPr lang="en-US" sz="2600" dirty="0"/>
              <a:t>Are there other behaviors or actions that are concerning?</a:t>
            </a:r>
          </a:p>
          <a:p>
            <a:pPr marL="305435" indent="-305435">
              <a:lnSpc>
                <a:spcPct val="90000"/>
              </a:lnSpc>
            </a:pPr>
            <a:r>
              <a:rPr lang="en-US" sz="2600" dirty="0"/>
              <a:t>Is further investigation needed?</a:t>
            </a:r>
          </a:p>
          <a:p>
            <a:pPr marL="305435" indent="-305435">
              <a:lnSpc>
                <a:spcPct val="90000"/>
              </a:lnSpc>
            </a:pPr>
            <a:r>
              <a:rPr lang="en-US" sz="2600" dirty="0"/>
              <a:t>Action steps to consider: professional development, re-entry, clarification of rules/policy, discipline, etc.</a:t>
            </a:r>
          </a:p>
          <a:p>
            <a:pPr marL="305435" indent="-305435">
              <a:lnSpc>
                <a:spcPct val="90000"/>
              </a:lnSpc>
            </a:pPr>
            <a:r>
              <a:rPr lang="en-US" sz="2600" dirty="0"/>
              <a:t>How do you rebuild the team?</a:t>
            </a:r>
          </a:p>
        </p:txBody>
      </p:sp>
      <p:sp>
        <p:nvSpPr>
          <p:cNvPr id="2" name="Title 1">
            <a:extLst>
              <a:ext uri="{FF2B5EF4-FFF2-40B4-BE49-F238E27FC236}">
                <a16:creationId xmlns:a16="http://schemas.microsoft.com/office/drawing/2014/main" id="{94130415-B805-4B49-AD82-F0439A94ABDF}"/>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 No finding</a:t>
            </a:r>
          </a:p>
        </p:txBody>
      </p:sp>
    </p:spTree>
    <p:extLst>
      <p:ext uri="{BB962C8B-B14F-4D97-AF65-F5344CB8AC3E}">
        <p14:creationId xmlns:p14="http://schemas.microsoft.com/office/powerpoint/2010/main" val="4114118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DC969F4-277E-4F95-9ABB-0421358B09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BB62B70-0FFB-4EBC-A23C-3EE215C71C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9" name="Rectangle 18">
            <a:extLst>
              <a:ext uri="{FF2B5EF4-FFF2-40B4-BE49-F238E27FC236}">
                <a16:creationId xmlns:a16="http://schemas.microsoft.com/office/drawing/2014/main" id="{4F448DF1-A468-4624-99E7-933CC6207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6F7DD6E9-9BF0-44B2-A5B9-1CE2477A47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85E2BD0E-96C7-4908-AD02-AD9AC69C93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10" name="Diagram 10" descr="What is Considered An Appeal&#10;Procedural Irregularity; New Evidence; Conflict of interest or Bias; Arbitrary and Capricious">
            <a:extLst>
              <a:ext uri="{FF2B5EF4-FFF2-40B4-BE49-F238E27FC236}">
                <a16:creationId xmlns:a16="http://schemas.microsoft.com/office/drawing/2014/main" id="{C6C5CF47-FF01-435B-AA07-7BD963F0EEAE}"/>
              </a:ext>
            </a:extLst>
          </p:cNvPr>
          <p:cNvGraphicFramePr/>
          <p:nvPr>
            <p:extLst>
              <p:ext uri="{D42A27DB-BD31-4B8C-83A1-F6EECF244321}">
                <p14:modId xmlns:p14="http://schemas.microsoft.com/office/powerpoint/2010/main" val="1168724778"/>
              </p:ext>
            </p:extLst>
          </p:nvPr>
        </p:nvGraphicFramePr>
        <p:xfrm>
          <a:off x="4598438"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D1E81721-6AED-4FED-9831-F05B1DB52B66}"/>
              </a:ext>
            </a:extLst>
          </p:cNvPr>
          <p:cNvSpPr>
            <a:spLocks noGrp="1"/>
          </p:cNvSpPr>
          <p:nvPr>
            <p:ph type="title"/>
          </p:nvPr>
        </p:nvSpPr>
        <p:spPr>
          <a:xfrm>
            <a:off x="746228" y="1037967"/>
            <a:ext cx="3054091" cy="4709131"/>
          </a:xfrm>
        </p:spPr>
        <p:txBody>
          <a:bodyPr anchor="ctr">
            <a:normAutofit/>
          </a:bodyPr>
          <a:lstStyle/>
          <a:p>
            <a:r>
              <a:rPr lang="en-US" dirty="0">
                <a:solidFill>
                  <a:schemeClr val="accent1"/>
                </a:solidFill>
              </a:rPr>
              <a:t>What is considered in an appeal</a:t>
            </a:r>
          </a:p>
        </p:txBody>
      </p:sp>
    </p:spTree>
    <p:extLst>
      <p:ext uri="{BB962C8B-B14F-4D97-AF65-F5344CB8AC3E}">
        <p14:creationId xmlns:p14="http://schemas.microsoft.com/office/powerpoint/2010/main" val="108470028"/>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866275-4E29-4AA4-9B7C-01EFE1C98FF4}"/>
              </a:ext>
            </a:extLst>
          </p:cNvPr>
          <p:cNvSpPr>
            <a:spLocks noGrp="1"/>
          </p:cNvSpPr>
          <p:nvPr>
            <p:ph idx="1"/>
          </p:nvPr>
        </p:nvSpPr>
        <p:spPr/>
        <p:txBody>
          <a:bodyPr>
            <a:normAutofit/>
          </a:bodyPr>
          <a:lstStyle/>
          <a:p>
            <a:pPr marL="305435" indent="-305435"/>
            <a:r>
              <a:rPr lang="en-US" sz="2400" dirty="0"/>
              <a:t>Consult with OER to ensure compliance with collective bargaining agreements and human resource policy. </a:t>
            </a:r>
          </a:p>
          <a:p>
            <a:pPr marL="305435" indent="-305435"/>
            <a:r>
              <a:rPr lang="en-US" sz="2400" dirty="0"/>
              <a:t>Approval from the Director of Employee Relations is required for certain actions.</a:t>
            </a:r>
          </a:p>
          <a:p>
            <a:pPr marL="305435" indent="-305435"/>
            <a:r>
              <a:rPr lang="en-US" sz="2400" dirty="0"/>
              <a:t>OER can assist with required notifications/reporting</a:t>
            </a:r>
          </a:p>
        </p:txBody>
      </p:sp>
      <p:sp>
        <p:nvSpPr>
          <p:cNvPr id="2" name="Title 1">
            <a:extLst>
              <a:ext uri="{FF2B5EF4-FFF2-40B4-BE49-F238E27FC236}">
                <a16:creationId xmlns:a16="http://schemas.microsoft.com/office/drawing/2014/main" id="{533ECA29-87F5-43CA-AFC1-A21F194B33E9}"/>
              </a:ext>
            </a:extLst>
          </p:cNvPr>
          <p:cNvSpPr>
            <a:spLocks noGrp="1"/>
          </p:cNvSpPr>
          <p:nvPr>
            <p:ph type="title"/>
          </p:nvPr>
        </p:nvSpPr>
        <p:spPr/>
        <p:txBody>
          <a:bodyPr/>
          <a:lstStyle/>
          <a:p>
            <a:r>
              <a:rPr lang="en-US" dirty="0"/>
              <a:t>Discipline Overview for Support STaff</a:t>
            </a:r>
          </a:p>
        </p:txBody>
      </p:sp>
    </p:spTree>
    <p:extLst>
      <p:ext uri="{BB962C8B-B14F-4D97-AF65-F5344CB8AC3E}">
        <p14:creationId xmlns:p14="http://schemas.microsoft.com/office/powerpoint/2010/main" val="1822435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8FD5326-9F0A-481B-8415-14B6BFB852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A0897FCD-4816-4E4A-A524-078453D870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7A268CD7-AFA8-49FF-8494-036157361B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ED953D6-5A73-4461-BB18-1E759E7A6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F0EDA701-4C2B-4983-A61C-952E63C6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1363"/>
            <a:ext cx="12191999" cy="62566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BD094A0-0F03-4392-AAF0-F48FBDB631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aphicFrame>
        <p:nvGraphicFramePr>
          <p:cNvPr id="5" name="TextBox 2" descr="Discipline Overview for Faculty &amp; Academic Staff (resources):&#10;Academic Specialist Handbook&#10;Faculty Handbook, Fixed-Term, Tenure Stream Faculty&#10;FRIB/NCSL Handbook&#10;Health Professional (HP) Handbook&#10;Librarian Handbook&#10;UNTF Contract">
            <a:extLst>
              <a:ext uri="{FF2B5EF4-FFF2-40B4-BE49-F238E27FC236}">
                <a16:creationId xmlns:a16="http://schemas.microsoft.com/office/drawing/2014/main" id="{93D3F231-3DE1-4250-BEB2-1B8B5E17AB01}"/>
              </a:ext>
            </a:extLst>
          </p:cNvPr>
          <p:cNvGraphicFramePr/>
          <p:nvPr>
            <p:extLst>
              <p:ext uri="{D42A27DB-BD31-4B8C-83A1-F6EECF244321}">
                <p14:modId xmlns:p14="http://schemas.microsoft.com/office/powerpoint/2010/main" val="2425130717"/>
              </p:ext>
            </p:extLst>
          </p:nvPr>
        </p:nvGraphicFramePr>
        <p:xfrm>
          <a:off x="486033" y="1037967"/>
          <a:ext cx="7012370" cy="4709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C5AF0423-9A6E-4900-AA6D-4474CDB2D3DE}"/>
              </a:ext>
            </a:extLst>
          </p:cNvPr>
          <p:cNvSpPr>
            <a:spLocks noGrp="1"/>
          </p:cNvSpPr>
          <p:nvPr>
            <p:ph type="title"/>
          </p:nvPr>
        </p:nvSpPr>
        <p:spPr>
          <a:xfrm>
            <a:off x="8369643" y="1037967"/>
            <a:ext cx="3054091" cy="4709131"/>
          </a:xfrm>
        </p:spPr>
        <p:txBody>
          <a:bodyPr vert="horz" lIns="91440" tIns="45720" rIns="91440" bIns="45720" rtlCol="0" anchor="ctr">
            <a:normAutofit/>
          </a:bodyPr>
          <a:lstStyle/>
          <a:p>
            <a:r>
              <a:rPr lang="en-US" dirty="0">
                <a:solidFill>
                  <a:srgbClr val="FFFEFF"/>
                </a:solidFill>
              </a:rPr>
              <a:t>Discipline overview for faculty &amp; academic staff</a:t>
            </a:r>
          </a:p>
        </p:txBody>
      </p:sp>
    </p:spTree>
    <p:extLst>
      <p:ext uri="{BB962C8B-B14F-4D97-AF65-F5344CB8AC3E}">
        <p14:creationId xmlns:p14="http://schemas.microsoft.com/office/powerpoint/2010/main" val="32485938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7E3AA-0A44-4462-8D2C-5D8DD484331D}"/>
              </a:ext>
            </a:extLst>
          </p:cNvPr>
          <p:cNvSpPr>
            <a:spLocks noGrp="1"/>
          </p:cNvSpPr>
          <p:nvPr>
            <p:ph idx="1"/>
          </p:nvPr>
        </p:nvSpPr>
        <p:spPr>
          <a:xfrm>
            <a:off x="696939" y="2006876"/>
            <a:ext cx="11029615" cy="4677504"/>
          </a:xfrm>
        </p:spPr>
        <p:txBody>
          <a:bodyPr>
            <a:normAutofit fontScale="85000" lnSpcReduction="20000"/>
          </a:bodyPr>
          <a:lstStyle/>
          <a:p>
            <a:pPr marL="0" indent="0">
              <a:buNone/>
            </a:pPr>
            <a:r>
              <a:rPr lang="en-US" sz="3300" dirty="0"/>
              <a:t>Communications should reflect the University’s commitment to ensure a safe and respectful working and learning environment while adhering to employee privacy rights required by law. </a:t>
            </a:r>
          </a:p>
          <a:p>
            <a:pPr marL="0" indent="0">
              <a:buNone/>
            </a:pPr>
            <a:r>
              <a:rPr lang="en-US" sz="3300" dirty="0"/>
              <a:t>The University endeavors to increase transparency, promote accountability, and build trust and awareness within the University community. </a:t>
            </a:r>
          </a:p>
          <a:p>
            <a:pPr marL="0" indent="0">
              <a:buNone/>
            </a:pPr>
            <a:endParaRPr lang="en-US" sz="2400" dirty="0"/>
          </a:p>
          <a:p>
            <a:pPr marL="629435" lvl="1" indent="-305435"/>
            <a:r>
              <a:rPr lang="en-US" sz="2600" dirty="0"/>
              <a:t>Balance of transparency and confidentiality </a:t>
            </a:r>
          </a:p>
          <a:p>
            <a:pPr marL="629435" lvl="1" indent="-305435"/>
            <a:r>
              <a:rPr lang="en-US" sz="2600" dirty="0"/>
              <a:t>Stakeholder communication strategy</a:t>
            </a:r>
          </a:p>
          <a:p>
            <a:pPr marL="629435" lvl="1" indent="-305435"/>
            <a:r>
              <a:rPr lang="en-US" sz="2600" dirty="0"/>
              <a:t>Working with OER/FASA, OCR, OGC, Presidential Advisors, and University Communications</a:t>
            </a:r>
          </a:p>
          <a:p>
            <a:pPr marL="629435" lvl="1" indent="-305435"/>
            <a:r>
              <a:rPr lang="en-US" sz="2600" dirty="0"/>
              <a:t>Considering communication in the context stage of the process and impact on stakeholders</a:t>
            </a:r>
          </a:p>
          <a:p>
            <a:pPr marL="0" indent="0">
              <a:buNone/>
            </a:pPr>
            <a:endParaRPr lang="en-US" sz="2000" dirty="0">
              <a:highlight>
                <a:srgbClr val="FFFF00"/>
              </a:highlight>
            </a:endParaRPr>
          </a:p>
        </p:txBody>
      </p:sp>
      <p:sp>
        <p:nvSpPr>
          <p:cNvPr id="2" name="Title 1">
            <a:extLst>
              <a:ext uri="{FF2B5EF4-FFF2-40B4-BE49-F238E27FC236}">
                <a16:creationId xmlns:a16="http://schemas.microsoft.com/office/drawing/2014/main" id="{798BD465-5B35-4686-A57A-E85B63228E1B}"/>
              </a:ext>
            </a:extLst>
          </p:cNvPr>
          <p:cNvSpPr>
            <a:spLocks noGrp="1"/>
          </p:cNvSpPr>
          <p:nvPr>
            <p:ph type="title"/>
          </p:nvPr>
        </p:nvSpPr>
        <p:spPr/>
        <p:txBody>
          <a:bodyPr/>
          <a:lstStyle/>
          <a:p>
            <a:r>
              <a:rPr lang="en-US" dirty="0"/>
              <a:t>Communication Review process for employee misconduct </a:t>
            </a:r>
            <a:endParaRPr lang="en-US" dirty="0">
              <a:highlight>
                <a:srgbClr val="800080"/>
              </a:highlight>
            </a:endParaRPr>
          </a:p>
        </p:txBody>
      </p:sp>
    </p:spTree>
    <p:extLst>
      <p:ext uri="{BB962C8B-B14F-4D97-AF65-F5344CB8AC3E}">
        <p14:creationId xmlns:p14="http://schemas.microsoft.com/office/powerpoint/2010/main" val="8533936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0A5990-41FE-451F-AA14-039442115367}"/>
              </a:ext>
            </a:extLst>
          </p:cNvPr>
          <p:cNvSpPr>
            <a:spLocks noGrp="1"/>
          </p:cNvSpPr>
          <p:nvPr>
            <p:ph idx="1"/>
          </p:nvPr>
        </p:nvSpPr>
        <p:spPr>
          <a:xfrm>
            <a:off x="581192" y="1996751"/>
            <a:ext cx="11389135" cy="4603554"/>
          </a:xfrm>
        </p:spPr>
        <p:txBody>
          <a:bodyPr>
            <a:normAutofit lnSpcReduction="10000"/>
          </a:bodyPr>
          <a:lstStyle/>
          <a:p>
            <a:pPr marL="305435" indent="-305435"/>
            <a:endParaRPr lang="en-US" sz="2400" dirty="0"/>
          </a:p>
          <a:p>
            <a:r>
              <a:rPr lang="en-US" sz="2400" dirty="0"/>
              <a:t>If interim actions or actions after a finding are taken, other oversight organizations may need to be notified</a:t>
            </a:r>
          </a:p>
          <a:p>
            <a:r>
              <a:rPr lang="en-US" sz="2400" dirty="0"/>
              <a:t>Clery Act – if the incident involved a Clery crime, the Clery Act Compliance Coordinator will be notified by FASA/OER</a:t>
            </a:r>
          </a:p>
          <a:p>
            <a:r>
              <a:rPr lang="en-US" sz="2400" dirty="0"/>
              <a:t>Federal Agencies (NSF/NASA/NIH/DOD/DOE/USDA)</a:t>
            </a:r>
            <a:r>
              <a:rPr lang="en-US" sz="2400" dirty="0">
                <a:ea typeface="+mn-lt"/>
                <a:cs typeface="+mn-lt"/>
              </a:rPr>
              <a:t> </a:t>
            </a:r>
          </a:p>
          <a:p>
            <a:pPr marL="0" indent="0">
              <a:buNone/>
            </a:pPr>
            <a:r>
              <a:rPr lang="en-US" sz="2400" dirty="0">
                <a:ea typeface="+mn-lt"/>
                <a:cs typeface="+mn-lt"/>
              </a:rPr>
              <a:t>	CGA website with requirements: 	</a:t>
            </a:r>
            <a:r>
              <a:rPr lang="en-US" sz="2400" dirty="0">
                <a:ea typeface="+mn-lt"/>
                <a:cs typeface="+mn-lt"/>
                <a:hlinkClick r:id="rId3"/>
              </a:rPr>
              <a:t>https://www.cga.msu.edu/PL/Portal/2190/HarassmentReportingRequirementsbyAgenc</a:t>
            </a:r>
            <a:r>
              <a:rPr lang="en-US" sz="2400" dirty="0">
                <a:ea typeface="+mn-lt"/>
                <a:cs typeface="+mn-lt"/>
              </a:rPr>
              <a:t>	</a:t>
            </a:r>
            <a:r>
              <a:rPr lang="en-US" sz="2400" dirty="0" err="1">
                <a:ea typeface="+mn-lt"/>
                <a:cs typeface="+mn-lt"/>
              </a:rPr>
              <a:t>yEntityinBrief</a:t>
            </a:r>
            <a:endParaRPr lang="en-US" sz="2400" dirty="0">
              <a:ea typeface="+mn-lt"/>
              <a:cs typeface="+mn-lt"/>
            </a:endParaRPr>
          </a:p>
          <a:p>
            <a:pPr>
              <a:spcAft>
                <a:spcPts val="0"/>
              </a:spcAft>
            </a:pPr>
            <a:r>
              <a:rPr lang="en-US" sz="2400" dirty="0">
                <a:ea typeface="+mn-lt"/>
                <a:cs typeface="+mn-lt"/>
              </a:rPr>
              <a:t>OCR Resolution Office must be notified immediately of any disciplinary action taken</a:t>
            </a:r>
          </a:p>
          <a:p>
            <a:pPr marL="899795" lvl="2" indent="-269875">
              <a:spcAft>
                <a:spcPts val="0"/>
              </a:spcAft>
              <a:buNone/>
            </a:pPr>
            <a:r>
              <a:rPr lang="en-US" sz="2400" dirty="0">
                <a:ea typeface="+mn-lt"/>
                <a:cs typeface="+mn-lt"/>
              </a:rPr>
              <a:t>Requirements under Title IX to notify claimant</a:t>
            </a:r>
          </a:p>
          <a:p>
            <a:pPr marL="899795" lvl="2" indent="-269875">
              <a:spcAft>
                <a:spcPts val="0"/>
              </a:spcAft>
              <a:buNone/>
            </a:pPr>
            <a:endParaRPr lang="en-US" sz="2400" dirty="0">
              <a:ea typeface="+mn-lt"/>
              <a:cs typeface="+mn-lt"/>
            </a:endParaRPr>
          </a:p>
          <a:p>
            <a:pPr marL="899795" lvl="2" indent="-269875">
              <a:buNone/>
            </a:pPr>
            <a:endParaRPr lang="en-US" sz="1600" dirty="0">
              <a:ea typeface="+mn-lt"/>
              <a:cs typeface="+mn-lt"/>
            </a:endParaRPr>
          </a:p>
          <a:p>
            <a:pPr marL="899795" lvl="2" indent="-269875">
              <a:buNone/>
            </a:pPr>
            <a:endParaRPr lang="en-US" dirty="0">
              <a:ea typeface="+mn-lt"/>
              <a:cs typeface="+mn-lt"/>
            </a:endParaRPr>
          </a:p>
          <a:p>
            <a:pPr marL="629920" lvl="2" indent="0">
              <a:buNone/>
            </a:pPr>
            <a:endParaRPr lang="en-US" dirty="0"/>
          </a:p>
        </p:txBody>
      </p:sp>
      <p:sp>
        <p:nvSpPr>
          <p:cNvPr id="2" name="Title 1">
            <a:extLst>
              <a:ext uri="{FF2B5EF4-FFF2-40B4-BE49-F238E27FC236}">
                <a16:creationId xmlns:a16="http://schemas.microsoft.com/office/drawing/2014/main" id="{7E549E44-77A5-4608-9423-66A215A6FCEA}"/>
              </a:ext>
            </a:extLst>
          </p:cNvPr>
          <p:cNvSpPr>
            <a:spLocks noGrp="1"/>
          </p:cNvSpPr>
          <p:nvPr>
            <p:ph type="title"/>
          </p:nvPr>
        </p:nvSpPr>
        <p:spPr/>
        <p:txBody>
          <a:bodyPr/>
          <a:lstStyle/>
          <a:p>
            <a:r>
              <a:rPr lang="en-US" dirty="0"/>
              <a:t>Reporting</a:t>
            </a:r>
          </a:p>
        </p:txBody>
      </p:sp>
    </p:spTree>
    <p:extLst>
      <p:ext uri="{BB962C8B-B14F-4D97-AF65-F5344CB8AC3E}">
        <p14:creationId xmlns:p14="http://schemas.microsoft.com/office/powerpoint/2010/main" val="1313894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69B12A0-1B92-4CBF-BCFB-5D504412E5F8}"/>
              </a:ext>
              <a:ext uri="{C183D7F6-B498-43B3-948B-1728B52AA6E4}">
                <adec:decorative xmlns:adec="http://schemas.microsoft.com/office/drawing/2017/decorative" val="0"/>
              </a:ext>
            </a:extLst>
          </p:cNvPr>
          <p:cNvSpPr txBox="1"/>
          <p:nvPr/>
        </p:nvSpPr>
        <p:spPr>
          <a:xfrm>
            <a:off x="962526" y="1331495"/>
            <a:ext cx="10684042" cy="4247317"/>
          </a:xfrm>
          <a:prstGeom prst="rect">
            <a:avLst/>
          </a:prstGeom>
          <a:noFill/>
        </p:spPr>
        <p:txBody>
          <a:bodyPr wrap="square" lIns="91440" tIns="45720" rIns="91440" bIns="45720" rtlCol="0" anchor="t">
            <a:spAutoFit/>
          </a:bodyPr>
          <a:lstStyle/>
          <a:p>
            <a:r>
              <a:rPr lang="en-US" sz="2800" dirty="0"/>
              <a:t>This presentation refers to an example of sexual harassment.</a:t>
            </a:r>
          </a:p>
          <a:p>
            <a:endParaRPr lang="en-US" sz="2800" dirty="0"/>
          </a:p>
          <a:p>
            <a:r>
              <a:rPr lang="en-US" sz="2800" dirty="0"/>
              <a:t>If you believe that you will find the discussion to be traumatizing, you may choose to not participate in the meeting or step away from the discussion.</a:t>
            </a:r>
          </a:p>
          <a:p>
            <a:endParaRPr lang="en-US" sz="2800" dirty="0"/>
          </a:p>
          <a:p>
            <a:r>
              <a:rPr lang="en-US" sz="2800" dirty="0"/>
              <a:t>Resources and assistance are available through the Center for</a:t>
            </a:r>
          </a:p>
          <a:p>
            <a:r>
              <a:rPr lang="en-US" sz="2800" dirty="0"/>
              <a:t>Survivors, Counseling and Psychiatric Services and the Employee</a:t>
            </a:r>
          </a:p>
          <a:p>
            <a:r>
              <a:rPr lang="en-US" sz="2800" dirty="0"/>
              <a:t>Assistance Program.</a:t>
            </a:r>
          </a:p>
          <a:p>
            <a:endParaRPr lang="en-US" dirty="0">
              <a:highlight>
                <a:srgbClr val="FFFF00"/>
              </a:highlight>
            </a:endParaRPr>
          </a:p>
        </p:txBody>
      </p:sp>
      <p:sp>
        <p:nvSpPr>
          <p:cNvPr id="3" name="Title 2">
            <a:extLst>
              <a:ext uri="{FF2B5EF4-FFF2-40B4-BE49-F238E27FC236}">
                <a16:creationId xmlns:a16="http://schemas.microsoft.com/office/drawing/2014/main" id="{D3B6C226-DD8A-4766-A9ED-2FAFC458C927}"/>
              </a:ext>
            </a:extLst>
          </p:cNvPr>
          <p:cNvSpPr>
            <a:spLocks noGrp="1"/>
          </p:cNvSpPr>
          <p:nvPr>
            <p:ph type="title" idx="4294967295"/>
          </p:nvPr>
        </p:nvSpPr>
        <p:spPr>
          <a:xfrm>
            <a:off x="789739" y="-1564548"/>
            <a:ext cx="11029616" cy="1189554"/>
          </a:xfrm>
        </p:spPr>
        <p:txBody>
          <a:bodyPr/>
          <a:lstStyle/>
          <a:p>
            <a:r>
              <a:rPr lang="en-US" dirty="0"/>
              <a:t>WARNING</a:t>
            </a:r>
          </a:p>
        </p:txBody>
      </p:sp>
    </p:spTree>
    <p:extLst>
      <p:ext uri="{BB962C8B-B14F-4D97-AF65-F5344CB8AC3E}">
        <p14:creationId xmlns:p14="http://schemas.microsoft.com/office/powerpoint/2010/main" val="7919723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116EF46C-6088-4EA0-98EF-A20BCF09AC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Sphere of mesh and nodes">
            <a:extLst>
              <a:ext uri="{FF2B5EF4-FFF2-40B4-BE49-F238E27FC236}">
                <a16:creationId xmlns:a16="http://schemas.microsoft.com/office/drawing/2014/main" id="{1D0E9461-BB93-4129-9E27-4BAFABB9BA18}"/>
              </a:ext>
            </a:extLst>
          </p:cNvPr>
          <p:cNvPicPr>
            <a:picLocks noChangeAspect="1"/>
          </p:cNvPicPr>
          <p:nvPr/>
        </p:nvPicPr>
        <p:blipFill rotWithShape="1">
          <a:blip r:embed="rId3"/>
          <a:srcRect t="6695" r="266" b="18504"/>
          <a:stretch/>
        </p:blipFill>
        <p:spPr>
          <a:xfrm>
            <a:off x="-14357" y="10"/>
            <a:ext cx="12191980" cy="6857990"/>
          </a:xfrm>
          <a:prstGeom prst="rect">
            <a:avLst/>
          </a:prstGeom>
        </p:spPr>
      </p:pic>
      <p:grpSp>
        <p:nvGrpSpPr>
          <p:cNvPr id="19" name="Group 18">
            <a:extLst>
              <a:ext uri="{FF2B5EF4-FFF2-40B4-BE49-F238E27FC236}">
                <a16:creationId xmlns:a16="http://schemas.microsoft.com/office/drawing/2014/main" id="{9EB3C9E9-B079-4FB7-B61A-A243C12BF0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0" name="Rectangle 19">
              <a:extLst>
                <a:ext uri="{FF2B5EF4-FFF2-40B4-BE49-F238E27FC236}">
                  <a16:creationId xmlns:a16="http://schemas.microsoft.com/office/drawing/2014/main" id="{9EE557F1-3F95-4462-8122-987673D8AA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EDB2D38-6A36-438C-9448-E704F02AAA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3" name="Content Placeholder 2">
            <a:extLst>
              <a:ext uri="{FF2B5EF4-FFF2-40B4-BE49-F238E27FC236}">
                <a16:creationId xmlns:a16="http://schemas.microsoft.com/office/drawing/2014/main" id="{E8FB581B-3A84-4A6C-89E8-66AD69055562}"/>
              </a:ext>
            </a:extLst>
          </p:cNvPr>
          <p:cNvSpPr>
            <a:spLocks noGrp="1"/>
          </p:cNvSpPr>
          <p:nvPr>
            <p:ph idx="1"/>
          </p:nvPr>
        </p:nvSpPr>
        <p:spPr>
          <a:xfrm>
            <a:off x="584200" y="5145513"/>
            <a:ext cx="3412067" cy="738820"/>
          </a:xfrm>
        </p:spPr>
        <p:txBody>
          <a:bodyPr vert="horz" lIns="91440" tIns="45720" rIns="91440" bIns="45720" rtlCol="0" anchor="t">
            <a:normAutofit/>
          </a:bodyPr>
          <a:lstStyle/>
          <a:p>
            <a:pPr marL="0" indent="0">
              <a:buNone/>
            </a:pPr>
            <a:r>
              <a:rPr lang="en-US" sz="1600" cap="all" dirty="0">
                <a:solidFill>
                  <a:srgbClr val="FF9900"/>
                </a:solidFill>
              </a:rPr>
              <a:t>Practitioner Panel</a:t>
            </a:r>
          </a:p>
        </p:txBody>
      </p:sp>
      <p:sp>
        <p:nvSpPr>
          <p:cNvPr id="2" name="Title 1">
            <a:extLst>
              <a:ext uri="{FF2B5EF4-FFF2-40B4-BE49-F238E27FC236}">
                <a16:creationId xmlns:a16="http://schemas.microsoft.com/office/drawing/2014/main" id="{22E6F6DF-729B-42C4-BF0A-A648CD740A78}"/>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dirty="0"/>
              <a:t>Real world advice</a:t>
            </a:r>
          </a:p>
        </p:txBody>
      </p:sp>
    </p:spTree>
    <p:extLst>
      <p:ext uri="{BB962C8B-B14F-4D97-AF65-F5344CB8AC3E}">
        <p14:creationId xmlns:p14="http://schemas.microsoft.com/office/powerpoint/2010/main" val="27383360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E9CB2B-9B7B-40D8-9B78-08462A4B1600}"/>
              </a:ext>
            </a:extLst>
          </p:cNvPr>
          <p:cNvSpPr txBox="1"/>
          <p:nvPr/>
        </p:nvSpPr>
        <p:spPr>
          <a:xfrm>
            <a:off x="1237539" y="248936"/>
            <a:ext cx="9706325" cy="3816429"/>
          </a:xfrm>
          <a:prstGeom prst="rect">
            <a:avLst/>
          </a:prstGeom>
          <a:noFill/>
        </p:spPr>
        <p:txBody>
          <a:bodyPr wrap="square" rtlCol="0">
            <a:spAutoFit/>
          </a:bodyPr>
          <a:lstStyle/>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sz="4000" dirty="0">
              <a:solidFill>
                <a:schemeClr val="accent3">
                  <a:lumMod val="50000"/>
                </a:schemeClr>
              </a:solidFill>
            </a:endParaRPr>
          </a:p>
          <a:p>
            <a:pPr algn="ctr"/>
            <a:r>
              <a:rPr lang="en-US" sz="4000" dirty="0">
                <a:solidFill>
                  <a:schemeClr val="accent3">
                    <a:lumMod val="50000"/>
                  </a:schemeClr>
                </a:solidFill>
              </a:rPr>
              <a:t>Questions?</a:t>
            </a:r>
            <a:endParaRPr lang="en-US" dirty="0"/>
          </a:p>
        </p:txBody>
      </p:sp>
      <p:sp>
        <p:nvSpPr>
          <p:cNvPr id="3" name="Title 2">
            <a:extLst>
              <a:ext uri="{FF2B5EF4-FFF2-40B4-BE49-F238E27FC236}">
                <a16:creationId xmlns:a16="http://schemas.microsoft.com/office/drawing/2014/main" id="{7A077087-11CF-4454-83A3-203957CAC6DC}"/>
              </a:ext>
            </a:extLst>
          </p:cNvPr>
          <p:cNvSpPr>
            <a:spLocks noGrp="1"/>
          </p:cNvSpPr>
          <p:nvPr>
            <p:ph type="title"/>
          </p:nvPr>
        </p:nvSpPr>
        <p:spPr>
          <a:xfrm>
            <a:off x="763463" y="-2599696"/>
            <a:ext cx="11029616" cy="988332"/>
          </a:xfrm>
        </p:spPr>
        <p:txBody>
          <a:bodyPr/>
          <a:lstStyle/>
          <a:p>
            <a:r>
              <a:rPr lang="en-US" dirty="0"/>
              <a:t>QUESTIONS</a:t>
            </a:r>
          </a:p>
        </p:txBody>
      </p:sp>
    </p:spTree>
    <p:extLst>
      <p:ext uri="{BB962C8B-B14F-4D97-AF65-F5344CB8AC3E}">
        <p14:creationId xmlns:p14="http://schemas.microsoft.com/office/powerpoint/2010/main" val="268768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7">
            <a:extLst>
              <a:ext uri="{FF2B5EF4-FFF2-40B4-BE49-F238E27FC236}">
                <a16:creationId xmlns:a16="http://schemas.microsoft.com/office/drawing/2014/main" id="{B373F125-DEF3-41D6-9918-AB21A2ACC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0AF005D4-17F4-4A85-94C1-B0BB23A28F57}"/>
              </a:ext>
            </a:extLst>
          </p:cNvPr>
          <p:cNvSpPr>
            <a:spLocks noGrp="1"/>
          </p:cNvSpPr>
          <p:nvPr>
            <p:ph idx="1"/>
          </p:nvPr>
        </p:nvSpPr>
        <p:spPr>
          <a:xfrm>
            <a:off x="4896092" y="1113764"/>
            <a:ext cx="7199452" cy="4624327"/>
          </a:xfrm>
        </p:spPr>
        <p:txBody>
          <a:bodyPr anchor="ctr">
            <a:normAutofit fontScale="92500" lnSpcReduction="10000"/>
          </a:bodyPr>
          <a:lstStyle/>
          <a:p>
            <a:pPr marL="305435" indent="-305435"/>
            <a:r>
              <a:rPr lang="en-US" sz="2400" dirty="0">
                <a:ea typeface="+mn-lt"/>
                <a:cs typeface="+mn-lt"/>
              </a:rPr>
              <a:t>ADP (Anti-Discrimination Policy)</a:t>
            </a:r>
          </a:p>
          <a:p>
            <a:pPr marL="305435" indent="-305435"/>
            <a:r>
              <a:rPr lang="en-US" sz="2400" dirty="0"/>
              <a:t>FASA (Office for Faculty and Academic Staff Affairs)</a:t>
            </a:r>
            <a:endParaRPr lang="en-US" dirty="0"/>
          </a:p>
          <a:p>
            <a:pPr marL="305435" indent="-305435"/>
            <a:r>
              <a:rPr lang="en-US" sz="2400" dirty="0">
                <a:ea typeface="+mn-lt"/>
                <a:cs typeface="+mn-lt"/>
              </a:rPr>
              <a:t>OCR (Office for Civil Rights and Title IX Education and Compliance)</a:t>
            </a:r>
          </a:p>
          <a:p>
            <a:pPr marL="305435" indent="-305435"/>
            <a:r>
              <a:rPr lang="en-US" sz="2400" dirty="0"/>
              <a:t>OER (Office of Employee Relations)</a:t>
            </a:r>
            <a:endParaRPr lang="en-US" dirty="0"/>
          </a:p>
          <a:p>
            <a:pPr marL="305435" indent="-305435"/>
            <a:r>
              <a:rPr lang="en-US" sz="2400" dirty="0"/>
              <a:t>OGC (Office of General Counsel)</a:t>
            </a:r>
          </a:p>
          <a:p>
            <a:pPr marL="305435" indent="-305435"/>
            <a:r>
              <a:rPr lang="en-US" sz="2400" dirty="0"/>
              <a:t>OHS (Office of Health Sciences)</a:t>
            </a:r>
          </a:p>
          <a:p>
            <a:pPr marL="305435" indent="-305435"/>
            <a:r>
              <a:rPr lang="en-US" sz="2400" dirty="0"/>
              <a:t>OIE (Office of Institutional Equity)</a:t>
            </a:r>
          </a:p>
          <a:p>
            <a:pPr marL="305435" indent="-305435"/>
            <a:r>
              <a:rPr lang="en-US" sz="2400" dirty="0"/>
              <a:t>RO (Resolution Office)</a:t>
            </a:r>
          </a:p>
          <a:p>
            <a:pPr marL="305435" indent="-305435"/>
            <a:r>
              <a:rPr lang="en-US" sz="2400" dirty="0"/>
              <a:t>RVSM (Relationship Violence and Sexual Misconduct and Title IX Policy)</a:t>
            </a:r>
          </a:p>
        </p:txBody>
      </p:sp>
      <p:sp>
        <p:nvSpPr>
          <p:cNvPr id="13" name="Rectangle 9">
            <a:extLst>
              <a:ext uri="{FF2B5EF4-FFF2-40B4-BE49-F238E27FC236}">
                <a16:creationId xmlns:a16="http://schemas.microsoft.com/office/drawing/2014/main" id="{71E9F226-EB6E-48C9-ADDA-636DE4BF4E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581" y="485678"/>
            <a:ext cx="4174743" cy="58887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3EE7F0B-4719-46E9-966E-0097566D7C51}"/>
              </a:ext>
            </a:extLst>
          </p:cNvPr>
          <p:cNvSpPr>
            <a:spLocks noGrp="1"/>
          </p:cNvSpPr>
          <p:nvPr>
            <p:ph type="title"/>
          </p:nvPr>
        </p:nvSpPr>
        <p:spPr>
          <a:xfrm>
            <a:off x="959157" y="1113764"/>
            <a:ext cx="3269749" cy="4624327"/>
          </a:xfrm>
        </p:spPr>
        <p:txBody>
          <a:bodyPr anchor="ctr">
            <a:normAutofit/>
          </a:bodyPr>
          <a:lstStyle/>
          <a:p>
            <a:r>
              <a:rPr lang="en-US" sz="3200" dirty="0">
                <a:solidFill>
                  <a:srgbClr val="FFFFFF"/>
                </a:solidFill>
              </a:rPr>
              <a:t>ACRONYMS</a:t>
            </a:r>
          </a:p>
        </p:txBody>
      </p:sp>
    </p:spTree>
    <p:extLst>
      <p:ext uri="{BB962C8B-B14F-4D97-AF65-F5344CB8AC3E}">
        <p14:creationId xmlns:p14="http://schemas.microsoft.com/office/powerpoint/2010/main" val="1357105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E3063162-EF8C-4538-A6DF-07FD6CEE3E10}"/>
              </a:ext>
            </a:extLst>
          </p:cNvPr>
          <p:cNvSpPr>
            <a:spLocks noGrp="1"/>
          </p:cNvSpPr>
          <p:nvPr>
            <p:ph idx="1"/>
          </p:nvPr>
        </p:nvSpPr>
        <p:spPr>
          <a:xfrm>
            <a:off x="6755769" y="1033390"/>
            <a:ext cx="4855037" cy="4825409"/>
          </a:xfrm>
          <a:ln w="57150">
            <a:noFill/>
          </a:ln>
        </p:spPr>
        <p:txBody>
          <a:bodyPr anchor="ctr">
            <a:normAutofit/>
          </a:bodyPr>
          <a:lstStyle/>
          <a:p>
            <a:pPr marL="305435" indent="-305435"/>
            <a:r>
              <a:rPr lang="en-US" sz="2400" dirty="0">
                <a:solidFill>
                  <a:schemeClr val="tx1"/>
                </a:solidFill>
              </a:rPr>
              <a:t>Increase understanding of the OCR/OIE/RO process and your role as an administrator </a:t>
            </a:r>
            <a:endParaRPr lang="en-US" sz="2400" strike="sngStrike" dirty="0">
              <a:solidFill>
                <a:schemeClr val="tx1"/>
              </a:solidFill>
            </a:endParaRPr>
          </a:p>
          <a:p>
            <a:pPr marL="305435" indent="-305435"/>
            <a:r>
              <a:rPr lang="en-US" sz="2400" dirty="0">
                <a:solidFill>
                  <a:schemeClr val="tx1"/>
                </a:solidFill>
              </a:rPr>
              <a:t>Establish the importance of working closely with FASA, OER or OHS throughout this process, so that you have the support needed</a:t>
            </a:r>
          </a:p>
          <a:p>
            <a:pPr marL="305435" indent="-305435"/>
            <a:r>
              <a:rPr lang="en-US" sz="2400" dirty="0">
                <a:solidFill>
                  <a:schemeClr val="tx1"/>
                </a:solidFill>
              </a:rPr>
              <a:t>Identify possible action steps to assess and address misconduct related to reports made to OIE </a:t>
            </a:r>
            <a:endParaRPr lang="en-US" sz="2000" dirty="0">
              <a:solidFill>
                <a:schemeClr val="accent2">
                  <a:lumMod val="50000"/>
                </a:schemeClr>
              </a:solidFill>
            </a:endParaRPr>
          </a:p>
          <a:p>
            <a:pPr marL="305435" indent="-305435"/>
            <a:endParaRPr lang="en-US" sz="2000" dirty="0">
              <a:solidFill>
                <a:schemeClr val="accent2">
                  <a:lumMod val="50000"/>
                </a:schemeClr>
              </a:solidFill>
            </a:endParaRPr>
          </a:p>
        </p:txBody>
      </p:sp>
      <p:sp>
        <p:nvSpPr>
          <p:cNvPr id="2" name="Title 1">
            <a:extLst>
              <a:ext uri="{FF2B5EF4-FFF2-40B4-BE49-F238E27FC236}">
                <a16:creationId xmlns:a16="http://schemas.microsoft.com/office/drawing/2014/main" id="{6C4B4950-C6C4-4BEF-8C02-FBD8960E7616}"/>
              </a:ext>
            </a:extLst>
          </p:cNvPr>
          <p:cNvSpPr>
            <a:spLocks noGrp="1"/>
          </p:cNvSpPr>
          <p:nvPr>
            <p:ph type="title"/>
          </p:nvPr>
        </p:nvSpPr>
        <p:spPr>
          <a:xfrm>
            <a:off x="643468" y="1033389"/>
            <a:ext cx="4826256" cy="4825409"/>
          </a:xfrm>
        </p:spPr>
        <p:txBody>
          <a:bodyPr anchor="ctr">
            <a:normAutofit/>
          </a:bodyPr>
          <a:lstStyle/>
          <a:p>
            <a:r>
              <a:rPr lang="en-US" sz="5400" dirty="0">
                <a:solidFill>
                  <a:srgbClr val="FFFFFF"/>
                </a:solidFill>
              </a:rPr>
              <a:t>Objectives</a:t>
            </a:r>
          </a:p>
        </p:txBody>
      </p:sp>
    </p:spTree>
    <p:extLst>
      <p:ext uri="{BB962C8B-B14F-4D97-AF65-F5344CB8AC3E}">
        <p14:creationId xmlns:p14="http://schemas.microsoft.com/office/powerpoint/2010/main" val="3478677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2B7D02C-F642-492B-8E97-FDE1C0FDA3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86329F4C-A6E7-4089-87B8-92F886FDACB8}"/>
              </a:ext>
            </a:extLst>
          </p:cNvPr>
          <p:cNvSpPr>
            <a:spLocks noGrp="1"/>
          </p:cNvSpPr>
          <p:nvPr>
            <p:ph idx="1"/>
          </p:nvPr>
        </p:nvSpPr>
        <p:spPr>
          <a:xfrm>
            <a:off x="5810915" y="1591442"/>
            <a:ext cx="5752267" cy="3816892"/>
          </a:xfrm>
          <a:ln w="57150">
            <a:noFill/>
          </a:ln>
        </p:spPr>
        <p:txBody>
          <a:bodyPr anchor="t">
            <a:normAutofit lnSpcReduction="10000"/>
          </a:bodyPr>
          <a:lstStyle/>
          <a:p>
            <a:pPr marL="305435" indent="-305435">
              <a:lnSpc>
                <a:spcPct val="90000"/>
              </a:lnSpc>
            </a:pPr>
            <a:r>
              <a:rPr lang="en-US" sz="2300" dirty="0">
                <a:ea typeface="+mn-lt"/>
                <a:cs typeface="+mn-lt"/>
              </a:rPr>
              <a:t>Prevention, Outreach, and Education Department (POE)</a:t>
            </a:r>
            <a:endParaRPr lang="en-US" dirty="0"/>
          </a:p>
          <a:p>
            <a:pPr marL="305435" indent="-305435">
              <a:lnSpc>
                <a:spcPct val="90000"/>
              </a:lnSpc>
            </a:pPr>
            <a:r>
              <a:rPr lang="en-US" sz="2300" dirty="0">
                <a:ea typeface="+mn-lt"/>
                <a:cs typeface="+mn-lt"/>
              </a:rPr>
              <a:t>Office of Institutional Equity (OIE)</a:t>
            </a:r>
            <a:endParaRPr lang="en-US" sz="1800" dirty="0">
              <a:ea typeface="+mn-lt"/>
              <a:cs typeface="+mn-lt"/>
            </a:endParaRPr>
          </a:p>
          <a:p>
            <a:pPr marL="629920" lvl="1" indent="-305435">
              <a:lnSpc>
                <a:spcPct val="90000"/>
              </a:lnSpc>
            </a:pPr>
            <a:r>
              <a:rPr lang="en-US" sz="1800" dirty="0">
                <a:ea typeface="+mn-lt"/>
                <a:cs typeface="+mn-lt"/>
              </a:rPr>
              <a:t>Support and Intake Team (SIT)</a:t>
            </a:r>
          </a:p>
          <a:p>
            <a:pPr marL="629920" lvl="1" indent="-305435">
              <a:lnSpc>
                <a:spcPct val="90000"/>
              </a:lnSpc>
            </a:pPr>
            <a:r>
              <a:rPr lang="en-US" sz="1800" dirty="0">
                <a:ea typeface="+mn-lt"/>
                <a:cs typeface="+mn-lt"/>
              </a:rPr>
              <a:t>Director, RVSM Response &amp; Investigations</a:t>
            </a:r>
          </a:p>
          <a:p>
            <a:pPr marL="629920" lvl="1" indent="-305435">
              <a:lnSpc>
                <a:spcPct val="90000"/>
              </a:lnSpc>
            </a:pPr>
            <a:r>
              <a:rPr lang="en-US" sz="1800" dirty="0">
                <a:ea typeface="+mn-lt"/>
                <a:cs typeface="+mn-lt"/>
              </a:rPr>
              <a:t>Director, ADP Response &amp; Investigations</a:t>
            </a:r>
          </a:p>
          <a:p>
            <a:pPr marL="629920" lvl="1" indent="-305435">
              <a:lnSpc>
                <a:spcPct val="90000"/>
              </a:lnSpc>
            </a:pPr>
            <a:r>
              <a:rPr lang="en-US" sz="1800" dirty="0">
                <a:ea typeface="+mn-lt"/>
                <a:cs typeface="+mn-lt"/>
              </a:rPr>
              <a:t>Resolution Office (RO)</a:t>
            </a:r>
          </a:p>
          <a:p>
            <a:pPr marL="305435" indent="-305435">
              <a:lnSpc>
                <a:spcPct val="90000"/>
              </a:lnSpc>
            </a:pPr>
            <a:r>
              <a:rPr lang="en-US" sz="2300" dirty="0"/>
              <a:t>Office of the ADA Coordinator</a:t>
            </a:r>
          </a:p>
          <a:p>
            <a:pPr marL="305435" indent="-305435">
              <a:lnSpc>
                <a:spcPct val="90000"/>
              </a:lnSpc>
            </a:pPr>
            <a:r>
              <a:rPr lang="en-US" sz="2300" dirty="0"/>
              <a:t>PACE (Projects, Analytics, Compliance and Envisioning)</a:t>
            </a:r>
            <a:endParaRPr lang="en-US" sz="2300" dirty="0">
              <a:ea typeface="+mn-lt"/>
              <a:cs typeface="+mn-lt"/>
            </a:endParaRPr>
          </a:p>
          <a:p>
            <a:pPr marL="305435" indent="-305435">
              <a:lnSpc>
                <a:spcPct val="90000"/>
              </a:lnSpc>
            </a:pPr>
            <a:endParaRPr lang="en-US" sz="2300" dirty="0"/>
          </a:p>
          <a:p>
            <a:pPr marL="305435" indent="-305435">
              <a:lnSpc>
                <a:spcPct val="90000"/>
              </a:lnSpc>
            </a:pPr>
            <a:endParaRPr lang="en-US" sz="2300" dirty="0"/>
          </a:p>
        </p:txBody>
      </p:sp>
      <p:sp>
        <p:nvSpPr>
          <p:cNvPr id="12" name="Rectangle 11">
            <a:extLst>
              <a:ext uri="{FF2B5EF4-FFF2-40B4-BE49-F238E27FC236}">
                <a16:creationId xmlns:a16="http://schemas.microsoft.com/office/drawing/2014/main" id="{0647415D-11C2-4BA0-A3EE-E0DA219B3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a:extLst>
              <a:ext uri="{FF2B5EF4-FFF2-40B4-BE49-F238E27FC236}">
                <a16:creationId xmlns:a16="http://schemas.microsoft.com/office/drawing/2014/main" id="{A2D0BA34-24BC-4C63-945A-90AA854E1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395B7D85-6BB2-45DC-90E8-1A951C47649B}"/>
              </a:ext>
            </a:extLst>
          </p:cNvPr>
          <p:cNvSpPr>
            <a:spLocks noGrp="1"/>
          </p:cNvSpPr>
          <p:nvPr>
            <p:ph type="title"/>
          </p:nvPr>
        </p:nvSpPr>
        <p:spPr>
          <a:xfrm>
            <a:off x="581192" y="1507414"/>
            <a:ext cx="5120255" cy="3903332"/>
          </a:xfrm>
        </p:spPr>
        <p:txBody>
          <a:bodyPr anchor="t">
            <a:normAutofit/>
          </a:bodyPr>
          <a:lstStyle/>
          <a:p>
            <a:r>
              <a:rPr lang="en-US" sz="4000" dirty="0">
                <a:solidFill>
                  <a:schemeClr val="accent2"/>
                </a:solidFill>
              </a:rPr>
              <a:t>Office for Civil Rights, &amp; title IX education &amp; Compliance</a:t>
            </a:r>
          </a:p>
        </p:txBody>
      </p:sp>
    </p:spTree>
    <p:extLst>
      <p:ext uri="{BB962C8B-B14F-4D97-AF65-F5344CB8AC3E}">
        <p14:creationId xmlns:p14="http://schemas.microsoft.com/office/powerpoint/2010/main" val="3872362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FB31D2E-CBC8-4C4A-917F-DCB48EAEB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FCCF4F09-0D96-42BE-AE16-84AB4E0B56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66D08039-6C4E-4870-9E3D-6218263DE9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21AF87EE-372A-438E-B086-63D494ECA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17" name="Rectangle 16">
            <a:extLst>
              <a:ext uri="{FF2B5EF4-FFF2-40B4-BE49-F238E27FC236}">
                <a16:creationId xmlns:a16="http://schemas.microsoft.com/office/drawing/2014/main" id="{E2B38E65-3AFD-404A-BEFC-3006BCB7A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descr="OCR Overview:&#10;Prevention &amp; Education&#10;Supportive Measures&#10;Accessibility&#10;Response &amp; Investigations&#10;Hearings (RVSM/Title IX Only)">
            <a:extLst>
              <a:ext uri="{FF2B5EF4-FFF2-40B4-BE49-F238E27FC236}">
                <a16:creationId xmlns:a16="http://schemas.microsoft.com/office/drawing/2014/main" id="{C4716AC2-6112-492C-AA68-D106FE063419}"/>
              </a:ext>
              <a:ext uri="{C183D7F6-B498-43B3-948B-1728B52AA6E4}">
                <adec:decorative xmlns:adec="http://schemas.microsoft.com/office/drawing/2017/decorative" val="0"/>
              </a:ext>
            </a:extLst>
          </p:cNvPr>
          <p:cNvPicPr>
            <a:picLocks noGrp="1" noChangeAspect="1"/>
          </p:cNvPicPr>
          <p:nvPr>
            <p:ph idx="1"/>
          </p:nvPr>
        </p:nvPicPr>
        <p:blipFill rotWithShape="1">
          <a:blip r:embed="rId3"/>
          <a:srcRect t="6333" r="2" b="6148"/>
          <a:stretch/>
        </p:blipFill>
        <p:spPr>
          <a:xfrm>
            <a:off x="320264" y="713664"/>
            <a:ext cx="7498616" cy="5676901"/>
          </a:xfrm>
          <a:prstGeom prst="rect">
            <a:avLst/>
          </a:prstGeom>
        </p:spPr>
      </p:pic>
      <p:grpSp>
        <p:nvGrpSpPr>
          <p:cNvPr id="21" name="Group 20">
            <a:extLst>
              <a:ext uri="{FF2B5EF4-FFF2-40B4-BE49-F238E27FC236}">
                <a16:creationId xmlns:a16="http://schemas.microsoft.com/office/drawing/2014/main" id="{C19E0D66-E86B-461B-B58E-7FB356BB03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46534" y="453643"/>
            <a:ext cx="11298933" cy="98554"/>
            <a:chOff x="446534" y="453643"/>
            <a:chExt cx="11298933" cy="98554"/>
          </a:xfrm>
        </p:grpSpPr>
        <p:sp>
          <p:nvSpPr>
            <p:cNvPr id="22" name="Rectangle 21">
              <a:extLst>
                <a:ext uri="{FF2B5EF4-FFF2-40B4-BE49-F238E27FC236}">
                  <a16:creationId xmlns:a16="http://schemas.microsoft.com/office/drawing/2014/main" id="{ED2C7D57-D78E-413F-958A-00ABC85043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1596FEE5-A0CD-4B5D-B4C1-7858019084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28A81341-6C47-4992-BD01-6BCF3A349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19" name="Rectangle 18">
            <a:extLst>
              <a:ext uri="{FF2B5EF4-FFF2-40B4-BE49-F238E27FC236}">
                <a16:creationId xmlns:a16="http://schemas.microsoft.com/office/drawing/2014/main" id="{AE598562-3047-4BC2-BFF9-F39420474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723899"/>
            <a:ext cx="3703320" cy="566666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663476C6-BDD8-48D4-A920-B0EF16EA07DC}"/>
              </a:ext>
            </a:extLst>
          </p:cNvPr>
          <p:cNvSpPr>
            <a:spLocks noGrp="1"/>
          </p:cNvSpPr>
          <p:nvPr>
            <p:ph type="title"/>
          </p:nvPr>
        </p:nvSpPr>
        <p:spPr>
          <a:xfrm>
            <a:off x="8296275" y="1419225"/>
            <a:ext cx="3081576" cy="2085869"/>
          </a:xfrm>
        </p:spPr>
        <p:txBody>
          <a:bodyPr vert="horz" lIns="91440" tIns="45720" rIns="91440" bIns="45720" rtlCol="0" anchor="b">
            <a:normAutofit/>
          </a:bodyPr>
          <a:lstStyle/>
          <a:p>
            <a:r>
              <a:rPr lang="en-US" sz="3600" dirty="0">
                <a:solidFill>
                  <a:srgbClr val="FFFFFF"/>
                </a:solidFill>
              </a:rPr>
              <a:t>OCR Overview</a:t>
            </a:r>
          </a:p>
        </p:txBody>
      </p:sp>
    </p:spTree>
    <p:extLst>
      <p:ext uri="{BB962C8B-B14F-4D97-AF65-F5344CB8AC3E}">
        <p14:creationId xmlns:p14="http://schemas.microsoft.com/office/powerpoint/2010/main" val="3807686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descr="Human Resources Structure &amp; MSU (continued)&#10;EVP Administration&#10;reporting line to Associate Vice President for HR&#10;reporting line to 7,500 + support staff">
            <a:extLst>
              <a:ext uri="{FF2B5EF4-FFF2-40B4-BE49-F238E27FC236}">
                <a16:creationId xmlns:a16="http://schemas.microsoft.com/office/drawing/2014/main" id="{E35B3D5E-9500-4EFE-9519-9A58D292A825}"/>
              </a:ext>
            </a:extLst>
          </p:cNvPr>
          <p:cNvGraphicFramePr/>
          <p:nvPr>
            <p:extLst>
              <p:ext uri="{D42A27DB-BD31-4B8C-83A1-F6EECF244321}">
                <p14:modId xmlns:p14="http://schemas.microsoft.com/office/powerpoint/2010/main" val="1858835120"/>
              </p:ext>
            </p:extLst>
          </p:nvPr>
        </p:nvGraphicFramePr>
        <p:xfrm>
          <a:off x="7130470" y="2515046"/>
          <a:ext cx="4111509" cy="38666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02370824-5ADE-45AC-A7FB-2C55C87A3578}"/>
              </a:ext>
            </a:extLst>
          </p:cNvPr>
          <p:cNvGraphicFramePr/>
          <p:nvPr>
            <p:extLst>
              <p:ext uri="{D42A27DB-BD31-4B8C-83A1-F6EECF244321}">
                <p14:modId xmlns:p14="http://schemas.microsoft.com/office/powerpoint/2010/main" val="2726351400"/>
              </p:ext>
            </p:extLst>
          </p:nvPr>
        </p:nvGraphicFramePr>
        <p:xfrm>
          <a:off x="137956" y="2422449"/>
          <a:ext cx="4212426" cy="386669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 name="Title 1">
            <a:extLst>
              <a:ext uri="{FF2B5EF4-FFF2-40B4-BE49-F238E27FC236}">
                <a16:creationId xmlns:a16="http://schemas.microsoft.com/office/drawing/2014/main" id="{895A5FA7-1B68-429A-8D7F-42F12225CD32}"/>
              </a:ext>
            </a:extLst>
          </p:cNvPr>
          <p:cNvSpPr>
            <a:spLocks noGrp="1"/>
          </p:cNvSpPr>
          <p:nvPr>
            <p:ph type="title"/>
          </p:nvPr>
        </p:nvSpPr>
        <p:spPr/>
        <p:txBody>
          <a:bodyPr/>
          <a:lstStyle/>
          <a:p>
            <a:r>
              <a:rPr lang="en-US" dirty="0"/>
              <a:t>Human resources STRUCTURE @ MSU</a:t>
            </a:r>
          </a:p>
        </p:txBody>
      </p:sp>
      <p:graphicFrame>
        <p:nvGraphicFramePr>
          <p:cNvPr id="6" name="Diagram 5" descr="Human Resources Structure &amp; MSU&#10;&#10;Provost and Exec VP&#10;reporting line item to Associate Provost and Associate VP for Academic HR&#10;reporting line to 5,700 faculty, academic staff and executive manangers">
            <a:extLst>
              <a:ext uri="{FF2B5EF4-FFF2-40B4-BE49-F238E27FC236}">
                <a16:creationId xmlns:a16="http://schemas.microsoft.com/office/drawing/2014/main" id="{D840F3EA-978D-D171-3B52-118F48E59D53}"/>
              </a:ext>
            </a:extLst>
          </p:cNvPr>
          <p:cNvGraphicFramePr/>
          <p:nvPr>
            <p:extLst>
              <p:ext uri="{D42A27DB-BD31-4B8C-83A1-F6EECF244321}">
                <p14:modId xmlns:p14="http://schemas.microsoft.com/office/powerpoint/2010/main" val="1599773146"/>
              </p:ext>
            </p:extLst>
          </p:nvPr>
        </p:nvGraphicFramePr>
        <p:xfrm>
          <a:off x="3634213" y="2515045"/>
          <a:ext cx="4212426" cy="386669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3856999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A59258C-AAC2-41CD-973C-7439B122A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Clr>
                <a:schemeClr val="accent1"/>
              </a:buClr>
              <a:buFont typeface="Arial" panose="020B0604020202020204" pitchFamily="34" charset="0"/>
              <a:buChar char="•"/>
            </a:pPr>
            <a:endParaRPr lang="en-US" dirty="0"/>
          </a:p>
        </p:txBody>
      </p:sp>
      <p:sp>
        <p:nvSpPr>
          <p:cNvPr id="10" name="Rectangle 9">
            <a:extLst>
              <a:ext uri="{FF2B5EF4-FFF2-40B4-BE49-F238E27FC236}">
                <a16:creationId xmlns:a16="http://schemas.microsoft.com/office/drawing/2014/main" id="{54516B72-0116-42B2-82A2-B11218A366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1319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7CDB507F-21B7-4C27-B0FC-D9C465C6DB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2579" y="460868"/>
            <a:ext cx="4828032" cy="111654"/>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7AB1AE17-B7A3-4363-95CD-25441E2FF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82774" y="460868"/>
            <a:ext cx="4828032" cy="1116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446D546-2354-4932-9E1B-ABA6C4CDC376}"/>
              </a:ext>
            </a:extLst>
          </p:cNvPr>
          <p:cNvSpPr>
            <a:spLocks noGrp="1"/>
          </p:cNvSpPr>
          <p:nvPr>
            <p:ph idx="1"/>
          </p:nvPr>
        </p:nvSpPr>
        <p:spPr>
          <a:xfrm>
            <a:off x="6755769" y="1033390"/>
            <a:ext cx="4855037" cy="4825409"/>
          </a:xfrm>
          <a:ln w="57150">
            <a:noFill/>
          </a:ln>
        </p:spPr>
        <p:txBody>
          <a:bodyPr anchor="ctr">
            <a:normAutofit/>
          </a:bodyPr>
          <a:lstStyle/>
          <a:p>
            <a:pPr marL="0" indent="0">
              <a:buNone/>
            </a:pPr>
            <a:r>
              <a:rPr lang="en-US" sz="2400" dirty="0">
                <a:solidFill>
                  <a:schemeClr val="accent2">
                    <a:lumMod val="50000"/>
                  </a:schemeClr>
                </a:solidFill>
              </a:rPr>
              <a:t>Behavior that is inappropriate for the workplace, negatively impacts the work environment, does not meet legitimate expectations and/or violates University or departmental polices or procedures. It can range from minor issues to serious violations. </a:t>
            </a:r>
          </a:p>
          <a:p>
            <a:pPr marL="0" indent="0">
              <a:buNone/>
            </a:pPr>
            <a:endParaRPr lang="en-US" sz="2000" dirty="0">
              <a:solidFill>
                <a:schemeClr val="accent2">
                  <a:lumMod val="50000"/>
                </a:schemeClr>
              </a:solidFill>
            </a:endParaRPr>
          </a:p>
        </p:txBody>
      </p:sp>
      <p:sp>
        <p:nvSpPr>
          <p:cNvPr id="2" name="Title 1">
            <a:extLst>
              <a:ext uri="{FF2B5EF4-FFF2-40B4-BE49-F238E27FC236}">
                <a16:creationId xmlns:a16="http://schemas.microsoft.com/office/drawing/2014/main" id="{65334673-4BE3-4C86-B7B3-B173551CC53B}"/>
              </a:ext>
            </a:extLst>
          </p:cNvPr>
          <p:cNvSpPr>
            <a:spLocks noGrp="1"/>
          </p:cNvSpPr>
          <p:nvPr>
            <p:ph type="title"/>
          </p:nvPr>
        </p:nvSpPr>
        <p:spPr>
          <a:xfrm>
            <a:off x="643468" y="1033389"/>
            <a:ext cx="4826256" cy="4825409"/>
          </a:xfrm>
        </p:spPr>
        <p:txBody>
          <a:bodyPr anchor="ctr">
            <a:normAutofit/>
          </a:bodyPr>
          <a:lstStyle/>
          <a:p>
            <a:r>
              <a:rPr lang="en-US" sz="5000" dirty="0">
                <a:solidFill>
                  <a:srgbClr val="FFFFFF"/>
                </a:solidFill>
              </a:rPr>
              <a:t>What is misconduct?</a:t>
            </a:r>
          </a:p>
        </p:txBody>
      </p:sp>
    </p:spTree>
    <p:extLst>
      <p:ext uri="{BB962C8B-B14F-4D97-AF65-F5344CB8AC3E}">
        <p14:creationId xmlns:p14="http://schemas.microsoft.com/office/powerpoint/2010/main" val="1620662067"/>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3436</TotalTime>
  <Words>1773</Words>
  <Application>Microsoft Office PowerPoint</Application>
  <PresentationFormat>Widescreen</PresentationFormat>
  <Paragraphs>239</Paragraphs>
  <Slides>31</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Gill Sans MT</vt:lpstr>
      <vt:lpstr>Segoe UI</vt:lpstr>
      <vt:lpstr>Wingdings 2</vt:lpstr>
      <vt:lpstr>Dividend</vt:lpstr>
      <vt:lpstr>Management of cases Reported TO OIE</vt:lpstr>
      <vt:lpstr> Strategic Partners</vt:lpstr>
      <vt:lpstr>WARNING</vt:lpstr>
      <vt:lpstr>ACRONYMS</vt:lpstr>
      <vt:lpstr>Objectives</vt:lpstr>
      <vt:lpstr>Office for Civil Rights, &amp; title IX education &amp; Compliance</vt:lpstr>
      <vt:lpstr>OCR Overview</vt:lpstr>
      <vt:lpstr>Human resources STRUCTURE @ MSU</vt:lpstr>
      <vt:lpstr>What is misconduct?</vt:lpstr>
      <vt:lpstr>Policy Overview</vt:lpstr>
      <vt:lpstr>Report Submitted to OIE: Initial Assessment</vt:lpstr>
      <vt:lpstr>OIE Notification of Reported Behavior</vt:lpstr>
      <vt:lpstr>PowerPoint Presentation</vt:lpstr>
      <vt:lpstr>PowerPoint Presentation</vt:lpstr>
      <vt:lpstr>INTERIM Actions</vt:lpstr>
      <vt:lpstr>No interim actions</vt:lpstr>
      <vt:lpstr>PowerPoint Presentation</vt:lpstr>
      <vt:lpstr>PowerPoint Presentation</vt:lpstr>
      <vt:lpstr>Case Discussion </vt:lpstr>
      <vt:lpstr>Debrief Breakout Rooms</vt:lpstr>
      <vt:lpstr>Situational considerations</vt:lpstr>
      <vt:lpstr>Individual Leadership Considerations</vt:lpstr>
      <vt:lpstr>FINDING: Violation of RVSM or ADP Policy </vt:lpstr>
      <vt:lpstr> No finding</vt:lpstr>
      <vt:lpstr>What is considered in an appeal</vt:lpstr>
      <vt:lpstr>Discipline Overview for Support STaff</vt:lpstr>
      <vt:lpstr>Discipline overview for faculty &amp; academic staff</vt:lpstr>
      <vt:lpstr>Communication Review process for employee misconduct </vt:lpstr>
      <vt:lpstr>Reporting</vt:lpstr>
      <vt:lpstr>Real world advice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of OIE Cases</dc:title>
  <dc:creator>Yermak, Kara</dc:creator>
  <cp:lastModifiedBy>Leverich, Cindi</cp:lastModifiedBy>
  <cp:revision>67</cp:revision>
  <cp:lastPrinted>2023-04-18T11:55:02Z</cp:lastPrinted>
  <dcterms:created xsi:type="dcterms:W3CDTF">2021-03-17T15:35:48Z</dcterms:created>
  <dcterms:modified xsi:type="dcterms:W3CDTF">2024-01-31T13:44:34Z</dcterms:modified>
</cp:coreProperties>
</file>