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 id="2147483707" r:id="rId3"/>
    <p:sldMasterId id="2147483715" r:id="rId4"/>
  </p:sldMasterIdLst>
  <p:notesMasterIdLst>
    <p:notesMasterId r:id="rId51"/>
  </p:notesMasterIdLst>
  <p:sldIdLst>
    <p:sldId id="269" r:id="rId5"/>
    <p:sldId id="4126" r:id="rId6"/>
    <p:sldId id="262" r:id="rId7"/>
    <p:sldId id="270" r:id="rId8"/>
    <p:sldId id="271" r:id="rId9"/>
    <p:sldId id="272" r:id="rId10"/>
    <p:sldId id="258" r:id="rId11"/>
    <p:sldId id="4127" r:id="rId12"/>
    <p:sldId id="257" r:id="rId13"/>
    <p:sldId id="266" r:id="rId14"/>
    <p:sldId id="259" r:id="rId15"/>
    <p:sldId id="260" r:id="rId16"/>
    <p:sldId id="4123" r:id="rId17"/>
    <p:sldId id="263" r:id="rId18"/>
    <p:sldId id="309" r:id="rId19"/>
    <p:sldId id="268" r:id="rId20"/>
    <p:sldId id="310" r:id="rId21"/>
    <p:sldId id="311" r:id="rId22"/>
    <p:sldId id="312" r:id="rId23"/>
    <p:sldId id="4120" r:id="rId24"/>
    <p:sldId id="261" r:id="rId25"/>
    <p:sldId id="4121" r:id="rId26"/>
    <p:sldId id="4122" r:id="rId27"/>
    <p:sldId id="4124" r:id="rId28"/>
    <p:sldId id="278" r:id="rId29"/>
    <p:sldId id="280" r:id="rId30"/>
    <p:sldId id="292" r:id="rId31"/>
    <p:sldId id="290" r:id="rId32"/>
    <p:sldId id="293" r:id="rId33"/>
    <p:sldId id="294" r:id="rId34"/>
    <p:sldId id="300" r:id="rId35"/>
    <p:sldId id="287" r:id="rId36"/>
    <p:sldId id="301" r:id="rId37"/>
    <p:sldId id="296" r:id="rId38"/>
    <p:sldId id="298" r:id="rId39"/>
    <p:sldId id="302" r:id="rId40"/>
    <p:sldId id="303" r:id="rId41"/>
    <p:sldId id="304" r:id="rId42"/>
    <p:sldId id="264" r:id="rId43"/>
    <p:sldId id="265" r:id="rId44"/>
    <p:sldId id="305" r:id="rId45"/>
    <p:sldId id="306" r:id="rId46"/>
    <p:sldId id="308" r:id="rId47"/>
    <p:sldId id="307" r:id="rId48"/>
    <p:sldId id="4125" r:id="rId49"/>
    <p:sldId id="267" r:id="rId5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67C521"/>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7A454-9B8C-4396-B72C-E95A74CFF84E}" v="20" dt="2023-11-16T13:27:00.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749"/>
    <p:restoredTop sz="94663"/>
  </p:normalViewPr>
  <p:slideViewPr>
    <p:cSldViewPr snapToGrid="0" snapToObjects="1" showGuides="1">
      <p:cViewPr varScale="1">
        <p:scale>
          <a:sx n="147" d="100"/>
          <a:sy n="147" d="100"/>
        </p:scale>
        <p:origin x="108" y="12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78A38-8243-44D3-A540-6BE3D8017069}"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70A3B20-1AF7-4DE9-A8F7-FE5432625498}">
      <dgm:prSet custT="1"/>
      <dgm:spPr/>
      <dgm:t>
        <a:bodyPr/>
        <a:lstStyle/>
        <a:p>
          <a:r>
            <a:rPr lang="en-US" sz="3200" dirty="0"/>
            <a:t>“Do the best you can until you know better. Then when you know better, do better.”</a:t>
          </a:r>
        </a:p>
      </dgm:t>
    </dgm:pt>
    <dgm:pt modelId="{ECB4E866-6924-494B-AC23-69B2A8FAF4F2}" type="parTrans" cxnId="{EF071C78-DBBE-42C2-8A93-A3CC61D44C4B}">
      <dgm:prSet/>
      <dgm:spPr/>
      <dgm:t>
        <a:bodyPr/>
        <a:lstStyle/>
        <a:p>
          <a:endParaRPr lang="en-US"/>
        </a:p>
      </dgm:t>
    </dgm:pt>
    <dgm:pt modelId="{DB8D894C-1640-4BD4-A427-DEE3FC5C7C22}" type="sibTrans" cxnId="{EF071C78-DBBE-42C2-8A93-A3CC61D44C4B}">
      <dgm:prSet/>
      <dgm:spPr/>
      <dgm:t>
        <a:bodyPr/>
        <a:lstStyle/>
        <a:p>
          <a:endParaRPr lang="en-US"/>
        </a:p>
      </dgm:t>
    </dgm:pt>
    <dgm:pt modelId="{6D14CABB-6D0D-4DD2-978A-2A0C0C311BA7}" type="pres">
      <dgm:prSet presAssocID="{5BF78A38-8243-44D3-A540-6BE3D8017069}" presName="linear" presStyleCnt="0">
        <dgm:presLayoutVars>
          <dgm:animLvl val="lvl"/>
          <dgm:resizeHandles val="exact"/>
        </dgm:presLayoutVars>
      </dgm:prSet>
      <dgm:spPr/>
    </dgm:pt>
    <dgm:pt modelId="{9B2AD160-7962-48EC-97C8-CA1CD5011E69}" type="pres">
      <dgm:prSet presAssocID="{570A3B20-1AF7-4DE9-A8F7-FE5432625498}" presName="parentText" presStyleLbl="node1" presStyleIdx="0" presStyleCnt="1" custScaleY="965015">
        <dgm:presLayoutVars>
          <dgm:chMax val="0"/>
          <dgm:bulletEnabled val="1"/>
        </dgm:presLayoutVars>
      </dgm:prSet>
      <dgm:spPr/>
    </dgm:pt>
  </dgm:ptLst>
  <dgm:cxnLst>
    <dgm:cxn modelId="{D4AF4A0A-27B4-435D-8FAA-DB6A284D66B5}" type="presOf" srcId="{5BF78A38-8243-44D3-A540-6BE3D8017069}" destId="{6D14CABB-6D0D-4DD2-978A-2A0C0C311BA7}" srcOrd="0" destOrd="0" presId="urn:microsoft.com/office/officeart/2005/8/layout/vList2"/>
    <dgm:cxn modelId="{C9AD2D56-7FC4-4CA1-ABAF-346F91CDB359}" type="presOf" srcId="{570A3B20-1AF7-4DE9-A8F7-FE5432625498}" destId="{9B2AD160-7962-48EC-97C8-CA1CD5011E69}" srcOrd="0" destOrd="0" presId="urn:microsoft.com/office/officeart/2005/8/layout/vList2"/>
    <dgm:cxn modelId="{EF071C78-DBBE-42C2-8A93-A3CC61D44C4B}" srcId="{5BF78A38-8243-44D3-A540-6BE3D8017069}" destId="{570A3B20-1AF7-4DE9-A8F7-FE5432625498}" srcOrd="0" destOrd="0" parTransId="{ECB4E866-6924-494B-AC23-69B2A8FAF4F2}" sibTransId="{DB8D894C-1640-4BD4-A427-DEE3FC5C7C22}"/>
    <dgm:cxn modelId="{76D092EC-A7C7-4BDE-AD02-794C86EA2FD2}" type="presParOf" srcId="{6D14CABB-6D0D-4DD2-978A-2A0C0C311BA7}" destId="{9B2AD160-7962-48EC-97C8-CA1CD5011E6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15212-2C96-4122-BE9D-80BF2EDD044F}" type="doc">
      <dgm:prSet loTypeId="urn:microsoft.com/office/officeart/2016/7/layout/LinearBlockProcessNumbered" loCatId="process" qsTypeId="urn:microsoft.com/office/officeart/2005/8/quickstyle/simple5" qsCatId="simple" csTypeId="urn:microsoft.com/office/officeart/2005/8/colors/colorful1" csCatId="colorful" phldr="1"/>
      <dgm:spPr/>
      <dgm:t>
        <a:bodyPr/>
        <a:lstStyle/>
        <a:p>
          <a:endParaRPr lang="en-US"/>
        </a:p>
      </dgm:t>
    </dgm:pt>
    <dgm:pt modelId="{4777391D-934F-4EBB-86A6-9678B863379C}">
      <dgm:prSet/>
      <dgm:spPr/>
      <dgm:t>
        <a:bodyPr/>
        <a:lstStyle/>
        <a:p>
          <a:r>
            <a:rPr lang="en-US" dirty="0">
              <a:solidFill>
                <a:schemeClr val="tx1"/>
              </a:solidFill>
            </a:rPr>
            <a:t>“…</a:t>
          </a:r>
          <a:r>
            <a:rPr lang="en-US" b="0" i="0" dirty="0">
              <a:solidFill>
                <a:schemeClr val="tx1"/>
              </a:solidFill>
            </a:rPr>
            <a:t>the average person wasted seven days on the previous behaviors. </a:t>
          </a:r>
          <a:endParaRPr lang="en-US" dirty="0">
            <a:solidFill>
              <a:schemeClr val="tx1"/>
            </a:solidFill>
          </a:endParaRPr>
        </a:p>
      </dgm:t>
    </dgm:pt>
    <dgm:pt modelId="{93D368E3-02B5-46E6-A1D5-93A0D4BD094A}" type="parTrans" cxnId="{4E81BE0E-DFFF-459B-BA2F-8534328E66D2}">
      <dgm:prSet/>
      <dgm:spPr/>
      <dgm:t>
        <a:bodyPr/>
        <a:lstStyle/>
        <a:p>
          <a:endParaRPr lang="en-US"/>
        </a:p>
      </dgm:t>
    </dgm:pt>
    <dgm:pt modelId="{C81D72DF-A488-4FF4-8F30-8DC437312C00}" type="sibTrans" cxnId="{4E81BE0E-DFFF-459B-BA2F-8534328E66D2}">
      <dgm:prSet phldrT="01" phldr="0"/>
      <dgm:spPr>
        <a:solidFill>
          <a:schemeClr val="accent1"/>
        </a:solidFill>
      </dgm:spPr>
      <dgm:t>
        <a:bodyPr/>
        <a:lstStyle/>
        <a:p>
          <a:r>
            <a:rPr lang="en-US"/>
            <a:t>01</a:t>
          </a:r>
          <a:endParaRPr lang="en-US" dirty="0"/>
        </a:p>
      </dgm:t>
    </dgm:pt>
    <dgm:pt modelId="{783A25BA-9C79-4DBF-82D4-5A7954E582D5}">
      <dgm:prSet/>
      <dgm:spPr/>
      <dgm:t>
        <a:bodyPr/>
        <a:lstStyle/>
        <a:p>
          <a:r>
            <a:rPr lang="en-US" b="0" i="0" dirty="0">
              <a:solidFill>
                <a:schemeClr val="tx1"/>
              </a:solidFill>
            </a:rPr>
            <a:t>40% admitted to wasting two weeks or more. </a:t>
          </a:r>
          <a:endParaRPr lang="en-US" dirty="0">
            <a:solidFill>
              <a:schemeClr val="tx1"/>
            </a:solidFill>
          </a:endParaRPr>
        </a:p>
      </dgm:t>
    </dgm:pt>
    <dgm:pt modelId="{E1B9CC2B-90A0-4566-A21B-47B2EA679BDA}" type="parTrans" cxnId="{DDC4C530-A413-4DA3-8622-1B2BD860D0A7}">
      <dgm:prSet/>
      <dgm:spPr/>
      <dgm:t>
        <a:bodyPr/>
        <a:lstStyle/>
        <a:p>
          <a:endParaRPr lang="en-US"/>
        </a:p>
      </dgm:t>
    </dgm:pt>
    <dgm:pt modelId="{74154D4B-CBDD-495F-96FB-E6CB1FDF2683}" type="sibTrans" cxnId="{DDC4C530-A413-4DA3-8622-1B2BD860D0A7}">
      <dgm:prSet phldrT="02" phldr="0"/>
      <dgm:spPr/>
      <dgm:t>
        <a:bodyPr/>
        <a:lstStyle/>
        <a:p>
          <a:r>
            <a:rPr lang="en-US"/>
            <a:t>02</a:t>
          </a:r>
        </a:p>
      </dgm:t>
    </dgm:pt>
    <dgm:pt modelId="{A071F0F7-F0C5-4416-A6D8-8EE8A991C03A}">
      <dgm:prSet/>
      <dgm:spPr/>
      <dgm:t>
        <a:bodyPr/>
        <a:lstStyle/>
        <a:p>
          <a:r>
            <a:rPr lang="en-US" b="0" i="0" dirty="0">
              <a:solidFill>
                <a:schemeClr val="tx1"/>
              </a:solidFill>
            </a:rPr>
            <a:t>estimated the cost of their silence to be $7,500 to $50,000 </a:t>
          </a:r>
          <a:endParaRPr lang="en-US" dirty="0">
            <a:solidFill>
              <a:schemeClr val="tx1"/>
            </a:solidFill>
          </a:endParaRPr>
        </a:p>
      </dgm:t>
    </dgm:pt>
    <dgm:pt modelId="{F3914AB4-93E0-4748-A497-B23A1677FB7F}" type="parTrans" cxnId="{B6332310-70D8-4854-91E7-C42E4BAA95C6}">
      <dgm:prSet/>
      <dgm:spPr/>
      <dgm:t>
        <a:bodyPr/>
        <a:lstStyle/>
        <a:p>
          <a:endParaRPr lang="en-US"/>
        </a:p>
      </dgm:t>
    </dgm:pt>
    <dgm:pt modelId="{68F5CD76-25B1-4962-BB21-208FF6C92B55}" type="sibTrans" cxnId="{B6332310-70D8-4854-91E7-C42E4BAA95C6}">
      <dgm:prSet phldrT="03" phldr="0"/>
      <dgm:spPr/>
      <dgm:t>
        <a:bodyPr/>
        <a:lstStyle/>
        <a:p>
          <a:r>
            <a:rPr lang="en-US"/>
            <a:t>03</a:t>
          </a:r>
          <a:endParaRPr lang="en-US" dirty="0"/>
        </a:p>
      </dgm:t>
    </dgm:pt>
    <dgm:pt modelId="{5A137DF4-83A5-408C-862F-D7C880BEDD86}" type="pres">
      <dgm:prSet presAssocID="{56E15212-2C96-4122-BE9D-80BF2EDD044F}" presName="Name0" presStyleCnt="0">
        <dgm:presLayoutVars>
          <dgm:animLvl val="lvl"/>
          <dgm:resizeHandles val="exact"/>
        </dgm:presLayoutVars>
      </dgm:prSet>
      <dgm:spPr/>
    </dgm:pt>
    <dgm:pt modelId="{35E64F0E-BB9E-4370-B846-3F7E158B5C23}" type="pres">
      <dgm:prSet presAssocID="{4777391D-934F-4EBB-86A6-9678B863379C}" presName="compositeNode" presStyleCnt="0">
        <dgm:presLayoutVars>
          <dgm:bulletEnabled val="1"/>
        </dgm:presLayoutVars>
      </dgm:prSet>
      <dgm:spPr/>
    </dgm:pt>
    <dgm:pt modelId="{20542BF6-0AD3-4E47-B570-8E70704081C0}" type="pres">
      <dgm:prSet presAssocID="{4777391D-934F-4EBB-86A6-9678B863379C}" presName="bgRect" presStyleLbl="alignNode1" presStyleIdx="0" presStyleCnt="3" custScaleX="83545" custScaleY="83712"/>
      <dgm:spPr/>
    </dgm:pt>
    <dgm:pt modelId="{82BD8D15-962C-4E06-A98D-BCD1E84D1AEA}" type="pres">
      <dgm:prSet presAssocID="{C81D72DF-A488-4FF4-8F30-8DC437312C00}" presName="sibTransNodeRect" presStyleLbl="alignNode1" presStyleIdx="0" presStyleCnt="3" custAng="0" custScaleX="91808" custScaleY="100299">
        <dgm:presLayoutVars>
          <dgm:chMax val="0"/>
          <dgm:bulletEnabled val="1"/>
        </dgm:presLayoutVars>
      </dgm:prSet>
      <dgm:spPr/>
    </dgm:pt>
    <dgm:pt modelId="{0C5E8B2B-82E9-4956-B97C-249169733EA6}" type="pres">
      <dgm:prSet presAssocID="{4777391D-934F-4EBB-86A6-9678B863379C}" presName="nodeRect" presStyleLbl="alignNode1" presStyleIdx="0" presStyleCnt="3">
        <dgm:presLayoutVars>
          <dgm:bulletEnabled val="1"/>
        </dgm:presLayoutVars>
      </dgm:prSet>
      <dgm:spPr/>
    </dgm:pt>
    <dgm:pt modelId="{BA7F4AFB-953A-4B0C-8F41-66E225549B51}" type="pres">
      <dgm:prSet presAssocID="{C81D72DF-A488-4FF4-8F30-8DC437312C00}" presName="sibTrans" presStyleCnt="0"/>
      <dgm:spPr/>
    </dgm:pt>
    <dgm:pt modelId="{8423A386-1640-4D30-A74D-E8FADF2C6725}" type="pres">
      <dgm:prSet presAssocID="{783A25BA-9C79-4DBF-82D4-5A7954E582D5}" presName="compositeNode" presStyleCnt="0">
        <dgm:presLayoutVars>
          <dgm:bulletEnabled val="1"/>
        </dgm:presLayoutVars>
      </dgm:prSet>
      <dgm:spPr/>
    </dgm:pt>
    <dgm:pt modelId="{D12F7206-204D-4063-89BA-7E0528934C51}" type="pres">
      <dgm:prSet presAssocID="{783A25BA-9C79-4DBF-82D4-5A7954E582D5}" presName="bgRect" presStyleLbl="alignNode1" presStyleIdx="1" presStyleCnt="3" custScaleX="92481" custScaleY="83712"/>
      <dgm:spPr/>
    </dgm:pt>
    <dgm:pt modelId="{F771FEAA-61FB-4088-BDCE-39FB025BFF19}" type="pres">
      <dgm:prSet presAssocID="{74154D4B-CBDD-495F-96FB-E6CB1FDF2683}" presName="sibTransNodeRect" presStyleLbl="alignNode1" presStyleIdx="1" presStyleCnt="3">
        <dgm:presLayoutVars>
          <dgm:chMax val="0"/>
          <dgm:bulletEnabled val="1"/>
        </dgm:presLayoutVars>
      </dgm:prSet>
      <dgm:spPr/>
    </dgm:pt>
    <dgm:pt modelId="{AA512F30-583C-41B9-B81D-A50EE72775E3}" type="pres">
      <dgm:prSet presAssocID="{783A25BA-9C79-4DBF-82D4-5A7954E582D5}" presName="nodeRect" presStyleLbl="alignNode1" presStyleIdx="1" presStyleCnt="3">
        <dgm:presLayoutVars>
          <dgm:bulletEnabled val="1"/>
        </dgm:presLayoutVars>
      </dgm:prSet>
      <dgm:spPr/>
    </dgm:pt>
    <dgm:pt modelId="{FB121844-7C4E-4BA2-B9B9-15D4E014817A}" type="pres">
      <dgm:prSet presAssocID="{74154D4B-CBDD-495F-96FB-E6CB1FDF2683}" presName="sibTrans" presStyleCnt="0"/>
      <dgm:spPr/>
    </dgm:pt>
    <dgm:pt modelId="{D536EB31-2BB6-4D72-A1B3-1AF7D7E2234A}" type="pres">
      <dgm:prSet presAssocID="{A071F0F7-F0C5-4416-A6D8-8EE8A991C03A}" presName="compositeNode" presStyleCnt="0">
        <dgm:presLayoutVars>
          <dgm:bulletEnabled val="1"/>
        </dgm:presLayoutVars>
      </dgm:prSet>
      <dgm:spPr/>
    </dgm:pt>
    <dgm:pt modelId="{A3A6E3A0-420B-4FE7-ACA4-F6BA7F0E7B31}" type="pres">
      <dgm:prSet presAssocID="{A071F0F7-F0C5-4416-A6D8-8EE8A991C03A}" presName="bgRect" presStyleLbl="alignNode1" presStyleIdx="2" presStyleCnt="3" custScaleX="91529" custScaleY="83712"/>
      <dgm:spPr/>
    </dgm:pt>
    <dgm:pt modelId="{F65C9BF5-7EC5-4791-8BAE-EE579B64DF7F}" type="pres">
      <dgm:prSet presAssocID="{68F5CD76-25B1-4962-BB21-208FF6C92B55}" presName="sibTransNodeRect" presStyleLbl="alignNode1" presStyleIdx="2" presStyleCnt="3">
        <dgm:presLayoutVars>
          <dgm:chMax val="0"/>
          <dgm:bulletEnabled val="1"/>
        </dgm:presLayoutVars>
      </dgm:prSet>
      <dgm:spPr/>
    </dgm:pt>
    <dgm:pt modelId="{D456640A-7E1F-4988-9BC4-B7CFC7457917}" type="pres">
      <dgm:prSet presAssocID="{A071F0F7-F0C5-4416-A6D8-8EE8A991C03A}" presName="nodeRect" presStyleLbl="alignNode1" presStyleIdx="2" presStyleCnt="3">
        <dgm:presLayoutVars>
          <dgm:bulletEnabled val="1"/>
        </dgm:presLayoutVars>
      </dgm:prSet>
      <dgm:spPr/>
    </dgm:pt>
  </dgm:ptLst>
  <dgm:cxnLst>
    <dgm:cxn modelId="{4E81BE0E-DFFF-459B-BA2F-8534328E66D2}" srcId="{56E15212-2C96-4122-BE9D-80BF2EDD044F}" destId="{4777391D-934F-4EBB-86A6-9678B863379C}" srcOrd="0" destOrd="0" parTransId="{93D368E3-02B5-46E6-A1D5-93A0D4BD094A}" sibTransId="{C81D72DF-A488-4FF4-8F30-8DC437312C00}"/>
    <dgm:cxn modelId="{B6332310-70D8-4854-91E7-C42E4BAA95C6}" srcId="{56E15212-2C96-4122-BE9D-80BF2EDD044F}" destId="{A071F0F7-F0C5-4416-A6D8-8EE8A991C03A}" srcOrd="2" destOrd="0" parTransId="{F3914AB4-93E0-4748-A497-B23A1677FB7F}" sibTransId="{68F5CD76-25B1-4962-BB21-208FF6C92B55}"/>
    <dgm:cxn modelId="{DDC4C530-A413-4DA3-8622-1B2BD860D0A7}" srcId="{56E15212-2C96-4122-BE9D-80BF2EDD044F}" destId="{783A25BA-9C79-4DBF-82D4-5A7954E582D5}" srcOrd="1" destOrd="0" parTransId="{E1B9CC2B-90A0-4566-A21B-47B2EA679BDA}" sibTransId="{74154D4B-CBDD-495F-96FB-E6CB1FDF2683}"/>
    <dgm:cxn modelId="{B1B8DE31-626C-4257-828C-A2105A439400}" type="presOf" srcId="{783A25BA-9C79-4DBF-82D4-5A7954E582D5}" destId="{AA512F30-583C-41B9-B81D-A50EE72775E3}" srcOrd="1" destOrd="0" presId="urn:microsoft.com/office/officeart/2016/7/layout/LinearBlockProcessNumbered"/>
    <dgm:cxn modelId="{F51F5164-6ADB-402C-A5B0-3FBC699B4EC6}" type="presOf" srcId="{A071F0F7-F0C5-4416-A6D8-8EE8A991C03A}" destId="{A3A6E3A0-420B-4FE7-ACA4-F6BA7F0E7B31}" srcOrd="0" destOrd="0" presId="urn:microsoft.com/office/officeart/2016/7/layout/LinearBlockProcessNumbered"/>
    <dgm:cxn modelId="{86AB5771-A81E-4BF8-8E66-94A672A04AAB}" type="presOf" srcId="{C81D72DF-A488-4FF4-8F30-8DC437312C00}" destId="{82BD8D15-962C-4E06-A98D-BCD1E84D1AEA}" srcOrd="0" destOrd="0" presId="urn:microsoft.com/office/officeart/2016/7/layout/LinearBlockProcessNumbered"/>
    <dgm:cxn modelId="{0D50B480-9090-412A-B280-FCDA928C505B}" type="presOf" srcId="{4777391D-934F-4EBB-86A6-9678B863379C}" destId="{0C5E8B2B-82E9-4956-B97C-249169733EA6}" srcOrd="1" destOrd="0" presId="urn:microsoft.com/office/officeart/2016/7/layout/LinearBlockProcessNumbered"/>
    <dgm:cxn modelId="{BBB5419A-A412-4BD2-B38E-D28F4B9D9136}" type="presOf" srcId="{A071F0F7-F0C5-4416-A6D8-8EE8A991C03A}" destId="{D456640A-7E1F-4988-9BC4-B7CFC7457917}" srcOrd="1" destOrd="0" presId="urn:microsoft.com/office/officeart/2016/7/layout/LinearBlockProcessNumbered"/>
    <dgm:cxn modelId="{B2E4FFBA-9204-41A1-A796-78AF64B7D698}" type="presOf" srcId="{4777391D-934F-4EBB-86A6-9678B863379C}" destId="{20542BF6-0AD3-4E47-B570-8E70704081C0}" srcOrd="0" destOrd="0" presId="urn:microsoft.com/office/officeart/2016/7/layout/LinearBlockProcessNumbered"/>
    <dgm:cxn modelId="{7B8AE7C6-2261-4453-AD4D-3A0F88F4EF7E}" type="presOf" srcId="{68F5CD76-25B1-4962-BB21-208FF6C92B55}" destId="{F65C9BF5-7EC5-4791-8BAE-EE579B64DF7F}" srcOrd="0" destOrd="0" presId="urn:microsoft.com/office/officeart/2016/7/layout/LinearBlockProcessNumbered"/>
    <dgm:cxn modelId="{66ED53CC-F586-4C42-95B2-439030A60577}" type="presOf" srcId="{783A25BA-9C79-4DBF-82D4-5A7954E582D5}" destId="{D12F7206-204D-4063-89BA-7E0528934C51}" srcOrd="0" destOrd="0" presId="urn:microsoft.com/office/officeart/2016/7/layout/LinearBlockProcessNumbered"/>
    <dgm:cxn modelId="{ACCFB1CE-9CDB-4E6C-BC61-DC19E27656D3}" type="presOf" srcId="{74154D4B-CBDD-495F-96FB-E6CB1FDF2683}" destId="{F771FEAA-61FB-4088-BDCE-39FB025BFF19}" srcOrd="0" destOrd="0" presId="urn:microsoft.com/office/officeart/2016/7/layout/LinearBlockProcessNumbered"/>
    <dgm:cxn modelId="{43E4E6DF-9165-4781-B307-C6A4648F4C6D}" type="presOf" srcId="{56E15212-2C96-4122-BE9D-80BF2EDD044F}" destId="{5A137DF4-83A5-408C-862F-D7C880BEDD86}" srcOrd="0" destOrd="0" presId="urn:microsoft.com/office/officeart/2016/7/layout/LinearBlockProcessNumbered"/>
    <dgm:cxn modelId="{637A1EF0-F80C-43B6-B1CE-5E5AD0872548}" type="presParOf" srcId="{5A137DF4-83A5-408C-862F-D7C880BEDD86}" destId="{35E64F0E-BB9E-4370-B846-3F7E158B5C23}" srcOrd="0" destOrd="0" presId="urn:microsoft.com/office/officeart/2016/7/layout/LinearBlockProcessNumbered"/>
    <dgm:cxn modelId="{C9AA7F54-00C9-4DB0-91A1-06E5A4A1E132}" type="presParOf" srcId="{35E64F0E-BB9E-4370-B846-3F7E158B5C23}" destId="{20542BF6-0AD3-4E47-B570-8E70704081C0}" srcOrd="0" destOrd="0" presId="urn:microsoft.com/office/officeart/2016/7/layout/LinearBlockProcessNumbered"/>
    <dgm:cxn modelId="{A54029ED-ADAD-47CB-878B-45489E18C943}" type="presParOf" srcId="{35E64F0E-BB9E-4370-B846-3F7E158B5C23}" destId="{82BD8D15-962C-4E06-A98D-BCD1E84D1AEA}" srcOrd="1" destOrd="0" presId="urn:microsoft.com/office/officeart/2016/7/layout/LinearBlockProcessNumbered"/>
    <dgm:cxn modelId="{2580CE9A-D666-42F6-B525-D603A6669CB1}" type="presParOf" srcId="{35E64F0E-BB9E-4370-B846-3F7E158B5C23}" destId="{0C5E8B2B-82E9-4956-B97C-249169733EA6}" srcOrd="2" destOrd="0" presId="urn:microsoft.com/office/officeart/2016/7/layout/LinearBlockProcessNumbered"/>
    <dgm:cxn modelId="{48407DA0-AC5B-417E-B4EE-BD48F23751BE}" type="presParOf" srcId="{5A137DF4-83A5-408C-862F-D7C880BEDD86}" destId="{BA7F4AFB-953A-4B0C-8F41-66E225549B51}" srcOrd="1" destOrd="0" presId="urn:microsoft.com/office/officeart/2016/7/layout/LinearBlockProcessNumbered"/>
    <dgm:cxn modelId="{7E6063EB-1367-4232-8BD8-AB1D4BEE079A}" type="presParOf" srcId="{5A137DF4-83A5-408C-862F-D7C880BEDD86}" destId="{8423A386-1640-4D30-A74D-E8FADF2C6725}" srcOrd="2" destOrd="0" presId="urn:microsoft.com/office/officeart/2016/7/layout/LinearBlockProcessNumbered"/>
    <dgm:cxn modelId="{4CDBCD39-4347-47E0-9C0F-567B2C0E04EA}" type="presParOf" srcId="{8423A386-1640-4D30-A74D-E8FADF2C6725}" destId="{D12F7206-204D-4063-89BA-7E0528934C51}" srcOrd="0" destOrd="0" presId="urn:microsoft.com/office/officeart/2016/7/layout/LinearBlockProcessNumbered"/>
    <dgm:cxn modelId="{8A02543B-0496-4ABC-84D8-964E2C7E2351}" type="presParOf" srcId="{8423A386-1640-4D30-A74D-E8FADF2C6725}" destId="{F771FEAA-61FB-4088-BDCE-39FB025BFF19}" srcOrd="1" destOrd="0" presId="urn:microsoft.com/office/officeart/2016/7/layout/LinearBlockProcessNumbered"/>
    <dgm:cxn modelId="{6A25313C-E2FC-43E6-BD15-63CCC9E43DE1}" type="presParOf" srcId="{8423A386-1640-4D30-A74D-E8FADF2C6725}" destId="{AA512F30-583C-41B9-B81D-A50EE72775E3}" srcOrd="2" destOrd="0" presId="urn:microsoft.com/office/officeart/2016/7/layout/LinearBlockProcessNumbered"/>
    <dgm:cxn modelId="{0B85B2F0-4083-4C2D-9265-B79C5EECFA08}" type="presParOf" srcId="{5A137DF4-83A5-408C-862F-D7C880BEDD86}" destId="{FB121844-7C4E-4BA2-B9B9-15D4E014817A}" srcOrd="3" destOrd="0" presId="urn:microsoft.com/office/officeart/2016/7/layout/LinearBlockProcessNumbered"/>
    <dgm:cxn modelId="{D6DCB12A-2C96-4776-8DB1-6CE1D8FEEA6D}" type="presParOf" srcId="{5A137DF4-83A5-408C-862F-D7C880BEDD86}" destId="{D536EB31-2BB6-4D72-A1B3-1AF7D7E2234A}" srcOrd="4" destOrd="0" presId="urn:microsoft.com/office/officeart/2016/7/layout/LinearBlockProcessNumbered"/>
    <dgm:cxn modelId="{C5D9E1AC-F25F-4F24-B815-01377A3C3020}" type="presParOf" srcId="{D536EB31-2BB6-4D72-A1B3-1AF7D7E2234A}" destId="{A3A6E3A0-420B-4FE7-ACA4-F6BA7F0E7B31}" srcOrd="0" destOrd="0" presId="urn:microsoft.com/office/officeart/2016/7/layout/LinearBlockProcessNumbered"/>
    <dgm:cxn modelId="{F373A85E-01AB-4071-BE47-2A6E64D42FFE}" type="presParOf" srcId="{D536EB31-2BB6-4D72-A1B3-1AF7D7E2234A}" destId="{F65C9BF5-7EC5-4791-8BAE-EE579B64DF7F}" srcOrd="1" destOrd="0" presId="urn:microsoft.com/office/officeart/2016/7/layout/LinearBlockProcessNumbered"/>
    <dgm:cxn modelId="{B51F95F7-CC64-45BB-A2CE-1218513D1713}" type="presParOf" srcId="{D536EB31-2BB6-4D72-A1B3-1AF7D7E2234A}" destId="{D456640A-7E1F-4988-9BC4-B7CFC7457917}"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AD160-7962-48EC-97C8-CA1CD5011E69}">
      <dsp:nvSpPr>
        <dsp:cNvPr id="0" name=""/>
        <dsp:cNvSpPr/>
      </dsp:nvSpPr>
      <dsp:spPr>
        <a:xfrm>
          <a:off x="0" y="1424"/>
          <a:ext cx="4258347" cy="29153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“Do the best you can until you know better. Then when you know better, do better.”</a:t>
          </a:r>
        </a:p>
      </dsp:txBody>
      <dsp:txXfrm>
        <a:off x="142317" y="143741"/>
        <a:ext cx="3973713" cy="2630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2BF6-0AD3-4E47-B570-8E70704081C0}">
      <dsp:nvSpPr>
        <dsp:cNvPr id="0" name=""/>
        <dsp:cNvSpPr/>
      </dsp:nvSpPr>
      <dsp:spPr>
        <a:xfrm>
          <a:off x="107875" y="543494"/>
          <a:ext cx="2139476" cy="257250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2957" tIns="0" rIns="252957"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a:t>
          </a:r>
          <a:r>
            <a:rPr lang="en-US" sz="1700" b="0" i="0" kern="1200" dirty="0">
              <a:solidFill>
                <a:schemeClr val="tx1"/>
              </a:solidFill>
            </a:rPr>
            <a:t>the average person wasted seven days on the previous behaviors. </a:t>
          </a:r>
          <a:endParaRPr lang="en-US" sz="1700" kern="1200" dirty="0">
            <a:solidFill>
              <a:schemeClr val="tx1"/>
            </a:solidFill>
          </a:endParaRPr>
        </a:p>
      </dsp:txBody>
      <dsp:txXfrm>
        <a:off x="107875" y="1572496"/>
        <a:ext cx="2139476" cy="1543502"/>
      </dsp:txXfrm>
    </dsp:sp>
    <dsp:sp modelId="{82BD8D15-962C-4E06-A98D-BCD1E84D1AEA}">
      <dsp:nvSpPr>
        <dsp:cNvPr id="0" name=""/>
        <dsp:cNvSpPr/>
      </dsp:nvSpPr>
      <dsp:spPr>
        <a:xfrm>
          <a:off x="2073" y="291388"/>
          <a:ext cx="2351080" cy="1232891"/>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2957" tIns="165100" rIns="252957"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endParaRPr lang="en-US" sz="6400" kern="1200" dirty="0"/>
        </a:p>
      </dsp:txBody>
      <dsp:txXfrm>
        <a:off x="2073" y="291388"/>
        <a:ext cx="2351080" cy="1232891"/>
      </dsp:txXfrm>
    </dsp:sp>
    <dsp:sp modelId="{D12F7206-204D-4063-89BA-7E0528934C51}">
      <dsp:nvSpPr>
        <dsp:cNvPr id="0" name=""/>
        <dsp:cNvSpPr/>
      </dsp:nvSpPr>
      <dsp:spPr>
        <a:xfrm>
          <a:off x="2654299" y="541657"/>
          <a:ext cx="2368315" cy="257250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2957" tIns="0" rIns="252957" bIns="330200" numCol="1" spcCol="1270" anchor="t" anchorCtr="0">
          <a:noAutofit/>
        </a:bodyPr>
        <a:lstStyle/>
        <a:p>
          <a:pPr marL="0" lvl="0" indent="0" algn="l" defTabSz="755650">
            <a:lnSpc>
              <a:spcPct val="90000"/>
            </a:lnSpc>
            <a:spcBef>
              <a:spcPct val="0"/>
            </a:spcBef>
            <a:spcAft>
              <a:spcPct val="35000"/>
            </a:spcAft>
            <a:buNone/>
          </a:pPr>
          <a:r>
            <a:rPr lang="en-US" sz="1700" b="0" i="0" kern="1200" dirty="0">
              <a:solidFill>
                <a:schemeClr val="tx1"/>
              </a:solidFill>
            </a:rPr>
            <a:t>40% admitted to wasting two weeks or more. </a:t>
          </a:r>
          <a:endParaRPr lang="en-US" sz="1700" kern="1200" dirty="0">
            <a:solidFill>
              <a:schemeClr val="tx1"/>
            </a:solidFill>
          </a:endParaRPr>
        </a:p>
      </dsp:txBody>
      <dsp:txXfrm>
        <a:off x="2654299" y="1570658"/>
        <a:ext cx="2368315" cy="1543502"/>
      </dsp:txXfrm>
    </dsp:sp>
    <dsp:sp modelId="{F771FEAA-61FB-4088-BDCE-39FB025BFF19}">
      <dsp:nvSpPr>
        <dsp:cNvPr id="0" name=""/>
        <dsp:cNvSpPr/>
      </dsp:nvSpPr>
      <dsp:spPr>
        <a:xfrm>
          <a:off x="2558023" y="291388"/>
          <a:ext cx="2560866" cy="122921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2957" tIns="165100" rIns="252957"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558023" y="291388"/>
        <a:ext cx="2560866" cy="1229216"/>
      </dsp:txXfrm>
    </dsp:sp>
    <dsp:sp modelId="{A3A6E3A0-420B-4FE7-ACA4-F6BA7F0E7B31}">
      <dsp:nvSpPr>
        <dsp:cNvPr id="0" name=""/>
        <dsp:cNvSpPr/>
      </dsp:nvSpPr>
      <dsp:spPr>
        <a:xfrm>
          <a:off x="5432225" y="541657"/>
          <a:ext cx="2343935" cy="257250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2957" tIns="0" rIns="252957" bIns="330200" numCol="1" spcCol="1270" anchor="t" anchorCtr="0">
          <a:noAutofit/>
        </a:bodyPr>
        <a:lstStyle/>
        <a:p>
          <a:pPr marL="0" lvl="0" indent="0" algn="l" defTabSz="755650">
            <a:lnSpc>
              <a:spcPct val="90000"/>
            </a:lnSpc>
            <a:spcBef>
              <a:spcPct val="0"/>
            </a:spcBef>
            <a:spcAft>
              <a:spcPct val="35000"/>
            </a:spcAft>
            <a:buNone/>
          </a:pPr>
          <a:r>
            <a:rPr lang="en-US" sz="1700" b="0" i="0" kern="1200" dirty="0">
              <a:solidFill>
                <a:schemeClr val="tx1"/>
              </a:solidFill>
            </a:rPr>
            <a:t>estimated the cost of their silence to be $7,500 to $50,000 </a:t>
          </a:r>
          <a:endParaRPr lang="en-US" sz="1700" kern="1200" dirty="0">
            <a:solidFill>
              <a:schemeClr val="tx1"/>
            </a:solidFill>
          </a:endParaRPr>
        </a:p>
      </dsp:txBody>
      <dsp:txXfrm>
        <a:off x="5432225" y="1570658"/>
        <a:ext cx="2343935" cy="1543502"/>
      </dsp:txXfrm>
    </dsp:sp>
    <dsp:sp modelId="{F65C9BF5-7EC5-4791-8BAE-EE579B64DF7F}">
      <dsp:nvSpPr>
        <dsp:cNvPr id="0" name=""/>
        <dsp:cNvSpPr/>
      </dsp:nvSpPr>
      <dsp:spPr>
        <a:xfrm>
          <a:off x="5323759" y="291388"/>
          <a:ext cx="2560866" cy="122921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2957" tIns="165100" rIns="252957"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endParaRPr lang="en-US" sz="6400" kern="1200" dirty="0"/>
        </a:p>
      </dsp:txBody>
      <dsp:txXfrm>
        <a:off x="5323759" y="291388"/>
        <a:ext cx="2560866" cy="12292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1190F-EEAA-4497-81E1-B4A8A37EDDAD}"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16B1A-88B8-4D19-8333-DBC275E37A09}" type="slidenum">
              <a:rPr lang="en-US" smtClean="0"/>
              <a:t>‹#›</a:t>
            </a:fld>
            <a:endParaRPr lang="en-US"/>
          </a:p>
        </p:txBody>
      </p:sp>
    </p:spTree>
    <p:extLst>
      <p:ext uri="{BB962C8B-B14F-4D97-AF65-F5344CB8AC3E}">
        <p14:creationId xmlns:p14="http://schemas.microsoft.com/office/powerpoint/2010/main" val="273285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ed.com/talks/eric_liu_how_to_understand_power#t-154666"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ictionary.cambridge.org/us/dictionary/english/oppression" TargetMode="External"/><Relationship Id="rId4" Type="http://schemas.openxmlformats.org/officeDocument/2006/relationships/hyperlink" Target="https://nmaahc.si.edu/learn/talking-about-race/topics/social-identities-and-systems-oppress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1</a:t>
            </a:fld>
            <a:endParaRPr lang="en-US"/>
          </a:p>
        </p:txBody>
      </p:sp>
    </p:spTree>
    <p:extLst>
      <p:ext uri="{BB962C8B-B14F-4D97-AF65-F5344CB8AC3E}">
        <p14:creationId xmlns:p14="http://schemas.microsoft.com/office/powerpoint/2010/main" val="32803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10</a:t>
            </a:fld>
            <a:endParaRPr lang="en-US"/>
          </a:p>
        </p:txBody>
      </p:sp>
    </p:spTree>
    <p:extLst>
      <p:ext uri="{BB962C8B-B14F-4D97-AF65-F5344CB8AC3E}">
        <p14:creationId xmlns:p14="http://schemas.microsoft.com/office/powerpoint/2010/main" val="122359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11</a:t>
            </a:fld>
            <a:endParaRPr lang="en-US"/>
          </a:p>
        </p:txBody>
      </p:sp>
    </p:spTree>
    <p:extLst>
      <p:ext uri="{BB962C8B-B14F-4D97-AF65-F5344CB8AC3E}">
        <p14:creationId xmlns:p14="http://schemas.microsoft.com/office/powerpoint/2010/main" val="410759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12</a:t>
            </a:fld>
            <a:endParaRPr lang="en-US"/>
          </a:p>
        </p:txBody>
      </p:sp>
    </p:spTree>
    <p:extLst>
      <p:ext uri="{BB962C8B-B14F-4D97-AF65-F5344CB8AC3E}">
        <p14:creationId xmlns:p14="http://schemas.microsoft.com/office/powerpoint/2010/main" val="243633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13</a:t>
            </a:fld>
            <a:endParaRPr lang="en-US"/>
          </a:p>
        </p:txBody>
      </p:sp>
    </p:spTree>
    <p:extLst>
      <p:ext uri="{BB962C8B-B14F-4D97-AF65-F5344CB8AC3E}">
        <p14:creationId xmlns:p14="http://schemas.microsoft.com/office/powerpoint/2010/main" val="240400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87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179E026-FB4C-CFC7-609F-7D564455D0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071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C89459C5-DADC-360B-B4C3-EA15089CA5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6306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B948494-077F-31A7-25B8-D62BDA72CC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7734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AF473-2665-42A7-89E3-C7BA7EB5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D2A2223-2F26-3E7C-4417-4DEFF2D694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3479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000000"/>
                </a:solidFill>
                <a:latin typeface="freight-sans-pro"/>
              </a:rPr>
              <a:t>Share</a:t>
            </a:r>
            <a:r>
              <a:rPr lang="en-US" b="0" i="1">
                <a:solidFill>
                  <a:srgbClr val="000000"/>
                </a:solidFill>
                <a:effectLst/>
                <a:latin typeface="freight-sans-pro"/>
              </a:rPr>
              <a:t> out slide:</a:t>
            </a:r>
            <a:endParaRPr lang="en-US"/>
          </a:p>
          <a:p>
            <a:r>
              <a:rPr lang="en-US" b="0" i="0">
                <a:solidFill>
                  <a:srgbClr val="000000"/>
                </a:solidFill>
                <a:effectLst/>
                <a:latin typeface="freight-sans-pro"/>
              </a:rPr>
              <a:t>A person of the non-dominant group can experience oppression in the form of limitations, disadvantages, or disapproval. They may even suffer abuse from individuals, institutions, or cultural practices. "Oppression" refers to a combination of prejudice and institutional </a:t>
            </a:r>
            <a:r>
              <a:rPr lang="en-US" b="0" i="0" u="sng">
                <a:effectLst/>
                <a:latin typeface="freight-sans-pro"/>
                <a:hlinkClick r:id="rId3"/>
              </a:rPr>
              <a:t>power</a:t>
            </a:r>
            <a:r>
              <a:rPr lang="en-US" b="0" i="0">
                <a:solidFill>
                  <a:srgbClr val="000000"/>
                </a:solidFill>
                <a:effectLst/>
                <a:latin typeface="freight-sans-pro"/>
              </a:rPr>
              <a:t> that creates a system that regularly and severely discriminates against some groups and benefits other groups.</a:t>
            </a:r>
          </a:p>
          <a:p>
            <a:endParaRPr lang="en-US" b="0" i="0">
              <a:solidFill>
                <a:srgbClr val="000000"/>
              </a:solidFill>
              <a:effectLst/>
              <a:latin typeface="Calibri" panose="020F0502020204030204"/>
              <a:ea typeface="Calibri"/>
              <a:cs typeface="Calibri"/>
            </a:endParaRPr>
          </a:p>
          <a:p>
            <a:r>
              <a:rPr lang="en-US"/>
              <a:t>Oppression: a situation in which people are governed in an unfair and cruel way and prevented from having opportunities and freedom</a:t>
            </a:r>
            <a:br>
              <a:rPr lang="en-US">
                <a:cs typeface="+mn-lt"/>
              </a:rPr>
            </a:br>
            <a:endParaRPr lang="en-US">
              <a:ea typeface="Calibri"/>
              <a:cs typeface="Calibri"/>
            </a:endParaRPr>
          </a:p>
          <a:p>
            <a:r>
              <a:rPr lang="en-US">
                <a:hlinkClick r:id="rId4"/>
              </a:rPr>
              <a:t>https://nmaahc.si.edu/learn/talking-about-race/topics/social-identities-and-systems-oppression</a:t>
            </a:r>
            <a:br>
              <a:rPr lang="en-US">
                <a:ea typeface="Calibri"/>
                <a:cs typeface="Calibri"/>
              </a:rPr>
            </a:br>
            <a:endParaRPr lang="en-US">
              <a:ea typeface="Calibri"/>
              <a:cs typeface="Calibri"/>
            </a:endParaRPr>
          </a:p>
          <a:p>
            <a:r>
              <a:rPr lang="en-US">
                <a:hlinkClick r:id="rId5"/>
              </a:rPr>
              <a:t>https://dictionary.cambridge.org/us/dictionary/english/oppression</a:t>
            </a:r>
            <a:endParaRPr lang="en-US">
              <a:ea typeface="Calibri"/>
              <a:cs typeface="Calibri"/>
              <a:hlinkClick r:id="rId5"/>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63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a:t>
            </a:fld>
            <a:endParaRPr lang="en-US"/>
          </a:p>
        </p:txBody>
      </p:sp>
    </p:spTree>
    <p:extLst>
      <p:ext uri="{BB962C8B-B14F-4D97-AF65-F5344CB8AC3E}">
        <p14:creationId xmlns:p14="http://schemas.microsoft.com/office/powerpoint/2010/main" val="285171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755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7065805-F6D9-FD2F-53FF-BAB6302418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57417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D7B3-7467-42D4-BE8F-630908931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688B29A-BED2-E15D-A820-0B909DD041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56062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23</a:t>
            </a:fld>
            <a:endParaRPr lang="en-US"/>
          </a:p>
        </p:txBody>
      </p:sp>
    </p:spTree>
    <p:extLst>
      <p:ext uri="{BB962C8B-B14F-4D97-AF65-F5344CB8AC3E}">
        <p14:creationId xmlns:p14="http://schemas.microsoft.com/office/powerpoint/2010/main" val="308983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24</a:t>
            </a:fld>
            <a:endParaRPr lang="en-US"/>
          </a:p>
        </p:txBody>
      </p:sp>
    </p:spTree>
    <p:extLst>
      <p:ext uri="{BB962C8B-B14F-4D97-AF65-F5344CB8AC3E}">
        <p14:creationId xmlns:p14="http://schemas.microsoft.com/office/powerpoint/2010/main" val="371881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25</a:t>
            </a:fld>
            <a:endParaRPr lang="en-US"/>
          </a:p>
        </p:txBody>
      </p:sp>
    </p:spTree>
    <p:extLst>
      <p:ext uri="{BB962C8B-B14F-4D97-AF65-F5344CB8AC3E}">
        <p14:creationId xmlns:p14="http://schemas.microsoft.com/office/powerpoint/2010/main" val="14792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26</a:t>
            </a:fld>
            <a:endParaRPr lang="en-US"/>
          </a:p>
        </p:txBody>
      </p:sp>
    </p:spTree>
    <p:extLst>
      <p:ext uri="{BB962C8B-B14F-4D97-AF65-F5344CB8AC3E}">
        <p14:creationId xmlns:p14="http://schemas.microsoft.com/office/powerpoint/2010/main" val="131857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27</a:t>
            </a:fld>
            <a:endParaRPr lang="en-US"/>
          </a:p>
        </p:txBody>
      </p:sp>
    </p:spTree>
    <p:extLst>
      <p:ext uri="{BB962C8B-B14F-4D97-AF65-F5344CB8AC3E}">
        <p14:creationId xmlns:p14="http://schemas.microsoft.com/office/powerpoint/2010/main" val="2499025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28</a:t>
            </a:fld>
            <a:endParaRPr lang="en-US"/>
          </a:p>
        </p:txBody>
      </p:sp>
    </p:spTree>
    <p:extLst>
      <p:ext uri="{BB962C8B-B14F-4D97-AF65-F5344CB8AC3E}">
        <p14:creationId xmlns:p14="http://schemas.microsoft.com/office/powerpoint/2010/main" val="4010935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D97945-072A-4EBB-9FF6-51EE759AC8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19503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a:t>
            </a:fld>
            <a:endParaRPr lang="en-US"/>
          </a:p>
        </p:txBody>
      </p:sp>
    </p:spTree>
    <p:extLst>
      <p:ext uri="{BB962C8B-B14F-4D97-AF65-F5344CB8AC3E}">
        <p14:creationId xmlns:p14="http://schemas.microsoft.com/office/powerpoint/2010/main" val="2313374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30</a:t>
            </a:fld>
            <a:endParaRPr lang="en-US"/>
          </a:p>
        </p:txBody>
      </p:sp>
    </p:spTree>
    <p:extLst>
      <p:ext uri="{BB962C8B-B14F-4D97-AF65-F5344CB8AC3E}">
        <p14:creationId xmlns:p14="http://schemas.microsoft.com/office/powerpoint/2010/main" val="2843166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31</a:t>
            </a:fld>
            <a:endParaRPr lang="en-US"/>
          </a:p>
        </p:txBody>
      </p:sp>
    </p:spTree>
    <p:extLst>
      <p:ext uri="{BB962C8B-B14F-4D97-AF65-F5344CB8AC3E}">
        <p14:creationId xmlns:p14="http://schemas.microsoft.com/office/powerpoint/2010/main" val="83713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32</a:t>
            </a:fld>
            <a:endParaRPr lang="en-US"/>
          </a:p>
        </p:txBody>
      </p:sp>
    </p:spTree>
    <p:extLst>
      <p:ext uri="{BB962C8B-B14F-4D97-AF65-F5344CB8AC3E}">
        <p14:creationId xmlns:p14="http://schemas.microsoft.com/office/powerpoint/2010/main" val="2729335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33</a:t>
            </a:fld>
            <a:endParaRPr lang="en-US"/>
          </a:p>
        </p:txBody>
      </p:sp>
    </p:spTree>
    <p:extLst>
      <p:ext uri="{BB962C8B-B14F-4D97-AF65-F5344CB8AC3E}">
        <p14:creationId xmlns:p14="http://schemas.microsoft.com/office/powerpoint/2010/main" val="3109665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D97945-072A-4EBB-9FF6-51EE759AC8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670831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D97945-072A-4EBB-9FF6-51EE759AC8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757516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36</a:t>
            </a:fld>
            <a:endParaRPr lang="en-US"/>
          </a:p>
        </p:txBody>
      </p:sp>
    </p:spTree>
    <p:extLst>
      <p:ext uri="{BB962C8B-B14F-4D97-AF65-F5344CB8AC3E}">
        <p14:creationId xmlns:p14="http://schemas.microsoft.com/office/powerpoint/2010/main" val="2860028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37</a:t>
            </a:fld>
            <a:endParaRPr lang="en-US"/>
          </a:p>
        </p:txBody>
      </p:sp>
    </p:spTree>
    <p:extLst>
      <p:ext uri="{BB962C8B-B14F-4D97-AF65-F5344CB8AC3E}">
        <p14:creationId xmlns:p14="http://schemas.microsoft.com/office/powerpoint/2010/main" val="2606766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38</a:t>
            </a:fld>
            <a:endParaRPr lang="en-US"/>
          </a:p>
        </p:txBody>
      </p:sp>
    </p:spTree>
    <p:extLst>
      <p:ext uri="{BB962C8B-B14F-4D97-AF65-F5344CB8AC3E}">
        <p14:creationId xmlns:p14="http://schemas.microsoft.com/office/powerpoint/2010/main" val="310295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39</a:t>
            </a:fld>
            <a:endParaRPr lang="en-US"/>
          </a:p>
        </p:txBody>
      </p:sp>
    </p:spTree>
    <p:extLst>
      <p:ext uri="{BB962C8B-B14F-4D97-AF65-F5344CB8AC3E}">
        <p14:creationId xmlns:p14="http://schemas.microsoft.com/office/powerpoint/2010/main" val="354828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a:t>
            </a:fld>
            <a:endParaRPr lang="en-US"/>
          </a:p>
        </p:txBody>
      </p:sp>
    </p:spTree>
    <p:extLst>
      <p:ext uri="{BB962C8B-B14F-4D97-AF65-F5344CB8AC3E}">
        <p14:creationId xmlns:p14="http://schemas.microsoft.com/office/powerpoint/2010/main" val="2756397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40</a:t>
            </a:fld>
            <a:endParaRPr lang="en-US"/>
          </a:p>
        </p:txBody>
      </p:sp>
    </p:spTree>
    <p:extLst>
      <p:ext uri="{BB962C8B-B14F-4D97-AF65-F5344CB8AC3E}">
        <p14:creationId xmlns:p14="http://schemas.microsoft.com/office/powerpoint/2010/main" val="498543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41</a:t>
            </a:fld>
            <a:endParaRPr lang="en-US"/>
          </a:p>
        </p:txBody>
      </p:sp>
    </p:spTree>
    <p:extLst>
      <p:ext uri="{BB962C8B-B14F-4D97-AF65-F5344CB8AC3E}">
        <p14:creationId xmlns:p14="http://schemas.microsoft.com/office/powerpoint/2010/main" val="2945529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42</a:t>
            </a:fld>
            <a:endParaRPr lang="en-US"/>
          </a:p>
        </p:txBody>
      </p:sp>
    </p:spTree>
    <p:extLst>
      <p:ext uri="{BB962C8B-B14F-4D97-AF65-F5344CB8AC3E}">
        <p14:creationId xmlns:p14="http://schemas.microsoft.com/office/powerpoint/2010/main" val="266274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43</a:t>
            </a:fld>
            <a:endParaRPr lang="en-US"/>
          </a:p>
        </p:txBody>
      </p:sp>
    </p:spTree>
    <p:extLst>
      <p:ext uri="{BB962C8B-B14F-4D97-AF65-F5344CB8AC3E}">
        <p14:creationId xmlns:p14="http://schemas.microsoft.com/office/powerpoint/2010/main" val="1913143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44</a:t>
            </a:fld>
            <a:endParaRPr lang="en-US"/>
          </a:p>
        </p:txBody>
      </p:sp>
    </p:spTree>
    <p:extLst>
      <p:ext uri="{BB962C8B-B14F-4D97-AF65-F5344CB8AC3E}">
        <p14:creationId xmlns:p14="http://schemas.microsoft.com/office/powerpoint/2010/main" val="388903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45</a:t>
            </a:fld>
            <a:endParaRPr lang="en-US"/>
          </a:p>
        </p:txBody>
      </p:sp>
    </p:spTree>
    <p:extLst>
      <p:ext uri="{BB962C8B-B14F-4D97-AF65-F5344CB8AC3E}">
        <p14:creationId xmlns:p14="http://schemas.microsoft.com/office/powerpoint/2010/main" val="2383438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46</a:t>
            </a:fld>
            <a:endParaRPr lang="en-US"/>
          </a:p>
        </p:txBody>
      </p:sp>
    </p:spTree>
    <p:extLst>
      <p:ext uri="{BB962C8B-B14F-4D97-AF65-F5344CB8AC3E}">
        <p14:creationId xmlns:p14="http://schemas.microsoft.com/office/powerpoint/2010/main" val="173958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5</a:t>
            </a:fld>
            <a:endParaRPr lang="en-US"/>
          </a:p>
        </p:txBody>
      </p:sp>
    </p:spTree>
    <p:extLst>
      <p:ext uri="{BB962C8B-B14F-4D97-AF65-F5344CB8AC3E}">
        <p14:creationId xmlns:p14="http://schemas.microsoft.com/office/powerpoint/2010/main" val="111511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6</a:t>
            </a:fld>
            <a:endParaRPr lang="en-US"/>
          </a:p>
        </p:txBody>
      </p:sp>
    </p:spTree>
    <p:extLst>
      <p:ext uri="{BB962C8B-B14F-4D97-AF65-F5344CB8AC3E}">
        <p14:creationId xmlns:p14="http://schemas.microsoft.com/office/powerpoint/2010/main" val="196322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7</a:t>
            </a:fld>
            <a:endParaRPr lang="en-US"/>
          </a:p>
        </p:txBody>
      </p:sp>
    </p:spTree>
    <p:extLst>
      <p:ext uri="{BB962C8B-B14F-4D97-AF65-F5344CB8AC3E}">
        <p14:creationId xmlns:p14="http://schemas.microsoft.com/office/powerpoint/2010/main" val="41703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8</a:t>
            </a:fld>
            <a:endParaRPr lang="en-US"/>
          </a:p>
        </p:txBody>
      </p:sp>
    </p:spTree>
    <p:extLst>
      <p:ext uri="{BB962C8B-B14F-4D97-AF65-F5344CB8AC3E}">
        <p14:creationId xmlns:p14="http://schemas.microsoft.com/office/powerpoint/2010/main" val="288751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016B1A-88B8-4D19-8333-DBC275E37A09}" type="slidenum">
              <a:rPr lang="en-US" smtClean="0"/>
              <a:t>9</a:t>
            </a:fld>
            <a:endParaRPr lang="en-US"/>
          </a:p>
        </p:txBody>
      </p:sp>
    </p:spTree>
    <p:extLst>
      <p:ext uri="{BB962C8B-B14F-4D97-AF65-F5344CB8AC3E}">
        <p14:creationId xmlns:p14="http://schemas.microsoft.com/office/powerpoint/2010/main" val="366774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9631" y="1173540"/>
            <a:ext cx="4607169"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4079630" y="2150013"/>
            <a:ext cx="4607170" cy="2298895"/>
          </a:xfrm>
          <a:prstGeom prst="rect">
            <a:avLst/>
          </a:prstGeom>
        </p:spPr>
        <p:txBody>
          <a:bodyPr anchor="t">
            <a:normAutofit/>
          </a:bodyPr>
          <a:lstStyle>
            <a:lvl1pPr marL="0" indent="0" algn="l">
              <a:buNone/>
              <a:defRPr sz="1800" b="0" i="0">
                <a:solidFill>
                  <a:schemeClr val="tx1"/>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D803B8FA-BCB0-5D4D-9E0C-8594CF5A2264}" type="datetime1">
              <a:rPr lang="en-US"/>
              <a:pPr>
                <a:defRPr/>
              </a:pPr>
              <a:t>11/17/2023</a:t>
            </a:fld>
            <a:endParaRPr lang="en-US"/>
          </a:p>
        </p:txBody>
      </p:sp>
      <p:sp>
        <p:nvSpPr>
          <p:cNvPr id="5" name="Footer Placeholder 4"/>
          <p:cNvSpPr>
            <a:spLocks noGrp="1"/>
          </p:cNvSpPr>
          <p:nvPr>
            <p:ph type="ftr" sz="quarter" idx="11"/>
          </p:nvPr>
        </p:nvSpPr>
        <p:spPr/>
        <p:txBody>
          <a:bodyPr/>
          <a:lstStyle>
            <a:lvl1pPr>
              <a:defRPr b="0" i="0">
                <a:solidFill>
                  <a:schemeClr val="tx1"/>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52366"/>
            <a:ext cx="8229600" cy="656319"/>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1544751"/>
            <a:ext cx="3950704" cy="322251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11/17/2023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1544751"/>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4278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2405"/>
            <a:ext cx="8229600" cy="61629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560759"/>
            <a:ext cx="8229600" cy="3018124"/>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11/17/2023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887191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256179"/>
            <a:ext cx="8229600" cy="33147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11/17/2023</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52409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920A-415E-2000-5DA7-0EF7814B7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55A4D-B866-5829-9AC1-BAF8C498C8C0}"/>
              </a:ext>
            </a:extLst>
          </p:cNvPr>
          <p:cNvSpPr>
            <a:spLocks noGrp="1"/>
          </p:cNvSpPr>
          <p:nvPr>
            <p:ph type="dt" sz="half" idx="10"/>
          </p:nvPr>
        </p:nvSpPr>
        <p:spPr/>
        <p:txBody>
          <a:bodyPr/>
          <a:lstStyle/>
          <a:p>
            <a:fld id="{CC75AFED-46F2-4686-AB8E-46BA4363172B}" type="datetimeFigureOut">
              <a:rPr lang="en-US" smtClean="0"/>
              <a:t>11/17/2023</a:t>
            </a:fld>
            <a:endParaRPr lang="en-US"/>
          </a:p>
        </p:txBody>
      </p:sp>
      <p:sp>
        <p:nvSpPr>
          <p:cNvPr id="4" name="Footer Placeholder 3">
            <a:extLst>
              <a:ext uri="{FF2B5EF4-FFF2-40B4-BE49-F238E27FC236}">
                <a16:creationId xmlns:a16="http://schemas.microsoft.com/office/drawing/2014/main" id="{D87AE5D7-CB23-9EBD-2D01-13FC784F4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89A09-9D80-E244-1FEB-F65F05F34DDF}"/>
              </a:ext>
            </a:extLst>
          </p:cNvPr>
          <p:cNvSpPr>
            <a:spLocks noGrp="1"/>
          </p:cNvSpPr>
          <p:nvPr>
            <p:ph type="sldNum" sz="quarter" idx="12"/>
          </p:nvPr>
        </p:nvSpPr>
        <p:spPr/>
        <p:txBody>
          <a:bodyPr/>
          <a:lstStyle/>
          <a:p>
            <a:fld id="{FD44F1BF-29F7-4DAB-A6C3-4B1E51E9E03D}" type="slidenum">
              <a:rPr lang="en-US" smtClean="0"/>
              <a:t>‹#›</a:t>
            </a:fld>
            <a:endParaRPr lang="en-US"/>
          </a:p>
        </p:txBody>
      </p:sp>
    </p:spTree>
    <p:extLst>
      <p:ext uri="{BB962C8B-B14F-4D97-AF65-F5344CB8AC3E}">
        <p14:creationId xmlns:p14="http://schemas.microsoft.com/office/powerpoint/2010/main" val="400510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DE6E9-F832-FF97-E307-2720FCCF465C}"/>
              </a:ext>
            </a:extLst>
          </p:cNvPr>
          <p:cNvSpPr>
            <a:spLocks noGrp="1"/>
          </p:cNvSpPr>
          <p:nvPr>
            <p:ph type="dt" sz="half" idx="10"/>
          </p:nvPr>
        </p:nvSpPr>
        <p:spPr/>
        <p:txBody>
          <a:bodyPr/>
          <a:lstStyle/>
          <a:p>
            <a:fld id="{CC75AFED-46F2-4686-AB8E-46BA4363172B}" type="datetimeFigureOut">
              <a:rPr lang="en-US" smtClean="0"/>
              <a:t>11/17/2023</a:t>
            </a:fld>
            <a:endParaRPr lang="en-US"/>
          </a:p>
        </p:txBody>
      </p:sp>
      <p:sp>
        <p:nvSpPr>
          <p:cNvPr id="3" name="Footer Placeholder 2">
            <a:extLst>
              <a:ext uri="{FF2B5EF4-FFF2-40B4-BE49-F238E27FC236}">
                <a16:creationId xmlns:a16="http://schemas.microsoft.com/office/drawing/2014/main" id="{1CD776C9-F528-9437-EC6F-059464531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FD264A-F89D-2F1F-2A96-DF1FF025BB62}"/>
              </a:ext>
            </a:extLst>
          </p:cNvPr>
          <p:cNvSpPr>
            <a:spLocks noGrp="1"/>
          </p:cNvSpPr>
          <p:nvPr>
            <p:ph type="sldNum" sz="quarter" idx="12"/>
          </p:nvPr>
        </p:nvSpPr>
        <p:spPr/>
        <p:txBody>
          <a:bodyPr/>
          <a:lstStyle/>
          <a:p>
            <a:fld id="{FD44F1BF-29F7-4DAB-A6C3-4B1E51E9E03D}" type="slidenum">
              <a:rPr lang="en-US" smtClean="0"/>
              <a:t>‹#›</a:t>
            </a:fld>
            <a:endParaRPr lang="en-US"/>
          </a:p>
        </p:txBody>
      </p:sp>
    </p:spTree>
    <p:extLst>
      <p:ext uri="{BB962C8B-B14F-4D97-AF65-F5344CB8AC3E}">
        <p14:creationId xmlns:p14="http://schemas.microsoft.com/office/powerpoint/2010/main" val="3728741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1"/>
            <a:ext cx="9144000" cy="8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750570" y="146087"/>
            <a:ext cx="7517131" cy="570669"/>
          </a:xfrm>
        </p:spPr>
        <p:txBody>
          <a:bodyPr anchor="ctr"/>
          <a:lstStyle>
            <a:lvl1pPr>
              <a:lnSpc>
                <a:spcPct val="100000"/>
              </a:lnSpc>
              <a:defRPr spc="-15"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484584" y="1170385"/>
            <a:ext cx="8174832" cy="3256359"/>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150876" y="4767263"/>
            <a:ext cx="3627882" cy="273844"/>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5260086" y="4766310"/>
            <a:ext cx="3264408" cy="273844"/>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8524494" y="4767263"/>
            <a:ext cx="473202" cy="273844"/>
          </a:xfrm>
        </p:spPr>
        <p:txBody>
          <a:bodyPr/>
          <a:lstStyle/>
          <a:p>
            <a:pPr defTabSz="685800" fontAlgn="auto">
              <a:spcBef>
                <a:spcPts val="0"/>
              </a:spcBef>
              <a:spcAft>
                <a:spcPts val="0"/>
              </a:spcAft>
              <a:defRPr/>
            </a:pPr>
            <a:fld id="{06B786C7-B8F9-4072-AAAA-17258464D730}" type="slidenum">
              <a:rPr lang="en-US" smtClean="0">
                <a:solidFill>
                  <a:prstClr val="black"/>
                </a:solidFill>
                <a:latin typeface="Avenir Next LT Pro"/>
                <a:ea typeface="+mn-ea"/>
                <a:cs typeface="+mn-cs"/>
              </a:rPr>
              <a:pPr defTabSz="685800" fontAlgn="auto">
                <a:spcBef>
                  <a:spcPts val="0"/>
                </a:spcBef>
                <a:spcAft>
                  <a:spcPts val="0"/>
                </a:spcAft>
                <a:defRPr/>
              </a:pPr>
              <a:t>‹#›</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98005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1"/>
            <a:ext cx="9144000" cy="8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752238" y="146088"/>
            <a:ext cx="7065883" cy="577120"/>
          </a:xfrm>
        </p:spPr>
        <p:txBody>
          <a:bodyPr anchor="ctr"/>
          <a:lstStyle>
            <a:lvl1pPr>
              <a:lnSpc>
                <a:spcPct val="100000"/>
              </a:lnSpc>
              <a:defRPr spc="-15"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698898" y="1271588"/>
            <a:ext cx="7746206" cy="3236119"/>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150876" y="4767263"/>
            <a:ext cx="3627882" cy="273844"/>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5260086" y="4766310"/>
            <a:ext cx="3264408" cy="273844"/>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8524494" y="4767263"/>
            <a:ext cx="473202" cy="273844"/>
          </a:xfrm>
        </p:spPr>
        <p:txBody>
          <a:bodyPr/>
          <a:lstStyle/>
          <a:p>
            <a:pPr defTabSz="685800" fontAlgn="auto">
              <a:spcBef>
                <a:spcPts val="0"/>
              </a:spcBef>
              <a:spcAft>
                <a:spcPts val="0"/>
              </a:spcAft>
              <a:defRPr/>
            </a:pPr>
            <a:fld id="{06B786C7-B8F9-4072-AAAA-17258464D730}" type="slidenum">
              <a:rPr lang="en-US" smtClean="0">
                <a:solidFill>
                  <a:prstClr val="black"/>
                </a:solidFill>
                <a:latin typeface="Avenir Next LT Pro"/>
                <a:ea typeface="+mn-ea"/>
                <a:cs typeface="+mn-cs"/>
              </a:rPr>
              <a:pPr defTabSz="685800" fontAlgn="auto">
                <a:spcBef>
                  <a:spcPts val="0"/>
                </a:spcBef>
                <a:spcAft>
                  <a:spcPts val="0"/>
                </a:spcAft>
                <a:defRPr/>
              </a:pPr>
              <a:t>‹#›</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226830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pPr>
              <a:defRPr/>
            </a:pPr>
            <a:r>
              <a:rPr lang="en-US">
                <a:solidFill>
                  <a:prstClr val="black">
                    <a:tint val="75000"/>
                  </a:prstClr>
                </a:solidFill>
              </a:rPr>
              <a:t>1/2023</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9" name="Freeform: Shape 8">
            <a:extLst>
              <a:ext uri="{FF2B5EF4-FFF2-40B4-BE49-F238E27FC236}">
                <a16:creationId xmlns:a16="http://schemas.microsoft.com/office/drawing/2014/main" id="{30B88804-97CC-BE78-8D40-672973E4CD32}"/>
              </a:ext>
            </a:extLst>
          </p:cNvPr>
          <p:cNvSpPr/>
          <p:nvPr/>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p:nvSpPr>
        <p:spPr>
          <a:xfrm>
            <a:off x="6873125" y="1846025"/>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432053" y="528066"/>
            <a:ext cx="6858000" cy="507492"/>
          </a:xfrm>
        </p:spPr>
        <p:txBody>
          <a:bodyPr anchor="b"/>
          <a:lstStyle>
            <a:lvl1pPr>
              <a:defRPr sz="3600"/>
            </a:lvl1pPr>
          </a:lstStyle>
          <a:p>
            <a:r>
              <a:rPr lang="en-US"/>
              <a:t>click to edit master title style</a:t>
            </a:r>
          </a:p>
        </p:txBody>
      </p:sp>
    </p:spTree>
    <p:extLst>
      <p:ext uri="{BB962C8B-B14F-4D97-AF65-F5344CB8AC3E}">
        <p14:creationId xmlns:p14="http://schemas.microsoft.com/office/powerpoint/2010/main" val="237454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1"/>
            <a:ext cx="9144000" cy="8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937260" y="142875"/>
            <a:ext cx="7527219" cy="580332"/>
          </a:xfrm>
        </p:spPr>
        <p:txBody>
          <a:bodyPr anchor="ctr"/>
          <a:lstStyle>
            <a:lvl1pPr algn="r">
              <a:lnSpc>
                <a:spcPct val="100000"/>
              </a:lnSpc>
              <a:defRPr spc="-15"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906932" y="1323104"/>
            <a:ext cx="3567536" cy="448203"/>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906932" y="1781175"/>
            <a:ext cx="3567536" cy="2524125"/>
          </a:xfrm>
        </p:spPr>
        <p:txBody>
          <a:bodyPr>
            <a:normAutofit/>
          </a:bodyPr>
          <a:lstStyle>
            <a:lvl1pPr>
              <a:defRPr sz="15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4693100" y="1323023"/>
            <a:ext cx="3567536" cy="448203"/>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4693100" y="1781175"/>
            <a:ext cx="3567536" cy="2524125"/>
          </a:xfrm>
        </p:spPr>
        <p:txBody>
          <a:bodyPr>
            <a:normAutofit/>
          </a:bodyPr>
          <a:lstStyle>
            <a:lvl1pPr>
              <a:defRPr sz="15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150876" y="4767263"/>
            <a:ext cx="3627882" cy="273844"/>
          </a:xfrm>
        </p:spPr>
        <p:txBody>
          <a:bodyPr/>
          <a:lstStyle/>
          <a:p>
            <a:pPr defTabSz="685800" fontAlgn="auto">
              <a:spcBef>
                <a:spcPts val="0"/>
              </a:spcBef>
              <a:spcAft>
                <a:spcPts val="0"/>
              </a:spcAft>
              <a:defRPr/>
            </a:pPr>
            <a:r>
              <a:rPr lang="en-US">
                <a:solidFill>
                  <a:prstClr val="black"/>
                </a:solidFill>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5260086" y="4766310"/>
            <a:ext cx="3264408" cy="273844"/>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8524494" y="4767263"/>
            <a:ext cx="473202" cy="273844"/>
          </a:xfrm>
        </p:spPr>
        <p:txBody>
          <a:bodyPr/>
          <a:lstStyle/>
          <a:p>
            <a:pPr defTabSz="685800" fontAlgn="auto">
              <a:spcBef>
                <a:spcPts val="0"/>
              </a:spcBef>
              <a:spcAft>
                <a:spcPts val="0"/>
              </a:spcAft>
              <a:defRPr/>
            </a:pPr>
            <a:fld id="{06B786C7-B8F9-4072-AAAA-17258464D730}" type="slidenum">
              <a:rPr lang="en-US" smtClean="0">
                <a:solidFill>
                  <a:prstClr val="black"/>
                </a:solidFill>
                <a:latin typeface="Avenir Next LT Pro"/>
                <a:ea typeface="+mn-ea"/>
                <a:cs typeface="+mn-cs"/>
              </a:rPr>
              <a:pPr defTabSz="685800" fontAlgn="auto">
                <a:spcBef>
                  <a:spcPts val="0"/>
                </a:spcBef>
                <a:spcAft>
                  <a:spcPts val="0"/>
                </a:spcAft>
                <a:defRPr/>
              </a:pPr>
              <a:t>‹#›</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422533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1"/>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11/17/2023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66557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6455"/>
            <a:ext cx="8229600" cy="360175"/>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1544752"/>
            <a:ext cx="8229600" cy="3049871"/>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11/17/2023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57662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52366"/>
            <a:ext cx="8229600" cy="656319"/>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1544751"/>
            <a:ext cx="3950704" cy="322251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11/17/2023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1544751"/>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999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2405"/>
            <a:ext cx="8229600" cy="61629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560759"/>
            <a:ext cx="8229600" cy="3018124"/>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11/17/2023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70488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256179"/>
            <a:ext cx="8229600" cy="33147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11/17/2023</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89967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3AFF-C05A-35C6-42D8-2893CC14B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64909-86E9-52BC-AC0F-2DD8A8FFE9A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2BBF3-A203-86BE-DF14-A64DF70FD35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CDB19-4A2B-79AA-A09B-F09B89EA1632}"/>
              </a:ext>
            </a:extLst>
          </p:cNvPr>
          <p:cNvSpPr>
            <a:spLocks noGrp="1"/>
          </p:cNvSpPr>
          <p:nvPr>
            <p:ph type="dt" sz="half" idx="10"/>
          </p:nvPr>
        </p:nvSpPr>
        <p:spPr/>
        <p:txBody>
          <a:bodyPr/>
          <a:lstStyle/>
          <a:p>
            <a:fld id="{CEA5E777-22DE-0241-B87F-3F0E2C1A18C3}" type="datetimeFigureOut">
              <a:rPr lang="en-US" smtClean="0"/>
              <a:t>11/17/2023</a:t>
            </a:fld>
            <a:endParaRPr lang="en-US"/>
          </a:p>
        </p:txBody>
      </p:sp>
      <p:sp>
        <p:nvSpPr>
          <p:cNvPr id="6" name="Footer Placeholder 5">
            <a:extLst>
              <a:ext uri="{FF2B5EF4-FFF2-40B4-BE49-F238E27FC236}">
                <a16:creationId xmlns:a16="http://schemas.microsoft.com/office/drawing/2014/main" id="{F99169A7-3BBF-A806-A200-3C7B4852D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5A2FF-EB5B-341E-F4F6-E59C83DF55B8}"/>
              </a:ext>
            </a:extLst>
          </p:cNvPr>
          <p:cNvSpPr>
            <a:spLocks noGrp="1"/>
          </p:cNvSpPr>
          <p:nvPr>
            <p:ph type="sldNum" sz="quarter" idx="12"/>
          </p:nvPr>
        </p:nvSpPr>
        <p:spPr/>
        <p:txBody>
          <a:bodyPr/>
          <a:lstStyle/>
          <a:p>
            <a:fld id="{F06ACDCE-C0EE-BF46-BDFA-6005E6052940}" type="slidenum">
              <a:rPr lang="en-US" smtClean="0"/>
              <a:t>‹#›</a:t>
            </a:fld>
            <a:endParaRPr lang="en-US"/>
          </a:p>
        </p:txBody>
      </p:sp>
    </p:spTree>
    <p:extLst>
      <p:ext uri="{BB962C8B-B14F-4D97-AF65-F5344CB8AC3E}">
        <p14:creationId xmlns:p14="http://schemas.microsoft.com/office/powerpoint/2010/main" val="98263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1"/>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11/17/2023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527702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6455"/>
            <a:ext cx="8229600" cy="360175"/>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1544752"/>
            <a:ext cx="8229600" cy="3049871"/>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11/17/2023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1753297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emf"/><Relationship Id="rId4" Type="http://schemas.openxmlformats.org/officeDocument/2006/relationships/slideLayout" Target="../slideLayouts/slideLayout11.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Gotham Book"/>
                <a:ea typeface="+mn-ea"/>
                <a:cs typeface="+mn-cs"/>
              </a:defRPr>
            </a:lvl1pPr>
          </a:lstStyle>
          <a:p>
            <a:pPr>
              <a:defRPr/>
            </a:pPr>
            <a:fld id="{FB44CCF9-D185-2447-94DE-2F097F7C2422}" type="datetime1">
              <a:rPr lang="en-US"/>
              <a:pPr>
                <a:defRPr/>
              </a:pPr>
              <a:t>11/17/2023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solidFill>
                <a:latin typeface="Gotham Book"/>
                <a:ea typeface="+mn-ea"/>
                <a:cs typeface="+mn-cs"/>
              </a:defRPr>
            </a:lvl1pPr>
          </a:lstStyle>
          <a:p>
            <a:pPr>
              <a:defRPr/>
            </a:pPr>
            <a:fld id="{E1544D71-77D6-5B4F-A1FC-5CA064DB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14000"/>
            <a:lum/>
          </a:blip>
          <a:srcRect/>
          <a:stretch>
            <a:fillRect t="-17000" b="-17000"/>
          </a:stretch>
        </a:blipFill>
        <a:effectLst/>
      </p:bgPr>
    </p:bg>
    <p:spTree>
      <p:nvGrpSpPr>
        <p:cNvPr id="1" name=""/>
        <p:cNvGrpSpPr/>
        <p:nvPr/>
      </p:nvGrpSpPr>
      <p:grpSpPr>
        <a:xfrm>
          <a:off x="0" y="0"/>
          <a:ext cx="0" cy="0"/>
          <a:chOff x="0" y="0"/>
          <a:chExt cx="0" cy="0"/>
        </a:xfrm>
      </p:grpSpPr>
      <p:grpSp>
        <p:nvGrpSpPr>
          <p:cNvPr id="11" name="Masthead" descr="Bright green bar with dark green Michigan State University logo">
            <a:extLst>
              <a:ext uri="{FF2B5EF4-FFF2-40B4-BE49-F238E27FC236}">
                <a16:creationId xmlns:a16="http://schemas.microsoft.com/office/drawing/2014/main" id="{8986502F-0ACD-604D-B6AF-8A0067EBF2A0}"/>
              </a:ext>
            </a:extLst>
          </p:cNvPr>
          <p:cNvGrpSpPr/>
          <p:nvPr userDrawn="1"/>
        </p:nvGrpSpPr>
        <p:grpSpPr>
          <a:xfrm>
            <a:off x="0" y="-1"/>
            <a:ext cx="9144000" cy="572589"/>
            <a:chOff x="0" y="-1"/>
            <a:chExt cx="9144000" cy="572589"/>
          </a:xfrm>
        </p:grpSpPr>
        <p:sp>
          <p:nvSpPr>
            <p:cNvPr id="12" name="Rectangle 11">
              <a:extLst>
                <a:ext uri="{FF2B5EF4-FFF2-40B4-BE49-F238E27FC236}">
                  <a16:creationId xmlns:a16="http://schemas.microsoft.com/office/drawing/2014/main" id="{D6FB6781-57FA-6A4E-BFBA-2DA2E94307CC}"/>
                </a:ext>
                <a:ext uri="{C183D7F6-B498-43B3-948B-1728B52AA6E4}">
                  <adec:decorative xmlns:adec="http://schemas.microsoft.com/office/drawing/2017/decorative" val="1"/>
                </a:ext>
              </a:extLst>
            </p:cNvPr>
            <p:cNvSpPr/>
            <p:nvPr userDrawn="1"/>
          </p:nvSpPr>
          <p:spPr>
            <a:xfrm>
              <a:off x="0" y="-1"/>
              <a:ext cx="9144000" cy="136525"/>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ichigan State University logo">
              <a:extLst>
                <a:ext uri="{FF2B5EF4-FFF2-40B4-BE49-F238E27FC236}">
                  <a16:creationId xmlns:a16="http://schemas.microsoft.com/office/drawing/2014/main" id="{48600C1D-8557-9544-8137-B802197EB8B1}"/>
                </a:ext>
              </a:extLst>
            </p:cNvPr>
            <p:cNvPicPr>
              <a:picLocks noChangeAspect="1"/>
            </p:cNvPicPr>
            <p:nvPr userDrawn="1"/>
          </p:nvPicPr>
          <p:blipFill>
            <a:blip r:embed="rId9"/>
            <a:stretch>
              <a:fillRect/>
            </a:stretch>
          </p:blipFill>
          <p:spPr>
            <a:xfrm>
              <a:off x="5640038" y="289664"/>
              <a:ext cx="3351561" cy="282924"/>
            </a:xfrm>
            <a:prstGeom prst="rect">
              <a:avLst/>
            </a:prstGeom>
          </p:spPr>
        </p:pic>
      </p:gr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11/17/2023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35900035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6" r:id="rId6"/>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14000"/>
            <a:lum/>
          </a:blip>
          <a:srcRect/>
          <a:stretch>
            <a:fillRect t="-17000" b="-17000"/>
          </a:stretch>
        </a:blipFill>
        <a:effectLst/>
      </p:bgPr>
    </p:bg>
    <p:spTree>
      <p:nvGrpSpPr>
        <p:cNvPr id="1" name=""/>
        <p:cNvGrpSpPr/>
        <p:nvPr/>
      </p:nvGrpSpPr>
      <p:grpSpPr>
        <a:xfrm>
          <a:off x="0" y="0"/>
          <a:ext cx="0" cy="0"/>
          <a:chOff x="0" y="0"/>
          <a:chExt cx="0" cy="0"/>
        </a:xfrm>
      </p:grpSpPr>
      <p:grpSp>
        <p:nvGrpSpPr>
          <p:cNvPr id="11" name="Masthead" descr="Bright green bar with dark green Michigan State University logo">
            <a:extLst>
              <a:ext uri="{FF2B5EF4-FFF2-40B4-BE49-F238E27FC236}">
                <a16:creationId xmlns:a16="http://schemas.microsoft.com/office/drawing/2014/main" id="{8986502F-0ACD-604D-B6AF-8A0067EBF2A0}"/>
              </a:ext>
            </a:extLst>
          </p:cNvPr>
          <p:cNvGrpSpPr/>
          <p:nvPr userDrawn="1"/>
        </p:nvGrpSpPr>
        <p:grpSpPr>
          <a:xfrm>
            <a:off x="0" y="-1"/>
            <a:ext cx="9144000" cy="572589"/>
            <a:chOff x="0" y="-1"/>
            <a:chExt cx="9144000" cy="572589"/>
          </a:xfrm>
        </p:grpSpPr>
        <p:sp>
          <p:nvSpPr>
            <p:cNvPr id="12" name="Rectangle 11">
              <a:extLst>
                <a:ext uri="{FF2B5EF4-FFF2-40B4-BE49-F238E27FC236}">
                  <a16:creationId xmlns:a16="http://schemas.microsoft.com/office/drawing/2014/main" id="{D6FB6781-57FA-6A4E-BFBA-2DA2E94307CC}"/>
                </a:ext>
                <a:ext uri="{C183D7F6-B498-43B3-948B-1728B52AA6E4}">
                  <adec:decorative xmlns:adec="http://schemas.microsoft.com/office/drawing/2017/decorative" val="1"/>
                </a:ext>
              </a:extLst>
            </p:cNvPr>
            <p:cNvSpPr/>
            <p:nvPr userDrawn="1"/>
          </p:nvSpPr>
          <p:spPr>
            <a:xfrm>
              <a:off x="0" y="-1"/>
              <a:ext cx="9144000" cy="136525"/>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ichigan State University logo">
              <a:extLst>
                <a:ext uri="{FF2B5EF4-FFF2-40B4-BE49-F238E27FC236}">
                  <a16:creationId xmlns:a16="http://schemas.microsoft.com/office/drawing/2014/main" id="{48600C1D-8557-9544-8137-B802197EB8B1}"/>
                </a:ext>
              </a:extLst>
            </p:cNvPr>
            <p:cNvPicPr>
              <a:picLocks noChangeAspect="1"/>
            </p:cNvPicPr>
            <p:nvPr userDrawn="1"/>
          </p:nvPicPr>
          <p:blipFill>
            <a:blip r:embed="rId10"/>
            <a:stretch>
              <a:fillRect/>
            </a:stretch>
          </p:blipFill>
          <p:spPr>
            <a:xfrm>
              <a:off x="5640038" y="289664"/>
              <a:ext cx="3351561" cy="282924"/>
            </a:xfrm>
            <a:prstGeom prst="rect">
              <a:avLst/>
            </a:prstGeom>
          </p:spPr>
        </p:pic>
      </p:gr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11/17/2023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17416076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486918" y="273843"/>
            <a:ext cx="7914132" cy="112471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486918" y="1488186"/>
            <a:ext cx="7914132" cy="31478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5260086" y="4766310"/>
            <a:ext cx="3264408" cy="273844"/>
          </a:xfrm>
          <a:prstGeom prst="rect">
            <a:avLst/>
          </a:prstGeom>
        </p:spPr>
        <p:txBody>
          <a:bodyPr vert="horz" lIns="91440" tIns="45720" rIns="91440" bIns="45720" rtlCol="0" anchor="ctr"/>
          <a:lstStyle>
            <a:lvl1pPr algn="r">
              <a:defRPr sz="788">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150876" y="4767263"/>
            <a:ext cx="3627882" cy="273844"/>
          </a:xfrm>
          <a:prstGeom prst="rect">
            <a:avLst/>
          </a:prstGeom>
        </p:spPr>
        <p:txBody>
          <a:bodyPr vert="horz" lIns="91440" tIns="45720" rIns="91440" bIns="45720" rtlCol="0" anchor="ctr"/>
          <a:lstStyle>
            <a:lvl1pPr algn="l">
              <a:defRPr sz="788">
                <a:solidFill>
                  <a:schemeClr val="tx1"/>
                </a:solidFill>
              </a:defRPr>
            </a:lvl1pPr>
          </a:lstStyle>
          <a:p>
            <a:r>
              <a:rPr lang="en-US" sz="788"/>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8524494" y="4767263"/>
            <a:ext cx="473202" cy="273844"/>
          </a:xfrm>
          <a:prstGeom prst="rect">
            <a:avLst/>
          </a:prstGeom>
        </p:spPr>
        <p:txBody>
          <a:bodyPr vert="horz" lIns="91440" tIns="45720" rIns="91440" bIns="45720" rtlCol="0" anchor="ctr"/>
          <a:lstStyle>
            <a:lvl1pPr algn="r">
              <a:defRPr sz="788">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31622973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l" defTabSz="685800" rtl="0" eaLnBrk="1" latinLnBrk="0" hangingPunct="1">
        <a:lnSpc>
          <a:spcPct val="90000"/>
        </a:lnSpc>
        <a:spcBef>
          <a:spcPct val="0"/>
        </a:spcBef>
        <a:buNone/>
        <a:defRPr sz="3600" b="1" kern="1200" spc="-30" baseline="0">
          <a:solidFill>
            <a:schemeClr val="accent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800" kern="1200" spc="-15" baseline="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500" kern="1200" spc="-15" baseline="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350" kern="1200" spc="-15" baseline="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200" kern="1200" spc="-15" baseline="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200" kern="1200" spc="-15"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nmaahc.si.edu/"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dictionary.cambridg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client=firefox-b-1-d&amp;sca_esv=580956334&amp;sxsrf=AM9HkKnO6foQ4oMT0Aws9F9UZpwUtLEZXg:1699563434038&amp;q=irrational&amp;si=ALGXSlbnOEZPfHsS2MaPJwdaOxE_x_wJ-bwZWH_iPA8iQMPV6EP2A1RkLgEKEmKvxpRtAhkjtzxxbeUgsIjcnLs85HyHugRTRr5oIqrSKIoAy7qDdTI25CI%3D&amp;expnd=1"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google.com/search?client=firefox-b-1-d&amp;sca_esv=580956334&amp;sxsrf=AM9HkKnO6foQ4oMT0Aws9F9UZpwUtLEZXg:1699563434038&amp;q=aversion&amp;si=ALGXSlYmNhxeZOJxNGRDYi-2PpnDKMqcBsQMBL7wqn2mZ6CwJCYHK6AF1840VI0SNSr5zmlcGtxap_4R8NgaAuPE9Wu6Eze3bNB1ZJ5U6Dy0y6OaNXJyq7U%3D&amp;expnd=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mediaspace.msu.edu/media/Toxic+Workplace/1_957mkywe"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creativecommons.org/licenses/by-nd/3.0/" TargetMode="External"/><Relationship Id="rId4" Type="http://schemas.openxmlformats.org/officeDocument/2006/relationships/hyperlink" Target="https://www.higheredjobs.com/articles/articleDisplay.cfm?ID=882" TargetMode="Externa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diagramQuickStyle" Target="../diagrams/quickStyle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jodymichael.com/blog/when-not-to-have-a-crucial-conversation/#:~:text=The%20study%20showed%20the%20average,to%20be%20more%20than%20%2450%2C000" TargetMode="External"/><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hyperlink" Target="https://pixabay.com/en/restroom-sign-gentlemen-symbol-man-30498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creativecommons.org/licenses/by-nc/3.0/" TargetMode="External"/><Relationship Id="rId4" Type="http://schemas.openxmlformats.org/officeDocument/2006/relationships/hyperlink" Target="https://www.nextinnonprofits.com/2020/04/nonproift-covid-relie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upwork.com/resources/tips-for-building-trust-with-your-team"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www.teamdynamics.io/blog/7-behaviors-that-build-trust-in-virtual-teams-and-hybrid-teams#:~:text=Key%20behaviors%20include%20consistent%20communication,a%20strong%20foundation%20of%20trust"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hr.msu.edu/professional-development/courses/index.html"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s://hr.msu.edu/professional-development/courses/personal-development/implicit-bias-certificate.html" TargetMode="External"/><Relationship Id="rId13" Type="http://schemas.openxmlformats.org/officeDocument/2006/relationships/hyperlink" Target="https://hr.msu.edu/contact/index.html" TargetMode="External"/><Relationship Id="rId3" Type="http://schemas.openxmlformats.org/officeDocument/2006/relationships/hyperlink" Target="https://poe.msu.edu/climate-and-response/assessment-kit" TargetMode="External"/><Relationship Id="rId7" Type="http://schemas.openxmlformats.org/officeDocument/2006/relationships/hyperlink" Target="https://hr.msu.edu/professional-development/elevateu/index.html" TargetMode="External"/><Relationship Id="rId12" Type="http://schemas.openxmlformats.org/officeDocument/2006/relationships/hyperlink" Target="https://fasaffairs.msu.edu/contac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hr.msu.edu/professional-development/courses/communication/crucial-conversations-in-person.html" TargetMode="External"/><Relationship Id="rId11" Type="http://schemas.openxmlformats.org/officeDocument/2006/relationships/hyperlink" Target="https://fgo.msu.edu/" TargetMode="External"/><Relationship Id="rId5" Type="http://schemas.openxmlformats.org/officeDocument/2006/relationships/hyperlink" Target="https://hr.msu.edu/professional-development/courses/communication/conflict-management.html" TargetMode="External"/><Relationship Id="rId10" Type="http://schemas.openxmlformats.org/officeDocument/2006/relationships/hyperlink" Target="https://ombud.msu.edu/" TargetMode="External"/><Relationship Id="rId4" Type="http://schemas.openxmlformats.org/officeDocument/2006/relationships/hyperlink" Target="https://poe.msu.edu/climate-and-response/alternative-options" TargetMode="External"/><Relationship Id="rId9" Type="http://schemas.openxmlformats.org/officeDocument/2006/relationships/hyperlink" Target="https://www.canr.msu.edu/courses/communicating-through-conflict-certificate-cour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E67-32C2-7CAA-E899-6CC0FE1CDC35}"/>
              </a:ext>
            </a:extLst>
          </p:cNvPr>
          <p:cNvSpPr>
            <a:spLocks noGrp="1"/>
          </p:cNvSpPr>
          <p:nvPr>
            <p:ph type="ctrTitle"/>
          </p:nvPr>
        </p:nvSpPr>
        <p:spPr>
          <a:xfrm>
            <a:off x="3091543" y="1221955"/>
            <a:ext cx="6153150" cy="976474"/>
          </a:xfrm>
        </p:spPr>
        <p:txBody>
          <a:bodyPr/>
          <a:lstStyle/>
          <a:p>
            <a:r>
              <a:rPr lang="en-US" dirty="0"/>
              <a:t>Negotiating Conflict and Power Dynamics</a:t>
            </a:r>
          </a:p>
        </p:txBody>
      </p:sp>
      <p:sp>
        <p:nvSpPr>
          <p:cNvPr id="3" name="Subtitle 2">
            <a:extLst>
              <a:ext uri="{FF2B5EF4-FFF2-40B4-BE49-F238E27FC236}">
                <a16:creationId xmlns:a16="http://schemas.microsoft.com/office/drawing/2014/main" id="{D6BD79E3-68DA-73BB-1C11-B39092A45E0C}"/>
              </a:ext>
            </a:extLst>
          </p:cNvPr>
          <p:cNvSpPr>
            <a:spLocks noGrp="1"/>
          </p:cNvSpPr>
          <p:nvPr>
            <p:ph type="subTitle" idx="1"/>
          </p:nvPr>
        </p:nvSpPr>
        <p:spPr>
          <a:xfrm>
            <a:off x="3091543" y="1844039"/>
            <a:ext cx="4438650" cy="2298895"/>
          </a:xfrm>
        </p:spPr>
        <p:txBody>
          <a:bodyPr/>
          <a:lstStyle/>
          <a:p>
            <a:r>
              <a:rPr lang="en-US" dirty="0"/>
              <a:t>Creating and Sustaining a Respectful Work Environment Series</a:t>
            </a:r>
          </a:p>
          <a:p>
            <a:endParaRPr lang="en-US" dirty="0"/>
          </a:p>
          <a:p>
            <a:r>
              <a:rPr lang="en-US" dirty="0"/>
              <a:t>November 15, 2023</a:t>
            </a:r>
          </a:p>
          <a:p>
            <a:endParaRPr lang="en-US" dirty="0"/>
          </a:p>
        </p:txBody>
      </p:sp>
    </p:spTree>
    <p:extLst>
      <p:ext uri="{BB962C8B-B14F-4D97-AF65-F5344CB8AC3E}">
        <p14:creationId xmlns:p14="http://schemas.microsoft.com/office/powerpoint/2010/main" val="202932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B1F1-6B8A-7EDB-13AE-84A609D8A5DF}"/>
              </a:ext>
            </a:extLst>
          </p:cNvPr>
          <p:cNvSpPr>
            <a:spLocks noGrp="1"/>
          </p:cNvSpPr>
          <p:nvPr>
            <p:ph type="title"/>
          </p:nvPr>
        </p:nvSpPr>
        <p:spPr/>
        <p:txBody>
          <a:bodyPr>
            <a:noAutofit/>
          </a:bodyPr>
          <a:lstStyle/>
          <a:p>
            <a:pPr algn="ctr"/>
            <a:r>
              <a:rPr lang="en-US" sz="2800" dirty="0"/>
              <a:t>Why do we fear conflict?</a:t>
            </a:r>
          </a:p>
        </p:txBody>
      </p:sp>
      <p:sp>
        <p:nvSpPr>
          <p:cNvPr id="5" name="Content Placeholder 4">
            <a:extLst>
              <a:ext uri="{FF2B5EF4-FFF2-40B4-BE49-F238E27FC236}">
                <a16:creationId xmlns:a16="http://schemas.microsoft.com/office/drawing/2014/main" id="{30FEC492-559A-0569-3D42-971B189A65C1}"/>
              </a:ext>
            </a:extLst>
          </p:cNvPr>
          <p:cNvSpPr>
            <a:spLocks noGrp="1"/>
          </p:cNvSpPr>
          <p:nvPr>
            <p:ph idx="1"/>
          </p:nvPr>
        </p:nvSpPr>
        <p:spPr/>
        <p:txBody>
          <a:bodyPr anchor="ctr"/>
          <a:lstStyle/>
          <a:p>
            <a:r>
              <a:rPr lang="en-US" dirty="0"/>
              <a:t>Reinforces/redefines power</a:t>
            </a:r>
          </a:p>
          <a:p>
            <a:r>
              <a:rPr lang="en-US" dirty="0"/>
              <a:t>‘Winner/loser’ syndrome</a:t>
            </a:r>
          </a:p>
          <a:p>
            <a:r>
              <a:rPr lang="en-US" dirty="0"/>
              <a:t>Impacts trust</a:t>
            </a:r>
          </a:p>
          <a:p>
            <a:r>
              <a:rPr lang="en-US" dirty="0"/>
              <a:t>Influences climate</a:t>
            </a:r>
          </a:p>
          <a:p>
            <a:r>
              <a:rPr lang="en-US" dirty="0"/>
              <a:t>Influences satisfaction</a:t>
            </a:r>
          </a:p>
          <a:p>
            <a:r>
              <a:rPr lang="en-US" dirty="0"/>
              <a:t>Influences identity</a:t>
            </a:r>
          </a:p>
          <a:p>
            <a:endParaRPr lang="en-US" dirty="0"/>
          </a:p>
        </p:txBody>
      </p:sp>
    </p:spTree>
    <p:extLst>
      <p:ext uri="{BB962C8B-B14F-4D97-AF65-F5344CB8AC3E}">
        <p14:creationId xmlns:p14="http://schemas.microsoft.com/office/powerpoint/2010/main" val="22839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975E-B04D-2752-4576-E8C1D69659E2}"/>
              </a:ext>
            </a:extLst>
          </p:cNvPr>
          <p:cNvSpPr>
            <a:spLocks noGrp="1"/>
          </p:cNvSpPr>
          <p:nvPr>
            <p:ph type="title"/>
          </p:nvPr>
        </p:nvSpPr>
        <p:spPr/>
        <p:txBody>
          <a:bodyPr>
            <a:noAutofit/>
          </a:bodyPr>
          <a:lstStyle/>
          <a:p>
            <a:pPr algn="ctr"/>
            <a:r>
              <a:rPr lang="en-US" sz="2800" dirty="0"/>
              <a:t>What words come to mind?</a:t>
            </a:r>
          </a:p>
        </p:txBody>
      </p:sp>
      <p:sp>
        <p:nvSpPr>
          <p:cNvPr id="3" name="Content Placeholder 2">
            <a:extLst>
              <a:ext uri="{FF2B5EF4-FFF2-40B4-BE49-F238E27FC236}">
                <a16:creationId xmlns:a16="http://schemas.microsoft.com/office/drawing/2014/main" id="{FB82CF99-36C0-5846-8D7A-4EFFA03F6E9E}"/>
              </a:ext>
            </a:extLst>
          </p:cNvPr>
          <p:cNvSpPr>
            <a:spLocks noGrp="1"/>
          </p:cNvSpPr>
          <p:nvPr>
            <p:ph idx="1"/>
          </p:nvPr>
        </p:nvSpPr>
        <p:spPr>
          <a:xfrm>
            <a:off x="457200" y="1544753"/>
            <a:ext cx="8229600" cy="2036648"/>
          </a:xfrm>
        </p:spPr>
        <p:txBody>
          <a:bodyPr anchor="ctr">
            <a:normAutofit/>
          </a:bodyPr>
          <a:lstStyle/>
          <a:p>
            <a:pPr marL="0" indent="0" algn="ctr">
              <a:buNone/>
            </a:pPr>
            <a:r>
              <a:rPr lang="en-US" sz="3300" dirty="0"/>
              <a:t>Appreciative Inquiry</a:t>
            </a:r>
          </a:p>
        </p:txBody>
      </p:sp>
    </p:spTree>
    <p:extLst>
      <p:ext uri="{BB962C8B-B14F-4D97-AF65-F5344CB8AC3E}">
        <p14:creationId xmlns:p14="http://schemas.microsoft.com/office/powerpoint/2010/main" val="66808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5D40-B11A-984B-EB3D-81198F356D84}"/>
              </a:ext>
            </a:extLst>
          </p:cNvPr>
          <p:cNvSpPr>
            <a:spLocks noGrp="1"/>
          </p:cNvSpPr>
          <p:nvPr>
            <p:ph type="title"/>
          </p:nvPr>
        </p:nvSpPr>
        <p:spPr/>
        <p:txBody>
          <a:bodyPr>
            <a:normAutofit fontScale="90000"/>
          </a:bodyPr>
          <a:lstStyle/>
          <a:p>
            <a:pPr algn="ctr"/>
            <a:r>
              <a:rPr lang="en-US" dirty="0"/>
              <a:t>Appreciative inquiry</a:t>
            </a:r>
          </a:p>
        </p:txBody>
      </p:sp>
      <p:sp>
        <p:nvSpPr>
          <p:cNvPr id="3" name="Content Placeholder 2">
            <a:extLst>
              <a:ext uri="{FF2B5EF4-FFF2-40B4-BE49-F238E27FC236}">
                <a16:creationId xmlns:a16="http://schemas.microsoft.com/office/drawing/2014/main" id="{43736801-9B81-1A6D-CCCF-F5E668789B84}"/>
              </a:ext>
            </a:extLst>
          </p:cNvPr>
          <p:cNvSpPr>
            <a:spLocks noGrp="1"/>
          </p:cNvSpPr>
          <p:nvPr>
            <p:ph idx="1"/>
          </p:nvPr>
        </p:nvSpPr>
        <p:spPr>
          <a:xfrm>
            <a:off x="457200" y="749300"/>
            <a:ext cx="8229600" cy="3845323"/>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What we look for we find.</a:t>
            </a:r>
          </a:p>
          <a:p>
            <a:pPr marL="0" indent="0" algn="ctr">
              <a:buNone/>
            </a:pPr>
            <a:endParaRPr lang="en-US" dirty="0"/>
          </a:p>
          <a:p>
            <a:pPr marL="0" indent="0" algn="ctr">
              <a:buNone/>
            </a:pPr>
            <a:r>
              <a:rPr lang="en-US" dirty="0"/>
              <a:t>What we pay attention to facilitates understanding.</a:t>
            </a:r>
          </a:p>
        </p:txBody>
      </p:sp>
    </p:spTree>
    <p:extLst>
      <p:ext uri="{BB962C8B-B14F-4D97-AF65-F5344CB8AC3E}">
        <p14:creationId xmlns:p14="http://schemas.microsoft.com/office/powerpoint/2010/main" val="37643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E67-32C2-7CAA-E899-6CC0FE1CDC35}"/>
              </a:ext>
            </a:extLst>
          </p:cNvPr>
          <p:cNvSpPr>
            <a:spLocks noGrp="1"/>
          </p:cNvSpPr>
          <p:nvPr>
            <p:ph type="ctrTitle"/>
          </p:nvPr>
        </p:nvSpPr>
        <p:spPr>
          <a:xfrm>
            <a:off x="2990850" y="1526270"/>
            <a:ext cx="6153150" cy="976474"/>
          </a:xfrm>
        </p:spPr>
        <p:txBody>
          <a:bodyPr/>
          <a:lstStyle/>
          <a:p>
            <a:r>
              <a:rPr lang="en-US" dirty="0"/>
              <a:t>Jade Richards</a:t>
            </a:r>
            <a:br>
              <a:rPr lang="en-US" dirty="0"/>
            </a:br>
            <a:r>
              <a:rPr lang="en-US" dirty="0"/>
              <a:t>Institutional Diversity and Inclusion</a:t>
            </a:r>
          </a:p>
        </p:txBody>
      </p:sp>
    </p:spTree>
    <p:extLst>
      <p:ext uri="{BB962C8B-B14F-4D97-AF65-F5344CB8AC3E}">
        <p14:creationId xmlns:p14="http://schemas.microsoft.com/office/powerpoint/2010/main" val="282171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venir Next LT Pro"/>
            </a:endParaRPr>
          </a:p>
        </p:txBody>
      </p:sp>
      <p:sp>
        <p:nvSpPr>
          <p:cNvPr id="2" name="Title 1">
            <a:extLst>
              <a:ext uri="{FF2B5EF4-FFF2-40B4-BE49-F238E27FC236}">
                <a16:creationId xmlns:a16="http://schemas.microsoft.com/office/drawing/2014/main" id="{8D52B6E9-0C81-EBEC-D774-3C2997867D3F}"/>
              </a:ext>
            </a:extLst>
          </p:cNvPr>
          <p:cNvSpPr>
            <a:spLocks noGrp="1"/>
          </p:cNvSpPr>
          <p:nvPr>
            <p:ph type="title"/>
          </p:nvPr>
        </p:nvSpPr>
        <p:spPr>
          <a:xfrm>
            <a:off x="485775" y="273843"/>
            <a:ext cx="4258347" cy="1364009"/>
          </a:xfrm>
        </p:spPr>
        <p:txBody>
          <a:bodyPr vert="horz" lIns="68580" tIns="34290" rIns="68580" bIns="34290" rtlCol="0" anchor="b">
            <a:normAutofit/>
          </a:bodyPr>
          <a:lstStyle/>
          <a:p>
            <a:pPr>
              <a:lnSpc>
                <a:spcPct val="90000"/>
              </a:lnSpc>
            </a:pPr>
            <a:r>
              <a:rPr lang="en-US" spc="-30">
                <a:solidFill>
                  <a:schemeClr val="accent1"/>
                </a:solidFill>
              </a:rPr>
              <a:t>Maya Angelou</a:t>
            </a:r>
          </a:p>
        </p:txBody>
      </p:sp>
      <p:pic>
        <p:nvPicPr>
          <p:cNvPr id="1026" name="Picture 2" descr="A person speaking at a podium&#10;&#10;Description automatically generated">
            <a:extLst>
              <a:ext uri="{FF2B5EF4-FFF2-40B4-BE49-F238E27FC236}">
                <a16:creationId xmlns:a16="http://schemas.microsoft.com/office/drawing/2014/main" id="{46FF0843-7F5D-5712-0FC0-4A3F64B15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1"/>
          <a:stretch/>
        </p:blipFill>
        <p:spPr bwMode="auto">
          <a:xfrm>
            <a:off x="5314951" y="7"/>
            <a:ext cx="3829050" cy="51434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E677F6-3B61-7ECC-0517-3DDD22F6104E}"/>
              </a:ext>
            </a:extLst>
          </p:cNvPr>
          <p:cNvSpPr>
            <a:spLocks noGrp="1"/>
          </p:cNvSpPr>
          <p:nvPr>
            <p:ph type="sldNum" sz="quarter" idx="12"/>
          </p:nvPr>
        </p:nvSpPr>
        <p:spPr>
          <a:xfrm>
            <a:off x="8524494" y="4767263"/>
            <a:ext cx="473202" cy="273844"/>
          </a:xfrm>
        </p:spPr>
        <p:txBody>
          <a:bodyPr vert="horz" lIns="68580" tIns="34290" rIns="68580" bIns="34290" rtlCol="0" anchor="ctr">
            <a:normAutofit/>
          </a:bodyPr>
          <a:lstStyle/>
          <a:p>
            <a:pPr defTabSz="685800" fontAlgn="auto">
              <a:spcBef>
                <a:spcPts val="0"/>
              </a:spcBef>
              <a:spcAft>
                <a:spcPts val="450"/>
              </a:spcAft>
              <a:defRPr/>
            </a:pPr>
            <a:fld id="{06B786C7-B8F9-4072-AAAA-17258464D730}" type="slidenum">
              <a:rPr lang="en-US">
                <a:solidFill>
                  <a:srgbClr val="FFFFFF"/>
                </a:solidFill>
                <a:latin typeface="Avenir Next LT Pro"/>
                <a:ea typeface="+mn-ea"/>
                <a:cs typeface="+mn-cs"/>
              </a:rPr>
              <a:pPr defTabSz="685800" fontAlgn="auto">
                <a:spcBef>
                  <a:spcPts val="0"/>
                </a:spcBef>
                <a:spcAft>
                  <a:spcPts val="450"/>
                </a:spcAft>
                <a:defRPr/>
              </a:pPr>
              <a:t>14</a:t>
            </a:fld>
            <a:endParaRPr lang="en-US">
              <a:solidFill>
                <a:srgbClr val="FFFFFF"/>
              </a:solidFill>
              <a:latin typeface="Avenir Next LT Pro"/>
              <a:ea typeface="+mn-ea"/>
              <a:cs typeface="+mn-cs"/>
            </a:endParaRPr>
          </a:p>
        </p:txBody>
      </p:sp>
      <p:graphicFrame>
        <p:nvGraphicFramePr>
          <p:cNvPr id="13" name="Content Placeholder 2">
            <a:extLst>
              <a:ext uri="{FF2B5EF4-FFF2-40B4-BE49-F238E27FC236}">
                <a16:creationId xmlns:a16="http://schemas.microsoft.com/office/drawing/2014/main" id="{88AAC5A1-3856-8671-4C73-96462472FDAF}"/>
              </a:ext>
            </a:extLst>
          </p:cNvPr>
          <p:cNvGraphicFramePr>
            <a:graphicFrameLocks noGrp="1"/>
          </p:cNvGraphicFramePr>
          <p:nvPr>
            <p:ph sz="quarter" idx="14"/>
            <p:extLst>
              <p:ext uri="{D42A27DB-BD31-4B8C-83A1-F6EECF244321}">
                <p14:modId xmlns:p14="http://schemas.microsoft.com/office/powerpoint/2010/main" val="1727106176"/>
              </p:ext>
            </p:extLst>
          </p:nvPr>
        </p:nvGraphicFramePr>
        <p:xfrm>
          <a:off x="485776" y="1714500"/>
          <a:ext cx="4258347" cy="2918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743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AC0E-04C4-D4A8-4271-C789032312E0}"/>
              </a:ext>
            </a:extLst>
          </p:cNvPr>
          <p:cNvSpPr>
            <a:spLocks noGrp="1"/>
          </p:cNvSpPr>
          <p:nvPr>
            <p:ph type="title"/>
          </p:nvPr>
        </p:nvSpPr>
        <p:spPr/>
        <p:txBody>
          <a:bodyPr>
            <a:normAutofit fontScale="90000"/>
          </a:bodyPr>
          <a:lstStyle/>
          <a:p>
            <a:r>
              <a:rPr lang="en-US"/>
              <a:t>The Impact of Inclusion</a:t>
            </a:r>
          </a:p>
        </p:txBody>
      </p:sp>
      <p:sp>
        <p:nvSpPr>
          <p:cNvPr id="3" name="Content Placeholder 2">
            <a:extLst>
              <a:ext uri="{FF2B5EF4-FFF2-40B4-BE49-F238E27FC236}">
                <a16:creationId xmlns:a16="http://schemas.microsoft.com/office/drawing/2014/main" id="{6A97BBE9-6239-1803-E563-9245839E26B6}"/>
              </a:ext>
            </a:extLst>
          </p:cNvPr>
          <p:cNvSpPr>
            <a:spLocks noGrp="1"/>
          </p:cNvSpPr>
          <p:nvPr>
            <p:ph sz="quarter" idx="14"/>
          </p:nvPr>
        </p:nvSpPr>
        <p:spPr/>
        <p:txBody>
          <a:bodyPr>
            <a:normAutofit lnSpcReduction="10000"/>
          </a:bodyPr>
          <a:lstStyle/>
          <a:p>
            <a:r>
              <a:rPr lang="en-US"/>
              <a:t>Increased (academic) achievement</a:t>
            </a:r>
          </a:p>
          <a:p>
            <a:r>
              <a:rPr lang="en-US"/>
              <a:t> Higher self-esteem and greater confidence in creative problem-solving</a:t>
            </a:r>
          </a:p>
          <a:p>
            <a:r>
              <a:rPr lang="en-US"/>
              <a:t>Improved critical thinking and openness to intellectual challenges</a:t>
            </a:r>
          </a:p>
          <a:p>
            <a:r>
              <a:rPr lang="en-US"/>
              <a:t>Increased awareness of social problems, civic engagement, and empathy</a:t>
            </a:r>
          </a:p>
          <a:p>
            <a:r>
              <a:rPr lang="en-US"/>
              <a:t>Increased sense of belonging</a:t>
            </a:r>
          </a:p>
          <a:p>
            <a:r>
              <a:rPr lang="en-US"/>
              <a:t>Reduced prejudice across difference and increased meaningful relationships across difference</a:t>
            </a:r>
          </a:p>
          <a:p>
            <a:r>
              <a:rPr lang="en-US"/>
              <a:t>These effects are long-term and consistent across age groups</a:t>
            </a:r>
          </a:p>
          <a:p>
            <a:endParaRPr lang="en-US"/>
          </a:p>
        </p:txBody>
      </p:sp>
      <p:sp>
        <p:nvSpPr>
          <p:cNvPr id="4" name="Slide Number Placeholder 3">
            <a:extLst>
              <a:ext uri="{FF2B5EF4-FFF2-40B4-BE49-F238E27FC236}">
                <a16:creationId xmlns:a16="http://schemas.microsoft.com/office/drawing/2014/main" id="{4A42AD08-4F82-F4F7-1ED2-0B27DF906D7F}"/>
              </a:ext>
            </a:extLst>
          </p:cNvPr>
          <p:cNvSpPr>
            <a:spLocks noGrp="1"/>
          </p:cNvSpPr>
          <p:nvPr>
            <p:ph type="sldNum" sz="quarter" idx="12"/>
          </p:nvPr>
        </p:nvSpPr>
        <p:spPr/>
        <p:txBody>
          <a:bodyPr/>
          <a:lstStyle/>
          <a:p>
            <a:pPr defTabSz="685800" fontAlgn="auto">
              <a:spcBef>
                <a:spcPts val="0"/>
              </a:spcBef>
              <a:spcAft>
                <a:spcPts val="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0"/>
                </a:spcAft>
                <a:defRPr/>
              </a:pPr>
              <a:t>15</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17489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FA0994-90D4-4E81-80B0-00014DDB6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venir Next LT Pro"/>
            </a:endParaRPr>
          </a:p>
        </p:txBody>
      </p:sp>
      <p:sp>
        <p:nvSpPr>
          <p:cNvPr id="14" name="Rectangle 13">
            <a:extLst>
              <a:ext uri="{FF2B5EF4-FFF2-40B4-BE49-F238E27FC236}">
                <a16:creationId xmlns:a16="http://schemas.microsoft.com/office/drawing/2014/main" id="{2FC57EC3-C5D7-417B-9930-FB3C9FE3F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86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venir Next LT Pro"/>
            </a:endParaRPr>
          </a:p>
        </p:txBody>
      </p:sp>
      <p:sp>
        <p:nvSpPr>
          <p:cNvPr id="2" name="Title 1">
            <a:extLst>
              <a:ext uri="{FF2B5EF4-FFF2-40B4-BE49-F238E27FC236}">
                <a16:creationId xmlns:a16="http://schemas.microsoft.com/office/drawing/2014/main" id="{D18EFC95-42EF-BE28-8ED8-4BD84BB62587}"/>
              </a:ext>
            </a:extLst>
          </p:cNvPr>
          <p:cNvSpPr>
            <a:spLocks noGrp="1"/>
          </p:cNvSpPr>
          <p:nvPr>
            <p:ph type="title"/>
          </p:nvPr>
        </p:nvSpPr>
        <p:spPr>
          <a:xfrm>
            <a:off x="289560" y="609600"/>
            <a:ext cx="1684020" cy="2790825"/>
          </a:xfrm>
        </p:spPr>
        <p:txBody>
          <a:bodyPr vert="horz" lIns="68580" tIns="34290" rIns="68580" bIns="34290" rtlCol="0" anchor="t">
            <a:normAutofit/>
          </a:bodyPr>
          <a:lstStyle/>
          <a:p>
            <a:pPr>
              <a:lnSpc>
                <a:spcPct val="90000"/>
              </a:lnSpc>
            </a:pPr>
            <a:r>
              <a:rPr lang="en-US" sz="2700" spc="-30">
                <a:solidFill>
                  <a:srgbClr val="FFFFFF"/>
                </a:solidFill>
              </a:rPr>
              <a:t>Thinking About Bias</a:t>
            </a:r>
          </a:p>
        </p:txBody>
      </p:sp>
      <p:pic>
        <p:nvPicPr>
          <p:cNvPr id="5" name="Content Placeholder 4" descr="A diagram of a blue iceberg&#10;&#10;Description automatically generated">
            <a:extLst>
              <a:ext uri="{FF2B5EF4-FFF2-40B4-BE49-F238E27FC236}">
                <a16:creationId xmlns:a16="http://schemas.microsoft.com/office/drawing/2014/main" id="{92AB2881-DFB3-0D27-309D-EB3A68ADCEFE}"/>
              </a:ext>
            </a:extLst>
          </p:cNvPr>
          <p:cNvPicPr>
            <a:picLocks noChangeAspect="1"/>
          </p:cNvPicPr>
          <p:nvPr/>
        </p:nvPicPr>
        <p:blipFill>
          <a:blip r:embed="rId3"/>
          <a:stretch>
            <a:fillRect/>
          </a:stretch>
        </p:blipFill>
        <p:spPr>
          <a:xfrm>
            <a:off x="2283891" y="434050"/>
            <a:ext cx="6957157" cy="4279298"/>
          </a:xfrm>
          <a:prstGeom prst="rect">
            <a:avLst/>
          </a:prstGeom>
        </p:spPr>
      </p:pic>
      <p:sp>
        <p:nvSpPr>
          <p:cNvPr id="4" name="Slide Number Placeholder 3">
            <a:extLst>
              <a:ext uri="{FF2B5EF4-FFF2-40B4-BE49-F238E27FC236}">
                <a16:creationId xmlns:a16="http://schemas.microsoft.com/office/drawing/2014/main" id="{29E42C62-BB5F-E4E2-3CED-EC8817253437}"/>
              </a:ext>
            </a:extLst>
          </p:cNvPr>
          <p:cNvSpPr>
            <a:spLocks noGrp="1"/>
          </p:cNvSpPr>
          <p:nvPr>
            <p:ph type="sldNum" sz="quarter" idx="12"/>
          </p:nvPr>
        </p:nvSpPr>
        <p:spPr>
          <a:xfrm>
            <a:off x="8524494" y="4767263"/>
            <a:ext cx="473202" cy="273844"/>
          </a:xfrm>
        </p:spPr>
        <p:txBody>
          <a:bodyPr vert="horz" lIns="68580" tIns="34290" rIns="68580" bIns="34290" rtlCol="0" anchor="ctr">
            <a:normAutofit/>
          </a:bodyPr>
          <a:lstStyle/>
          <a:p>
            <a:pPr defTabSz="685800" fontAlgn="auto">
              <a:spcBef>
                <a:spcPts val="0"/>
              </a:spcBef>
              <a:spcAft>
                <a:spcPts val="45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450"/>
                </a:spcAft>
                <a:defRPr/>
              </a:pPr>
              <a:t>16</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234585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venir Next LT Pro"/>
            </a:endParaRPr>
          </a:p>
        </p:txBody>
      </p:sp>
      <p:sp useBgFill="1">
        <p:nvSpPr>
          <p:cNvPr id="14" name="Rectangle 13">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venir Next LT Pro"/>
            </a:endParaRPr>
          </a:p>
        </p:txBody>
      </p:sp>
      <p:sp>
        <p:nvSpPr>
          <p:cNvPr id="16" name="Rectangle 15">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004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CAB4C3"/>
              </a:solidFill>
              <a:latin typeface="Avenir Next LT Pro"/>
            </a:endParaRPr>
          </a:p>
        </p:txBody>
      </p:sp>
      <p:sp>
        <p:nvSpPr>
          <p:cNvPr id="7" name="Title 6">
            <a:extLst>
              <a:ext uri="{FF2B5EF4-FFF2-40B4-BE49-F238E27FC236}">
                <a16:creationId xmlns:a16="http://schemas.microsoft.com/office/drawing/2014/main" id="{885C0717-F073-71A0-674E-0A376E6006B8}"/>
              </a:ext>
            </a:extLst>
          </p:cNvPr>
          <p:cNvSpPr>
            <a:spLocks noGrp="1"/>
          </p:cNvSpPr>
          <p:nvPr>
            <p:ph type="title"/>
          </p:nvPr>
        </p:nvSpPr>
        <p:spPr>
          <a:xfrm>
            <a:off x="486784" y="591446"/>
            <a:ext cx="3010796" cy="2643915"/>
          </a:xfrm>
        </p:spPr>
        <p:txBody>
          <a:bodyPr vert="horz" lIns="68580" tIns="34290" rIns="68580" bIns="34290" rtlCol="0" anchor="t">
            <a:normAutofit/>
          </a:bodyPr>
          <a:lstStyle/>
          <a:p>
            <a:pPr>
              <a:lnSpc>
                <a:spcPct val="90000"/>
              </a:lnSpc>
            </a:pPr>
            <a:r>
              <a:rPr lang="en-US" sz="3750" spc="-30">
                <a:solidFill>
                  <a:srgbClr val="FFFFFF"/>
                </a:solidFill>
              </a:rPr>
              <a:t>DEI Foundations Social Identities</a:t>
            </a:r>
          </a:p>
        </p:txBody>
      </p:sp>
      <p:pic>
        <p:nvPicPr>
          <p:cNvPr id="2" name="Content Placeholder 6" descr="A circular chart of social identities with text and images. &#10;At the center Spartan helmet, next inner circle has age, gender, national origin, race/ethnicity/ mental/physical disability, political belief, work experience, organizational role, appearance, military experience, geographic location, education, family, first lanuage">
            <a:extLst>
              <a:ext uri="{FF2B5EF4-FFF2-40B4-BE49-F238E27FC236}">
                <a16:creationId xmlns:a16="http://schemas.microsoft.com/office/drawing/2014/main" id="{81B4398D-624C-01CC-ED4C-DC97265C8104}"/>
              </a:ext>
            </a:extLst>
          </p:cNvPr>
          <p:cNvPicPr>
            <a:picLocks noGrp="1" noChangeAspect="1"/>
          </p:cNvPicPr>
          <p:nvPr>
            <p:ph sz="quarter" idx="14"/>
          </p:nvPr>
        </p:nvPicPr>
        <p:blipFill>
          <a:blip r:embed="rId3"/>
          <a:stretch>
            <a:fillRect/>
          </a:stretch>
        </p:blipFill>
        <p:spPr>
          <a:xfrm>
            <a:off x="3859868" y="146407"/>
            <a:ext cx="5330424" cy="4850687"/>
          </a:xfrm>
          <a:prstGeom prst="rect">
            <a:avLst/>
          </a:prstGeom>
          <a:noFill/>
        </p:spPr>
      </p:pic>
      <p:sp>
        <p:nvSpPr>
          <p:cNvPr id="5" name="Footer Placeholder 4">
            <a:extLst>
              <a:ext uri="{FF2B5EF4-FFF2-40B4-BE49-F238E27FC236}">
                <a16:creationId xmlns:a16="http://schemas.microsoft.com/office/drawing/2014/main" id="{860FBF54-FB41-EBEF-9744-BF6316E99BAB}"/>
              </a:ext>
            </a:extLst>
          </p:cNvPr>
          <p:cNvSpPr>
            <a:spLocks noGrp="1"/>
          </p:cNvSpPr>
          <p:nvPr>
            <p:ph type="ftr" sz="quarter" idx="11"/>
          </p:nvPr>
        </p:nvSpPr>
        <p:spPr>
          <a:xfrm>
            <a:off x="246081" y="4767263"/>
            <a:ext cx="3457239" cy="273844"/>
          </a:xfrm>
        </p:spPr>
        <p:txBody>
          <a:bodyPr vert="horz" lIns="68580" tIns="34290" rIns="68580" bIns="34290" rtlCol="0" anchor="ctr">
            <a:normAutofit/>
          </a:bodyPr>
          <a:lstStyle/>
          <a:p>
            <a:pPr defTabSz="685800" fontAlgn="auto">
              <a:spcBef>
                <a:spcPts val="0"/>
              </a:spcBef>
              <a:spcAft>
                <a:spcPts val="450"/>
              </a:spcAft>
            </a:pPr>
            <a:r>
              <a:rPr lang="en-US">
                <a:solidFill>
                  <a:srgbClr val="FFFFFF"/>
                </a:solidFill>
                <a:latin typeface="Avenir Next LT Pro"/>
                <a:ea typeface="+mn-ea"/>
                <a:cs typeface="+mn-cs"/>
              </a:rPr>
              <a:t>Employee orientation</a:t>
            </a:r>
          </a:p>
        </p:txBody>
      </p:sp>
      <p:sp>
        <p:nvSpPr>
          <p:cNvPr id="4" name="Date Placeholder 3">
            <a:extLst>
              <a:ext uri="{FF2B5EF4-FFF2-40B4-BE49-F238E27FC236}">
                <a16:creationId xmlns:a16="http://schemas.microsoft.com/office/drawing/2014/main" id="{7795778A-41AD-E9F2-BE29-7CDB2C60D466}"/>
              </a:ext>
            </a:extLst>
          </p:cNvPr>
          <p:cNvSpPr>
            <a:spLocks noGrp="1"/>
          </p:cNvSpPr>
          <p:nvPr>
            <p:ph type="dt" sz="half" idx="10"/>
          </p:nvPr>
        </p:nvSpPr>
        <p:spPr>
          <a:xfrm>
            <a:off x="5260086" y="4766310"/>
            <a:ext cx="3264408" cy="273844"/>
          </a:xfrm>
        </p:spPr>
        <p:txBody>
          <a:bodyPr vert="horz" lIns="68580" tIns="34290" rIns="68580" bIns="34290" rtlCol="0" anchor="ctr">
            <a:normAutofit/>
          </a:bodyPr>
          <a:lstStyle/>
          <a:p>
            <a:pPr defTabSz="685800" fontAlgn="auto">
              <a:spcBef>
                <a:spcPts val="0"/>
              </a:spcBef>
              <a:spcAft>
                <a:spcPts val="450"/>
              </a:spcAft>
            </a:pPr>
            <a:r>
              <a:rPr lang="en-US">
                <a:solidFill>
                  <a:prstClr val="black"/>
                </a:solidFill>
                <a:latin typeface="Avenir Next LT Pro"/>
                <a:ea typeface="+mn-ea"/>
                <a:cs typeface="+mn-cs"/>
              </a:rPr>
              <a:t>7/29/20XX</a:t>
            </a:r>
          </a:p>
        </p:txBody>
      </p:sp>
      <p:sp>
        <p:nvSpPr>
          <p:cNvPr id="6" name="Slide Number Placeholder 5">
            <a:extLst>
              <a:ext uri="{FF2B5EF4-FFF2-40B4-BE49-F238E27FC236}">
                <a16:creationId xmlns:a16="http://schemas.microsoft.com/office/drawing/2014/main" id="{6037C718-B1B1-214E-19ED-A3F29A9D9EC1}"/>
              </a:ext>
            </a:extLst>
          </p:cNvPr>
          <p:cNvSpPr>
            <a:spLocks noGrp="1"/>
          </p:cNvSpPr>
          <p:nvPr>
            <p:ph type="sldNum" sz="quarter" idx="12"/>
          </p:nvPr>
        </p:nvSpPr>
        <p:spPr>
          <a:xfrm>
            <a:off x="8524494" y="4767263"/>
            <a:ext cx="473202" cy="273844"/>
          </a:xfrm>
        </p:spPr>
        <p:txBody>
          <a:bodyPr vert="horz" lIns="68580" tIns="34290" rIns="68580" bIns="34290" rtlCol="0" anchor="ctr">
            <a:normAutofit/>
          </a:bodyPr>
          <a:lstStyle/>
          <a:p>
            <a:pPr defTabSz="685800" fontAlgn="auto">
              <a:spcBef>
                <a:spcPts val="0"/>
              </a:spcBef>
              <a:spcAft>
                <a:spcPts val="450"/>
              </a:spcAft>
            </a:pPr>
            <a:fld id="{B5CEABB6-07DC-46E8-9B57-56EC44A396E5}" type="slidenum">
              <a:rPr lang="en-US">
                <a:solidFill>
                  <a:prstClr val="black"/>
                </a:solidFill>
                <a:latin typeface="Avenir Next LT Pro"/>
                <a:ea typeface="+mn-ea"/>
                <a:cs typeface="+mn-cs"/>
              </a:rPr>
              <a:pPr defTabSz="685800" fontAlgn="auto">
                <a:spcBef>
                  <a:spcPts val="0"/>
                </a:spcBef>
                <a:spcAft>
                  <a:spcPts val="450"/>
                </a:spcAft>
              </a:pPr>
              <a:t>17</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1115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23C8-F554-25EC-E1CA-E99A3A93719B}"/>
              </a:ext>
            </a:extLst>
          </p:cNvPr>
          <p:cNvSpPr>
            <a:spLocks noGrp="1"/>
          </p:cNvSpPr>
          <p:nvPr>
            <p:ph type="title"/>
          </p:nvPr>
        </p:nvSpPr>
        <p:spPr/>
        <p:txBody>
          <a:bodyPr>
            <a:normAutofit fontScale="90000"/>
          </a:bodyPr>
          <a:lstStyle/>
          <a:p>
            <a:r>
              <a:rPr lang="en-US"/>
              <a:t>Power/Positionality </a:t>
            </a:r>
          </a:p>
        </p:txBody>
      </p:sp>
      <p:sp>
        <p:nvSpPr>
          <p:cNvPr id="3" name="Content Placeholder 2">
            <a:extLst>
              <a:ext uri="{FF2B5EF4-FFF2-40B4-BE49-F238E27FC236}">
                <a16:creationId xmlns:a16="http://schemas.microsoft.com/office/drawing/2014/main" id="{5BDD5862-D158-0C28-2465-B2279CAC361D}"/>
              </a:ext>
            </a:extLst>
          </p:cNvPr>
          <p:cNvSpPr>
            <a:spLocks noGrp="1"/>
          </p:cNvSpPr>
          <p:nvPr>
            <p:ph sz="quarter" idx="14"/>
          </p:nvPr>
        </p:nvSpPr>
        <p:spPr/>
        <p:txBody>
          <a:bodyPr>
            <a:normAutofit fontScale="77500" lnSpcReduction="20000"/>
          </a:bodyPr>
          <a:lstStyle/>
          <a:p>
            <a:pPr>
              <a:lnSpc>
                <a:spcPct val="150000"/>
              </a:lnSpc>
            </a:pPr>
            <a:r>
              <a:rPr lang="en-US" sz="2100"/>
              <a:t>Social group(s)</a:t>
            </a:r>
          </a:p>
          <a:p>
            <a:pPr lvl="1">
              <a:lnSpc>
                <a:spcPct val="150000"/>
              </a:lnSpc>
            </a:pPr>
            <a:r>
              <a:rPr lang="en-US" sz="2100">
                <a:sym typeface="Calibri"/>
              </a:rPr>
              <a:t>People who share a range of physical, cultural or social characteristics within one of the social identity categories (Social class, Race, Gender, Religion, Education)</a:t>
            </a:r>
          </a:p>
          <a:p>
            <a:pPr lvl="1">
              <a:lnSpc>
                <a:spcPct val="150000"/>
              </a:lnSpc>
            </a:pPr>
            <a:r>
              <a:rPr lang="en-US" sz="1800">
                <a:sym typeface="Calibri"/>
              </a:rPr>
              <a:t>We have may have a variety of social identities </a:t>
            </a:r>
          </a:p>
          <a:p>
            <a:pPr lvl="2">
              <a:lnSpc>
                <a:spcPct val="150000"/>
              </a:lnSpc>
            </a:pPr>
            <a:r>
              <a:rPr lang="en-US" sz="1500">
                <a:sym typeface="Calibri"/>
              </a:rPr>
              <a:t>These identities may hold power and privilege in a variety of ways</a:t>
            </a:r>
          </a:p>
          <a:p>
            <a:pPr lvl="1">
              <a:lnSpc>
                <a:spcPct val="150000"/>
              </a:lnSpc>
            </a:pPr>
            <a:r>
              <a:rPr lang="en-US" sz="1800"/>
              <a:t>Intersectionality (Crenshaw, 1989)</a:t>
            </a:r>
          </a:p>
          <a:p>
            <a:pPr lvl="3">
              <a:lnSpc>
                <a:spcPct val="150000"/>
              </a:lnSpc>
            </a:pPr>
            <a:r>
              <a:rPr lang="en-US" sz="1350"/>
              <a:t>Our various identities work at different levels that can bring advantages, disadvantages, barriers, opportunities, we cannot be reduced to one part of our identity, multiple levels of oppression may combine or overlap</a:t>
            </a:r>
          </a:p>
          <a:p>
            <a:pPr marL="0" indent="0">
              <a:buNone/>
            </a:pPr>
            <a:endParaRPr lang="en-US"/>
          </a:p>
        </p:txBody>
      </p:sp>
      <p:sp>
        <p:nvSpPr>
          <p:cNvPr id="4" name="Slide Number Placeholder 3">
            <a:extLst>
              <a:ext uri="{FF2B5EF4-FFF2-40B4-BE49-F238E27FC236}">
                <a16:creationId xmlns:a16="http://schemas.microsoft.com/office/drawing/2014/main" id="{0F58F425-A179-FE68-14E2-63F8C3198872}"/>
              </a:ext>
            </a:extLst>
          </p:cNvPr>
          <p:cNvSpPr>
            <a:spLocks noGrp="1"/>
          </p:cNvSpPr>
          <p:nvPr>
            <p:ph type="sldNum" sz="quarter" idx="12"/>
          </p:nvPr>
        </p:nvSpPr>
        <p:spPr/>
        <p:txBody>
          <a:bodyPr/>
          <a:lstStyle/>
          <a:p>
            <a:pPr defTabSz="685800" fontAlgn="auto">
              <a:spcBef>
                <a:spcPts val="0"/>
              </a:spcBef>
              <a:spcAft>
                <a:spcPts val="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0"/>
                </a:spcAft>
                <a:defRPr/>
              </a:pPr>
              <a:t>18</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171748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5E0F4E-9BD2-4470-AC2C-3600615C8914}"/>
              </a:ext>
            </a:extLst>
          </p:cNvPr>
          <p:cNvSpPr>
            <a:spLocks noGrp="1"/>
          </p:cNvSpPr>
          <p:nvPr>
            <p:ph type="title"/>
          </p:nvPr>
        </p:nvSpPr>
        <p:spPr/>
        <p:txBody>
          <a:bodyPr>
            <a:normAutofit fontScale="90000"/>
          </a:bodyPr>
          <a:lstStyle/>
          <a:p>
            <a:r>
              <a:rPr lang="en-US"/>
              <a:t>What is Oppression? </a:t>
            </a:r>
          </a:p>
        </p:txBody>
      </p:sp>
      <p:sp>
        <p:nvSpPr>
          <p:cNvPr id="8" name="Content Placeholder 7">
            <a:extLst>
              <a:ext uri="{FF2B5EF4-FFF2-40B4-BE49-F238E27FC236}">
                <a16:creationId xmlns:a16="http://schemas.microsoft.com/office/drawing/2014/main" id="{C7644E6B-B9DD-4BE1-8AD7-7F1C510FC8C2}"/>
              </a:ext>
            </a:extLst>
          </p:cNvPr>
          <p:cNvSpPr>
            <a:spLocks noGrp="1"/>
          </p:cNvSpPr>
          <p:nvPr>
            <p:ph sz="quarter" idx="14"/>
          </p:nvPr>
        </p:nvSpPr>
        <p:spPr>
          <a:xfrm>
            <a:off x="484584" y="1170385"/>
            <a:ext cx="8174832" cy="1768169"/>
          </a:xfrm>
          <a:ln w="38100">
            <a:solidFill>
              <a:schemeClr val="accent1"/>
            </a:solidFill>
          </a:ln>
        </p:spPr>
        <p:txBody>
          <a:bodyPr>
            <a:normAutofit fontScale="70000" lnSpcReduction="20000"/>
          </a:bodyPr>
          <a:lstStyle/>
          <a:p>
            <a:pPr marL="0" indent="0" algn="ctr">
              <a:buNone/>
            </a:pPr>
            <a:endParaRPr lang="en-US" sz="2925">
              <a:solidFill>
                <a:srgbClr val="000000"/>
              </a:solidFill>
            </a:endParaRPr>
          </a:p>
          <a:p>
            <a:pPr marL="0" indent="0" algn="ctr">
              <a:buNone/>
            </a:pPr>
            <a:r>
              <a:rPr lang="en-US" sz="2925">
                <a:solidFill>
                  <a:srgbClr val="000000"/>
                </a:solidFill>
              </a:rPr>
              <a:t>"</a:t>
            </a:r>
            <a:r>
              <a:rPr lang="en-US" sz="2925" b="1">
                <a:solidFill>
                  <a:srgbClr val="000000"/>
                </a:solidFill>
              </a:rPr>
              <a:t>Oppression</a:t>
            </a:r>
            <a:r>
              <a:rPr lang="en-US" sz="2925">
                <a:solidFill>
                  <a:srgbClr val="000000"/>
                </a:solidFill>
              </a:rPr>
              <a:t>" refers to a combination of prejudice and institutional </a:t>
            </a:r>
            <a:r>
              <a:rPr lang="en-US" sz="2925"/>
              <a:t>power</a:t>
            </a:r>
            <a:r>
              <a:rPr lang="en-US" sz="2925">
                <a:solidFill>
                  <a:srgbClr val="000000"/>
                </a:solidFill>
              </a:rPr>
              <a:t> that creates a system that regularly and severely discriminates against some groups and benefits other groups</a:t>
            </a:r>
          </a:p>
          <a:p>
            <a:pPr marL="0" indent="0">
              <a:buNone/>
            </a:pPr>
            <a:endParaRPr lang="en-US"/>
          </a:p>
          <a:p>
            <a:pPr marL="0" indent="0">
              <a:buNone/>
            </a:pPr>
            <a:endParaRPr lang="en-US"/>
          </a:p>
          <a:p>
            <a:pPr marL="0" indent="0">
              <a:buNone/>
            </a:pPr>
            <a:endParaRPr lang="en-US"/>
          </a:p>
        </p:txBody>
      </p:sp>
      <p:sp>
        <p:nvSpPr>
          <p:cNvPr id="6" name="Slide Number Placeholder 5">
            <a:extLst>
              <a:ext uri="{FF2B5EF4-FFF2-40B4-BE49-F238E27FC236}">
                <a16:creationId xmlns:a16="http://schemas.microsoft.com/office/drawing/2014/main" id="{3B5445C0-43C4-4046-8963-8524290E7B37}"/>
              </a:ext>
            </a:extLst>
          </p:cNvPr>
          <p:cNvSpPr>
            <a:spLocks noGrp="1"/>
          </p:cNvSpPr>
          <p:nvPr>
            <p:ph type="sldNum" sz="quarter" idx="12"/>
          </p:nvPr>
        </p:nvSpPr>
        <p:spPr/>
        <p:txBody>
          <a:bodyPr/>
          <a:lstStyle/>
          <a:p>
            <a:pPr defTabSz="685800" fontAlgn="auto">
              <a:spcBef>
                <a:spcPts val="0"/>
              </a:spcBef>
              <a:spcAft>
                <a:spcPts val="0"/>
              </a:spcAft>
              <a:defRPr/>
            </a:pPr>
            <a:fld id="{D76B855D-E9CC-4FF8-AD85-6CDC7B89A0DE}" type="slidenum">
              <a:rPr lang="en-US">
                <a:solidFill>
                  <a:prstClr val="black">
                    <a:tint val="75000"/>
                  </a:prstClr>
                </a:solidFill>
                <a:latin typeface="Avenir Next LT Pro"/>
                <a:ea typeface="+mn-ea"/>
                <a:cs typeface="+mn-cs"/>
              </a:rPr>
              <a:pPr defTabSz="685800" fontAlgn="auto">
                <a:spcBef>
                  <a:spcPts val="0"/>
                </a:spcBef>
                <a:spcAft>
                  <a:spcPts val="0"/>
                </a:spcAft>
                <a:defRPr/>
              </a:pPr>
              <a:t>19</a:t>
            </a:fld>
            <a:endParaRPr lang="en-US">
              <a:solidFill>
                <a:prstClr val="black">
                  <a:tint val="75000"/>
                </a:prstClr>
              </a:solidFill>
              <a:latin typeface="Avenir Next LT Pro"/>
              <a:ea typeface="+mn-ea"/>
              <a:cs typeface="+mn-cs"/>
            </a:endParaRPr>
          </a:p>
        </p:txBody>
      </p:sp>
      <p:sp>
        <p:nvSpPr>
          <p:cNvPr id="9" name="TextBox 8">
            <a:extLst>
              <a:ext uri="{FF2B5EF4-FFF2-40B4-BE49-F238E27FC236}">
                <a16:creationId xmlns:a16="http://schemas.microsoft.com/office/drawing/2014/main" id="{1D9B7370-9A7D-4A16-9E8D-4EB8C2E411E8}"/>
              </a:ext>
            </a:extLst>
          </p:cNvPr>
          <p:cNvSpPr txBox="1"/>
          <p:nvPr/>
        </p:nvSpPr>
        <p:spPr>
          <a:xfrm>
            <a:off x="5657850" y="4211687"/>
            <a:ext cx="2981325" cy="715581"/>
          </a:xfrm>
          <a:prstGeom prst="rect">
            <a:avLst/>
          </a:prstGeom>
          <a:noFill/>
        </p:spPr>
        <p:txBody>
          <a:bodyPr wrap="square" rtlCol="0">
            <a:spAutoFit/>
          </a:bodyPr>
          <a:lstStyle/>
          <a:p>
            <a:pPr defTabSz="685800" fontAlgn="auto">
              <a:spcBef>
                <a:spcPts val="0"/>
              </a:spcBef>
              <a:spcAft>
                <a:spcPts val="0"/>
              </a:spcAft>
            </a:pPr>
            <a:r>
              <a:rPr lang="en-US" sz="1350">
                <a:solidFill>
                  <a:prstClr val="black"/>
                </a:solidFill>
                <a:latin typeface="Avenir Next LT Pro"/>
                <a:ea typeface="+mn-ea"/>
                <a:cs typeface="+mn-cs"/>
                <a:hlinkClick r:id="rId3"/>
              </a:rPr>
              <a:t>https://nmaahc.si.edu/</a:t>
            </a:r>
            <a:endParaRPr lang="en-US" sz="1350">
              <a:solidFill>
                <a:prstClr val="black"/>
              </a:solidFill>
              <a:latin typeface="Avenir Next LT Pro"/>
              <a:ea typeface="+mn-ea"/>
              <a:cs typeface="+mn-cs"/>
            </a:endParaRPr>
          </a:p>
          <a:p>
            <a:pPr defTabSz="685800" fontAlgn="auto">
              <a:spcBef>
                <a:spcPts val="0"/>
              </a:spcBef>
              <a:spcAft>
                <a:spcPts val="0"/>
              </a:spcAft>
            </a:pPr>
            <a:r>
              <a:rPr lang="en-US" sz="1350">
                <a:solidFill>
                  <a:prstClr val="black"/>
                </a:solidFill>
                <a:latin typeface="Avenir Next LT Pro"/>
                <a:ea typeface="+mn-ea"/>
                <a:cs typeface="+mn-cs"/>
                <a:hlinkClick r:id="rId4"/>
              </a:rPr>
              <a:t>https://dictionary.cambridge.org/</a:t>
            </a:r>
            <a:endParaRPr lang="en-US" sz="1350">
              <a:solidFill>
                <a:prstClr val="black"/>
              </a:solidFill>
              <a:latin typeface="Avenir Next LT Pro"/>
              <a:ea typeface="+mn-ea"/>
              <a:cs typeface="+mn-cs"/>
            </a:endParaRPr>
          </a:p>
          <a:p>
            <a:pPr defTabSz="685800" fontAlgn="auto">
              <a:spcBef>
                <a:spcPts val="0"/>
              </a:spcBef>
              <a:spcAft>
                <a:spcPts val="0"/>
              </a:spcAft>
            </a:pPr>
            <a:endParaRPr lang="en-US" sz="1350">
              <a:solidFill>
                <a:prstClr val="black"/>
              </a:solidFill>
              <a:latin typeface="Avenir Next LT Pro"/>
              <a:ea typeface="+mn-ea"/>
              <a:cs typeface="+mn-cs"/>
            </a:endParaRPr>
          </a:p>
        </p:txBody>
      </p:sp>
      <p:sp>
        <p:nvSpPr>
          <p:cNvPr id="10" name="TextBox 9">
            <a:extLst>
              <a:ext uri="{FF2B5EF4-FFF2-40B4-BE49-F238E27FC236}">
                <a16:creationId xmlns:a16="http://schemas.microsoft.com/office/drawing/2014/main" id="{2D2325D1-FD6F-45EE-B51C-4537139E74EF}"/>
              </a:ext>
            </a:extLst>
          </p:cNvPr>
          <p:cNvSpPr txBox="1"/>
          <p:nvPr/>
        </p:nvSpPr>
        <p:spPr>
          <a:xfrm>
            <a:off x="266700" y="3217330"/>
            <a:ext cx="8610600" cy="738664"/>
          </a:xfrm>
          <a:prstGeom prst="rect">
            <a:avLst/>
          </a:prstGeom>
          <a:noFill/>
          <a:ln w="38100">
            <a:noFill/>
          </a:ln>
        </p:spPr>
        <p:txBody>
          <a:bodyPr wrap="square" rtlCol="0">
            <a:spAutoFit/>
          </a:bodyPr>
          <a:lstStyle/>
          <a:p>
            <a:pPr defTabSz="685800" fontAlgn="auto">
              <a:spcBef>
                <a:spcPts val="0"/>
              </a:spcBef>
              <a:spcAft>
                <a:spcPts val="0"/>
              </a:spcAft>
            </a:pPr>
            <a:r>
              <a:rPr lang="en-US" sz="2100" b="1">
                <a:solidFill>
                  <a:prstClr val="black"/>
                </a:solidFill>
                <a:latin typeface="Avenir Next LT Pro"/>
                <a:ea typeface="+mn-ea"/>
                <a:cs typeface="+mn-cs"/>
              </a:rPr>
              <a:t>Oppression</a:t>
            </a:r>
            <a:r>
              <a:rPr lang="en-US" sz="2100">
                <a:solidFill>
                  <a:prstClr val="black"/>
                </a:solidFill>
                <a:latin typeface="Avenir Next LT Pro"/>
                <a:ea typeface="+mn-ea"/>
                <a:cs typeface="+mn-cs"/>
              </a:rPr>
              <a:t>: a situation in which people are governed in an unfair and cruel way and prevented from having opportunities and freedom</a:t>
            </a:r>
          </a:p>
        </p:txBody>
      </p:sp>
    </p:spTree>
    <p:extLst>
      <p:ext uri="{BB962C8B-B14F-4D97-AF65-F5344CB8AC3E}">
        <p14:creationId xmlns:p14="http://schemas.microsoft.com/office/powerpoint/2010/main" val="119192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E67-32C2-7CAA-E899-6CC0FE1CDC35}"/>
              </a:ext>
            </a:extLst>
          </p:cNvPr>
          <p:cNvSpPr>
            <a:spLocks noGrp="1"/>
          </p:cNvSpPr>
          <p:nvPr>
            <p:ph type="ctrTitle"/>
          </p:nvPr>
        </p:nvSpPr>
        <p:spPr>
          <a:xfrm>
            <a:off x="2990850" y="1526270"/>
            <a:ext cx="6153150" cy="976474"/>
          </a:xfrm>
        </p:spPr>
        <p:txBody>
          <a:bodyPr/>
          <a:lstStyle/>
          <a:p>
            <a:r>
              <a:rPr lang="en-US" dirty="0"/>
              <a:t>Shannon Burton</a:t>
            </a:r>
            <a:br>
              <a:rPr lang="en-US" dirty="0"/>
            </a:br>
            <a:r>
              <a:rPr lang="en-US" dirty="0"/>
              <a:t>University Ombudsperson</a:t>
            </a:r>
          </a:p>
        </p:txBody>
      </p:sp>
    </p:spTree>
    <p:extLst>
      <p:ext uri="{BB962C8B-B14F-4D97-AF65-F5344CB8AC3E}">
        <p14:creationId xmlns:p14="http://schemas.microsoft.com/office/powerpoint/2010/main" val="271197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FCF938-F486-7736-2529-0AD602E56670}"/>
              </a:ext>
            </a:extLst>
          </p:cNvPr>
          <p:cNvSpPr>
            <a:spLocks noGrp="1"/>
          </p:cNvSpPr>
          <p:nvPr>
            <p:ph type="title"/>
          </p:nvPr>
        </p:nvSpPr>
        <p:spPr/>
        <p:txBody>
          <a:bodyPr>
            <a:normAutofit fontScale="90000"/>
          </a:bodyPr>
          <a:lstStyle/>
          <a:p>
            <a:r>
              <a:rPr lang="en-US"/>
              <a:t>Phobias and -isms</a:t>
            </a:r>
          </a:p>
        </p:txBody>
      </p:sp>
      <p:sp>
        <p:nvSpPr>
          <p:cNvPr id="8" name="Text Placeholder 7">
            <a:extLst>
              <a:ext uri="{FF2B5EF4-FFF2-40B4-BE49-F238E27FC236}">
                <a16:creationId xmlns:a16="http://schemas.microsoft.com/office/drawing/2014/main" id="{959AF005-DB78-821D-78D1-63DD68DFA616}"/>
              </a:ext>
            </a:extLst>
          </p:cNvPr>
          <p:cNvSpPr>
            <a:spLocks noGrp="1"/>
          </p:cNvSpPr>
          <p:nvPr>
            <p:ph type="body" sz="quarter" idx="14"/>
          </p:nvPr>
        </p:nvSpPr>
        <p:spPr/>
        <p:txBody>
          <a:bodyPr/>
          <a:lstStyle/>
          <a:p>
            <a:r>
              <a:rPr lang="en-US"/>
              <a:t>Phobias		</a:t>
            </a:r>
          </a:p>
        </p:txBody>
      </p:sp>
      <p:sp>
        <p:nvSpPr>
          <p:cNvPr id="10" name="Text Placeholder 9">
            <a:extLst>
              <a:ext uri="{FF2B5EF4-FFF2-40B4-BE49-F238E27FC236}">
                <a16:creationId xmlns:a16="http://schemas.microsoft.com/office/drawing/2014/main" id="{89AEB810-5F65-9118-B30A-19BB66A7A29C}"/>
              </a:ext>
            </a:extLst>
          </p:cNvPr>
          <p:cNvSpPr>
            <a:spLocks noGrp="1"/>
          </p:cNvSpPr>
          <p:nvPr>
            <p:ph type="body" sz="quarter" idx="17"/>
          </p:nvPr>
        </p:nvSpPr>
        <p:spPr/>
        <p:txBody>
          <a:bodyPr vert="horz" lIns="68580" tIns="34290" rIns="68580" bIns="34290" rtlCol="0" anchor="t">
            <a:normAutofit/>
          </a:bodyPr>
          <a:lstStyle/>
          <a:p>
            <a:r>
              <a:rPr lang="en-US">
                <a:ea typeface="+mn-lt"/>
                <a:cs typeface="+mn-lt"/>
              </a:rPr>
              <a:t>an extreme or </a:t>
            </a:r>
            <a:r>
              <a:rPr lang="en-US">
                <a:ea typeface="+mn-lt"/>
                <a:cs typeface="+mn-lt"/>
                <a:hlinkClick r:id="rId3"/>
              </a:rPr>
              <a:t>irrational</a:t>
            </a:r>
            <a:r>
              <a:rPr lang="en-US">
                <a:ea typeface="+mn-lt"/>
                <a:cs typeface="+mn-lt"/>
              </a:rPr>
              <a:t> fear of or </a:t>
            </a:r>
            <a:r>
              <a:rPr lang="en-US">
                <a:ea typeface="+mn-lt"/>
                <a:cs typeface="+mn-lt"/>
                <a:hlinkClick r:id="rId4"/>
              </a:rPr>
              <a:t>aversion</a:t>
            </a:r>
            <a:r>
              <a:rPr lang="en-US">
                <a:ea typeface="+mn-lt"/>
                <a:cs typeface="+mn-lt"/>
              </a:rPr>
              <a:t> to something</a:t>
            </a:r>
          </a:p>
          <a:p>
            <a:r>
              <a:rPr lang="en-US"/>
              <a:t>Some examples: </a:t>
            </a:r>
          </a:p>
          <a:p>
            <a:pPr lvl="1"/>
            <a:r>
              <a:rPr lang="en-US"/>
              <a:t>Fatphobia</a:t>
            </a:r>
          </a:p>
          <a:p>
            <a:pPr lvl="1"/>
            <a:r>
              <a:rPr lang="en-US"/>
              <a:t>Islamophobia</a:t>
            </a:r>
          </a:p>
          <a:p>
            <a:pPr lvl="1"/>
            <a:r>
              <a:rPr lang="en-US">
                <a:latin typeface="Avenir Next LT Pro"/>
                <a:cs typeface="Arial"/>
              </a:rPr>
              <a:t>Transphobia</a:t>
            </a:r>
          </a:p>
          <a:p>
            <a:pPr lvl="1"/>
            <a:r>
              <a:rPr lang="en-US">
                <a:latin typeface="Avenir Next LT Pro"/>
                <a:cs typeface="Arial"/>
              </a:rPr>
              <a:t>Xenophobia</a:t>
            </a:r>
            <a:endParaRPr lang="en-US">
              <a:latin typeface="Avenir Next LT Pro"/>
            </a:endParaRPr>
          </a:p>
          <a:p>
            <a:pPr marL="342900" lvl="1" indent="0">
              <a:buNone/>
            </a:pPr>
            <a:endParaRPr lang="en-US"/>
          </a:p>
          <a:p>
            <a:pPr lvl="1"/>
            <a:endParaRPr lang="en-US"/>
          </a:p>
        </p:txBody>
      </p:sp>
      <p:sp>
        <p:nvSpPr>
          <p:cNvPr id="9" name="Text Placeholder 8">
            <a:extLst>
              <a:ext uri="{FF2B5EF4-FFF2-40B4-BE49-F238E27FC236}">
                <a16:creationId xmlns:a16="http://schemas.microsoft.com/office/drawing/2014/main" id="{A9000610-B2CC-6058-B941-030F5776B6E8}"/>
              </a:ext>
            </a:extLst>
          </p:cNvPr>
          <p:cNvSpPr>
            <a:spLocks noGrp="1"/>
          </p:cNvSpPr>
          <p:nvPr>
            <p:ph type="body" sz="quarter" idx="16"/>
          </p:nvPr>
        </p:nvSpPr>
        <p:spPr/>
        <p:txBody>
          <a:bodyPr>
            <a:normAutofit/>
          </a:bodyPr>
          <a:lstStyle/>
          <a:p>
            <a:r>
              <a:rPr lang="en-US"/>
              <a:t>-isms</a:t>
            </a:r>
          </a:p>
        </p:txBody>
      </p:sp>
      <p:sp>
        <p:nvSpPr>
          <p:cNvPr id="11" name="Text Placeholder 10">
            <a:extLst>
              <a:ext uri="{FF2B5EF4-FFF2-40B4-BE49-F238E27FC236}">
                <a16:creationId xmlns:a16="http://schemas.microsoft.com/office/drawing/2014/main" id="{FACC3D15-ED5D-7CF4-F93D-38D5AF64F8AC}"/>
              </a:ext>
            </a:extLst>
          </p:cNvPr>
          <p:cNvSpPr>
            <a:spLocks noGrp="1"/>
          </p:cNvSpPr>
          <p:nvPr>
            <p:ph type="body" sz="quarter" idx="18"/>
          </p:nvPr>
        </p:nvSpPr>
        <p:spPr/>
        <p:txBody>
          <a:bodyPr vert="horz" lIns="68580" tIns="34290" rIns="68580" bIns="34290" rtlCol="0" anchor="t">
            <a:normAutofit fontScale="92500" lnSpcReduction="20000"/>
          </a:bodyPr>
          <a:lstStyle/>
          <a:p>
            <a:r>
              <a:rPr lang="en-US"/>
              <a:t>an oppressive and discriminatory action or belief</a:t>
            </a:r>
          </a:p>
          <a:p>
            <a:r>
              <a:rPr lang="en-US">
                <a:ea typeface="+mn-lt"/>
                <a:cs typeface="+mn-lt"/>
              </a:rPr>
              <a:t>Some examples: </a:t>
            </a:r>
          </a:p>
          <a:p>
            <a:pPr lvl="1"/>
            <a:r>
              <a:rPr lang="en-US">
                <a:ea typeface="+mn-lt"/>
                <a:cs typeface="+mn-lt"/>
              </a:rPr>
              <a:t>Ableism</a:t>
            </a:r>
          </a:p>
          <a:p>
            <a:pPr lvl="1"/>
            <a:r>
              <a:rPr lang="en-US">
                <a:ea typeface="+mn-lt"/>
                <a:cs typeface="+mn-lt"/>
              </a:rPr>
              <a:t>Ageism</a:t>
            </a:r>
          </a:p>
          <a:p>
            <a:pPr lvl="1"/>
            <a:r>
              <a:rPr lang="en-US">
                <a:ea typeface="+mn-lt"/>
                <a:cs typeface="+mn-lt"/>
              </a:rPr>
              <a:t>Anti-Semitism</a:t>
            </a:r>
          </a:p>
          <a:p>
            <a:pPr lvl="1"/>
            <a:r>
              <a:rPr lang="en-US">
                <a:ea typeface="+mn-lt"/>
                <a:cs typeface="+mn-lt"/>
              </a:rPr>
              <a:t>Colorism</a:t>
            </a:r>
          </a:p>
          <a:p>
            <a:pPr lvl="1"/>
            <a:r>
              <a:rPr lang="en-US">
                <a:ea typeface="+mn-lt"/>
                <a:cs typeface="+mn-lt"/>
              </a:rPr>
              <a:t>Elitism</a:t>
            </a:r>
          </a:p>
          <a:p>
            <a:pPr lvl="1"/>
            <a:r>
              <a:rPr lang="en-US">
                <a:ea typeface="+mn-lt"/>
                <a:cs typeface="+mn-lt"/>
              </a:rPr>
              <a:t>Heterosexism</a:t>
            </a:r>
          </a:p>
          <a:p>
            <a:pPr lvl="1"/>
            <a:r>
              <a:rPr lang="en-US">
                <a:ea typeface="+mn-lt"/>
                <a:cs typeface="+mn-lt"/>
              </a:rPr>
              <a:t>Racism</a:t>
            </a:r>
          </a:p>
          <a:p>
            <a:pPr lvl="1"/>
            <a:endParaRPr lang="en-US">
              <a:ea typeface="+mn-lt"/>
              <a:cs typeface="+mn-lt"/>
            </a:endParaRPr>
          </a:p>
          <a:p>
            <a:pPr lvl="1"/>
            <a:endParaRPr lang="en-US"/>
          </a:p>
        </p:txBody>
      </p:sp>
      <p:sp>
        <p:nvSpPr>
          <p:cNvPr id="4" name="Footer Placeholder 3">
            <a:extLst>
              <a:ext uri="{FF2B5EF4-FFF2-40B4-BE49-F238E27FC236}">
                <a16:creationId xmlns:a16="http://schemas.microsoft.com/office/drawing/2014/main" id="{4462D415-4C1D-71E3-65AE-CC9C35C861CC}"/>
              </a:ext>
            </a:extLst>
          </p:cNvPr>
          <p:cNvSpPr>
            <a:spLocks noGrp="1"/>
          </p:cNvSpPr>
          <p:nvPr>
            <p:ph type="ftr" sz="quarter" idx="11"/>
          </p:nvPr>
        </p:nvSpPr>
        <p:spPr/>
        <p:txBody>
          <a:bodyPr/>
          <a:lstStyle/>
          <a:p>
            <a:pPr defTabSz="685800" fontAlgn="auto">
              <a:spcBef>
                <a:spcPts val="0"/>
              </a:spcBef>
              <a:spcAft>
                <a:spcPts val="0"/>
              </a:spcAft>
            </a:pPr>
            <a:r>
              <a:rPr lang="en-US">
                <a:solidFill>
                  <a:prstClr val="black"/>
                </a:solidFill>
                <a:latin typeface="Avenir Next LT Pro"/>
                <a:ea typeface="+mn-ea"/>
                <a:cs typeface="+mn-cs"/>
              </a:rPr>
              <a:t>Presentation title</a:t>
            </a:r>
          </a:p>
        </p:txBody>
      </p:sp>
      <p:sp>
        <p:nvSpPr>
          <p:cNvPr id="5" name="Date Placeholder 4">
            <a:extLst>
              <a:ext uri="{FF2B5EF4-FFF2-40B4-BE49-F238E27FC236}">
                <a16:creationId xmlns:a16="http://schemas.microsoft.com/office/drawing/2014/main" id="{43DF8982-AE04-028D-356F-C3A34D7CCD76}"/>
              </a:ext>
            </a:extLst>
          </p:cNvPr>
          <p:cNvSpPr>
            <a:spLocks noGrp="1"/>
          </p:cNvSpPr>
          <p:nvPr>
            <p:ph type="dt" sz="half" idx="10"/>
          </p:nvPr>
        </p:nvSpPr>
        <p:spPr/>
        <p:txBody>
          <a:bodyPr/>
          <a:lstStyle/>
          <a:p>
            <a:pPr defTabSz="685800" fontAlgn="auto">
              <a:spcBef>
                <a:spcPts val="0"/>
              </a:spcBef>
              <a:spcAft>
                <a:spcPts val="0"/>
              </a:spcAft>
              <a:defRPr/>
            </a:pPr>
            <a:r>
              <a:rPr lang="en-US">
                <a:solidFill>
                  <a:prstClr val="black"/>
                </a:solidFill>
                <a:latin typeface="Avenir Next LT Pro"/>
                <a:ea typeface="+mn-ea"/>
                <a:cs typeface="+mn-cs"/>
              </a:rPr>
              <a:t>20XX</a:t>
            </a:r>
          </a:p>
        </p:txBody>
      </p:sp>
      <p:sp>
        <p:nvSpPr>
          <p:cNvPr id="6" name="Slide Number Placeholder 5">
            <a:extLst>
              <a:ext uri="{FF2B5EF4-FFF2-40B4-BE49-F238E27FC236}">
                <a16:creationId xmlns:a16="http://schemas.microsoft.com/office/drawing/2014/main" id="{F61C342B-8432-546D-0754-EB80C680AE64}"/>
              </a:ext>
            </a:extLst>
          </p:cNvPr>
          <p:cNvSpPr>
            <a:spLocks noGrp="1"/>
          </p:cNvSpPr>
          <p:nvPr>
            <p:ph type="sldNum" sz="quarter" idx="12"/>
          </p:nvPr>
        </p:nvSpPr>
        <p:spPr/>
        <p:txBody>
          <a:bodyPr/>
          <a:lstStyle/>
          <a:p>
            <a:pPr defTabSz="685800" fontAlgn="auto">
              <a:spcBef>
                <a:spcPts val="0"/>
              </a:spcBef>
              <a:spcAft>
                <a:spcPts val="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0"/>
                </a:spcAft>
                <a:defRPr/>
              </a:pPr>
              <a:t>20</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372809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F88E-424D-FBA4-B4F2-F9E7B82558D9}"/>
              </a:ext>
            </a:extLst>
          </p:cNvPr>
          <p:cNvSpPr>
            <a:spLocks noGrp="1"/>
          </p:cNvSpPr>
          <p:nvPr>
            <p:ph type="title"/>
          </p:nvPr>
        </p:nvSpPr>
        <p:spPr/>
        <p:txBody>
          <a:bodyPr>
            <a:normAutofit fontScale="90000"/>
          </a:bodyPr>
          <a:lstStyle/>
          <a:p>
            <a:r>
              <a:rPr lang="en-US"/>
              <a:t>Intent Vs. Impact</a:t>
            </a:r>
          </a:p>
        </p:txBody>
      </p:sp>
      <p:sp>
        <p:nvSpPr>
          <p:cNvPr id="7" name="Content Placeholder 6">
            <a:extLst>
              <a:ext uri="{FF2B5EF4-FFF2-40B4-BE49-F238E27FC236}">
                <a16:creationId xmlns:a16="http://schemas.microsoft.com/office/drawing/2014/main" id="{3B7D104E-D7C9-B47C-7250-63323667C887}"/>
              </a:ext>
            </a:extLst>
          </p:cNvPr>
          <p:cNvSpPr>
            <a:spLocks noGrp="1"/>
          </p:cNvSpPr>
          <p:nvPr>
            <p:ph sz="quarter" idx="14"/>
          </p:nvPr>
        </p:nvSpPr>
        <p:spPr>
          <a:xfrm>
            <a:off x="255352" y="1108954"/>
            <a:ext cx="8189753" cy="3398753"/>
          </a:xfrm>
        </p:spPr>
        <p:txBody>
          <a:bodyPr>
            <a:normAutofit/>
          </a:bodyPr>
          <a:lstStyle/>
          <a:p>
            <a:pPr marL="0" indent="0">
              <a:buNone/>
            </a:pPr>
            <a:r>
              <a:rPr lang="en-US" sz="2400" b="1"/>
              <a:t>Intent</a:t>
            </a:r>
          </a:p>
          <a:p>
            <a:r>
              <a:rPr lang="en-US"/>
              <a:t>What you think or feel</a:t>
            </a:r>
          </a:p>
          <a:p>
            <a:r>
              <a:rPr lang="en-US"/>
              <a:t>What you thought you were doing</a:t>
            </a:r>
          </a:p>
          <a:p>
            <a:r>
              <a:rPr lang="en-US"/>
              <a:t>What you aimed to achieve through an action</a:t>
            </a:r>
          </a:p>
          <a:p>
            <a:endParaRPr lang="en-US"/>
          </a:p>
        </p:txBody>
      </p:sp>
      <p:sp>
        <p:nvSpPr>
          <p:cNvPr id="5" name="Slide Number Placeholder 4">
            <a:extLst>
              <a:ext uri="{FF2B5EF4-FFF2-40B4-BE49-F238E27FC236}">
                <a16:creationId xmlns:a16="http://schemas.microsoft.com/office/drawing/2014/main" id="{176E5103-7D35-E939-3354-5423066E13DC}"/>
              </a:ext>
            </a:extLst>
          </p:cNvPr>
          <p:cNvSpPr>
            <a:spLocks noGrp="1"/>
          </p:cNvSpPr>
          <p:nvPr>
            <p:ph type="sldNum" sz="quarter" idx="12"/>
          </p:nvPr>
        </p:nvSpPr>
        <p:spPr/>
        <p:txBody>
          <a:bodyPr/>
          <a:lstStyle/>
          <a:p>
            <a:pPr defTabSz="685800" fontAlgn="auto">
              <a:spcBef>
                <a:spcPts val="0"/>
              </a:spcBef>
              <a:spcAft>
                <a:spcPts val="0"/>
              </a:spcAft>
            </a:pPr>
            <a:fld id="{294A09A9-5501-47C1-A89A-A340965A2BE2}" type="slidenum">
              <a:rPr lang="en-US">
                <a:solidFill>
                  <a:prstClr val="black"/>
                </a:solidFill>
                <a:latin typeface="Avenir Next LT Pro"/>
                <a:ea typeface="+mn-ea"/>
                <a:cs typeface="+mn-cs"/>
              </a:rPr>
              <a:pPr defTabSz="685800" fontAlgn="auto">
                <a:spcBef>
                  <a:spcPts val="0"/>
                </a:spcBef>
                <a:spcAft>
                  <a:spcPts val="0"/>
                </a:spcAft>
              </a:pPr>
              <a:t>21</a:t>
            </a:fld>
            <a:endParaRPr lang="en-US">
              <a:solidFill>
                <a:prstClr val="black"/>
              </a:solidFill>
              <a:latin typeface="Avenir Next LT Pro"/>
              <a:ea typeface="+mn-ea"/>
              <a:cs typeface="+mn-cs"/>
            </a:endParaRPr>
          </a:p>
        </p:txBody>
      </p:sp>
      <p:sp>
        <p:nvSpPr>
          <p:cNvPr id="8" name="Content Placeholder 7">
            <a:extLst>
              <a:ext uri="{FF2B5EF4-FFF2-40B4-BE49-F238E27FC236}">
                <a16:creationId xmlns:a16="http://schemas.microsoft.com/office/drawing/2014/main" id="{E9589127-D518-00B3-F13C-18110721B603}"/>
              </a:ext>
            </a:extLst>
          </p:cNvPr>
          <p:cNvSpPr>
            <a:spLocks noGrp="1"/>
          </p:cNvSpPr>
          <p:nvPr>
            <p:ph sz="half" idx="4294967295"/>
          </p:nvPr>
        </p:nvSpPr>
        <p:spPr>
          <a:xfrm>
            <a:off x="5257800" y="1976437"/>
            <a:ext cx="3886200" cy="2661047"/>
          </a:xfrm>
        </p:spPr>
        <p:txBody>
          <a:bodyPr/>
          <a:lstStyle/>
          <a:p>
            <a:pPr marL="0" indent="0">
              <a:buNone/>
            </a:pPr>
            <a:r>
              <a:rPr lang="en-US" sz="2400" b="1"/>
              <a:t>Impact</a:t>
            </a:r>
          </a:p>
          <a:p>
            <a:r>
              <a:rPr lang="en-US"/>
              <a:t>How your actions make other people feel</a:t>
            </a:r>
          </a:p>
          <a:p>
            <a:r>
              <a:rPr lang="en-US"/>
              <a:t>How your action was perceived by others</a:t>
            </a:r>
          </a:p>
          <a:p>
            <a:r>
              <a:rPr lang="en-US"/>
              <a:t>How a person/people/community receive your action</a:t>
            </a:r>
          </a:p>
          <a:p>
            <a:pPr marL="0" indent="0">
              <a:buNone/>
            </a:pPr>
            <a:endParaRPr lang="en-US"/>
          </a:p>
        </p:txBody>
      </p:sp>
    </p:spTree>
    <p:extLst>
      <p:ext uri="{BB962C8B-B14F-4D97-AF65-F5344CB8AC3E}">
        <p14:creationId xmlns:p14="http://schemas.microsoft.com/office/powerpoint/2010/main" val="358875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8C37-D09A-5AF9-76FC-5BAA55AF1CF2}"/>
              </a:ext>
            </a:extLst>
          </p:cNvPr>
          <p:cNvSpPr>
            <a:spLocks noGrp="1"/>
          </p:cNvSpPr>
          <p:nvPr>
            <p:ph type="title"/>
          </p:nvPr>
        </p:nvSpPr>
        <p:spPr/>
        <p:txBody>
          <a:bodyPr>
            <a:normAutofit fontScale="90000"/>
          </a:bodyPr>
          <a:lstStyle/>
          <a:p>
            <a:r>
              <a:rPr lang="en-US"/>
              <a:t>A Scenario...</a:t>
            </a:r>
          </a:p>
        </p:txBody>
      </p:sp>
      <p:sp>
        <p:nvSpPr>
          <p:cNvPr id="7" name="Slide Number Placeholder 6">
            <a:extLst>
              <a:ext uri="{FF2B5EF4-FFF2-40B4-BE49-F238E27FC236}">
                <a16:creationId xmlns:a16="http://schemas.microsoft.com/office/drawing/2014/main" id="{45909867-F626-091C-3D2A-B33F1BBFF2F9}"/>
              </a:ext>
            </a:extLst>
          </p:cNvPr>
          <p:cNvSpPr>
            <a:spLocks noGrp="1"/>
          </p:cNvSpPr>
          <p:nvPr>
            <p:ph type="sldNum" sz="quarter" idx="12"/>
          </p:nvPr>
        </p:nvSpPr>
        <p:spPr/>
        <p:txBody>
          <a:bodyPr/>
          <a:lstStyle/>
          <a:p>
            <a:pPr defTabSz="685800" fontAlgn="auto">
              <a:spcBef>
                <a:spcPts val="0"/>
              </a:spcBef>
              <a:spcAft>
                <a:spcPts val="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0"/>
                </a:spcAft>
                <a:defRPr/>
              </a:pPr>
              <a:t>22</a:t>
            </a:fld>
            <a:endParaRPr lang="en-US">
              <a:solidFill>
                <a:prstClr val="black"/>
              </a:solidFill>
              <a:latin typeface="Avenir Next LT Pro"/>
              <a:ea typeface="+mn-ea"/>
              <a:cs typeface="+mn-cs"/>
            </a:endParaRPr>
          </a:p>
        </p:txBody>
      </p:sp>
      <p:sp>
        <p:nvSpPr>
          <p:cNvPr id="8" name="TextBox 7">
            <a:extLst>
              <a:ext uri="{FF2B5EF4-FFF2-40B4-BE49-F238E27FC236}">
                <a16:creationId xmlns:a16="http://schemas.microsoft.com/office/drawing/2014/main" id="{2BE6498F-01BC-2EBA-E4CA-04613BADD095}"/>
              </a:ext>
            </a:extLst>
          </p:cNvPr>
          <p:cNvSpPr txBox="1"/>
          <p:nvPr/>
        </p:nvSpPr>
        <p:spPr>
          <a:xfrm>
            <a:off x="1927490" y="4490263"/>
            <a:ext cx="6688473"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prstClr val="black"/>
                </a:solidFill>
                <a:latin typeface="Avenir Next LT Pro"/>
                <a:ea typeface="+mn-ea"/>
                <a:cs typeface="+mn-cs"/>
                <a:hlinkClick r:id="rId3"/>
              </a:rPr>
              <a:t>https://mediaspace.msu.edu/media/Toxic+Workplace/1_957mkywe</a:t>
            </a:r>
            <a:endParaRPr lang="en-US" sz="1350">
              <a:solidFill>
                <a:prstClr val="black"/>
              </a:solidFill>
              <a:latin typeface="Avenir Next LT Pro"/>
              <a:ea typeface="+mn-ea"/>
              <a:cs typeface="+mn-cs"/>
            </a:endParaRPr>
          </a:p>
        </p:txBody>
      </p:sp>
      <p:sp>
        <p:nvSpPr>
          <p:cNvPr id="9" name="TextBox 8">
            <a:extLst>
              <a:ext uri="{FF2B5EF4-FFF2-40B4-BE49-F238E27FC236}">
                <a16:creationId xmlns:a16="http://schemas.microsoft.com/office/drawing/2014/main" id="{8524C4F5-04E6-26B9-123D-DE8400CA0942}"/>
              </a:ext>
            </a:extLst>
          </p:cNvPr>
          <p:cNvSpPr txBox="1"/>
          <p:nvPr/>
        </p:nvSpPr>
        <p:spPr>
          <a:xfrm>
            <a:off x="616450" y="1148138"/>
            <a:ext cx="7848029" cy="3208571"/>
          </a:xfrm>
          <a:prstGeom prst="rect">
            <a:avLst/>
          </a:prstGeom>
          <a:noFill/>
        </p:spPr>
        <p:txBody>
          <a:bodyPr wrap="square" rtlCol="0">
            <a:spAutoFit/>
          </a:bodyPr>
          <a:lstStyle/>
          <a:p>
            <a:pPr marL="50799" defTabSz="685800" fontAlgn="auto">
              <a:lnSpc>
                <a:spcPct val="150000"/>
              </a:lnSpc>
              <a:spcBef>
                <a:spcPts val="0"/>
              </a:spcBef>
              <a:spcAft>
                <a:spcPts val="0"/>
              </a:spcAft>
            </a:pPr>
            <a:r>
              <a:rPr lang="en-US" sz="2100">
                <a:solidFill>
                  <a:prstClr val="black"/>
                </a:solidFill>
                <a:latin typeface="Avenir Next LT Pro"/>
                <a:ea typeface="+mn-ea"/>
                <a:cs typeface="+mn-cs"/>
              </a:rPr>
              <a:t>Things to consider:</a:t>
            </a:r>
          </a:p>
          <a:p>
            <a:pPr marL="342900" indent="-342900" defTabSz="685800" fontAlgn="auto">
              <a:lnSpc>
                <a:spcPct val="150000"/>
              </a:lnSpc>
              <a:spcBef>
                <a:spcPts val="0"/>
              </a:spcBef>
              <a:spcAft>
                <a:spcPts val="0"/>
              </a:spcAft>
              <a:buFont typeface="Arial" panose="020B0604020202020204" pitchFamily="34" charset="0"/>
              <a:buChar char="•"/>
            </a:pPr>
            <a:r>
              <a:rPr lang="en-US" sz="2100">
                <a:solidFill>
                  <a:prstClr val="black"/>
                </a:solidFill>
                <a:latin typeface="Avenir Next LT Pro"/>
                <a:ea typeface="+mn-ea"/>
                <a:cs typeface="+mn-cs"/>
              </a:rPr>
              <a:t>What happened?</a:t>
            </a:r>
          </a:p>
          <a:p>
            <a:pPr marL="342900" indent="-342900" defTabSz="685800" fontAlgn="auto">
              <a:lnSpc>
                <a:spcPct val="150000"/>
              </a:lnSpc>
              <a:spcBef>
                <a:spcPts val="0"/>
              </a:spcBef>
              <a:spcAft>
                <a:spcPts val="0"/>
              </a:spcAft>
              <a:buFont typeface="Arial" panose="020B0604020202020204" pitchFamily="34" charset="0"/>
              <a:buChar char="•"/>
            </a:pPr>
            <a:r>
              <a:rPr lang="en-US" sz="2100">
                <a:solidFill>
                  <a:prstClr val="black"/>
                </a:solidFill>
                <a:latin typeface="Avenir Next LT Pro"/>
                <a:ea typeface="+mn-ea"/>
                <a:cs typeface="+mn-cs"/>
              </a:rPr>
              <a:t>What are the dynamics? </a:t>
            </a:r>
          </a:p>
          <a:p>
            <a:pPr marL="342900" indent="-342900" defTabSz="685800" fontAlgn="auto">
              <a:lnSpc>
                <a:spcPct val="150000"/>
              </a:lnSpc>
              <a:spcBef>
                <a:spcPts val="0"/>
              </a:spcBef>
              <a:spcAft>
                <a:spcPts val="0"/>
              </a:spcAft>
              <a:buFont typeface="Arial" panose="020B0604020202020204" pitchFamily="34" charset="0"/>
              <a:buChar char="•"/>
            </a:pPr>
            <a:r>
              <a:rPr lang="en-US" sz="2100">
                <a:solidFill>
                  <a:prstClr val="black"/>
                </a:solidFill>
                <a:latin typeface="Avenir Next LT Pro"/>
                <a:ea typeface="+mn-ea"/>
                <a:cs typeface="+mn-cs"/>
              </a:rPr>
              <a:t>How are people feeling? </a:t>
            </a:r>
          </a:p>
          <a:p>
            <a:pPr marL="342900" indent="-342900" defTabSz="685800" fontAlgn="auto">
              <a:lnSpc>
                <a:spcPct val="150000"/>
              </a:lnSpc>
              <a:spcBef>
                <a:spcPts val="0"/>
              </a:spcBef>
              <a:spcAft>
                <a:spcPts val="0"/>
              </a:spcAft>
              <a:buFont typeface="Arial" panose="020B0604020202020204" pitchFamily="34" charset="0"/>
              <a:buChar char="•"/>
            </a:pPr>
            <a:r>
              <a:rPr lang="en-US" sz="2100">
                <a:solidFill>
                  <a:prstClr val="black"/>
                </a:solidFill>
                <a:latin typeface="Avenir Next LT Pro"/>
                <a:ea typeface="+mn-ea"/>
                <a:cs typeface="+mn-cs"/>
              </a:rPr>
              <a:t>What are you feeling?</a:t>
            </a:r>
          </a:p>
          <a:p>
            <a:pPr marL="342900" indent="-342900" defTabSz="685800" fontAlgn="auto">
              <a:lnSpc>
                <a:spcPct val="150000"/>
              </a:lnSpc>
              <a:spcBef>
                <a:spcPts val="0"/>
              </a:spcBef>
              <a:spcAft>
                <a:spcPts val="0"/>
              </a:spcAft>
              <a:buFont typeface="Arial" panose="020B0604020202020204" pitchFamily="34" charset="0"/>
              <a:buChar char="•"/>
            </a:pPr>
            <a:r>
              <a:rPr lang="en-US" sz="2100">
                <a:solidFill>
                  <a:prstClr val="black"/>
                </a:solidFill>
                <a:latin typeface="Avenir Next LT Pro"/>
                <a:ea typeface="+mn-ea"/>
                <a:cs typeface="+mn-cs"/>
              </a:rPr>
              <a:t>What is coming up for you? </a:t>
            </a:r>
          </a:p>
          <a:p>
            <a:pPr defTabSz="685800" fontAlgn="auto">
              <a:spcBef>
                <a:spcPts val="0"/>
              </a:spcBef>
              <a:spcAft>
                <a:spcPts val="0"/>
              </a:spcAft>
            </a:pPr>
            <a:endParaRPr lang="en-US" sz="1350">
              <a:solidFill>
                <a:prstClr val="black"/>
              </a:solidFill>
              <a:latin typeface="Avenir Next LT Pro"/>
              <a:ea typeface="+mn-ea"/>
              <a:cs typeface="+mn-cs"/>
            </a:endParaRPr>
          </a:p>
        </p:txBody>
      </p:sp>
    </p:spTree>
    <p:extLst>
      <p:ext uri="{BB962C8B-B14F-4D97-AF65-F5344CB8AC3E}">
        <p14:creationId xmlns:p14="http://schemas.microsoft.com/office/powerpoint/2010/main" val="219514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8598E8-DEEB-AD72-CAE5-2AE67726EB34}"/>
              </a:ext>
            </a:extLst>
          </p:cNvPr>
          <p:cNvSpPr>
            <a:spLocks noGrp="1"/>
          </p:cNvSpPr>
          <p:nvPr>
            <p:ph type="title"/>
          </p:nvPr>
        </p:nvSpPr>
        <p:spPr/>
        <p:txBody>
          <a:bodyPr>
            <a:normAutofit fontScale="90000"/>
          </a:bodyPr>
          <a:lstStyle/>
          <a:p>
            <a:r>
              <a:rPr lang="en-US"/>
              <a:t>A Scenario Debrief</a:t>
            </a:r>
          </a:p>
        </p:txBody>
      </p:sp>
      <p:sp>
        <p:nvSpPr>
          <p:cNvPr id="9" name="Content Placeholder 8">
            <a:extLst>
              <a:ext uri="{FF2B5EF4-FFF2-40B4-BE49-F238E27FC236}">
                <a16:creationId xmlns:a16="http://schemas.microsoft.com/office/drawing/2014/main" id="{A920CF2B-C48A-12BC-D1D4-CEABF0741EB9}"/>
              </a:ext>
            </a:extLst>
          </p:cNvPr>
          <p:cNvSpPr>
            <a:spLocks noGrp="1"/>
          </p:cNvSpPr>
          <p:nvPr>
            <p:ph sz="quarter" idx="14"/>
          </p:nvPr>
        </p:nvSpPr>
        <p:spPr/>
        <p:txBody>
          <a:bodyPr/>
          <a:lstStyle/>
          <a:p>
            <a:pPr marL="50799" indent="0">
              <a:lnSpc>
                <a:spcPct val="150000"/>
              </a:lnSpc>
              <a:buNone/>
            </a:pPr>
            <a:r>
              <a:rPr lang="en-US">
                <a:latin typeface="+mn-lt"/>
              </a:rPr>
              <a:t>Things to consider:</a:t>
            </a:r>
          </a:p>
          <a:p>
            <a:pPr>
              <a:lnSpc>
                <a:spcPct val="150000"/>
              </a:lnSpc>
            </a:pPr>
            <a:r>
              <a:rPr lang="en-US">
                <a:latin typeface="+mn-lt"/>
              </a:rPr>
              <a:t>What happened?</a:t>
            </a:r>
          </a:p>
          <a:p>
            <a:pPr>
              <a:lnSpc>
                <a:spcPct val="150000"/>
              </a:lnSpc>
            </a:pPr>
            <a:r>
              <a:rPr lang="en-US">
                <a:latin typeface="+mn-lt"/>
              </a:rPr>
              <a:t>What are the dynamics? </a:t>
            </a:r>
          </a:p>
          <a:p>
            <a:pPr>
              <a:lnSpc>
                <a:spcPct val="150000"/>
              </a:lnSpc>
            </a:pPr>
            <a:r>
              <a:rPr lang="en-US">
                <a:latin typeface="+mn-lt"/>
              </a:rPr>
              <a:t>How are people feeling? </a:t>
            </a:r>
          </a:p>
          <a:p>
            <a:pPr>
              <a:lnSpc>
                <a:spcPct val="150000"/>
              </a:lnSpc>
            </a:pPr>
            <a:r>
              <a:rPr lang="en-US">
                <a:latin typeface="+mn-lt"/>
              </a:rPr>
              <a:t>What are you feeling?</a:t>
            </a:r>
          </a:p>
          <a:p>
            <a:pPr>
              <a:lnSpc>
                <a:spcPct val="150000"/>
              </a:lnSpc>
            </a:pPr>
            <a:r>
              <a:rPr lang="en-US">
                <a:latin typeface="+mn-lt"/>
              </a:rPr>
              <a:t>What is coming up for you? </a:t>
            </a:r>
          </a:p>
          <a:p>
            <a:endParaRPr lang="en-US"/>
          </a:p>
        </p:txBody>
      </p:sp>
      <p:sp>
        <p:nvSpPr>
          <p:cNvPr id="7" name="Slide Number Placeholder 6">
            <a:extLst>
              <a:ext uri="{FF2B5EF4-FFF2-40B4-BE49-F238E27FC236}">
                <a16:creationId xmlns:a16="http://schemas.microsoft.com/office/drawing/2014/main" id="{655F4341-F550-BDA1-FCC9-E67431C4DCFA}"/>
              </a:ext>
            </a:extLst>
          </p:cNvPr>
          <p:cNvSpPr>
            <a:spLocks noGrp="1"/>
          </p:cNvSpPr>
          <p:nvPr>
            <p:ph type="sldNum" sz="quarter" idx="12"/>
          </p:nvPr>
        </p:nvSpPr>
        <p:spPr/>
        <p:txBody>
          <a:bodyPr/>
          <a:lstStyle/>
          <a:p>
            <a:pPr defTabSz="685800" fontAlgn="auto">
              <a:spcBef>
                <a:spcPts val="0"/>
              </a:spcBef>
              <a:spcAft>
                <a:spcPts val="0"/>
              </a:spcAft>
              <a:defRPr/>
            </a:pPr>
            <a:fld id="{06B786C7-B8F9-4072-AAAA-17258464D730}" type="slidenum">
              <a:rPr lang="en-US">
                <a:solidFill>
                  <a:prstClr val="black"/>
                </a:solidFill>
                <a:latin typeface="Avenir Next LT Pro"/>
                <a:ea typeface="+mn-ea"/>
                <a:cs typeface="+mn-cs"/>
              </a:rPr>
              <a:pPr defTabSz="685800" fontAlgn="auto">
                <a:spcBef>
                  <a:spcPts val="0"/>
                </a:spcBef>
                <a:spcAft>
                  <a:spcPts val="0"/>
                </a:spcAft>
                <a:defRPr/>
              </a:pPr>
              <a:t>23</a:t>
            </a:fld>
            <a:endParaRPr lang="en-US">
              <a:solidFill>
                <a:prstClr val="black"/>
              </a:solidFill>
              <a:latin typeface="Avenir Next LT Pro"/>
              <a:ea typeface="+mn-ea"/>
              <a:cs typeface="+mn-cs"/>
            </a:endParaRPr>
          </a:p>
        </p:txBody>
      </p:sp>
    </p:spTree>
    <p:extLst>
      <p:ext uri="{BB962C8B-B14F-4D97-AF65-F5344CB8AC3E}">
        <p14:creationId xmlns:p14="http://schemas.microsoft.com/office/powerpoint/2010/main" val="63051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E67-32C2-7CAA-E899-6CC0FE1CDC35}"/>
              </a:ext>
            </a:extLst>
          </p:cNvPr>
          <p:cNvSpPr>
            <a:spLocks noGrp="1"/>
          </p:cNvSpPr>
          <p:nvPr>
            <p:ph type="ctrTitle"/>
          </p:nvPr>
        </p:nvSpPr>
        <p:spPr>
          <a:xfrm>
            <a:off x="2990850" y="1526270"/>
            <a:ext cx="6153150" cy="976474"/>
          </a:xfrm>
        </p:spPr>
        <p:txBody>
          <a:bodyPr>
            <a:normAutofit fontScale="90000"/>
          </a:bodyPr>
          <a:lstStyle/>
          <a:p>
            <a:r>
              <a:rPr lang="en-US" dirty="0"/>
              <a:t>Kathie Elliott</a:t>
            </a:r>
            <a:br>
              <a:rPr lang="en-US" dirty="0"/>
            </a:br>
            <a:r>
              <a:rPr lang="en-US" dirty="0"/>
              <a:t>Organization and Professional Development</a:t>
            </a:r>
            <a:br>
              <a:rPr lang="en-US" dirty="0"/>
            </a:br>
            <a:r>
              <a:rPr lang="en-US" dirty="0"/>
              <a:t>Human Resources</a:t>
            </a:r>
          </a:p>
        </p:txBody>
      </p:sp>
    </p:spTree>
    <p:extLst>
      <p:ext uri="{BB962C8B-B14F-4D97-AF65-F5344CB8AC3E}">
        <p14:creationId xmlns:p14="http://schemas.microsoft.com/office/powerpoint/2010/main" val="72425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B40E-BED1-B165-7B42-C1F95DA4F3A6}"/>
              </a:ext>
            </a:extLst>
          </p:cNvPr>
          <p:cNvSpPr>
            <a:spLocks noGrp="1"/>
          </p:cNvSpPr>
          <p:nvPr>
            <p:ph type="title"/>
          </p:nvPr>
        </p:nvSpPr>
        <p:spPr>
          <a:xfrm>
            <a:off x="691999" y="422692"/>
            <a:ext cx="3027251" cy="1790700"/>
          </a:xfrm>
        </p:spPr>
        <p:txBody>
          <a:bodyPr vert="horz" lIns="68580" tIns="34290" rIns="68580" bIns="34290" rtlCol="0" anchor="t">
            <a:normAutofit fontScale="90000"/>
          </a:bodyPr>
          <a:lstStyle/>
          <a:p>
            <a:pPr algn="ctr"/>
            <a:r>
              <a:rPr lang="en-US" sz="4050" b="1" dirty="0"/>
              <a:t>Do you need to have a conversation</a:t>
            </a:r>
            <a:r>
              <a:rPr lang="en-US" sz="4050" b="1" dirty="0">
                <a:latin typeface="+mj-lt"/>
                <a:ea typeface="+mj-ea"/>
                <a:cs typeface="+mj-cs"/>
              </a:rPr>
              <a:t>?</a:t>
            </a:r>
          </a:p>
        </p:txBody>
      </p:sp>
      <p:sp>
        <p:nvSpPr>
          <p:cNvPr id="7" name="TextBox 6">
            <a:extLst>
              <a:ext uri="{FF2B5EF4-FFF2-40B4-BE49-F238E27FC236}">
                <a16:creationId xmlns:a16="http://schemas.microsoft.com/office/drawing/2014/main" id="{81050CCE-DA2E-1574-12A2-9B21D2CDCD9F}"/>
              </a:ext>
            </a:extLst>
          </p:cNvPr>
          <p:cNvSpPr txBox="1"/>
          <p:nvPr/>
        </p:nvSpPr>
        <p:spPr>
          <a:xfrm>
            <a:off x="246743" y="2518527"/>
            <a:ext cx="4100286" cy="2308324"/>
          </a:xfrm>
          <a:prstGeom prst="rect">
            <a:avLst/>
          </a:prstGeom>
          <a:noFill/>
        </p:spPr>
        <p:txBody>
          <a:bodyPr wrap="square">
            <a:spAutoFit/>
          </a:bodyPr>
          <a:lstStyle/>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Complaining to others</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Others complaining to you</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Doing extra or unnecessary work</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Reassigning work</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Ruminating about the problem</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Getting emotional</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Avoiding the person</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73737"/>
                </a:solidFill>
                <a:effectLst/>
                <a:uLnTx/>
                <a:uFillTx/>
                <a:latin typeface="futura-pt"/>
                <a:ea typeface="ＭＳ Ｐゴシック" charset="-128"/>
              </a:rPr>
              <a:t>Distracted/disengaged</a:t>
            </a:r>
          </a:p>
        </p:txBody>
      </p:sp>
      <p:pic>
        <p:nvPicPr>
          <p:cNvPr id="5" name="Picture 4" descr="A person in a blue shirt and tie talking to another person&#10;&#10;Description automatically generated">
            <a:extLst>
              <a:ext uri="{FF2B5EF4-FFF2-40B4-BE49-F238E27FC236}">
                <a16:creationId xmlns:a16="http://schemas.microsoft.com/office/drawing/2014/main" id="{0C6E41E2-3767-65BD-0EB4-8EB479014A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0196" y="1318042"/>
            <a:ext cx="3510344" cy="2514573"/>
          </a:xfrm>
          <a:prstGeom prst="rect">
            <a:avLst/>
          </a:prstGeom>
        </p:spPr>
      </p:pic>
      <p:sp>
        <p:nvSpPr>
          <p:cNvPr id="6" name="TextBox 5">
            <a:extLst>
              <a:ext uri="{FF2B5EF4-FFF2-40B4-BE49-F238E27FC236}">
                <a16:creationId xmlns:a16="http://schemas.microsoft.com/office/drawing/2014/main" id="{ACBC764C-3245-4C5F-5C86-6C2968D52EE9}"/>
              </a:ext>
            </a:extLst>
          </p:cNvPr>
          <p:cNvSpPr txBox="1"/>
          <p:nvPr/>
        </p:nvSpPr>
        <p:spPr>
          <a:xfrm>
            <a:off x="4710196" y="3766212"/>
            <a:ext cx="3510344" cy="1962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solidFill>
                <a:effectLst/>
                <a:uLnTx/>
                <a:uFillTx/>
                <a:latin typeface="Arial" charset="0"/>
                <a:ea typeface="ＭＳ Ｐゴシック" charset="-128"/>
                <a:hlinkClick r:id="rId4" tooltip="https://www.higheredjobs.com/articles/articleDisplay.cfm?ID=882"/>
              </a:rPr>
              <a:t>This Photo</a:t>
            </a:r>
            <a:r>
              <a:rPr kumimoji="0" lang="en-US" sz="675" b="0" i="0" u="none" strike="noStrike" kern="1200" cap="none" spc="0" normalizeH="0" baseline="0" noProof="0">
                <a:ln>
                  <a:noFill/>
                </a:ln>
                <a:solidFill>
                  <a:prstClr val="black"/>
                </a:solidFill>
                <a:effectLst/>
                <a:uLnTx/>
                <a:uFillTx/>
                <a:latin typeface="Arial" charset="0"/>
                <a:ea typeface="ＭＳ Ｐゴシック" charset="-128"/>
              </a:rPr>
              <a:t> by Unknown Author is licensed under </a:t>
            </a:r>
            <a:r>
              <a:rPr kumimoji="0" lang="en-US" sz="675" b="0" i="0" u="none" strike="noStrike" kern="1200" cap="none" spc="0" normalizeH="0" baseline="0" noProof="0">
                <a:ln>
                  <a:noFill/>
                </a:ln>
                <a:solidFill>
                  <a:prstClr val="black"/>
                </a:solidFill>
                <a:effectLst/>
                <a:uLnTx/>
                <a:uFillTx/>
                <a:latin typeface="Arial" charset="0"/>
                <a:ea typeface="ＭＳ Ｐゴシック" charset="-128"/>
                <a:hlinkClick r:id="rId5" tooltip="https://creativecommons.org/licenses/by-nd/3.0/"/>
              </a:rPr>
              <a:t>CC BY-ND</a:t>
            </a:r>
            <a:endParaRPr kumimoji="0" lang="en-US" sz="675"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57633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021F6-ECDA-5D63-9137-4BC4A1ED2520}"/>
              </a:ext>
            </a:extLst>
          </p:cNvPr>
          <p:cNvPicPr>
            <a:picLocks noChangeAspect="1"/>
          </p:cNvPicPr>
          <p:nvPr/>
        </p:nvPicPr>
        <p:blipFill rotWithShape="1">
          <a:blip r:embed="rId3">
            <a:duotone>
              <a:schemeClr val="bg2">
                <a:shade val="45000"/>
                <a:satMod val="135000"/>
              </a:schemeClr>
              <a:prstClr val="white"/>
            </a:duotone>
          </a:blip>
          <a:srcRect t="12686" b="2727"/>
          <a:stretch/>
        </p:blipFill>
        <p:spPr>
          <a:xfrm>
            <a:off x="0" y="7"/>
            <a:ext cx="9143985" cy="5143493"/>
          </a:xfrm>
          <a:prstGeom prst="rect">
            <a:avLst/>
          </a:prstGeom>
        </p:spPr>
      </p:pic>
      <p:sp>
        <p:nvSpPr>
          <p:cNvPr id="2" name="Title 1">
            <a:extLst>
              <a:ext uri="{FF2B5EF4-FFF2-40B4-BE49-F238E27FC236}">
                <a16:creationId xmlns:a16="http://schemas.microsoft.com/office/drawing/2014/main" id="{818D931E-322B-CE5D-4DA5-D02A4C165D78}"/>
              </a:ext>
            </a:extLst>
          </p:cNvPr>
          <p:cNvSpPr>
            <a:spLocks noGrp="1"/>
          </p:cNvSpPr>
          <p:nvPr>
            <p:ph type="title"/>
          </p:nvPr>
        </p:nvSpPr>
        <p:spPr>
          <a:xfrm>
            <a:off x="242761" y="91464"/>
            <a:ext cx="8187337" cy="994172"/>
          </a:xfrm>
        </p:spPr>
        <p:txBody>
          <a:bodyPr vert="horz" lIns="68580" tIns="34290" rIns="68580" bIns="34290" rtlCol="0" anchor="ctr">
            <a:normAutofit/>
          </a:bodyPr>
          <a:lstStyle/>
          <a:p>
            <a:pPr algn="l"/>
            <a:r>
              <a:rPr lang="en-US" sz="3600" b="1" dirty="0"/>
              <a:t>What is it costing you?</a:t>
            </a:r>
          </a:p>
        </p:txBody>
      </p:sp>
      <p:sp>
        <p:nvSpPr>
          <p:cNvPr id="4" name="TextBox 3">
            <a:extLst>
              <a:ext uri="{FF2B5EF4-FFF2-40B4-BE49-F238E27FC236}">
                <a16:creationId xmlns:a16="http://schemas.microsoft.com/office/drawing/2014/main" id="{BB08A23C-7EF8-2364-DE90-1C6BA143EE39}"/>
              </a:ext>
            </a:extLst>
          </p:cNvPr>
          <p:cNvSpPr txBox="1"/>
          <p:nvPr/>
        </p:nvSpPr>
        <p:spPr>
          <a:xfrm>
            <a:off x="-15" y="4584200"/>
            <a:ext cx="8973527" cy="80278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hlinkClick r:id="rId4"/>
              </a:rPr>
              <a:t>https://www.jodymichael.com/blog/when-not-to-have-a-crucial-conversation/#:~:text=The%20study%20showed%20the%20average,to%20be%20more%20than%20%2450%2C000</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rPr>
              <a:t>!</a:t>
            </a:r>
          </a:p>
          <a:p>
            <a:pPr marL="0" marR="0" lvl="0" indent="0" algn="l" defTabSz="457200" rtl="0" eaLnBrk="1" fontAlgn="base" latinLnBrk="0" hangingPunct="1">
              <a:lnSpc>
                <a:spcPct val="100000"/>
              </a:lnSpc>
              <a:spcBef>
                <a:spcPct val="0"/>
              </a:spcBef>
              <a:spcAft>
                <a:spcPts val="45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graphicFrame>
        <p:nvGraphicFramePr>
          <p:cNvPr id="8" name="TextBox 5">
            <a:extLst>
              <a:ext uri="{FF2B5EF4-FFF2-40B4-BE49-F238E27FC236}">
                <a16:creationId xmlns:a16="http://schemas.microsoft.com/office/drawing/2014/main" id="{B795CFD5-9E9D-75D7-4852-CD782D128449}"/>
              </a:ext>
            </a:extLst>
          </p:cNvPr>
          <p:cNvGraphicFramePr/>
          <p:nvPr/>
        </p:nvGraphicFramePr>
        <p:xfrm>
          <a:off x="628650" y="1019596"/>
          <a:ext cx="7886700" cy="3407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596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5EE6-3CB5-5FFF-F718-14578586E2E7}"/>
              </a:ext>
            </a:extLst>
          </p:cNvPr>
          <p:cNvSpPr>
            <a:spLocks noGrp="1"/>
          </p:cNvSpPr>
          <p:nvPr>
            <p:ph type="title"/>
          </p:nvPr>
        </p:nvSpPr>
        <p:spPr>
          <a:xfrm>
            <a:off x="135959" y="756366"/>
            <a:ext cx="8684359" cy="360175"/>
          </a:xfrm>
        </p:spPr>
        <p:txBody>
          <a:bodyPr>
            <a:noAutofit/>
          </a:bodyPr>
          <a:lstStyle/>
          <a:p>
            <a:r>
              <a:rPr lang="en-US" sz="3200" b="1" dirty="0"/>
              <a:t>Reasons We Avoid Crucial Conversations (Conflict)</a:t>
            </a:r>
          </a:p>
        </p:txBody>
      </p:sp>
      <p:sp>
        <p:nvSpPr>
          <p:cNvPr id="3" name="Content Placeholder 2">
            <a:extLst>
              <a:ext uri="{FF2B5EF4-FFF2-40B4-BE49-F238E27FC236}">
                <a16:creationId xmlns:a16="http://schemas.microsoft.com/office/drawing/2014/main" id="{4CC0EF0E-C8DD-5D44-B90C-736F77FB3E08}"/>
              </a:ext>
            </a:extLst>
          </p:cNvPr>
          <p:cNvSpPr>
            <a:spLocks noGrp="1"/>
          </p:cNvSpPr>
          <p:nvPr>
            <p:ph idx="1"/>
          </p:nvPr>
        </p:nvSpPr>
        <p:spPr>
          <a:xfrm>
            <a:off x="1950181" y="1505119"/>
            <a:ext cx="6736618" cy="3328138"/>
          </a:xfrm>
        </p:spPr>
        <p:txBody>
          <a:bodyPr/>
          <a:lstStyle/>
          <a:p>
            <a:r>
              <a:rPr lang="en-US" sz="1800" dirty="0"/>
              <a:t>Embarrassing for one or both parties</a:t>
            </a:r>
          </a:p>
          <a:p>
            <a:r>
              <a:rPr lang="en-US" sz="1800" dirty="0"/>
              <a:t>Don’t want to hurt feelings</a:t>
            </a:r>
          </a:p>
          <a:p>
            <a:r>
              <a:rPr lang="en-US" sz="1800" dirty="0"/>
              <a:t>Not sure its time/Not sure you have enough information</a:t>
            </a:r>
          </a:p>
          <a:p>
            <a:r>
              <a:rPr lang="en-US" sz="1800" dirty="0"/>
              <a:t>May damage relationship</a:t>
            </a:r>
          </a:p>
          <a:p>
            <a:r>
              <a:rPr lang="en-US" sz="1800" dirty="0"/>
              <a:t>They’re a good person</a:t>
            </a:r>
          </a:p>
          <a:p>
            <a:r>
              <a:rPr lang="en-US" sz="1800" dirty="0"/>
              <a:t>They’re already struggling with ______</a:t>
            </a:r>
          </a:p>
          <a:p>
            <a:r>
              <a:rPr lang="en-US" sz="1800" dirty="0"/>
              <a:t>Not my job</a:t>
            </a:r>
          </a:p>
          <a:p>
            <a:r>
              <a:rPr lang="en-US" sz="1800" dirty="0"/>
              <a:t>Shouldn’t have to/they should know</a:t>
            </a:r>
          </a:p>
          <a:p>
            <a:r>
              <a:rPr lang="en-US" sz="1800" dirty="0"/>
              <a:t>Might make it worse</a:t>
            </a:r>
          </a:p>
          <a:p>
            <a:r>
              <a:rPr lang="en-US" sz="1800" dirty="0" err="1"/>
              <a:t>Etc</a:t>
            </a:r>
            <a:r>
              <a:rPr lang="en-US" sz="1800" dirty="0"/>
              <a:t>…….</a:t>
            </a:r>
          </a:p>
          <a:p>
            <a:endParaRPr lang="en-US" dirty="0"/>
          </a:p>
        </p:txBody>
      </p:sp>
    </p:spTree>
    <p:extLst>
      <p:ext uri="{BB962C8B-B14F-4D97-AF65-F5344CB8AC3E}">
        <p14:creationId xmlns:p14="http://schemas.microsoft.com/office/powerpoint/2010/main" val="1753120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2EF28C-A44F-D7F3-9D67-ED9F49CAAAAD}"/>
              </a:ext>
            </a:extLst>
          </p:cNvPr>
          <p:cNvSpPr txBox="1"/>
          <p:nvPr/>
        </p:nvSpPr>
        <p:spPr>
          <a:xfrm>
            <a:off x="239640" y="799701"/>
            <a:ext cx="8556402" cy="632589"/>
          </a:xfrm>
          <a:prstGeom prst="rect">
            <a:avLst/>
          </a:prstGeom>
        </p:spPr>
        <p:txBody>
          <a:bodyPr vert="horz" lIns="68580" tIns="34290" rIns="68580" bIns="34290" rtlCol="0" anchor="t">
            <a:norm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WHAT: Plan for the right conversation…</a:t>
            </a:r>
          </a:p>
        </p:txBody>
      </p:sp>
      <p:pic>
        <p:nvPicPr>
          <p:cNvPr id="3" name="Picture 2">
            <a:extLst>
              <a:ext uri="{FF2B5EF4-FFF2-40B4-BE49-F238E27FC236}">
                <a16:creationId xmlns:a16="http://schemas.microsoft.com/office/drawing/2014/main" id="{8CE43740-C0DF-CD2A-0FE3-59F2C0700AE8}"/>
              </a:ext>
            </a:extLst>
          </p:cNvPr>
          <p:cNvPicPr>
            <a:picLocks noChangeAspect="1"/>
          </p:cNvPicPr>
          <p:nvPr/>
        </p:nvPicPr>
        <p:blipFill>
          <a:blip r:embed="rId3"/>
          <a:stretch>
            <a:fillRect/>
          </a:stretch>
        </p:blipFill>
        <p:spPr>
          <a:xfrm>
            <a:off x="5277642" y="2025605"/>
            <a:ext cx="3317516" cy="2231030"/>
          </a:xfrm>
          <a:prstGeom prst="rect">
            <a:avLst/>
          </a:prstGeom>
        </p:spPr>
      </p:pic>
      <p:sp>
        <p:nvSpPr>
          <p:cNvPr id="2" name="TextBox 1">
            <a:extLst>
              <a:ext uri="{FF2B5EF4-FFF2-40B4-BE49-F238E27FC236}">
                <a16:creationId xmlns:a16="http://schemas.microsoft.com/office/drawing/2014/main" id="{227190CB-CE9F-A974-D5A0-4F7017955EE2}"/>
              </a:ext>
            </a:extLst>
          </p:cNvPr>
          <p:cNvSpPr txBox="1"/>
          <p:nvPr/>
        </p:nvSpPr>
        <p:spPr>
          <a:xfrm>
            <a:off x="839939" y="1743364"/>
            <a:ext cx="3228722" cy="34163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Is this 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Single occurrence</a:t>
            </a: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Pattern</a:t>
            </a:r>
          </a:p>
          <a:p>
            <a:pPr marL="800100" marR="0" lvl="1" indent="-342900" algn="l" defTabSz="457200" rtl="0" eaLnBrk="1" fontAlgn="base" latinLnBrk="0" hangingPunct="1">
              <a:lnSpc>
                <a:spcPct val="100000"/>
              </a:lnSpc>
              <a:spcBef>
                <a:spcPct val="0"/>
              </a:spcBef>
              <a:spcAft>
                <a:spcPct val="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Same behavior</a:t>
            </a:r>
          </a:p>
          <a:p>
            <a:pPr marL="800100" marR="0" lvl="1" indent="-342900" algn="l" defTabSz="457200" rtl="0" eaLnBrk="1" fontAlgn="base" latinLnBrk="0" hangingPunct="1">
              <a:lnSpc>
                <a:spcPct val="100000"/>
              </a:lnSpc>
              <a:spcBef>
                <a:spcPct val="0"/>
              </a:spcBef>
              <a:spcAft>
                <a:spcPct val="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Different behavior, same category (e.g. lack of professionalism)</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Relationship buster</a:t>
            </a:r>
          </a:p>
          <a:p>
            <a:pPr marL="800100" marR="0" lvl="1" indent="-342900" algn="l" defTabSz="457200" rtl="0" eaLnBrk="1" fontAlgn="base" latinLnBrk="0" hangingPunct="1">
              <a:lnSpc>
                <a:spcPct val="100000"/>
              </a:lnSpc>
              <a:spcBef>
                <a:spcPct val="0"/>
              </a:spcBef>
              <a:spcAft>
                <a:spcPct val="0"/>
              </a:spcAft>
              <a:buClrTx/>
              <a:buSzTx/>
              <a:buFontTx/>
              <a:buAutoNum type="alphaLcParen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a:p>
            <a:pPr marL="800100" marR="0" lvl="1" indent="-342900" algn="l" defTabSz="457200" rtl="0" eaLnBrk="1" fontAlgn="base" latinLnBrk="0" hangingPunct="1">
              <a:lnSpc>
                <a:spcPct val="100000"/>
              </a:lnSpc>
              <a:spcBef>
                <a:spcPct val="0"/>
              </a:spcBef>
              <a:spcAft>
                <a:spcPct val="0"/>
              </a:spcAft>
              <a:buClrTx/>
              <a:buSzTx/>
              <a:buFontTx/>
              <a:buAutoNum type="alphaLcParen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84821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8EA390-A56B-7ECB-AA69-8CEFFB56EA4A}"/>
              </a:ext>
            </a:extLst>
          </p:cNvPr>
          <p:cNvSpPr txBox="1"/>
          <p:nvPr/>
        </p:nvSpPr>
        <p:spPr>
          <a:xfrm>
            <a:off x="219525" y="397853"/>
            <a:ext cx="7095331" cy="929259"/>
          </a:xfrm>
          <a:prstGeom prst="rect">
            <a:avLst/>
          </a:prstGeom>
        </p:spPr>
        <p:txBody>
          <a:bodyPr vert="horz" lIns="68580" tIns="34290" rIns="68580" bIns="34290" rtlCol="0" anchor="ctr">
            <a:no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What is a fact…really?</a:t>
            </a:r>
          </a:p>
        </p:txBody>
      </p:sp>
      <p:sp>
        <p:nvSpPr>
          <p:cNvPr id="6" name="TextBox 5">
            <a:extLst>
              <a:ext uri="{FF2B5EF4-FFF2-40B4-BE49-F238E27FC236}">
                <a16:creationId xmlns:a16="http://schemas.microsoft.com/office/drawing/2014/main" id="{A06E81FA-206A-A171-B550-80D308F89B2C}"/>
              </a:ext>
            </a:extLst>
          </p:cNvPr>
          <p:cNvSpPr txBox="1"/>
          <p:nvPr/>
        </p:nvSpPr>
        <p:spPr>
          <a:xfrm>
            <a:off x="1650775" y="1152371"/>
            <a:ext cx="7023887" cy="1419379"/>
          </a:xfrm>
          <a:prstGeom prst="rect">
            <a:avLst/>
          </a:prstGeom>
        </p:spPr>
        <p:txBody>
          <a:bodyPr vert="horz" lIns="68580" tIns="34290" rIns="68580" bIns="34290" rtlCol="0" anchor="t">
            <a:no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Separate your facts from your stories.</a:t>
            </a:r>
          </a:p>
          <a:p>
            <a:pPr marL="0" marR="0" lvl="0" indent="0" algn="l" defTabSz="457200" rtl="0" eaLnBrk="1" fontAlgn="base" latinLnBrk="0" hangingPunct="1">
              <a:lnSpc>
                <a:spcPct val="90000"/>
              </a:lnSpc>
              <a:spcBef>
                <a:spcPct val="0"/>
              </a:spcBef>
              <a:spcAft>
                <a:spcPts val="45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Stories: 	What you observed, versus what you </a:t>
            </a:r>
            <a:r>
              <a:rPr kumimoji="0" lang="en-US" sz="1800" b="0" i="0" u="sng" strike="noStrike" kern="1200" cap="none" spc="0" normalizeH="0" baseline="0" noProof="0" dirty="0">
                <a:ln>
                  <a:noFill/>
                </a:ln>
                <a:solidFill>
                  <a:prstClr val="black"/>
                </a:solidFill>
                <a:effectLst/>
                <a:uLnTx/>
                <a:uFillTx/>
                <a:latin typeface="Arial" charset="0"/>
                <a:ea typeface="ＭＳ Ｐゴシック" charset="-128"/>
              </a:rPr>
              <a:t>think</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 about 						what you observed.</a:t>
            </a:r>
          </a:p>
        </p:txBody>
      </p:sp>
      <p:graphicFrame>
        <p:nvGraphicFramePr>
          <p:cNvPr id="3" name="Table 3">
            <a:extLst>
              <a:ext uri="{FF2B5EF4-FFF2-40B4-BE49-F238E27FC236}">
                <a16:creationId xmlns:a16="http://schemas.microsoft.com/office/drawing/2014/main" id="{5CA3B23C-41BB-7684-FD27-1A972B39D315}"/>
              </a:ext>
            </a:extLst>
          </p:cNvPr>
          <p:cNvGraphicFramePr>
            <a:graphicFrameLocks noGrp="1"/>
          </p:cNvGraphicFramePr>
          <p:nvPr/>
        </p:nvGraphicFramePr>
        <p:xfrm>
          <a:off x="1024334" y="2585511"/>
          <a:ext cx="7095332" cy="2406448"/>
        </p:xfrm>
        <a:graphic>
          <a:graphicData uri="http://schemas.openxmlformats.org/drawingml/2006/table">
            <a:tbl>
              <a:tblPr firstRow="1" bandRow="1">
                <a:tableStyleId>{5C22544A-7EE6-4342-B048-85BDC9FD1C3A}</a:tableStyleId>
              </a:tblPr>
              <a:tblGrid>
                <a:gridCol w="3547666">
                  <a:extLst>
                    <a:ext uri="{9D8B030D-6E8A-4147-A177-3AD203B41FA5}">
                      <a16:colId xmlns:a16="http://schemas.microsoft.com/office/drawing/2014/main" val="416670755"/>
                    </a:ext>
                  </a:extLst>
                </a:gridCol>
                <a:gridCol w="3547666">
                  <a:extLst>
                    <a:ext uri="{9D8B030D-6E8A-4147-A177-3AD203B41FA5}">
                      <a16:colId xmlns:a16="http://schemas.microsoft.com/office/drawing/2014/main" val="1016135217"/>
                    </a:ext>
                  </a:extLst>
                </a:gridCol>
              </a:tblGrid>
              <a:tr h="411510">
                <a:tc>
                  <a:txBody>
                    <a:bodyPr/>
                    <a:lstStyle/>
                    <a:p>
                      <a:pPr algn="ctr"/>
                      <a:r>
                        <a:rPr lang="en-US" sz="1400" dirty="0">
                          <a:solidFill>
                            <a:srgbClr val="064339"/>
                          </a:solidFill>
                        </a:rPr>
                        <a:t>FACT</a:t>
                      </a:r>
                    </a:p>
                  </a:txBody>
                  <a:tcPr marL="68580" marR="68580" marT="34290" marB="34290">
                    <a:solidFill>
                      <a:srgbClr val="00B050"/>
                    </a:solidFill>
                  </a:tcPr>
                </a:tc>
                <a:tc>
                  <a:txBody>
                    <a:bodyPr/>
                    <a:lstStyle/>
                    <a:p>
                      <a:pPr algn="ctr"/>
                      <a:r>
                        <a:rPr lang="en-US" sz="1400" dirty="0">
                          <a:solidFill>
                            <a:srgbClr val="064339"/>
                          </a:solidFill>
                        </a:rPr>
                        <a:t>STORY</a:t>
                      </a:r>
                    </a:p>
                  </a:txBody>
                  <a:tcPr marL="68580" marR="68580" marT="34290" marB="34290">
                    <a:solidFill>
                      <a:srgbClr val="00B050"/>
                    </a:solidFill>
                  </a:tcPr>
                </a:tc>
                <a:extLst>
                  <a:ext uri="{0D108BD9-81ED-4DB2-BD59-A6C34878D82A}">
                    <a16:rowId xmlns:a16="http://schemas.microsoft.com/office/drawing/2014/main" val="1397118134"/>
                  </a:ext>
                </a:extLst>
              </a:tr>
              <a:tr h="411510">
                <a:tc>
                  <a:txBody>
                    <a:bodyPr/>
                    <a:lstStyle/>
                    <a:p>
                      <a:r>
                        <a:rPr lang="en-US" sz="1400" dirty="0">
                          <a:solidFill>
                            <a:srgbClr val="064339"/>
                          </a:solidFill>
                        </a:rPr>
                        <a:t>You’re cut off in traffic</a:t>
                      </a:r>
                    </a:p>
                  </a:txBody>
                  <a:tcPr marL="68580" marR="68580" marT="34290" marB="34290">
                    <a:solidFill>
                      <a:srgbClr val="D2EDCB"/>
                    </a:solidFill>
                  </a:tcPr>
                </a:tc>
                <a:tc>
                  <a:txBody>
                    <a:bodyPr/>
                    <a:lstStyle/>
                    <a:p>
                      <a:r>
                        <a:rPr lang="en-US" sz="1400" dirty="0">
                          <a:solidFill>
                            <a:srgbClr val="064339"/>
                          </a:solidFill>
                        </a:rPr>
                        <a:t>That person is reckless</a:t>
                      </a:r>
                    </a:p>
                  </a:txBody>
                  <a:tcPr marL="68580" marR="68580" marT="34290" marB="34290">
                    <a:solidFill>
                      <a:srgbClr val="D2EDCB"/>
                    </a:solidFill>
                  </a:tcPr>
                </a:tc>
                <a:extLst>
                  <a:ext uri="{0D108BD9-81ED-4DB2-BD59-A6C34878D82A}">
                    <a16:rowId xmlns:a16="http://schemas.microsoft.com/office/drawing/2014/main" val="853250781"/>
                  </a:ext>
                </a:extLst>
              </a:tr>
              <a:tr h="611397">
                <a:tc>
                  <a:txBody>
                    <a:bodyPr/>
                    <a:lstStyle/>
                    <a:p>
                      <a:r>
                        <a:rPr lang="en-US" sz="1400" dirty="0">
                          <a:solidFill>
                            <a:srgbClr val="064339"/>
                          </a:solidFill>
                        </a:rPr>
                        <a:t>Your colleague publicly asked you a question in your area of expertise that you couldn’t answer</a:t>
                      </a:r>
                    </a:p>
                  </a:txBody>
                  <a:tcPr marL="68580" marR="68580" marT="34290" marB="34290">
                    <a:solidFill>
                      <a:srgbClr val="B8EA8A"/>
                    </a:solidFill>
                  </a:tcPr>
                </a:tc>
                <a:tc>
                  <a:txBody>
                    <a:bodyPr/>
                    <a:lstStyle/>
                    <a:p>
                      <a:r>
                        <a:rPr lang="en-US" sz="1400" dirty="0">
                          <a:solidFill>
                            <a:srgbClr val="064339"/>
                          </a:solidFill>
                        </a:rPr>
                        <a:t>They are deliberately trying to make me look bad</a:t>
                      </a:r>
                    </a:p>
                  </a:txBody>
                  <a:tcPr marL="68580" marR="68580" marT="34290" marB="34290">
                    <a:solidFill>
                      <a:srgbClr val="B8EA8A"/>
                    </a:solidFill>
                  </a:tcPr>
                </a:tc>
                <a:extLst>
                  <a:ext uri="{0D108BD9-81ED-4DB2-BD59-A6C34878D82A}">
                    <a16:rowId xmlns:a16="http://schemas.microsoft.com/office/drawing/2014/main" val="4201134950"/>
                  </a:ext>
                </a:extLst>
              </a:tr>
              <a:tr h="874768">
                <a:tc>
                  <a:txBody>
                    <a:bodyPr/>
                    <a:lstStyle/>
                    <a:p>
                      <a:r>
                        <a:rPr lang="en-US" sz="1400" dirty="0">
                          <a:solidFill>
                            <a:srgbClr val="064339"/>
                          </a:solidFill>
                        </a:rPr>
                        <a:t>Your supervisor scowls and interrupts when you mention a concern about a comment they made</a:t>
                      </a:r>
                    </a:p>
                  </a:txBody>
                  <a:tcPr marL="68580" marR="68580" marT="34290" marB="34290">
                    <a:solidFill>
                      <a:srgbClr val="D2EDCB"/>
                    </a:solidFill>
                  </a:tcPr>
                </a:tc>
                <a:tc>
                  <a:txBody>
                    <a:bodyPr/>
                    <a:lstStyle/>
                    <a:p>
                      <a:r>
                        <a:rPr lang="en-US" sz="1400" dirty="0">
                          <a:solidFill>
                            <a:srgbClr val="064339"/>
                          </a:solidFill>
                        </a:rPr>
                        <a:t>They are unapproachable and unwilling to change, I’m on my own</a:t>
                      </a:r>
                    </a:p>
                  </a:txBody>
                  <a:tcPr marL="68580" marR="68580" marT="34290" marB="34290">
                    <a:solidFill>
                      <a:srgbClr val="D2EDCB"/>
                    </a:solidFill>
                  </a:tcPr>
                </a:tc>
                <a:extLst>
                  <a:ext uri="{0D108BD9-81ED-4DB2-BD59-A6C34878D82A}">
                    <a16:rowId xmlns:a16="http://schemas.microsoft.com/office/drawing/2014/main" val="871547523"/>
                  </a:ext>
                </a:extLst>
              </a:tr>
            </a:tbl>
          </a:graphicData>
        </a:graphic>
      </p:graphicFrame>
    </p:spTree>
    <p:extLst>
      <p:ext uri="{BB962C8B-B14F-4D97-AF65-F5344CB8AC3E}">
        <p14:creationId xmlns:p14="http://schemas.microsoft.com/office/powerpoint/2010/main" val="2583024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E289-CC64-8F44-9258-E4EE215FB23F}"/>
              </a:ext>
            </a:extLst>
          </p:cNvPr>
          <p:cNvSpPr>
            <a:spLocks noGrp="1"/>
          </p:cNvSpPr>
          <p:nvPr>
            <p:ph type="title"/>
          </p:nvPr>
        </p:nvSpPr>
        <p:spPr>
          <a:xfrm>
            <a:off x="965200" y="936455"/>
            <a:ext cx="7721600" cy="360175"/>
          </a:xfrm>
        </p:spPr>
        <p:txBody>
          <a:bodyPr>
            <a:noAutofit/>
          </a:bodyPr>
          <a:lstStyle/>
          <a:p>
            <a:r>
              <a:rPr lang="en-US" sz="3200" dirty="0"/>
              <a:t>Three Dimensions of Conflict</a:t>
            </a:r>
          </a:p>
        </p:txBody>
      </p:sp>
      <p:sp>
        <p:nvSpPr>
          <p:cNvPr id="3" name="Content Placeholder 2">
            <a:extLst>
              <a:ext uri="{FF2B5EF4-FFF2-40B4-BE49-F238E27FC236}">
                <a16:creationId xmlns:a16="http://schemas.microsoft.com/office/drawing/2014/main" id="{AA00B64C-E5F5-4741-AB5B-8BD505F9E07F}"/>
              </a:ext>
            </a:extLst>
          </p:cNvPr>
          <p:cNvSpPr>
            <a:spLocks noGrp="1"/>
          </p:cNvSpPr>
          <p:nvPr>
            <p:ph idx="1"/>
          </p:nvPr>
        </p:nvSpPr>
        <p:spPr>
          <a:xfrm>
            <a:off x="1066800" y="1544752"/>
            <a:ext cx="7620000" cy="3049871"/>
          </a:xfrm>
        </p:spPr>
        <p:txBody>
          <a:bodyPr/>
          <a:lstStyle/>
          <a:p>
            <a:r>
              <a:rPr lang="en-US" sz="2800" dirty="0"/>
              <a:t>Cognitive</a:t>
            </a:r>
          </a:p>
          <a:p>
            <a:r>
              <a:rPr lang="en-US" sz="2800" dirty="0"/>
              <a:t>Emotional</a:t>
            </a:r>
          </a:p>
          <a:p>
            <a:r>
              <a:rPr lang="en-US" sz="2800" dirty="0"/>
              <a:t>Behavioral</a:t>
            </a:r>
          </a:p>
        </p:txBody>
      </p:sp>
    </p:spTree>
    <p:extLst>
      <p:ext uri="{BB962C8B-B14F-4D97-AF65-F5344CB8AC3E}">
        <p14:creationId xmlns:p14="http://schemas.microsoft.com/office/powerpoint/2010/main" val="1552393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644DAD-8EF2-5CFA-67DC-A4045429DF7F}"/>
              </a:ext>
            </a:extLst>
          </p:cNvPr>
          <p:cNvSpPr txBox="1"/>
          <p:nvPr/>
        </p:nvSpPr>
        <p:spPr>
          <a:xfrm>
            <a:off x="366655" y="480466"/>
            <a:ext cx="8182230" cy="646198"/>
          </a:xfrm>
          <a:prstGeom prst="rect">
            <a:avLst/>
          </a:prstGeom>
        </p:spPr>
        <p:txBody>
          <a:bodyPr vert="horz" lIns="68580" tIns="34290" rIns="68580" bIns="34290" rtlCol="0" anchor="ctr">
            <a:norm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Tell a different story:</a:t>
            </a:r>
          </a:p>
        </p:txBody>
      </p:sp>
      <p:graphicFrame>
        <p:nvGraphicFramePr>
          <p:cNvPr id="5" name="Table 3">
            <a:extLst>
              <a:ext uri="{FF2B5EF4-FFF2-40B4-BE49-F238E27FC236}">
                <a16:creationId xmlns:a16="http://schemas.microsoft.com/office/drawing/2014/main" id="{79953FAF-677D-FF3E-FBDE-BA1F2AD77D3F}"/>
              </a:ext>
            </a:extLst>
          </p:cNvPr>
          <p:cNvGraphicFramePr>
            <a:graphicFrameLocks noGrp="1"/>
          </p:cNvGraphicFramePr>
          <p:nvPr/>
        </p:nvGraphicFramePr>
        <p:xfrm>
          <a:off x="894622" y="1818285"/>
          <a:ext cx="7095332" cy="2490238"/>
        </p:xfrm>
        <a:graphic>
          <a:graphicData uri="http://schemas.openxmlformats.org/drawingml/2006/table">
            <a:tbl>
              <a:tblPr firstRow="1" bandRow="1">
                <a:tableStyleId>{5C22544A-7EE6-4342-B048-85BDC9FD1C3A}</a:tableStyleId>
              </a:tblPr>
              <a:tblGrid>
                <a:gridCol w="3547666">
                  <a:extLst>
                    <a:ext uri="{9D8B030D-6E8A-4147-A177-3AD203B41FA5}">
                      <a16:colId xmlns:a16="http://schemas.microsoft.com/office/drawing/2014/main" val="416670755"/>
                    </a:ext>
                  </a:extLst>
                </a:gridCol>
                <a:gridCol w="3547666">
                  <a:extLst>
                    <a:ext uri="{9D8B030D-6E8A-4147-A177-3AD203B41FA5}">
                      <a16:colId xmlns:a16="http://schemas.microsoft.com/office/drawing/2014/main" val="1016135217"/>
                    </a:ext>
                  </a:extLst>
                </a:gridCol>
              </a:tblGrid>
              <a:tr h="411510">
                <a:tc>
                  <a:txBody>
                    <a:bodyPr/>
                    <a:lstStyle/>
                    <a:p>
                      <a:pPr algn="ctr"/>
                      <a:r>
                        <a:rPr lang="en-US" sz="1400" dirty="0">
                          <a:solidFill>
                            <a:srgbClr val="064339"/>
                          </a:solidFill>
                        </a:rPr>
                        <a:t>FACT</a:t>
                      </a:r>
                    </a:p>
                  </a:txBody>
                  <a:tcPr marL="68580" marR="68580" marT="34290" marB="34290">
                    <a:solidFill>
                      <a:srgbClr val="00B050"/>
                    </a:solidFill>
                  </a:tcPr>
                </a:tc>
                <a:tc>
                  <a:txBody>
                    <a:bodyPr/>
                    <a:lstStyle/>
                    <a:p>
                      <a:pPr algn="ctr"/>
                      <a:r>
                        <a:rPr lang="en-US" sz="1400" dirty="0">
                          <a:solidFill>
                            <a:srgbClr val="064339"/>
                          </a:solidFill>
                        </a:rPr>
                        <a:t>STORY</a:t>
                      </a:r>
                    </a:p>
                  </a:txBody>
                  <a:tcPr marL="68580" marR="68580" marT="34290" marB="34290">
                    <a:solidFill>
                      <a:srgbClr val="00B050"/>
                    </a:solidFill>
                  </a:tcPr>
                </a:tc>
                <a:extLst>
                  <a:ext uri="{0D108BD9-81ED-4DB2-BD59-A6C34878D82A}">
                    <a16:rowId xmlns:a16="http://schemas.microsoft.com/office/drawing/2014/main" val="1397118134"/>
                  </a:ext>
                </a:extLst>
              </a:tr>
              <a:tr h="411510">
                <a:tc>
                  <a:txBody>
                    <a:bodyPr/>
                    <a:lstStyle/>
                    <a:p>
                      <a:r>
                        <a:rPr lang="en-US" sz="1400" dirty="0">
                          <a:solidFill>
                            <a:srgbClr val="064339"/>
                          </a:solidFill>
                        </a:rPr>
                        <a:t>You’re cut off in traffic</a:t>
                      </a:r>
                    </a:p>
                  </a:txBody>
                  <a:tcPr marL="68580" marR="68580" marT="34290" marB="34290">
                    <a:solidFill>
                      <a:srgbClr val="D2EDCB"/>
                    </a:solidFill>
                  </a:tcPr>
                </a:tc>
                <a:tc>
                  <a:txBody>
                    <a:bodyPr/>
                    <a:lstStyle/>
                    <a:p>
                      <a:r>
                        <a:rPr lang="en-US" sz="1400" dirty="0">
                          <a:solidFill>
                            <a:srgbClr val="064339"/>
                          </a:solidFill>
                        </a:rPr>
                        <a:t>They must be distracted.  I’m glad we’re both safe and hope they’re ok.</a:t>
                      </a:r>
                    </a:p>
                  </a:txBody>
                  <a:tcPr marL="68580" marR="68580" marT="34290" marB="34290">
                    <a:solidFill>
                      <a:srgbClr val="D2EDCB"/>
                    </a:solidFill>
                  </a:tcPr>
                </a:tc>
                <a:extLst>
                  <a:ext uri="{0D108BD9-81ED-4DB2-BD59-A6C34878D82A}">
                    <a16:rowId xmlns:a16="http://schemas.microsoft.com/office/drawing/2014/main" val="853250781"/>
                  </a:ext>
                </a:extLst>
              </a:tr>
              <a:tr h="611397">
                <a:tc>
                  <a:txBody>
                    <a:bodyPr/>
                    <a:lstStyle/>
                    <a:p>
                      <a:r>
                        <a:rPr lang="en-US" sz="1400" dirty="0">
                          <a:solidFill>
                            <a:srgbClr val="064339"/>
                          </a:solidFill>
                        </a:rPr>
                        <a:t>Your colleague publicly asked you a question in your area of expertise that you couldn’t answer</a:t>
                      </a:r>
                    </a:p>
                  </a:txBody>
                  <a:tcPr marL="68580" marR="68580" marT="34290" marB="34290">
                    <a:solidFill>
                      <a:srgbClr val="B8EA8A"/>
                    </a:solidFill>
                  </a:tcPr>
                </a:tc>
                <a:tc>
                  <a:txBody>
                    <a:bodyPr/>
                    <a:lstStyle/>
                    <a:p>
                      <a:r>
                        <a:rPr lang="en-US" sz="1400" dirty="0">
                          <a:solidFill>
                            <a:srgbClr val="064339"/>
                          </a:solidFill>
                        </a:rPr>
                        <a:t>They recognize this is my specialty and meant to let me share my knowledge.  No harm intended</a:t>
                      </a:r>
                    </a:p>
                  </a:txBody>
                  <a:tcPr marL="68580" marR="68580" marT="34290" marB="34290">
                    <a:solidFill>
                      <a:srgbClr val="B8EA8A"/>
                    </a:solidFill>
                  </a:tcPr>
                </a:tc>
                <a:extLst>
                  <a:ext uri="{0D108BD9-81ED-4DB2-BD59-A6C34878D82A}">
                    <a16:rowId xmlns:a16="http://schemas.microsoft.com/office/drawing/2014/main" val="4201134950"/>
                  </a:ext>
                </a:extLst>
              </a:tr>
              <a:tr h="874768">
                <a:tc>
                  <a:txBody>
                    <a:bodyPr/>
                    <a:lstStyle/>
                    <a:p>
                      <a:r>
                        <a:rPr lang="en-US" sz="1400" dirty="0">
                          <a:solidFill>
                            <a:srgbClr val="064339"/>
                          </a:solidFill>
                        </a:rPr>
                        <a:t>Your supervisor scowls and interrupts when you mention a concern about a comment they made</a:t>
                      </a:r>
                    </a:p>
                  </a:txBody>
                  <a:tcPr marL="68580" marR="68580" marT="34290" marB="34290">
                    <a:solidFill>
                      <a:srgbClr val="D2EDCB"/>
                    </a:solidFill>
                  </a:tcPr>
                </a:tc>
                <a:tc>
                  <a:txBody>
                    <a:bodyPr/>
                    <a:lstStyle/>
                    <a:p>
                      <a:r>
                        <a:rPr lang="en-US" sz="1400" dirty="0">
                          <a:solidFill>
                            <a:srgbClr val="064339"/>
                          </a:solidFill>
                        </a:rPr>
                        <a:t>It’s possible they’re embarrassed over the comment and have already realized the mistake </a:t>
                      </a:r>
                    </a:p>
                  </a:txBody>
                  <a:tcPr marL="68580" marR="68580" marT="34290" marB="34290">
                    <a:solidFill>
                      <a:srgbClr val="D2EDCB"/>
                    </a:solidFill>
                  </a:tcPr>
                </a:tc>
                <a:extLst>
                  <a:ext uri="{0D108BD9-81ED-4DB2-BD59-A6C34878D82A}">
                    <a16:rowId xmlns:a16="http://schemas.microsoft.com/office/drawing/2014/main" val="871547523"/>
                  </a:ext>
                </a:extLst>
              </a:tr>
            </a:tbl>
          </a:graphicData>
        </a:graphic>
      </p:graphicFrame>
    </p:spTree>
    <p:extLst>
      <p:ext uri="{BB962C8B-B14F-4D97-AF65-F5344CB8AC3E}">
        <p14:creationId xmlns:p14="http://schemas.microsoft.com/office/powerpoint/2010/main" val="2585500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644DAD-8EF2-5CFA-67DC-A4045429DF7F}"/>
              </a:ext>
            </a:extLst>
          </p:cNvPr>
          <p:cNvSpPr txBox="1"/>
          <p:nvPr/>
        </p:nvSpPr>
        <p:spPr>
          <a:xfrm>
            <a:off x="366655" y="480466"/>
            <a:ext cx="8182230" cy="646198"/>
          </a:xfrm>
          <a:prstGeom prst="rect">
            <a:avLst/>
          </a:prstGeom>
        </p:spPr>
        <p:txBody>
          <a:bodyPr vert="horz" lIns="68580" tIns="34290" rIns="68580" bIns="34290" rtlCol="0" anchor="ctr">
            <a:norm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Tell no story:</a:t>
            </a:r>
          </a:p>
        </p:txBody>
      </p:sp>
      <p:graphicFrame>
        <p:nvGraphicFramePr>
          <p:cNvPr id="5" name="Table 3">
            <a:extLst>
              <a:ext uri="{FF2B5EF4-FFF2-40B4-BE49-F238E27FC236}">
                <a16:creationId xmlns:a16="http://schemas.microsoft.com/office/drawing/2014/main" id="{79953FAF-677D-FF3E-FBDE-BA1F2AD77D3F}"/>
              </a:ext>
            </a:extLst>
          </p:cNvPr>
          <p:cNvGraphicFramePr>
            <a:graphicFrameLocks noGrp="1"/>
          </p:cNvGraphicFramePr>
          <p:nvPr/>
        </p:nvGraphicFramePr>
        <p:xfrm>
          <a:off x="837977" y="1624076"/>
          <a:ext cx="7529188" cy="3259596"/>
        </p:xfrm>
        <a:graphic>
          <a:graphicData uri="http://schemas.openxmlformats.org/drawingml/2006/table">
            <a:tbl>
              <a:tblPr firstRow="1" bandRow="1">
                <a:tableStyleId>{5C22544A-7EE6-4342-B048-85BDC9FD1C3A}</a:tableStyleId>
              </a:tblPr>
              <a:tblGrid>
                <a:gridCol w="3764594">
                  <a:extLst>
                    <a:ext uri="{9D8B030D-6E8A-4147-A177-3AD203B41FA5}">
                      <a16:colId xmlns:a16="http://schemas.microsoft.com/office/drawing/2014/main" val="416670755"/>
                    </a:ext>
                  </a:extLst>
                </a:gridCol>
                <a:gridCol w="3764594">
                  <a:extLst>
                    <a:ext uri="{9D8B030D-6E8A-4147-A177-3AD203B41FA5}">
                      <a16:colId xmlns:a16="http://schemas.microsoft.com/office/drawing/2014/main" val="1016135217"/>
                    </a:ext>
                  </a:extLst>
                </a:gridCol>
              </a:tblGrid>
              <a:tr h="494418">
                <a:tc>
                  <a:txBody>
                    <a:bodyPr/>
                    <a:lstStyle/>
                    <a:p>
                      <a:pPr algn="ctr"/>
                      <a:r>
                        <a:rPr lang="en-US" sz="1400" dirty="0">
                          <a:solidFill>
                            <a:srgbClr val="064339"/>
                          </a:solidFill>
                        </a:rPr>
                        <a:t>FACT</a:t>
                      </a:r>
                    </a:p>
                  </a:txBody>
                  <a:tcPr marL="68580" marR="68580" marT="34290" marB="34290">
                    <a:solidFill>
                      <a:srgbClr val="00B050"/>
                    </a:solidFill>
                  </a:tcPr>
                </a:tc>
                <a:tc>
                  <a:txBody>
                    <a:bodyPr/>
                    <a:lstStyle/>
                    <a:p>
                      <a:pPr algn="ctr"/>
                      <a:r>
                        <a:rPr lang="en-US" sz="1400" dirty="0">
                          <a:solidFill>
                            <a:srgbClr val="064339"/>
                          </a:solidFill>
                        </a:rPr>
                        <a:t>QUESTION</a:t>
                      </a:r>
                    </a:p>
                  </a:txBody>
                  <a:tcPr marL="68580" marR="68580" marT="34290" marB="34290">
                    <a:solidFill>
                      <a:srgbClr val="00B050"/>
                    </a:solidFill>
                  </a:tcPr>
                </a:tc>
                <a:extLst>
                  <a:ext uri="{0D108BD9-81ED-4DB2-BD59-A6C34878D82A}">
                    <a16:rowId xmlns:a16="http://schemas.microsoft.com/office/drawing/2014/main" val="1397118134"/>
                  </a:ext>
                </a:extLst>
              </a:tr>
              <a:tr h="494418">
                <a:tc>
                  <a:txBody>
                    <a:bodyPr/>
                    <a:lstStyle/>
                    <a:p>
                      <a:r>
                        <a:rPr lang="en-US" sz="1400" dirty="0">
                          <a:solidFill>
                            <a:srgbClr val="064339"/>
                          </a:solidFill>
                        </a:rPr>
                        <a:t>You’re cut off in traffic</a:t>
                      </a:r>
                    </a:p>
                  </a:txBody>
                  <a:tcPr marL="68580" marR="68580" marT="34290" marB="34290">
                    <a:solidFill>
                      <a:srgbClr val="D2EDCB"/>
                    </a:solidFill>
                  </a:tcPr>
                </a:tc>
                <a:tc>
                  <a:txBody>
                    <a:bodyPr/>
                    <a:lstStyle/>
                    <a:p>
                      <a:r>
                        <a:rPr lang="en-US" sz="1400" dirty="0">
                          <a:solidFill>
                            <a:srgbClr val="064339"/>
                          </a:solidFill>
                        </a:rPr>
                        <a:t>n/a </a:t>
                      </a:r>
                    </a:p>
                  </a:txBody>
                  <a:tcPr marL="68580" marR="68580" marT="34290" marB="34290">
                    <a:solidFill>
                      <a:srgbClr val="D2EDCB"/>
                    </a:solidFill>
                  </a:tcPr>
                </a:tc>
                <a:extLst>
                  <a:ext uri="{0D108BD9-81ED-4DB2-BD59-A6C34878D82A}">
                    <a16:rowId xmlns:a16="http://schemas.microsoft.com/office/drawing/2014/main" val="853250781"/>
                  </a:ext>
                </a:extLst>
              </a:tr>
              <a:tr h="851435">
                <a:tc>
                  <a:txBody>
                    <a:bodyPr/>
                    <a:lstStyle/>
                    <a:p>
                      <a:r>
                        <a:rPr lang="en-US" sz="1400" dirty="0">
                          <a:solidFill>
                            <a:srgbClr val="064339"/>
                          </a:solidFill>
                        </a:rPr>
                        <a:t>Your colleague publicly asked you a question in your area of expertise that you couldn’t answer</a:t>
                      </a:r>
                    </a:p>
                  </a:txBody>
                  <a:tcPr marL="68580" marR="68580" marT="34290" marB="34290">
                    <a:solidFill>
                      <a:srgbClr val="B8EA8A"/>
                    </a:solidFill>
                  </a:tcPr>
                </a:tc>
                <a:tc>
                  <a:txBody>
                    <a:bodyPr/>
                    <a:lstStyle/>
                    <a:p>
                      <a:r>
                        <a:rPr lang="en-US" sz="1400" dirty="0">
                          <a:solidFill>
                            <a:srgbClr val="064339"/>
                          </a:solidFill>
                        </a:rPr>
                        <a:t>When you unexpectedly asked me the question I couldn’t answer about “x”, it crossed my mind that maybe that was your intent. But that could be off-base. Would you share what you had in mind when you posed the question? </a:t>
                      </a:r>
                    </a:p>
                  </a:txBody>
                  <a:tcPr marL="68580" marR="68580" marT="34290" marB="34290">
                    <a:solidFill>
                      <a:srgbClr val="B8EA8A"/>
                    </a:solidFill>
                  </a:tcPr>
                </a:tc>
                <a:extLst>
                  <a:ext uri="{0D108BD9-81ED-4DB2-BD59-A6C34878D82A}">
                    <a16:rowId xmlns:a16="http://schemas.microsoft.com/office/drawing/2014/main" val="4201134950"/>
                  </a:ext>
                </a:extLst>
              </a:tr>
              <a:tr h="1051009">
                <a:tc>
                  <a:txBody>
                    <a:bodyPr/>
                    <a:lstStyle/>
                    <a:p>
                      <a:r>
                        <a:rPr lang="en-US" sz="1400" dirty="0">
                          <a:solidFill>
                            <a:srgbClr val="064339"/>
                          </a:solidFill>
                        </a:rPr>
                        <a:t>Your supervisor scowls and interrupts when you mention a concern about a comment they made</a:t>
                      </a:r>
                    </a:p>
                  </a:txBody>
                  <a:tcPr marL="68580" marR="68580" marT="34290" marB="34290">
                    <a:solidFill>
                      <a:srgbClr val="D2EDCB"/>
                    </a:solidFill>
                  </a:tcPr>
                </a:tc>
                <a:tc>
                  <a:txBody>
                    <a:bodyPr/>
                    <a:lstStyle/>
                    <a:p>
                      <a:r>
                        <a:rPr lang="en-US" sz="1400" dirty="0">
                          <a:solidFill>
                            <a:srgbClr val="064339"/>
                          </a:solidFill>
                        </a:rPr>
                        <a:t>I noticed that when I mentioned “x”, your expression changed, and you looked like you may be irritated. I only wanted to talk with you privately to share the impact, and to hear your thoughts.</a:t>
                      </a:r>
                    </a:p>
                  </a:txBody>
                  <a:tcPr marL="68580" marR="68580" marT="34290" marB="34290">
                    <a:solidFill>
                      <a:srgbClr val="D2EDCB"/>
                    </a:solidFill>
                  </a:tcPr>
                </a:tc>
                <a:extLst>
                  <a:ext uri="{0D108BD9-81ED-4DB2-BD59-A6C34878D82A}">
                    <a16:rowId xmlns:a16="http://schemas.microsoft.com/office/drawing/2014/main" val="871547523"/>
                  </a:ext>
                </a:extLst>
              </a:tr>
            </a:tbl>
          </a:graphicData>
        </a:graphic>
      </p:graphicFrame>
    </p:spTree>
    <p:extLst>
      <p:ext uri="{BB962C8B-B14F-4D97-AF65-F5344CB8AC3E}">
        <p14:creationId xmlns:p14="http://schemas.microsoft.com/office/powerpoint/2010/main" val="1410820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371D-C4C2-7139-978C-CD3F29AFC574}"/>
              </a:ext>
            </a:extLst>
          </p:cNvPr>
          <p:cNvSpPr>
            <a:spLocks noGrp="1"/>
          </p:cNvSpPr>
          <p:nvPr>
            <p:ph type="title"/>
          </p:nvPr>
        </p:nvSpPr>
        <p:spPr>
          <a:xfrm>
            <a:off x="237450" y="722530"/>
            <a:ext cx="7579456" cy="798774"/>
          </a:xfrm>
          <a:noFill/>
        </p:spPr>
        <p:txBody>
          <a:bodyPr anchor="ctr">
            <a:normAutofit fontScale="90000"/>
          </a:bodyPr>
          <a:lstStyle/>
          <a:p>
            <a:pPr algn="l"/>
            <a:r>
              <a:rPr lang="en-US" sz="3600" b="1" dirty="0">
                <a:solidFill>
                  <a:srgbClr val="064339"/>
                </a:solidFill>
              </a:rPr>
              <a:t>Stories, and Solutions: Six Sources</a:t>
            </a:r>
            <a:br>
              <a:rPr lang="en-US" sz="2700" dirty="0">
                <a:solidFill>
                  <a:srgbClr val="FFFFFF"/>
                </a:solidFill>
              </a:rPr>
            </a:br>
            <a:endParaRPr lang="en-US" sz="2700" dirty="0">
              <a:solidFill>
                <a:srgbClr val="FFFFFF"/>
              </a:solidFill>
            </a:endParaRPr>
          </a:p>
        </p:txBody>
      </p:sp>
      <p:graphicFrame>
        <p:nvGraphicFramePr>
          <p:cNvPr id="7" name="Table 7">
            <a:extLst>
              <a:ext uri="{FF2B5EF4-FFF2-40B4-BE49-F238E27FC236}">
                <a16:creationId xmlns:a16="http://schemas.microsoft.com/office/drawing/2014/main" id="{51A5D85C-D91F-00AF-E2AB-1672853A0AD4}"/>
              </a:ext>
            </a:extLst>
          </p:cNvPr>
          <p:cNvGraphicFramePr>
            <a:graphicFrameLocks noGrp="1"/>
          </p:cNvGraphicFramePr>
          <p:nvPr/>
        </p:nvGraphicFramePr>
        <p:xfrm>
          <a:off x="1577946" y="2571750"/>
          <a:ext cx="6238959" cy="2452098"/>
        </p:xfrm>
        <a:graphic>
          <a:graphicData uri="http://schemas.openxmlformats.org/drawingml/2006/table">
            <a:tbl>
              <a:tblPr firstRow="1" bandRow="1">
                <a:tableStyleId>{5C22544A-7EE6-4342-B048-85BDC9FD1C3A}</a:tableStyleId>
              </a:tblPr>
              <a:tblGrid>
                <a:gridCol w="1207411">
                  <a:extLst>
                    <a:ext uri="{9D8B030D-6E8A-4147-A177-3AD203B41FA5}">
                      <a16:colId xmlns:a16="http://schemas.microsoft.com/office/drawing/2014/main" val="728329329"/>
                    </a:ext>
                  </a:extLst>
                </a:gridCol>
                <a:gridCol w="2535506">
                  <a:extLst>
                    <a:ext uri="{9D8B030D-6E8A-4147-A177-3AD203B41FA5}">
                      <a16:colId xmlns:a16="http://schemas.microsoft.com/office/drawing/2014/main" val="3631053272"/>
                    </a:ext>
                  </a:extLst>
                </a:gridCol>
                <a:gridCol w="2496042">
                  <a:extLst>
                    <a:ext uri="{9D8B030D-6E8A-4147-A177-3AD203B41FA5}">
                      <a16:colId xmlns:a16="http://schemas.microsoft.com/office/drawing/2014/main" val="114987108"/>
                    </a:ext>
                  </a:extLst>
                </a:gridCol>
              </a:tblGrid>
              <a:tr h="320220">
                <a:tc>
                  <a:txBody>
                    <a:bodyPr/>
                    <a:lstStyle/>
                    <a:p>
                      <a:endParaRPr lang="en-US" sz="1200" dirty="0">
                        <a:solidFill>
                          <a:srgbClr val="064339"/>
                        </a:solidFill>
                      </a:endParaRPr>
                    </a:p>
                  </a:txBody>
                  <a:tcPr marL="68580" marR="68580" marT="34290" marB="34290">
                    <a:solidFill>
                      <a:srgbClr val="67C521"/>
                    </a:solidFill>
                  </a:tcPr>
                </a:tc>
                <a:tc>
                  <a:txBody>
                    <a:bodyPr/>
                    <a:lstStyle/>
                    <a:p>
                      <a:pPr algn="ctr"/>
                      <a:r>
                        <a:rPr lang="en-US" sz="1200" dirty="0">
                          <a:solidFill>
                            <a:srgbClr val="064339"/>
                          </a:solidFill>
                        </a:rPr>
                        <a:t>MOTIVATION</a:t>
                      </a:r>
                    </a:p>
                  </a:txBody>
                  <a:tcPr marL="68580" marR="68580" marT="34290" marB="34290">
                    <a:solidFill>
                      <a:srgbClr val="67C521"/>
                    </a:solidFill>
                  </a:tcPr>
                </a:tc>
                <a:tc>
                  <a:txBody>
                    <a:bodyPr/>
                    <a:lstStyle/>
                    <a:p>
                      <a:pPr algn="ctr"/>
                      <a:r>
                        <a:rPr lang="en-US" sz="1200" dirty="0">
                          <a:solidFill>
                            <a:srgbClr val="064339"/>
                          </a:solidFill>
                        </a:rPr>
                        <a:t>ABILITY</a:t>
                      </a:r>
                    </a:p>
                  </a:txBody>
                  <a:tcPr marL="68580" marR="68580" marT="34290" marB="34290">
                    <a:solidFill>
                      <a:srgbClr val="67C521"/>
                    </a:solidFill>
                  </a:tcPr>
                </a:tc>
                <a:extLst>
                  <a:ext uri="{0D108BD9-81ED-4DB2-BD59-A6C34878D82A}">
                    <a16:rowId xmlns:a16="http://schemas.microsoft.com/office/drawing/2014/main" val="475640332"/>
                  </a:ext>
                </a:extLst>
              </a:tr>
              <a:tr h="710626">
                <a:tc>
                  <a:txBody>
                    <a:bodyPr/>
                    <a:lstStyle/>
                    <a:p>
                      <a:r>
                        <a:rPr lang="en-US" sz="1200" b="1" dirty="0">
                          <a:solidFill>
                            <a:srgbClr val="064339"/>
                          </a:solidFill>
                        </a:rPr>
                        <a:t>PERSONAL</a:t>
                      </a:r>
                    </a:p>
                  </a:txBody>
                  <a:tcPr marL="68580" marR="68580" marT="34290" marB="34290">
                    <a:solidFill>
                      <a:srgbClr val="D2EDCB"/>
                    </a:solidFill>
                  </a:tcPr>
                </a:tc>
                <a:tc>
                  <a:txBody>
                    <a:bodyPr/>
                    <a:lstStyle/>
                    <a:p>
                      <a:pPr algn="r"/>
                      <a:r>
                        <a:rPr lang="en-US" sz="1200" dirty="0">
                          <a:solidFill>
                            <a:srgbClr val="064339"/>
                          </a:solidFill>
                        </a:rPr>
                        <a:t>Do they want to engage in the behavior?</a:t>
                      </a:r>
                    </a:p>
                  </a:txBody>
                  <a:tcPr marL="68580" marR="68580" marT="34290" marB="34290">
                    <a:solidFill>
                      <a:srgbClr val="D2EDCB"/>
                    </a:solidFill>
                  </a:tcPr>
                </a:tc>
                <a:tc>
                  <a:txBody>
                    <a:bodyPr/>
                    <a:lstStyle/>
                    <a:p>
                      <a:pPr algn="r"/>
                      <a:r>
                        <a:rPr lang="en-US" sz="1200" dirty="0">
                          <a:solidFill>
                            <a:srgbClr val="064339"/>
                          </a:solidFill>
                        </a:rPr>
                        <a:t>Do they have the right skills and strengths to do the right thing?</a:t>
                      </a:r>
                    </a:p>
                  </a:txBody>
                  <a:tcPr marL="68580" marR="68580" marT="34290" marB="34290">
                    <a:solidFill>
                      <a:srgbClr val="D2EDCB"/>
                    </a:solidFill>
                  </a:tcPr>
                </a:tc>
                <a:extLst>
                  <a:ext uri="{0D108BD9-81ED-4DB2-BD59-A6C34878D82A}">
                    <a16:rowId xmlns:a16="http://schemas.microsoft.com/office/drawing/2014/main" val="951630689"/>
                  </a:ext>
                </a:extLst>
              </a:tr>
              <a:tr h="710626">
                <a:tc>
                  <a:txBody>
                    <a:bodyPr/>
                    <a:lstStyle/>
                    <a:p>
                      <a:r>
                        <a:rPr lang="en-US" sz="1200" b="1" dirty="0">
                          <a:solidFill>
                            <a:srgbClr val="064339"/>
                          </a:solidFill>
                        </a:rPr>
                        <a:t>SOCIAL</a:t>
                      </a:r>
                    </a:p>
                  </a:txBody>
                  <a:tcPr marL="68580" marR="68580" marT="34290" marB="34290">
                    <a:solidFill>
                      <a:srgbClr val="B8EA8A"/>
                    </a:solidFill>
                  </a:tcPr>
                </a:tc>
                <a:tc>
                  <a:txBody>
                    <a:bodyPr/>
                    <a:lstStyle/>
                    <a:p>
                      <a:pPr algn="r"/>
                      <a:r>
                        <a:rPr lang="en-US" sz="1200" dirty="0">
                          <a:solidFill>
                            <a:srgbClr val="064339"/>
                          </a:solidFill>
                        </a:rPr>
                        <a:t>Are other people encouraging and/or discouraging behaviors?</a:t>
                      </a:r>
                    </a:p>
                  </a:txBody>
                  <a:tcPr marL="68580" marR="68580" marT="34290" marB="34290">
                    <a:solidFill>
                      <a:srgbClr val="B8EA8A"/>
                    </a:solidFill>
                  </a:tcPr>
                </a:tc>
                <a:tc>
                  <a:txBody>
                    <a:bodyPr/>
                    <a:lstStyle/>
                    <a:p>
                      <a:pPr algn="r"/>
                      <a:r>
                        <a:rPr lang="en-US" sz="1200" dirty="0">
                          <a:solidFill>
                            <a:srgbClr val="064339"/>
                          </a:solidFill>
                        </a:rPr>
                        <a:t>Do others provide the help, information, and resources required at particular times?</a:t>
                      </a:r>
                    </a:p>
                  </a:txBody>
                  <a:tcPr marL="68580" marR="68580" marT="34290" marB="34290">
                    <a:solidFill>
                      <a:srgbClr val="B8EA8A"/>
                    </a:solidFill>
                  </a:tcPr>
                </a:tc>
                <a:extLst>
                  <a:ext uri="{0D108BD9-81ED-4DB2-BD59-A6C34878D82A}">
                    <a16:rowId xmlns:a16="http://schemas.microsoft.com/office/drawing/2014/main" val="3755768283"/>
                  </a:ext>
                </a:extLst>
              </a:tr>
              <a:tr h="710626">
                <a:tc>
                  <a:txBody>
                    <a:bodyPr/>
                    <a:lstStyle/>
                    <a:p>
                      <a:r>
                        <a:rPr lang="en-US" sz="1200" b="1" dirty="0">
                          <a:solidFill>
                            <a:srgbClr val="064339"/>
                          </a:solidFill>
                        </a:rPr>
                        <a:t>STRUCTURAL</a:t>
                      </a:r>
                    </a:p>
                  </a:txBody>
                  <a:tcPr marL="68580" marR="68580" marT="34290" marB="34290">
                    <a:solidFill>
                      <a:srgbClr val="D2EDCB"/>
                    </a:solidFill>
                  </a:tcPr>
                </a:tc>
                <a:tc>
                  <a:txBody>
                    <a:bodyPr/>
                    <a:lstStyle/>
                    <a:p>
                      <a:pPr algn="r"/>
                      <a:r>
                        <a:rPr lang="en-US" sz="1200" dirty="0">
                          <a:solidFill>
                            <a:srgbClr val="064339"/>
                          </a:solidFill>
                        </a:rPr>
                        <a:t>Are systems rewarding the right behavior and discouraging ineffective ones?</a:t>
                      </a:r>
                    </a:p>
                  </a:txBody>
                  <a:tcPr marL="68580" marR="68580" marT="34290" marB="34290">
                    <a:solidFill>
                      <a:srgbClr val="D2EDCB"/>
                    </a:solidFill>
                  </a:tcPr>
                </a:tc>
                <a:tc>
                  <a:txBody>
                    <a:bodyPr/>
                    <a:lstStyle/>
                    <a:p>
                      <a:pPr algn="r"/>
                      <a:r>
                        <a:rPr lang="en-US" sz="1200" dirty="0">
                          <a:solidFill>
                            <a:srgbClr val="064339"/>
                          </a:solidFill>
                        </a:rPr>
                        <a:t>Are there systems that keep people in place and on progress?</a:t>
                      </a:r>
                    </a:p>
                  </a:txBody>
                  <a:tcPr marL="68580" marR="68580" marT="34290" marB="34290">
                    <a:solidFill>
                      <a:srgbClr val="D2EDCB"/>
                    </a:solidFill>
                  </a:tcPr>
                </a:tc>
                <a:extLst>
                  <a:ext uri="{0D108BD9-81ED-4DB2-BD59-A6C34878D82A}">
                    <a16:rowId xmlns:a16="http://schemas.microsoft.com/office/drawing/2014/main" val="458677633"/>
                  </a:ext>
                </a:extLst>
              </a:tr>
            </a:tbl>
          </a:graphicData>
        </a:graphic>
      </p:graphicFrame>
      <p:sp>
        <p:nvSpPr>
          <p:cNvPr id="3" name="TextBox 2">
            <a:extLst>
              <a:ext uri="{FF2B5EF4-FFF2-40B4-BE49-F238E27FC236}">
                <a16:creationId xmlns:a16="http://schemas.microsoft.com/office/drawing/2014/main" id="{9890E6AB-D4D4-18D8-C6A9-59EE0969860A}"/>
              </a:ext>
            </a:extLst>
          </p:cNvPr>
          <p:cNvSpPr txBox="1"/>
          <p:nvPr/>
        </p:nvSpPr>
        <p:spPr>
          <a:xfrm>
            <a:off x="971043" y="1391830"/>
            <a:ext cx="7420397" cy="120032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We often believe the worst about others’ intentions and motivations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We expect others to assume our good intent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We fail to consider the other reasons (sources) of behavior</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4189700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371D-C4C2-7139-978C-CD3F29AFC574}"/>
              </a:ext>
            </a:extLst>
          </p:cNvPr>
          <p:cNvSpPr>
            <a:spLocks noGrp="1"/>
          </p:cNvSpPr>
          <p:nvPr>
            <p:ph type="title"/>
          </p:nvPr>
        </p:nvSpPr>
        <p:spPr>
          <a:xfrm>
            <a:off x="237450" y="722530"/>
            <a:ext cx="7579456" cy="798774"/>
          </a:xfrm>
          <a:noFill/>
        </p:spPr>
        <p:txBody>
          <a:bodyPr anchor="ctr">
            <a:normAutofit fontScale="90000"/>
          </a:bodyPr>
          <a:lstStyle/>
          <a:p>
            <a:pPr algn="l"/>
            <a:r>
              <a:rPr lang="en-US" sz="3600" b="1" dirty="0">
                <a:solidFill>
                  <a:srgbClr val="064339"/>
                </a:solidFill>
              </a:rPr>
              <a:t>Stories, and Solutions: Six Sources</a:t>
            </a:r>
            <a:br>
              <a:rPr lang="en-US" sz="2700" dirty="0">
                <a:solidFill>
                  <a:srgbClr val="FFFFFF"/>
                </a:solidFill>
              </a:rPr>
            </a:br>
            <a:endParaRPr lang="en-US" sz="2700" dirty="0">
              <a:solidFill>
                <a:srgbClr val="FFFFFF"/>
              </a:solidFill>
            </a:endParaRPr>
          </a:p>
        </p:txBody>
      </p:sp>
      <p:graphicFrame>
        <p:nvGraphicFramePr>
          <p:cNvPr id="7" name="Table 7">
            <a:extLst>
              <a:ext uri="{FF2B5EF4-FFF2-40B4-BE49-F238E27FC236}">
                <a16:creationId xmlns:a16="http://schemas.microsoft.com/office/drawing/2014/main" id="{51A5D85C-D91F-00AF-E2AB-1672853A0AD4}"/>
              </a:ext>
            </a:extLst>
          </p:cNvPr>
          <p:cNvGraphicFramePr>
            <a:graphicFrameLocks noGrp="1"/>
          </p:cNvGraphicFramePr>
          <p:nvPr/>
        </p:nvGraphicFramePr>
        <p:xfrm>
          <a:off x="1452520" y="2190604"/>
          <a:ext cx="6238959" cy="2452098"/>
        </p:xfrm>
        <a:graphic>
          <a:graphicData uri="http://schemas.openxmlformats.org/drawingml/2006/table">
            <a:tbl>
              <a:tblPr firstRow="1" bandRow="1">
                <a:tableStyleId>{5C22544A-7EE6-4342-B048-85BDC9FD1C3A}</a:tableStyleId>
              </a:tblPr>
              <a:tblGrid>
                <a:gridCol w="1207411">
                  <a:extLst>
                    <a:ext uri="{9D8B030D-6E8A-4147-A177-3AD203B41FA5}">
                      <a16:colId xmlns:a16="http://schemas.microsoft.com/office/drawing/2014/main" val="728329329"/>
                    </a:ext>
                  </a:extLst>
                </a:gridCol>
                <a:gridCol w="2535506">
                  <a:extLst>
                    <a:ext uri="{9D8B030D-6E8A-4147-A177-3AD203B41FA5}">
                      <a16:colId xmlns:a16="http://schemas.microsoft.com/office/drawing/2014/main" val="3631053272"/>
                    </a:ext>
                  </a:extLst>
                </a:gridCol>
                <a:gridCol w="2496042">
                  <a:extLst>
                    <a:ext uri="{9D8B030D-6E8A-4147-A177-3AD203B41FA5}">
                      <a16:colId xmlns:a16="http://schemas.microsoft.com/office/drawing/2014/main" val="114987108"/>
                    </a:ext>
                  </a:extLst>
                </a:gridCol>
              </a:tblGrid>
              <a:tr h="320220">
                <a:tc>
                  <a:txBody>
                    <a:bodyPr/>
                    <a:lstStyle/>
                    <a:p>
                      <a:endParaRPr lang="en-US" sz="1200" dirty="0">
                        <a:solidFill>
                          <a:srgbClr val="064339"/>
                        </a:solidFill>
                      </a:endParaRPr>
                    </a:p>
                  </a:txBody>
                  <a:tcPr marL="68580" marR="68580" marT="34290" marB="34290">
                    <a:solidFill>
                      <a:srgbClr val="67C521"/>
                    </a:solidFill>
                  </a:tcPr>
                </a:tc>
                <a:tc>
                  <a:txBody>
                    <a:bodyPr/>
                    <a:lstStyle/>
                    <a:p>
                      <a:pPr algn="ctr"/>
                      <a:r>
                        <a:rPr lang="en-US" sz="1200" dirty="0">
                          <a:solidFill>
                            <a:srgbClr val="064339"/>
                          </a:solidFill>
                        </a:rPr>
                        <a:t>MOTIVATION</a:t>
                      </a:r>
                    </a:p>
                  </a:txBody>
                  <a:tcPr marL="68580" marR="68580" marT="34290" marB="34290">
                    <a:solidFill>
                      <a:srgbClr val="67C521"/>
                    </a:solidFill>
                  </a:tcPr>
                </a:tc>
                <a:tc>
                  <a:txBody>
                    <a:bodyPr/>
                    <a:lstStyle/>
                    <a:p>
                      <a:pPr algn="ctr"/>
                      <a:r>
                        <a:rPr lang="en-US" sz="1200" dirty="0">
                          <a:solidFill>
                            <a:srgbClr val="064339"/>
                          </a:solidFill>
                        </a:rPr>
                        <a:t>ABILITY</a:t>
                      </a:r>
                    </a:p>
                  </a:txBody>
                  <a:tcPr marL="68580" marR="68580" marT="34290" marB="34290">
                    <a:solidFill>
                      <a:srgbClr val="67C521"/>
                    </a:solidFill>
                  </a:tcPr>
                </a:tc>
                <a:extLst>
                  <a:ext uri="{0D108BD9-81ED-4DB2-BD59-A6C34878D82A}">
                    <a16:rowId xmlns:a16="http://schemas.microsoft.com/office/drawing/2014/main" val="475640332"/>
                  </a:ext>
                </a:extLst>
              </a:tr>
              <a:tr h="710626">
                <a:tc>
                  <a:txBody>
                    <a:bodyPr/>
                    <a:lstStyle/>
                    <a:p>
                      <a:r>
                        <a:rPr lang="en-US" sz="1200" b="1" dirty="0">
                          <a:solidFill>
                            <a:srgbClr val="064339"/>
                          </a:solidFill>
                        </a:rPr>
                        <a:t>PERSONAL</a:t>
                      </a:r>
                    </a:p>
                  </a:txBody>
                  <a:tcPr marL="68580" marR="68580" marT="34290" marB="34290">
                    <a:solidFill>
                      <a:srgbClr val="D2EDCB"/>
                    </a:solidFill>
                  </a:tcPr>
                </a:tc>
                <a:tc>
                  <a:txBody>
                    <a:bodyPr/>
                    <a:lstStyle/>
                    <a:p>
                      <a:pPr algn="r"/>
                      <a:r>
                        <a:rPr lang="en-US" sz="1200" dirty="0">
                          <a:solidFill>
                            <a:srgbClr val="064339"/>
                          </a:solidFill>
                        </a:rPr>
                        <a:t>They don’t care about driving safely and the risk to others</a:t>
                      </a:r>
                    </a:p>
                  </a:txBody>
                  <a:tcPr marL="68580" marR="68580" marT="34290" marB="34290">
                    <a:solidFill>
                      <a:srgbClr val="D2EDCB"/>
                    </a:solidFill>
                  </a:tcPr>
                </a:tc>
                <a:tc>
                  <a:txBody>
                    <a:bodyPr/>
                    <a:lstStyle/>
                    <a:p>
                      <a:pPr algn="r"/>
                      <a:r>
                        <a:rPr lang="en-US" sz="1200" dirty="0">
                          <a:solidFill>
                            <a:srgbClr val="064339"/>
                          </a:solidFill>
                        </a:rPr>
                        <a:t>They have an injury, and then they moved to make the lane change, the muscle spasmed</a:t>
                      </a:r>
                    </a:p>
                  </a:txBody>
                  <a:tcPr marL="68580" marR="68580" marT="34290" marB="34290">
                    <a:solidFill>
                      <a:srgbClr val="D2EDCB"/>
                    </a:solidFill>
                  </a:tcPr>
                </a:tc>
                <a:extLst>
                  <a:ext uri="{0D108BD9-81ED-4DB2-BD59-A6C34878D82A}">
                    <a16:rowId xmlns:a16="http://schemas.microsoft.com/office/drawing/2014/main" val="951630689"/>
                  </a:ext>
                </a:extLst>
              </a:tr>
              <a:tr h="710626">
                <a:tc>
                  <a:txBody>
                    <a:bodyPr/>
                    <a:lstStyle/>
                    <a:p>
                      <a:r>
                        <a:rPr lang="en-US" sz="1200" b="1" dirty="0">
                          <a:solidFill>
                            <a:srgbClr val="064339"/>
                          </a:solidFill>
                        </a:rPr>
                        <a:t>SOCIAL</a:t>
                      </a:r>
                    </a:p>
                  </a:txBody>
                  <a:tcPr marL="68580" marR="68580" marT="34290" marB="34290">
                    <a:solidFill>
                      <a:srgbClr val="B8EA8A"/>
                    </a:solidFill>
                  </a:tcPr>
                </a:tc>
                <a:tc>
                  <a:txBody>
                    <a:bodyPr/>
                    <a:lstStyle/>
                    <a:p>
                      <a:pPr algn="r"/>
                      <a:r>
                        <a:rPr lang="en-US" sz="1200" dirty="0">
                          <a:solidFill>
                            <a:srgbClr val="064339"/>
                          </a:solidFill>
                        </a:rPr>
                        <a:t>A passenger is telling them to hurry</a:t>
                      </a:r>
                    </a:p>
                  </a:txBody>
                  <a:tcPr marL="68580" marR="68580" marT="34290" marB="34290">
                    <a:solidFill>
                      <a:srgbClr val="B8EA8A"/>
                    </a:solidFill>
                  </a:tcPr>
                </a:tc>
                <a:tc>
                  <a:txBody>
                    <a:bodyPr/>
                    <a:lstStyle/>
                    <a:p>
                      <a:pPr algn="r"/>
                      <a:r>
                        <a:rPr lang="en-US" sz="1200" dirty="0">
                          <a:solidFill>
                            <a:srgbClr val="064339"/>
                          </a:solidFill>
                        </a:rPr>
                        <a:t>Their passenger told them the lane was clear</a:t>
                      </a:r>
                    </a:p>
                  </a:txBody>
                  <a:tcPr marL="68580" marR="68580" marT="34290" marB="34290">
                    <a:solidFill>
                      <a:srgbClr val="B8EA8A"/>
                    </a:solidFill>
                  </a:tcPr>
                </a:tc>
                <a:extLst>
                  <a:ext uri="{0D108BD9-81ED-4DB2-BD59-A6C34878D82A}">
                    <a16:rowId xmlns:a16="http://schemas.microsoft.com/office/drawing/2014/main" val="3755768283"/>
                  </a:ext>
                </a:extLst>
              </a:tr>
              <a:tr h="710626">
                <a:tc>
                  <a:txBody>
                    <a:bodyPr/>
                    <a:lstStyle/>
                    <a:p>
                      <a:r>
                        <a:rPr lang="en-US" sz="1200" b="1" dirty="0">
                          <a:solidFill>
                            <a:srgbClr val="064339"/>
                          </a:solidFill>
                        </a:rPr>
                        <a:t>STRUCTURAL</a:t>
                      </a:r>
                    </a:p>
                  </a:txBody>
                  <a:tcPr marL="68580" marR="68580" marT="34290" marB="34290">
                    <a:solidFill>
                      <a:srgbClr val="D2EDCB"/>
                    </a:solidFill>
                  </a:tcPr>
                </a:tc>
                <a:tc>
                  <a:txBody>
                    <a:bodyPr/>
                    <a:lstStyle/>
                    <a:p>
                      <a:pPr algn="r"/>
                      <a:r>
                        <a:rPr lang="en-US" sz="1200" dirty="0">
                          <a:solidFill>
                            <a:srgbClr val="064339"/>
                          </a:solidFill>
                        </a:rPr>
                        <a:t>People are rarely pulled over for lane-change infractions</a:t>
                      </a:r>
                    </a:p>
                  </a:txBody>
                  <a:tcPr marL="68580" marR="68580" marT="34290" marB="34290">
                    <a:solidFill>
                      <a:srgbClr val="D2EDCB"/>
                    </a:solidFill>
                  </a:tcPr>
                </a:tc>
                <a:tc>
                  <a:txBody>
                    <a:bodyPr/>
                    <a:lstStyle/>
                    <a:p>
                      <a:pPr algn="r"/>
                      <a:r>
                        <a:rPr lang="en-US" sz="1200" dirty="0">
                          <a:solidFill>
                            <a:srgbClr val="064339"/>
                          </a:solidFill>
                        </a:rPr>
                        <a:t>A road sign was missing, or not placed far enough back to respond in time.</a:t>
                      </a:r>
                    </a:p>
                  </a:txBody>
                  <a:tcPr marL="68580" marR="68580" marT="34290" marB="34290">
                    <a:solidFill>
                      <a:srgbClr val="D2EDCB"/>
                    </a:solidFill>
                  </a:tcPr>
                </a:tc>
                <a:extLst>
                  <a:ext uri="{0D108BD9-81ED-4DB2-BD59-A6C34878D82A}">
                    <a16:rowId xmlns:a16="http://schemas.microsoft.com/office/drawing/2014/main" val="458677633"/>
                  </a:ext>
                </a:extLst>
              </a:tr>
            </a:tbl>
          </a:graphicData>
        </a:graphic>
      </p:graphicFrame>
      <p:sp>
        <p:nvSpPr>
          <p:cNvPr id="3" name="TextBox 2">
            <a:extLst>
              <a:ext uri="{FF2B5EF4-FFF2-40B4-BE49-F238E27FC236}">
                <a16:creationId xmlns:a16="http://schemas.microsoft.com/office/drawing/2014/main" id="{9890E6AB-D4D4-18D8-C6A9-59EE0969860A}"/>
              </a:ext>
            </a:extLst>
          </p:cNvPr>
          <p:cNvSpPr txBox="1"/>
          <p:nvPr/>
        </p:nvSpPr>
        <p:spPr>
          <a:xfrm>
            <a:off x="971043" y="1391830"/>
            <a:ext cx="7420397"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Example: You’re cut off in traffic</a:t>
            </a:r>
          </a:p>
        </p:txBody>
      </p:sp>
    </p:spTree>
    <p:extLst>
      <p:ext uri="{BB962C8B-B14F-4D97-AF65-F5344CB8AC3E}">
        <p14:creationId xmlns:p14="http://schemas.microsoft.com/office/powerpoint/2010/main" val="2326133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8EA390-A56B-7ECB-AA69-8CEFFB56EA4A}"/>
              </a:ext>
            </a:extLst>
          </p:cNvPr>
          <p:cNvSpPr txBox="1"/>
          <p:nvPr/>
        </p:nvSpPr>
        <p:spPr>
          <a:xfrm>
            <a:off x="90053" y="685444"/>
            <a:ext cx="8592702" cy="929259"/>
          </a:xfrm>
          <a:prstGeom prst="rect">
            <a:avLst/>
          </a:prstGeom>
        </p:spPr>
        <p:txBody>
          <a:bodyPr vert="horz" lIns="68580" tIns="34290" rIns="68580" bIns="34290" rtlCol="0" anchor="ctr">
            <a:no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WHY: </a:t>
            </a:r>
            <a:r>
              <a:rPr kumimoji="0" lang="en-US" sz="3200" b="1" i="0" u="none" strike="noStrike" kern="1200" cap="none" spc="0" normalizeH="0" baseline="0" noProof="0" dirty="0">
                <a:ln>
                  <a:noFill/>
                </a:ln>
                <a:solidFill>
                  <a:prstClr val="black"/>
                </a:solidFill>
                <a:effectLst/>
                <a:uLnTx/>
                <a:uFillTx/>
                <a:latin typeface="Calibri"/>
                <a:ea typeface="ＭＳ Ｐゴシック" charset="-128"/>
                <a:cs typeface="+mj-cs"/>
              </a:rPr>
              <a:t>Why are you having the conversation?</a:t>
            </a:r>
          </a:p>
        </p:txBody>
      </p:sp>
      <p:sp>
        <p:nvSpPr>
          <p:cNvPr id="2" name="TextBox 1">
            <a:extLst>
              <a:ext uri="{FF2B5EF4-FFF2-40B4-BE49-F238E27FC236}">
                <a16:creationId xmlns:a16="http://schemas.microsoft.com/office/drawing/2014/main" id="{CACE6CD9-274E-616B-0445-06A4469F2558}"/>
              </a:ext>
            </a:extLst>
          </p:cNvPr>
          <p:cNvSpPr txBox="1"/>
          <p:nvPr/>
        </p:nvSpPr>
        <p:spPr>
          <a:xfrm>
            <a:off x="389458" y="3993738"/>
            <a:ext cx="8527965" cy="929259"/>
          </a:xfrm>
          <a:prstGeom prst="rect">
            <a:avLst/>
          </a:prstGeom>
        </p:spPr>
        <p:txBody>
          <a:bodyPr vert="horz" lIns="68580" tIns="34290" rIns="68580" bIns="34290" rtlCol="0" anchor="ctr">
            <a:noAutofit/>
          </a:bodyPr>
          <a:lstStyle/>
          <a:p>
            <a:pPr marL="0" marR="0" lvl="0" indent="0" algn="ctr" defTabSz="457200" rtl="0" eaLnBrk="1" fontAlgn="base" latinLnBrk="0" hangingPunct="1">
              <a:lnSpc>
                <a:spcPct val="90000"/>
              </a:lnSpc>
              <a:spcBef>
                <a:spcPct val="0"/>
              </a:spcBef>
              <a:spcAft>
                <a:spcPts val="4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mj-cs"/>
              </a:rPr>
              <a:t>What do they think your intent is?  </a:t>
            </a:r>
          </a:p>
          <a:p>
            <a:pPr marL="0" marR="0" lvl="0" indent="0" algn="ctr" defTabSz="457200" rtl="0" eaLnBrk="1" fontAlgn="base" latinLnBrk="0" hangingPunct="1">
              <a:lnSpc>
                <a:spcPct val="90000"/>
              </a:lnSpc>
              <a:spcBef>
                <a:spcPct val="0"/>
              </a:spcBef>
              <a:spcAft>
                <a:spcPts val="4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mj-cs"/>
              </a:rPr>
              <a:t>What impact could this belief have on their participation and honesty?</a:t>
            </a:r>
          </a:p>
        </p:txBody>
      </p:sp>
      <p:graphicFrame>
        <p:nvGraphicFramePr>
          <p:cNvPr id="4" name="Table 5">
            <a:extLst>
              <a:ext uri="{FF2B5EF4-FFF2-40B4-BE49-F238E27FC236}">
                <a16:creationId xmlns:a16="http://schemas.microsoft.com/office/drawing/2014/main" id="{0DD87AEA-23A2-3A23-11C5-484F8CC486F1}"/>
              </a:ext>
            </a:extLst>
          </p:cNvPr>
          <p:cNvGraphicFramePr>
            <a:graphicFrameLocks noGrp="1"/>
          </p:cNvGraphicFramePr>
          <p:nvPr/>
        </p:nvGraphicFramePr>
        <p:xfrm>
          <a:off x="1995207" y="1704645"/>
          <a:ext cx="4782394" cy="2225040"/>
        </p:xfrm>
        <a:graphic>
          <a:graphicData uri="http://schemas.openxmlformats.org/drawingml/2006/table">
            <a:tbl>
              <a:tblPr firstRow="1" bandRow="1">
                <a:tableStyleId>{5C22544A-7EE6-4342-B048-85BDC9FD1C3A}</a:tableStyleId>
              </a:tblPr>
              <a:tblGrid>
                <a:gridCol w="2391197">
                  <a:extLst>
                    <a:ext uri="{9D8B030D-6E8A-4147-A177-3AD203B41FA5}">
                      <a16:colId xmlns:a16="http://schemas.microsoft.com/office/drawing/2014/main" val="3773395689"/>
                    </a:ext>
                  </a:extLst>
                </a:gridCol>
                <a:gridCol w="2391197">
                  <a:extLst>
                    <a:ext uri="{9D8B030D-6E8A-4147-A177-3AD203B41FA5}">
                      <a16:colId xmlns:a16="http://schemas.microsoft.com/office/drawing/2014/main" val="1956436909"/>
                    </a:ext>
                  </a:extLst>
                </a:gridCol>
              </a:tblGrid>
              <a:tr h="370840">
                <a:tc>
                  <a:txBody>
                    <a:bodyPr/>
                    <a:lstStyle/>
                    <a:p>
                      <a:pPr algn="ctr"/>
                      <a:r>
                        <a:rPr lang="en-US" sz="1600" dirty="0">
                          <a:solidFill>
                            <a:srgbClr val="064339"/>
                          </a:solidFill>
                        </a:rPr>
                        <a:t>DISRUPTIVE INTENT</a:t>
                      </a:r>
                    </a:p>
                  </a:txBody>
                  <a:tcPr>
                    <a:noFill/>
                  </a:tcPr>
                </a:tc>
                <a:tc>
                  <a:txBody>
                    <a:bodyPr/>
                    <a:lstStyle/>
                    <a:p>
                      <a:pPr algn="ctr"/>
                      <a:r>
                        <a:rPr lang="en-US" sz="1600" dirty="0">
                          <a:solidFill>
                            <a:srgbClr val="064339"/>
                          </a:solidFill>
                        </a:rPr>
                        <a:t>HELPFUL INTENT</a:t>
                      </a:r>
                    </a:p>
                  </a:txBody>
                  <a:tcPr>
                    <a:noFill/>
                  </a:tcPr>
                </a:tc>
                <a:extLst>
                  <a:ext uri="{0D108BD9-81ED-4DB2-BD59-A6C34878D82A}">
                    <a16:rowId xmlns:a16="http://schemas.microsoft.com/office/drawing/2014/main" val="1804558206"/>
                  </a:ext>
                </a:extLst>
              </a:tr>
              <a:tr h="370840">
                <a:tc>
                  <a:txBody>
                    <a:bodyPr/>
                    <a:lstStyle/>
                    <a:p>
                      <a:r>
                        <a:rPr lang="en-US" dirty="0">
                          <a:solidFill>
                            <a:srgbClr val="064339"/>
                          </a:solidFill>
                        </a:rPr>
                        <a:t>Be right</a:t>
                      </a:r>
                    </a:p>
                  </a:txBody>
                  <a:tcPr>
                    <a:noFill/>
                  </a:tcPr>
                </a:tc>
                <a:tc>
                  <a:txBody>
                    <a:bodyPr/>
                    <a:lstStyle/>
                    <a:p>
                      <a:r>
                        <a:rPr lang="en-US" dirty="0">
                          <a:solidFill>
                            <a:srgbClr val="064339"/>
                          </a:solidFill>
                        </a:rPr>
                        <a:t>Find the truth</a:t>
                      </a:r>
                    </a:p>
                  </a:txBody>
                  <a:tcPr>
                    <a:noFill/>
                  </a:tcPr>
                </a:tc>
                <a:extLst>
                  <a:ext uri="{0D108BD9-81ED-4DB2-BD59-A6C34878D82A}">
                    <a16:rowId xmlns:a16="http://schemas.microsoft.com/office/drawing/2014/main" val="2656815359"/>
                  </a:ext>
                </a:extLst>
              </a:tr>
              <a:tr h="370840">
                <a:tc>
                  <a:txBody>
                    <a:bodyPr/>
                    <a:lstStyle/>
                    <a:p>
                      <a:r>
                        <a:rPr lang="en-US" dirty="0">
                          <a:solidFill>
                            <a:srgbClr val="064339"/>
                          </a:solidFill>
                        </a:rPr>
                        <a:t>Look good, save face</a:t>
                      </a:r>
                    </a:p>
                  </a:txBody>
                  <a:tcPr>
                    <a:noFill/>
                  </a:tcPr>
                </a:tc>
                <a:tc>
                  <a:txBody>
                    <a:bodyPr/>
                    <a:lstStyle/>
                    <a:p>
                      <a:r>
                        <a:rPr lang="en-US" dirty="0">
                          <a:solidFill>
                            <a:srgbClr val="064339"/>
                          </a:solidFill>
                        </a:rPr>
                        <a:t>Learn</a:t>
                      </a:r>
                    </a:p>
                  </a:txBody>
                  <a:tcPr>
                    <a:noFill/>
                  </a:tcPr>
                </a:tc>
                <a:extLst>
                  <a:ext uri="{0D108BD9-81ED-4DB2-BD59-A6C34878D82A}">
                    <a16:rowId xmlns:a16="http://schemas.microsoft.com/office/drawing/2014/main" val="3313097286"/>
                  </a:ext>
                </a:extLst>
              </a:tr>
              <a:tr h="370840">
                <a:tc>
                  <a:txBody>
                    <a:bodyPr/>
                    <a:lstStyle/>
                    <a:p>
                      <a:r>
                        <a:rPr lang="en-US" dirty="0">
                          <a:solidFill>
                            <a:srgbClr val="064339"/>
                          </a:solidFill>
                        </a:rPr>
                        <a:t>Win</a:t>
                      </a:r>
                    </a:p>
                  </a:txBody>
                  <a:tcPr>
                    <a:noFill/>
                  </a:tcPr>
                </a:tc>
                <a:tc>
                  <a:txBody>
                    <a:bodyPr/>
                    <a:lstStyle/>
                    <a:p>
                      <a:r>
                        <a:rPr lang="en-US" dirty="0">
                          <a:solidFill>
                            <a:srgbClr val="064339"/>
                          </a:solidFill>
                        </a:rPr>
                        <a:t>Find a solution</a:t>
                      </a:r>
                    </a:p>
                  </a:txBody>
                  <a:tcPr>
                    <a:noFill/>
                  </a:tcPr>
                </a:tc>
                <a:extLst>
                  <a:ext uri="{0D108BD9-81ED-4DB2-BD59-A6C34878D82A}">
                    <a16:rowId xmlns:a16="http://schemas.microsoft.com/office/drawing/2014/main" val="1259046328"/>
                  </a:ext>
                </a:extLst>
              </a:tr>
              <a:tr h="370840">
                <a:tc>
                  <a:txBody>
                    <a:bodyPr/>
                    <a:lstStyle/>
                    <a:p>
                      <a:r>
                        <a:rPr lang="en-US" dirty="0">
                          <a:solidFill>
                            <a:srgbClr val="064339"/>
                          </a:solidFill>
                        </a:rPr>
                        <a:t>Punish, blame</a:t>
                      </a:r>
                    </a:p>
                  </a:txBody>
                  <a:tcPr>
                    <a:noFill/>
                  </a:tcPr>
                </a:tc>
                <a:tc>
                  <a:txBody>
                    <a:bodyPr/>
                    <a:lstStyle/>
                    <a:p>
                      <a:r>
                        <a:rPr lang="en-US" dirty="0">
                          <a:solidFill>
                            <a:srgbClr val="064339"/>
                          </a:solidFill>
                        </a:rPr>
                        <a:t>Produce long-term results</a:t>
                      </a:r>
                    </a:p>
                  </a:txBody>
                  <a:tcPr>
                    <a:noFill/>
                  </a:tcPr>
                </a:tc>
                <a:extLst>
                  <a:ext uri="{0D108BD9-81ED-4DB2-BD59-A6C34878D82A}">
                    <a16:rowId xmlns:a16="http://schemas.microsoft.com/office/drawing/2014/main" val="177285396"/>
                  </a:ext>
                </a:extLst>
              </a:tr>
              <a:tr h="370840">
                <a:tc>
                  <a:txBody>
                    <a:bodyPr/>
                    <a:lstStyle/>
                    <a:p>
                      <a:r>
                        <a:rPr lang="en-US" dirty="0">
                          <a:solidFill>
                            <a:srgbClr val="064339"/>
                          </a:solidFill>
                        </a:rPr>
                        <a:t>Control</a:t>
                      </a:r>
                    </a:p>
                  </a:txBody>
                  <a:tcPr>
                    <a:noFill/>
                  </a:tcPr>
                </a:tc>
                <a:tc>
                  <a:txBody>
                    <a:bodyPr/>
                    <a:lstStyle/>
                    <a:p>
                      <a:r>
                        <a:rPr lang="en-US" dirty="0">
                          <a:solidFill>
                            <a:srgbClr val="064339"/>
                          </a:solidFill>
                        </a:rPr>
                        <a:t>Strengthen relationships</a:t>
                      </a:r>
                    </a:p>
                  </a:txBody>
                  <a:tcPr>
                    <a:noFill/>
                  </a:tcPr>
                </a:tc>
                <a:extLst>
                  <a:ext uri="{0D108BD9-81ED-4DB2-BD59-A6C34878D82A}">
                    <a16:rowId xmlns:a16="http://schemas.microsoft.com/office/drawing/2014/main" val="3259974597"/>
                  </a:ext>
                </a:extLst>
              </a:tr>
            </a:tbl>
          </a:graphicData>
        </a:graphic>
      </p:graphicFrame>
    </p:spTree>
    <p:extLst>
      <p:ext uri="{BB962C8B-B14F-4D97-AF65-F5344CB8AC3E}">
        <p14:creationId xmlns:p14="http://schemas.microsoft.com/office/powerpoint/2010/main" val="3016848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8EA390-A56B-7ECB-AA69-8CEFFB56EA4A}"/>
              </a:ext>
            </a:extLst>
          </p:cNvPr>
          <p:cNvSpPr txBox="1"/>
          <p:nvPr/>
        </p:nvSpPr>
        <p:spPr>
          <a:xfrm>
            <a:off x="389458" y="555972"/>
            <a:ext cx="7095331" cy="929259"/>
          </a:xfrm>
          <a:prstGeom prst="rect">
            <a:avLst/>
          </a:prstGeom>
        </p:spPr>
        <p:txBody>
          <a:bodyPr vert="horz" lIns="68580" tIns="34290" rIns="68580" bIns="34290" rtlCol="0" anchor="ctr">
            <a:noAutofit/>
          </a:bodyPr>
          <a:lstStyle/>
          <a:p>
            <a:pPr marL="0" marR="0" lvl="0" indent="0" algn="l" defTabSz="457200" rtl="0" eaLnBrk="1" fontAlgn="base" latinLnBrk="0" hangingPunct="1">
              <a:lnSpc>
                <a:spcPct val="90000"/>
              </a:lnSpc>
              <a:spcBef>
                <a:spcPct val="0"/>
              </a:spcBef>
              <a:spcAft>
                <a:spcPts val="45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ＭＳ Ｐゴシック" charset="-128"/>
                <a:cs typeface="+mj-cs"/>
              </a:rPr>
              <a:t>HOW:</a:t>
            </a:r>
          </a:p>
        </p:txBody>
      </p:sp>
      <p:sp>
        <p:nvSpPr>
          <p:cNvPr id="2" name="TextBox 1">
            <a:extLst>
              <a:ext uri="{FF2B5EF4-FFF2-40B4-BE49-F238E27FC236}">
                <a16:creationId xmlns:a16="http://schemas.microsoft.com/office/drawing/2014/main" id="{3B80FA3B-5091-C6E5-A508-FB9597AE5D70}"/>
              </a:ext>
            </a:extLst>
          </p:cNvPr>
          <p:cNvSpPr txBox="1"/>
          <p:nvPr/>
        </p:nvSpPr>
        <p:spPr>
          <a:xfrm>
            <a:off x="2650922" y="1661020"/>
            <a:ext cx="3254928" cy="3139321"/>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Confidently, but with humility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Privately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Distraction free (to extent possible)</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With curiosity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With emotions under control</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Without pre-drawn conclusions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pic>
        <p:nvPicPr>
          <p:cNvPr id="7" name="Picture 6" descr="A person with a question mark&#10;&#10;Description automatically generated">
            <a:extLst>
              <a:ext uri="{FF2B5EF4-FFF2-40B4-BE49-F238E27FC236}">
                <a16:creationId xmlns:a16="http://schemas.microsoft.com/office/drawing/2014/main" id="{DD4086C6-9890-20A8-D668-56B6ACF2AA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05850" y="1964029"/>
            <a:ext cx="2809875" cy="1714500"/>
          </a:xfrm>
          <a:prstGeom prst="rect">
            <a:avLst/>
          </a:prstGeom>
        </p:spPr>
      </p:pic>
    </p:spTree>
    <p:extLst>
      <p:ext uri="{BB962C8B-B14F-4D97-AF65-F5344CB8AC3E}">
        <p14:creationId xmlns:p14="http://schemas.microsoft.com/office/powerpoint/2010/main" val="38133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E7C8-E243-1021-E86D-A02DE55B014F}"/>
              </a:ext>
            </a:extLst>
          </p:cNvPr>
          <p:cNvSpPr>
            <a:spLocks noGrp="1"/>
          </p:cNvSpPr>
          <p:nvPr>
            <p:ph type="title"/>
          </p:nvPr>
        </p:nvSpPr>
        <p:spPr>
          <a:xfrm>
            <a:off x="457200" y="614995"/>
            <a:ext cx="8229600" cy="681635"/>
          </a:xfrm>
        </p:spPr>
        <p:txBody>
          <a:bodyPr>
            <a:noAutofit/>
          </a:bodyPr>
          <a:lstStyle/>
          <a:p>
            <a:r>
              <a:rPr lang="en-US" sz="3600" b="1" dirty="0"/>
              <a:t>Yes, but…</a:t>
            </a:r>
          </a:p>
        </p:txBody>
      </p:sp>
      <p:sp>
        <p:nvSpPr>
          <p:cNvPr id="3" name="Content Placeholder 2">
            <a:extLst>
              <a:ext uri="{FF2B5EF4-FFF2-40B4-BE49-F238E27FC236}">
                <a16:creationId xmlns:a16="http://schemas.microsoft.com/office/drawing/2014/main" id="{354250F3-4EE6-04C7-ED7F-A581B3810139}"/>
              </a:ext>
            </a:extLst>
          </p:cNvPr>
          <p:cNvSpPr>
            <a:spLocks noGrp="1"/>
          </p:cNvSpPr>
          <p:nvPr>
            <p:ph idx="1"/>
          </p:nvPr>
        </p:nvSpPr>
        <p:spPr>
          <a:xfrm>
            <a:off x="922491" y="1496376"/>
            <a:ext cx="4264503" cy="1884366"/>
          </a:xfrm>
        </p:spPr>
        <p:txBody>
          <a:bodyPr/>
          <a:lstStyle/>
          <a:p>
            <a:r>
              <a:rPr lang="en-US" i="1" dirty="0"/>
              <a:t>I know how they are</a:t>
            </a:r>
          </a:p>
          <a:p>
            <a:r>
              <a:rPr lang="en-US" i="1" dirty="0"/>
              <a:t>I wasn’t born yesterday</a:t>
            </a:r>
          </a:p>
          <a:p>
            <a:r>
              <a:rPr lang="en-US" i="1" dirty="0"/>
              <a:t>Everyone else sees it the same way</a:t>
            </a:r>
          </a:p>
          <a:p>
            <a:r>
              <a:rPr lang="en-US" i="1" dirty="0"/>
              <a:t>My instincts tells me</a:t>
            </a:r>
          </a:p>
        </p:txBody>
      </p:sp>
      <p:sp>
        <p:nvSpPr>
          <p:cNvPr id="4" name="TextBox 3">
            <a:extLst>
              <a:ext uri="{FF2B5EF4-FFF2-40B4-BE49-F238E27FC236}">
                <a16:creationId xmlns:a16="http://schemas.microsoft.com/office/drawing/2014/main" id="{DD0D14CC-9E41-5659-D0F8-F37EE5E2D9BF}"/>
              </a:ext>
            </a:extLst>
          </p:cNvPr>
          <p:cNvSpPr txBox="1"/>
          <p:nvPr/>
        </p:nvSpPr>
        <p:spPr>
          <a:xfrm>
            <a:off x="987228" y="3514699"/>
            <a:ext cx="7379936" cy="14773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4339"/>
                </a:solidFill>
                <a:effectLst/>
                <a:uLnTx/>
                <a:uFillTx/>
                <a:latin typeface="Arial" charset="0"/>
                <a:ea typeface="ＭＳ Ｐゴシック" charset="-128"/>
              </a:rPr>
              <a:t>Be a scientist and approach the conversation with curiosity instead of dread.</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64339"/>
              </a:solidFill>
              <a:effectLst/>
              <a:uLnTx/>
              <a:uFillTx/>
              <a:latin typeface="Arial" charset="0"/>
              <a:ea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4339"/>
                </a:solidFill>
                <a:effectLst/>
                <a:uLnTx/>
                <a:uFillTx/>
                <a:latin typeface="Arial" charset="0"/>
                <a:ea typeface="ＭＳ Ｐゴシック" charset="-128"/>
              </a:rPr>
              <a:t>Turn your assumptions about the underlying cause into a working hypothesis – then gather data!</a:t>
            </a:r>
          </a:p>
        </p:txBody>
      </p:sp>
      <p:pic>
        <p:nvPicPr>
          <p:cNvPr id="1026" name="Picture 2" descr="Social Science Research | Topics, Methods &amp; Examples - Video &amp; Lesson  Transcript | Study.com">
            <a:extLst>
              <a:ext uri="{FF2B5EF4-FFF2-40B4-BE49-F238E27FC236}">
                <a16:creationId xmlns:a16="http://schemas.microsoft.com/office/drawing/2014/main" id="{22BD1F8C-EC40-8AAC-1BE2-5CAD1B461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20" y="1050447"/>
            <a:ext cx="2264506" cy="226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56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C21C-615F-1A4D-D8F7-3ABCAE92B071}"/>
              </a:ext>
            </a:extLst>
          </p:cNvPr>
          <p:cNvSpPr>
            <a:spLocks noGrp="1"/>
          </p:cNvSpPr>
          <p:nvPr>
            <p:ph type="title"/>
          </p:nvPr>
        </p:nvSpPr>
        <p:spPr>
          <a:xfrm>
            <a:off x="360095" y="653234"/>
            <a:ext cx="8229600" cy="360175"/>
          </a:xfrm>
        </p:spPr>
        <p:txBody>
          <a:bodyPr>
            <a:noAutofit/>
          </a:bodyPr>
          <a:lstStyle/>
          <a:p>
            <a:r>
              <a:rPr lang="en-US" sz="3600" b="1" dirty="0"/>
              <a:t>SAFETY:</a:t>
            </a:r>
          </a:p>
        </p:txBody>
      </p:sp>
      <p:sp>
        <p:nvSpPr>
          <p:cNvPr id="3" name="Content Placeholder 2">
            <a:extLst>
              <a:ext uri="{FF2B5EF4-FFF2-40B4-BE49-F238E27FC236}">
                <a16:creationId xmlns:a16="http://schemas.microsoft.com/office/drawing/2014/main" id="{238CA28F-F657-24D2-192E-DC8211C700EC}"/>
              </a:ext>
            </a:extLst>
          </p:cNvPr>
          <p:cNvSpPr>
            <a:spLocks noGrp="1"/>
          </p:cNvSpPr>
          <p:nvPr>
            <p:ph idx="1"/>
          </p:nvPr>
        </p:nvSpPr>
        <p:spPr>
          <a:xfrm>
            <a:off x="1820709" y="1315459"/>
            <a:ext cx="6768986" cy="1446399"/>
          </a:xfrm>
        </p:spPr>
        <p:txBody>
          <a:bodyPr/>
          <a:lstStyle/>
          <a:p>
            <a:r>
              <a:rPr lang="en-US" sz="1800" dirty="0"/>
              <a:t>Do they feel safe sharing their experiences, or reasons?</a:t>
            </a:r>
          </a:p>
          <a:p>
            <a:r>
              <a:rPr lang="en-US" sz="1800" dirty="0"/>
              <a:t>Would they tell you if they didn’t?</a:t>
            </a:r>
          </a:p>
          <a:p>
            <a:r>
              <a:rPr lang="en-US" sz="1800" dirty="0"/>
              <a:t>Assuming they wouldn’t, how might you know they don’t feel safe?</a:t>
            </a:r>
          </a:p>
          <a:p>
            <a:r>
              <a:rPr lang="en-US" sz="1800" dirty="0"/>
              <a:t>WHY does it matter?</a:t>
            </a:r>
            <a:br>
              <a:rPr lang="en-US" sz="1800" dirty="0"/>
            </a:br>
            <a:endParaRPr lang="en-US" sz="1800" dirty="0"/>
          </a:p>
          <a:p>
            <a:endParaRPr lang="en-US" dirty="0"/>
          </a:p>
        </p:txBody>
      </p:sp>
      <p:sp>
        <p:nvSpPr>
          <p:cNvPr id="4" name="TextBox 3">
            <a:extLst>
              <a:ext uri="{FF2B5EF4-FFF2-40B4-BE49-F238E27FC236}">
                <a16:creationId xmlns:a16="http://schemas.microsoft.com/office/drawing/2014/main" id="{DAC9B4CE-E5FD-16C9-CFD3-129B0EEF5DA8}"/>
              </a:ext>
            </a:extLst>
          </p:cNvPr>
          <p:cNvSpPr txBox="1"/>
          <p:nvPr/>
        </p:nvSpPr>
        <p:spPr>
          <a:xfrm>
            <a:off x="699961" y="2975991"/>
            <a:ext cx="7816906" cy="1077218"/>
          </a:xfrm>
          <a:custGeom>
            <a:avLst/>
            <a:gdLst>
              <a:gd name="connsiteX0" fmla="*/ 0 w 7816906"/>
              <a:gd name="connsiteY0" fmla="*/ 0 h 1077218"/>
              <a:gd name="connsiteX1" fmla="*/ 729578 w 7816906"/>
              <a:gd name="connsiteY1" fmla="*/ 0 h 1077218"/>
              <a:gd name="connsiteX2" fmla="*/ 1302818 w 7816906"/>
              <a:gd name="connsiteY2" fmla="*/ 0 h 1077218"/>
              <a:gd name="connsiteX3" fmla="*/ 1876057 w 7816906"/>
              <a:gd name="connsiteY3" fmla="*/ 0 h 1077218"/>
              <a:gd name="connsiteX4" fmla="*/ 2683804 w 7816906"/>
              <a:gd name="connsiteY4" fmla="*/ 0 h 1077218"/>
              <a:gd name="connsiteX5" fmla="*/ 3335213 w 7816906"/>
              <a:gd name="connsiteY5" fmla="*/ 0 h 1077218"/>
              <a:gd name="connsiteX6" fmla="*/ 3986622 w 7816906"/>
              <a:gd name="connsiteY6" fmla="*/ 0 h 1077218"/>
              <a:gd name="connsiteX7" fmla="*/ 4403524 w 7816906"/>
              <a:gd name="connsiteY7" fmla="*/ 0 h 1077218"/>
              <a:gd name="connsiteX8" fmla="*/ 5054933 w 7816906"/>
              <a:gd name="connsiteY8" fmla="*/ 0 h 1077218"/>
              <a:gd name="connsiteX9" fmla="*/ 5550003 w 7816906"/>
              <a:gd name="connsiteY9" fmla="*/ 0 h 1077218"/>
              <a:gd name="connsiteX10" fmla="*/ 6201412 w 7816906"/>
              <a:gd name="connsiteY10" fmla="*/ 0 h 1077218"/>
              <a:gd name="connsiteX11" fmla="*/ 7009159 w 7816906"/>
              <a:gd name="connsiteY11" fmla="*/ 0 h 1077218"/>
              <a:gd name="connsiteX12" fmla="*/ 7816906 w 7816906"/>
              <a:gd name="connsiteY12" fmla="*/ 0 h 1077218"/>
              <a:gd name="connsiteX13" fmla="*/ 7816906 w 7816906"/>
              <a:gd name="connsiteY13" fmla="*/ 517065 h 1077218"/>
              <a:gd name="connsiteX14" fmla="*/ 7816906 w 7816906"/>
              <a:gd name="connsiteY14" fmla="*/ 1077218 h 1077218"/>
              <a:gd name="connsiteX15" fmla="*/ 7243666 w 7816906"/>
              <a:gd name="connsiteY15" fmla="*/ 1077218 h 1077218"/>
              <a:gd name="connsiteX16" fmla="*/ 6748596 w 7816906"/>
              <a:gd name="connsiteY16" fmla="*/ 1077218 h 1077218"/>
              <a:gd name="connsiteX17" fmla="*/ 6097187 w 7816906"/>
              <a:gd name="connsiteY17" fmla="*/ 1077218 h 1077218"/>
              <a:gd name="connsiteX18" fmla="*/ 5367609 w 7816906"/>
              <a:gd name="connsiteY18" fmla="*/ 1077218 h 1077218"/>
              <a:gd name="connsiteX19" fmla="*/ 4716200 w 7816906"/>
              <a:gd name="connsiteY19" fmla="*/ 1077218 h 1077218"/>
              <a:gd name="connsiteX20" fmla="*/ 4221129 w 7816906"/>
              <a:gd name="connsiteY20" fmla="*/ 1077218 h 1077218"/>
              <a:gd name="connsiteX21" fmla="*/ 3647889 w 7816906"/>
              <a:gd name="connsiteY21" fmla="*/ 1077218 h 1077218"/>
              <a:gd name="connsiteX22" fmla="*/ 2996481 w 7816906"/>
              <a:gd name="connsiteY22" fmla="*/ 1077218 h 1077218"/>
              <a:gd name="connsiteX23" fmla="*/ 2266903 w 7816906"/>
              <a:gd name="connsiteY23" fmla="*/ 1077218 h 1077218"/>
              <a:gd name="connsiteX24" fmla="*/ 1615494 w 7816906"/>
              <a:gd name="connsiteY24" fmla="*/ 1077218 h 1077218"/>
              <a:gd name="connsiteX25" fmla="*/ 1120423 w 7816906"/>
              <a:gd name="connsiteY25" fmla="*/ 1077218 h 1077218"/>
              <a:gd name="connsiteX26" fmla="*/ 703522 w 7816906"/>
              <a:gd name="connsiteY26" fmla="*/ 1077218 h 1077218"/>
              <a:gd name="connsiteX27" fmla="*/ 0 w 7816906"/>
              <a:gd name="connsiteY27" fmla="*/ 1077218 h 1077218"/>
              <a:gd name="connsiteX28" fmla="*/ 0 w 7816906"/>
              <a:gd name="connsiteY28" fmla="*/ 517065 h 1077218"/>
              <a:gd name="connsiteX29" fmla="*/ 0 w 7816906"/>
              <a:gd name="connsiteY29"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6906" h="1077218" extrusionOk="0">
                <a:moveTo>
                  <a:pt x="0" y="0"/>
                </a:moveTo>
                <a:cubicBezTo>
                  <a:pt x="267292" y="33445"/>
                  <a:pt x="574729" y="-12378"/>
                  <a:pt x="729578" y="0"/>
                </a:cubicBezTo>
                <a:cubicBezTo>
                  <a:pt x="884427" y="12378"/>
                  <a:pt x="1185687" y="-27118"/>
                  <a:pt x="1302818" y="0"/>
                </a:cubicBezTo>
                <a:cubicBezTo>
                  <a:pt x="1419949" y="27118"/>
                  <a:pt x="1715976" y="14845"/>
                  <a:pt x="1876057" y="0"/>
                </a:cubicBezTo>
                <a:cubicBezTo>
                  <a:pt x="2036138" y="-14845"/>
                  <a:pt x="2392778" y="23774"/>
                  <a:pt x="2683804" y="0"/>
                </a:cubicBezTo>
                <a:cubicBezTo>
                  <a:pt x="2974830" y="-23774"/>
                  <a:pt x="3012360" y="20411"/>
                  <a:pt x="3335213" y="0"/>
                </a:cubicBezTo>
                <a:cubicBezTo>
                  <a:pt x="3658066" y="-20411"/>
                  <a:pt x="3759758" y="1381"/>
                  <a:pt x="3986622" y="0"/>
                </a:cubicBezTo>
                <a:cubicBezTo>
                  <a:pt x="4213486" y="-1381"/>
                  <a:pt x="4200426" y="2963"/>
                  <a:pt x="4403524" y="0"/>
                </a:cubicBezTo>
                <a:cubicBezTo>
                  <a:pt x="4606622" y="-2963"/>
                  <a:pt x="4828032" y="-27305"/>
                  <a:pt x="5054933" y="0"/>
                </a:cubicBezTo>
                <a:cubicBezTo>
                  <a:pt x="5281834" y="27305"/>
                  <a:pt x="5345905" y="-21568"/>
                  <a:pt x="5550003" y="0"/>
                </a:cubicBezTo>
                <a:cubicBezTo>
                  <a:pt x="5754101" y="21568"/>
                  <a:pt x="5927295" y="25824"/>
                  <a:pt x="6201412" y="0"/>
                </a:cubicBezTo>
                <a:cubicBezTo>
                  <a:pt x="6475529" y="-25824"/>
                  <a:pt x="6636816" y="-9902"/>
                  <a:pt x="7009159" y="0"/>
                </a:cubicBezTo>
                <a:cubicBezTo>
                  <a:pt x="7381502" y="9902"/>
                  <a:pt x="7464644" y="-23624"/>
                  <a:pt x="7816906" y="0"/>
                </a:cubicBezTo>
                <a:cubicBezTo>
                  <a:pt x="7800175" y="126041"/>
                  <a:pt x="7798369" y="330489"/>
                  <a:pt x="7816906" y="517065"/>
                </a:cubicBezTo>
                <a:cubicBezTo>
                  <a:pt x="7835443" y="703641"/>
                  <a:pt x="7841385" y="961171"/>
                  <a:pt x="7816906" y="1077218"/>
                </a:cubicBezTo>
                <a:cubicBezTo>
                  <a:pt x="7569620" y="1071387"/>
                  <a:pt x="7450702" y="1070889"/>
                  <a:pt x="7243666" y="1077218"/>
                </a:cubicBezTo>
                <a:cubicBezTo>
                  <a:pt x="7036630" y="1083547"/>
                  <a:pt x="6866974" y="1062942"/>
                  <a:pt x="6748596" y="1077218"/>
                </a:cubicBezTo>
                <a:cubicBezTo>
                  <a:pt x="6630218" y="1091495"/>
                  <a:pt x="6367715" y="1055560"/>
                  <a:pt x="6097187" y="1077218"/>
                </a:cubicBezTo>
                <a:cubicBezTo>
                  <a:pt x="5826659" y="1098876"/>
                  <a:pt x="5610441" y="1086533"/>
                  <a:pt x="5367609" y="1077218"/>
                </a:cubicBezTo>
                <a:cubicBezTo>
                  <a:pt x="5124777" y="1067903"/>
                  <a:pt x="4974062" y="1082784"/>
                  <a:pt x="4716200" y="1077218"/>
                </a:cubicBezTo>
                <a:cubicBezTo>
                  <a:pt x="4458338" y="1071652"/>
                  <a:pt x="4417731" y="1091199"/>
                  <a:pt x="4221129" y="1077218"/>
                </a:cubicBezTo>
                <a:cubicBezTo>
                  <a:pt x="4024527" y="1063237"/>
                  <a:pt x="3840501" y="1058111"/>
                  <a:pt x="3647889" y="1077218"/>
                </a:cubicBezTo>
                <a:cubicBezTo>
                  <a:pt x="3455277" y="1096325"/>
                  <a:pt x="3148865" y="1048262"/>
                  <a:pt x="2996481" y="1077218"/>
                </a:cubicBezTo>
                <a:cubicBezTo>
                  <a:pt x="2844097" y="1106174"/>
                  <a:pt x="2425752" y="1088914"/>
                  <a:pt x="2266903" y="1077218"/>
                </a:cubicBezTo>
                <a:cubicBezTo>
                  <a:pt x="2108054" y="1065522"/>
                  <a:pt x="1850951" y="1096622"/>
                  <a:pt x="1615494" y="1077218"/>
                </a:cubicBezTo>
                <a:cubicBezTo>
                  <a:pt x="1380037" y="1057814"/>
                  <a:pt x="1346496" y="1059105"/>
                  <a:pt x="1120423" y="1077218"/>
                </a:cubicBezTo>
                <a:cubicBezTo>
                  <a:pt x="894350" y="1095331"/>
                  <a:pt x="900068" y="1068987"/>
                  <a:pt x="703522" y="1077218"/>
                </a:cubicBezTo>
                <a:cubicBezTo>
                  <a:pt x="506976" y="1085449"/>
                  <a:pt x="154564" y="1084109"/>
                  <a:pt x="0" y="1077218"/>
                </a:cubicBezTo>
                <a:cubicBezTo>
                  <a:pt x="-5403" y="890587"/>
                  <a:pt x="-26745" y="788137"/>
                  <a:pt x="0" y="517065"/>
                </a:cubicBezTo>
                <a:cubicBezTo>
                  <a:pt x="26745" y="245993"/>
                  <a:pt x="4421" y="222648"/>
                  <a:pt x="0" y="0"/>
                </a:cubicBezTo>
                <a:close/>
              </a:path>
            </a:pathLst>
          </a:custGeom>
          <a:noFill/>
          <a:ln>
            <a:solidFill>
              <a:srgbClr val="064339"/>
            </a:solidFill>
            <a:extLst>
              <a:ext uri="{C807C97D-BFC1-408E-A445-0C87EB9F89A2}">
                <ask:lineSketchStyleProps xmlns:ask="http://schemas.microsoft.com/office/drawing/2018/sketchyshapes" sd="755868447">
                  <a:prstGeom prst="rect">
                    <a:avLst/>
                  </a:prstGeom>
                  <ask:type>
                    <ask:lineSketchFreehand/>
                  </ask:type>
                </ask:lineSketchStyleProps>
              </a:ext>
            </a:extLst>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8453B"/>
                </a:solidFill>
                <a:effectLst/>
                <a:uLnTx/>
                <a:uFillTx/>
                <a:latin typeface="Arial" charset="0"/>
                <a:ea typeface="ＭＳ Ｐゴシック" charset="-128"/>
              </a:rPr>
              <a:t>If they don’t trust you, or your intentions, if they believe you think you have the answers already, or if they think the outcome is pre-determined, what reason do they have for participating?  Being truthful or sharing personal information? </a:t>
            </a:r>
            <a:endParaRPr kumimoji="0" lang="en-US" sz="1800" b="1" i="0" u="none" strike="noStrike" kern="1200" cap="none" spc="0" normalizeH="0" baseline="0" noProof="0" dirty="0">
              <a:ln>
                <a:noFill/>
              </a:ln>
              <a:solidFill>
                <a:srgbClr val="064339"/>
              </a:solidFill>
              <a:effectLst/>
              <a:uLnTx/>
              <a:uFillTx/>
              <a:latin typeface="Arial" charset="0"/>
              <a:ea typeface="ＭＳ Ｐゴシック" charset="-128"/>
            </a:endParaRPr>
          </a:p>
        </p:txBody>
      </p:sp>
      <p:sp>
        <p:nvSpPr>
          <p:cNvPr id="5" name="TextBox 4">
            <a:extLst>
              <a:ext uri="{FF2B5EF4-FFF2-40B4-BE49-F238E27FC236}">
                <a16:creationId xmlns:a16="http://schemas.microsoft.com/office/drawing/2014/main" id="{D98ADF99-3568-FCC2-5AA4-4784BDA69BB0}"/>
              </a:ext>
            </a:extLst>
          </p:cNvPr>
          <p:cNvSpPr txBox="1"/>
          <p:nvPr/>
        </p:nvSpPr>
        <p:spPr>
          <a:xfrm>
            <a:off x="930584" y="4423852"/>
            <a:ext cx="735566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  Incomplete information                              Bad decisions </a:t>
            </a:r>
          </a:p>
        </p:txBody>
      </p:sp>
      <p:sp>
        <p:nvSpPr>
          <p:cNvPr id="7" name="Arrow: Right 6">
            <a:extLst>
              <a:ext uri="{FF2B5EF4-FFF2-40B4-BE49-F238E27FC236}">
                <a16:creationId xmlns:a16="http://schemas.microsoft.com/office/drawing/2014/main" id="{1EBEFC64-A76D-AA08-D3BF-258929AB4B31}"/>
              </a:ext>
            </a:extLst>
          </p:cNvPr>
          <p:cNvSpPr/>
          <p:nvPr/>
        </p:nvSpPr>
        <p:spPr>
          <a:xfrm>
            <a:off x="3827532" y="4551652"/>
            <a:ext cx="1043873" cy="125751"/>
          </a:xfrm>
          <a:prstGeom prst="rightArrow">
            <a:avLst/>
          </a:prstGeom>
          <a:solidFill>
            <a:srgbClr val="064339"/>
          </a:solidFill>
          <a:ln>
            <a:solidFill>
              <a:srgbClr val="18453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9067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623B-7662-9713-F8D7-4B97733A6396}"/>
              </a:ext>
            </a:extLst>
          </p:cNvPr>
          <p:cNvSpPr>
            <a:spLocks noGrp="1"/>
          </p:cNvSpPr>
          <p:nvPr>
            <p:ph type="title"/>
          </p:nvPr>
        </p:nvSpPr>
        <p:spPr>
          <a:xfrm>
            <a:off x="0" y="566249"/>
            <a:ext cx="8229600" cy="656319"/>
          </a:xfrm>
        </p:spPr>
        <p:txBody>
          <a:bodyPr>
            <a:normAutofit/>
          </a:bodyPr>
          <a:lstStyle/>
          <a:p>
            <a:r>
              <a:rPr lang="en-US" sz="3600" b="1" dirty="0"/>
              <a:t>Signs safety may be missing:</a:t>
            </a:r>
          </a:p>
        </p:txBody>
      </p:sp>
      <p:sp>
        <p:nvSpPr>
          <p:cNvPr id="3" name="Content Placeholder 2">
            <a:extLst>
              <a:ext uri="{FF2B5EF4-FFF2-40B4-BE49-F238E27FC236}">
                <a16:creationId xmlns:a16="http://schemas.microsoft.com/office/drawing/2014/main" id="{F82A88B5-1A8C-F3F9-90A0-A5EE1D12E5E8}"/>
              </a:ext>
            </a:extLst>
          </p:cNvPr>
          <p:cNvSpPr>
            <a:spLocks noGrp="1"/>
          </p:cNvSpPr>
          <p:nvPr>
            <p:ph idx="1"/>
          </p:nvPr>
        </p:nvSpPr>
        <p:spPr>
          <a:xfrm>
            <a:off x="457200" y="1544751"/>
            <a:ext cx="3950704" cy="2727844"/>
          </a:xfrm>
        </p:spPr>
        <p:txBody>
          <a:bodyPr/>
          <a:lstStyle/>
          <a:p>
            <a:pPr marL="0" indent="0">
              <a:buNone/>
            </a:pPr>
            <a:r>
              <a:rPr lang="en-US" sz="1400" b="1" dirty="0"/>
              <a:t>VERBAL</a:t>
            </a:r>
          </a:p>
          <a:p>
            <a:pPr marL="0" indent="0">
              <a:buNone/>
            </a:pPr>
            <a:endParaRPr lang="en-US" sz="1400" b="1" dirty="0"/>
          </a:p>
          <a:p>
            <a:r>
              <a:rPr lang="en-US" sz="1400" dirty="0"/>
              <a:t>Understating true opinions (e.g. sarcasm, sugarcoating)</a:t>
            </a:r>
          </a:p>
          <a:p>
            <a:r>
              <a:rPr lang="en-US" sz="1400" dirty="0"/>
              <a:t>Using phrases like “some people”, instead of “I”</a:t>
            </a:r>
          </a:p>
          <a:p>
            <a:r>
              <a:rPr lang="en-US" sz="1400" dirty="0"/>
              <a:t>Changing the topic, or making jokes</a:t>
            </a:r>
          </a:p>
          <a:p>
            <a:r>
              <a:rPr lang="en-US" sz="1400" dirty="0"/>
              <a:t>Physically or verbally withdrawing</a:t>
            </a:r>
          </a:p>
          <a:p>
            <a:r>
              <a:rPr lang="en-US" sz="1400" dirty="0"/>
              <a:t>Using absolutes (e.g. never, always)</a:t>
            </a:r>
          </a:p>
          <a:p>
            <a:r>
              <a:rPr lang="en-US" sz="1400" dirty="0"/>
              <a:t>Labeling and name-calling</a:t>
            </a:r>
          </a:p>
          <a:p>
            <a:r>
              <a:rPr lang="en-US" sz="1400" dirty="0"/>
              <a:t>Monopolizing conversation</a:t>
            </a:r>
          </a:p>
          <a:p>
            <a:r>
              <a:rPr lang="en-US" sz="1400" dirty="0"/>
              <a:t>Using questions to control others (e.g. Everyone agrees with me, right?)</a:t>
            </a:r>
          </a:p>
        </p:txBody>
      </p:sp>
      <p:sp>
        <p:nvSpPr>
          <p:cNvPr id="7" name="Content Placeholder 6">
            <a:extLst>
              <a:ext uri="{FF2B5EF4-FFF2-40B4-BE49-F238E27FC236}">
                <a16:creationId xmlns:a16="http://schemas.microsoft.com/office/drawing/2014/main" id="{DAFDA431-60B0-5B4E-D77E-B8DE28443865}"/>
              </a:ext>
            </a:extLst>
          </p:cNvPr>
          <p:cNvSpPr>
            <a:spLocks noGrp="1"/>
          </p:cNvSpPr>
          <p:nvPr>
            <p:ph idx="13"/>
          </p:nvPr>
        </p:nvSpPr>
        <p:spPr/>
        <p:txBody>
          <a:bodyPr/>
          <a:lstStyle/>
          <a:p>
            <a:pPr marL="0" indent="0">
              <a:buNone/>
            </a:pPr>
            <a:r>
              <a:rPr lang="en-US" sz="1400" b="1" dirty="0"/>
              <a:t>PHYSICAL/PHYSIOLOGICAL</a:t>
            </a:r>
          </a:p>
          <a:p>
            <a:pPr marL="0" indent="0">
              <a:buNone/>
            </a:pPr>
            <a:endParaRPr lang="en-US" sz="1400" b="1" dirty="0"/>
          </a:p>
          <a:p>
            <a:pPr>
              <a:buFont typeface="Arial" panose="020B0604020202020204" pitchFamily="34" charset="0"/>
              <a:buChar char="•"/>
            </a:pPr>
            <a:r>
              <a:rPr lang="en-US" sz="1400" dirty="0"/>
              <a:t>Sweating profusely</a:t>
            </a:r>
          </a:p>
          <a:p>
            <a:pPr>
              <a:buFont typeface="Arial" panose="020B0604020202020204" pitchFamily="34" charset="0"/>
              <a:buChar char="•"/>
            </a:pPr>
            <a:r>
              <a:rPr lang="en-US" sz="1400" dirty="0"/>
              <a:t>Repetitive motions begin, or body freezes</a:t>
            </a:r>
          </a:p>
          <a:p>
            <a:pPr>
              <a:buFont typeface="Arial" panose="020B0604020202020204" pitchFamily="34" charset="0"/>
              <a:buChar char="•"/>
            </a:pPr>
            <a:r>
              <a:rPr lang="en-US" sz="1400" dirty="0"/>
              <a:t>Face changing color</a:t>
            </a:r>
          </a:p>
          <a:p>
            <a:pPr>
              <a:buFont typeface="Arial" panose="020B0604020202020204" pitchFamily="34" charset="0"/>
              <a:buChar char="•"/>
            </a:pPr>
            <a:r>
              <a:rPr lang="en-US" sz="1400" dirty="0"/>
              <a:t>Change in vocalization (volume, pace, etc.)</a:t>
            </a:r>
          </a:p>
          <a:p>
            <a:pPr>
              <a:buFont typeface="Arial" panose="020B0604020202020204" pitchFamily="34" charset="0"/>
              <a:buChar char="•"/>
            </a:pPr>
            <a:r>
              <a:rPr lang="en-US" sz="1400" dirty="0"/>
              <a:t>Change in eye contact</a:t>
            </a:r>
          </a:p>
          <a:p>
            <a:pPr>
              <a:buFont typeface="Arial" panose="020B0604020202020204" pitchFamily="34" charset="0"/>
              <a:buChar char="•"/>
            </a:pPr>
            <a:r>
              <a:rPr lang="en-US" sz="1400" dirty="0"/>
              <a:t>Crying</a:t>
            </a:r>
          </a:p>
          <a:p>
            <a:pPr>
              <a:buFont typeface="Arial" panose="020B0604020202020204" pitchFamily="34" charset="0"/>
              <a:buChar char="•"/>
            </a:pPr>
            <a:r>
              <a:rPr lang="en-US" sz="1400" dirty="0"/>
              <a:t>Shaking</a:t>
            </a:r>
          </a:p>
          <a:p>
            <a:pPr>
              <a:buFont typeface="Arial" panose="020B0604020202020204" pitchFamily="34" charset="0"/>
              <a:buChar char="•"/>
            </a:pPr>
            <a:r>
              <a:rPr lang="en-US" sz="1400" dirty="0"/>
              <a:t>Any significant change from “baseline”</a:t>
            </a:r>
          </a:p>
        </p:txBody>
      </p:sp>
    </p:spTree>
    <p:extLst>
      <p:ext uri="{BB962C8B-B14F-4D97-AF65-F5344CB8AC3E}">
        <p14:creationId xmlns:p14="http://schemas.microsoft.com/office/powerpoint/2010/main" val="59845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9AF2-5E34-F447-85F4-271D7D0B3C90}"/>
              </a:ext>
            </a:extLst>
          </p:cNvPr>
          <p:cNvSpPr>
            <a:spLocks noGrp="1"/>
          </p:cNvSpPr>
          <p:nvPr>
            <p:ph type="title"/>
          </p:nvPr>
        </p:nvSpPr>
        <p:spPr>
          <a:xfrm>
            <a:off x="157795" y="484303"/>
            <a:ext cx="8229600" cy="616299"/>
          </a:xfrm>
        </p:spPr>
        <p:txBody>
          <a:bodyPr>
            <a:noAutofit/>
          </a:bodyPr>
          <a:lstStyle/>
          <a:p>
            <a:r>
              <a:rPr lang="en-US" sz="3600" b="1" dirty="0"/>
              <a:t>Building trust:</a:t>
            </a:r>
          </a:p>
        </p:txBody>
      </p:sp>
      <p:sp>
        <p:nvSpPr>
          <p:cNvPr id="4" name="Content Placeholder 3">
            <a:extLst>
              <a:ext uri="{FF2B5EF4-FFF2-40B4-BE49-F238E27FC236}">
                <a16:creationId xmlns:a16="http://schemas.microsoft.com/office/drawing/2014/main" id="{C4545C7A-ABF5-2645-13B2-C9FF5BA5E09B}"/>
              </a:ext>
            </a:extLst>
          </p:cNvPr>
          <p:cNvSpPr txBox="1">
            <a:spLocks noGrp="1"/>
          </p:cNvSpPr>
          <p:nvPr>
            <p:ph idx="1"/>
          </p:nvPr>
        </p:nvSpPr>
        <p:spPr>
          <a:xfrm>
            <a:off x="157795" y="1084819"/>
            <a:ext cx="5603735" cy="369332"/>
          </a:xfrm>
          <a:prstGeom prst="rect">
            <a:avLst/>
          </a:prstGeom>
          <a:noFill/>
        </p:spPr>
        <p:txBody>
          <a:bodyPr wrap="square">
            <a:spAutoFit/>
          </a:bodyPr>
          <a:lstStyle/>
          <a:p>
            <a:r>
              <a:rPr lang="en-US" b="0" i="0" dirty="0">
                <a:solidFill>
                  <a:srgbClr val="202124"/>
                </a:solidFill>
                <a:effectLst/>
                <a:latin typeface="Google Sans"/>
              </a:rPr>
              <a:t>“</a:t>
            </a:r>
            <a:r>
              <a:rPr lang="en-US" b="0" i="0" dirty="0">
                <a:solidFill>
                  <a:srgbClr val="040C28"/>
                </a:solidFill>
                <a:effectLst/>
                <a:latin typeface="Google Sans"/>
              </a:rPr>
              <a:t>Trust is built in drops and lost in buckets.</a:t>
            </a:r>
            <a:r>
              <a:rPr lang="en-US" b="0" i="0" dirty="0">
                <a:solidFill>
                  <a:srgbClr val="202124"/>
                </a:solidFill>
                <a:effectLst/>
                <a:latin typeface="Google Sans"/>
              </a:rPr>
              <a:t>” – Kevin Plank</a:t>
            </a:r>
            <a:endParaRPr lang="en-US" dirty="0"/>
          </a:p>
        </p:txBody>
      </p:sp>
      <p:sp>
        <p:nvSpPr>
          <p:cNvPr id="5" name="TextBox 4">
            <a:extLst>
              <a:ext uri="{FF2B5EF4-FFF2-40B4-BE49-F238E27FC236}">
                <a16:creationId xmlns:a16="http://schemas.microsoft.com/office/drawing/2014/main" id="{1BDC1385-4266-3363-819C-717C61DD4379}"/>
              </a:ext>
            </a:extLst>
          </p:cNvPr>
          <p:cNvSpPr txBox="1"/>
          <p:nvPr/>
        </p:nvSpPr>
        <p:spPr>
          <a:xfrm>
            <a:off x="1613156" y="1810875"/>
            <a:ext cx="6122829" cy="31393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Trusting: 	Your ability to feel and demonstrate trust in 			others.  You can influence this, but you may 			have to “unpack” a bit of your life 					experiences/relationships.  Takes time.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Trust-worthy: Your behaviors align with your 						commitments/promises. And these align with 			positive organizational or cultural norms.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rPr>
              <a:t>Trusted: 		When others perceive you to be trust-worthy.  			You can only influence this.</a:t>
            </a:r>
          </a:p>
        </p:txBody>
      </p:sp>
    </p:spTree>
    <p:extLst>
      <p:ext uri="{BB962C8B-B14F-4D97-AF65-F5344CB8AC3E}">
        <p14:creationId xmlns:p14="http://schemas.microsoft.com/office/powerpoint/2010/main" val="727843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AE16-8243-1386-59E1-BF958245F2D2}"/>
              </a:ext>
            </a:extLst>
          </p:cNvPr>
          <p:cNvSpPr>
            <a:spLocks noGrp="1"/>
          </p:cNvSpPr>
          <p:nvPr>
            <p:ph type="title"/>
          </p:nvPr>
        </p:nvSpPr>
        <p:spPr>
          <a:xfrm>
            <a:off x="1073150" y="936455"/>
            <a:ext cx="7613650" cy="360175"/>
          </a:xfrm>
        </p:spPr>
        <p:txBody>
          <a:bodyPr>
            <a:noAutofit/>
          </a:bodyPr>
          <a:lstStyle/>
          <a:p>
            <a:r>
              <a:rPr lang="en-US" sz="3200" dirty="0"/>
              <a:t>Causes of Conflict</a:t>
            </a:r>
          </a:p>
        </p:txBody>
      </p:sp>
      <p:sp>
        <p:nvSpPr>
          <p:cNvPr id="3" name="Content Placeholder 2">
            <a:extLst>
              <a:ext uri="{FF2B5EF4-FFF2-40B4-BE49-F238E27FC236}">
                <a16:creationId xmlns:a16="http://schemas.microsoft.com/office/drawing/2014/main" id="{C58B4B4D-E07B-2C0E-943B-A70DA83A7820}"/>
              </a:ext>
            </a:extLst>
          </p:cNvPr>
          <p:cNvSpPr>
            <a:spLocks noGrp="1"/>
          </p:cNvSpPr>
          <p:nvPr>
            <p:ph idx="1"/>
          </p:nvPr>
        </p:nvSpPr>
        <p:spPr>
          <a:xfrm>
            <a:off x="1168400" y="1544752"/>
            <a:ext cx="7518400" cy="3049871"/>
          </a:xfrm>
        </p:spPr>
        <p:txBody>
          <a:bodyPr/>
          <a:lstStyle/>
          <a:p>
            <a:r>
              <a:rPr lang="en-US" sz="2800" dirty="0"/>
              <a:t>Survival Needs</a:t>
            </a:r>
          </a:p>
          <a:p>
            <a:r>
              <a:rPr lang="en-US" sz="2800" dirty="0"/>
              <a:t>Interests</a:t>
            </a:r>
          </a:p>
          <a:p>
            <a:r>
              <a:rPr lang="en-US" sz="2800" dirty="0"/>
              <a:t>Identity Needs</a:t>
            </a:r>
          </a:p>
        </p:txBody>
      </p:sp>
    </p:spTree>
    <p:extLst>
      <p:ext uri="{BB962C8B-B14F-4D97-AF65-F5344CB8AC3E}">
        <p14:creationId xmlns:p14="http://schemas.microsoft.com/office/powerpoint/2010/main" val="578064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lstStyle/>
          <a:p>
            <a:r>
              <a:rPr lang="en-US" b="1" dirty="0"/>
              <a:t>Trust and conflict:</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1576190" y="1739788"/>
            <a:ext cx="3827533" cy="2459978"/>
          </a:xfrm>
        </p:spPr>
        <p:txBody>
          <a:bodyPr/>
          <a:lstStyle/>
          <a:p>
            <a:pPr marL="0" indent="0">
              <a:buNone/>
            </a:pPr>
            <a:r>
              <a:rPr lang="en-US" dirty="0"/>
              <a:t>Every interaction is a chance to build (or lose) trust. Don’t expect trust to be there when an important issue comes up if you aren’t putting in the work.</a:t>
            </a:r>
          </a:p>
        </p:txBody>
      </p:sp>
      <p:pic>
        <p:nvPicPr>
          <p:cNvPr id="5" name="Picture 4" descr="Cartoon of a cartoon character playing football&#10;&#10;Description automatically generated">
            <a:extLst>
              <a:ext uri="{FF2B5EF4-FFF2-40B4-BE49-F238E27FC236}">
                <a16:creationId xmlns:a16="http://schemas.microsoft.com/office/drawing/2014/main" id="{62EC2539-E448-95F7-9CA6-EB4A57A995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54044" y="2600188"/>
            <a:ext cx="2672660" cy="1673929"/>
          </a:xfrm>
          <a:prstGeom prst="rect">
            <a:avLst/>
          </a:prstGeom>
        </p:spPr>
      </p:pic>
      <p:sp>
        <p:nvSpPr>
          <p:cNvPr id="6" name="TextBox 5">
            <a:extLst>
              <a:ext uri="{FF2B5EF4-FFF2-40B4-BE49-F238E27FC236}">
                <a16:creationId xmlns:a16="http://schemas.microsoft.com/office/drawing/2014/main" id="{2CB3112A-4125-C720-4934-ADA919F9E141}"/>
              </a:ext>
            </a:extLst>
          </p:cNvPr>
          <p:cNvSpPr txBox="1"/>
          <p:nvPr/>
        </p:nvSpPr>
        <p:spPr>
          <a:xfrm>
            <a:off x="5654044" y="4391317"/>
            <a:ext cx="279404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hlinkClick r:id="rId4" tooltip="https://www.nextinnonprofits.com/2020/04/nonproift-covid-relief/"/>
              </a:rPr>
              <a:t>This Photo</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rPr>
              <a:t> by Unknown Author is licensed under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hlinkClick r:id="rId5" tooltip="https://creativecommons.org/licenses/by-nc/3.0/"/>
              </a:rPr>
              <a:t>CC BY-NC</a:t>
            </a:r>
            <a:endParaRPr kumimoji="0" lang="en-US" sz="9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766324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1432A0-5D77-A113-033C-151E662054F1}"/>
              </a:ext>
            </a:extLst>
          </p:cNvPr>
          <p:cNvSpPr txBox="1"/>
          <p:nvPr/>
        </p:nvSpPr>
        <p:spPr>
          <a:xfrm>
            <a:off x="64737" y="4497169"/>
            <a:ext cx="3050698" cy="64633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hlinkClick r:id="rId3"/>
              </a:rPr>
              <a:t>https://www.upwork.com/resources/tips-for-building-trust-with-your-team</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pic>
        <p:nvPicPr>
          <p:cNvPr id="2050" name="Picture 2" descr="6 Tips to Building Trust Within Your Workforce">
            <a:extLst>
              <a:ext uri="{FF2B5EF4-FFF2-40B4-BE49-F238E27FC236}">
                <a16:creationId xmlns:a16="http://schemas.microsoft.com/office/drawing/2014/main" id="{AE7F1558-F862-3346-8865-F6FAD66DF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797" y="607880"/>
            <a:ext cx="5066282" cy="444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B6D1FE-9153-D769-A083-47DAFD0B888B}"/>
              </a:ext>
            </a:extLst>
          </p:cNvPr>
          <p:cNvSpPr txBox="1"/>
          <p:nvPr/>
        </p:nvSpPr>
        <p:spPr>
          <a:xfrm>
            <a:off x="542166" y="833480"/>
            <a:ext cx="3396922"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Building Trust:</a:t>
            </a:r>
          </a:p>
        </p:txBody>
      </p:sp>
    </p:spTree>
    <p:extLst>
      <p:ext uri="{BB962C8B-B14F-4D97-AF65-F5344CB8AC3E}">
        <p14:creationId xmlns:p14="http://schemas.microsoft.com/office/powerpoint/2010/main" val="22873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A4AB-CB8B-AAB4-2027-313B9A9758EF}"/>
              </a:ext>
            </a:extLst>
          </p:cNvPr>
          <p:cNvSpPr>
            <a:spLocks noGrp="1"/>
          </p:cNvSpPr>
          <p:nvPr>
            <p:ph type="title"/>
          </p:nvPr>
        </p:nvSpPr>
        <p:spPr>
          <a:xfrm>
            <a:off x="0" y="718543"/>
            <a:ext cx="8359073" cy="360175"/>
          </a:xfrm>
        </p:spPr>
        <p:txBody>
          <a:bodyPr>
            <a:noAutofit/>
          </a:bodyPr>
          <a:lstStyle/>
          <a:p>
            <a:r>
              <a:rPr lang="en-US" sz="2800" b="1" dirty="0"/>
              <a:t>Trust building:</a:t>
            </a:r>
          </a:p>
        </p:txBody>
      </p:sp>
      <p:sp>
        <p:nvSpPr>
          <p:cNvPr id="5" name="TextBox 4">
            <a:extLst>
              <a:ext uri="{FF2B5EF4-FFF2-40B4-BE49-F238E27FC236}">
                <a16:creationId xmlns:a16="http://schemas.microsoft.com/office/drawing/2014/main" id="{AB563DC2-152C-6768-0AAA-4A066CE2A89B}"/>
              </a:ext>
            </a:extLst>
          </p:cNvPr>
          <p:cNvSpPr txBox="1"/>
          <p:nvPr/>
        </p:nvSpPr>
        <p:spPr>
          <a:xfrm>
            <a:off x="161339" y="4594623"/>
            <a:ext cx="8416719" cy="64633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hlinkClick r:id="rId3"/>
              </a:rPr>
              <a:t>https://www.teamdynamics.io/blog/7-behaviors-that-build-trust-in-virtual-teams-and-hybrid-teams#:~:text=Key%20behaviors%20include%20consistent%20communication,a%20strong%20foundation%20of%20trust</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6" name="Content Placeholder 5">
            <a:extLst>
              <a:ext uri="{FF2B5EF4-FFF2-40B4-BE49-F238E27FC236}">
                <a16:creationId xmlns:a16="http://schemas.microsoft.com/office/drawing/2014/main" id="{1EC3462C-812F-94DE-99B5-753F9E0E4CC0}"/>
              </a:ext>
            </a:extLst>
          </p:cNvPr>
          <p:cNvSpPr>
            <a:spLocks noGrp="1"/>
          </p:cNvSpPr>
          <p:nvPr>
            <p:ph idx="1"/>
          </p:nvPr>
        </p:nvSpPr>
        <p:spPr>
          <a:xfrm>
            <a:off x="2128204" y="1544752"/>
            <a:ext cx="6558595" cy="3049871"/>
          </a:xfrm>
        </p:spPr>
        <p:txBody>
          <a:bodyPr/>
          <a:lstStyle/>
          <a:p>
            <a:r>
              <a:rPr lang="en-US" dirty="0"/>
              <a:t>Consistent communication</a:t>
            </a:r>
          </a:p>
          <a:p>
            <a:r>
              <a:rPr lang="en-US" dirty="0"/>
              <a:t>Emphasize accountability</a:t>
            </a:r>
          </a:p>
          <a:p>
            <a:r>
              <a:rPr lang="en-US" dirty="0"/>
              <a:t>Promote transparency</a:t>
            </a:r>
          </a:p>
          <a:p>
            <a:r>
              <a:rPr lang="en-US" dirty="0"/>
              <a:t>Foster inclusivity</a:t>
            </a:r>
          </a:p>
          <a:p>
            <a:r>
              <a:rPr lang="en-US" dirty="0"/>
              <a:t>Encourage active listening</a:t>
            </a:r>
          </a:p>
          <a:p>
            <a:r>
              <a:rPr lang="en-US" dirty="0"/>
              <a:t>Demonstrate empathy</a:t>
            </a:r>
          </a:p>
          <a:p>
            <a:r>
              <a:rPr lang="en-US" dirty="0"/>
              <a:t>Celebrate success and provide constructive feedback</a:t>
            </a:r>
          </a:p>
          <a:p>
            <a:endParaRPr lang="en-US" dirty="0"/>
          </a:p>
        </p:txBody>
      </p:sp>
    </p:spTree>
    <p:extLst>
      <p:ext uri="{BB962C8B-B14F-4D97-AF65-F5344CB8AC3E}">
        <p14:creationId xmlns:p14="http://schemas.microsoft.com/office/powerpoint/2010/main" val="198376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2ACA17-8086-19A7-EEE0-B391497EBB87}"/>
              </a:ext>
            </a:extLst>
          </p:cNvPr>
          <p:cNvPicPr>
            <a:picLocks noChangeAspect="1"/>
          </p:cNvPicPr>
          <p:nvPr/>
        </p:nvPicPr>
        <p:blipFill>
          <a:blip r:embed="rId3"/>
          <a:stretch>
            <a:fillRect/>
          </a:stretch>
        </p:blipFill>
        <p:spPr>
          <a:xfrm>
            <a:off x="3886677" y="1299030"/>
            <a:ext cx="5151498" cy="1927490"/>
          </a:xfrm>
          <a:prstGeom prst="rect">
            <a:avLst/>
          </a:prstGeom>
        </p:spPr>
      </p:pic>
      <p:pic>
        <p:nvPicPr>
          <p:cNvPr id="3" name="Picture 2">
            <a:extLst>
              <a:ext uri="{FF2B5EF4-FFF2-40B4-BE49-F238E27FC236}">
                <a16:creationId xmlns:a16="http://schemas.microsoft.com/office/drawing/2014/main" id="{19D3BB08-FAF9-2762-2FA3-CF71BB7A2252}"/>
              </a:ext>
            </a:extLst>
          </p:cNvPr>
          <p:cNvPicPr>
            <a:picLocks noChangeAspect="1"/>
          </p:cNvPicPr>
          <p:nvPr/>
        </p:nvPicPr>
        <p:blipFill>
          <a:blip r:embed="rId4"/>
          <a:stretch>
            <a:fillRect/>
          </a:stretch>
        </p:blipFill>
        <p:spPr>
          <a:xfrm>
            <a:off x="41945" y="296001"/>
            <a:ext cx="5481244" cy="1608299"/>
          </a:xfrm>
          <a:prstGeom prst="rect">
            <a:avLst/>
          </a:prstGeom>
        </p:spPr>
      </p:pic>
      <p:pic>
        <p:nvPicPr>
          <p:cNvPr id="7" name="Picture 6">
            <a:extLst>
              <a:ext uri="{FF2B5EF4-FFF2-40B4-BE49-F238E27FC236}">
                <a16:creationId xmlns:a16="http://schemas.microsoft.com/office/drawing/2014/main" id="{BADF3EF8-BFD1-D053-1661-5DB547D757A6}"/>
              </a:ext>
            </a:extLst>
          </p:cNvPr>
          <p:cNvPicPr>
            <a:picLocks noChangeAspect="1"/>
          </p:cNvPicPr>
          <p:nvPr/>
        </p:nvPicPr>
        <p:blipFill>
          <a:blip r:embed="rId5"/>
          <a:stretch>
            <a:fillRect/>
          </a:stretch>
        </p:blipFill>
        <p:spPr>
          <a:xfrm>
            <a:off x="151003" y="3448241"/>
            <a:ext cx="6484690" cy="1453554"/>
          </a:xfrm>
          <a:prstGeom prst="rect">
            <a:avLst/>
          </a:prstGeom>
        </p:spPr>
      </p:pic>
    </p:spTree>
    <p:extLst>
      <p:ext uri="{BB962C8B-B14F-4D97-AF65-F5344CB8AC3E}">
        <p14:creationId xmlns:p14="http://schemas.microsoft.com/office/powerpoint/2010/main" val="3400857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5C65-D155-6E76-BCBB-7CE46EDDDE85}"/>
              </a:ext>
            </a:extLst>
          </p:cNvPr>
          <p:cNvSpPr>
            <a:spLocks noGrp="1"/>
          </p:cNvSpPr>
          <p:nvPr>
            <p:ph type="title"/>
          </p:nvPr>
        </p:nvSpPr>
        <p:spPr>
          <a:xfrm>
            <a:off x="262991" y="579024"/>
            <a:ext cx="8229600" cy="360175"/>
          </a:xfrm>
        </p:spPr>
        <p:txBody>
          <a:bodyPr>
            <a:noAutofit/>
          </a:bodyPr>
          <a:lstStyle/>
          <a:p>
            <a:r>
              <a:rPr lang="en-US" sz="3600" b="1" dirty="0"/>
              <a:t>Watch this space: </a:t>
            </a:r>
          </a:p>
        </p:txBody>
      </p:sp>
      <p:sp>
        <p:nvSpPr>
          <p:cNvPr id="3" name="Content Placeholder 2">
            <a:extLst>
              <a:ext uri="{FF2B5EF4-FFF2-40B4-BE49-F238E27FC236}">
                <a16:creationId xmlns:a16="http://schemas.microsoft.com/office/drawing/2014/main" id="{CB8766F2-0B99-7866-72B1-3FDB2E504B97}"/>
              </a:ext>
            </a:extLst>
          </p:cNvPr>
          <p:cNvSpPr>
            <a:spLocks noGrp="1"/>
          </p:cNvSpPr>
          <p:nvPr>
            <p:ph idx="1"/>
          </p:nvPr>
        </p:nvSpPr>
        <p:spPr/>
        <p:txBody>
          <a:bodyPr/>
          <a:lstStyle/>
          <a:p>
            <a:pPr marL="0" indent="0">
              <a:buNone/>
            </a:pPr>
            <a:r>
              <a:rPr lang="en-US" dirty="0"/>
              <a:t>For the 2024 schedule of professional development classes thru OPD, including:</a:t>
            </a:r>
          </a:p>
          <a:p>
            <a:pPr marL="0" indent="0">
              <a:buNone/>
            </a:pPr>
            <a:endParaRPr lang="en-US" dirty="0"/>
          </a:p>
          <a:p>
            <a:pPr lvl="4"/>
            <a:r>
              <a:rPr lang="en-US" sz="1800" dirty="0"/>
              <a:t>Crucial Conversations for Mastering Dialogue</a:t>
            </a:r>
          </a:p>
          <a:p>
            <a:pPr lvl="4"/>
            <a:r>
              <a:rPr lang="en-US" sz="1800" dirty="0"/>
              <a:t>Crucial Conversations for Accountability</a:t>
            </a:r>
          </a:p>
          <a:p>
            <a:pPr marL="0" indent="0">
              <a:buNone/>
            </a:pPr>
            <a:endParaRPr lang="en-US" dirty="0"/>
          </a:p>
          <a:p>
            <a:pPr marL="0" indent="0">
              <a:buNone/>
            </a:pPr>
            <a:endParaRPr lang="en-US" dirty="0"/>
          </a:p>
          <a:p>
            <a:pPr marL="0" indent="0" algn="ctr">
              <a:buNone/>
            </a:pPr>
            <a:r>
              <a:rPr lang="en-US" sz="1800" dirty="0">
                <a:hlinkClick r:id="rId3"/>
              </a:rPr>
              <a:t>https://hr.msu.edu/professional-development/courses/index.html</a:t>
            </a:r>
            <a:endParaRPr lang="en-US" sz="1800" dirty="0"/>
          </a:p>
          <a:p>
            <a:pPr marL="0" indent="0" algn="ctr">
              <a:buNone/>
            </a:pPr>
            <a:endParaRPr lang="en-US" sz="1800" dirty="0"/>
          </a:p>
        </p:txBody>
      </p:sp>
    </p:spTree>
    <p:extLst>
      <p:ext uri="{BB962C8B-B14F-4D97-AF65-F5344CB8AC3E}">
        <p14:creationId xmlns:p14="http://schemas.microsoft.com/office/powerpoint/2010/main" val="76292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E67-32C2-7CAA-E899-6CC0FE1CDC35}"/>
              </a:ext>
            </a:extLst>
          </p:cNvPr>
          <p:cNvSpPr>
            <a:spLocks noGrp="1"/>
          </p:cNvSpPr>
          <p:nvPr>
            <p:ph type="ctrTitle"/>
          </p:nvPr>
        </p:nvSpPr>
        <p:spPr>
          <a:xfrm>
            <a:off x="3186793" y="1595276"/>
            <a:ext cx="6153150" cy="976474"/>
          </a:xfrm>
        </p:spPr>
        <p:txBody>
          <a:bodyPr/>
          <a:lstStyle/>
          <a:p>
            <a:r>
              <a:rPr lang="en-US" dirty="0"/>
              <a:t>Additional Opportunities</a:t>
            </a:r>
          </a:p>
        </p:txBody>
      </p:sp>
    </p:spTree>
    <p:extLst>
      <p:ext uri="{BB962C8B-B14F-4D97-AF65-F5344CB8AC3E}">
        <p14:creationId xmlns:p14="http://schemas.microsoft.com/office/powerpoint/2010/main" val="2750774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DE5B-419F-4DB6-2190-556E31219B8D}"/>
              </a:ext>
            </a:extLst>
          </p:cNvPr>
          <p:cNvSpPr>
            <a:spLocks noGrp="1"/>
          </p:cNvSpPr>
          <p:nvPr>
            <p:ph type="title"/>
          </p:nvPr>
        </p:nvSpPr>
        <p:spPr>
          <a:xfrm>
            <a:off x="406400" y="596899"/>
            <a:ext cx="8134350" cy="584201"/>
          </a:xfrm>
        </p:spPr>
        <p:txBody>
          <a:bodyPr>
            <a:noAutofit/>
          </a:bodyPr>
          <a:lstStyle/>
          <a:p>
            <a:pPr algn="ctr"/>
            <a:r>
              <a:rPr lang="en-US" sz="2800" dirty="0"/>
              <a:t>Continuing the Learning and Contacts</a:t>
            </a:r>
          </a:p>
        </p:txBody>
      </p:sp>
      <p:sp>
        <p:nvSpPr>
          <p:cNvPr id="3" name="Content Placeholder 2">
            <a:extLst>
              <a:ext uri="{FF2B5EF4-FFF2-40B4-BE49-F238E27FC236}">
                <a16:creationId xmlns:a16="http://schemas.microsoft.com/office/drawing/2014/main" id="{248186A6-E5C4-054C-7576-403B4299A751}"/>
              </a:ext>
            </a:extLst>
          </p:cNvPr>
          <p:cNvSpPr>
            <a:spLocks noGrp="1"/>
          </p:cNvSpPr>
          <p:nvPr>
            <p:ph idx="1"/>
          </p:nvPr>
        </p:nvSpPr>
        <p:spPr>
          <a:xfrm>
            <a:off x="603250" y="1181100"/>
            <a:ext cx="8229600" cy="3860799"/>
          </a:xfrm>
        </p:spPr>
        <p:txBody>
          <a:bodyPr/>
          <a:lstStyle/>
          <a:p>
            <a:r>
              <a:rPr lang="en-US" sz="1400" dirty="0">
                <a:latin typeface="Times New Roman" panose="02020603050405020304" pitchFamily="18" charset="0"/>
                <a:cs typeface="Times New Roman" panose="02020603050405020304" pitchFamily="18" charset="0"/>
                <a:hlinkClick r:id="rId3"/>
              </a:rPr>
              <a:t>Climate Assessment Toolkit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hlinkClick r:id="rId4"/>
              </a:rPr>
              <a:t>Prevention, Outreach and Education Department (POE)</a:t>
            </a:r>
            <a:endParaRPr lang="en-US" sz="1400" dirty="0">
              <a:latin typeface="Times New Roman" panose="02020603050405020304" pitchFamily="18" charset="0"/>
              <a:cs typeface="Times New Roman" panose="02020603050405020304" pitchFamily="18" charset="0"/>
            </a:endParaRPr>
          </a:p>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HR’s Organizational and Professional Development</a:t>
            </a:r>
          </a:p>
          <a:p>
            <a:pPr lvl="1"/>
            <a:r>
              <a:rPr lang="en-US" sz="1200" dirty="0">
                <a:latin typeface="Times New Roman" panose="02020603050405020304" pitchFamily="18" charset="0"/>
                <a:ea typeface="Calibri" panose="020F0502020204030204" pitchFamily="34" charset="0"/>
                <a:cs typeface="Times New Roman" panose="02020603050405020304" pitchFamily="18" charset="0"/>
                <a:hlinkClick r:id="rId5"/>
              </a:rPr>
              <a:t>Conflict Management-December 7</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1200" dirty="0">
                <a:effectLst/>
                <a:latin typeface="Times New Roman" panose="02020603050405020304" pitchFamily="18" charset="0"/>
                <a:ea typeface="Calibri" panose="020F0502020204030204" pitchFamily="34" charset="0"/>
                <a:cs typeface="Times New Roman" panose="02020603050405020304" pitchFamily="18" charset="0"/>
                <a:hlinkClick r:id="rId6"/>
              </a:rPr>
              <a:t>Crucial Conversations-December 13 and 14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1200" dirty="0">
                <a:latin typeface="Times New Roman" panose="02020603050405020304" pitchFamily="18" charset="0"/>
                <a:ea typeface="Calibri" panose="020F0502020204030204" pitchFamily="34" charset="0"/>
                <a:cs typeface="Times New Roman" panose="02020603050405020304" pitchFamily="18" charset="0"/>
                <a:hlinkClick r:id="rId7"/>
              </a:rPr>
              <a:t>ElevateU</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1200" dirty="0">
                <a:latin typeface="Times New Roman" panose="02020603050405020304" pitchFamily="18" charset="0"/>
                <a:ea typeface="Calibri" panose="020F0502020204030204" pitchFamily="34" charset="0"/>
                <a:cs typeface="Times New Roman" panose="02020603050405020304" pitchFamily="18" charset="0"/>
                <a:hlinkClick r:id="rId8"/>
              </a:rPr>
              <a:t>Implicit Bias </a:t>
            </a:r>
            <a:r>
              <a:rPr lang="en-US" sz="1200" dirty="0">
                <a:latin typeface="Times New Roman" panose="02020603050405020304" pitchFamily="18" charset="0"/>
                <a:ea typeface="Calibri" panose="020F0502020204030204" pitchFamily="34" charset="0"/>
                <a:cs typeface="Times New Roman" panose="02020603050405020304" pitchFamily="18" charset="0"/>
              </a:rPr>
              <a:t>(2024 Dates: Feb 8th , 22nd , March 7th from 10:00a.m. – 11: 30a.m. online.)</a:t>
            </a:r>
          </a:p>
          <a:p>
            <a:r>
              <a:rPr lang="en-US" sz="1400" dirty="0">
                <a:latin typeface="Times New Roman" panose="02020603050405020304" pitchFamily="18" charset="0"/>
                <a:ea typeface="Calibri" panose="020F0502020204030204" pitchFamily="34" charset="0"/>
                <a:cs typeface="Times New Roman" panose="02020603050405020304" pitchFamily="18" charset="0"/>
              </a:rPr>
              <a:t>MSU Extension</a:t>
            </a:r>
          </a:p>
          <a:p>
            <a:pPr lvl="1"/>
            <a:r>
              <a:rPr lang="en-US" sz="1200" dirty="0">
                <a:latin typeface="Times New Roman" panose="02020603050405020304" pitchFamily="18" charset="0"/>
                <a:ea typeface="Calibri" panose="020F0502020204030204" pitchFamily="34" charset="0"/>
                <a:cs typeface="Times New Roman" panose="02020603050405020304" pitchFamily="18" charset="0"/>
                <a:hlinkClick r:id="rId9"/>
              </a:rPr>
              <a:t>Communicating through Conflict Certificate Course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hlinkClick r:id="rId10"/>
              </a:rPr>
              <a:t>University Ombudsperson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Offers trainings and consultations</a:t>
            </a:r>
          </a:p>
          <a:p>
            <a:r>
              <a:rPr lang="en-US" sz="1400" dirty="0">
                <a:latin typeface="Times New Roman" panose="02020603050405020304" pitchFamily="18" charset="0"/>
                <a:ea typeface="Calibri" panose="020F0502020204030204" pitchFamily="34" charset="0"/>
                <a:cs typeface="Times New Roman" panose="02020603050405020304" pitchFamily="18" charset="0"/>
                <a:hlinkClick r:id="rId11"/>
              </a:rPr>
              <a:t>Faculty Grievance and Dispute Resolution Office</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Reach out with questions or for consultations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Department or College level HR Administrators</a:t>
            </a:r>
            <a:endParaRPr lang="en-US" sz="1400" dirty="0">
              <a:latin typeface="Times New Roman" panose="02020603050405020304" pitchFamily="18" charset="0"/>
              <a:ea typeface="Calibri" panose="020F0502020204030204" pitchFamily="34" charset="0"/>
              <a:cs typeface="Times New Roman" panose="02020603050405020304" pitchFamily="18" charset="0"/>
              <a:hlinkClick r:id="rId12"/>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hlinkClick r:id="rId12"/>
              </a:rPr>
              <a:t>Faculty and Academic Staff Affairs </a:t>
            </a:r>
            <a:r>
              <a:rPr lang="en-US" sz="1400" dirty="0">
                <a:latin typeface="Times New Roman" panose="02020603050405020304" pitchFamily="18" charset="0"/>
                <a:ea typeface="Calibri" panose="020F0502020204030204" pitchFamily="34" charset="0"/>
                <a:cs typeface="Times New Roman" panose="02020603050405020304" pitchFamily="18" charset="0"/>
              </a:rPr>
              <a:t>and </a:t>
            </a:r>
            <a:r>
              <a:rPr lang="en-US" sz="1400" dirty="0">
                <a:latin typeface="Times New Roman" panose="02020603050405020304" pitchFamily="18" charset="0"/>
                <a:ea typeface="Calibri" panose="020F0502020204030204" pitchFamily="34" charset="0"/>
                <a:cs typeface="Times New Roman" panose="02020603050405020304" pitchFamily="18" charset="0"/>
                <a:hlinkClick r:id="rId13"/>
              </a:rPr>
              <a:t>Employee Relations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64546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27CF-612A-A1D6-E9DC-30191A232719}"/>
              </a:ext>
            </a:extLst>
          </p:cNvPr>
          <p:cNvSpPr>
            <a:spLocks noGrp="1"/>
          </p:cNvSpPr>
          <p:nvPr>
            <p:ph type="title"/>
          </p:nvPr>
        </p:nvSpPr>
        <p:spPr>
          <a:xfrm>
            <a:off x="876300" y="936455"/>
            <a:ext cx="7810500" cy="360175"/>
          </a:xfrm>
        </p:spPr>
        <p:txBody>
          <a:bodyPr>
            <a:noAutofit/>
          </a:bodyPr>
          <a:lstStyle/>
          <a:p>
            <a:r>
              <a:rPr lang="en-US" sz="3200" dirty="0"/>
              <a:t>Factors of Conflict</a:t>
            </a:r>
          </a:p>
        </p:txBody>
      </p:sp>
      <p:sp>
        <p:nvSpPr>
          <p:cNvPr id="3" name="Content Placeholder 2">
            <a:extLst>
              <a:ext uri="{FF2B5EF4-FFF2-40B4-BE49-F238E27FC236}">
                <a16:creationId xmlns:a16="http://schemas.microsoft.com/office/drawing/2014/main" id="{9BE6CB2C-DA45-993E-EE6D-1D97BB0645AC}"/>
              </a:ext>
            </a:extLst>
          </p:cNvPr>
          <p:cNvSpPr>
            <a:spLocks noGrp="1"/>
          </p:cNvSpPr>
          <p:nvPr>
            <p:ph idx="1"/>
          </p:nvPr>
        </p:nvSpPr>
        <p:spPr>
          <a:xfrm>
            <a:off x="876300" y="1544752"/>
            <a:ext cx="7810500" cy="3049871"/>
          </a:xfrm>
        </p:spPr>
        <p:txBody>
          <a:bodyPr/>
          <a:lstStyle/>
          <a:p>
            <a:r>
              <a:rPr lang="en-US" sz="2400" dirty="0"/>
              <a:t>Communication</a:t>
            </a:r>
          </a:p>
          <a:p>
            <a:r>
              <a:rPr lang="en-US" sz="2400" dirty="0"/>
              <a:t>History</a:t>
            </a:r>
          </a:p>
          <a:p>
            <a:r>
              <a:rPr lang="en-US" sz="2400" dirty="0"/>
              <a:t>Structure</a:t>
            </a:r>
          </a:p>
          <a:p>
            <a:r>
              <a:rPr lang="en-US" sz="2400" dirty="0"/>
              <a:t>Values</a:t>
            </a:r>
          </a:p>
          <a:p>
            <a:r>
              <a:rPr lang="en-US" sz="2400" dirty="0"/>
              <a:t>Emotions</a:t>
            </a:r>
            <a:endParaRPr lang="en-US" dirty="0"/>
          </a:p>
        </p:txBody>
      </p:sp>
    </p:spTree>
    <p:extLst>
      <p:ext uri="{BB962C8B-B14F-4D97-AF65-F5344CB8AC3E}">
        <p14:creationId xmlns:p14="http://schemas.microsoft.com/office/powerpoint/2010/main" val="73815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122D-1EB5-0286-EAE3-09E8168EFF52}"/>
              </a:ext>
            </a:extLst>
          </p:cNvPr>
          <p:cNvSpPr>
            <a:spLocks noGrp="1"/>
          </p:cNvSpPr>
          <p:nvPr>
            <p:ph type="title"/>
          </p:nvPr>
        </p:nvSpPr>
        <p:spPr>
          <a:xfrm>
            <a:off x="692150" y="936455"/>
            <a:ext cx="7994650" cy="360175"/>
          </a:xfrm>
        </p:spPr>
        <p:txBody>
          <a:bodyPr>
            <a:noAutofit/>
          </a:bodyPr>
          <a:lstStyle/>
          <a:p>
            <a:r>
              <a:rPr lang="en-US" sz="3200" dirty="0"/>
              <a:t>Contextual Considerations</a:t>
            </a:r>
          </a:p>
        </p:txBody>
      </p:sp>
      <p:sp>
        <p:nvSpPr>
          <p:cNvPr id="3" name="Content Placeholder 2">
            <a:extLst>
              <a:ext uri="{FF2B5EF4-FFF2-40B4-BE49-F238E27FC236}">
                <a16:creationId xmlns:a16="http://schemas.microsoft.com/office/drawing/2014/main" id="{79CCC171-B25E-EEE8-6F43-2672D5AD676F}"/>
              </a:ext>
            </a:extLst>
          </p:cNvPr>
          <p:cNvSpPr>
            <a:spLocks noGrp="1"/>
          </p:cNvSpPr>
          <p:nvPr>
            <p:ph idx="1"/>
          </p:nvPr>
        </p:nvSpPr>
        <p:spPr>
          <a:xfrm>
            <a:off x="692150" y="1544752"/>
            <a:ext cx="7994650" cy="3049871"/>
          </a:xfrm>
        </p:spPr>
        <p:txBody>
          <a:bodyPr/>
          <a:lstStyle/>
          <a:p>
            <a:r>
              <a:rPr lang="en-US" sz="2800" dirty="0"/>
              <a:t>Culture</a:t>
            </a:r>
          </a:p>
          <a:p>
            <a:r>
              <a:rPr lang="en-US" sz="2800" dirty="0"/>
              <a:t>Personality </a:t>
            </a:r>
          </a:p>
          <a:p>
            <a:r>
              <a:rPr lang="en-US" sz="2800" dirty="0"/>
              <a:t>Power</a:t>
            </a:r>
          </a:p>
          <a:p>
            <a:r>
              <a:rPr lang="en-US" sz="2800" dirty="0"/>
              <a:t>Data</a:t>
            </a:r>
          </a:p>
        </p:txBody>
      </p:sp>
    </p:spTree>
    <p:extLst>
      <p:ext uri="{BB962C8B-B14F-4D97-AF65-F5344CB8AC3E}">
        <p14:creationId xmlns:p14="http://schemas.microsoft.com/office/powerpoint/2010/main" val="365305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242-3286-414A-8E6B-C9A85568EAE4}"/>
              </a:ext>
            </a:extLst>
          </p:cNvPr>
          <p:cNvSpPr>
            <a:spLocks noGrp="1"/>
          </p:cNvSpPr>
          <p:nvPr>
            <p:ph type="ctrTitle"/>
          </p:nvPr>
        </p:nvSpPr>
        <p:spPr>
          <a:xfrm>
            <a:off x="3575534" y="1052890"/>
            <a:ext cx="6045200" cy="1518860"/>
          </a:xfrm>
        </p:spPr>
        <p:txBody>
          <a:bodyPr>
            <a:normAutofit fontScale="90000"/>
          </a:bodyPr>
          <a:lstStyle/>
          <a:p>
            <a:br>
              <a:rPr lang="en-US" sz="4800" dirty="0"/>
            </a:br>
            <a:r>
              <a:rPr lang="en-US" sz="3100" dirty="0"/>
              <a:t>Francisco Villarruel</a:t>
            </a:r>
            <a:br>
              <a:rPr lang="en-US" sz="3100" dirty="0"/>
            </a:br>
            <a:r>
              <a:rPr lang="en-US" sz="3100" dirty="0"/>
              <a:t>Faculty Grievance Official</a:t>
            </a:r>
            <a:endParaRPr lang="en-US" sz="4400" dirty="0"/>
          </a:p>
        </p:txBody>
      </p:sp>
    </p:spTree>
    <p:extLst>
      <p:ext uri="{BB962C8B-B14F-4D97-AF65-F5344CB8AC3E}">
        <p14:creationId xmlns:p14="http://schemas.microsoft.com/office/powerpoint/2010/main" val="304176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4F49-A65C-6DEC-4524-7BBB7CD17601}"/>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F5EA2F73-770C-F942-5D94-CA4EB554D802}"/>
              </a:ext>
            </a:extLst>
          </p:cNvPr>
          <p:cNvSpPr txBox="1"/>
          <p:nvPr/>
        </p:nvSpPr>
        <p:spPr>
          <a:xfrm>
            <a:off x="3323770" y="2050142"/>
            <a:ext cx="2881087" cy="707886"/>
          </a:xfrm>
          <a:prstGeom prst="rect">
            <a:avLst/>
          </a:prstGeom>
          <a:noFill/>
        </p:spPr>
        <p:txBody>
          <a:bodyPr wrap="square" rtlCol="0">
            <a:spAutoFit/>
          </a:bodyPr>
          <a:lstStyle/>
          <a:p>
            <a:r>
              <a:rPr lang="en-US" sz="4000" dirty="0"/>
              <a:t>CONFLICT</a:t>
            </a:r>
          </a:p>
        </p:txBody>
      </p:sp>
    </p:spTree>
    <p:extLst>
      <p:ext uri="{BB962C8B-B14F-4D97-AF65-F5344CB8AC3E}">
        <p14:creationId xmlns:p14="http://schemas.microsoft.com/office/powerpoint/2010/main" val="40670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A9F5-29DD-6040-65EB-EE2F22EF8E23}"/>
              </a:ext>
            </a:extLst>
          </p:cNvPr>
          <p:cNvSpPr>
            <a:spLocks noGrp="1"/>
          </p:cNvSpPr>
          <p:nvPr>
            <p:ph type="title"/>
          </p:nvPr>
        </p:nvSpPr>
        <p:spPr/>
        <p:txBody>
          <a:bodyPr/>
          <a:lstStyle/>
          <a:p>
            <a:pPr algn="ctr"/>
            <a:endParaRPr lang="en-US" dirty="0"/>
          </a:p>
        </p:txBody>
      </p:sp>
      <p:pic>
        <p:nvPicPr>
          <p:cNvPr id="6" name="Picture 5">
            <a:extLst>
              <a:ext uri="{FF2B5EF4-FFF2-40B4-BE49-F238E27FC236}">
                <a16:creationId xmlns:a16="http://schemas.microsoft.com/office/drawing/2014/main" id="{D5409085-26ED-8657-0E56-EE5C152B1CBF}"/>
              </a:ext>
            </a:extLst>
          </p:cNvPr>
          <p:cNvPicPr>
            <a:picLocks noChangeAspect="1"/>
          </p:cNvPicPr>
          <p:nvPr/>
        </p:nvPicPr>
        <p:blipFill>
          <a:blip r:embed="rId3"/>
          <a:stretch>
            <a:fillRect/>
          </a:stretch>
        </p:blipFill>
        <p:spPr>
          <a:xfrm>
            <a:off x="665082" y="1880681"/>
            <a:ext cx="3475262" cy="2295559"/>
          </a:xfrm>
          <a:prstGeom prst="rect">
            <a:avLst/>
          </a:prstGeom>
        </p:spPr>
      </p:pic>
      <p:pic>
        <p:nvPicPr>
          <p:cNvPr id="7" name="Picture 6">
            <a:extLst>
              <a:ext uri="{FF2B5EF4-FFF2-40B4-BE49-F238E27FC236}">
                <a16:creationId xmlns:a16="http://schemas.microsoft.com/office/drawing/2014/main" id="{2AF7FBBA-FD64-A34B-4703-B1A5F6D31E2B}"/>
              </a:ext>
            </a:extLst>
          </p:cNvPr>
          <p:cNvPicPr>
            <a:picLocks noChangeAspect="1"/>
          </p:cNvPicPr>
          <p:nvPr/>
        </p:nvPicPr>
        <p:blipFill>
          <a:blip r:embed="rId4"/>
          <a:stretch>
            <a:fillRect/>
          </a:stretch>
        </p:blipFill>
        <p:spPr>
          <a:xfrm>
            <a:off x="4695217" y="1880681"/>
            <a:ext cx="3417652" cy="2355888"/>
          </a:xfrm>
          <a:prstGeom prst="rect">
            <a:avLst/>
          </a:prstGeom>
        </p:spPr>
      </p:pic>
      <p:sp>
        <p:nvSpPr>
          <p:cNvPr id="4" name="TextBox 3">
            <a:extLst>
              <a:ext uri="{FF2B5EF4-FFF2-40B4-BE49-F238E27FC236}">
                <a16:creationId xmlns:a16="http://schemas.microsoft.com/office/drawing/2014/main" id="{739F227F-9F43-0AF5-15C3-6074205A7831}"/>
              </a:ext>
            </a:extLst>
          </p:cNvPr>
          <p:cNvSpPr txBox="1"/>
          <p:nvPr/>
        </p:nvSpPr>
        <p:spPr>
          <a:xfrm>
            <a:off x="1165526" y="946001"/>
            <a:ext cx="6251642" cy="461665"/>
          </a:xfrm>
          <a:prstGeom prst="rect">
            <a:avLst/>
          </a:prstGeom>
          <a:noFill/>
        </p:spPr>
        <p:txBody>
          <a:bodyPr wrap="square">
            <a:spAutoFit/>
          </a:bodyPr>
          <a:lstStyle/>
          <a:p>
            <a:pPr algn="ctr"/>
            <a:r>
              <a:rPr lang="en-US" sz="2400" dirty="0">
                <a:solidFill>
                  <a:srgbClr val="18453B"/>
                </a:solidFill>
                <a:latin typeface="Gotham-Bold"/>
              </a:rPr>
              <a:t>Conflict: It is part of our lived reality</a:t>
            </a:r>
          </a:p>
        </p:txBody>
      </p:sp>
    </p:spTree>
    <p:extLst>
      <p:ext uri="{BB962C8B-B14F-4D97-AF65-F5344CB8AC3E}">
        <p14:creationId xmlns:p14="http://schemas.microsoft.com/office/powerpoint/2010/main" val="4113362095"/>
      </p:ext>
    </p:extLst>
  </p:cSld>
  <p:clrMapOvr>
    <a:masterClrMapping/>
  </p:clrMapOvr>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2.xml><?xml version="1.0" encoding="utf-8"?>
<a:theme xmlns:a="http://schemas.openxmlformats.org/drawingml/2006/main" name="1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2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4.xml><?xml version="1.0" encoding="utf-8"?>
<a:theme xmlns:a="http://schemas.openxmlformats.org/drawingml/2006/main" name="ColorBlockVTI">
  <a:themeElements>
    <a:clrScheme name="Custom 7">
      <a:dk1>
        <a:sysClr val="windowText" lastClr="000000"/>
      </a:dk1>
      <a:lt1>
        <a:sysClr val="window" lastClr="FFFFFF"/>
      </a:lt1>
      <a:dk2>
        <a:srgbClr val="281B10"/>
      </a:dk2>
      <a:lt2>
        <a:srgbClr val="FFF9F5"/>
      </a:lt2>
      <a:accent1>
        <a:srgbClr val="18453B"/>
      </a:accent1>
      <a:accent2>
        <a:srgbClr val="492F92"/>
      </a:accent2>
      <a:accent3>
        <a:srgbClr val="5B5260"/>
      </a:accent3>
      <a:accent4>
        <a:srgbClr val="008183"/>
      </a:accent4>
      <a:accent5>
        <a:srgbClr val="492F92"/>
      </a:accent5>
      <a:accent6>
        <a:srgbClr val="7BBD00"/>
      </a:accent6>
      <a:hlink>
        <a:srgbClr val="1201FE"/>
      </a:hlink>
      <a:folHlink>
        <a:srgbClr val="A09AF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 Template 1</Template>
  <TotalTime>1450</TotalTime>
  <Words>2197</Words>
  <Application>Microsoft Office PowerPoint</Application>
  <PresentationFormat>On-screen Show (16:9)</PresentationFormat>
  <Paragraphs>378</Paragraphs>
  <Slides>46</Slides>
  <Notes>46</Notes>
  <HiddenSlides>8</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Arial</vt:lpstr>
      <vt:lpstr>Avenir Next LT Pro</vt:lpstr>
      <vt:lpstr>Calibri</vt:lpstr>
      <vt:lpstr>freight-sans-pro</vt:lpstr>
      <vt:lpstr>futura-pt</vt:lpstr>
      <vt:lpstr>Google Sans</vt:lpstr>
      <vt:lpstr>Gotham Book</vt:lpstr>
      <vt:lpstr>Gotham-Bold</vt:lpstr>
      <vt:lpstr>Times New Roman</vt:lpstr>
      <vt:lpstr>Wingdings</vt:lpstr>
      <vt:lpstr>MSU Template 1</vt:lpstr>
      <vt:lpstr>1_MSU Template 1</vt:lpstr>
      <vt:lpstr>2_MSU Template 1</vt:lpstr>
      <vt:lpstr>ColorBlockVTI</vt:lpstr>
      <vt:lpstr>Negotiating Conflict and Power Dynamics</vt:lpstr>
      <vt:lpstr>Shannon Burton University Ombudsperson</vt:lpstr>
      <vt:lpstr>Three Dimensions of Conflict</vt:lpstr>
      <vt:lpstr>Causes of Conflict</vt:lpstr>
      <vt:lpstr>Factors of Conflict</vt:lpstr>
      <vt:lpstr>Contextual Considerations</vt:lpstr>
      <vt:lpstr> Francisco Villarruel Faculty Grievance Official</vt:lpstr>
      <vt:lpstr>PowerPoint Presentation</vt:lpstr>
      <vt:lpstr>PowerPoint Presentation</vt:lpstr>
      <vt:lpstr>Why do we fear conflict?</vt:lpstr>
      <vt:lpstr>What words come to mind?</vt:lpstr>
      <vt:lpstr>Appreciative inquiry</vt:lpstr>
      <vt:lpstr>Jade Richards Institutional Diversity and Inclusion</vt:lpstr>
      <vt:lpstr>Maya Angelou</vt:lpstr>
      <vt:lpstr>The Impact of Inclusion</vt:lpstr>
      <vt:lpstr>Thinking About Bias</vt:lpstr>
      <vt:lpstr>DEI Foundations Social Identities</vt:lpstr>
      <vt:lpstr>Power/Positionality </vt:lpstr>
      <vt:lpstr>What is Oppression? </vt:lpstr>
      <vt:lpstr>Phobias and -isms</vt:lpstr>
      <vt:lpstr>Intent Vs. Impact</vt:lpstr>
      <vt:lpstr>A Scenario...</vt:lpstr>
      <vt:lpstr>A Scenario Debrief</vt:lpstr>
      <vt:lpstr>Kathie Elliott Organization and Professional Development Human Resources</vt:lpstr>
      <vt:lpstr>Do you need to have a conversation?</vt:lpstr>
      <vt:lpstr>What is it costing you?</vt:lpstr>
      <vt:lpstr>Reasons We Avoid Crucial Conversations (Conflict)</vt:lpstr>
      <vt:lpstr>PowerPoint Presentation</vt:lpstr>
      <vt:lpstr>PowerPoint Presentation</vt:lpstr>
      <vt:lpstr>PowerPoint Presentation</vt:lpstr>
      <vt:lpstr>PowerPoint Presentation</vt:lpstr>
      <vt:lpstr>Stories, and Solutions: Six Sources </vt:lpstr>
      <vt:lpstr>Stories, and Solutions: Six Sources </vt:lpstr>
      <vt:lpstr>PowerPoint Presentation</vt:lpstr>
      <vt:lpstr>PowerPoint Presentation</vt:lpstr>
      <vt:lpstr>Yes, but…</vt:lpstr>
      <vt:lpstr>SAFETY:</vt:lpstr>
      <vt:lpstr>Signs safety may be missing:</vt:lpstr>
      <vt:lpstr>Building trust:</vt:lpstr>
      <vt:lpstr>Trust and conflict:</vt:lpstr>
      <vt:lpstr>PowerPoint Presentation</vt:lpstr>
      <vt:lpstr>Trust building:</vt:lpstr>
      <vt:lpstr>PowerPoint Presentation</vt:lpstr>
      <vt:lpstr>Watch this space: </vt:lpstr>
      <vt:lpstr>Additional Opportunities</vt:lpstr>
      <vt:lpstr>Continuing the Learning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Leverich, Cindi</cp:lastModifiedBy>
  <cp:revision>9</cp:revision>
  <cp:lastPrinted>2010-09-08T13:46:11Z</cp:lastPrinted>
  <dcterms:created xsi:type="dcterms:W3CDTF">2019-05-04T17:37:47Z</dcterms:created>
  <dcterms:modified xsi:type="dcterms:W3CDTF">2023-11-17T14:14:28Z</dcterms:modified>
</cp:coreProperties>
</file>