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70" r:id="rId5"/>
  </p:sldMasterIdLst>
  <p:notesMasterIdLst>
    <p:notesMasterId r:id="rId17"/>
  </p:notesMasterIdLst>
  <p:sldIdLst>
    <p:sldId id="256" r:id="rId6"/>
    <p:sldId id="262" r:id="rId7"/>
    <p:sldId id="272" r:id="rId8"/>
    <p:sldId id="281" r:id="rId9"/>
    <p:sldId id="289" r:id="rId10"/>
    <p:sldId id="290" r:id="rId11"/>
    <p:sldId id="282" r:id="rId12"/>
    <p:sldId id="284" r:id="rId13"/>
    <p:sldId id="288" r:id="rId14"/>
    <p:sldId id="285" r:id="rId15"/>
    <p:sldId id="264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E99"/>
    <a:srgbClr val="18453B"/>
    <a:srgbClr val="67C521"/>
    <a:srgbClr val="BA9C46"/>
    <a:srgbClr val="4BACC6"/>
    <a:srgbClr val="00FFCC"/>
    <a:srgbClr val="0C533A"/>
    <a:srgbClr val="DDC42F"/>
    <a:srgbClr val="A8E878"/>
    <a:srgbClr val="064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608BA-9639-46C8-ABF7-4238ED8EF879}" v="1" dt="2023-08-11T19:56:09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B761B-DB3E-49B7-9786-FE89AFDBDA8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E0A0-14B9-450E-BC44-BEF2B3E23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alibri"/>
                <a:ea typeface="ＭＳ Ｐゴシック"/>
              </a:rPr>
              <a:t>Recognize and support the diversity of academic appointments and career stages</a:t>
            </a:r>
          </a:p>
          <a:p>
            <a:r>
              <a:rPr lang="en-US" sz="1200" dirty="0">
                <a:latin typeface="Calibri"/>
                <a:ea typeface="ＭＳ Ｐゴシック"/>
              </a:rPr>
              <a:t>Enable academics to learn from and share experiences with each other</a:t>
            </a:r>
          </a:p>
          <a:p>
            <a:r>
              <a:rPr lang="en-US" sz="1200" dirty="0">
                <a:latin typeface="Calibri"/>
                <a:ea typeface="ＭＳ Ｐゴシック"/>
              </a:rPr>
              <a:t>Listen to and learn from the experiences of MSU’s academics</a:t>
            </a:r>
          </a:p>
          <a:p>
            <a:r>
              <a:rPr lang="en-US" sz="1200" dirty="0">
                <a:latin typeface="Calibri"/>
                <a:ea typeface="ＭＳ Ｐゴシック"/>
              </a:rPr>
              <a:t>Offer tailored approaches to meet the needs of academic cohorts across disciplines, backgrounds, and career stages</a:t>
            </a:r>
          </a:p>
          <a:p>
            <a:r>
              <a:rPr lang="en-US" sz="1200" dirty="0">
                <a:latin typeface="Calibri"/>
                <a:ea typeface="ＭＳ Ｐゴシック"/>
              </a:rPr>
              <a:t>Serve as a connector to foster collaboration across campus partners in support of academics’ professional growth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F1034-FD1E-4C51-B9C5-D127D27C21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3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F1034-FD1E-4C51-B9C5-D127D27C21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6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F1034-FD1E-4C51-B9C5-D127D27C21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F1034-FD1E-4C51-B9C5-D127D27C21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8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Masthead" descr="Green bar with white Michigan State University logo">
            <a:extLst>
              <a:ext uri="{FF2B5EF4-FFF2-40B4-BE49-F238E27FC236}">
                <a16:creationId xmlns:a16="http://schemas.microsoft.com/office/drawing/2014/main" id="{C2651E67-3C06-8742-9D11-3904B3FC589A}"/>
              </a:ext>
            </a:extLst>
          </p:cNvPr>
          <p:cNvGrpSpPr/>
          <p:nvPr userDrawn="1"/>
        </p:nvGrpSpPr>
        <p:grpSpPr>
          <a:xfrm>
            <a:off x="0" y="0"/>
            <a:ext cx="9144000" cy="525931"/>
            <a:chOff x="0" y="0"/>
            <a:chExt cx="9144000" cy="52593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EAC73F-8000-9D48-B1F7-88AD63C31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0212"/>
              <a:ext cx="9144000" cy="45719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D844B1-685E-CD4D-9FD4-223F3DAC4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9144000" cy="490559"/>
            </a:xfrm>
            <a:prstGeom prst="rect">
              <a:avLst/>
            </a:prstGeom>
            <a:solidFill>
              <a:srgbClr val="18453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Michigan State University logo">
              <a:extLst>
                <a:ext uri="{FF2B5EF4-FFF2-40B4-BE49-F238E27FC236}">
                  <a16:creationId xmlns:a16="http://schemas.microsoft.com/office/drawing/2014/main" id="{C853019F-15A1-C547-B816-438CAF3C2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6109791" y="124350"/>
              <a:ext cx="2914883" cy="246063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ost.msu.edu/priorities-and-initiatives/honorifi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fasd.msu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ofasd@m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4900" b="1" dirty="0">
                <a:latin typeface="Calibri"/>
                <a:ea typeface="ＭＳ Ｐゴシック"/>
              </a:rPr>
              <a:t>Office of Faculty and Academic Staff Development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alibri"/>
                <a:ea typeface="ＭＳ Ｐゴシック"/>
              </a:rPr>
              <a:t>Michigan State University</a:t>
            </a:r>
            <a:endParaRPr lang="en-US" b="1" dirty="0">
              <a:latin typeface="Calibri"/>
              <a:ea typeface="ＭＳ Ｐゴシック"/>
              <a:cs typeface="Arial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E8229DB-066B-23AA-D2E0-F258D7BBF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4213442"/>
            <a:ext cx="1828800" cy="18288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196D-DB23-F8F4-2DF7-40251159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9818"/>
            <a:ext cx="8229600" cy="759022"/>
          </a:xfrm>
          <a:solidFill>
            <a:schemeClr val="accent4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</a:rPr>
              <a:t>Culture of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C9047-CDAE-07D8-C3E6-E9AD425D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Thrive sessions to help situate and communicate work to others leading to promotion in rank including new course evaluation system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Internal awards and recognitions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For leadership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For excellence in teaching and advising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External awards and recognitions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en-US" sz="2800" dirty="0"/>
          </a:p>
          <a:p>
            <a:pPr marL="400050" lvl="1" indent="0">
              <a:lnSpc>
                <a:spcPct val="90000"/>
              </a:lnSpc>
              <a:buNone/>
            </a:pPr>
            <a:r>
              <a:rPr lang="en-US" dirty="0">
                <a:hlinkClick r:id="rId2"/>
              </a:rPr>
              <a:t>https://provost.msu.edu/priorities-and-initiatives/honorifics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5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90" y="860491"/>
            <a:ext cx="7730837" cy="821732"/>
          </a:xfrm>
          <a:solidFill>
            <a:srgbClr val="18453B"/>
          </a:solidFill>
        </p:spPr>
        <p:txBody>
          <a:bodyPr lIns="91440" tIns="45720" rIns="91440" bIns="4572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Office of Faculty and Academic Staff Development</a:t>
            </a:r>
            <a:endParaRPr lang="en-US" sz="2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85090" y="2081011"/>
            <a:ext cx="7730837" cy="4024165"/>
          </a:xfrm>
        </p:spPr>
        <p:txBody>
          <a:bodyPr wrap="square" lIns="91440" tIns="45720" rIns="91440" bIns="45720" anchor="t">
            <a:normAutofit/>
          </a:bodyPr>
          <a:lstStyle/>
          <a:p>
            <a:r>
              <a:rPr lang="en-US" sz="2400" dirty="0">
                <a:latin typeface="+mn-lt"/>
              </a:rPr>
              <a:t>For more information about these opportunities check out our website </a:t>
            </a:r>
            <a:r>
              <a:rPr lang="en-US" sz="2400" dirty="0">
                <a:latin typeface="+mn-lt"/>
                <a:hlinkClick r:id="rId3"/>
              </a:rPr>
              <a:t>OFASD.msu.edu</a:t>
            </a:r>
            <a:r>
              <a:rPr lang="en-US" sz="2400" dirty="0">
                <a:latin typeface="+mn-lt"/>
              </a:rPr>
              <a:t>. 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Or contact us via email </a:t>
            </a:r>
            <a:r>
              <a:rPr lang="en-US" dirty="0">
                <a:latin typeface="+mn-lt"/>
                <a:hlinkClick r:id="rId4"/>
              </a:rPr>
              <a:t>ofasd@msu.edu</a:t>
            </a:r>
            <a:r>
              <a:rPr lang="en-US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or phone at </a:t>
            </a:r>
            <a:r>
              <a:rPr lang="en-US" dirty="0"/>
              <a:t>517-432-1185</a:t>
            </a:r>
          </a:p>
          <a:p>
            <a:pPr algn="ctr"/>
            <a:endParaRPr lang="en-US" dirty="0"/>
          </a:p>
          <a:p>
            <a:r>
              <a:rPr lang="en-US" dirty="0"/>
              <a:t>Office location</a:t>
            </a:r>
          </a:p>
          <a:p>
            <a:r>
              <a:rPr lang="en-US" dirty="0"/>
              <a:t>MSU Main Library, Room W206 [after mid-Sept]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2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8"/>
    </mc:Choice>
    <mc:Fallback xmlns="">
      <p:transition spd="slow" advTm="20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noFill/>
        </p:spPr>
        <p:txBody>
          <a:bodyPr lIns="91440" tIns="45720" rIns="91440" bIns="4572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Calibri Heading"/>
              </a:rPr>
              <a:t>Office of Faculty and Academic Staff Development (OFASD)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</p:spPr>
        <p:txBody>
          <a:bodyPr wrap="square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Mission: 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support MSU colleagues as they develop productive careers reflective of their individual aspirations, and to help them connect those aspirations with institutional priorities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Vision: 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provide integrated, inclusive professional development across the full range of academic responsibilities and across the arcs of diverse academic career paths</a:t>
            </a:r>
          </a:p>
        </p:txBody>
      </p:sp>
    </p:spTree>
    <p:extLst>
      <p:ext uri="{BB962C8B-B14F-4D97-AF65-F5344CB8AC3E}">
        <p14:creationId xmlns:p14="http://schemas.microsoft.com/office/powerpoint/2010/main" val="14698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5"/>
    </mc:Choice>
    <mc:Fallback xmlns="">
      <p:transition spd="slow" advTm="1532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6" y="719093"/>
            <a:ext cx="8229600" cy="875092"/>
          </a:xfrm>
        </p:spPr>
        <p:txBody>
          <a:bodyPr/>
          <a:lstStyle/>
          <a:p>
            <a:pPr algn="ctr"/>
            <a:r>
              <a:rPr lang="en-US" dirty="0"/>
              <a:t>Our Team:</a:t>
            </a:r>
          </a:p>
        </p:txBody>
      </p:sp>
      <p:pic>
        <p:nvPicPr>
          <p:cNvPr id="10" name="Picture 9" descr="Portrait of Marilyn Amey, Assistant Provost for Faculty and Academic Staff Development">
            <a:extLst>
              <a:ext uri="{FF2B5EF4-FFF2-40B4-BE49-F238E27FC236}">
                <a16:creationId xmlns:a16="http://schemas.microsoft.com/office/drawing/2014/main" id="{2EDC22BC-0D52-4E0A-8B5E-C70DF11C4A68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15" y="1716296"/>
            <a:ext cx="1005840" cy="1188720"/>
          </a:xfrm>
          <a:prstGeom prst="rect">
            <a:avLst/>
          </a:prstGeom>
          <a:ln w="44450">
            <a:solidFill>
              <a:srgbClr val="67C521"/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740318" y="3082982"/>
            <a:ext cx="3064476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Marilyn Amey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/>
                <a:ea typeface="ＭＳ Ｐゴシック"/>
                <a:cs typeface="Arial"/>
              </a:rPr>
              <a:t>Assistant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Arial"/>
              </a:rPr>
              <a:t> Provost for Faculty</a:t>
            </a:r>
            <a:endParaRPr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Arial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/>
                <a:ea typeface="ＭＳ Ｐゴシック"/>
              </a:rPr>
              <a:t>and Academic Staff Development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6" name="Picture 5" descr="Portrait of Nate Clason, Academic Specialist">
            <a:extLst>
              <a:ext uri="{FF2B5EF4-FFF2-40B4-BE49-F238E27FC236}">
                <a16:creationId xmlns:a16="http://schemas.microsoft.com/office/drawing/2014/main" id="{36D9F2EE-3272-95FA-7195-B654240BA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5766" y="1714252"/>
            <a:ext cx="1005840" cy="1202641"/>
          </a:xfrm>
          <a:prstGeom prst="rect">
            <a:avLst/>
          </a:prstGeom>
          <a:ln w="44450">
            <a:solidFill>
              <a:srgbClr val="67C52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AB3048-1009-BBF3-D4CC-090C949AD65D}"/>
              </a:ext>
            </a:extLst>
          </p:cNvPr>
          <p:cNvSpPr txBox="1"/>
          <p:nvPr/>
        </p:nvSpPr>
        <p:spPr>
          <a:xfrm>
            <a:off x="3802051" y="3082982"/>
            <a:ext cx="14127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Nate Clason</a:t>
            </a:r>
          </a:p>
          <a:p>
            <a:r>
              <a:rPr lang="en-US" sz="1200" dirty="0">
                <a:latin typeface="+mn-lt"/>
              </a:rPr>
              <a:t>Academic Specialist</a:t>
            </a:r>
          </a:p>
        </p:txBody>
      </p:sp>
      <p:pic>
        <p:nvPicPr>
          <p:cNvPr id="5" name="Picture 4" descr="Portrait of Kelly Lambert, Event Coordinator">
            <a:extLst>
              <a:ext uri="{FF2B5EF4-FFF2-40B4-BE49-F238E27FC236}">
                <a16:creationId xmlns:a16="http://schemas.microsoft.com/office/drawing/2014/main" id="{EDE0BFEE-75E2-4319-AAE3-CABD1A2CEE44}"/>
              </a:ext>
            </a:extLst>
          </p:cNvPr>
          <p:cNvPicPr>
            <a:picLocks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4"/>
          <a:stretch/>
        </p:blipFill>
        <p:spPr>
          <a:xfrm>
            <a:off x="6911817" y="1714252"/>
            <a:ext cx="1005840" cy="1188720"/>
          </a:xfrm>
          <a:prstGeom prst="rect">
            <a:avLst/>
          </a:prstGeom>
          <a:ln w="44450">
            <a:solidFill>
              <a:srgbClr val="67C521"/>
            </a:solidFill>
          </a:ln>
        </p:spPr>
      </p:pic>
      <p:sp>
        <p:nvSpPr>
          <p:cNvPr id="26" name="TextBox 25"/>
          <p:cNvSpPr txBox="1"/>
          <p:nvPr/>
        </p:nvSpPr>
        <p:spPr>
          <a:xfrm>
            <a:off x="6735779" y="3103133"/>
            <a:ext cx="3064476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Kelly Lambert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Project Event Coordinator</a:t>
            </a:r>
            <a:endParaRPr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pic>
        <p:nvPicPr>
          <p:cNvPr id="7" name="Picture 6" descr="Portrait of Beth Leete, Executive Assistan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15" y="4342792"/>
            <a:ext cx="1005840" cy="1257300"/>
          </a:xfrm>
          <a:prstGeom prst="rect">
            <a:avLst/>
          </a:prstGeom>
          <a:ln w="44450">
            <a:solidFill>
              <a:srgbClr val="67C521"/>
            </a:solidFill>
          </a:ln>
        </p:spPr>
      </p:pic>
      <p:sp>
        <p:nvSpPr>
          <p:cNvPr id="27" name="TextBox 26"/>
          <p:cNvSpPr txBox="1"/>
          <p:nvPr/>
        </p:nvSpPr>
        <p:spPr>
          <a:xfrm>
            <a:off x="740318" y="5798957"/>
            <a:ext cx="3064476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Beth Leete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Executive </a:t>
            </a:r>
            <a:r>
              <a:rPr lang="en-US" sz="1200" dirty="0">
                <a:latin typeface="Calibri"/>
                <a:ea typeface="ＭＳ Ｐゴシック"/>
              </a:rPr>
              <a:t>Staff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Assistant</a:t>
            </a:r>
            <a:endParaRPr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</p:txBody>
      </p:sp>
      <p:pic>
        <p:nvPicPr>
          <p:cNvPr id="9" name="Picture 8" descr="Portrait of Cindi Leverich, Leadership Developmen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740" y="4341496"/>
            <a:ext cx="1005840" cy="1257300"/>
          </a:xfrm>
          <a:prstGeom prst="rect">
            <a:avLst/>
          </a:prstGeom>
          <a:ln w="44450">
            <a:solidFill>
              <a:srgbClr val="67C521"/>
            </a:solidFill>
          </a:ln>
        </p:spPr>
      </p:pic>
      <p:sp>
        <p:nvSpPr>
          <p:cNvPr id="28" name="TextBox 27"/>
          <p:cNvSpPr txBox="1"/>
          <p:nvPr/>
        </p:nvSpPr>
        <p:spPr>
          <a:xfrm>
            <a:off x="3802051" y="5769575"/>
            <a:ext cx="3064476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latin typeface="Calibri"/>
                <a:ea typeface="ＭＳ Ｐゴシック"/>
              </a:rPr>
              <a:t>Cindi Leverich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Calibri"/>
                <a:ea typeface="ＭＳ Ｐゴシック"/>
              </a:rPr>
              <a:t>Director of Academic Leadership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Calibri"/>
                <a:ea typeface="ＭＳ Ｐゴシック"/>
              </a:rPr>
              <a:t>Development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pic>
        <p:nvPicPr>
          <p:cNvPr id="4" name="Picture 3" descr="Portrait of Katie Rundblad, Faculty Honorifics Coordinator">
            <a:extLst>
              <a:ext uri="{FF2B5EF4-FFF2-40B4-BE49-F238E27FC236}">
                <a16:creationId xmlns:a16="http://schemas.microsoft.com/office/drawing/2014/main" id="{7DD4B168-15DC-49D2-947E-B4379F22D2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817" y="4341496"/>
            <a:ext cx="1005840" cy="1257300"/>
          </a:xfrm>
          <a:prstGeom prst="rect">
            <a:avLst/>
          </a:prstGeom>
          <a:ln w="44450">
            <a:solidFill>
              <a:srgbClr val="67C52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86AA39-9FA3-4A8E-8C52-D532B06DAB45}"/>
              </a:ext>
            </a:extLst>
          </p:cNvPr>
          <p:cNvSpPr txBox="1"/>
          <p:nvPr/>
        </p:nvSpPr>
        <p:spPr>
          <a:xfrm>
            <a:off x="6735779" y="5798957"/>
            <a:ext cx="306447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Calibri"/>
              </a:rPr>
              <a:t>Katie Rundblad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/>
                <a:ea typeface="ＭＳ Ｐゴシック"/>
                <a:cs typeface="Arial"/>
              </a:rPr>
              <a:t>Faculty Honorifics Coordinator</a:t>
            </a:r>
            <a:endParaRPr lang="en-US" sz="1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23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9838-CF57-9A01-D42C-9C5D5DD9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99700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Why the Office of Faculty and Academic Staff Development?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9F9E3-D78C-165C-002D-AA5DF7C4D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Different career phases and responsibilities need various forms of support and opportunities for faculty and academic staff to grow and feel fulfilled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Community, connections, and acknowledging contributions are hallmarks of the OFASD’s efforts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Safe space for questions, problem-solving, and finding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5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7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2142" y="757325"/>
            <a:ext cx="2661858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831" y="1123837"/>
            <a:ext cx="2312371" cy="4646648"/>
          </a:xfrm>
        </p:spPr>
        <p:txBody>
          <a:bodyPr lIns="91440" tIns="45720" rIns="91440" bIns="45720">
            <a:normAutofit/>
          </a:bodyPr>
          <a:lstStyle/>
          <a:p>
            <a:r>
              <a:rPr lang="en-US" sz="3600" dirty="0">
                <a:latin typeface="Calibri"/>
                <a:ea typeface="ＭＳ Ｐゴシック"/>
              </a:rPr>
              <a:t>The FASD</a:t>
            </a:r>
            <a:br>
              <a:rPr lang="en-US" sz="3600" dirty="0">
                <a:latin typeface="Calibri"/>
                <a:ea typeface="ＭＳ Ｐゴシック"/>
              </a:rPr>
            </a:br>
            <a:r>
              <a:rPr lang="en-US" sz="3600" dirty="0">
                <a:latin typeface="Calibri"/>
                <a:ea typeface="ＭＳ Ｐゴシック"/>
              </a:rPr>
              <a:t>Approach</a:t>
            </a:r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" name="Group 2" descr="the FASD Approach">
            <a:extLst>
              <a:ext uri="{FF2B5EF4-FFF2-40B4-BE49-F238E27FC236}">
                <a16:creationId xmlns:a16="http://schemas.microsoft.com/office/drawing/2014/main" id="{E39FF550-E135-0CD6-5A75-3FE9972537DA}"/>
              </a:ext>
            </a:extLst>
          </p:cNvPr>
          <p:cNvGrpSpPr/>
          <p:nvPr/>
        </p:nvGrpSpPr>
        <p:grpSpPr>
          <a:xfrm>
            <a:off x="652744" y="1007893"/>
            <a:ext cx="5464688" cy="4967789"/>
            <a:chOff x="652744" y="1007893"/>
            <a:chExt cx="5464688" cy="4967789"/>
          </a:xfrm>
        </p:grpSpPr>
        <p:sp>
          <p:nvSpPr>
            <p:cNvPr id="4" name="Rectangle: Diagonal Corners Rounded 3">
              <a:extLst>
                <a:ext uri="{FF2B5EF4-FFF2-40B4-BE49-F238E27FC236}">
                  <a16:creationId xmlns:a16="http://schemas.microsoft.com/office/drawing/2014/main" id="{293E8429-1DC3-86BC-00CA-EABCECEB4954}"/>
                </a:ext>
              </a:extLst>
            </p:cNvPr>
            <p:cNvSpPr/>
            <p:nvPr/>
          </p:nvSpPr>
          <p:spPr>
            <a:xfrm>
              <a:off x="970838" y="1007893"/>
              <a:ext cx="995062" cy="995062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F4DD6A1-7996-DC64-3F8D-D9A4A113F529}"/>
                </a:ext>
              </a:extLst>
            </p:cNvPr>
            <p:cNvSpPr/>
            <p:nvPr/>
          </p:nvSpPr>
          <p:spPr>
            <a:xfrm>
              <a:off x="2216549" y="3921677"/>
              <a:ext cx="570937" cy="570937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bg1"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4FEC4B4-43C1-C1CE-F740-F22AFB974695}"/>
                </a:ext>
              </a:extLst>
            </p:cNvPr>
            <p:cNvSpPr/>
            <p:nvPr/>
          </p:nvSpPr>
          <p:spPr>
            <a:xfrm>
              <a:off x="652744" y="2312893"/>
              <a:ext cx="1631250" cy="937968"/>
            </a:xfrm>
            <a:custGeom>
              <a:avLst/>
              <a:gdLst>
                <a:gd name="connsiteX0" fmla="*/ 0 w 1631250"/>
                <a:gd name="connsiteY0" fmla="*/ 0 h 937968"/>
                <a:gd name="connsiteX1" fmla="*/ 1631250 w 1631250"/>
                <a:gd name="connsiteY1" fmla="*/ 0 h 937968"/>
                <a:gd name="connsiteX2" fmla="*/ 1631250 w 1631250"/>
                <a:gd name="connsiteY2" fmla="*/ 937968 h 937968"/>
                <a:gd name="connsiteX3" fmla="*/ 0 w 1631250"/>
                <a:gd name="connsiteY3" fmla="*/ 937968 h 937968"/>
                <a:gd name="connsiteX4" fmla="*/ 0 w 1631250"/>
                <a:gd name="connsiteY4" fmla="*/ 0 h 93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1250" h="937968">
                  <a:moveTo>
                    <a:pt x="0" y="0"/>
                  </a:moveTo>
                  <a:lnTo>
                    <a:pt x="1631250" y="0"/>
                  </a:lnTo>
                  <a:lnTo>
                    <a:pt x="1631250" y="937968"/>
                  </a:lnTo>
                  <a:lnTo>
                    <a:pt x="0" y="937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Recognize and support the diversity of academic appointments and career stages</a:t>
              </a:r>
            </a:p>
          </p:txBody>
        </p:sp>
        <p:sp>
          <p:nvSpPr>
            <p:cNvPr id="7" name="Rectangle: Diagonal Corners Rounded 6">
              <a:extLst>
                <a:ext uri="{FF2B5EF4-FFF2-40B4-BE49-F238E27FC236}">
                  <a16:creationId xmlns:a16="http://schemas.microsoft.com/office/drawing/2014/main" id="{F72770B0-CC67-F5C4-4129-513DD88E8218}"/>
                </a:ext>
              </a:extLst>
            </p:cNvPr>
            <p:cNvSpPr/>
            <p:nvPr/>
          </p:nvSpPr>
          <p:spPr>
            <a:xfrm>
              <a:off x="2887557" y="1007893"/>
              <a:ext cx="995062" cy="995062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6FCF29A-B50A-77D3-6C30-A7D4D1EED0D2}"/>
                </a:ext>
              </a:extLst>
            </p:cNvPr>
            <p:cNvSpPr/>
            <p:nvPr/>
          </p:nvSpPr>
          <p:spPr>
            <a:xfrm>
              <a:off x="5037335" y="1311899"/>
              <a:ext cx="711605" cy="570937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bg1">
                <a:hueOff val="0"/>
                <a:satOff val="0"/>
                <a:lumOff val="0"/>
                <a:alphaOff val="0"/>
              </a:schemeClr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056B6B9-D58E-CACF-348C-415D9F40D166}"/>
                </a:ext>
              </a:extLst>
            </p:cNvPr>
            <p:cNvSpPr/>
            <p:nvPr/>
          </p:nvSpPr>
          <p:spPr>
            <a:xfrm>
              <a:off x="2569463" y="2312893"/>
              <a:ext cx="1631250" cy="937968"/>
            </a:xfrm>
            <a:custGeom>
              <a:avLst/>
              <a:gdLst>
                <a:gd name="connsiteX0" fmla="*/ 0 w 1631250"/>
                <a:gd name="connsiteY0" fmla="*/ 0 h 937968"/>
                <a:gd name="connsiteX1" fmla="*/ 1631250 w 1631250"/>
                <a:gd name="connsiteY1" fmla="*/ 0 h 937968"/>
                <a:gd name="connsiteX2" fmla="*/ 1631250 w 1631250"/>
                <a:gd name="connsiteY2" fmla="*/ 937968 h 937968"/>
                <a:gd name="connsiteX3" fmla="*/ 0 w 1631250"/>
                <a:gd name="connsiteY3" fmla="*/ 937968 h 937968"/>
                <a:gd name="connsiteX4" fmla="*/ 0 w 1631250"/>
                <a:gd name="connsiteY4" fmla="*/ 0 h 93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1250" h="937968">
                  <a:moveTo>
                    <a:pt x="0" y="0"/>
                  </a:moveTo>
                  <a:lnTo>
                    <a:pt x="1631250" y="0"/>
                  </a:lnTo>
                  <a:lnTo>
                    <a:pt x="1631250" y="937968"/>
                  </a:lnTo>
                  <a:lnTo>
                    <a:pt x="0" y="937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Enable academics to learn from and share experiences with each other</a:t>
              </a:r>
            </a:p>
          </p:txBody>
        </p:sp>
        <p:sp>
          <p:nvSpPr>
            <p:cNvPr id="11" name="Rectangle: Diagonal Corners Rounded 10">
              <a:extLst>
                <a:ext uri="{FF2B5EF4-FFF2-40B4-BE49-F238E27FC236}">
                  <a16:creationId xmlns:a16="http://schemas.microsoft.com/office/drawing/2014/main" id="{CD230FF6-FF26-E046-0D0C-C08659595EEC}"/>
                </a:ext>
              </a:extLst>
            </p:cNvPr>
            <p:cNvSpPr/>
            <p:nvPr/>
          </p:nvSpPr>
          <p:spPr>
            <a:xfrm>
              <a:off x="4804276" y="1007893"/>
              <a:ext cx="995062" cy="995062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2" name="Rectangle 11" descr="Headphones">
              <a:extLst>
                <a:ext uri="{FF2B5EF4-FFF2-40B4-BE49-F238E27FC236}">
                  <a16:creationId xmlns:a16="http://schemas.microsoft.com/office/drawing/2014/main" id="{A6AC948B-3796-0A6B-2295-EC1A1F122BE7}"/>
                </a:ext>
              </a:extLst>
            </p:cNvPr>
            <p:cNvSpPr/>
            <p:nvPr/>
          </p:nvSpPr>
          <p:spPr>
            <a:xfrm>
              <a:off x="5016338" y="1219955"/>
              <a:ext cx="570937" cy="570937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E5BA509-1A25-FAAD-888F-8D93B90AB592}"/>
                </a:ext>
              </a:extLst>
            </p:cNvPr>
            <p:cNvSpPr/>
            <p:nvPr/>
          </p:nvSpPr>
          <p:spPr>
            <a:xfrm>
              <a:off x="4486182" y="2312893"/>
              <a:ext cx="1631250" cy="937968"/>
            </a:xfrm>
            <a:custGeom>
              <a:avLst/>
              <a:gdLst>
                <a:gd name="connsiteX0" fmla="*/ 0 w 1631250"/>
                <a:gd name="connsiteY0" fmla="*/ 0 h 937968"/>
                <a:gd name="connsiteX1" fmla="*/ 1631250 w 1631250"/>
                <a:gd name="connsiteY1" fmla="*/ 0 h 937968"/>
                <a:gd name="connsiteX2" fmla="*/ 1631250 w 1631250"/>
                <a:gd name="connsiteY2" fmla="*/ 937968 h 937968"/>
                <a:gd name="connsiteX3" fmla="*/ 0 w 1631250"/>
                <a:gd name="connsiteY3" fmla="*/ 937968 h 937968"/>
                <a:gd name="connsiteX4" fmla="*/ 0 w 1631250"/>
                <a:gd name="connsiteY4" fmla="*/ 0 h 93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1250" h="937968">
                  <a:moveTo>
                    <a:pt x="0" y="0"/>
                  </a:moveTo>
                  <a:lnTo>
                    <a:pt x="1631250" y="0"/>
                  </a:lnTo>
                  <a:lnTo>
                    <a:pt x="1631250" y="937968"/>
                  </a:lnTo>
                  <a:lnTo>
                    <a:pt x="0" y="937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Provide a safe space for questions, problem Solving and Finding resources</a:t>
              </a:r>
            </a:p>
          </p:txBody>
        </p:sp>
        <p:sp>
          <p:nvSpPr>
            <p:cNvPr id="15" name="Rectangle: Diagonal Corners Rounded 14">
              <a:extLst>
                <a:ext uri="{FF2B5EF4-FFF2-40B4-BE49-F238E27FC236}">
                  <a16:creationId xmlns:a16="http://schemas.microsoft.com/office/drawing/2014/main" id="{5D5598D7-6A49-30FA-CEF2-D30838352D1D}"/>
                </a:ext>
              </a:extLst>
            </p:cNvPr>
            <p:cNvSpPr/>
            <p:nvPr/>
          </p:nvSpPr>
          <p:spPr>
            <a:xfrm>
              <a:off x="1655547" y="3658674"/>
              <a:ext cx="995062" cy="995062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6" name="Rectangle 15" descr="Classroom with solid fill">
              <a:extLst>
                <a:ext uri="{FF2B5EF4-FFF2-40B4-BE49-F238E27FC236}">
                  <a16:creationId xmlns:a16="http://schemas.microsoft.com/office/drawing/2014/main" id="{8C61B4BC-6566-4FB1-2509-EBF6C5E77911}"/>
                </a:ext>
              </a:extLst>
            </p:cNvPr>
            <p:cNvSpPr/>
            <p:nvPr/>
          </p:nvSpPr>
          <p:spPr>
            <a:xfrm>
              <a:off x="1867610" y="3870737"/>
              <a:ext cx="570937" cy="570937"/>
            </a:xfrm>
            <a:prstGeom prst="rect">
              <a:avLst/>
            </a:pr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4753144-BEAC-618C-1066-00424296999B}"/>
                </a:ext>
              </a:extLst>
            </p:cNvPr>
            <p:cNvSpPr/>
            <p:nvPr/>
          </p:nvSpPr>
          <p:spPr>
            <a:xfrm>
              <a:off x="1126435" y="4963674"/>
              <a:ext cx="2053287" cy="937968"/>
            </a:xfrm>
            <a:custGeom>
              <a:avLst/>
              <a:gdLst>
                <a:gd name="connsiteX0" fmla="*/ 0 w 2053287"/>
                <a:gd name="connsiteY0" fmla="*/ 0 h 937968"/>
                <a:gd name="connsiteX1" fmla="*/ 2053287 w 2053287"/>
                <a:gd name="connsiteY1" fmla="*/ 0 h 937968"/>
                <a:gd name="connsiteX2" fmla="*/ 2053287 w 2053287"/>
                <a:gd name="connsiteY2" fmla="*/ 937968 h 937968"/>
                <a:gd name="connsiteX3" fmla="*/ 0 w 2053287"/>
                <a:gd name="connsiteY3" fmla="*/ 937968 h 937968"/>
                <a:gd name="connsiteX4" fmla="*/ 0 w 2053287"/>
                <a:gd name="connsiteY4" fmla="*/ 0 h 93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3287" h="937968">
                  <a:moveTo>
                    <a:pt x="0" y="0"/>
                  </a:moveTo>
                  <a:lnTo>
                    <a:pt x="2053287" y="0"/>
                  </a:lnTo>
                  <a:lnTo>
                    <a:pt x="2053287" y="937968"/>
                  </a:lnTo>
                  <a:lnTo>
                    <a:pt x="0" y="937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Offer tailored approaches to meet the needs of academic cohorts across disciplines, backgrounds, and career stages to allow for growth and fulfillment</a:t>
              </a:r>
            </a:p>
          </p:txBody>
        </p:sp>
        <p:sp>
          <p:nvSpPr>
            <p:cNvPr id="18" name="Rectangle: Diagonal Corners Rounded 17">
              <a:extLst>
                <a:ext uri="{FF2B5EF4-FFF2-40B4-BE49-F238E27FC236}">
                  <a16:creationId xmlns:a16="http://schemas.microsoft.com/office/drawing/2014/main" id="{A76A8A92-6F83-5127-056A-135AB8CBFDBC}"/>
                </a:ext>
              </a:extLst>
            </p:cNvPr>
            <p:cNvSpPr/>
            <p:nvPr/>
          </p:nvSpPr>
          <p:spPr>
            <a:xfrm>
              <a:off x="4056935" y="3658674"/>
              <a:ext cx="995062" cy="995062"/>
            </a:xfrm>
            <a:prstGeom prst="round2DiagRect">
              <a:avLst>
                <a:gd name="adj1" fmla="val 29727"/>
                <a:gd name="adj2" fmla="val 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9" name="Rectangle 18" descr="Connections">
              <a:extLst>
                <a:ext uri="{FF2B5EF4-FFF2-40B4-BE49-F238E27FC236}">
                  <a16:creationId xmlns:a16="http://schemas.microsoft.com/office/drawing/2014/main" id="{063604CE-1D43-3A46-59DE-49D7DE5A8B62}"/>
                </a:ext>
              </a:extLst>
            </p:cNvPr>
            <p:cNvSpPr/>
            <p:nvPr/>
          </p:nvSpPr>
          <p:spPr>
            <a:xfrm>
              <a:off x="4268997" y="3870737"/>
              <a:ext cx="570937" cy="570937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BE4A508-1B17-3EED-868D-46FAAAE16CB8}"/>
                </a:ext>
              </a:extLst>
            </p:cNvPr>
            <p:cNvSpPr/>
            <p:nvPr/>
          </p:nvSpPr>
          <p:spPr>
            <a:xfrm>
              <a:off x="3482726" y="5037714"/>
              <a:ext cx="2178550" cy="937968"/>
            </a:xfrm>
            <a:custGeom>
              <a:avLst/>
              <a:gdLst>
                <a:gd name="connsiteX0" fmla="*/ 0 w 2178550"/>
                <a:gd name="connsiteY0" fmla="*/ 0 h 937968"/>
                <a:gd name="connsiteX1" fmla="*/ 2178550 w 2178550"/>
                <a:gd name="connsiteY1" fmla="*/ 0 h 937968"/>
                <a:gd name="connsiteX2" fmla="*/ 2178550 w 2178550"/>
                <a:gd name="connsiteY2" fmla="*/ 937968 h 937968"/>
                <a:gd name="connsiteX3" fmla="*/ 0 w 2178550"/>
                <a:gd name="connsiteY3" fmla="*/ 937968 h 937968"/>
                <a:gd name="connsiteX4" fmla="*/ 0 w 2178550"/>
                <a:gd name="connsiteY4" fmla="*/ 0 h 93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550" h="937968">
                  <a:moveTo>
                    <a:pt x="0" y="0"/>
                  </a:moveTo>
                  <a:lnTo>
                    <a:pt x="2178550" y="0"/>
                  </a:lnTo>
                  <a:lnTo>
                    <a:pt x="2178550" y="937968"/>
                  </a:lnTo>
                  <a:lnTo>
                    <a:pt x="0" y="937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Serve as a connector to foster collaboration across campus partners in support of academics’ professional growth</a:t>
              </a:r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B4A0C364-4B71-0845-2342-4B31882B9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0717" y="1242044"/>
            <a:ext cx="768741" cy="698052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EF7E6844-D0EC-6177-9A82-A5211E0B4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6489" y="1242044"/>
            <a:ext cx="793827" cy="52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9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29"/>
    </mc:Choice>
    <mc:Fallback xmlns="">
      <p:transition spd="slow" advTm="375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A463-D13B-CFB7-1C7D-88E2E896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dirty="0"/>
              <a:t>FASD Offerings</a:t>
            </a:r>
          </a:p>
        </p:txBody>
      </p:sp>
      <p:grpSp>
        <p:nvGrpSpPr>
          <p:cNvPr id="3" name="Group 2" descr="FASD Offerings">
            <a:extLst>
              <a:ext uri="{FF2B5EF4-FFF2-40B4-BE49-F238E27FC236}">
                <a16:creationId xmlns:a16="http://schemas.microsoft.com/office/drawing/2014/main" id="{1EFCC31E-2EAB-5DC8-6BAE-40E8ADC89C07}"/>
              </a:ext>
            </a:extLst>
          </p:cNvPr>
          <p:cNvGrpSpPr/>
          <p:nvPr/>
        </p:nvGrpSpPr>
        <p:grpSpPr>
          <a:xfrm>
            <a:off x="413327" y="1450110"/>
            <a:ext cx="8317344" cy="4676053"/>
            <a:chOff x="413327" y="1450110"/>
            <a:chExt cx="8317344" cy="467605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9A2AA57-3E3F-18FF-F86A-FA4C1E232403}"/>
                </a:ext>
              </a:extLst>
            </p:cNvPr>
            <p:cNvSpPr/>
            <p:nvPr/>
          </p:nvSpPr>
          <p:spPr>
            <a:xfrm>
              <a:off x="5200251" y="4629826"/>
              <a:ext cx="3530420" cy="1496337"/>
            </a:xfrm>
            <a:custGeom>
              <a:avLst/>
              <a:gdLst>
                <a:gd name="connsiteX0" fmla="*/ 0 w 3530420"/>
                <a:gd name="connsiteY0" fmla="*/ 149634 h 1496337"/>
                <a:gd name="connsiteX1" fmla="*/ 149634 w 3530420"/>
                <a:gd name="connsiteY1" fmla="*/ 0 h 1496337"/>
                <a:gd name="connsiteX2" fmla="*/ 3380786 w 3530420"/>
                <a:gd name="connsiteY2" fmla="*/ 0 h 1496337"/>
                <a:gd name="connsiteX3" fmla="*/ 3530420 w 3530420"/>
                <a:gd name="connsiteY3" fmla="*/ 149634 h 1496337"/>
                <a:gd name="connsiteX4" fmla="*/ 3530420 w 3530420"/>
                <a:gd name="connsiteY4" fmla="*/ 1346703 h 1496337"/>
                <a:gd name="connsiteX5" fmla="*/ 3380786 w 3530420"/>
                <a:gd name="connsiteY5" fmla="*/ 1496337 h 1496337"/>
                <a:gd name="connsiteX6" fmla="*/ 149634 w 3530420"/>
                <a:gd name="connsiteY6" fmla="*/ 1496337 h 1496337"/>
                <a:gd name="connsiteX7" fmla="*/ 0 w 3530420"/>
                <a:gd name="connsiteY7" fmla="*/ 1346703 h 1496337"/>
                <a:gd name="connsiteX8" fmla="*/ 0 w 3530420"/>
                <a:gd name="connsiteY8" fmla="*/ 149634 h 149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0420" h="1496337">
                  <a:moveTo>
                    <a:pt x="0" y="149634"/>
                  </a:moveTo>
                  <a:cubicBezTo>
                    <a:pt x="0" y="66993"/>
                    <a:pt x="66993" y="0"/>
                    <a:pt x="149634" y="0"/>
                  </a:cubicBezTo>
                  <a:lnTo>
                    <a:pt x="3380786" y="0"/>
                  </a:lnTo>
                  <a:cubicBezTo>
                    <a:pt x="3463427" y="0"/>
                    <a:pt x="3530420" y="66993"/>
                    <a:pt x="3530420" y="149634"/>
                  </a:cubicBezTo>
                  <a:lnTo>
                    <a:pt x="3530420" y="1346703"/>
                  </a:lnTo>
                  <a:cubicBezTo>
                    <a:pt x="3530420" y="1429344"/>
                    <a:pt x="3463427" y="1496337"/>
                    <a:pt x="3380786" y="1496337"/>
                  </a:cubicBezTo>
                  <a:lnTo>
                    <a:pt x="149634" y="1496337"/>
                  </a:lnTo>
                  <a:cubicBezTo>
                    <a:pt x="66993" y="1496337"/>
                    <a:pt x="0" y="1429344"/>
                    <a:pt x="0" y="1346703"/>
                  </a:cubicBezTo>
                  <a:lnTo>
                    <a:pt x="0" y="149634"/>
                  </a:lnTo>
                  <a:close/>
                </a:path>
              </a:pathLst>
            </a:custGeom>
            <a:ln>
              <a:solidFill>
                <a:srgbClr val="0C533A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5336" tIns="460295" rIns="86210" bIns="86210" numCol="1" spcCol="1270" anchor="b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Programs on strategic and practical topics for leaders are often geared toward those in certain positions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Big Ten Academic Alliance leadership programs 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B5830A3-2EDF-BE93-B7FD-991AAE03FA54}"/>
                </a:ext>
              </a:extLst>
            </p:cNvPr>
            <p:cNvSpPr/>
            <p:nvPr/>
          </p:nvSpPr>
          <p:spPr>
            <a:xfrm>
              <a:off x="413327" y="4608593"/>
              <a:ext cx="4025493" cy="1496337"/>
            </a:xfrm>
            <a:custGeom>
              <a:avLst/>
              <a:gdLst>
                <a:gd name="connsiteX0" fmla="*/ 0 w 4025493"/>
                <a:gd name="connsiteY0" fmla="*/ 149634 h 1496337"/>
                <a:gd name="connsiteX1" fmla="*/ 149634 w 4025493"/>
                <a:gd name="connsiteY1" fmla="*/ 0 h 1496337"/>
                <a:gd name="connsiteX2" fmla="*/ 3875859 w 4025493"/>
                <a:gd name="connsiteY2" fmla="*/ 0 h 1496337"/>
                <a:gd name="connsiteX3" fmla="*/ 4025493 w 4025493"/>
                <a:gd name="connsiteY3" fmla="*/ 149634 h 1496337"/>
                <a:gd name="connsiteX4" fmla="*/ 4025493 w 4025493"/>
                <a:gd name="connsiteY4" fmla="*/ 1346703 h 1496337"/>
                <a:gd name="connsiteX5" fmla="*/ 3875859 w 4025493"/>
                <a:gd name="connsiteY5" fmla="*/ 1496337 h 1496337"/>
                <a:gd name="connsiteX6" fmla="*/ 149634 w 4025493"/>
                <a:gd name="connsiteY6" fmla="*/ 1496337 h 1496337"/>
                <a:gd name="connsiteX7" fmla="*/ 0 w 4025493"/>
                <a:gd name="connsiteY7" fmla="*/ 1346703 h 1496337"/>
                <a:gd name="connsiteX8" fmla="*/ 0 w 4025493"/>
                <a:gd name="connsiteY8" fmla="*/ 149634 h 149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5493" h="1496337">
                  <a:moveTo>
                    <a:pt x="0" y="149634"/>
                  </a:moveTo>
                  <a:cubicBezTo>
                    <a:pt x="0" y="66993"/>
                    <a:pt x="66993" y="0"/>
                    <a:pt x="149634" y="0"/>
                  </a:cubicBezTo>
                  <a:lnTo>
                    <a:pt x="3875859" y="0"/>
                  </a:lnTo>
                  <a:cubicBezTo>
                    <a:pt x="3958500" y="0"/>
                    <a:pt x="4025493" y="66993"/>
                    <a:pt x="4025493" y="149634"/>
                  </a:cubicBezTo>
                  <a:lnTo>
                    <a:pt x="4025493" y="1346703"/>
                  </a:lnTo>
                  <a:cubicBezTo>
                    <a:pt x="4025493" y="1429344"/>
                    <a:pt x="3958500" y="1496337"/>
                    <a:pt x="3875859" y="1496337"/>
                  </a:cubicBezTo>
                  <a:lnTo>
                    <a:pt x="149634" y="1496337"/>
                  </a:lnTo>
                  <a:cubicBezTo>
                    <a:pt x="66993" y="1496337"/>
                    <a:pt x="0" y="1429344"/>
                    <a:pt x="0" y="1346703"/>
                  </a:cubicBezTo>
                  <a:lnTo>
                    <a:pt x="0" y="149634"/>
                  </a:lnTo>
                  <a:close/>
                </a:path>
              </a:pathLst>
            </a:custGeom>
            <a:ln>
              <a:solidFill>
                <a:srgbClr val="0C533A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210" tIns="460295" rIns="1293858" bIns="86210" numCol="1" spcCol="1270" anchor="b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Internal and external awards and recognitions for leadership and excellence in teaching/learning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Thrive sessions to help situate one’s work for annual review and promotion including new course evaluation system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6140DA-43E3-1131-6BF9-27F82D53D6F1}"/>
                </a:ext>
              </a:extLst>
            </p:cNvPr>
            <p:cNvSpPr/>
            <p:nvPr/>
          </p:nvSpPr>
          <p:spPr>
            <a:xfrm>
              <a:off x="5162691" y="1450110"/>
              <a:ext cx="3567980" cy="1496337"/>
            </a:xfrm>
            <a:custGeom>
              <a:avLst/>
              <a:gdLst>
                <a:gd name="connsiteX0" fmla="*/ 0 w 3567980"/>
                <a:gd name="connsiteY0" fmla="*/ 149634 h 1496337"/>
                <a:gd name="connsiteX1" fmla="*/ 149634 w 3567980"/>
                <a:gd name="connsiteY1" fmla="*/ 0 h 1496337"/>
                <a:gd name="connsiteX2" fmla="*/ 3418346 w 3567980"/>
                <a:gd name="connsiteY2" fmla="*/ 0 h 1496337"/>
                <a:gd name="connsiteX3" fmla="*/ 3567980 w 3567980"/>
                <a:gd name="connsiteY3" fmla="*/ 149634 h 1496337"/>
                <a:gd name="connsiteX4" fmla="*/ 3567980 w 3567980"/>
                <a:gd name="connsiteY4" fmla="*/ 1346703 h 1496337"/>
                <a:gd name="connsiteX5" fmla="*/ 3418346 w 3567980"/>
                <a:gd name="connsiteY5" fmla="*/ 1496337 h 1496337"/>
                <a:gd name="connsiteX6" fmla="*/ 149634 w 3567980"/>
                <a:gd name="connsiteY6" fmla="*/ 1496337 h 1496337"/>
                <a:gd name="connsiteX7" fmla="*/ 0 w 3567980"/>
                <a:gd name="connsiteY7" fmla="*/ 1346703 h 1496337"/>
                <a:gd name="connsiteX8" fmla="*/ 0 w 3567980"/>
                <a:gd name="connsiteY8" fmla="*/ 149634 h 149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67980" h="1496337">
                  <a:moveTo>
                    <a:pt x="0" y="149634"/>
                  </a:moveTo>
                  <a:cubicBezTo>
                    <a:pt x="0" y="66993"/>
                    <a:pt x="66993" y="0"/>
                    <a:pt x="149634" y="0"/>
                  </a:cubicBezTo>
                  <a:lnTo>
                    <a:pt x="3418346" y="0"/>
                  </a:lnTo>
                  <a:cubicBezTo>
                    <a:pt x="3500987" y="0"/>
                    <a:pt x="3567980" y="66993"/>
                    <a:pt x="3567980" y="149634"/>
                  </a:cubicBezTo>
                  <a:lnTo>
                    <a:pt x="3567980" y="1346703"/>
                  </a:lnTo>
                  <a:cubicBezTo>
                    <a:pt x="3567980" y="1429344"/>
                    <a:pt x="3500987" y="1496337"/>
                    <a:pt x="3418346" y="1496337"/>
                  </a:cubicBezTo>
                  <a:lnTo>
                    <a:pt x="149634" y="1496337"/>
                  </a:lnTo>
                  <a:cubicBezTo>
                    <a:pt x="66993" y="1496337"/>
                    <a:pt x="0" y="1429344"/>
                    <a:pt x="0" y="1346703"/>
                  </a:cubicBezTo>
                  <a:lnTo>
                    <a:pt x="0" y="149634"/>
                  </a:lnTo>
                  <a:close/>
                </a:path>
              </a:pathLst>
            </a:custGeom>
            <a:ln>
              <a:solidFill>
                <a:srgbClr val="0C533A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56604" tIns="86210" rIns="86210" bIns="460295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Smaller cohort opportunities exploring teaching/learning and educator leadership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Learning Communities to engage on important topics of interest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0B17512-380B-6884-FBA7-131C46D49F59}"/>
                </a:ext>
              </a:extLst>
            </p:cNvPr>
            <p:cNvSpPr/>
            <p:nvPr/>
          </p:nvSpPr>
          <p:spPr>
            <a:xfrm>
              <a:off x="413327" y="1450110"/>
              <a:ext cx="3909532" cy="1496337"/>
            </a:xfrm>
            <a:custGeom>
              <a:avLst/>
              <a:gdLst>
                <a:gd name="connsiteX0" fmla="*/ 0 w 3909532"/>
                <a:gd name="connsiteY0" fmla="*/ 149634 h 1496337"/>
                <a:gd name="connsiteX1" fmla="*/ 149634 w 3909532"/>
                <a:gd name="connsiteY1" fmla="*/ 0 h 1496337"/>
                <a:gd name="connsiteX2" fmla="*/ 3759898 w 3909532"/>
                <a:gd name="connsiteY2" fmla="*/ 0 h 1496337"/>
                <a:gd name="connsiteX3" fmla="*/ 3909532 w 3909532"/>
                <a:gd name="connsiteY3" fmla="*/ 149634 h 1496337"/>
                <a:gd name="connsiteX4" fmla="*/ 3909532 w 3909532"/>
                <a:gd name="connsiteY4" fmla="*/ 1346703 h 1496337"/>
                <a:gd name="connsiteX5" fmla="*/ 3759898 w 3909532"/>
                <a:gd name="connsiteY5" fmla="*/ 1496337 h 1496337"/>
                <a:gd name="connsiteX6" fmla="*/ 149634 w 3909532"/>
                <a:gd name="connsiteY6" fmla="*/ 1496337 h 1496337"/>
                <a:gd name="connsiteX7" fmla="*/ 0 w 3909532"/>
                <a:gd name="connsiteY7" fmla="*/ 1346703 h 1496337"/>
                <a:gd name="connsiteX8" fmla="*/ 0 w 3909532"/>
                <a:gd name="connsiteY8" fmla="*/ 149634 h 149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9532" h="1496337">
                  <a:moveTo>
                    <a:pt x="0" y="149634"/>
                  </a:moveTo>
                  <a:cubicBezTo>
                    <a:pt x="0" y="66993"/>
                    <a:pt x="66993" y="0"/>
                    <a:pt x="149634" y="0"/>
                  </a:cubicBezTo>
                  <a:lnTo>
                    <a:pt x="3759898" y="0"/>
                  </a:lnTo>
                  <a:cubicBezTo>
                    <a:pt x="3842539" y="0"/>
                    <a:pt x="3909532" y="66993"/>
                    <a:pt x="3909532" y="149634"/>
                  </a:cubicBezTo>
                  <a:lnTo>
                    <a:pt x="3909532" y="1346703"/>
                  </a:lnTo>
                  <a:cubicBezTo>
                    <a:pt x="3909532" y="1429344"/>
                    <a:pt x="3842539" y="1496337"/>
                    <a:pt x="3759898" y="1496337"/>
                  </a:cubicBezTo>
                  <a:lnTo>
                    <a:pt x="149634" y="1496337"/>
                  </a:lnTo>
                  <a:cubicBezTo>
                    <a:pt x="66993" y="1496337"/>
                    <a:pt x="0" y="1429344"/>
                    <a:pt x="0" y="1346703"/>
                  </a:cubicBezTo>
                  <a:lnTo>
                    <a:pt x="0" y="149634"/>
                  </a:lnTo>
                  <a:close/>
                </a:path>
              </a:pathLst>
            </a:custGeom>
            <a:ln>
              <a:solidFill>
                <a:srgbClr val="0C533A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210" tIns="86210" rIns="1259069" bIns="460295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Career Conversations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National Center for Faculty Development and Diversity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Exploring Academic Leadership Conversations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543F3D-1947-5372-8357-4D07E525AC03}"/>
                </a:ext>
              </a:extLst>
            </p:cNvPr>
            <p:cNvSpPr/>
            <p:nvPr/>
          </p:nvSpPr>
          <p:spPr>
            <a:xfrm>
              <a:off x="2500507" y="1716645"/>
              <a:ext cx="2024731" cy="2024731"/>
            </a:xfrm>
            <a:custGeom>
              <a:avLst/>
              <a:gdLst>
                <a:gd name="connsiteX0" fmla="*/ 0 w 2024731"/>
                <a:gd name="connsiteY0" fmla="*/ 2024731 h 2024731"/>
                <a:gd name="connsiteX1" fmla="*/ 2024731 w 2024731"/>
                <a:gd name="connsiteY1" fmla="*/ 0 h 2024731"/>
                <a:gd name="connsiteX2" fmla="*/ 2024731 w 2024731"/>
                <a:gd name="connsiteY2" fmla="*/ 2024731 h 2024731"/>
                <a:gd name="connsiteX3" fmla="*/ 0 w 2024731"/>
                <a:gd name="connsiteY3" fmla="*/ 2024731 h 202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731" h="2024731">
                  <a:moveTo>
                    <a:pt x="0" y="2024731"/>
                  </a:moveTo>
                  <a:cubicBezTo>
                    <a:pt x="0" y="906503"/>
                    <a:pt x="906503" y="0"/>
                    <a:pt x="2024731" y="0"/>
                  </a:cubicBezTo>
                  <a:lnTo>
                    <a:pt x="2024731" y="2024731"/>
                  </a:lnTo>
                  <a:lnTo>
                    <a:pt x="0" y="2024731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3934" tIns="713934" rIns="120904" bIns="12090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>
                  <a:solidFill>
                    <a:schemeClr val="tx1"/>
                  </a:solidFill>
                </a:rPr>
                <a:t>Career</a:t>
              </a:r>
            </a:p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>
                  <a:solidFill>
                    <a:schemeClr val="tx1"/>
                  </a:solidFill>
                </a:rPr>
                <a:t>Development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F315716-F002-F546-AF91-E0B23A54ED1C}"/>
                </a:ext>
              </a:extLst>
            </p:cNvPr>
            <p:cNvSpPr/>
            <p:nvPr/>
          </p:nvSpPr>
          <p:spPr>
            <a:xfrm>
              <a:off x="4618760" y="1716645"/>
              <a:ext cx="2024731" cy="2024731"/>
            </a:xfrm>
            <a:custGeom>
              <a:avLst/>
              <a:gdLst>
                <a:gd name="connsiteX0" fmla="*/ 0 w 2024731"/>
                <a:gd name="connsiteY0" fmla="*/ 2024731 h 2024731"/>
                <a:gd name="connsiteX1" fmla="*/ 2024731 w 2024731"/>
                <a:gd name="connsiteY1" fmla="*/ 0 h 2024731"/>
                <a:gd name="connsiteX2" fmla="*/ 2024731 w 2024731"/>
                <a:gd name="connsiteY2" fmla="*/ 2024731 h 2024731"/>
                <a:gd name="connsiteX3" fmla="*/ 0 w 2024731"/>
                <a:gd name="connsiteY3" fmla="*/ 2024731 h 202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731" h="2024731">
                  <a:moveTo>
                    <a:pt x="0" y="0"/>
                  </a:moveTo>
                  <a:cubicBezTo>
                    <a:pt x="1118228" y="0"/>
                    <a:pt x="2024731" y="906503"/>
                    <a:pt x="2024731" y="2024731"/>
                  </a:cubicBezTo>
                  <a:lnTo>
                    <a:pt x="0" y="2024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713934" rIns="713934" bIns="12090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>
                  <a:solidFill>
                    <a:schemeClr val="tx1"/>
                  </a:solidFill>
                </a:rPr>
                <a:t>Community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78A468A-83C4-529F-5D36-24811EB12165}"/>
                </a:ext>
              </a:extLst>
            </p:cNvPr>
            <p:cNvSpPr/>
            <p:nvPr/>
          </p:nvSpPr>
          <p:spPr>
            <a:xfrm rot="21600000">
              <a:off x="4618760" y="3834896"/>
              <a:ext cx="2024732" cy="2024732"/>
            </a:xfrm>
            <a:custGeom>
              <a:avLst/>
              <a:gdLst>
                <a:gd name="connsiteX0" fmla="*/ 0 w 2024731"/>
                <a:gd name="connsiteY0" fmla="*/ 2024731 h 2024731"/>
                <a:gd name="connsiteX1" fmla="*/ 2024731 w 2024731"/>
                <a:gd name="connsiteY1" fmla="*/ 0 h 2024731"/>
                <a:gd name="connsiteX2" fmla="*/ 2024731 w 2024731"/>
                <a:gd name="connsiteY2" fmla="*/ 2024731 h 2024731"/>
                <a:gd name="connsiteX3" fmla="*/ 0 w 2024731"/>
                <a:gd name="connsiteY3" fmla="*/ 2024731 h 202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731" h="2024731">
                  <a:moveTo>
                    <a:pt x="2024731" y="0"/>
                  </a:moveTo>
                  <a:cubicBezTo>
                    <a:pt x="2024731" y="1118228"/>
                    <a:pt x="1118228" y="2024731"/>
                    <a:pt x="0" y="2024731"/>
                  </a:cubicBezTo>
                  <a:lnTo>
                    <a:pt x="0" y="0"/>
                  </a:lnTo>
                  <a:lnTo>
                    <a:pt x="2024731" y="0"/>
                  </a:lnTo>
                  <a:close/>
                </a:path>
              </a:pathLst>
            </a:custGeom>
            <a:solidFill>
              <a:srgbClr val="4BACC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713935" bIns="71393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>
                  <a:solidFill>
                    <a:schemeClr val="tx1"/>
                  </a:solidFill>
                </a:rPr>
                <a:t>Leadership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5D09885-91DB-1372-32DF-8C4D0D570579}"/>
                </a:ext>
              </a:extLst>
            </p:cNvPr>
            <p:cNvSpPr/>
            <p:nvPr/>
          </p:nvSpPr>
          <p:spPr>
            <a:xfrm rot="21600000">
              <a:off x="2500507" y="3834897"/>
              <a:ext cx="2024731" cy="2024731"/>
            </a:xfrm>
            <a:custGeom>
              <a:avLst/>
              <a:gdLst>
                <a:gd name="connsiteX0" fmla="*/ 0 w 2024731"/>
                <a:gd name="connsiteY0" fmla="*/ 2024731 h 2024731"/>
                <a:gd name="connsiteX1" fmla="*/ 2024731 w 2024731"/>
                <a:gd name="connsiteY1" fmla="*/ 0 h 2024731"/>
                <a:gd name="connsiteX2" fmla="*/ 2024731 w 2024731"/>
                <a:gd name="connsiteY2" fmla="*/ 2024731 h 2024731"/>
                <a:gd name="connsiteX3" fmla="*/ 0 w 2024731"/>
                <a:gd name="connsiteY3" fmla="*/ 2024731 h 2024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731" h="2024731">
                  <a:moveTo>
                    <a:pt x="2024731" y="2024731"/>
                  </a:moveTo>
                  <a:cubicBezTo>
                    <a:pt x="906503" y="2024731"/>
                    <a:pt x="0" y="1118228"/>
                    <a:pt x="0" y="0"/>
                  </a:cubicBezTo>
                  <a:lnTo>
                    <a:pt x="2024731" y="0"/>
                  </a:lnTo>
                  <a:lnTo>
                    <a:pt x="2024731" y="202473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3934" tIns="120904" rIns="120904" bIns="71393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>
                  <a:solidFill>
                    <a:schemeClr val="bg1"/>
                  </a:solidFill>
                </a:rPr>
                <a:t>Recognition</a:t>
              </a:r>
            </a:p>
          </p:txBody>
        </p:sp>
        <p:sp>
          <p:nvSpPr>
            <p:cNvPr id="13" name="Arrow: Circular 12">
              <a:extLst>
                <a:ext uri="{FF2B5EF4-FFF2-40B4-BE49-F238E27FC236}">
                  <a16:creationId xmlns:a16="http://schemas.microsoft.com/office/drawing/2014/main" id="{7DE4EA49-9B49-7F25-7581-344025C9AC3B}"/>
                </a:ext>
              </a:extLst>
            </p:cNvPr>
            <p:cNvSpPr/>
            <p:nvPr/>
          </p:nvSpPr>
          <p:spPr>
            <a:xfrm>
              <a:off x="4222464" y="3367292"/>
              <a:ext cx="699070" cy="607887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rrow: Circular 13">
              <a:extLst>
                <a:ext uri="{FF2B5EF4-FFF2-40B4-BE49-F238E27FC236}">
                  <a16:creationId xmlns:a16="http://schemas.microsoft.com/office/drawing/2014/main" id="{114D8D7A-CE51-32DF-7061-3190887D58B0}"/>
                </a:ext>
              </a:extLst>
            </p:cNvPr>
            <p:cNvSpPr/>
            <p:nvPr/>
          </p:nvSpPr>
          <p:spPr>
            <a:xfrm rot="10800000">
              <a:off x="4222464" y="3601094"/>
              <a:ext cx="699070" cy="607887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24442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433E-E157-1373-D4A2-A63BAE29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299"/>
            <a:ext cx="8229600" cy="714810"/>
          </a:xfrm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Career Development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DA1-7160-8FA0-E16F-BF0731536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8655"/>
            <a:ext cx="3950704" cy="4767695"/>
          </a:xfrm>
        </p:spPr>
        <p:txBody>
          <a:bodyPr/>
          <a:lstStyle/>
          <a:p>
            <a:r>
              <a:rPr lang="en-US" sz="2400" dirty="0"/>
              <a:t>Orientations</a:t>
            </a:r>
          </a:p>
          <a:p>
            <a:r>
              <a:rPr lang="en-US" sz="2400" dirty="0"/>
              <a:t>Small(er) Groups</a:t>
            </a:r>
          </a:p>
          <a:p>
            <a:pPr lvl="1"/>
            <a:r>
              <a:rPr lang="en-US" dirty="0"/>
              <a:t>Academic Career Conversations</a:t>
            </a:r>
          </a:p>
          <a:p>
            <a:pPr lvl="1"/>
            <a:r>
              <a:rPr lang="en-US" dirty="0"/>
              <a:t>Exploring Academic Leadership Conversations</a:t>
            </a:r>
          </a:p>
          <a:p>
            <a:r>
              <a:rPr lang="en-US" sz="2400" dirty="0"/>
              <a:t>Workshops</a:t>
            </a:r>
          </a:p>
          <a:p>
            <a:r>
              <a:rPr lang="en-US" sz="2400" dirty="0"/>
              <a:t>“Thrive” Sessions to navigate annual and promotion reviews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CE1E0-4F66-20ED-797B-528E0B3362E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36096" y="1588655"/>
            <a:ext cx="3950704" cy="4767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Third Stage [nearing retirement] Sessions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Student Perceptions of Learning Environments Surveys – summative course evaluations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National Center for Faculty Development &amp;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Center for Teaching &amp; Learning Innovation</a:t>
            </a:r>
          </a:p>
        </p:txBody>
      </p:sp>
    </p:spTree>
    <p:extLst>
      <p:ext uri="{BB962C8B-B14F-4D97-AF65-F5344CB8AC3E}">
        <p14:creationId xmlns:p14="http://schemas.microsoft.com/office/powerpoint/2010/main" val="122788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60D2-2594-D30F-19C2-ADB87D190AE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Finding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693A7-5CA7-7015-00C5-E677D48E6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Communities – open to all with shared interest or curiosity</a:t>
            </a:r>
          </a:p>
          <a:p>
            <a:r>
              <a:rPr lang="en-US" dirty="0"/>
              <a:t>Cohort Programs – application process or role-based</a:t>
            </a:r>
          </a:p>
          <a:p>
            <a:pPr lvl="1"/>
            <a:r>
              <a:rPr lang="en-US" dirty="0"/>
              <a:t>Adams Academy Fellows</a:t>
            </a:r>
          </a:p>
          <a:p>
            <a:pPr lvl="1"/>
            <a:r>
              <a:rPr lang="en-US" dirty="0"/>
              <a:t>Lilly Fellows</a:t>
            </a:r>
          </a:p>
          <a:p>
            <a:pPr lvl="1"/>
            <a:r>
              <a:rPr lang="en-US" dirty="0"/>
              <a:t>Women Chairs</a:t>
            </a:r>
          </a:p>
          <a:p>
            <a:pPr lvl="1"/>
            <a:r>
              <a:rPr lang="en-US" dirty="0"/>
              <a:t>Critical Friends Peer Mentoring </a:t>
            </a:r>
          </a:p>
          <a:p>
            <a:pPr lvl="1"/>
            <a:r>
              <a:rPr lang="en-US" dirty="0"/>
              <a:t>Academic Leadership Fellows</a:t>
            </a:r>
          </a:p>
          <a:p>
            <a:pPr lvl="1"/>
            <a:r>
              <a:rPr lang="en-US" dirty="0"/>
              <a:t>BTAA Cohort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5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53D54-67B5-1BAC-D796-836AA474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36074"/>
            <a:ext cx="8229600" cy="592766"/>
          </a:xfrm>
          <a:solidFill>
            <a:srgbClr val="4EBE99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8AFB-C05C-BC21-B09C-BC40A8428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Institute sessions on important topics and strategies for positional leaders</a:t>
            </a:r>
          </a:p>
          <a:p>
            <a:r>
              <a:rPr lang="en-US" dirty="0"/>
              <a:t>Big Ten Academic Alliance Leadership Cohort Programs – ALP</a:t>
            </a:r>
          </a:p>
          <a:p>
            <a:r>
              <a:rPr lang="en-US" dirty="0"/>
              <a:t>Academic Leadership Fellows Program</a:t>
            </a:r>
          </a:p>
          <a:p>
            <a:r>
              <a:rPr lang="en-US" dirty="0"/>
              <a:t>Conversations with the President and Provost</a:t>
            </a:r>
          </a:p>
        </p:txBody>
      </p:sp>
    </p:spTree>
    <p:extLst>
      <p:ext uri="{BB962C8B-B14F-4D97-AF65-F5344CB8AC3E}">
        <p14:creationId xmlns:p14="http://schemas.microsoft.com/office/powerpoint/2010/main" val="2150294645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2.xml><?xml version="1.0" encoding="utf-8"?>
<a:theme xmlns:a="http://schemas.openxmlformats.org/drawingml/2006/main" name="Frame">
  <a:themeElements>
    <a:clrScheme name="Custom 2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8453B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D52D1F19F13949B274D5D2077204D0" ma:contentTypeVersion="2" ma:contentTypeDescription="Create a new document." ma:contentTypeScope="" ma:versionID="d9e8f12d66b4bc8169fe253aab075c09">
  <xsd:schema xmlns:xsd="http://www.w3.org/2001/XMLSchema" xmlns:xs="http://www.w3.org/2001/XMLSchema" xmlns:p="http://schemas.microsoft.com/office/2006/metadata/properties" xmlns:ns2="fba7ce47-49e7-4799-a32f-72a482535b5a" targetNamespace="http://schemas.microsoft.com/office/2006/metadata/properties" ma:root="true" ma:fieldsID="80653851a47bcd3943ae54327a57763b" ns2:_="">
    <xsd:import namespace="fba7ce47-49e7-4799-a32f-72a482535b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7ce47-49e7-4799-a32f-72a482535b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AD242B-CB7F-4A68-8685-4CCD6F8A12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9DC01B-1499-4C66-B78F-F5EFDD4E44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5A2F80-B888-45B4-80E0-B67EA6BD5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7ce47-49e7-4799-a32f-72a482535b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MSU Template 1</Template>
  <TotalTime>2324</TotalTime>
  <Words>635</Words>
  <Application>Microsoft Office PowerPoint</Application>
  <PresentationFormat>On-screen Show (4:3)</PresentationFormat>
  <Paragraphs>96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Heading</vt:lpstr>
      <vt:lpstr>Corbel</vt:lpstr>
      <vt:lpstr>Gotham Book</vt:lpstr>
      <vt:lpstr>Gotham-Bold</vt:lpstr>
      <vt:lpstr>Wingdings</vt:lpstr>
      <vt:lpstr>Wingdings 2</vt:lpstr>
      <vt:lpstr>MSU Template 1</vt:lpstr>
      <vt:lpstr>Frame</vt:lpstr>
      <vt:lpstr>Office of Faculty and Academic Staff Development  Michigan State University</vt:lpstr>
      <vt:lpstr>Office of Faculty and Academic Staff Development (OFASD)</vt:lpstr>
      <vt:lpstr>Our Team:</vt:lpstr>
      <vt:lpstr>Why the Office of Faculty and Academic Staff Development?</vt:lpstr>
      <vt:lpstr>The FASD Approach</vt:lpstr>
      <vt:lpstr>FASD Offerings</vt:lpstr>
      <vt:lpstr>Career Development and Support</vt:lpstr>
      <vt:lpstr>Finding Community</vt:lpstr>
      <vt:lpstr>Leadership</vt:lpstr>
      <vt:lpstr>Culture of Recognition</vt:lpstr>
      <vt:lpstr>Office of Faculty and Academic Staff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Leete, Beth</cp:lastModifiedBy>
  <cp:revision>40</cp:revision>
  <cp:lastPrinted>2010-09-08T13:46:11Z</cp:lastPrinted>
  <dcterms:created xsi:type="dcterms:W3CDTF">2019-05-04T17:37:47Z</dcterms:created>
  <dcterms:modified xsi:type="dcterms:W3CDTF">2023-08-31T12:31:48Z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0x01010067D52D1F19F13949B274D5D2077204D0</vt:lpwstr>
  </property>
</Properties>
</file>