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1766" r:id="rId2"/>
    <p:sldId id="1976" r:id="rId3"/>
    <p:sldId id="1991" r:id="rId4"/>
    <p:sldId id="1992" r:id="rId5"/>
    <p:sldId id="1977" r:id="rId6"/>
    <p:sldId id="1818" r:id="rId7"/>
    <p:sldId id="1901" r:id="rId8"/>
    <p:sldId id="1908" r:id="rId9"/>
    <p:sldId id="1909" r:id="rId10"/>
    <p:sldId id="1957" r:id="rId11"/>
    <p:sldId id="1952" r:id="rId12"/>
    <p:sldId id="1955" r:id="rId13"/>
    <p:sldId id="1956" r:id="rId14"/>
    <p:sldId id="1958" r:id="rId15"/>
    <p:sldId id="1939" r:id="rId16"/>
    <p:sldId id="1947" r:id="rId17"/>
    <p:sldId id="1949" r:id="rId18"/>
    <p:sldId id="1978" r:id="rId19"/>
    <p:sldId id="1897" r:id="rId20"/>
    <p:sldId id="1963" r:id="rId21"/>
    <p:sldId id="1993" r:id="rId22"/>
    <p:sldId id="1872" r:id="rId23"/>
    <p:sldId id="1964" r:id="rId24"/>
    <p:sldId id="1965" r:id="rId25"/>
    <p:sldId id="1911" r:id="rId26"/>
    <p:sldId id="1966" r:id="rId27"/>
    <p:sldId id="1912" r:id="rId28"/>
    <p:sldId id="1967" r:id="rId29"/>
    <p:sldId id="1913" r:id="rId30"/>
    <p:sldId id="1968" r:id="rId31"/>
    <p:sldId id="1918" r:id="rId32"/>
    <p:sldId id="1969" r:id="rId33"/>
    <p:sldId id="1917" r:id="rId34"/>
    <p:sldId id="1970" r:id="rId35"/>
    <p:sldId id="1994" r:id="rId36"/>
    <p:sldId id="1995" r:id="rId37"/>
    <p:sldId id="1996" r:id="rId38"/>
    <p:sldId id="199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mpbell, Rebecca" initials="CR" lastIdx="2" clrIdx="0">
    <p:extLst>
      <p:ext uri="{19B8F6BF-5375-455C-9EA6-DF929625EA0E}">
        <p15:presenceInfo xmlns:p15="http://schemas.microsoft.com/office/powerpoint/2012/main" userId="S::rmc@msu.edu::55290936-738c-4a6b-b85a-5b6b91b9f7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183"/>
    <a:srgbClr val="535054"/>
    <a:srgbClr val="18453B"/>
    <a:srgbClr val="BF5828"/>
    <a:srgbClr val="6E005F"/>
    <a:srgbClr val="000000"/>
    <a:srgbClr val="97A2A2"/>
    <a:srgbClr val="C4C4C4"/>
    <a:srgbClr val="104D4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125" autoAdjust="0"/>
  </p:normalViewPr>
  <p:slideViewPr>
    <p:cSldViewPr snapToGrid="0">
      <p:cViewPr varScale="1">
        <p:scale>
          <a:sx n="107" d="100"/>
          <a:sy n="107" d="100"/>
        </p:scale>
        <p:origin x="18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E281-3124-4D1F-A15D-AC69BF3FCC0A}" type="datetimeFigureOut">
              <a:rPr lang="en-US" smtClean="0"/>
              <a:t>4/3/2023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05226-EAB5-4A2E-B91B-A82658C4A8C8}" type="slidenum">
              <a:rPr lang="en-US" smtClean="0"/>
              <a:t>‹#›</a:t>
            </a:fld>
            <a:endParaRPr lang="en-US" dirty="0"/>
          </a:p>
        </p:txBody>
      </p:sp>
    </p:spTree>
    <p:extLst>
      <p:ext uri="{BB962C8B-B14F-4D97-AF65-F5344CB8AC3E}">
        <p14:creationId xmlns:p14="http://schemas.microsoft.com/office/powerpoint/2010/main" val="336898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505226-EAB5-4A2E-B91B-A82658C4A8C8}" type="slidenum">
              <a:rPr lang="en-US" smtClean="0"/>
              <a:t>2</a:t>
            </a:fld>
            <a:endParaRPr lang="en-US" dirty="0"/>
          </a:p>
        </p:txBody>
      </p:sp>
    </p:spTree>
    <p:extLst>
      <p:ext uri="{BB962C8B-B14F-4D97-AF65-F5344CB8AC3E}">
        <p14:creationId xmlns:p14="http://schemas.microsoft.com/office/powerpoint/2010/main" val="3625248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505226-EAB5-4A2E-B91B-A82658C4A8C8}" type="slidenum">
              <a:rPr lang="en-US" smtClean="0"/>
              <a:t>3</a:t>
            </a:fld>
            <a:endParaRPr lang="en-US" dirty="0"/>
          </a:p>
        </p:txBody>
      </p:sp>
    </p:spTree>
    <p:extLst>
      <p:ext uri="{BB962C8B-B14F-4D97-AF65-F5344CB8AC3E}">
        <p14:creationId xmlns:p14="http://schemas.microsoft.com/office/powerpoint/2010/main" val="1163412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505226-EAB5-4A2E-B91B-A82658C4A8C8}" type="slidenum">
              <a:rPr lang="en-US" smtClean="0"/>
              <a:t>4</a:t>
            </a:fld>
            <a:endParaRPr lang="en-US" dirty="0"/>
          </a:p>
        </p:txBody>
      </p:sp>
    </p:spTree>
    <p:extLst>
      <p:ext uri="{BB962C8B-B14F-4D97-AF65-F5344CB8AC3E}">
        <p14:creationId xmlns:p14="http://schemas.microsoft.com/office/powerpoint/2010/main" val="3286576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505226-EAB5-4A2E-B91B-A82658C4A8C8}" type="slidenum">
              <a:rPr lang="en-US" smtClean="0"/>
              <a:t>5</a:t>
            </a:fld>
            <a:endParaRPr lang="en-US" dirty="0"/>
          </a:p>
        </p:txBody>
      </p:sp>
    </p:spTree>
    <p:extLst>
      <p:ext uri="{BB962C8B-B14F-4D97-AF65-F5344CB8AC3E}">
        <p14:creationId xmlns:p14="http://schemas.microsoft.com/office/powerpoint/2010/main" val="49362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505226-EAB5-4A2E-B91B-A82658C4A8C8}" type="slidenum">
              <a:rPr lang="en-US" smtClean="0"/>
              <a:t>18</a:t>
            </a:fld>
            <a:endParaRPr lang="en-US" dirty="0"/>
          </a:p>
        </p:txBody>
      </p:sp>
    </p:spTree>
    <p:extLst>
      <p:ext uri="{BB962C8B-B14F-4D97-AF65-F5344CB8AC3E}">
        <p14:creationId xmlns:p14="http://schemas.microsoft.com/office/powerpoint/2010/main" val="1877135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505226-EAB5-4A2E-B91B-A82658C4A8C8}" type="slidenum">
              <a:rPr lang="en-US" smtClean="0"/>
              <a:t>38</a:t>
            </a:fld>
            <a:endParaRPr lang="en-US" dirty="0"/>
          </a:p>
        </p:txBody>
      </p:sp>
    </p:spTree>
    <p:extLst>
      <p:ext uri="{BB962C8B-B14F-4D97-AF65-F5344CB8AC3E}">
        <p14:creationId xmlns:p14="http://schemas.microsoft.com/office/powerpoint/2010/main" val="2739245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B8531-F154-4E0C-B6A2-97ACD6464E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E84F36-D305-4981-B138-800CAB1456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D90C68-CB73-4123-B96C-8D0B29D75C55}"/>
              </a:ext>
            </a:extLst>
          </p:cNvPr>
          <p:cNvSpPr>
            <a:spLocks noGrp="1"/>
          </p:cNvSpPr>
          <p:nvPr>
            <p:ph type="dt" sz="half" idx="10"/>
          </p:nvPr>
        </p:nvSpPr>
        <p:spPr/>
        <p:txBody>
          <a:bodyPr/>
          <a:lstStyle/>
          <a:p>
            <a:fld id="{23F4B773-6711-47D8-8C53-909D62B39F90}" type="datetimeFigureOut">
              <a:rPr lang="en-US" smtClean="0"/>
              <a:t>4/3/2023</a:t>
            </a:fld>
            <a:endParaRPr lang="en-US" dirty="0"/>
          </a:p>
        </p:txBody>
      </p:sp>
      <p:sp>
        <p:nvSpPr>
          <p:cNvPr id="5" name="Footer Placeholder 4">
            <a:extLst>
              <a:ext uri="{FF2B5EF4-FFF2-40B4-BE49-F238E27FC236}">
                <a16:creationId xmlns:a16="http://schemas.microsoft.com/office/drawing/2014/main" id="{00A9E38C-0B43-4B13-ACBB-21E9F0CD4B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5D9DBA-9CAF-4C1A-8EC5-F22A5A5C7644}"/>
              </a:ext>
            </a:extLst>
          </p:cNvPr>
          <p:cNvSpPr>
            <a:spLocks noGrp="1"/>
          </p:cNvSpPr>
          <p:nvPr>
            <p:ph type="sldNum" sz="quarter" idx="12"/>
          </p:nvPr>
        </p:nvSpPr>
        <p:spPr/>
        <p:txBody>
          <a:bodyPr/>
          <a:lstStyle/>
          <a:p>
            <a:fld id="{F2355936-A31E-47B0-88C0-2FD492875707}" type="slidenum">
              <a:rPr lang="en-US" smtClean="0"/>
              <a:t>‹#›</a:t>
            </a:fld>
            <a:endParaRPr lang="en-US" dirty="0"/>
          </a:p>
        </p:txBody>
      </p:sp>
    </p:spTree>
    <p:extLst>
      <p:ext uri="{BB962C8B-B14F-4D97-AF65-F5344CB8AC3E}">
        <p14:creationId xmlns:p14="http://schemas.microsoft.com/office/powerpoint/2010/main" val="2479523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89750-6C56-4B31-A5E8-F0181C3FB0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38382B-D7A7-4595-B373-D157B3A997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3A2B6-F312-41E7-970B-E34B6AEAD173}"/>
              </a:ext>
            </a:extLst>
          </p:cNvPr>
          <p:cNvSpPr>
            <a:spLocks noGrp="1"/>
          </p:cNvSpPr>
          <p:nvPr>
            <p:ph type="dt" sz="half" idx="10"/>
          </p:nvPr>
        </p:nvSpPr>
        <p:spPr/>
        <p:txBody>
          <a:bodyPr/>
          <a:lstStyle/>
          <a:p>
            <a:fld id="{23F4B773-6711-47D8-8C53-909D62B39F90}" type="datetimeFigureOut">
              <a:rPr lang="en-US" smtClean="0"/>
              <a:t>4/3/2023</a:t>
            </a:fld>
            <a:endParaRPr lang="en-US" dirty="0"/>
          </a:p>
        </p:txBody>
      </p:sp>
      <p:sp>
        <p:nvSpPr>
          <p:cNvPr id="5" name="Footer Placeholder 4">
            <a:extLst>
              <a:ext uri="{FF2B5EF4-FFF2-40B4-BE49-F238E27FC236}">
                <a16:creationId xmlns:a16="http://schemas.microsoft.com/office/drawing/2014/main" id="{08E3E271-BDAE-4034-A1CE-3FAD296DF3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7BD70B-0175-40C1-9B65-6C7D3FD6E7A7}"/>
              </a:ext>
            </a:extLst>
          </p:cNvPr>
          <p:cNvSpPr>
            <a:spLocks noGrp="1"/>
          </p:cNvSpPr>
          <p:nvPr>
            <p:ph type="sldNum" sz="quarter" idx="12"/>
          </p:nvPr>
        </p:nvSpPr>
        <p:spPr/>
        <p:txBody>
          <a:bodyPr/>
          <a:lstStyle/>
          <a:p>
            <a:fld id="{F2355936-A31E-47B0-88C0-2FD492875707}" type="slidenum">
              <a:rPr lang="en-US" smtClean="0"/>
              <a:t>‹#›</a:t>
            </a:fld>
            <a:endParaRPr lang="en-US" dirty="0"/>
          </a:p>
        </p:txBody>
      </p:sp>
    </p:spTree>
    <p:extLst>
      <p:ext uri="{BB962C8B-B14F-4D97-AF65-F5344CB8AC3E}">
        <p14:creationId xmlns:p14="http://schemas.microsoft.com/office/powerpoint/2010/main" val="2882962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C7B60B-0651-478D-A67E-A0AFF72A75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82AE4-F505-42C2-8CDC-3E8F10192B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82B15-E31A-4B36-9896-83B15D81D8B6}"/>
              </a:ext>
            </a:extLst>
          </p:cNvPr>
          <p:cNvSpPr>
            <a:spLocks noGrp="1"/>
          </p:cNvSpPr>
          <p:nvPr>
            <p:ph type="dt" sz="half" idx="10"/>
          </p:nvPr>
        </p:nvSpPr>
        <p:spPr/>
        <p:txBody>
          <a:bodyPr/>
          <a:lstStyle/>
          <a:p>
            <a:fld id="{23F4B773-6711-47D8-8C53-909D62B39F90}" type="datetimeFigureOut">
              <a:rPr lang="en-US" smtClean="0"/>
              <a:t>4/3/2023</a:t>
            </a:fld>
            <a:endParaRPr lang="en-US" dirty="0"/>
          </a:p>
        </p:txBody>
      </p:sp>
      <p:sp>
        <p:nvSpPr>
          <p:cNvPr id="5" name="Footer Placeholder 4">
            <a:extLst>
              <a:ext uri="{FF2B5EF4-FFF2-40B4-BE49-F238E27FC236}">
                <a16:creationId xmlns:a16="http://schemas.microsoft.com/office/drawing/2014/main" id="{5309A6C6-A46F-49B3-9C5D-CC48FA3E29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131EA3-6331-4909-B386-C691A1F883B9}"/>
              </a:ext>
            </a:extLst>
          </p:cNvPr>
          <p:cNvSpPr>
            <a:spLocks noGrp="1"/>
          </p:cNvSpPr>
          <p:nvPr>
            <p:ph type="sldNum" sz="quarter" idx="12"/>
          </p:nvPr>
        </p:nvSpPr>
        <p:spPr/>
        <p:txBody>
          <a:bodyPr/>
          <a:lstStyle/>
          <a:p>
            <a:fld id="{F2355936-A31E-47B0-88C0-2FD492875707}" type="slidenum">
              <a:rPr lang="en-US" smtClean="0"/>
              <a:t>‹#›</a:t>
            </a:fld>
            <a:endParaRPr lang="en-US" dirty="0"/>
          </a:p>
        </p:txBody>
      </p:sp>
    </p:spTree>
    <p:extLst>
      <p:ext uri="{BB962C8B-B14F-4D97-AF65-F5344CB8AC3E}">
        <p14:creationId xmlns:p14="http://schemas.microsoft.com/office/powerpoint/2010/main" val="4002934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CD83277-9FA9-0546-99D7-0940A78EF6A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CFD86BB3-5403-DC47-B61E-467CD2819147}"/>
              </a:ext>
            </a:extLst>
          </p:cNvPr>
          <p:cNvSpPr txBox="1"/>
          <p:nvPr userDrawn="1"/>
        </p:nvSpPr>
        <p:spPr>
          <a:xfrm>
            <a:off x="807612" y="6349704"/>
            <a:ext cx="7017886" cy="292388"/>
          </a:xfrm>
          <a:prstGeom prst="rect">
            <a:avLst/>
          </a:prstGeom>
          <a:noFill/>
          <a:effectLst>
            <a:glow rad="101600">
              <a:schemeClr val="accent1">
                <a:satMod val="175000"/>
                <a:alpha val="40000"/>
              </a:schemeClr>
            </a:glow>
            <a:outerShdw blurRad="76200" dir="2700000" algn="tl" rotWithShape="0">
              <a:prstClr val="black"/>
            </a:outerShdw>
          </a:effectLst>
        </p:spPr>
        <p:txBody>
          <a:bodyPr wrap="square" rtlCol="0">
            <a:spAutoFit/>
          </a:bodyPr>
          <a:lstStyle/>
          <a:p>
            <a:r>
              <a:rPr lang="en-US" sz="1300" spc="300" dirty="0">
                <a:solidFill>
                  <a:schemeClr val="bg1"/>
                </a:solidFill>
                <a:latin typeface="Avenir Next LT Pro Light" panose="020B0304020202020204" pitchFamily="34" charset="77"/>
              </a:rPr>
              <a:t>PRESIDENTIAL STRATEGIC INITIATIVES • RVSM</a:t>
            </a:r>
          </a:p>
        </p:txBody>
      </p:sp>
      <p:pic>
        <p:nvPicPr>
          <p:cNvPr id="18" name="Picture 17" descr="wordmark-helmet.png">
            <a:extLst>
              <a:ext uri="{FF2B5EF4-FFF2-40B4-BE49-F238E27FC236}">
                <a16:creationId xmlns:a16="http://schemas.microsoft.com/office/drawing/2014/main" id="{92FA698B-0D8D-6942-A30D-4AE6B36478A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69109" y="6273490"/>
            <a:ext cx="1718789" cy="419217"/>
          </a:xfrm>
          <a:prstGeom prst="rect">
            <a:avLst/>
          </a:prstGeom>
          <a:effectLst>
            <a:glow rad="63500">
              <a:schemeClr val="tx1">
                <a:alpha val="7000"/>
              </a:schemeClr>
            </a:glow>
            <a:outerShdw blurRad="193675" dir="2700000" sx="89000" sy="89000" algn="tl" rotWithShape="0">
              <a:srgbClr val="729283">
                <a:alpha val="48000"/>
              </a:srgbClr>
            </a:outerShdw>
          </a:effectLst>
        </p:spPr>
      </p:pic>
      <p:cxnSp>
        <p:nvCxnSpPr>
          <p:cNvPr id="12" name="Straight Connector 11">
            <a:extLst>
              <a:ext uri="{FF2B5EF4-FFF2-40B4-BE49-F238E27FC236}">
                <a16:creationId xmlns:a16="http://schemas.microsoft.com/office/drawing/2014/main" id="{DB61CC5B-24DE-3744-838F-65458D21F6E9}"/>
              </a:ext>
            </a:extLst>
          </p:cNvPr>
          <p:cNvCxnSpPr>
            <a:cxnSpLocks/>
          </p:cNvCxnSpPr>
          <p:nvPr userDrawn="1"/>
        </p:nvCxnSpPr>
        <p:spPr>
          <a:xfrm>
            <a:off x="983564" y="2018425"/>
            <a:ext cx="410398" cy="0"/>
          </a:xfrm>
          <a:prstGeom prst="line">
            <a:avLst/>
          </a:prstGeom>
          <a:ln w="5715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9F840E3-A945-46EA-9319-F428DED7C92A}"/>
              </a:ext>
            </a:extLst>
          </p:cNvPr>
          <p:cNvSpPr>
            <a:spLocks noGrp="1"/>
          </p:cNvSpPr>
          <p:nvPr>
            <p:ph idx="1"/>
          </p:nvPr>
        </p:nvSpPr>
        <p:spPr>
          <a:xfrm>
            <a:off x="838200" y="332554"/>
            <a:ext cx="10515600" cy="5599615"/>
          </a:xfrm>
        </p:spPr>
        <p:txBody>
          <a:bodyPr/>
          <a:lstStyle>
            <a:lvl1pPr>
              <a:defRPr sz="25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9" name="Straight Connector 18">
            <a:extLst>
              <a:ext uri="{FF2B5EF4-FFF2-40B4-BE49-F238E27FC236}">
                <a16:creationId xmlns:a16="http://schemas.microsoft.com/office/drawing/2014/main" id="{0C54871A-E8D0-7E4D-B510-91BEACB5EA71}"/>
              </a:ext>
            </a:extLst>
          </p:cNvPr>
          <p:cNvCxnSpPr>
            <a:cxnSpLocks/>
          </p:cNvCxnSpPr>
          <p:nvPr userDrawn="1"/>
        </p:nvCxnSpPr>
        <p:spPr>
          <a:xfrm>
            <a:off x="1135964" y="2170825"/>
            <a:ext cx="410398" cy="0"/>
          </a:xfrm>
          <a:prstGeom prst="line">
            <a:avLst/>
          </a:prstGeom>
          <a:ln w="5715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856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78101-A9BA-4FE8-979D-EDD852B13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D06BB-0DEA-4B7C-A8A8-9538CB6EA5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32811-8F46-4745-AF2B-6E9D39BE584F}"/>
              </a:ext>
            </a:extLst>
          </p:cNvPr>
          <p:cNvSpPr>
            <a:spLocks noGrp="1"/>
          </p:cNvSpPr>
          <p:nvPr>
            <p:ph type="dt" sz="half" idx="10"/>
          </p:nvPr>
        </p:nvSpPr>
        <p:spPr/>
        <p:txBody>
          <a:bodyPr/>
          <a:lstStyle/>
          <a:p>
            <a:fld id="{23F4B773-6711-47D8-8C53-909D62B39F90}" type="datetimeFigureOut">
              <a:rPr lang="en-US" smtClean="0"/>
              <a:t>4/3/2023</a:t>
            </a:fld>
            <a:endParaRPr lang="en-US" dirty="0"/>
          </a:p>
        </p:txBody>
      </p:sp>
      <p:sp>
        <p:nvSpPr>
          <p:cNvPr id="5" name="Footer Placeholder 4">
            <a:extLst>
              <a:ext uri="{FF2B5EF4-FFF2-40B4-BE49-F238E27FC236}">
                <a16:creationId xmlns:a16="http://schemas.microsoft.com/office/drawing/2014/main" id="{E6C6457D-D991-412E-8274-0FF71053B2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8FE98D-C3F8-4E21-B726-06EC944213AA}"/>
              </a:ext>
            </a:extLst>
          </p:cNvPr>
          <p:cNvSpPr>
            <a:spLocks noGrp="1"/>
          </p:cNvSpPr>
          <p:nvPr>
            <p:ph type="sldNum" sz="quarter" idx="12"/>
          </p:nvPr>
        </p:nvSpPr>
        <p:spPr/>
        <p:txBody>
          <a:bodyPr/>
          <a:lstStyle/>
          <a:p>
            <a:fld id="{F2355936-A31E-47B0-88C0-2FD492875707}" type="slidenum">
              <a:rPr lang="en-US" smtClean="0"/>
              <a:t>‹#›</a:t>
            </a:fld>
            <a:endParaRPr lang="en-US" dirty="0"/>
          </a:p>
        </p:txBody>
      </p:sp>
    </p:spTree>
    <p:extLst>
      <p:ext uri="{BB962C8B-B14F-4D97-AF65-F5344CB8AC3E}">
        <p14:creationId xmlns:p14="http://schemas.microsoft.com/office/powerpoint/2010/main" val="477723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978E-1CD9-46FB-BAB3-A12A4A326A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ADE727-8487-4EA3-882B-F706D91DF7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90B146-F128-4E4D-BC28-EDE29E83E04B}"/>
              </a:ext>
            </a:extLst>
          </p:cNvPr>
          <p:cNvSpPr>
            <a:spLocks noGrp="1"/>
          </p:cNvSpPr>
          <p:nvPr>
            <p:ph type="dt" sz="half" idx="10"/>
          </p:nvPr>
        </p:nvSpPr>
        <p:spPr/>
        <p:txBody>
          <a:bodyPr/>
          <a:lstStyle/>
          <a:p>
            <a:fld id="{23F4B773-6711-47D8-8C53-909D62B39F90}" type="datetimeFigureOut">
              <a:rPr lang="en-US" smtClean="0"/>
              <a:t>4/3/2023</a:t>
            </a:fld>
            <a:endParaRPr lang="en-US" dirty="0"/>
          </a:p>
        </p:txBody>
      </p:sp>
      <p:sp>
        <p:nvSpPr>
          <p:cNvPr id="5" name="Footer Placeholder 4">
            <a:extLst>
              <a:ext uri="{FF2B5EF4-FFF2-40B4-BE49-F238E27FC236}">
                <a16:creationId xmlns:a16="http://schemas.microsoft.com/office/drawing/2014/main" id="{1995986E-A5EC-46BC-B253-029FBAD13E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468A45-DD4F-4F3B-B740-9F48A3913F7F}"/>
              </a:ext>
            </a:extLst>
          </p:cNvPr>
          <p:cNvSpPr>
            <a:spLocks noGrp="1"/>
          </p:cNvSpPr>
          <p:nvPr>
            <p:ph type="sldNum" sz="quarter" idx="12"/>
          </p:nvPr>
        </p:nvSpPr>
        <p:spPr/>
        <p:txBody>
          <a:bodyPr/>
          <a:lstStyle/>
          <a:p>
            <a:fld id="{F2355936-A31E-47B0-88C0-2FD492875707}" type="slidenum">
              <a:rPr lang="en-US" smtClean="0"/>
              <a:t>‹#›</a:t>
            </a:fld>
            <a:endParaRPr lang="en-US" dirty="0"/>
          </a:p>
        </p:txBody>
      </p:sp>
    </p:spTree>
    <p:extLst>
      <p:ext uri="{BB962C8B-B14F-4D97-AF65-F5344CB8AC3E}">
        <p14:creationId xmlns:p14="http://schemas.microsoft.com/office/powerpoint/2010/main" val="213327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FB2C-61E7-4363-B453-991A93E2B0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055E88-C56C-4C28-A6D9-E4CE8B57CC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84EDC9-01B9-419C-8DCF-D0849955A2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13ED96-3C0F-4C01-8F4E-8BE996AF03A0}"/>
              </a:ext>
            </a:extLst>
          </p:cNvPr>
          <p:cNvSpPr>
            <a:spLocks noGrp="1"/>
          </p:cNvSpPr>
          <p:nvPr>
            <p:ph type="dt" sz="half" idx="10"/>
          </p:nvPr>
        </p:nvSpPr>
        <p:spPr/>
        <p:txBody>
          <a:bodyPr/>
          <a:lstStyle/>
          <a:p>
            <a:fld id="{23F4B773-6711-47D8-8C53-909D62B39F90}" type="datetimeFigureOut">
              <a:rPr lang="en-US" smtClean="0"/>
              <a:t>4/3/2023</a:t>
            </a:fld>
            <a:endParaRPr lang="en-US" dirty="0"/>
          </a:p>
        </p:txBody>
      </p:sp>
      <p:sp>
        <p:nvSpPr>
          <p:cNvPr id="6" name="Footer Placeholder 5">
            <a:extLst>
              <a:ext uri="{FF2B5EF4-FFF2-40B4-BE49-F238E27FC236}">
                <a16:creationId xmlns:a16="http://schemas.microsoft.com/office/drawing/2014/main" id="{2A189143-B163-48B3-8181-41E87D00C30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9A18D-3887-4A59-A7D2-EA3C60A4D05E}"/>
              </a:ext>
            </a:extLst>
          </p:cNvPr>
          <p:cNvSpPr>
            <a:spLocks noGrp="1"/>
          </p:cNvSpPr>
          <p:nvPr>
            <p:ph type="sldNum" sz="quarter" idx="12"/>
          </p:nvPr>
        </p:nvSpPr>
        <p:spPr/>
        <p:txBody>
          <a:bodyPr/>
          <a:lstStyle/>
          <a:p>
            <a:fld id="{F2355936-A31E-47B0-88C0-2FD492875707}" type="slidenum">
              <a:rPr lang="en-US" smtClean="0"/>
              <a:t>‹#›</a:t>
            </a:fld>
            <a:endParaRPr lang="en-US" dirty="0"/>
          </a:p>
        </p:txBody>
      </p:sp>
    </p:spTree>
    <p:extLst>
      <p:ext uri="{BB962C8B-B14F-4D97-AF65-F5344CB8AC3E}">
        <p14:creationId xmlns:p14="http://schemas.microsoft.com/office/powerpoint/2010/main" val="2276016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737CA-B0D9-4642-BAED-CD2651D48B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EA0B53-7683-4151-8D48-4C6872E7C4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C16451-07B9-4317-98D8-F16B8E46B1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8347C0-7B4F-47B5-8022-A7ADD843F2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1BD0F-551D-4919-B81F-94F6B5B5B4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FC2D6-7CBA-4F67-A47F-35832241024B}"/>
              </a:ext>
            </a:extLst>
          </p:cNvPr>
          <p:cNvSpPr>
            <a:spLocks noGrp="1"/>
          </p:cNvSpPr>
          <p:nvPr>
            <p:ph type="dt" sz="half" idx="10"/>
          </p:nvPr>
        </p:nvSpPr>
        <p:spPr/>
        <p:txBody>
          <a:bodyPr/>
          <a:lstStyle/>
          <a:p>
            <a:fld id="{23F4B773-6711-47D8-8C53-909D62B39F90}" type="datetimeFigureOut">
              <a:rPr lang="en-US" smtClean="0"/>
              <a:t>4/3/2023</a:t>
            </a:fld>
            <a:endParaRPr lang="en-US" dirty="0"/>
          </a:p>
        </p:txBody>
      </p:sp>
      <p:sp>
        <p:nvSpPr>
          <p:cNvPr id="8" name="Footer Placeholder 7">
            <a:extLst>
              <a:ext uri="{FF2B5EF4-FFF2-40B4-BE49-F238E27FC236}">
                <a16:creationId xmlns:a16="http://schemas.microsoft.com/office/drawing/2014/main" id="{EEF20927-C933-4DDD-AEB7-4BD77BF0E7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1EB9ED8-2468-45BB-81E1-55D51E79B811}"/>
              </a:ext>
            </a:extLst>
          </p:cNvPr>
          <p:cNvSpPr>
            <a:spLocks noGrp="1"/>
          </p:cNvSpPr>
          <p:nvPr>
            <p:ph type="sldNum" sz="quarter" idx="12"/>
          </p:nvPr>
        </p:nvSpPr>
        <p:spPr/>
        <p:txBody>
          <a:bodyPr/>
          <a:lstStyle/>
          <a:p>
            <a:fld id="{F2355936-A31E-47B0-88C0-2FD492875707}" type="slidenum">
              <a:rPr lang="en-US" smtClean="0"/>
              <a:t>‹#›</a:t>
            </a:fld>
            <a:endParaRPr lang="en-US" dirty="0"/>
          </a:p>
        </p:txBody>
      </p:sp>
    </p:spTree>
    <p:extLst>
      <p:ext uri="{BB962C8B-B14F-4D97-AF65-F5344CB8AC3E}">
        <p14:creationId xmlns:p14="http://schemas.microsoft.com/office/powerpoint/2010/main" val="2597376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F15FA-90FA-4731-8270-9C6D870F32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4DA82C-5D2B-4838-A7C7-88FC7F1BA76F}"/>
              </a:ext>
            </a:extLst>
          </p:cNvPr>
          <p:cNvSpPr>
            <a:spLocks noGrp="1"/>
          </p:cNvSpPr>
          <p:nvPr>
            <p:ph type="dt" sz="half" idx="10"/>
          </p:nvPr>
        </p:nvSpPr>
        <p:spPr/>
        <p:txBody>
          <a:bodyPr/>
          <a:lstStyle/>
          <a:p>
            <a:fld id="{23F4B773-6711-47D8-8C53-909D62B39F90}" type="datetimeFigureOut">
              <a:rPr lang="en-US" smtClean="0"/>
              <a:t>4/3/2023</a:t>
            </a:fld>
            <a:endParaRPr lang="en-US" dirty="0"/>
          </a:p>
        </p:txBody>
      </p:sp>
      <p:sp>
        <p:nvSpPr>
          <p:cNvPr id="4" name="Footer Placeholder 3">
            <a:extLst>
              <a:ext uri="{FF2B5EF4-FFF2-40B4-BE49-F238E27FC236}">
                <a16:creationId xmlns:a16="http://schemas.microsoft.com/office/drawing/2014/main" id="{5E6F3E4E-4FE0-4E3E-8DEC-07A110DB1C6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1A64387-951B-4755-8800-2017F4FED13B}"/>
              </a:ext>
            </a:extLst>
          </p:cNvPr>
          <p:cNvSpPr>
            <a:spLocks noGrp="1"/>
          </p:cNvSpPr>
          <p:nvPr>
            <p:ph type="sldNum" sz="quarter" idx="12"/>
          </p:nvPr>
        </p:nvSpPr>
        <p:spPr/>
        <p:txBody>
          <a:bodyPr/>
          <a:lstStyle/>
          <a:p>
            <a:fld id="{F2355936-A31E-47B0-88C0-2FD492875707}" type="slidenum">
              <a:rPr lang="en-US" smtClean="0"/>
              <a:t>‹#›</a:t>
            </a:fld>
            <a:endParaRPr lang="en-US" dirty="0"/>
          </a:p>
        </p:txBody>
      </p:sp>
    </p:spTree>
    <p:extLst>
      <p:ext uri="{BB962C8B-B14F-4D97-AF65-F5344CB8AC3E}">
        <p14:creationId xmlns:p14="http://schemas.microsoft.com/office/powerpoint/2010/main" val="2253611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6301BA-99A2-440B-9724-F97137070E3E}"/>
              </a:ext>
            </a:extLst>
          </p:cNvPr>
          <p:cNvSpPr>
            <a:spLocks noGrp="1"/>
          </p:cNvSpPr>
          <p:nvPr>
            <p:ph type="dt" sz="half" idx="10"/>
          </p:nvPr>
        </p:nvSpPr>
        <p:spPr/>
        <p:txBody>
          <a:bodyPr/>
          <a:lstStyle/>
          <a:p>
            <a:fld id="{23F4B773-6711-47D8-8C53-909D62B39F90}" type="datetimeFigureOut">
              <a:rPr lang="en-US" smtClean="0"/>
              <a:t>4/3/2023</a:t>
            </a:fld>
            <a:endParaRPr lang="en-US" dirty="0"/>
          </a:p>
        </p:txBody>
      </p:sp>
      <p:sp>
        <p:nvSpPr>
          <p:cNvPr id="3" name="Footer Placeholder 2">
            <a:extLst>
              <a:ext uri="{FF2B5EF4-FFF2-40B4-BE49-F238E27FC236}">
                <a16:creationId xmlns:a16="http://schemas.microsoft.com/office/drawing/2014/main" id="{BC7033A8-BB06-4196-8F93-E65DB92E92C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662DAB9-F3B7-4C8A-A74B-D6CC70D9B9A8}"/>
              </a:ext>
            </a:extLst>
          </p:cNvPr>
          <p:cNvSpPr>
            <a:spLocks noGrp="1"/>
          </p:cNvSpPr>
          <p:nvPr>
            <p:ph type="sldNum" sz="quarter" idx="12"/>
          </p:nvPr>
        </p:nvSpPr>
        <p:spPr/>
        <p:txBody>
          <a:bodyPr/>
          <a:lstStyle/>
          <a:p>
            <a:fld id="{F2355936-A31E-47B0-88C0-2FD492875707}" type="slidenum">
              <a:rPr lang="en-US" smtClean="0"/>
              <a:t>‹#›</a:t>
            </a:fld>
            <a:endParaRPr lang="en-US" dirty="0"/>
          </a:p>
        </p:txBody>
      </p:sp>
    </p:spTree>
    <p:extLst>
      <p:ext uri="{BB962C8B-B14F-4D97-AF65-F5344CB8AC3E}">
        <p14:creationId xmlns:p14="http://schemas.microsoft.com/office/powerpoint/2010/main" val="827384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EE88F-8B33-496E-B4F4-D4498A3757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79C82F-3555-4C45-BEB3-9C54FC5D6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D0E41D-17AD-4E82-8C60-2600D1DDDB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80CD47-5507-4E84-9076-C44C0FDB3FC5}"/>
              </a:ext>
            </a:extLst>
          </p:cNvPr>
          <p:cNvSpPr>
            <a:spLocks noGrp="1"/>
          </p:cNvSpPr>
          <p:nvPr>
            <p:ph type="dt" sz="half" idx="10"/>
          </p:nvPr>
        </p:nvSpPr>
        <p:spPr/>
        <p:txBody>
          <a:bodyPr/>
          <a:lstStyle/>
          <a:p>
            <a:fld id="{23F4B773-6711-47D8-8C53-909D62B39F90}" type="datetimeFigureOut">
              <a:rPr lang="en-US" smtClean="0"/>
              <a:t>4/3/2023</a:t>
            </a:fld>
            <a:endParaRPr lang="en-US" dirty="0"/>
          </a:p>
        </p:txBody>
      </p:sp>
      <p:sp>
        <p:nvSpPr>
          <p:cNvPr id="6" name="Footer Placeholder 5">
            <a:extLst>
              <a:ext uri="{FF2B5EF4-FFF2-40B4-BE49-F238E27FC236}">
                <a16:creationId xmlns:a16="http://schemas.microsoft.com/office/drawing/2014/main" id="{ED3F5E6D-8479-4A4D-8ECF-2BEA6EF9D6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13DF6F-4377-4C68-ADAD-479C3AC4F269}"/>
              </a:ext>
            </a:extLst>
          </p:cNvPr>
          <p:cNvSpPr>
            <a:spLocks noGrp="1"/>
          </p:cNvSpPr>
          <p:nvPr>
            <p:ph type="sldNum" sz="quarter" idx="12"/>
          </p:nvPr>
        </p:nvSpPr>
        <p:spPr/>
        <p:txBody>
          <a:bodyPr/>
          <a:lstStyle/>
          <a:p>
            <a:fld id="{F2355936-A31E-47B0-88C0-2FD492875707}" type="slidenum">
              <a:rPr lang="en-US" smtClean="0"/>
              <a:t>‹#›</a:t>
            </a:fld>
            <a:endParaRPr lang="en-US" dirty="0"/>
          </a:p>
        </p:txBody>
      </p:sp>
    </p:spTree>
    <p:extLst>
      <p:ext uri="{BB962C8B-B14F-4D97-AF65-F5344CB8AC3E}">
        <p14:creationId xmlns:p14="http://schemas.microsoft.com/office/powerpoint/2010/main" val="1250861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3065-95DD-4336-AA29-34DC9064C4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85CFC7-FE7D-4744-8B95-FED20F52E6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21AD7CF-08F7-4C4C-B896-30C1B3E29C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298AC8-8218-406E-807C-479571435819}"/>
              </a:ext>
            </a:extLst>
          </p:cNvPr>
          <p:cNvSpPr>
            <a:spLocks noGrp="1"/>
          </p:cNvSpPr>
          <p:nvPr>
            <p:ph type="dt" sz="half" idx="10"/>
          </p:nvPr>
        </p:nvSpPr>
        <p:spPr/>
        <p:txBody>
          <a:bodyPr/>
          <a:lstStyle/>
          <a:p>
            <a:fld id="{23F4B773-6711-47D8-8C53-909D62B39F90}" type="datetimeFigureOut">
              <a:rPr lang="en-US" smtClean="0"/>
              <a:t>4/3/2023</a:t>
            </a:fld>
            <a:endParaRPr lang="en-US" dirty="0"/>
          </a:p>
        </p:txBody>
      </p:sp>
      <p:sp>
        <p:nvSpPr>
          <p:cNvPr id="6" name="Footer Placeholder 5">
            <a:extLst>
              <a:ext uri="{FF2B5EF4-FFF2-40B4-BE49-F238E27FC236}">
                <a16:creationId xmlns:a16="http://schemas.microsoft.com/office/drawing/2014/main" id="{B5760653-1FE8-488F-982A-36150191D1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3CBC15B-4444-41D6-AAC3-4058C971B1A2}"/>
              </a:ext>
            </a:extLst>
          </p:cNvPr>
          <p:cNvSpPr>
            <a:spLocks noGrp="1"/>
          </p:cNvSpPr>
          <p:nvPr>
            <p:ph type="sldNum" sz="quarter" idx="12"/>
          </p:nvPr>
        </p:nvSpPr>
        <p:spPr/>
        <p:txBody>
          <a:bodyPr/>
          <a:lstStyle/>
          <a:p>
            <a:fld id="{F2355936-A31E-47B0-88C0-2FD492875707}" type="slidenum">
              <a:rPr lang="en-US" smtClean="0"/>
              <a:t>‹#›</a:t>
            </a:fld>
            <a:endParaRPr lang="en-US" dirty="0"/>
          </a:p>
        </p:txBody>
      </p:sp>
    </p:spTree>
    <p:extLst>
      <p:ext uri="{BB962C8B-B14F-4D97-AF65-F5344CB8AC3E}">
        <p14:creationId xmlns:p14="http://schemas.microsoft.com/office/powerpoint/2010/main" val="2925952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DD1965-643C-4124-96C0-151A606DD9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044E82-FB80-4604-9625-FE03DB2E0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DAF5B-8213-4411-ADF7-93AE2BB76A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4B773-6711-47D8-8C53-909D62B39F90}" type="datetimeFigureOut">
              <a:rPr lang="en-US" smtClean="0"/>
              <a:t>4/3/2023</a:t>
            </a:fld>
            <a:endParaRPr lang="en-US" dirty="0"/>
          </a:p>
        </p:txBody>
      </p:sp>
      <p:sp>
        <p:nvSpPr>
          <p:cNvPr id="5" name="Footer Placeholder 4">
            <a:extLst>
              <a:ext uri="{FF2B5EF4-FFF2-40B4-BE49-F238E27FC236}">
                <a16:creationId xmlns:a16="http://schemas.microsoft.com/office/drawing/2014/main" id="{9B16F43B-8BE0-4ED1-BDC2-035C4E1A96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B56D33-1A6E-43E1-9682-1CCA4D6A31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55936-A31E-47B0-88C0-2FD492875707}" type="slidenum">
              <a:rPr lang="en-US" smtClean="0"/>
              <a:t>‹#›</a:t>
            </a:fld>
            <a:endParaRPr lang="en-US" dirty="0"/>
          </a:p>
        </p:txBody>
      </p:sp>
    </p:spTree>
    <p:extLst>
      <p:ext uri="{BB962C8B-B14F-4D97-AF65-F5344CB8AC3E}">
        <p14:creationId xmlns:p14="http://schemas.microsoft.com/office/powerpoint/2010/main" val="2628972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svg"/><Relationship Id="rId7" Type="http://schemas.openxmlformats.org/officeDocument/2006/relationships/image" Target="../media/image13.svg"/><Relationship Id="rId12"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9.sv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svg"/><Relationship Id="rId7" Type="http://schemas.openxmlformats.org/officeDocument/2006/relationships/image" Target="../media/image13.svg"/><Relationship Id="rId12"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9.sv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svg"/><Relationship Id="rId7" Type="http://schemas.openxmlformats.org/officeDocument/2006/relationships/image" Target="../media/image13.svg"/><Relationship Id="rId12"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9.sv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15.sv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svg"/><Relationship Id="rId7" Type="http://schemas.openxmlformats.org/officeDocument/2006/relationships/image" Target="../media/image13.svg"/><Relationship Id="rId12"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9.sv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15.sv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svg"/><Relationship Id="rId7" Type="http://schemas.openxmlformats.org/officeDocument/2006/relationships/image" Target="../media/image13.svg"/><Relationship Id="rId12"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9.sv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15.sv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svg"/><Relationship Id="rId7" Type="http://schemas.openxmlformats.org/officeDocument/2006/relationships/image" Target="../media/image15.sv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image" Target="../media/image21.svg"/><Relationship Id="rId21" Type="http://schemas.openxmlformats.org/officeDocument/2006/relationships/image" Target="../media/image34.svg"/><Relationship Id="rId7" Type="http://schemas.openxmlformats.org/officeDocument/2006/relationships/image" Target="../media/image15.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20.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svg"/><Relationship Id="rId24" Type="http://schemas.openxmlformats.org/officeDocument/2006/relationships/image" Target="../media/image37.png"/><Relationship Id="rId5" Type="http://schemas.openxmlformats.org/officeDocument/2006/relationships/image" Target="../media/image13.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18.png"/><Relationship Id="rId19" Type="http://schemas.openxmlformats.org/officeDocument/2006/relationships/image" Target="../media/image32.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7.png"/><Relationship Id="rId22"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16.png"/><Relationship Id="rId3" Type="http://schemas.openxmlformats.org/officeDocument/2006/relationships/image" Target="../media/image15.svg"/><Relationship Id="rId21" Type="http://schemas.openxmlformats.org/officeDocument/2006/relationships/image" Target="../media/image34.svg"/><Relationship Id="rId7" Type="http://schemas.openxmlformats.org/officeDocument/2006/relationships/image" Target="../media/image13.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4.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40.svg"/><Relationship Id="rId24" Type="http://schemas.openxmlformats.org/officeDocument/2006/relationships/image" Target="../media/image37.png"/><Relationship Id="rId5" Type="http://schemas.openxmlformats.org/officeDocument/2006/relationships/image" Target="../media/image19.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39.png"/><Relationship Id="rId19" Type="http://schemas.openxmlformats.org/officeDocument/2006/relationships/image" Target="../media/image32.svg"/><Relationship Id="rId4" Type="http://schemas.openxmlformats.org/officeDocument/2006/relationships/image" Target="../media/image18.png"/><Relationship Id="rId9" Type="http://schemas.openxmlformats.org/officeDocument/2006/relationships/image" Target="../media/image21.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3.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45.sv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26.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9.svg"/><Relationship Id="rId7" Type="http://schemas.openxmlformats.org/officeDocument/2006/relationships/image" Target="../media/image45.sv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13.sv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svg"/><Relationship Id="rId7" Type="http://schemas.openxmlformats.org/officeDocument/2006/relationships/image" Target="../media/image36.sv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45.svg"/></Relationships>
</file>

<file path=ppt/slides/_rels/slide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svg"/><Relationship Id="rId7" Type="http://schemas.openxmlformats.org/officeDocument/2006/relationships/image" Target="../media/image28.sv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45.sv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9.svg"/><Relationship Id="rId7" Type="http://schemas.openxmlformats.org/officeDocument/2006/relationships/image" Target="../media/image13.sv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45.svg"/><Relationship Id="rId5" Type="http://schemas.openxmlformats.org/officeDocument/2006/relationships/image" Target="../media/image40.sv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38.sv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9.svg"/><Relationship Id="rId7" Type="http://schemas.openxmlformats.org/officeDocument/2006/relationships/image" Target="../media/image13.sv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45.svg"/><Relationship Id="rId5" Type="http://schemas.openxmlformats.org/officeDocument/2006/relationships/image" Target="../media/image40.sv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3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9.svg"/><Relationship Id="rId7" Type="http://schemas.openxmlformats.org/officeDocument/2006/relationships/image" Target="../media/image13.sv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45.svg"/><Relationship Id="rId5" Type="http://schemas.openxmlformats.org/officeDocument/2006/relationships/image" Target="../media/image40.sv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34.svg"/></Relationships>
</file>

<file path=ppt/slides/_rels/slide3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13.sv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svg"/><Relationship Id="rId7" Type="http://schemas.openxmlformats.org/officeDocument/2006/relationships/image" Target="../media/image13.sv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45.svg"/><Relationship Id="rId5" Type="http://schemas.openxmlformats.org/officeDocument/2006/relationships/image" Target="../media/image40.sv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30.svg"/></Relationships>
</file>

<file path=ppt/slides/_rels/slide3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13.sv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svg"/><Relationship Id="rId7" Type="http://schemas.openxmlformats.org/officeDocument/2006/relationships/image" Target="../media/image13.sv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9.svg"/><Relationship Id="rId5" Type="http://schemas.openxmlformats.org/officeDocument/2006/relationships/image" Target="../media/image17.sv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svg"/><Relationship Id="rId7" Type="http://schemas.openxmlformats.org/officeDocument/2006/relationships/image" Target="../media/image15.sv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svg"/><Relationship Id="rId7" Type="http://schemas.openxmlformats.org/officeDocument/2006/relationships/image" Target="../media/image13.sv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9.sv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997966C-7185-43DE-8126-046851BE1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7"/>
            <a:ext cx="12192000" cy="6855866"/>
          </a:xfrm>
          <a:prstGeom prst="rect">
            <a:avLst/>
          </a:prstGeom>
        </p:spPr>
      </p:pic>
    </p:spTree>
    <p:extLst>
      <p:ext uri="{BB962C8B-B14F-4D97-AF65-F5344CB8AC3E}">
        <p14:creationId xmlns:p14="http://schemas.microsoft.com/office/powerpoint/2010/main" val="1017803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3">
            <a:extLst>
              <a:ext uri="{FF2B5EF4-FFF2-40B4-BE49-F238E27FC236}">
                <a16:creationId xmlns:a16="http://schemas.microsoft.com/office/drawing/2014/main" id="{9A592824-2190-4526-8C06-D62BC26911CF}"/>
              </a:ext>
            </a:extLst>
          </p:cNvPr>
          <p:cNvSpPr txBox="1">
            <a:spLocks/>
          </p:cNvSpPr>
          <p:nvPr/>
        </p:nvSpPr>
        <p:spPr>
          <a:xfrm>
            <a:off x="249990" y="279407"/>
            <a:ext cx="12168583" cy="480233"/>
          </a:xfrm>
          <a:prstGeom prst="rect">
            <a:avLst/>
          </a:prstGeom>
        </p:spPr>
        <p:txBody>
          <a:bodyPr>
            <a:normAutofit fontScale="90000" lnSpcReduction="20000"/>
          </a:bodyPr>
          <a:lstStyle>
            <a:lvl1pPr algn="l" defTabSz="457200" rtl="0" eaLnBrk="1" fontAlgn="base" hangingPunct="1">
              <a:spcBef>
                <a:spcPct val="0"/>
              </a:spcBef>
              <a:spcAft>
                <a:spcPct val="0"/>
              </a:spcAft>
              <a:defRPr sz="3600" b="0" i="0" kern="1200" baseline="0">
                <a:ln>
                  <a:noFill/>
                </a:ln>
                <a:solidFill>
                  <a:srgbClr val="18453B"/>
                </a:solidFill>
                <a:latin typeface="Gotham-Bold"/>
                <a:ea typeface="ＭＳ Ｐゴシック" charset="-128"/>
                <a:cs typeface="Gotham-Bold"/>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effectLst/>
                <a:uLnTx/>
                <a:uFillTx/>
                <a:latin typeface="Arial Black" panose="020B0A04020102020204" pitchFamily="34" charset="0"/>
                <a:ea typeface="ＭＳ Ｐゴシック" charset="-128"/>
              </a:rPr>
              <a:t>Our Aims</a:t>
            </a:r>
            <a:endParaRPr kumimoji="0" lang="en-US" sz="3600" b="0" i="0" u="none" strike="noStrike" kern="1200" cap="none" spc="0" normalizeH="0" baseline="0" noProof="0" dirty="0">
              <a:ln>
                <a:noFill/>
              </a:ln>
              <a:effectLst/>
              <a:uLnTx/>
              <a:uFillTx/>
              <a:latin typeface="Arial Black" panose="020B0A04020102020204" pitchFamily="34" charset="0"/>
              <a:ea typeface="ＭＳ Ｐゴシック" charset="-128"/>
            </a:endParaRPr>
          </a:p>
        </p:txBody>
      </p:sp>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2090887" y="-1946349"/>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49" name="Graphic 48" descr="Bullseye with solid fill">
            <a:extLst>
              <a:ext uri="{FF2B5EF4-FFF2-40B4-BE49-F238E27FC236}">
                <a16:creationId xmlns:a16="http://schemas.microsoft.com/office/drawing/2014/main" id="{9E67606F-059C-4AB9-8393-DF1CBE373C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45908" y="1392748"/>
            <a:ext cx="425723" cy="425723"/>
          </a:xfrm>
          <a:prstGeom prst="rect">
            <a:avLst/>
          </a:prstGeom>
        </p:spPr>
      </p:pic>
      <p:pic>
        <p:nvPicPr>
          <p:cNvPr id="51" name="Graphic 50" descr="Wreath">
            <a:extLst>
              <a:ext uri="{FF2B5EF4-FFF2-40B4-BE49-F238E27FC236}">
                <a16:creationId xmlns:a16="http://schemas.microsoft.com/office/drawing/2014/main" id="{C5133BBB-AB1B-49D4-BDA3-63A91037218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89621" y="2042719"/>
            <a:ext cx="407279" cy="427127"/>
          </a:xfrm>
          <a:prstGeom prst="rect">
            <a:avLst/>
          </a:prstGeom>
        </p:spPr>
      </p:pic>
      <p:cxnSp>
        <p:nvCxnSpPr>
          <p:cNvPr id="78" name="Straight Connector 77">
            <a:extLst>
              <a:ext uri="{FF2B5EF4-FFF2-40B4-BE49-F238E27FC236}">
                <a16:creationId xmlns:a16="http://schemas.microsoft.com/office/drawing/2014/main" id="{4D7669EE-0E19-492E-A1C4-7BB265853137}"/>
              </a:ext>
            </a:extLst>
          </p:cNvPr>
          <p:cNvCxnSpPr>
            <a:cxnSpLocks/>
          </p:cNvCxnSpPr>
          <p:nvPr/>
        </p:nvCxnSpPr>
        <p:spPr>
          <a:xfrm>
            <a:off x="0" y="787006"/>
            <a:ext cx="12192000"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8" name="Rectangle 121">
            <a:extLst>
              <a:ext uri="{FF2B5EF4-FFF2-40B4-BE49-F238E27FC236}">
                <a16:creationId xmlns:a16="http://schemas.microsoft.com/office/drawing/2014/main" id="{83368053-63A9-4AD4-952B-607253B20351}"/>
              </a:ext>
            </a:extLst>
          </p:cNvPr>
          <p:cNvSpPr>
            <a:spLocks noChangeArrowheads="1"/>
          </p:cNvSpPr>
          <p:nvPr/>
        </p:nvSpPr>
        <p:spPr bwMode="auto">
          <a:xfrm>
            <a:off x="2690993" y="1970484"/>
            <a:ext cx="8628955" cy="619143"/>
          </a:xfrm>
          <a:prstGeom prst="rect">
            <a:avLst/>
          </a:prstGeom>
          <a:solidFill>
            <a:schemeClr val="accent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lang="en-US" sz="2400" b="1" kern="0" spc="180" dirty="0">
                <a:solidFill>
                  <a:schemeClr val="bg1"/>
                </a:solidFill>
                <a:ea typeface="ÇlÇr ñæí©" charset="0"/>
              </a:rPr>
              <a:t>       </a:t>
            </a:r>
            <a:r>
              <a:rPr lang="en-US" sz="2400" b="1" kern="0" spc="200" dirty="0">
                <a:solidFill>
                  <a:schemeClr val="bg1"/>
                </a:solidFill>
                <a:ea typeface="ÇlÇr ñæí©" charset="0"/>
              </a:rPr>
              <a:t>CHANGE THE SHAPE</a:t>
            </a:r>
            <a:r>
              <a:rPr lang="en-US" b="1" kern="0" spc="200" dirty="0">
                <a:solidFill>
                  <a:schemeClr val="bg1"/>
                </a:solidFill>
                <a:ea typeface="ÇlÇr ñæí©" charset="0"/>
              </a:rPr>
              <a:t> </a:t>
            </a:r>
            <a:r>
              <a:rPr lang="en-US" b="1" kern="0" dirty="0">
                <a:solidFill>
                  <a:schemeClr val="bg1"/>
                </a:solidFill>
                <a:ea typeface="ÇlÇr ñæí©" charset="0"/>
              </a:rPr>
              <a:t>OF OUR INSTITUTIONAL RESPONSE TO RVSM</a:t>
            </a:r>
            <a:endParaRPr kumimoji="0" lang="en-US" sz="1900" b="1"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chemeClr val="bg1"/>
              </a:solidFill>
              <a:effectLst/>
              <a:uLnTx/>
              <a:uFillTx/>
              <a:ea typeface="ÇlÇr ñæí©" charset="0"/>
            </a:endParaRPr>
          </a:p>
        </p:txBody>
      </p:sp>
      <p:pic>
        <p:nvPicPr>
          <p:cNvPr id="62" name="Graphic 61" descr="Bullseye with solid fill">
            <a:extLst>
              <a:ext uri="{FF2B5EF4-FFF2-40B4-BE49-F238E27FC236}">
                <a16:creationId xmlns:a16="http://schemas.microsoft.com/office/drawing/2014/main" id="{89E20728-3F57-4ED2-8221-EE6F5721D7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73990" y="2086597"/>
            <a:ext cx="376821" cy="376821"/>
          </a:xfrm>
          <a:prstGeom prst="rect">
            <a:avLst/>
          </a:prstGeom>
        </p:spPr>
      </p:pic>
      <p:pic>
        <p:nvPicPr>
          <p:cNvPr id="72" name="Graphic 71" descr="Bullseye with solid fill">
            <a:extLst>
              <a:ext uri="{FF2B5EF4-FFF2-40B4-BE49-F238E27FC236}">
                <a16:creationId xmlns:a16="http://schemas.microsoft.com/office/drawing/2014/main" id="{67248717-AEF2-4BD6-9A16-82B673AEF5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207" y="2100625"/>
            <a:ext cx="376821" cy="376821"/>
          </a:xfrm>
          <a:prstGeom prst="rect">
            <a:avLst/>
          </a:prstGeom>
        </p:spPr>
      </p:pic>
      <p:pic>
        <p:nvPicPr>
          <p:cNvPr id="76" name="Graphic 75" descr="Network">
            <a:extLst>
              <a:ext uri="{FF2B5EF4-FFF2-40B4-BE49-F238E27FC236}">
                <a16:creationId xmlns:a16="http://schemas.microsoft.com/office/drawing/2014/main" id="{EF5EF067-4B49-4E87-BCC8-D9EE0FBEC62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053" y="2787253"/>
            <a:ext cx="353589" cy="351420"/>
          </a:xfrm>
          <a:prstGeom prst="rect">
            <a:avLst/>
          </a:prstGeom>
        </p:spPr>
      </p:pic>
      <p:grpSp>
        <p:nvGrpSpPr>
          <p:cNvPr id="2" name="Group 1">
            <a:extLst>
              <a:ext uri="{FF2B5EF4-FFF2-40B4-BE49-F238E27FC236}">
                <a16:creationId xmlns:a16="http://schemas.microsoft.com/office/drawing/2014/main" id="{DC812142-EF15-4A99-98E9-D8BD63FE7848}"/>
              </a:ext>
            </a:extLst>
          </p:cNvPr>
          <p:cNvGrpSpPr/>
          <p:nvPr/>
        </p:nvGrpSpPr>
        <p:grpSpPr>
          <a:xfrm>
            <a:off x="394446" y="2646327"/>
            <a:ext cx="1886430" cy="925781"/>
            <a:chOff x="413012" y="2953977"/>
            <a:chExt cx="1886430" cy="925781"/>
          </a:xfrm>
        </p:grpSpPr>
        <p:pic>
          <p:nvPicPr>
            <p:cNvPr id="77" name="Graphic 76" descr="Bar graph with upward trend">
              <a:extLst>
                <a:ext uri="{FF2B5EF4-FFF2-40B4-BE49-F238E27FC236}">
                  <a16:creationId xmlns:a16="http://schemas.microsoft.com/office/drawing/2014/main" id="{3944441A-859E-49ED-B288-E0790998FAA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5694" y="3292086"/>
              <a:ext cx="380156" cy="326123"/>
            </a:xfrm>
            <a:prstGeom prst="rect">
              <a:avLst/>
            </a:prstGeom>
          </p:spPr>
        </p:pic>
        <p:sp>
          <p:nvSpPr>
            <p:cNvPr id="79" name="Rectangle 121">
              <a:extLst>
                <a:ext uri="{FF2B5EF4-FFF2-40B4-BE49-F238E27FC236}">
                  <a16:creationId xmlns:a16="http://schemas.microsoft.com/office/drawing/2014/main" id="{B6A5A712-6D8A-4E7E-A3C0-5F70966F3057}"/>
                </a:ext>
              </a:extLst>
            </p:cNvPr>
            <p:cNvSpPr>
              <a:spLocks noChangeArrowheads="1"/>
            </p:cNvSpPr>
            <p:nvPr/>
          </p:nvSpPr>
          <p:spPr bwMode="auto">
            <a:xfrm>
              <a:off x="421306" y="2953977"/>
              <a:ext cx="1878136" cy="44022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kumimoji="0" lang="en-US" sz="1600" b="1" i="0" u="none" strike="noStrike" kern="0" cap="none" spc="0" normalizeH="0" baseline="0" noProof="0" dirty="0">
                  <a:ln>
                    <a:noFill/>
                  </a:ln>
                  <a:solidFill>
                    <a:schemeClr val="bg1"/>
                  </a:solidFill>
                  <a:effectLst/>
                  <a:uLnTx/>
                  <a:uFillTx/>
                  <a:latin typeface="Calibri"/>
                  <a:ea typeface="ÇlÇr ñæí©" charset="0"/>
                  <a:cs typeface="+mn-cs"/>
                </a:rPr>
                <a:t>INITIATIVES</a:t>
              </a:r>
              <a:endParaRPr kumimoji="0" lang="en-US" sz="20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2" name="Graphic 81" descr="Network">
              <a:extLst>
                <a:ext uri="{FF2B5EF4-FFF2-40B4-BE49-F238E27FC236}">
                  <a16:creationId xmlns:a16="http://schemas.microsoft.com/office/drawing/2014/main" id="{FC13746B-D99E-4D1E-8FDD-3066D429C4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8644" y="2988910"/>
              <a:ext cx="353589" cy="351420"/>
            </a:xfrm>
            <a:prstGeom prst="rect">
              <a:avLst/>
            </a:prstGeom>
          </p:spPr>
        </p:pic>
        <p:grpSp>
          <p:nvGrpSpPr>
            <p:cNvPr id="83" name="Group 82">
              <a:extLst>
                <a:ext uri="{FF2B5EF4-FFF2-40B4-BE49-F238E27FC236}">
                  <a16:creationId xmlns:a16="http://schemas.microsoft.com/office/drawing/2014/main" id="{51B05B17-7514-46E6-9DA1-E0CF21D6861F}"/>
                </a:ext>
              </a:extLst>
            </p:cNvPr>
            <p:cNvGrpSpPr/>
            <p:nvPr/>
          </p:nvGrpSpPr>
          <p:grpSpPr>
            <a:xfrm>
              <a:off x="413012" y="3449741"/>
              <a:ext cx="1878136" cy="430017"/>
              <a:chOff x="464697" y="3202513"/>
              <a:chExt cx="1878136" cy="430017"/>
            </a:xfrm>
          </p:grpSpPr>
          <p:sp>
            <p:nvSpPr>
              <p:cNvPr id="84" name="Rectangle 121">
                <a:extLst>
                  <a:ext uri="{FF2B5EF4-FFF2-40B4-BE49-F238E27FC236}">
                    <a16:creationId xmlns:a16="http://schemas.microsoft.com/office/drawing/2014/main" id="{BCE0F208-D973-4F91-B629-64EF83117558}"/>
                  </a:ext>
                </a:extLst>
              </p:cNvPr>
              <p:cNvSpPr>
                <a:spLocks noChangeArrowheads="1"/>
              </p:cNvSpPr>
              <p:nvPr/>
            </p:nvSpPr>
            <p:spPr bwMode="auto">
              <a:xfrm>
                <a:off x="464697" y="3202513"/>
                <a:ext cx="1878136" cy="43001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lang="en-US" sz="1600" b="1" kern="0" dirty="0">
                    <a:solidFill>
                      <a:schemeClr val="bg1"/>
                    </a:solidFill>
                    <a:latin typeface="Calibri"/>
                    <a:ea typeface="ÇlÇr ñæí©" charset="0"/>
                  </a:rPr>
                  <a:t>METRICS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5" name="Graphic 84" descr="Bar graph with upward trend">
                <a:extLst>
                  <a:ext uri="{FF2B5EF4-FFF2-40B4-BE49-F238E27FC236}">
                    <a16:creationId xmlns:a16="http://schemas.microsoft.com/office/drawing/2014/main" id="{B8CB9D99-FF76-40A9-8F3E-45E8FC4673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0507" y="3232826"/>
                <a:ext cx="380156" cy="326123"/>
              </a:xfrm>
              <a:prstGeom prst="rect">
                <a:avLst/>
              </a:prstGeom>
            </p:spPr>
          </p:pic>
        </p:grpSp>
      </p:grpSp>
      <p:pic>
        <p:nvPicPr>
          <p:cNvPr id="86" name="Graphic 85" descr="Flag">
            <a:extLst>
              <a:ext uri="{FF2B5EF4-FFF2-40B4-BE49-F238E27FC236}">
                <a16:creationId xmlns:a16="http://schemas.microsoft.com/office/drawing/2014/main" id="{6ACBF173-5871-4991-9D1C-E33CB0BD602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9079" y="1216900"/>
            <a:ext cx="348462" cy="290262"/>
          </a:xfrm>
          <a:prstGeom prst="rect">
            <a:avLst/>
          </a:prstGeom>
        </p:spPr>
      </p:pic>
      <p:grpSp>
        <p:nvGrpSpPr>
          <p:cNvPr id="4" name="Group 3">
            <a:extLst>
              <a:ext uri="{FF2B5EF4-FFF2-40B4-BE49-F238E27FC236}">
                <a16:creationId xmlns:a16="http://schemas.microsoft.com/office/drawing/2014/main" id="{0478DA8E-F0D9-445D-B713-F69055B23D3A}"/>
              </a:ext>
            </a:extLst>
          </p:cNvPr>
          <p:cNvGrpSpPr/>
          <p:nvPr/>
        </p:nvGrpSpPr>
        <p:grpSpPr>
          <a:xfrm>
            <a:off x="402712" y="1970484"/>
            <a:ext cx="1878164" cy="615652"/>
            <a:chOff x="428904" y="3161196"/>
            <a:chExt cx="1878164" cy="619389"/>
          </a:xfrm>
        </p:grpSpPr>
        <p:sp>
          <p:nvSpPr>
            <p:cNvPr id="91" name="Rectangle 121">
              <a:extLst>
                <a:ext uri="{FF2B5EF4-FFF2-40B4-BE49-F238E27FC236}">
                  <a16:creationId xmlns:a16="http://schemas.microsoft.com/office/drawing/2014/main" id="{85EB0B73-D1CB-4060-B2E3-C830E1ADBC92}"/>
                </a:ext>
              </a:extLst>
            </p:cNvPr>
            <p:cNvSpPr>
              <a:spLocks noChangeArrowheads="1"/>
            </p:cNvSpPr>
            <p:nvPr/>
          </p:nvSpPr>
          <p:spPr bwMode="auto">
            <a:xfrm>
              <a:off x="428904" y="3161196"/>
              <a:ext cx="1878164" cy="619389"/>
            </a:xfrm>
            <a:prstGeom prst="rect">
              <a:avLst/>
            </a:prstGeom>
            <a:solidFill>
              <a:srgbClr val="6E005F"/>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a:ea typeface="ÇlÇr ñæí©" charset="0"/>
                  <a:cs typeface="+mn-cs"/>
                </a:rPr>
                <a:t>      </a:t>
              </a:r>
              <a:r>
                <a:rPr lang="en-US" sz="2400" b="1" kern="0" spc="50" baseline="0" dirty="0">
                  <a:solidFill>
                    <a:schemeClr val="bg1"/>
                  </a:solidFill>
                  <a:latin typeface="Calibri"/>
                  <a:ea typeface="ÇlÇr ñæí©" charset="0"/>
                </a:rPr>
                <a:t>AIMS</a:t>
              </a:r>
              <a:endParaRPr kumimoji="0" lang="en-US" sz="2000" b="1" i="0" u="none" strike="noStrike" kern="0" cap="none" spc="50" normalizeH="0" noProof="0" dirty="0">
                <a:ln>
                  <a:noFill/>
                </a:ln>
                <a:solidFill>
                  <a:schemeClr val="bg1"/>
                </a:solidFill>
                <a:effectLst/>
                <a:uLnTx/>
                <a:uFillTx/>
                <a:latin typeface="Calibri"/>
                <a:ea typeface="ÇlÇr ñæí©" charset="0"/>
                <a:cs typeface="+mn-cs"/>
              </a:endParaRPr>
            </a:p>
          </p:txBody>
        </p:sp>
        <p:pic>
          <p:nvPicPr>
            <p:cNvPr id="93" name="Graphic 92" descr="Bullseye with solid fill">
              <a:extLst>
                <a:ext uri="{FF2B5EF4-FFF2-40B4-BE49-F238E27FC236}">
                  <a16:creationId xmlns:a16="http://schemas.microsoft.com/office/drawing/2014/main" id="{CFE30B63-5050-4923-BF9D-6370335F38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9571" y="3274951"/>
              <a:ext cx="376821" cy="376821"/>
            </a:xfrm>
            <a:prstGeom prst="rect">
              <a:avLst/>
            </a:prstGeom>
          </p:spPr>
        </p:pic>
      </p:grpSp>
      <p:grpSp>
        <p:nvGrpSpPr>
          <p:cNvPr id="96" name="Group 95">
            <a:extLst>
              <a:ext uri="{FF2B5EF4-FFF2-40B4-BE49-F238E27FC236}">
                <a16:creationId xmlns:a16="http://schemas.microsoft.com/office/drawing/2014/main" id="{F96B503A-6274-4457-90F0-5176A96781C9}"/>
              </a:ext>
            </a:extLst>
          </p:cNvPr>
          <p:cNvGrpSpPr/>
          <p:nvPr/>
        </p:nvGrpSpPr>
        <p:grpSpPr>
          <a:xfrm>
            <a:off x="410731" y="1009217"/>
            <a:ext cx="1878159" cy="415366"/>
            <a:chOff x="2417243" y="1042788"/>
            <a:chExt cx="1878159" cy="415366"/>
          </a:xfrm>
        </p:grpSpPr>
        <p:sp>
          <p:nvSpPr>
            <p:cNvPr id="97" name="Rectangle 121">
              <a:extLst>
                <a:ext uri="{FF2B5EF4-FFF2-40B4-BE49-F238E27FC236}">
                  <a16:creationId xmlns:a16="http://schemas.microsoft.com/office/drawing/2014/main" id="{047B7D99-8C31-41B3-9141-9308A21FEEF7}"/>
                </a:ext>
              </a:extLst>
            </p:cNvPr>
            <p:cNvSpPr>
              <a:spLocks noChangeArrowheads="1"/>
            </p:cNvSpPr>
            <p:nvPr/>
          </p:nvSpPr>
          <p:spPr bwMode="auto">
            <a:xfrm>
              <a:off x="2417243" y="1042788"/>
              <a:ext cx="1878159" cy="415366"/>
            </a:xfrm>
            <a:prstGeom prst="rect">
              <a:avLst/>
            </a:prstGeom>
            <a:solidFill>
              <a:srgbClr val="104D4B"/>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VALUES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98" name="Graphic 97" descr="Flag">
              <a:extLst>
                <a:ext uri="{FF2B5EF4-FFF2-40B4-BE49-F238E27FC236}">
                  <a16:creationId xmlns:a16="http://schemas.microsoft.com/office/drawing/2014/main" id="{C12FEFE8-F222-4238-928A-7AF2CB19DA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32792" y="1117137"/>
              <a:ext cx="348462" cy="290262"/>
            </a:xfrm>
            <a:prstGeom prst="rect">
              <a:avLst/>
            </a:prstGeom>
          </p:spPr>
        </p:pic>
      </p:grpSp>
      <p:sp>
        <p:nvSpPr>
          <p:cNvPr id="100" name="Rectangle 121">
            <a:extLst>
              <a:ext uri="{FF2B5EF4-FFF2-40B4-BE49-F238E27FC236}">
                <a16:creationId xmlns:a16="http://schemas.microsoft.com/office/drawing/2014/main" id="{3DF14DF9-17FC-432B-9BD1-C09A54991575}"/>
              </a:ext>
            </a:extLst>
          </p:cNvPr>
          <p:cNvSpPr>
            <a:spLocks noChangeArrowheads="1"/>
          </p:cNvSpPr>
          <p:nvPr/>
        </p:nvSpPr>
        <p:spPr bwMode="auto">
          <a:xfrm>
            <a:off x="410731" y="1489850"/>
            <a:ext cx="1878159" cy="415366"/>
          </a:xfrm>
          <a:prstGeom prst="rect">
            <a:avLst/>
          </a:prstGeom>
          <a:solidFill>
            <a:srgbClr val="BF5828"/>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  PRINCIPLES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102" name="Graphic 101" descr="Wreath">
            <a:extLst>
              <a:ext uri="{FF2B5EF4-FFF2-40B4-BE49-F238E27FC236}">
                <a16:creationId xmlns:a16="http://schemas.microsoft.com/office/drawing/2014/main" id="{304FE7E3-BDF3-4049-BD83-56FA5C8C27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053" y="1548375"/>
            <a:ext cx="306664" cy="321609"/>
          </a:xfrm>
          <a:prstGeom prst="rect">
            <a:avLst/>
          </a:prstGeom>
        </p:spPr>
      </p:pic>
      <p:pic>
        <p:nvPicPr>
          <p:cNvPr id="39" name="Picture 38" descr="This graphic shows an inverted triangle where the wide top represents the number of people who experience RVSM and the tip represents the limited number of people who actually seek help. There is an arrow pointing to the right that represents an increase of help-seeking over time. To the right of the inverted triangle is an inverted trapezoid meant to show an improvement over time where more people are seeking help. To the right of that trapezoid is another inverted trapezoid that shows the side representing those who seek help increasing even more and starting to show how significantly more people who experience RVSM are seeking help.">
            <a:extLst>
              <a:ext uri="{FF2B5EF4-FFF2-40B4-BE49-F238E27FC236}">
                <a16:creationId xmlns:a16="http://schemas.microsoft.com/office/drawing/2014/main" id="{2A518E0D-FF38-4351-BF51-5E96817C1406}"/>
              </a:ext>
            </a:extLst>
          </p:cNvPr>
          <p:cNvPicPr/>
          <p:nvPr/>
        </p:nvPicPr>
        <p:blipFill>
          <a:blip r:embed="rId12">
            <a:extLst>
              <a:ext uri="{28A0092B-C50C-407E-A947-70E740481C1C}">
                <a14:useLocalDpi xmlns:a14="http://schemas.microsoft.com/office/drawing/2010/main" val="0"/>
              </a:ext>
            </a:extLst>
          </a:blip>
          <a:stretch>
            <a:fillRect/>
          </a:stretch>
        </p:blipFill>
        <p:spPr>
          <a:xfrm>
            <a:off x="2724564" y="2853551"/>
            <a:ext cx="5710711" cy="1646870"/>
          </a:xfrm>
          <a:prstGeom prst="rect">
            <a:avLst/>
          </a:prstGeom>
        </p:spPr>
      </p:pic>
      <p:grpSp>
        <p:nvGrpSpPr>
          <p:cNvPr id="6" name="Group 5">
            <a:extLst>
              <a:ext uri="{FF2B5EF4-FFF2-40B4-BE49-F238E27FC236}">
                <a16:creationId xmlns:a16="http://schemas.microsoft.com/office/drawing/2014/main" id="{41D69E8D-1CF4-48E0-B31B-660521831BA3}"/>
              </a:ext>
            </a:extLst>
          </p:cNvPr>
          <p:cNvGrpSpPr/>
          <p:nvPr/>
        </p:nvGrpSpPr>
        <p:grpSpPr>
          <a:xfrm>
            <a:off x="4315829" y="3086554"/>
            <a:ext cx="4635222" cy="1730759"/>
            <a:chOff x="4315829" y="3086554"/>
            <a:chExt cx="4635222" cy="1730759"/>
          </a:xfrm>
          <a:solidFill>
            <a:schemeClr val="bg1"/>
          </a:solidFill>
        </p:grpSpPr>
        <p:sp>
          <p:nvSpPr>
            <p:cNvPr id="3" name="Rectangle 2">
              <a:extLst>
                <a:ext uri="{FF2B5EF4-FFF2-40B4-BE49-F238E27FC236}">
                  <a16:creationId xmlns:a16="http://schemas.microsoft.com/office/drawing/2014/main" id="{A30BF3F9-77EE-4748-9334-31F3E98A66EF}"/>
                </a:ext>
              </a:extLst>
            </p:cNvPr>
            <p:cNvSpPr/>
            <p:nvPr/>
          </p:nvSpPr>
          <p:spPr>
            <a:xfrm>
              <a:off x="4949505" y="3086554"/>
              <a:ext cx="4001546" cy="16931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B7B2309-5675-4885-B7AD-9A4DE03C049B}"/>
                </a:ext>
              </a:extLst>
            </p:cNvPr>
            <p:cNvSpPr/>
            <p:nvPr/>
          </p:nvSpPr>
          <p:spPr>
            <a:xfrm>
              <a:off x="4315829" y="4219662"/>
              <a:ext cx="1061511" cy="5976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26230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3">
            <a:extLst>
              <a:ext uri="{FF2B5EF4-FFF2-40B4-BE49-F238E27FC236}">
                <a16:creationId xmlns:a16="http://schemas.microsoft.com/office/drawing/2014/main" id="{9A592824-2190-4526-8C06-D62BC26911CF}"/>
              </a:ext>
            </a:extLst>
          </p:cNvPr>
          <p:cNvSpPr txBox="1">
            <a:spLocks/>
          </p:cNvSpPr>
          <p:nvPr/>
        </p:nvSpPr>
        <p:spPr>
          <a:xfrm>
            <a:off x="249990" y="279407"/>
            <a:ext cx="12168583" cy="480233"/>
          </a:xfrm>
          <a:prstGeom prst="rect">
            <a:avLst/>
          </a:prstGeom>
        </p:spPr>
        <p:txBody>
          <a:bodyPr>
            <a:normAutofit fontScale="90000" lnSpcReduction="20000"/>
          </a:bodyPr>
          <a:lstStyle>
            <a:lvl1pPr algn="l" defTabSz="457200" rtl="0" eaLnBrk="1" fontAlgn="base" hangingPunct="1">
              <a:spcBef>
                <a:spcPct val="0"/>
              </a:spcBef>
              <a:spcAft>
                <a:spcPct val="0"/>
              </a:spcAft>
              <a:defRPr sz="3600" b="0" i="0" kern="1200" baseline="0">
                <a:ln>
                  <a:noFill/>
                </a:ln>
                <a:solidFill>
                  <a:srgbClr val="18453B"/>
                </a:solidFill>
                <a:latin typeface="Gotham-Bold"/>
                <a:ea typeface="ＭＳ Ｐゴシック" charset="-128"/>
                <a:cs typeface="Gotham-Bold"/>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effectLst/>
                <a:uLnTx/>
                <a:uFillTx/>
                <a:latin typeface="Arial Black" panose="020B0A04020102020204" pitchFamily="34" charset="0"/>
                <a:ea typeface="ＭＳ Ｐゴシック" charset="-128"/>
              </a:rPr>
              <a:t>Our Aims</a:t>
            </a:r>
            <a:endParaRPr kumimoji="0" lang="en-US" sz="3600" b="0" i="0" u="none" strike="noStrike" kern="1200" cap="none" spc="0" normalizeH="0" baseline="0" noProof="0" dirty="0">
              <a:ln>
                <a:noFill/>
              </a:ln>
              <a:effectLst/>
              <a:uLnTx/>
              <a:uFillTx/>
              <a:latin typeface="Arial Black" panose="020B0A04020102020204" pitchFamily="34" charset="0"/>
              <a:ea typeface="ＭＳ Ｐゴシック" charset="-128"/>
            </a:endParaRPr>
          </a:p>
        </p:txBody>
      </p:sp>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2090887" y="-1946349"/>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49" name="Graphic 48" descr="Bullseye with solid fill">
            <a:extLst>
              <a:ext uri="{FF2B5EF4-FFF2-40B4-BE49-F238E27FC236}">
                <a16:creationId xmlns:a16="http://schemas.microsoft.com/office/drawing/2014/main" id="{9E67606F-059C-4AB9-8393-DF1CBE373C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45908" y="1392748"/>
            <a:ext cx="425723" cy="425723"/>
          </a:xfrm>
          <a:prstGeom prst="rect">
            <a:avLst/>
          </a:prstGeom>
        </p:spPr>
      </p:pic>
      <p:pic>
        <p:nvPicPr>
          <p:cNvPr id="51" name="Graphic 50" descr="Wreath">
            <a:extLst>
              <a:ext uri="{FF2B5EF4-FFF2-40B4-BE49-F238E27FC236}">
                <a16:creationId xmlns:a16="http://schemas.microsoft.com/office/drawing/2014/main" id="{C5133BBB-AB1B-49D4-BDA3-63A91037218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89621" y="2042719"/>
            <a:ext cx="407279" cy="427127"/>
          </a:xfrm>
          <a:prstGeom prst="rect">
            <a:avLst/>
          </a:prstGeom>
        </p:spPr>
      </p:pic>
      <p:cxnSp>
        <p:nvCxnSpPr>
          <p:cNvPr id="78" name="Straight Connector 77">
            <a:extLst>
              <a:ext uri="{FF2B5EF4-FFF2-40B4-BE49-F238E27FC236}">
                <a16:creationId xmlns:a16="http://schemas.microsoft.com/office/drawing/2014/main" id="{4D7669EE-0E19-492E-A1C4-7BB265853137}"/>
              </a:ext>
            </a:extLst>
          </p:cNvPr>
          <p:cNvCxnSpPr>
            <a:cxnSpLocks/>
          </p:cNvCxnSpPr>
          <p:nvPr/>
        </p:nvCxnSpPr>
        <p:spPr>
          <a:xfrm>
            <a:off x="0" y="787006"/>
            <a:ext cx="12192000"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8" name="Rectangle 121">
            <a:extLst>
              <a:ext uri="{FF2B5EF4-FFF2-40B4-BE49-F238E27FC236}">
                <a16:creationId xmlns:a16="http://schemas.microsoft.com/office/drawing/2014/main" id="{83368053-63A9-4AD4-952B-607253B20351}"/>
              </a:ext>
            </a:extLst>
          </p:cNvPr>
          <p:cNvSpPr>
            <a:spLocks noChangeArrowheads="1"/>
          </p:cNvSpPr>
          <p:nvPr/>
        </p:nvSpPr>
        <p:spPr bwMode="auto">
          <a:xfrm>
            <a:off x="2690993" y="1970484"/>
            <a:ext cx="8628955" cy="619143"/>
          </a:xfrm>
          <a:prstGeom prst="rect">
            <a:avLst/>
          </a:prstGeom>
          <a:solidFill>
            <a:schemeClr val="accent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lang="en-US" sz="2400" b="1" kern="0" spc="180" dirty="0">
                <a:solidFill>
                  <a:schemeClr val="bg1"/>
                </a:solidFill>
                <a:ea typeface="ÇlÇr ñæí©" charset="0"/>
              </a:rPr>
              <a:t>       </a:t>
            </a:r>
            <a:r>
              <a:rPr lang="en-US" sz="2400" b="1" kern="0" spc="200" dirty="0">
                <a:solidFill>
                  <a:schemeClr val="bg1"/>
                </a:solidFill>
                <a:ea typeface="ÇlÇr ñæí©" charset="0"/>
              </a:rPr>
              <a:t>CHANGE THE SHAPE</a:t>
            </a:r>
            <a:r>
              <a:rPr lang="en-US" b="1" kern="0" spc="200" dirty="0">
                <a:solidFill>
                  <a:schemeClr val="bg1"/>
                </a:solidFill>
                <a:ea typeface="ÇlÇr ñæí©" charset="0"/>
              </a:rPr>
              <a:t> </a:t>
            </a:r>
            <a:r>
              <a:rPr lang="en-US" b="1" kern="0" dirty="0">
                <a:solidFill>
                  <a:schemeClr val="bg1"/>
                </a:solidFill>
                <a:ea typeface="ÇlÇr ñæí©" charset="0"/>
              </a:rPr>
              <a:t>OF OUR INSTITUTIONAL RESPONSE TO RVSM</a:t>
            </a:r>
            <a:endParaRPr kumimoji="0" lang="en-US" sz="1900" b="1"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chemeClr val="bg1"/>
              </a:solidFill>
              <a:effectLst/>
              <a:uLnTx/>
              <a:uFillTx/>
              <a:ea typeface="ÇlÇr ñæí©" charset="0"/>
            </a:endParaRPr>
          </a:p>
        </p:txBody>
      </p:sp>
      <p:pic>
        <p:nvPicPr>
          <p:cNvPr id="62" name="Graphic 61" descr="Bullseye with solid fill">
            <a:extLst>
              <a:ext uri="{FF2B5EF4-FFF2-40B4-BE49-F238E27FC236}">
                <a16:creationId xmlns:a16="http://schemas.microsoft.com/office/drawing/2014/main" id="{89E20728-3F57-4ED2-8221-EE6F5721D7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73990" y="2086597"/>
            <a:ext cx="376821" cy="376821"/>
          </a:xfrm>
          <a:prstGeom prst="rect">
            <a:avLst/>
          </a:prstGeom>
        </p:spPr>
      </p:pic>
      <p:pic>
        <p:nvPicPr>
          <p:cNvPr id="72" name="Graphic 71" descr="Bullseye with solid fill">
            <a:extLst>
              <a:ext uri="{FF2B5EF4-FFF2-40B4-BE49-F238E27FC236}">
                <a16:creationId xmlns:a16="http://schemas.microsoft.com/office/drawing/2014/main" id="{67248717-AEF2-4BD6-9A16-82B673AEF5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207" y="2100625"/>
            <a:ext cx="376821" cy="376821"/>
          </a:xfrm>
          <a:prstGeom prst="rect">
            <a:avLst/>
          </a:prstGeom>
        </p:spPr>
      </p:pic>
      <p:pic>
        <p:nvPicPr>
          <p:cNvPr id="76" name="Graphic 75" descr="Network">
            <a:extLst>
              <a:ext uri="{FF2B5EF4-FFF2-40B4-BE49-F238E27FC236}">
                <a16:creationId xmlns:a16="http://schemas.microsoft.com/office/drawing/2014/main" id="{EF5EF067-4B49-4E87-BCC8-D9EE0FBEC62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053" y="2787253"/>
            <a:ext cx="353589" cy="351420"/>
          </a:xfrm>
          <a:prstGeom prst="rect">
            <a:avLst/>
          </a:prstGeom>
        </p:spPr>
      </p:pic>
      <p:grpSp>
        <p:nvGrpSpPr>
          <p:cNvPr id="2" name="Group 1">
            <a:extLst>
              <a:ext uri="{FF2B5EF4-FFF2-40B4-BE49-F238E27FC236}">
                <a16:creationId xmlns:a16="http://schemas.microsoft.com/office/drawing/2014/main" id="{DC812142-EF15-4A99-98E9-D8BD63FE7848}"/>
              </a:ext>
            </a:extLst>
          </p:cNvPr>
          <p:cNvGrpSpPr/>
          <p:nvPr/>
        </p:nvGrpSpPr>
        <p:grpSpPr>
          <a:xfrm>
            <a:off x="394446" y="2646327"/>
            <a:ext cx="1886430" cy="925781"/>
            <a:chOff x="413012" y="2953977"/>
            <a:chExt cx="1886430" cy="925781"/>
          </a:xfrm>
        </p:grpSpPr>
        <p:pic>
          <p:nvPicPr>
            <p:cNvPr id="77" name="Graphic 76" descr="Bar graph with upward trend">
              <a:extLst>
                <a:ext uri="{FF2B5EF4-FFF2-40B4-BE49-F238E27FC236}">
                  <a16:creationId xmlns:a16="http://schemas.microsoft.com/office/drawing/2014/main" id="{3944441A-859E-49ED-B288-E0790998FAA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5694" y="3292086"/>
              <a:ext cx="380156" cy="326123"/>
            </a:xfrm>
            <a:prstGeom prst="rect">
              <a:avLst/>
            </a:prstGeom>
          </p:spPr>
        </p:pic>
        <p:sp>
          <p:nvSpPr>
            <p:cNvPr id="79" name="Rectangle 121">
              <a:extLst>
                <a:ext uri="{FF2B5EF4-FFF2-40B4-BE49-F238E27FC236}">
                  <a16:creationId xmlns:a16="http://schemas.microsoft.com/office/drawing/2014/main" id="{B6A5A712-6D8A-4E7E-A3C0-5F70966F3057}"/>
                </a:ext>
              </a:extLst>
            </p:cNvPr>
            <p:cNvSpPr>
              <a:spLocks noChangeArrowheads="1"/>
            </p:cNvSpPr>
            <p:nvPr/>
          </p:nvSpPr>
          <p:spPr bwMode="auto">
            <a:xfrm>
              <a:off x="421306" y="2953977"/>
              <a:ext cx="1878136" cy="44022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kumimoji="0" lang="en-US" sz="1600" b="1" i="0" u="none" strike="noStrike" kern="0" cap="none" spc="0" normalizeH="0" baseline="0" noProof="0" dirty="0">
                  <a:ln>
                    <a:noFill/>
                  </a:ln>
                  <a:solidFill>
                    <a:schemeClr val="bg1"/>
                  </a:solidFill>
                  <a:effectLst/>
                  <a:uLnTx/>
                  <a:uFillTx/>
                  <a:latin typeface="Calibri"/>
                  <a:ea typeface="ÇlÇr ñæí©" charset="0"/>
                  <a:cs typeface="+mn-cs"/>
                </a:rPr>
                <a:t>INITIATIVES</a:t>
              </a:r>
              <a:endParaRPr kumimoji="0" lang="en-US" sz="20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2" name="Graphic 81" descr="Network">
              <a:extLst>
                <a:ext uri="{FF2B5EF4-FFF2-40B4-BE49-F238E27FC236}">
                  <a16:creationId xmlns:a16="http://schemas.microsoft.com/office/drawing/2014/main" id="{FC13746B-D99E-4D1E-8FDD-3066D429C4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8644" y="2988910"/>
              <a:ext cx="353589" cy="351420"/>
            </a:xfrm>
            <a:prstGeom prst="rect">
              <a:avLst/>
            </a:prstGeom>
          </p:spPr>
        </p:pic>
        <p:grpSp>
          <p:nvGrpSpPr>
            <p:cNvPr id="83" name="Group 82">
              <a:extLst>
                <a:ext uri="{FF2B5EF4-FFF2-40B4-BE49-F238E27FC236}">
                  <a16:creationId xmlns:a16="http://schemas.microsoft.com/office/drawing/2014/main" id="{51B05B17-7514-46E6-9DA1-E0CF21D6861F}"/>
                </a:ext>
              </a:extLst>
            </p:cNvPr>
            <p:cNvGrpSpPr/>
            <p:nvPr/>
          </p:nvGrpSpPr>
          <p:grpSpPr>
            <a:xfrm>
              <a:off x="413012" y="3449741"/>
              <a:ext cx="1878136" cy="430017"/>
              <a:chOff x="464697" y="3202513"/>
              <a:chExt cx="1878136" cy="430017"/>
            </a:xfrm>
          </p:grpSpPr>
          <p:sp>
            <p:nvSpPr>
              <p:cNvPr id="84" name="Rectangle 121">
                <a:extLst>
                  <a:ext uri="{FF2B5EF4-FFF2-40B4-BE49-F238E27FC236}">
                    <a16:creationId xmlns:a16="http://schemas.microsoft.com/office/drawing/2014/main" id="{BCE0F208-D973-4F91-B629-64EF83117558}"/>
                  </a:ext>
                </a:extLst>
              </p:cNvPr>
              <p:cNvSpPr>
                <a:spLocks noChangeArrowheads="1"/>
              </p:cNvSpPr>
              <p:nvPr/>
            </p:nvSpPr>
            <p:spPr bwMode="auto">
              <a:xfrm>
                <a:off x="464697" y="3202513"/>
                <a:ext cx="1878136" cy="43001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lang="en-US" sz="1600" b="1" kern="0" dirty="0">
                    <a:solidFill>
                      <a:schemeClr val="bg1"/>
                    </a:solidFill>
                    <a:latin typeface="Calibri"/>
                    <a:ea typeface="ÇlÇr ñæí©" charset="0"/>
                  </a:rPr>
                  <a:t>METRICS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5" name="Graphic 84" descr="Bar graph with upward trend">
                <a:extLst>
                  <a:ext uri="{FF2B5EF4-FFF2-40B4-BE49-F238E27FC236}">
                    <a16:creationId xmlns:a16="http://schemas.microsoft.com/office/drawing/2014/main" id="{B8CB9D99-FF76-40A9-8F3E-45E8FC4673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0507" y="3232826"/>
                <a:ext cx="380156" cy="326123"/>
              </a:xfrm>
              <a:prstGeom prst="rect">
                <a:avLst/>
              </a:prstGeom>
            </p:spPr>
          </p:pic>
        </p:grpSp>
      </p:grpSp>
      <p:pic>
        <p:nvPicPr>
          <p:cNvPr id="86" name="Graphic 85" descr="Flag">
            <a:extLst>
              <a:ext uri="{FF2B5EF4-FFF2-40B4-BE49-F238E27FC236}">
                <a16:creationId xmlns:a16="http://schemas.microsoft.com/office/drawing/2014/main" id="{6ACBF173-5871-4991-9D1C-E33CB0BD602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9079" y="1216900"/>
            <a:ext cx="348462" cy="290262"/>
          </a:xfrm>
          <a:prstGeom prst="rect">
            <a:avLst/>
          </a:prstGeom>
        </p:spPr>
      </p:pic>
      <p:grpSp>
        <p:nvGrpSpPr>
          <p:cNvPr id="4" name="Group 3">
            <a:extLst>
              <a:ext uri="{FF2B5EF4-FFF2-40B4-BE49-F238E27FC236}">
                <a16:creationId xmlns:a16="http://schemas.microsoft.com/office/drawing/2014/main" id="{0478DA8E-F0D9-445D-B713-F69055B23D3A}"/>
              </a:ext>
            </a:extLst>
          </p:cNvPr>
          <p:cNvGrpSpPr/>
          <p:nvPr/>
        </p:nvGrpSpPr>
        <p:grpSpPr>
          <a:xfrm>
            <a:off x="402712" y="1970484"/>
            <a:ext cx="1878164" cy="615652"/>
            <a:chOff x="428904" y="3161196"/>
            <a:chExt cx="1878164" cy="619389"/>
          </a:xfrm>
        </p:grpSpPr>
        <p:sp>
          <p:nvSpPr>
            <p:cNvPr id="91" name="Rectangle 121">
              <a:extLst>
                <a:ext uri="{FF2B5EF4-FFF2-40B4-BE49-F238E27FC236}">
                  <a16:creationId xmlns:a16="http://schemas.microsoft.com/office/drawing/2014/main" id="{85EB0B73-D1CB-4060-B2E3-C830E1ADBC92}"/>
                </a:ext>
              </a:extLst>
            </p:cNvPr>
            <p:cNvSpPr>
              <a:spLocks noChangeArrowheads="1"/>
            </p:cNvSpPr>
            <p:nvPr/>
          </p:nvSpPr>
          <p:spPr bwMode="auto">
            <a:xfrm>
              <a:off x="428904" y="3161196"/>
              <a:ext cx="1878164" cy="619389"/>
            </a:xfrm>
            <a:prstGeom prst="rect">
              <a:avLst/>
            </a:prstGeom>
            <a:solidFill>
              <a:srgbClr val="6E005F"/>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a:ea typeface="ÇlÇr ñæí©" charset="0"/>
                  <a:cs typeface="+mn-cs"/>
                </a:rPr>
                <a:t>      </a:t>
              </a:r>
              <a:r>
                <a:rPr lang="en-US" sz="2400" b="1" kern="0" spc="50" baseline="0" dirty="0">
                  <a:solidFill>
                    <a:schemeClr val="bg1"/>
                  </a:solidFill>
                  <a:latin typeface="Calibri"/>
                  <a:ea typeface="ÇlÇr ñæí©" charset="0"/>
                </a:rPr>
                <a:t>AIMS</a:t>
              </a:r>
              <a:endParaRPr kumimoji="0" lang="en-US" sz="2000" b="1" i="0" u="none" strike="noStrike" kern="0" cap="none" spc="50" normalizeH="0" noProof="0" dirty="0">
                <a:ln>
                  <a:noFill/>
                </a:ln>
                <a:solidFill>
                  <a:schemeClr val="bg1"/>
                </a:solidFill>
                <a:effectLst/>
                <a:uLnTx/>
                <a:uFillTx/>
                <a:latin typeface="Calibri"/>
                <a:ea typeface="ÇlÇr ñæí©" charset="0"/>
                <a:cs typeface="+mn-cs"/>
              </a:endParaRPr>
            </a:p>
          </p:txBody>
        </p:sp>
        <p:pic>
          <p:nvPicPr>
            <p:cNvPr id="93" name="Graphic 92" descr="Bullseye with solid fill">
              <a:extLst>
                <a:ext uri="{FF2B5EF4-FFF2-40B4-BE49-F238E27FC236}">
                  <a16:creationId xmlns:a16="http://schemas.microsoft.com/office/drawing/2014/main" id="{CFE30B63-5050-4923-BF9D-6370335F38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9571" y="3274951"/>
              <a:ext cx="376821" cy="376821"/>
            </a:xfrm>
            <a:prstGeom prst="rect">
              <a:avLst/>
            </a:prstGeom>
          </p:spPr>
        </p:pic>
      </p:grpSp>
      <p:grpSp>
        <p:nvGrpSpPr>
          <p:cNvPr id="96" name="Group 95">
            <a:extLst>
              <a:ext uri="{FF2B5EF4-FFF2-40B4-BE49-F238E27FC236}">
                <a16:creationId xmlns:a16="http://schemas.microsoft.com/office/drawing/2014/main" id="{F96B503A-6274-4457-90F0-5176A96781C9}"/>
              </a:ext>
            </a:extLst>
          </p:cNvPr>
          <p:cNvGrpSpPr/>
          <p:nvPr/>
        </p:nvGrpSpPr>
        <p:grpSpPr>
          <a:xfrm>
            <a:off x="410731" y="1009217"/>
            <a:ext cx="1878159" cy="415366"/>
            <a:chOff x="2417243" y="1042788"/>
            <a:chExt cx="1878159" cy="415366"/>
          </a:xfrm>
        </p:grpSpPr>
        <p:sp>
          <p:nvSpPr>
            <p:cNvPr id="97" name="Rectangle 121">
              <a:extLst>
                <a:ext uri="{FF2B5EF4-FFF2-40B4-BE49-F238E27FC236}">
                  <a16:creationId xmlns:a16="http://schemas.microsoft.com/office/drawing/2014/main" id="{047B7D99-8C31-41B3-9141-9308A21FEEF7}"/>
                </a:ext>
              </a:extLst>
            </p:cNvPr>
            <p:cNvSpPr>
              <a:spLocks noChangeArrowheads="1"/>
            </p:cNvSpPr>
            <p:nvPr/>
          </p:nvSpPr>
          <p:spPr bwMode="auto">
            <a:xfrm>
              <a:off x="2417243" y="1042788"/>
              <a:ext cx="1878159" cy="415366"/>
            </a:xfrm>
            <a:prstGeom prst="rect">
              <a:avLst/>
            </a:prstGeom>
            <a:solidFill>
              <a:srgbClr val="104D4B"/>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VALUES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98" name="Graphic 97" descr="Flag">
              <a:extLst>
                <a:ext uri="{FF2B5EF4-FFF2-40B4-BE49-F238E27FC236}">
                  <a16:creationId xmlns:a16="http://schemas.microsoft.com/office/drawing/2014/main" id="{C12FEFE8-F222-4238-928A-7AF2CB19DA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32792" y="1117137"/>
              <a:ext cx="348462" cy="290262"/>
            </a:xfrm>
            <a:prstGeom prst="rect">
              <a:avLst/>
            </a:prstGeom>
          </p:spPr>
        </p:pic>
      </p:grpSp>
      <p:sp>
        <p:nvSpPr>
          <p:cNvPr id="100" name="Rectangle 121">
            <a:extLst>
              <a:ext uri="{FF2B5EF4-FFF2-40B4-BE49-F238E27FC236}">
                <a16:creationId xmlns:a16="http://schemas.microsoft.com/office/drawing/2014/main" id="{3DF14DF9-17FC-432B-9BD1-C09A54991575}"/>
              </a:ext>
            </a:extLst>
          </p:cNvPr>
          <p:cNvSpPr>
            <a:spLocks noChangeArrowheads="1"/>
          </p:cNvSpPr>
          <p:nvPr/>
        </p:nvSpPr>
        <p:spPr bwMode="auto">
          <a:xfrm>
            <a:off x="410731" y="1489850"/>
            <a:ext cx="1878159" cy="415366"/>
          </a:xfrm>
          <a:prstGeom prst="rect">
            <a:avLst/>
          </a:prstGeom>
          <a:solidFill>
            <a:srgbClr val="BF5828"/>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  PRINCIPLES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102" name="Graphic 101" descr="Wreath">
            <a:extLst>
              <a:ext uri="{FF2B5EF4-FFF2-40B4-BE49-F238E27FC236}">
                <a16:creationId xmlns:a16="http://schemas.microsoft.com/office/drawing/2014/main" id="{304FE7E3-BDF3-4049-BD83-56FA5C8C27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053" y="1548375"/>
            <a:ext cx="306664" cy="321609"/>
          </a:xfrm>
          <a:prstGeom prst="rect">
            <a:avLst/>
          </a:prstGeom>
        </p:spPr>
      </p:pic>
      <p:pic>
        <p:nvPicPr>
          <p:cNvPr id="39" name="Picture 38" descr="This graphic shows an inverted triangle where the wide top represents the number of people who experience RVSM and the tip represents the limited number of people who actually seek help. There is an arrow pointing to the right that represents an increase of help-seeking over time. To the right of the inverted triangle is an inverted trapezoid meant to show an improvement over time where more people are seeking help. To the right of that trapezoid is another inverted trapezoid that shows the side representing those who seek help increasing even more and starting to show how significantly more people who experience RVSM are seeking help.">
            <a:extLst>
              <a:ext uri="{FF2B5EF4-FFF2-40B4-BE49-F238E27FC236}">
                <a16:creationId xmlns:a16="http://schemas.microsoft.com/office/drawing/2014/main" id="{2A518E0D-FF38-4351-BF51-5E96817C1406}"/>
              </a:ext>
            </a:extLst>
          </p:cNvPr>
          <p:cNvPicPr/>
          <p:nvPr/>
        </p:nvPicPr>
        <p:blipFill>
          <a:blip r:embed="rId12">
            <a:extLst>
              <a:ext uri="{28A0092B-C50C-407E-A947-70E740481C1C}">
                <a14:useLocalDpi xmlns:a14="http://schemas.microsoft.com/office/drawing/2010/main" val="0"/>
              </a:ext>
            </a:extLst>
          </a:blip>
          <a:stretch>
            <a:fillRect/>
          </a:stretch>
        </p:blipFill>
        <p:spPr>
          <a:xfrm>
            <a:off x="2724564" y="2853551"/>
            <a:ext cx="5710711" cy="1646870"/>
          </a:xfrm>
          <a:prstGeom prst="rect">
            <a:avLst/>
          </a:prstGeom>
        </p:spPr>
      </p:pic>
    </p:spTree>
    <p:extLst>
      <p:ext uri="{BB962C8B-B14F-4D97-AF65-F5344CB8AC3E}">
        <p14:creationId xmlns:p14="http://schemas.microsoft.com/office/powerpoint/2010/main" val="1216408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3">
            <a:extLst>
              <a:ext uri="{FF2B5EF4-FFF2-40B4-BE49-F238E27FC236}">
                <a16:creationId xmlns:a16="http://schemas.microsoft.com/office/drawing/2014/main" id="{9A592824-2190-4526-8C06-D62BC26911CF}"/>
              </a:ext>
            </a:extLst>
          </p:cNvPr>
          <p:cNvSpPr txBox="1">
            <a:spLocks/>
          </p:cNvSpPr>
          <p:nvPr/>
        </p:nvSpPr>
        <p:spPr>
          <a:xfrm>
            <a:off x="249990" y="279407"/>
            <a:ext cx="12168583" cy="480233"/>
          </a:xfrm>
          <a:prstGeom prst="rect">
            <a:avLst/>
          </a:prstGeom>
        </p:spPr>
        <p:txBody>
          <a:bodyPr>
            <a:normAutofit fontScale="90000" lnSpcReduction="20000"/>
          </a:bodyPr>
          <a:lstStyle>
            <a:lvl1pPr algn="l" defTabSz="457200" rtl="0" eaLnBrk="1" fontAlgn="base" hangingPunct="1">
              <a:spcBef>
                <a:spcPct val="0"/>
              </a:spcBef>
              <a:spcAft>
                <a:spcPct val="0"/>
              </a:spcAft>
              <a:defRPr sz="3600" b="0" i="0" kern="1200" baseline="0">
                <a:ln>
                  <a:noFill/>
                </a:ln>
                <a:solidFill>
                  <a:srgbClr val="18453B"/>
                </a:solidFill>
                <a:latin typeface="Gotham-Bold"/>
                <a:ea typeface="ＭＳ Ｐゴシック" charset="-128"/>
                <a:cs typeface="Gotham-Bold"/>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effectLst/>
                <a:uLnTx/>
                <a:uFillTx/>
                <a:latin typeface="Arial Black" panose="020B0A04020102020204" pitchFamily="34" charset="0"/>
                <a:ea typeface="ＭＳ Ｐゴシック" charset="-128"/>
              </a:rPr>
              <a:t>Our Aims</a:t>
            </a:r>
            <a:endParaRPr kumimoji="0" lang="en-US" sz="3600" b="0" i="0" u="none" strike="noStrike" kern="1200" cap="none" spc="0" normalizeH="0" baseline="0" noProof="0" dirty="0">
              <a:ln>
                <a:noFill/>
              </a:ln>
              <a:effectLst/>
              <a:uLnTx/>
              <a:uFillTx/>
              <a:latin typeface="Arial Black" panose="020B0A04020102020204" pitchFamily="34" charset="0"/>
              <a:ea typeface="ＭＳ Ｐゴシック" charset="-128"/>
            </a:endParaRPr>
          </a:p>
        </p:txBody>
      </p:sp>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2090887" y="-1946349"/>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49" name="Graphic 48" descr="Bullseye with solid fill">
            <a:extLst>
              <a:ext uri="{FF2B5EF4-FFF2-40B4-BE49-F238E27FC236}">
                <a16:creationId xmlns:a16="http://schemas.microsoft.com/office/drawing/2014/main" id="{9E67606F-059C-4AB9-8393-DF1CBE373C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45908" y="1392748"/>
            <a:ext cx="425723" cy="425723"/>
          </a:xfrm>
          <a:prstGeom prst="rect">
            <a:avLst/>
          </a:prstGeom>
        </p:spPr>
      </p:pic>
      <p:pic>
        <p:nvPicPr>
          <p:cNvPr id="51" name="Graphic 50" descr="Wreath">
            <a:extLst>
              <a:ext uri="{FF2B5EF4-FFF2-40B4-BE49-F238E27FC236}">
                <a16:creationId xmlns:a16="http://schemas.microsoft.com/office/drawing/2014/main" id="{C5133BBB-AB1B-49D4-BDA3-63A91037218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89621" y="2042719"/>
            <a:ext cx="407279" cy="427127"/>
          </a:xfrm>
          <a:prstGeom prst="rect">
            <a:avLst/>
          </a:prstGeom>
        </p:spPr>
      </p:pic>
      <p:cxnSp>
        <p:nvCxnSpPr>
          <p:cNvPr id="78" name="Straight Connector 77">
            <a:extLst>
              <a:ext uri="{FF2B5EF4-FFF2-40B4-BE49-F238E27FC236}">
                <a16:creationId xmlns:a16="http://schemas.microsoft.com/office/drawing/2014/main" id="{4D7669EE-0E19-492E-A1C4-7BB265853137}"/>
              </a:ext>
            </a:extLst>
          </p:cNvPr>
          <p:cNvCxnSpPr>
            <a:cxnSpLocks/>
          </p:cNvCxnSpPr>
          <p:nvPr/>
        </p:nvCxnSpPr>
        <p:spPr>
          <a:xfrm>
            <a:off x="0" y="787006"/>
            <a:ext cx="12192000"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8" name="Rectangle 121">
            <a:extLst>
              <a:ext uri="{FF2B5EF4-FFF2-40B4-BE49-F238E27FC236}">
                <a16:creationId xmlns:a16="http://schemas.microsoft.com/office/drawing/2014/main" id="{83368053-63A9-4AD4-952B-607253B20351}"/>
              </a:ext>
            </a:extLst>
          </p:cNvPr>
          <p:cNvSpPr>
            <a:spLocks noChangeArrowheads="1"/>
          </p:cNvSpPr>
          <p:nvPr/>
        </p:nvSpPr>
        <p:spPr bwMode="auto">
          <a:xfrm>
            <a:off x="2690993" y="1970484"/>
            <a:ext cx="8628955" cy="619143"/>
          </a:xfrm>
          <a:prstGeom prst="rect">
            <a:avLst/>
          </a:prstGeom>
          <a:solidFill>
            <a:schemeClr val="accent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lang="en-US" sz="2400" b="1" kern="0" spc="180" dirty="0">
                <a:solidFill>
                  <a:schemeClr val="bg1"/>
                </a:solidFill>
                <a:ea typeface="ÇlÇr ñæí©" charset="0"/>
              </a:rPr>
              <a:t>       </a:t>
            </a:r>
            <a:r>
              <a:rPr lang="en-US" sz="2400" b="1" kern="0" spc="200" dirty="0">
                <a:solidFill>
                  <a:schemeClr val="bg1"/>
                </a:solidFill>
                <a:ea typeface="ÇlÇr ñæí©" charset="0"/>
              </a:rPr>
              <a:t>CHANGE THE SHAPE</a:t>
            </a:r>
            <a:r>
              <a:rPr lang="en-US" b="1" kern="0" spc="200" dirty="0">
                <a:solidFill>
                  <a:schemeClr val="bg1"/>
                </a:solidFill>
                <a:ea typeface="ÇlÇr ñæí©" charset="0"/>
              </a:rPr>
              <a:t> </a:t>
            </a:r>
            <a:r>
              <a:rPr lang="en-US" b="1" kern="0" dirty="0">
                <a:solidFill>
                  <a:schemeClr val="bg1"/>
                </a:solidFill>
                <a:ea typeface="ÇlÇr ñæí©" charset="0"/>
              </a:rPr>
              <a:t>OF OUR INSTITUTIONAL RESPONSE TO RVSM</a:t>
            </a:r>
            <a:endParaRPr kumimoji="0" lang="en-US" sz="1900" b="1"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chemeClr val="bg1"/>
              </a:solidFill>
              <a:effectLst/>
              <a:uLnTx/>
              <a:uFillTx/>
              <a:ea typeface="ÇlÇr ñæí©" charset="0"/>
            </a:endParaRPr>
          </a:p>
        </p:txBody>
      </p:sp>
      <p:pic>
        <p:nvPicPr>
          <p:cNvPr id="62" name="Graphic 61" descr="Bullseye with solid fill">
            <a:extLst>
              <a:ext uri="{FF2B5EF4-FFF2-40B4-BE49-F238E27FC236}">
                <a16:creationId xmlns:a16="http://schemas.microsoft.com/office/drawing/2014/main" id="{89E20728-3F57-4ED2-8221-EE6F5721D7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73990" y="2086597"/>
            <a:ext cx="376821" cy="376821"/>
          </a:xfrm>
          <a:prstGeom prst="rect">
            <a:avLst/>
          </a:prstGeom>
        </p:spPr>
      </p:pic>
      <p:grpSp>
        <p:nvGrpSpPr>
          <p:cNvPr id="5" name="Group 4">
            <a:extLst>
              <a:ext uri="{FF2B5EF4-FFF2-40B4-BE49-F238E27FC236}">
                <a16:creationId xmlns:a16="http://schemas.microsoft.com/office/drawing/2014/main" id="{9FEE2277-6218-41F1-B25A-0987068142BF}"/>
              </a:ext>
            </a:extLst>
          </p:cNvPr>
          <p:cNvGrpSpPr/>
          <p:nvPr/>
        </p:nvGrpSpPr>
        <p:grpSpPr>
          <a:xfrm>
            <a:off x="3825923" y="3332377"/>
            <a:ext cx="7693747" cy="2543619"/>
            <a:chOff x="3583765" y="3204152"/>
            <a:chExt cx="7693747" cy="2543619"/>
          </a:xfrm>
        </p:grpSpPr>
        <p:pic>
          <p:nvPicPr>
            <p:cNvPr id="69" name="Graphic 68" descr="Bullseye with solid fill">
              <a:extLst>
                <a:ext uri="{FF2B5EF4-FFF2-40B4-BE49-F238E27FC236}">
                  <a16:creationId xmlns:a16="http://schemas.microsoft.com/office/drawing/2014/main" id="{437F64D1-35E1-4431-A708-1D1474239C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83765" y="3204152"/>
              <a:ext cx="425723" cy="425723"/>
            </a:xfrm>
            <a:prstGeom prst="rect">
              <a:avLst/>
            </a:prstGeom>
          </p:spPr>
        </p:pic>
        <p:sp>
          <p:nvSpPr>
            <p:cNvPr id="40" name="Rectangle 39">
              <a:extLst>
                <a:ext uri="{FF2B5EF4-FFF2-40B4-BE49-F238E27FC236}">
                  <a16:creationId xmlns:a16="http://schemas.microsoft.com/office/drawing/2014/main" id="{5474951A-AC6B-43E5-86B1-5E3392236649}"/>
                </a:ext>
              </a:extLst>
            </p:cNvPr>
            <p:cNvSpPr/>
            <p:nvPr/>
          </p:nvSpPr>
          <p:spPr>
            <a:xfrm>
              <a:off x="10595620" y="3717721"/>
              <a:ext cx="681892" cy="1282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C184BA2D-BD8B-4672-8F14-F278BBE767D9}"/>
                </a:ext>
              </a:extLst>
            </p:cNvPr>
            <p:cNvSpPr/>
            <p:nvPr/>
          </p:nvSpPr>
          <p:spPr>
            <a:xfrm>
              <a:off x="9720722" y="3603052"/>
              <a:ext cx="419449" cy="445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C7E651C-99B1-4B19-8D09-D8720245041C}"/>
                </a:ext>
              </a:extLst>
            </p:cNvPr>
            <p:cNvSpPr/>
            <p:nvPr/>
          </p:nvSpPr>
          <p:spPr>
            <a:xfrm>
              <a:off x="9679202" y="5265696"/>
              <a:ext cx="593130" cy="48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849B44CB-E440-447A-8E93-DE983649A483}"/>
                </a:ext>
              </a:extLst>
            </p:cNvPr>
            <p:cNvSpPr/>
            <p:nvPr/>
          </p:nvSpPr>
          <p:spPr>
            <a:xfrm>
              <a:off x="9468398" y="5196377"/>
              <a:ext cx="520337" cy="48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A8C5AE9-D9BB-4F94-832F-8AB97A06D0C7}"/>
                </a:ext>
              </a:extLst>
            </p:cNvPr>
            <p:cNvSpPr/>
            <p:nvPr/>
          </p:nvSpPr>
          <p:spPr>
            <a:xfrm>
              <a:off x="9755120" y="5042552"/>
              <a:ext cx="438057" cy="37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2" name="Graphic 71" descr="Bullseye with solid fill">
            <a:extLst>
              <a:ext uri="{FF2B5EF4-FFF2-40B4-BE49-F238E27FC236}">
                <a16:creationId xmlns:a16="http://schemas.microsoft.com/office/drawing/2014/main" id="{67248717-AEF2-4BD6-9A16-82B673AEF5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207" y="2100625"/>
            <a:ext cx="376821" cy="376821"/>
          </a:xfrm>
          <a:prstGeom prst="rect">
            <a:avLst/>
          </a:prstGeom>
        </p:spPr>
      </p:pic>
      <p:pic>
        <p:nvPicPr>
          <p:cNvPr id="76" name="Graphic 75" descr="Network">
            <a:extLst>
              <a:ext uri="{FF2B5EF4-FFF2-40B4-BE49-F238E27FC236}">
                <a16:creationId xmlns:a16="http://schemas.microsoft.com/office/drawing/2014/main" id="{EF5EF067-4B49-4E87-BCC8-D9EE0FBEC62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053" y="2787253"/>
            <a:ext cx="353589" cy="351420"/>
          </a:xfrm>
          <a:prstGeom prst="rect">
            <a:avLst/>
          </a:prstGeom>
        </p:spPr>
      </p:pic>
      <p:grpSp>
        <p:nvGrpSpPr>
          <p:cNvPr id="2" name="Group 1">
            <a:extLst>
              <a:ext uri="{FF2B5EF4-FFF2-40B4-BE49-F238E27FC236}">
                <a16:creationId xmlns:a16="http://schemas.microsoft.com/office/drawing/2014/main" id="{DC812142-EF15-4A99-98E9-D8BD63FE7848}"/>
              </a:ext>
            </a:extLst>
          </p:cNvPr>
          <p:cNvGrpSpPr/>
          <p:nvPr/>
        </p:nvGrpSpPr>
        <p:grpSpPr>
          <a:xfrm>
            <a:off x="394446" y="2646327"/>
            <a:ext cx="1886430" cy="925781"/>
            <a:chOff x="413012" y="2953977"/>
            <a:chExt cx="1886430" cy="925781"/>
          </a:xfrm>
        </p:grpSpPr>
        <p:pic>
          <p:nvPicPr>
            <p:cNvPr id="77" name="Graphic 76" descr="Bar graph with upward trend">
              <a:extLst>
                <a:ext uri="{FF2B5EF4-FFF2-40B4-BE49-F238E27FC236}">
                  <a16:creationId xmlns:a16="http://schemas.microsoft.com/office/drawing/2014/main" id="{3944441A-859E-49ED-B288-E0790998FAA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5694" y="3292086"/>
              <a:ext cx="380156" cy="326123"/>
            </a:xfrm>
            <a:prstGeom prst="rect">
              <a:avLst/>
            </a:prstGeom>
          </p:spPr>
        </p:pic>
        <p:sp>
          <p:nvSpPr>
            <p:cNvPr id="79" name="Rectangle 121">
              <a:extLst>
                <a:ext uri="{FF2B5EF4-FFF2-40B4-BE49-F238E27FC236}">
                  <a16:creationId xmlns:a16="http://schemas.microsoft.com/office/drawing/2014/main" id="{B6A5A712-6D8A-4E7E-A3C0-5F70966F3057}"/>
                </a:ext>
              </a:extLst>
            </p:cNvPr>
            <p:cNvSpPr>
              <a:spLocks noChangeArrowheads="1"/>
            </p:cNvSpPr>
            <p:nvPr/>
          </p:nvSpPr>
          <p:spPr bwMode="auto">
            <a:xfrm>
              <a:off x="421306" y="2953977"/>
              <a:ext cx="1878136" cy="44022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kumimoji="0" lang="en-US" sz="1600" b="1" i="0" u="none" strike="noStrike" kern="0" cap="none" spc="0" normalizeH="0" baseline="0" noProof="0" dirty="0">
                  <a:ln>
                    <a:noFill/>
                  </a:ln>
                  <a:solidFill>
                    <a:schemeClr val="bg1"/>
                  </a:solidFill>
                  <a:effectLst/>
                  <a:uLnTx/>
                  <a:uFillTx/>
                  <a:latin typeface="Calibri"/>
                  <a:ea typeface="ÇlÇr ñæí©" charset="0"/>
                  <a:cs typeface="+mn-cs"/>
                </a:rPr>
                <a:t>INITIATIVES</a:t>
              </a:r>
              <a:endParaRPr kumimoji="0" lang="en-US" sz="20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2" name="Graphic 81" descr="Network">
              <a:extLst>
                <a:ext uri="{FF2B5EF4-FFF2-40B4-BE49-F238E27FC236}">
                  <a16:creationId xmlns:a16="http://schemas.microsoft.com/office/drawing/2014/main" id="{FC13746B-D99E-4D1E-8FDD-3066D429C4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8644" y="2988910"/>
              <a:ext cx="353589" cy="351420"/>
            </a:xfrm>
            <a:prstGeom prst="rect">
              <a:avLst/>
            </a:prstGeom>
          </p:spPr>
        </p:pic>
        <p:grpSp>
          <p:nvGrpSpPr>
            <p:cNvPr id="83" name="Group 82">
              <a:extLst>
                <a:ext uri="{FF2B5EF4-FFF2-40B4-BE49-F238E27FC236}">
                  <a16:creationId xmlns:a16="http://schemas.microsoft.com/office/drawing/2014/main" id="{51B05B17-7514-46E6-9DA1-E0CF21D6861F}"/>
                </a:ext>
              </a:extLst>
            </p:cNvPr>
            <p:cNvGrpSpPr/>
            <p:nvPr/>
          </p:nvGrpSpPr>
          <p:grpSpPr>
            <a:xfrm>
              <a:off x="413012" y="3449741"/>
              <a:ext cx="1878136" cy="430017"/>
              <a:chOff x="464697" y="3202513"/>
              <a:chExt cx="1878136" cy="430017"/>
            </a:xfrm>
          </p:grpSpPr>
          <p:sp>
            <p:nvSpPr>
              <p:cNvPr id="84" name="Rectangle 121">
                <a:extLst>
                  <a:ext uri="{FF2B5EF4-FFF2-40B4-BE49-F238E27FC236}">
                    <a16:creationId xmlns:a16="http://schemas.microsoft.com/office/drawing/2014/main" id="{BCE0F208-D973-4F91-B629-64EF83117558}"/>
                  </a:ext>
                </a:extLst>
              </p:cNvPr>
              <p:cNvSpPr>
                <a:spLocks noChangeArrowheads="1"/>
              </p:cNvSpPr>
              <p:nvPr/>
            </p:nvSpPr>
            <p:spPr bwMode="auto">
              <a:xfrm>
                <a:off x="464697" y="3202513"/>
                <a:ext cx="1878136" cy="43001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lang="en-US" sz="1600" b="1" kern="0" dirty="0">
                    <a:solidFill>
                      <a:schemeClr val="bg1"/>
                    </a:solidFill>
                    <a:latin typeface="Calibri"/>
                    <a:ea typeface="ÇlÇr ñæí©" charset="0"/>
                  </a:rPr>
                  <a:t>METRICS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5" name="Graphic 84" descr="Bar graph with upward trend">
                <a:extLst>
                  <a:ext uri="{FF2B5EF4-FFF2-40B4-BE49-F238E27FC236}">
                    <a16:creationId xmlns:a16="http://schemas.microsoft.com/office/drawing/2014/main" id="{B8CB9D99-FF76-40A9-8F3E-45E8FC4673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0507" y="3232826"/>
                <a:ext cx="380156" cy="326123"/>
              </a:xfrm>
              <a:prstGeom prst="rect">
                <a:avLst/>
              </a:prstGeom>
            </p:spPr>
          </p:pic>
        </p:grpSp>
      </p:grpSp>
      <p:pic>
        <p:nvPicPr>
          <p:cNvPr id="86" name="Graphic 85" descr="Flag">
            <a:extLst>
              <a:ext uri="{FF2B5EF4-FFF2-40B4-BE49-F238E27FC236}">
                <a16:creationId xmlns:a16="http://schemas.microsoft.com/office/drawing/2014/main" id="{6ACBF173-5871-4991-9D1C-E33CB0BD602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9079" y="1216900"/>
            <a:ext cx="348462" cy="290262"/>
          </a:xfrm>
          <a:prstGeom prst="rect">
            <a:avLst/>
          </a:prstGeom>
        </p:spPr>
      </p:pic>
      <p:grpSp>
        <p:nvGrpSpPr>
          <p:cNvPr id="4" name="Group 3">
            <a:extLst>
              <a:ext uri="{FF2B5EF4-FFF2-40B4-BE49-F238E27FC236}">
                <a16:creationId xmlns:a16="http://schemas.microsoft.com/office/drawing/2014/main" id="{0478DA8E-F0D9-445D-B713-F69055B23D3A}"/>
              </a:ext>
            </a:extLst>
          </p:cNvPr>
          <p:cNvGrpSpPr/>
          <p:nvPr/>
        </p:nvGrpSpPr>
        <p:grpSpPr>
          <a:xfrm>
            <a:off x="402712" y="1970484"/>
            <a:ext cx="1878164" cy="615652"/>
            <a:chOff x="428904" y="3161196"/>
            <a:chExt cx="1878164" cy="619389"/>
          </a:xfrm>
        </p:grpSpPr>
        <p:sp>
          <p:nvSpPr>
            <p:cNvPr id="91" name="Rectangle 121">
              <a:extLst>
                <a:ext uri="{FF2B5EF4-FFF2-40B4-BE49-F238E27FC236}">
                  <a16:creationId xmlns:a16="http://schemas.microsoft.com/office/drawing/2014/main" id="{85EB0B73-D1CB-4060-B2E3-C830E1ADBC92}"/>
                </a:ext>
              </a:extLst>
            </p:cNvPr>
            <p:cNvSpPr>
              <a:spLocks noChangeArrowheads="1"/>
            </p:cNvSpPr>
            <p:nvPr/>
          </p:nvSpPr>
          <p:spPr bwMode="auto">
            <a:xfrm>
              <a:off x="428904" y="3161196"/>
              <a:ext cx="1878164" cy="619389"/>
            </a:xfrm>
            <a:prstGeom prst="rect">
              <a:avLst/>
            </a:prstGeom>
            <a:solidFill>
              <a:srgbClr val="6E005F"/>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a:ea typeface="ÇlÇr ñæí©" charset="0"/>
                  <a:cs typeface="+mn-cs"/>
                </a:rPr>
                <a:t>      </a:t>
              </a:r>
              <a:r>
                <a:rPr lang="en-US" sz="2400" b="1" kern="0" spc="50" baseline="0" dirty="0">
                  <a:solidFill>
                    <a:schemeClr val="bg1"/>
                  </a:solidFill>
                  <a:latin typeface="Calibri"/>
                  <a:ea typeface="ÇlÇr ñæí©" charset="0"/>
                </a:rPr>
                <a:t>AIMS</a:t>
              </a:r>
              <a:endParaRPr kumimoji="0" lang="en-US" sz="2000" b="1" i="0" u="none" strike="noStrike" kern="0" cap="none" spc="50" normalizeH="0" noProof="0" dirty="0">
                <a:ln>
                  <a:noFill/>
                </a:ln>
                <a:solidFill>
                  <a:schemeClr val="bg1"/>
                </a:solidFill>
                <a:effectLst/>
                <a:uLnTx/>
                <a:uFillTx/>
                <a:latin typeface="Calibri"/>
                <a:ea typeface="ÇlÇr ñæí©" charset="0"/>
                <a:cs typeface="+mn-cs"/>
              </a:endParaRPr>
            </a:p>
          </p:txBody>
        </p:sp>
        <p:pic>
          <p:nvPicPr>
            <p:cNvPr id="93" name="Graphic 92" descr="Bullseye with solid fill">
              <a:extLst>
                <a:ext uri="{FF2B5EF4-FFF2-40B4-BE49-F238E27FC236}">
                  <a16:creationId xmlns:a16="http://schemas.microsoft.com/office/drawing/2014/main" id="{CFE30B63-5050-4923-BF9D-6370335F38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9571" y="3274951"/>
              <a:ext cx="376821" cy="376821"/>
            </a:xfrm>
            <a:prstGeom prst="rect">
              <a:avLst/>
            </a:prstGeom>
          </p:spPr>
        </p:pic>
      </p:grpSp>
      <p:grpSp>
        <p:nvGrpSpPr>
          <p:cNvPr id="96" name="Group 95">
            <a:extLst>
              <a:ext uri="{FF2B5EF4-FFF2-40B4-BE49-F238E27FC236}">
                <a16:creationId xmlns:a16="http://schemas.microsoft.com/office/drawing/2014/main" id="{F96B503A-6274-4457-90F0-5176A96781C9}"/>
              </a:ext>
            </a:extLst>
          </p:cNvPr>
          <p:cNvGrpSpPr/>
          <p:nvPr/>
        </p:nvGrpSpPr>
        <p:grpSpPr>
          <a:xfrm>
            <a:off x="410731" y="1009217"/>
            <a:ext cx="1878159" cy="415366"/>
            <a:chOff x="2417243" y="1042788"/>
            <a:chExt cx="1878159" cy="415366"/>
          </a:xfrm>
        </p:grpSpPr>
        <p:sp>
          <p:nvSpPr>
            <p:cNvPr id="97" name="Rectangle 121">
              <a:extLst>
                <a:ext uri="{FF2B5EF4-FFF2-40B4-BE49-F238E27FC236}">
                  <a16:creationId xmlns:a16="http://schemas.microsoft.com/office/drawing/2014/main" id="{047B7D99-8C31-41B3-9141-9308A21FEEF7}"/>
                </a:ext>
              </a:extLst>
            </p:cNvPr>
            <p:cNvSpPr>
              <a:spLocks noChangeArrowheads="1"/>
            </p:cNvSpPr>
            <p:nvPr/>
          </p:nvSpPr>
          <p:spPr bwMode="auto">
            <a:xfrm>
              <a:off x="2417243" y="1042788"/>
              <a:ext cx="1878159" cy="415366"/>
            </a:xfrm>
            <a:prstGeom prst="rect">
              <a:avLst/>
            </a:prstGeom>
            <a:solidFill>
              <a:srgbClr val="104D4B"/>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VALUES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98" name="Graphic 97" descr="Flag">
              <a:extLst>
                <a:ext uri="{FF2B5EF4-FFF2-40B4-BE49-F238E27FC236}">
                  <a16:creationId xmlns:a16="http://schemas.microsoft.com/office/drawing/2014/main" id="{C12FEFE8-F222-4238-928A-7AF2CB19DA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32792" y="1117137"/>
              <a:ext cx="348462" cy="290262"/>
            </a:xfrm>
            <a:prstGeom prst="rect">
              <a:avLst/>
            </a:prstGeom>
          </p:spPr>
        </p:pic>
      </p:grpSp>
      <p:sp>
        <p:nvSpPr>
          <p:cNvPr id="100" name="Rectangle 121">
            <a:extLst>
              <a:ext uri="{FF2B5EF4-FFF2-40B4-BE49-F238E27FC236}">
                <a16:creationId xmlns:a16="http://schemas.microsoft.com/office/drawing/2014/main" id="{3DF14DF9-17FC-432B-9BD1-C09A54991575}"/>
              </a:ext>
            </a:extLst>
          </p:cNvPr>
          <p:cNvSpPr>
            <a:spLocks noChangeArrowheads="1"/>
          </p:cNvSpPr>
          <p:nvPr/>
        </p:nvSpPr>
        <p:spPr bwMode="auto">
          <a:xfrm>
            <a:off x="410731" y="1489850"/>
            <a:ext cx="1878159" cy="415366"/>
          </a:xfrm>
          <a:prstGeom prst="rect">
            <a:avLst/>
          </a:prstGeom>
          <a:solidFill>
            <a:srgbClr val="BF5828"/>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  PRINCIPLES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102" name="Graphic 101" descr="Wreath">
            <a:extLst>
              <a:ext uri="{FF2B5EF4-FFF2-40B4-BE49-F238E27FC236}">
                <a16:creationId xmlns:a16="http://schemas.microsoft.com/office/drawing/2014/main" id="{304FE7E3-BDF3-4049-BD83-56FA5C8C27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053" y="1548375"/>
            <a:ext cx="306664" cy="321609"/>
          </a:xfrm>
          <a:prstGeom prst="rect">
            <a:avLst/>
          </a:prstGeom>
        </p:spPr>
      </p:pic>
      <p:pic>
        <p:nvPicPr>
          <p:cNvPr id="37" name="Picture 36">
            <a:extLst>
              <a:ext uri="{FF2B5EF4-FFF2-40B4-BE49-F238E27FC236}">
                <a16:creationId xmlns:a16="http://schemas.microsoft.com/office/drawing/2014/main" id="{35BA974E-7DCB-4222-BA1B-A56709E113ED}"/>
              </a:ext>
            </a:extLst>
          </p:cNvPr>
          <p:cNvPicPr/>
          <p:nvPr/>
        </p:nvPicPr>
        <p:blipFill>
          <a:blip r:embed="rId12">
            <a:extLst>
              <a:ext uri="{28A0092B-C50C-407E-A947-70E740481C1C}">
                <a14:useLocalDpi xmlns:a14="http://schemas.microsoft.com/office/drawing/2010/main" val="0"/>
              </a:ext>
            </a:extLst>
          </a:blip>
          <a:stretch>
            <a:fillRect/>
          </a:stretch>
        </p:blipFill>
        <p:spPr>
          <a:xfrm>
            <a:off x="2747683" y="2798298"/>
            <a:ext cx="6007881" cy="1290023"/>
          </a:xfrm>
          <a:prstGeom prst="rect">
            <a:avLst/>
          </a:prstGeom>
        </p:spPr>
      </p:pic>
    </p:spTree>
    <p:extLst>
      <p:ext uri="{BB962C8B-B14F-4D97-AF65-F5344CB8AC3E}">
        <p14:creationId xmlns:p14="http://schemas.microsoft.com/office/powerpoint/2010/main" val="644648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3">
            <a:extLst>
              <a:ext uri="{FF2B5EF4-FFF2-40B4-BE49-F238E27FC236}">
                <a16:creationId xmlns:a16="http://schemas.microsoft.com/office/drawing/2014/main" id="{9A592824-2190-4526-8C06-D62BC26911CF}"/>
              </a:ext>
            </a:extLst>
          </p:cNvPr>
          <p:cNvSpPr txBox="1">
            <a:spLocks/>
          </p:cNvSpPr>
          <p:nvPr/>
        </p:nvSpPr>
        <p:spPr>
          <a:xfrm>
            <a:off x="249990" y="279407"/>
            <a:ext cx="12168583" cy="480233"/>
          </a:xfrm>
          <a:prstGeom prst="rect">
            <a:avLst/>
          </a:prstGeom>
        </p:spPr>
        <p:txBody>
          <a:bodyPr>
            <a:normAutofit fontScale="90000" lnSpcReduction="20000"/>
          </a:bodyPr>
          <a:lstStyle>
            <a:lvl1pPr algn="l" defTabSz="457200" rtl="0" eaLnBrk="1" fontAlgn="base" hangingPunct="1">
              <a:spcBef>
                <a:spcPct val="0"/>
              </a:spcBef>
              <a:spcAft>
                <a:spcPct val="0"/>
              </a:spcAft>
              <a:defRPr sz="3600" b="0" i="0" kern="1200" baseline="0">
                <a:ln>
                  <a:noFill/>
                </a:ln>
                <a:solidFill>
                  <a:srgbClr val="18453B"/>
                </a:solidFill>
                <a:latin typeface="Gotham-Bold"/>
                <a:ea typeface="ＭＳ Ｐゴシック" charset="-128"/>
                <a:cs typeface="Gotham-Bold"/>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effectLst/>
                <a:uLnTx/>
                <a:uFillTx/>
                <a:latin typeface="Arial Black" panose="020B0A04020102020204" pitchFamily="34" charset="0"/>
                <a:ea typeface="ＭＳ Ｐゴシック" charset="-128"/>
              </a:rPr>
              <a:t>Our Aims</a:t>
            </a:r>
            <a:endParaRPr kumimoji="0" lang="en-US" sz="3600" b="0" i="0" u="none" strike="noStrike" kern="1200" cap="none" spc="0" normalizeH="0" baseline="0" noProof="0" dirty="0">
              <a:ln>
                <a:noFill/>
              </a:ln>
              <a:effectLst/>
              <a:uLnTx/>
              <a:uFillTx/>
              <a:latin typeface="Arial Black" panose="020B0A04020102020204" pitchFamily="34" charset="0"/>
              <a:ea typeface="ＭＳ Ｐゴシック" charset="-128"/>
            </a:endParaRPr>
          </a:p>
        </p:txBody>
      </p:sp>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2090887" y="-1946349"/>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49" name="Graphic 48" descr="Bullseye with solid fill">
            <a:extLst>
              <a:ext uri="{FF2B5EF4-FFF2-40B4-BE49-F238E27FC236}">
                <a16:creationId xmlns:a16="http://schemas.microsoft.com/office/drawing/2014/main" id="{9E67606F-059C-4AB9-8393-DF1CBE373C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45908" y="1392748"/>
            <a:ext cx="425723" cy="425723"/>
          </a:xfrm>
          <a:prstGeom prst="rect">
            <a:avLst/>
          </a:prstGeom>
        </p:spPr>
      </p:pic>
      <p:pic>
        <p:nvPicPr>
          <p:cNvPr id="51" name="Graphic 50" descr="Wreath">
            <a:extLst>
              <a:ext uri="{FF2B5EF4-FFF2-40B4-BE49-F238E27FC236}">
                <a16:creationId xmlns:a16="http://schemas.microsoft.com/office/drawing/2014/main" id="{C5133BBB-AB1B-49D4-BDA3-63A91037218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89621" y="2042719"/>
            <a:ext cx="407279" cy="427127"/>
          </a:xfrm>
          <a:prstGeom prst="rect">
            <a:avLst/>
          </a:prstGeom>
        </p:spPr>
      </p:pic>
      <p:cxnSp>
        <p:nvCxnSpPr>
          <p:cNvPr id="78" name="Straight Connector 77">
            <a:extLst>
              <a:ext uri="{FF2B5EF4-FFF2-40B4-BE49-F238E27FC236}">
                <a16:creationId xmlns:a16="http://schemas.microsoft.com/office/drawing/2014/main" id="{4D7669EE-0E19-492E-A1C4-7BB265853137}"/>
              </a:ext>
            </a:extLst>
          </p:cNvPr>
          <p:cNvCxnSpPr>
            <a:cxnSpLocks/>
          </p:cNvCxnSpPr>
          <p:nvPr/>
        </p:nvCxnSpPr>
        <p:spPr>
          <a:xfrm>
            <a:off x="0" y="787006"/>
            <a:ext cx="12192000"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8" name="Rectangle 121">
            <a:extLst>
              <a:ext uri="{FF2B5EF4-FFF2-40B4-BE49-F238E27FC236}">
                <a16:creationId xmlns:a16="http://schemas.microsoft.com/office/drawing/2014/main" id="{83368053-63A9-4AD4-952B-607253B20351}"/>
              </a:ext>
            </a:extLst>
          </p:cNvPr>
          <p:cNvSpPr>
            <a:spLocks noChangeArrowheads="1"/>
          </p:cNvSpPr>
          <p:nvPr/>
        </p:nvSpPr>
        <p:spPr bwMode="auto">
          <a:xfrm>
            <a:off x="2690993" y="1970484"/>
            <a:ext cx="8628955" cy="619143"/>
          </a:xfrm>
          <a:prstGeom prst="rect">
            <a:avLst/>
          </a:prstGeom>
          <a:solidFill>
            <a:schemeClr val="accent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lang="en-US" sz="2400" b="1" kern="0" spc="180" dirty="0">
                <a:solidFill>
                  <a:schemeClr val="bg1"/>
                </a:solidFill>
                <a:ea typeface="ÇlÇr ñæí©" charset="0"/>
              </a:rPr>
              <a:t>       </a:t>
            </a:r>
            <a:r>
              <a:rPr lang="en-US" sz="2400" b="1" kern="0" spc="200" dirty="0">
                <a:solidFill>
                  <a:schemeClr val="bg1"/>
                </a:solidFill>
                <a:ea typeface="ÇlÇr ñæí©" charset="0"/>
              </a:rPr>
              <a:t>CHANGE THE SHAPE</a:t>
            </a:r>
            <a:r>
              <a:rPr lang="en-US" b="1" kern="0" spc="200" dirty="0">
                <a:solidFill>
                  <a:schemeClr val="bg1"/>
                </a:solidFill>
                <a:ea typeface="ÇlÇr ñæí©" charset="0"/>
              </a:rPr>
              <a:t> </a:t>
            </a:r>
            <a:r>
              <a:rPr lang="en-US" b="1" kern="0" dirty="0">
                <a:solidFill>
                  <a:schemeClr val="bg1"/>
                </a:solidFill>
                <a:ea typeface="ÇlÇr ñæí©" charset="0"/>
              </a:rPr>
              <a:t>OF OUR INSTITUTIONAL RESPONSE TO RVSM</a:t>
            </a:r>
            <a:endParaRPr kumimoji="0" lang="en-US" sz="1900" b="1"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chemeClr val="bg1"/>
              </a:solidFill>
              <a:effectLst/>
              <a:uLnTx/>
              <a:uFillTx/>
              <a:ea typeface="ÇlÇr ñæí©" charset="0"/>
            </a:endParaRPr>
          </a:p>
        </p:txBody>
      </p:sp>
      <p:pic>
        <p:nvPicPr>
          <p:cNvPr id="62" name="Graphic 61" descr="Bullseye with solid fill">
            <a:extLst>
              <a:ext uri="{FF2B5EF4-FFF2-40B4-BE49-F238E27FC236}">
                <a16:creationId xmlns:a16="http://schemas.microsoft.com/office/drawing/2014/main" id="{89E20728-3F57-4ED2-8221-EE6F5721D7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73990" y="2086597"/>
            <a:ext cx="376821" cy="376821"/>
          </a:xfrm>
          <a:prstGeom prst="rect">
            <a:avLst/>
          </a:prstGeom>
        </p:spPr>
      </p:pic>
      <p:grpSp>
        <p:nvGrpSpPr>
          <p:cNvPr id="5" name="Group 4">
            <a:extLst>
              <a:ext uri="{FF2B5EF4-FFF2-40B4-BE49-F238E27FC236}">
                <a16:creationId xmlns:a16="http://schemas.microsoft.com/office/drawing/2014/main" id="{9FEE2277-6218-41F1-B25A-0987068142BF}"/>
              </a:ext>
            </a:extLst>
          </p:cNvPr>
          <p:cNvGrpSpPr/>
          <p:nvPr/>
        </p:nvGrpSpPr>
        <p:grpSpPr>
          <a:xfrm>
            <a:off x="3825923" y="3332377"/>
            <a:ext cx="7693747" cy="2543619"/>
            <a:chOff x="3583765" y="3204152"/>
            <a:chExt cx="7693747" cy="2543619"/>
          </a:xfrm>
        </p:grpSpPr>
        <p:pic>
          <p:nvPicPr>
            <p:cNvPr id="69" name="Graphic 68" descr="Bullseye with solid fill">
              <a:extLst>
                <a:ext uri="{FF2B5EF4-FFF2-40B4-BE49-F238E27FC236}">
                  <a16:creationId xmlns:a16="http://schemas.microsoft.com/office/drawing/2014/main" id="{437F64D1-35E1-4431-A708-1D1474239C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83765" y="3204152"/>
              <a:ext cx="425723" cy="425723"/>
            </a:xfrm>
            <a:prstGeom prst="rect">
              <a:avLst/>
            </a:prstGeom>
          </p:spPr>
        </p:pic>
        <p:sp>
          <p:nvSpPr>
            <p:cNvPr id="40" name="Rectangle 39">
              <a:extLst>
                <a:ext uri="{FF2B5EF4-FFF2-40B4-BE49-F238E27FC236}">
                  <a16:creationId xmlns:a16="http://schemas.microsoft.com/office/drawing/2014/main" id="{5474951A-AC6B-43E5-86B1-5E3392236649}"/>
                </a:ext>
              </a:extLst>
            </p:cNvPr>
            <p:cNvSpPr/>
            <p:nvPr/>
          </p:nvSpPr>
          <p:spPr>
            <a:xfrm>
              <a:off x="10595620" y="3717721"/>
              <a:ext cx="681892" cy="1282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C184BA2D-BD8B-4672-8F14-F278BBE767D9}"/>
                </a:ext>
              </a:extLst>
            </p:cNvPr>
            <p:cNvSpPr/>
            <p:nvPr/>
          </p:nvSpPr>
          <p:spPr>
            <a:xfrm>
              <a:off x="9720722" y="3603052"/>
              <a:ext cx="419449" cy="445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C7E651C-99B1-4B19-8D09-D8720245041C}"/>
                </a:ext>
              </a:extLst>
            </p:cNvPr>
            <p:cNvSpPr/>
            <p:nvPr/>
          </p:nvSpPr>
          <p:spPr>
            <a:xfrm>
              <a:off x="9679202" y="5265696"/>
              <a:ext cx="593130" cy="48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849B44CB-E440-447A-8E93-DE983649A483}"/>
                </a:ext>
              </a:extLst>
            </p:cNvPr>
            <p:cNvSpPr/>
            <p:nvPr/>
          </p:nvSpPr>
          <p:spPr>
            <a:xfrm>
              <a:off x="9468398" y="5196377"/>
              <a:ext cx="520337" cy="48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A8C5AE9-D9BB-4F94-832F-8AB97A06D0C7}"/>
                </a:ext>
              </a:extLst>
            </p:cNvPr>
            <p:cNvSpPr/>
            <p:nvPr/>
          </p:nvSpPr>
          <p:spPr>
            <a:xfrm>
              <a:off x="9755120" y="5042552"/>
              <a:ext cx="438057" cy="37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2" name="Graphic 71" descr="Bullseye with solid fill">
            <a:extLst>
              <a:ext uri="{FF2B5EF4-FFF2-40B4-BE49-F238E27FC236}">
                <a16:creationId xmlns:a16="http://schemas.microsoft.com/office/drawing/2014/main" id="{67248717-AEF2-4BD6-9A16-82B673AEF5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207" y="2100625"/>
            <a:ext cx="376821" cy="376821"/>
          </a:xfrm>
          <a:prstGeom prst="rect">
            <a:avLst/>
          </a:prstGeom>
        </p:spPr>
      </p:pic>
      <p:pic>
        <p:nvPicPr>
          <p:cNvPr id="76" name="Graphic 75" descr="Network">
            <a:extLst>
              <a:ext uri="{FF2B5EF4-FFF2-40B4-BE49-F238E27FC236}">
                <a16:creationId xmlns:a16="http://schemas.microsoft.com/office/drawing/2014/main" id="{EF5EF067-4B49-4E87-BCC8-D9EE0FBEC62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053" y="2787253"/>
            <a:ext cx="353589" cy="351420"/>
          </a:xfrm>
          <a:prstGeom prst="rect">
            <a:avLst/>
          </a:prstGeom>
        </p:spPr>
      </p:pic>
      <p:grpSp>
        <p:nvGrpSpPr>
          <p:cNvPr id="2" name="Group 1">
            <a:extLst>
              <a:ext uri="{FF2B5EF4-FFF2-40B4-BE49-F238E27FC236}">
                <a16:creationId xmlns:a16="http://schemas.microsoft.com/office/drawing/2014/main" id="{DC812142-EF15-4A99-98E9-D8BD63FE7848}"/>
              </a:ext>
            </a:extLst>
          </p:cNvPr>
          <p:cNvGrpSpPr/>
          <p:nvPr/>
        </p:nvGrpSpPr>
        <p:grpSpPr>
          <a:xfrm>
            <a:off x="394446" y="2646327"/>
            <a:ext cx="1886430" cy="925781"/>
            <a:chOff x="413012" y="2953977"/>
            <a:chExt cx="1886430" cy="925781"/>
          </a:xfrm>
        </p:grpSpPr>
        <p:pic>
          <p:nvPicPr>
            <p:cNvPr id="77" name="Graphic 76" descr="Bar graph with upward trend">
              <a:extLst>
                <a:ext uri="{FF2B5EF4-FFF2-40B4-BE49-F238E27FC236}">
                  <a16:creationId xmlns:a16="http://schemas.microsoft.com/office/drawing/2014/main" id="{3944441A-859E-49ED-B288-E0790998FAA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5694" y="3292086"/>
              <a:ext cx="380156" cy="326123"/>
            </a:xfrm>
            <a:prstGeom prst="rect">
              <a:avLst/>
            </a:prstGeom>
          </p:spPr>
        </p:pic>
        <p:sp>
          <p:nvSpPr>
            <p:cNvPr id="79" name="Rectangle 121">
              <a:extLst>
                <a:ext uri="{FF2B5EF4-FFF2-40B4-BE49-F238E27FC236}">
                  <a16:creationId xmlns:a16="http://schemas.microsoft.com/office/drawing/2014/main" id="{B6A5A712-6D8A-4E7E-A3C0-5F70966F3057}"/>
                </a:ext>
              </a:extLst>
            </p:cNvPr>
            <p:cNvSpPr>
              <a:spLocks noChangeArrowheads="1"/>
            </p:cNvSpPr>
            <p:nvPr/>
          </p:nvSpPr>
          <p:spPr bwMode="auto">
            <a:xfrm>
              <a:off x="421306" y="2953977"/>
              <a:ext cx="1878136" cy="44022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kumimoji="0" lang="en-US" sz="1600" b="1" i="0" u="none" strike="noStrike" kern="0" cap="none" spc="0" normalizeH="0" baseline="0" noProof="0" dirty="0">
                  <a:ln>
                    <a:noFill/>
                  </a:ln>
                  <a:solidFill>
                    <a:schemeClr val="bg1"/>
                  </a:solidFill>
                  <a:effectLst/>
                  <a:uLnTx/>
                  <a:uFillTx/>
                  <a:latin typeface="Calibri"/>
                  <a:ea typeface="ÇlÇr ñæí©" charset="0"/>
                  <a:cs typeface="+mn-cs"/>
                </a:rPr>
                <a:t>INITIATIVES</a:t>
              </a:r>
              <a:endParaRPr kumimoji="0" lang="en-US" sz="20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2" name="Graphic 81" descr="Network">
              <a:extLst>
                <a:ext uri="{FF2B5EF4-FFF2-40B4-BE49-F238E27FC236}">
                  <a16:creationId xmlns:a16="http://schemas.microsoft.com/office/drawing/2014/main" id="{FC13746B-D99E-4D1E-8FDD-3066D429C4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8644" y="2988910"/>
              <a:ext cx="353589" cy="351420"/>
            </a:xfrm>
            <a:prstGeom prst="rect">
              <a:avLst/>
            </a:prstGeom>
          </p:spPr>
        </p:pic>
        <p:grpSp>
          <p:nvGrpSpPr>
            <p:cNvPr id="83" name="Group 82">
              <a:extLst>
                <a:ext uri="{FF2B5EF4-FFF2-40B4-BE49-F238E27FC236}">
                  <a16:creationId xmlns:a16="http://schemas.microsoft.com/office/drawing/2014/main" id="{51B05B17-7514-46E6-9DA1-E0CF21D6861F}"/>
                </a:ext>
              </a:extLst>
            </p:cNvPr>
            <p:cNvGrpSpPr/>
            <p:nvPr/>
          </p:nvGrpSpPr>
          <p:grpSpPr>
            <a:xfrm>
              <a:off x="413012" y="3449741"/>
              <a:ext cx="1878136" cy="430017"/>
              <a:chOff x="464697" y="3202513"/>
              <a:chExt cx="1878136" cy="430017"/>
            </a:xfrm>
          </p:grpSpPr>
          <p:sp>
            <p:nvSpPr>
              <p:cNvPr id="84" name="Rectangle 121">
                <a:extLst>
                  <a:ext uri="{FF2B5EF4-FFF2-40B4-BE49-F238E27FC236}">
                    <a16:creationId xmlns:a16="http://schemas.microsoft.com/office/drawing/2014/main" id="{BCE0F208-D973-4F91-B629-64EF83117558}"/>
                  </a:ext>
                </a:extLst>
              </p:cNvPr>
              <p:cNvSpPr>
                <a:spLocks noChangeArrowheads="1"/>
              </p:cNvSpPr>
              <p:nvPr/>
            </p:nvSpPr>
            <p:spPr bwMode="auto">
              <a:xfrm>
                <a:off x="464697" y="3202513"/>
                <a:ext cx="1878136" cy="43001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lang="en-US" sz="1600" b="1" kern="0" dirty="0">
                    <a:solidFill>
                      <a:schemeClr val="bg1"/>
                    </a:solidFill>
                    <a:latin typeface="Calibri"/>
                    <a:ea typeface="ÇlÇr ñæí©" charset="0"/>
                  </a:rPr>
                  <a:t>METRICS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5" name="Graphic 84" descr="Bar graph with upward trend">
                <a:extLst>
                  <a:ext uri="{FF2B5EF4-FFF2-40B4-BE49-F238E27FC236}">
                    <a16:creationId xmlns:a16="http://schemas.microsoft.com/office/drawing/2014/main" id="{B8CB9D99-FF76-40A9-8F3E-45E8FC4673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0507" y="3232826"/>
                <a:ext cx="380156" cy="326123"/>
              </a:xfrm>
              <a:prstGeom prst="rect">
                <a:avLst/>
              </a:prstGeom>
            </p:spPr>
          </p:pic>
        </p:grpSp>
      </p:grpSp>
      <p:pic>
        <p:nvPicPr>
          <p:cNvPr id="86" name="Graphic 85" descr="Flag">
            <a:extLst>
              <a:ext uri="{FF2B5EF4-FFF2-40B4-BE49-F238E27FC236}">
                <a16:creationId xmlns:a16="http://schemas.microsoft.com/office/drawing/2014/main" id="{6ACBF173-5871-4991-9D1C-E33CB0BD602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9079" y="1216900"/>
            <a:ext cx="348462" cy="290262"/>
          </a:xfrm>
          <a:prstGeom prst="rect">
            <a:avLst/>
          </a:prstGeom>
        </p:spPr>
      </p:pic>
      <p:grpSp>
        <p:nvGrpSpPr>
          <p:cNvPr id="4" name="Group 3">
            <a:extLst>
              <a:ext uri="{FF2B5EF4-FFF2-40B4-BE49-F238E27FC236}">
                <a16:creationId xmlns:a16="http://schemas.microsoft.com/office/drawing/2014/main" id="{0478DA8E-F0D9-445D-B713-F69055B23D3A}"/>
              </a:ext>
            </a:extLst>
          </p:cNvPr>
          <p:cNvGrpSpPr/>
          <p:nvPr/>
        </p:nvGrpSpPr>
        <p:grpSpPr>
          <a:xfrm>
            <a:off x="402712" y="1970484"/>
            <a:ext cx="1878164" cy="615652"/>
            <a:chOff x="428904" y="3161196"/>
            <a:chExt cx="1878164" cy="619389"/>
          </a:xfrm>
        </p:grpSpPr>
        <p:sp>
          <p:nvSpPr>
            <p:cNvPr id="91" name="Rectangle 121">
              <a:extLst>
                <a:ext uri="{FF2B5EF4-FFF2-40B4-BE49-F238E27FC236}">
                  <a16:creationId xmlns:a16="http://schemas.microsoft.com/office/drawing/2014/main" id="{85EB0B73-D1CB-4060-B2E3-C830E1ADBC92}"/>
                </a:ext>
              </a:extLst>
            </p:cNvPr>
            <p:cNvSpPr>
              <a:spLocks noChangeArrowheads="1"/>
            </p:cNvSpPr>
            <p:nvPr/>
          </p:nvSpPr>
          <p:spPr bwMode="auto">
            <a:xfrm>
              <a:off x="428904" y="3161196"/>
              <a:ext cx="1878164" cy="619389"/>
            </a:xfrm>
            <a:prstGeom prst="rect">
              <a:avLst/>
            </a:prstGeom>
            <a:solidFill>
              <a:srgbClr val="6E005F"/>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a:ea typeface="ÇlÇr ñæí©" charset="0"/>
                  <a:cs typeface="+mn-cs"/>
                </a:rPr>
                <a:t>      </a:t>
              </a:r>
              <a:r>
                <a:rPr lang="en-US" sz="2400" b="1" kern="0" spc="50" baseline="0" dirty="0">
                  <a:solidFill>
                    <a:schemeClr val="bg1"/>
                  </a:solidFill>
                  <a:latin typeface="Calibri"/>
                  <a:ea typeface="ÇlÇr ñæí©" charset="0"/>
                </a:rPr>
                <a:t>AIMS</a:t>
              </a:r>
              <a:endParaRPr kumimoji="0" lang="en-US" sz="2000" b="1" i="0" u="none" strike="noStrike" kern="0" cap="none" spc="50" normalizeH="0" noProof="0" dirty="0">
                <a:ln>
                  <a:noFill/>
                </a:ln>
                <a:solidFill>
                  <a:schemeClr val="bg1"/>
                </a:solidFill>
                <a:effectLst/>
                <a:uLnTx/>
                <a:uFillTx/>
                <a:latin typeface="Calibri"/>
                <a:ea typeface="ÇlÇr ñæí©" charset="0"/>
                <a:cs typeface="+mn-cs"/>
              </a:endParaRPr>
            </a:p>
          </p:txBody>
        </p:sp>
        <p:pic>
          <p:nvPicPr>
            <p:cNvPr id="93" name="Graphic 92" descr="Bullseye with solid fill">
              <a:extLst>
                <a:ext uri="{FF2B5EF4-FFF2-40B4-BE49-F238E27FC236}">
                  <a16:creationId xmlns:a16="http://schemas.microsoft.com/office/drawing/2014/main" id="{CFE30B63-5050-4923-BF9D-6370335F38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9571" y="3274951"/>
              <a:ext cx="376821" cy="376821"/>
            </a:xfrm>
            <a:prstGeom prst="rect">
              <a:avLst/>
            </a:prstGeom>
          </p:spPr>
        </p:pic>
      </p:grpSp>
      <p:grpSp>
        <p:nvGrpSpPr>
          <p:cNvPr id="96" name="Group 95">
            <a:extLst>
              <a:ext uri="{FF2B5EF4-FFF2-40B4-BE49-F238E27FC236}">
                <a16:creationId xmlns:a16="http://schemas.microsoft.com/office/drawing/2014/main" id="{F96B503A-6274-4457-90F0-5176A96781C9}"/>
              </a:ext>
            </a:extLst>
          </p:cNvPr>
          <p:cNvGrpSpPr/>
          <p:nvPr/>
        </p:nvGrpSpPr>
        <p:grpSpPr>
          <a:xfrm>
            <a:off x="410731" y="1009217"/>
            <a:ext cx="1878159" cy="415366"/>
            <a:chOff x="2417243" y="1042788"/>
            <a:chExt cx="1878159" cy="415366"/>
          </a:xfrm>
        </p:grpSpPr>
        <p:sp>
          <p:nvSpPr>
            <p:cNvPr id="97" name="Rectangle 121">
              <a:extLst>
                <a:ext uri="{FF2B5EF4-FFF2-40B4-BE49-F238E27FC236}">
                  <a16:creationId xmlns:a16="http://schemas.microsoft.com/office/drawing/2014/main" id="{047B7D99-8C31-41B3-9141-9308A21FEEF7}"/>
                </a:ext>
              </a:extLst>
            </p:cNvPr>
            <p:cNvSpPr>
              <a:spLocks noChangeArrowheads="1"/>
            </p:cNvSpPr>
            <p:nvPr/>
          </p:nvSpPr>
          <p:spPr bwMode="auto">
            <a:xfrm>
              <a:off x="2417243" y="1042788"/>
              <a:ext cx="1878159" cy="415366"/>
            </a:xfrm>
            <a:prstGeom prst="rect">
              <a:avLst/>
            </a:prstGeom>
            <a:solidFill>
              <a:srgbClr val="104D4B"/>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VALUES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98" name="Graphic 97" descr="Flag">
              <a:extLst>
                <a:ext uri="{FF2B5EF4-FFF2-40B4-BE49-F238E27FC236}">
                  <a16:creationId xmlns:a16="http://schemas.microsoft.com/office/drawing/2014/main" id="{C12FEFE8-F222-4238-928A-7AF2CB19DA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32792" y="1117137"/>
              <a:ext cx="348462" cy="290262"/>
            </a:xfrm>
            <a:prstGeom prst="rect">
              <a:avLst/>
            </a:prstGeom>
          </p:spPr>
        </p:pic>
      </p:grpSp>
      <p:sp>
        <p:nvSpPr>
          <p:cNvPr id="100" name="Rectangle 121">
            <a:extLst>
              <a:ext uri="{FF2B5EF4-FFF2-40B4-BE49-F238E27FC236}">
                <a16:creationId xmlns:a16="http://schemas.microsoft.com/office/drawing/2014/main" id="{3DF14DF9-17FC-432B-9BD1-C09A54991575}"/>
              </a:ext>
            </a:extLst>
          </p:cNvPr>
          <p:cNvSpPr>
            <a:spLocks noChangeArrowheads="1"/>
          </p:cNvSpPr>
          <p:nvPr/>
        </p:nvSpPr>
        <p:spPr bwMode="auto">
          <a:xfrm>
            <a:off x="410731" y="1489850"/>
            <a:ext cx="1878159" cy="415366"/>
          </a:xfrm>
          <a:prstGeom prst="rect">
            <a:avLst/>
          </a:prstGeom>
          <a:solidFill>
            <a:srgbClr val="BF5828"/>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  PRINCIPLES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102" name="Graphic 101" descr="Wreath">
            <a:extLst>
              <a:ext uri="{FF2B5EF4-FFF2-40B4-BE49-F238E27FC236}">
                <a16:creationId xmlns:a16="http://schemas.microsoft.com/office/drawing/2014/main" id="{304FE7E3-BDF3-4049-BD83-56FA5C8C27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053" y="1548375"/>
            <a:ext cx="306664" cy="321609"/>
          </a:xfrm>
          <a:prstGeom prst="rect">
            <a:avLst/>
          </a:prstGeom>
        </p:spPr>
      </p:pic>
      <p:pic>
        <p:nvPicPr>
          <p:cNvPr id="39" name="Picture 38">
            <a:extLst>
              <a:ext uri="{FF2B5EF4-FFF2-40B4-BE49-F238E27FC236}">
                <a16:creationId xmlns:a16="http://schemas.microsoft.com/office/drawing/2014/main" id="{684E4D4C-0590-4E78-85C8-386072853528}"/>
              </a:ext>
            </a:extLst>
          </p:cNvPr>
          <p:cNvPicPr/>
          <p:nvPr/>
        </p:nvPicPr>
        <p:blipFill>
          <a:blip r:embed="rId12">
            <a:extLst>
              <a:ext uri="{28A0092B-C50C-407E-A947-70E740481C1C}">
                <a14:useLocalDpi xmlns:a14="http://schemas.microsoft.com/office/drawing/2010/main" val="0"/>
              </a:ext>
            </a:extLst>
          </a:blip>
          <a:stretch>
            <a:fillRect/>
          </a:stretch>
        </p:blipFill>
        <p:spPr>
          <a:xfrm>
            <a:off x="2736324" y="2840156"/>
            <a:ext cx="7842139" cy="1732113"/>
          </a:xfrm>
          <a:prstGeom prst="rect">
            <a:avLst/>
          </a:prstGeom>
        </p:spPr>
      </p:pic>
    </p:spTree>
    <p:extLst>
      <p:ext uri="{BB962C8B-B14F-4D97-AF65-F5344CB8AC3E}">
        <p14:creationId xmlns:p14="http://schemas.microsoft.com/office/powerpoint/2010/main" val="2177837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3">
            <a:extLst>
              <a:ext uri="{FF2B5EF4-FFF2-40B4-BE49-F238E27FC236}">
                <a16:creationId xmlns:a16="http://schemas.microsoft.com/office/drawing/2014/main" id="{9A592824-2190-4526-8C06-D62BC26911CF}"/>
              </a:ext>
            </a:extLst>
          </p:cNvPr>
          <p:cNvSpPr txBox="1">
            <a:spLocks/>
          </p:cNvSpPr>
          <p:nvPr/>
        </p:nvSpPr>
        <p:spPr>
          <a:xfrm>
            <a:off x="249990" y="279407"/>
            <a:ext cx="12168583" cy="480233"/>
          </a:xfrm>
          <a:prstGeom prst="rect">
            <a:avLst/>
          </a:prstGeom>
        </p:spPr>
        <p:txBody>
          <a:bodyPr>
            <a:normAutofit fontScale="90000" lnSpcReduction="20000"/>
          </a:bodyPr>
          <a:lstStyle>
            <a:lvl1pPr algn="l" defTabSz="457200" rtl="0" eaLnBrk="1" fontAlgn="base" hangingPunct="1">
              <a:spcBef>
                <a:spcPct val="0"/>
              </a:spcBef>
              <a:spcAft>
                <a:spcPct val="0"/>
              </a:spcAft>
              <a:defRPr sz="3600" b="0" i="0" kern="1200" baseline="0">
                <a:ln>
                  <a:noFill/>
                </a:ln>
                <a:solidFill>
                  <a:srgbClr val="18453B"/>
                </a:solidFill>
                <a:latin typeface="Gotham-Bold"/>
                <a:ea typeface="ＭＳ Ｐゴシック" charset="-128"/>
                <a:cs typeface="Gotham-Bold"/>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effectLst/>
                <a:uLnTx/>
                <a:uFillTx/>
                <a:latin typeface="Arial Black" panose="020B0A04020102020204" pitchFamily="34" charset="0"/>
                <a:ea typeface="ＭＳ Ｐゴシック" charset="-128"/>
              </a:rPr>
              <a:t>Our Aims</a:t>
            </a:r>
            <a:endParaRPr kumimoji="0" lang="en-US" sz="3600" b="0" i="0" u="none" strike="noStrike" kern="1200" cap="none" spc="0" normalizeH="0" baseline="0" noProof="0" dirty="0">
              <a:ln>
                <a:noFill/>
              </a:ln>
              <a:effectLst/>
              <a:uLnTx/>
              <a:uFillTx/>
              <a:latin typeface="Arial Black" panose="020B0A04020102020204" pitchFamily="34" charset="0"/>
              <a:ea typeface="ＭＳ Ｐゴシック" charset="-128"/>
            </a:endParaRPr>
          </a:p>
        </p:txBody>
      </p:sp>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2090887" y="-1946349"/>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49" name="Graphic 48" descr="Bullseye with solid fill">
            <a:extLst>
              <a:ext uri="{FF2B5EF4-FFF2-40B4-BE49-F238E27FC236}">
                <a16:creationId xmlns:a16="http://schemas.microsoft.com/office/drawing/2014/main" id="{9E67606F-059C-4AB9-8393-DF1CBE373C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45908" y="1392748"/>
            <a:ext cx="425723" cy="425723"/>
          </a:xfrm>
          <a:prstGeom prst="rect">
            <a:avLst/>
          </a:prstGeom>
        </p:spPr>
      </p:pic>
      <p:pic>
        <p:nvPicPr>
          <p:cNvPr id="51" name="Graphic 50" descr="Wreath">
            <a:extLst>
              <a:ext uri="{FF2B5EF4-FFF2-40B4-BE49-F238E27FC236}">
                <a16:creationId xmlns:a16="http://schemas.microsoft.com/office/drawing/2014/main" id="{C5133BBB-AB1B-49D4-BDA3-63A91037218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89621" y="2042719"/>
            <a:ext cx="407279" cy="427127"/>
          </a:xfrm>
          <a:prstGeom prst="rect">
            <a:avLst/>
          </a:prstGeom>
        </p:spPr>
      </p:pic>
      <p:cxnSp>
        <p:nvCxnSpPr>
          <p:cNvPr id="78" name="Straight Connector 77">
            <a:extLst>
              <a:ext uri="{FF2B5EF4-FFF2-40B4-BE49-F238E27FC236}">
                <a16:creationId xmlns:a16="http://schemas.microsoft.com/office/drawing/2014/main" id="{4D7669EE-0E19-492E-A1C4-7BB265853137}"/>
              </a:ext>
            </a:extLst>
          </p:cNvPr>
          <p:cNvCxnSpPr>
            <a:cxnSpLocks/>
          </p:cNvCxnSpPr>
          <p:nvPr/>
        </p:nvCxnSpPr>
        <p:spPr>
          <a:xfrm>
            <a:off x="0" y="787006"/>
            <a:ext cx="12192000"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8" name="Rectangle 121">
            <a:extLst>
              <a:ext uri="{FF2B5EF4-FFF2-40B4-BE49-F238E27FC236}">
                <a16:creationId xmlns:a16="http://schemas.microsoft.com/office/drawing/2014/main" id="{83368053-63A9-4AD4-952B-607253B20351}"/>
              </a:ext>
            </a:extLst>
          </p:cNvPr>
          <p:cNvSpPr>
            <a:spLocks noChangeArrowheads="1"/>
          </p:cNvSpPr>
          <p:nvPr/>
        </p:nvSpPr>
        <p:spPr bwMode="auto">
          <a:xfrm>
            <a:off x="2690993" y="1970484"/>
            <a:ext cx="8628955" cy="619143"/>
          </a:xfrm>
          <a:prstGeom prst="rect">
            <a:avLst/>
          </a:prstGeom>
          <a:solidFill>
            <a:schemeClr val="accent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lang="en-US" sz="2400" b="1" kern="0" spc="180" dirty="0">
                <a:solidFill>
                  <a:schemeClr val="bg1"/>
                </a:solidFill>
                <a:ea typeface="ÇlÇr ñæí©" charset="0"/>
              </a:rPr>
              <a:t>       </a:t>
            </a:r>
            <a:r>
              <a:rPr lang="en-US" sz="2400" b="1" kern="0" spc="200" dirty="0">
                <a:solidFill>
                  <a:schemeClr val="bg1"/>
                </a:solidFill>
                <a:ea typeface="ÇlÇr ñæí©" charset="0"/>
              </a:rPr>
              <a:t>CHANGE THE SHAPE</a:t>
            </a:r>
            <a:r>
              <a:rPr lang="en-US" b="1" kern="0" spc="200" dirty="0">
                <a:solidFill>
                  <a:schemeClr val="bg1"/>
                </a:solidFill>
                <a:ea typeface="ÇlÇr ñæí©" charset="0"/>
              </a:rPr>
              <a:t> </a:t>
            </a:r>
            <a:r>
              <a:rPr lang="en-US" b="1" kern="0" dirty="0">
                <a:solidFill>
                  <a:schemeClr val="bg1"/>
                </a:solidFill>
                <a:ea typeface="ÇlÇr ñæí©" charset="0"/>
              </a:rPr>
              <a:t>OF OUR INSTITUTIONAL RESPONSE TO RVSM</a:t>
            </a:r>
            <a:endParaRPr kumimoji="0" lang="en-US" sz="1900" b="1"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chemeClr val="bg1"/>
              </a:solidFill>
              <a:effectLst/>
              <a:uLnTx/>
              <a:uFillTx/>
              <a:ea typeface="ÇlÇr ñæí©" charset="0"/>
            </a:endParaRPr>
          </a:p>
        </p:txBody>
      </p:sp>
      <p:pic>
        <p:nvPicPr>
          <p:cNvPr id="62" name="Graphic 61" descr="Bullseye with solid fill">
            <a:extLst>
              <a:ext uri="{FF2B5EF4-FFF2-40B4-BE49-F238E27FC236}">
                <a16:creationId xmlns:a16="http://schemas.microsoft.com/office/drawing/2014/main" id="{89E20728-3F57-4ED2-8221-EE6F5721D7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73990" y="2086597"/>
            <a:ext cx="376821" cy="376821"/>
          </a:xfrm>
          <a:prstGeom prst="rect">
            <a:avLst/>
          </a:prstGeom>
        </p:spPr>
      </p:pic>
      <p:grpSp>
        <p:nvGrpSpPr>
          <p:cNvPr id="5" name="Group 4">
            <a:extLst>
              <a:ext uri="{FF2B5EF4-FFF2-40B4-BE49-F238E27FC236}">
                <a16:creationId xmlns:a16="http://schemas.microsoft.com/office/drawing/2014/main" id="{9FEE2277-6218-41F1-B25A-0987068142BF}"/>
              </a:ext>
            </a:extLst>
          </p:cNvPr>
          <p:cNvGrpSpPr/>
          <p:nvPr/>
        </p:nvGrpSpPr>
        <p:grpSpPr>
          <a:xfrm>
            <a:off x="3825923" y="3332377"/>
            <a:ext cx="7693747" cy="2543619"/>
            <a:chOff x="3583765" y="3204152"/>
            <a:chExt cx="7693747" cy="2543619"/>
          </a:xfrm>
        </p:grpSpPr>
        <p:pic>
          <p:nvPicPr>
            <p:cNvPr id="69" name="Graphic 68" descr="Bullseye with solid fill">
              <a:extLst>
                <a:ext uri="{FF2B5EF4-FFF2-40B4-BE49-F238E27FC236}">
                  <a16:creationId xmlns:a16="http://schemas.microsoft.com/office/drawing/2014/main" id="{437F64D1-35E1-4431-A708-1D1474239C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83765" y="3204152"/>
              <a:ext cx="425723" cy="425723"/>
            </a:xfrm>
            <a:prstGeom prst="rect">
              <a:avLst/>
            </a:prstGeom>
          </p:spPr>
        </p:pic>
        <p:sp>
          <p:nvSpPr>
            <p:cNvPr id="40" name="Rectangle 39">
              <a:extLst>
                <a:ext uri="{FF2B5EF4-FFF2-40B4-BE49-F238E27FC236}">
                  <a16:creationId xmlns:a16="http://schemas.microsoft.com/office/drawing/2014/main" id="{5474951A-AC6B-43E5-86B1-5E3392236649}"/>
                </a:ext>
              </a:extLst>
            </p:cNvPr>
            <p:cNvSpPr/>
            <p:nvPr/>
          </p:nvSpPr>
          <p:spPr>
            <a:xfrm>
              <a:off x="10595620" y="3717721"/>
              <a:ext cx="681892" cy="1282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C184BA2D-BD8B-4672-8F14-F278BBE767D9}"/>
                </a:ext>
              </a:extLst>
            </p:cNvPr>
            <p:cNvSpPr/>
            <p:nvPr/>
          </p:nvSpPr>
          <p:spPr>
            <a:xfrm>
              <a:off x="9720722" y="3603052"/>
              <a:ext cx="419449" cy="445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C7E651C-99B1-4B19-8D09-D8720245041C}"/>
                </a:ext>
              </a:extLst>
            </p:cNvPr>
            <p:cNvSpPr/>
            <p:nvPr/>
          </p:nvSpPr>
          <p:spPr>
            <a:xfrm>
              <a:off x="9679202" y="5265696"/>
              <a:ext cx="593130" cy="48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849B44CB-E440-447A-8E93-DE983649A483}"/>
                </a:ext>
              </a:extLst>
            </p:cNvPr>
            <p:cNvSpPr/>
            <p:nvPr/>
          </p:nvSpPr>
          <p:spPr>
            <a:xfrm>
              <a:off x="9468398" y="5196377"/>
              <a:ext cx="520337" cy="48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A8C5AE9-D9BB-4F94-832F-8AB97A06D0C7}"/>
                </a:ext>
              </a:extLst>
            </p:cNvPr>
            <p:cNvSpPr/>
            <p:nvPr/>
          </p:nvSpPr>
          <p:spPr>
            <a:xfrm>
              <a:off x="9755120" y="5042552"/>
              <a:ext cx="438057" cy="37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2" name="Graphic 71" descr="Bullseye with solid fill">
            <a:extLst>
              <a:ext uri="{FF2B5EF4-FFF2-40B4-BE49-F238E27FC236}">
                <a16:creationId xmlns:a16="http://schemas.microsoft.com/office/drawing/2014/main" id="{67248717-AEF2-4BD6-9A16-82B673AEF5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207" y="2100625"/>
            <a:ext cx="376821" cy="376821"/>
          </a:xfrm>
          <a:prstGeom prst="rect">
            <a:avLst/>
          </a:prstGeom>
        </p:spPr>
      </p:pic>
      <p:pic>
        <p:nvPicPr>
          <p:cNvPr id="76" name="Graphic 75" descr="Network">
            <a:extLst>
              <a:ext uri="{FF2B5EF4-FFF2-40B4-BE49-F238E27FC236}">
                <a16:creationId xmlns:a16="http://schemas.microsoft.com/office/drawing/2014/main" id="{EF5EF067-4B49-4E87-BCC8-D9EE0FBEC62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053" y="2787253"/>
            <a:ext cx="353589" cy="351420"/>
          </a:xfrm>
          <a:prstGeom prst="rect">
            <a:avLst/>
          </a:prstGeom>
        </p:spPr>
      </p:pic>
      <p:grpSp>
        <p:nvGrpSpPr>
          <p:cNvPr id="2" name="Group 1">
            <a:extLst>
              <a:ext uri="{FF2B5EF4-FFF2-40B4-BE49-F238E27FC236}">
                <a16:creationId xmlns:a16="http://schemas.microsoft.com/office/drawing/2014/main" id="{DC812142-EF15-4A99-98E9-D8BD63FE7848}"/>
              </a:ext>
            </a:extLst>
          </p:cNvPr>
          <p:cNvGrpSpPr/>
          <p:nvPr/>
        </p:nvGrpSpPr>
        <p:grpSpPr>
          <a:xfrm>
            <a:off x="394446" y="2646327"/>
            <a:ext cx="1886430" cy="925781"/>
            <a:chOff x="413012" y="2953977"/>
            <a:chExt cx="1886430" cy="925781"/>
          </a:xfrm>
        </p:grpSpPr>
        <p:pic>
          <p:nvPicPr>
            <p:cNvPr id="77" name="Graphic 76" descr="Bar graph with upward trend">
              <a:extLst>
                <a:ext uri="{FF2B5EF4-FFF2-40B4-BE49-F238E27FC236}">
                  <a16:creationId xmlns:a16="http://schemas.microsoft.com/office/drawing/2014/main" id="{3944441A-859E-49ED-B288-E0790998FAA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5694" y="3292086"/>
              <a:ext cx="380156" cy="326123"/>
            </a:xfrm>
            <a:prstGeom prst="rect">
              <a:avLst/>
            </a:prstGeom>
          </p:spPr>
        </p:pic>
        <p:sp>
          <p:nvSpPr>
            <p:cNvPr id="79" name="Rectangle 121">
              <a:extLst>
                <a:ext uri="{FF2B5EF4-FFF2-40B4-BE49-F238E27FC236}">
                  <a16:creationId xmlns:a16="http://schemas.microsoft.com/office/drawing/2014/main" id="{B6A5A712-6D8A-4E7E-A3C0-5F70966F3057}"/>
                </a:ext>
              </a:extLst>
            </p:cNvPr>
            <p:cNvSpPr>
              <a:spLocks noChangeArrowheads="1"/>
            </p:cNvSpPr>
            <p:nvPr/>
          </p:nvSpPr>
          <p:spPr bwMode="auto">
            <a:xfrm>
              <a:off x="421306" y="2953977"/>
              <a:ext cx="1878136" cy="44022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kumimoji="0" lang="en-US" sz="1600" b="1" i="0" u="none" strike="noStrike" kern="0" cap="none" spc="0" normalizeH="0" baseline="0" noProof="0" dirty="0">
                  <a:ln>
                    <a:noFill/>
                  </a:ln>
                  <a:solidFill>
                    <a:schemeClr val="bg1"/>
                  </a:solidFill>
                  <a:effectLst/>
                  <a:uLnTx/>
                  <a:uFillTx/>
                  <a:latin typeface="Calibri"/>
                  <a:ea typeface="ÇlÇr ñæí©" charset="0"/>
                  <a:cs typeface="+mn-cs"/>
                </a:rPr>
                <a:t>INITIATIVES</a:t>
              </a:r>
              <a:endParaRPr kumimoji="0" lang="en-US" sz="20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2" name="Graphic 81" descr="Network">
              <a:extLst>
                <a:ext uri="{FF2B5EF4-FFF2-40B4-BE49-F238E27FC236}">
                  <a16:creationId xmlns:a16="http://schemas.microsoft.com/office/drawing/2014/main" id="{FC13746B-D99E-4D1E-8FDD-3066D429C4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8644" y="2988910"/>
              <a:ext cx="353589" cy="351420"/>
            </a:xfrm>
            <a:prstGeom prst="rect">
              <a:avLst/>
            </a:prstGeom>
          </p:spPr>
        </p:pic>
        <p:grpSp>
          <p:nvGrpSpPr>
            <p:cNvPr id="83" name="Group 82">
              <a:extLst>
                <a:ext uri="{FF2B5EF4-FFF2-40B4-BE49-F238E27FC236}">
                  <a16:creationId xmlns:a16="http://schemas.microsoft.com/office/drawing/2014/main" id="{51B05B17-7514-46E6-9DA1-E0CF21D6861F}"/>
                </a:ext>
              </a:extLst>
            </p:cNvPr>
            <p:cNvGrpSpPr/>
            <p:nvPr/>
          </p:nvGrpSpPr>
          <p:grpSpPr>
            <a:xfrm>
              <a:off x="413012" y="3449741"/>
              <a:ext cx="1878136" cy="430017"/>
              <a:chOff x="464697" y="3202513"/>
              <a:chExt cx="1878136" cy="430017"/>
            </a:xfrm>
          </p:grpSpPr>
          <p:sp>
            <p:nvSpPr>
              <p:cNvPr id="84" name="Rectangle 121">
                <a:extLst>
                  <a:ext uri="{FF2B5EF4-FFF2-40B4-BE49-F238E27FC236}">
                    <a16:creationId xmlns:a16="http://schemas.microsoft.com/office/drawing/2014/main" id="{BCE0F208-D973-4F91-B629-64EF83117558}"/>
                  </a:ext>
                </a:extLst>
              </p:cNvPr>
              <p:cNvSpPr>
                <a:spLocks noChangeArrowheads="1"/>
              </p:cNvSpPr>
              <p:nvPr/>
            </p:nvSpPr>
            <p:spPr bwMode="auto">
              <a:xfrm>
                <a:off x="464697" y="3202513"/>
                <a:ext cx="1878136" cy="43001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lang="en-US" sz="1600" b="1" kern="0" dirty="0">
                    <a:solidFill>
                      <a:schemeClr val="bg1"/>
                    </a:solidFill>
                    <a:latin typeface="Calibri"/>
                    <a:ea typeface="ÇlÇr ñæí©" charset="0"/>
                  </a:rPr>
                  <a:t>METRICS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5" name="Graphic 84" descr="Bar graph with upward trend">
                <a:extLst>
                  <a:ext uri="{FF2B5EF4-FFF2-40B4-BE49-F238E27FC236}">
                    <a16:creationId xmlns:a16="http://schemas.microsoft.com/office/drawing/2014/main" id="{B8CB9D99-FF76-40A9-8F3E-45E8FC4673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0507" y="3232826"/>
                <a:ext cx="380156" cy="326123"/>
              </a:xfrm>
              <a:prstGeom prst="rect">
                <a:avLst/>
              </a:prstGeom>
            </p:spPr>
          </p:pic>
        </p:grpSp>
      </p:grpSp>
      <p:pic>
        <p:nvPicPr>
          <p:cNvPr id="86" name="Graphic 85" descr="Flag">
            <a:extLst>
              <a:ext uri="{FF2B5EF4-FFF2-40B4-BE49-F238E27FC236}">
                <a16:creationId xmlns:a16="http://schemas.microsoft.com/office/drawing/2014/main" id="{6ACBF173-5871-4991-9D1C-E33CB0BD602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9079" y="1216900"/>
            <a:ext cx="348462" cy="290262"/>
          </a:xfrm>
          <a:prstGeom prst="rect">
            <a:avLst/>
          </a:prstGeom>
        </p:spPr>
      </p:pic>
      <p:grpSp>
        <p:nvGrpSpPr>
          <p:cNvPr id="4" name="Group 3">
            <a:extLst>
              <a:ext uri="{FF2B5EF4-FFF2-40B4-BE49-F238E27FC236}">
                <a16:creationId xmlns:a16="http://schemas.microsoft.com/office/drawing/2014/main" id="{0478DA8E-F0D9-445D-B713-F69055B23D3A}"/>
              </a:ext>
            </a:extLst>
          </p:cNvPr>
          <p:cNvGrpSpPr/>
          <p:nvPr/>
        </p:nvGrpSpPr>
        <p:grpSpPr>
          <a:xfrm>
            <a:off x="402712" y="1970484"/>
            <a:ext cx="1878164" cy="615652"/>
            <a:chOff x="428904" y="3161196"/>
            <a:chExt cx="1878164" cy="619389"/>
          </a:xfrm>
        </p:grpSpPr>
        <p:sp>
          <p:nvSpPr>
            <p:cNvPr id="91" name="Rectangle 121">
              <a:extLst>
                <a:ext uri="{FF2B5EF4-FFF2-40B4-BE49-F238E27FC236}">
                  <a16:creationId xmlns:a16="http://schemas.microsoft.com/office/drawing/2014/main" id="{85EB0B73-D1CB-4060-B2E3-C830E1ADBC92}"/>
                </a:ext>
              </a:extLst>
            </p:cNvPr>
            <p:cNvSpPr>
              <a:spLocks noChangeArrowheads="1"/>
            </p:cNvSpPr>
            <p:nvPr/>
          </p:nvSpPr>
          <p:spPr bwMode="auto">
            <a:xfrm>
              <a:off x="428904" y="3161196"/>
              <a:ext cx="1878164" cy="619389"/>
            </a:xfrm>
            <a:prstGeom prst="rect">
              <a:avLst/>
            </a:prstGeom>
            <a:solidFill>
              <a:srgbClr val="6E005F"/>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a:ea typeface="ÇlÇr ñæí©" charset="0"/>
                  <a:cs typeface="+mn-cs"/>
                </a:rPr>
                <a:t>      </a:t>
              </a:r>
              <a:r>
                <a:rPr lang="en-US" sz="2400" b="1" kern="0" spc="50" baseline="0" dirty="0">
                  <a:solidFill>
                    <a:schemeClr val="bg1"/>
                  </a:solidFill>
                  <a:latin typeface="Calibri"/>
                  <a:ea typeface="ÇlÇr ñæí©" charset="0"/>
                </a:rPr>
                <a:t>AIMS</a:t>
              </a:r>
              <a:endParaRPr kumimoji="0" lang="en-US" sz="2000" b="1" i="0" u="none" strike="noStrike" kern="0" cap="none" spc="50" normalizeH="0" noProof="0" dirty="0">
                <a:ln>
                  <a:noFill/>
                </a:ln>
                <a:solidFill>
                  <a:schemeClr val="bg1"/>
                </a:solidFill>
                <a:effectLst/>
                <a:uLnTx/>
                <a:uFillTx/>
                <a:latin typeface="Calibri"/>
                <a:ea typeface="ÇlÇr ñæí©" charset="0"/>
                <a:cs typeface="+mn-cs"/>
              </a:endParaRPr>
            </a:p>
          </p:txBody>
        </p:sp>
        <p:pic>
          <p:nvPicPr>
            <p:cNvPr id="93" name="Graphic 92" descr="Bullseye with solid fill">
              <a:extLst>
                <a:ext uri="{FF2B5EF4-FFF2-40B4-BE49-F238E27FC236}">
                  <a16:creationId xmlns:a16="http://schemas.microsoft.com/office/drawing/2014/main" id="{CFE30B63-5050-4923-BF9D-6370335F38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9571" y="3274951"/>
              <a:ext cx="376821" cy="376821"/>
            </a:xfrm>
            <a:prstGeom prst="rect">
              <a:avLst/>
            </a:prstGeom>
          </p:spPr>
        </p:pic>
      </p:grpSp>
      <p:grpSp>
        <p:nvGrpSpPr>
          <p:cNvPr id="96" name="Group 95">
            <a:extLst>
              <a:ext uri="{FF2B5EF4-FFF2-40B4-BE49-F238E27FC236}">
                <a16:creationId xmlns:a16="http://schemas.microsoft.com/office/drawing/2014/main" id="{F96B503A-6274-4457-90F0-5176A96781C9}"/>
              </a:ext>
            </a:extLst>
          </p:cNvPr>
          <p:cNvGrpSpPr/>
          <p:nvPr/>
        </p:nvGrpSpPr>
        <p:grpSpPr>
          <a:xfrm>
            <a:off x="410731" y="1009217"/>
            <a:ext cx="1878159" cy="415366"/>
            <a:chOff x="2417243" y="1042788"/>
            <a:chExt cx="1878159" cy="415366"/>
          </a:xfrm>
        </p:grpSpPr>
        <p:sp>
          <p:nvSpPr>
            <p:cNvPr id="97" name="Rectangle 121">
              <a:extLst>
                <a:ext uri="{FF2B5EF4-FFF2-40B4-BE49-F238E27FC236}">
                  <a16:creationId xmlns:a16="http://schemas.microsoft.com/office/drawing/2014/main" id="{047B7D99-8C31-41B3-9141-9308A21FEEF7}"/>
                </a:ext>
              </a:extLst>
            </p:cNvPr>
            <p:cNvSpPr>
              <a:spLocks noChangeArrowheads="1"/>
            </p:cNvSpPr>
            <p:nvPr/>
          </p:nvSpPr>
          <p:spPr bwMode="auto">
            <a:xfrm>
              <a:off x="2417243" y="1042788"/>
              <a:ext cx="1878159" cy="415366"/>
            </a:xfrm>
            <a:prstGeom prst="rect">
              <a:avLst/>
            </a:prstGeom>
            <a:solidFill>
              <a:srgbClr val="104D4B"/>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VALUES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98" name="Graphic 97" descr="Flag">
              <a:extLst>
                <a:ext uri="{FF2B5EF4-FFF2-40B4-BE49-F238E27FC236}">
                  <a16:creationId xmlns:a16="http://schemas.microsoft.com/office/drawing/2014/main" id="{C12FEFE8-F222-4238-928A-7AF2CB19DA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32792" y="1117137"/>
              <a:ext cx="348462" cy="290262"/>
            </a:xfrm>
            <a:prstGeom prst="rect">
              <a:avLst/>
            </a:prstGeom>
          </p:spPr>
        </p:pic>
      </p:grpSp>
      <p:sp>
        <p:nvSpPr>
          <p:cNvPr id="100" name="Rectangle 121">
            <a:extLst>
              <a:ext uri="{FF2B5EF4-FFF2-40B4-BE49-F238E27FC236}">
                <a16:creationId xmlns:a16="http://schemas.microsoft.com/office/drawing/2014/main" id="{3DF14DF9-17FC-432B-9BD1-C09A54991575}"/>
              </a:ext>
            </a:extLst>
          </p:cNvPr>
          <p:cNvSpPr>
            <a:spLocks noChangeArrowheads="1"/>
          </p:cNvSpPr>
          <p:nvPr/>
        </p:nvSpPr>
        <p:spPr bwMode="auto">
          <a:xfrm>
            <a:off x="410731" y="1489850"/>
            <a:ext cx="1878159" cy="415366"/>
          </a:xfrm>
          <a:prstGeom prst="rect">
            <a:avLst/>
          </a:prstGeom>
          <a:solidFill>
            <a:srgbClr val="BF5828"/>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  PRINCIPLES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102" name="Graphic 101" descr="Wreath">
            <a:extLst>
              <a:ext uri="{FF2B5EF4-FFF2-40B4-BE49-F238E27FC236}">
                <a16:creationId xmlns:a16="http://schemas.microsoft.com/office/drawing/2014/main" id="{304FE7E3-BDF3-4049-BD83-56FA5C8C27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053" y="1548375"/>
            <a:ext cx="306664" cy="321609"/>
          </a:xfrm>
          <a:prstGeom prst="rect">
            <a:avLst/>
          </a:prstGeom>
        </p:spPr>
      </p:pic>
      <p:pic>
        <p:nvPicPr>
          <p:cNvPr id="39" name="Picture 38">
            <a:extLst>
              <a:ext uri="{FF2B5EF4-FFF2-40B4-BE49-F238E27FC236}">
                <a16:creationId xmlns:a16="http://schemas.microsoft.com/office/drawing/2014/main" id="{684E4D4C-0590-4E78-85C8-386072853528}"/>
              </a:ext>
            </a:extLst>
          </p:cNvPr>
          <p:cNvPicPr/>
          <p:nvPr/>
        </p:nvPicPr>
        <p:blipFill>
          <a:blip r:embed="rId12">
            <a:extLst>
              <a:ext uri="{28A0092B-C50C-407E-A947-70E740481C1C}">
                <a14:useLocalDpi xmlns:a14="http://schemas.microsoft.com/office/drawing/2010/main" val="0"/>
              </a:ext>
            </a:extLst>
          </a:blip>
          <a:stretch>
            <a:fillRect/>
          </a:stretch>
        </p:blipFill>
        <p:spPr>
          <a:xfrm>
            <a:off x="2736324" y="2840156"/>
            <a:ext cx="7842139" cy="1732113"/>
          </a:xfrm>
          <a:prstGeom prst="rect">
            <a:avLst/>
          </a:prstGeom>
        </p:spPr>
      </p:pic>
      <p:sp>
        <p:nvSpPr>
          <p:cNvPr id="3" name="Rectangle 2">
            <a:extLst>
              <a:ext uri="{FF2B5EF4-FFF2-40B4-BE49-F238E27FC236}">
                <a16:creationId xmlns:a16="http://schemas.microsoft.com/office/drawing/2014/main" id="{1A37D664-A36A-492F-8E52-06BA5705F3FB}"/>
              </a:ext>
            </a:extLst>
          </p:cNvPr>
          <p:cNvSpPr/>
          <p:nvPr/>
        </p:nvSpPr>
        <p:spPr>
          <a:xfrm>
            <a:off x="4580389" y="3138673"/>
            <a:ext cx="5276675" cy="1037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2137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BA01112-A653-4B9E-8576-525782D8EE49}"/>
              </a:ext>
            </a:extLst>
          </p:cNvPr>
          <p:cNvGrpSpPr/>
          <p:nvPr/>
        </p:nvGrpSpPr>
        <p:grpSpPr>
          <a:xfrm>
            <a:off x="2690103" y="1959256"/>
            <a:ext cx="8644316" cy="619141"/>
            <a:chOff x="2690103" y="1959256"/>
            <a:chExt cx="8644316" cy="619141"/>
          </a:xfrm>
        </p:grpSpPr>
        <p:sp>
          <p:nvSpPr>
            <p:cNvPr id="31" name="Rectangle 121">
              <a:extLst>
                <a:ext uri="{FF2B5EF4-FFF2-40B4-BE49-F238E27FC236}">
                  <a16:creationId xmlns:a16="http://schemas.microsoft.com/office/drawing/2014/main" id="{96990005-5846-47D2-9842-3502FE9A892F}"/>
                </a:ext>
              </a:extLst>
            </p:cNvPr>
            <p:cNvSpPr>
              <a:spLocks noChangeArrowheads="1"/>
            </p:cNvSpPr>
            <p:nvPr/>
          </p:nvSpPr>
          <p:spPr bwMode="auto">
            <a:xfrm>
              <a:off x="3377735" y="1959256"/>
              <a:ext cx="3492066" cy="619141"/>
            </a:xfrm>
            <a:prstGeom prst="rect">
              <a:avLst/>
            </a:prstGeom>
            <a:solidFill>
              <a:schemeClr val="accent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CHANGE THE SHAPE</a:t>
              </a:r>
            </a:p>
            <a:p>
              <a:pPr marL="0" marR="0" lvl="0" indent="0" defTabSz="914400" eaLnBrk="1" fontAlgn="base" latinLnBrk="0" hangingPunct="1">
                <a:lnSpc>
                  <a:spcPct val="100000"/>
                </a:lnSpc>
                <a:spcBef>
                  <a:spcPct val="0"/>
                </a:spcBef>
                <a:spcAft>
                  <a:spcPct val="0"/>
                </a:spcAft>
                <a:buClrTx/>
                <a:buSzTx/>
                <a:buFontTx/>
                <a:buNone/>
                <a:tabLst/>
                <a:defRPr/>
              </a:pPr>
              <a:r>
                <a:rPr lang="en-US" b="1" kern="0" spc="300" dirty="0">
                  <a:solidFill>
                    <a:schemeClr val="bg1"/>
                  </a:solidFill>
                  <a:ea typeface="ÇlÇr ñæí©" charset="0"/>
                </a:rPr>
                <a:t>INCREASE HELP-SEEKING</a:t>
              </a:r>
              <a:endParaRPr kumimoji="0" lang="en-US" b="1" i="0" u="none" strike="noStrike" kern="0" cap="none" spc="30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chemeClr val="bg1"/>
                </a:solidFill>
                <a:effectLst/>
                <a:uLnTx/>
                <a:uFillTx/>
                <a:ea typeface="ÇlÇr ñæí©" charset="0"/>
              </a:endParaRPr>
            </a:p>
          </p:txBody>
        </p:sp>
        <p:sp>
          <p:nvSpPr>
            <p:cNvPr id="32" name="Rectangle 121">
              <a:extLst>
                <a:ext uri="{FF2B5EF4-FFF2-40B4-BE49-F238E27FC236}">
                  <a16:creationId xmlns:a16="http://schemas.microsoft.com/office/drawing/2014/main" id="{03993B43-A39E-4524-BCAC-2C8BAE57760A}"/>
                </a:ext>
              </a:extLst>
            </p:cNvPr>
            <p:cNvSpPr>
              <a:spLocks noChangeArrowheads="1"/>
            </p:cNvSpPr>
            <p:nvPr/>
          </p:nvSpPr>
          <p:spPr bwMode="auto">
            <a:xfrm>
              <a:off x="2690103" y="1965352"/>
              <a:ext cx="696867" cy="613041"/>
            </a:xfrm>
            <a:prstGeom prst="rect">
              <a:avLst/>
            </a:prstGeom>
            <a:solidFill>
              <a:schemeClr val="accent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          </a:t>
              </a: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chemeClr val="bg1"/>
                </a:solidFill>
                <a:effectLst/>
                <a:uLnTx/>
                <a:uFillTx/>
                <a:ea typeface="ÇlÇr ñæí©" charset="0"/>
              </a:endParaRPr>
            </a:p>
          </p:txBody>
        </p:sp>
        <p:pic>
          <p:nvPicPr>
            <p:cNvPr id="30" name="Graphic 29" descr="Bullseye with solid fill">
              <a:extLst>
                <a:ext uri="{FF2B5EF4-FFF2-40B4-BE49-F238E27FC236}">
                  <a16:creationId xmlns:a16="http://schemas.microsoft.com/office/drawing/2014/main" id="{34A83026-EEA2-4D57-8D00-4CC9E02D54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31721" y="2069358"/>
              <a:ext cx="376821" cy="374548"/>
            </a:xfrm>
            <a:prstGeom prst="rect">
              <a:avLst/>
            </a:prstGeom>
          </p:spPr>
        </p:pic>
        <p:sp>
          <p:nvSpPr>
            <p:cNvPr id="36" name="Rectangle 121">
              <a:extLst>
                <a:ext uri="{FF2B5EF4-FFF2-40B4-BE49-F238E27FC236}">
                  <a16:creationId xmlns:a16="http://schemas.microsoft.com/office/drawing/2014/main" id="{168B730E-596C-4CA9-BDB7-D0641235B40A}"/>
                </a:ext>
              </a:extLst>
            </p:cNvPr>
            <p:cNvSpPr>
              <a:spLocks noChangeArrowheads="1"/>
            </p:cNvSpPr>
            <p:nvPr/>
          </p:nvSpPr>
          <p:spPr bwMode="auto">
            <a:xfrm>
              <a:off x="7701753" y="1966090"/>
              <a:ext cx="3632666" cy="603516"/>
            </a:xfrm>
            <a:prstGeom prst="rect">
              <a:avLst/>
            </a:prstGeom>
            <a:solidFill>
              <a:schemeClr val="accent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CHANGE THE SHAPE</a:t>
              </a:r>
            </a:p>
            <a:p>
              <a:pPr marL="0" marR="0" lvl="0" indent="0" defTabSz="914400" eaLnBrk="1" fontAlgn="base" latinLnBrk="0" hangingPunct="1">
                <a:lnSpc>
                  <a:spcPct val="100000"/>
                </a:lnSpc>
                <a:spcBef>
                  <a:spcPct val="0"/>
                </a:spcBef>
                <a:spcAft>
                  <a:spcPct val="0"/>
                </a:spcAft>
                <a:buClrTx/>
                <a:buSzTx/>
                <a:buFontTx/>
                <a:buNone/>
                <a:tabLst/>
                <a:defRPr/>
              </a:pPr>
              <a:r>
                <a:rPr lang="en-US" b="1" kern="0" spc="500" dirty="0">
                  <a:solidFill>
                    <a:schemeClr val="bg1"/>
                  </a:solidFill>
                  <a:ea typeface="ÇlÇr ñæí©" charset="0"/>
                </a:rPr>
                <a:t>DECREASE INCIDENCE</a:t>
              </a:r>
              <a:endParaRPr kumimoji="0" lang="en-US" b="1" i="0" u="none" strike="noStrike" kern="0" cap="none" spc="50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chemeClr val="bg1"/>
                </a:solidFill>
                <a:effectLst/>
                <a:uLnTx/>
                <a:uFillTx/>
                <a:ea typeface="ÇlÇr ñæí©" charset="0"/>
              </a:endParaRPr>
            </a:p>
          </p:txBody>
        </p:sp>
        <p:sp>
          <p:nvSpPr>
            <p:cNvPr id="37" name="Rectangle 121">
              <a:extLst>
                <a:ext uri="{FF2B5EF4-FFF2-40B4-BE49-F238E27FC236}">
                  <a16:creationId xmlns:a16="http://schemas.microsoft.com/office/drawing/2014/main" id="{EABF5B17-1E48-41F7-ACC2-A0A31781878C}"/>
                </a:ext>
              </a:extLst>
            </p:cNvPr>
            <p:cNvSpPr>
              <a:spLocks noChangeArrowheads="1"/>
            </p:cNvSpPr>
            <p:nvPr/>
          </p:nvSpPr>
          <p:spPr bwMode="auto">
            <a:xfrm>
              <a:off x="7005442" y="1966091"/>
              <a:ext cx="696867" cy="603516"/>
            </a:xfrm>
            <a:prstGeom prst="rect">
              <a:avLst/>
            </a:prstGeom>
            <a:solidFill>
              <a:schemeClr val="accent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          </a:t>
              </a: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chemeClr val="bg1"/>
                </a:solidFill>
                <a:effectLst/>
                <a:uLnTx/>
                <a:uFillTx/>
                <a:ea typeface="ÇlÇr ñæí©" charset="0"/>
              </a:endParaRPr>
            </a:p>
          </p:txBody>
        </p:sp>
        <p:pic>
          <p:nvPicPr>
            <p:cNvPr id="35" name="Graphic 34" descr="Bullseye with solid fill">
              <a:extLst>
                <a:ext uri="{FF2B5EF4-FFF2-40B4-BE49-F238E27FC236}">
                  <a16:creationId xmlns:a16="http://schemas.microsoft.com/office/drawing/2014/main" id="{6A2FB464-DA3E-49BC-B211-F7D4CC46A0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44204" y="2078487"/>
              <a:ext cx="376821" cy="374548"/>
            </a:xfrm>
            <a:prstGeom prst="rect">
              <a:avLst/>
            </a:prstGeom>
          </p:spPr>
        </p:pic>
      </p:grpSp>
      <p:sp>
        <p:nvSpPr>
          <p:cNvPr id="47" name="Title 3">
            <a:extLst>
              <a:ext uri="{FF2B5EF4-FFF2-40B4-BE49-F238E27FC236}">
                <a16:creationId xmlns:a16="http://schemas.microsoft.com/office/drawing/2014/main" id="{9A592824-2190-4526-8C06-D62BC26911CF}"/>
              </a:ext>
            </a:extLst>
          </p:cNvPr>
          <p:cNvSpPr txBox="1">
            <a:spLocks/>
          </p:cNvSpPr>
          <p:nvPr/>
        </p:nvSpPr>
        <p:spPr>
          <a:xfrm>
            <a:off x="249990" y="279407"/>
            <a:ext cx="12168583" cy="480233"/>
          </a:xfrm>
          <a:prstGeom prst="rect">
            <a:avLst/>
          </a:prstGeom>
        </p:spPr>
        <p:txBody>
          <a:bodyPr>
            <a:normAutofit fontScale="90000" lnSpcReduction="20000"/>
          </a:bodyPr>
          <a:lstStyle>
            <a:lvl1pPr algn="l" defTabSz="457200" rtl="0" eaLnBrk="1" fontAlgn="base" hangingPunct="1">
              <a:spcBef>
                <a:spcPct val="0"/>
              </a:spcBef>
              <a:spcAft>
                <a:spcPct val="0"/>
              </a:spcAft>
              <a:defRPr sz="3600" b="0" i="0" kern="1200" baseline="0">
                <a:ln>
                  <a:noFill/>
                </a:ln>
                <a:solidFill>
                  <a:srgbClr val="18453B"/>
                </a:solidFill>
                <a:latin typeface="Gotham-Bold"/>
                <a:ea typeface="ＭＳ Ｐゴシック" charset="-128"/>
                <a:cs typeface="Gotham-Bold"/>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effectLst/>
                <a:uLnTx/>
                <a:uFillTx/>
                <a:latin typeface="Arial Black" panose="020B0A04020102020204" pitchFamily="34" charset="0"/>
                <a:ea typeface="ＭＳ Ｐゴシック" charset="-128"/>
              </a:rPr>
              <a:t>Our Aims</a:t>
            </a:r>
            <a:endParaRPr kumimoji="0" lang="en-US" sz="3600" b="0" i="0" u="none" strike="noStrike" kern="1200" cap="none" spc="0" normalizeH="0" baseline="0" noProof="0" dirty="0">
              <a:ln>
                <a:noFill/>
              </a:ln>
              <a:effectLst/>
              <a:uLnTx/>
              <a:uFillTx/>
              <a:latin typeface="Arial Black" panose="020B0A04020102020204" pitchFamily="34" charset="0"/>
              <a:ea typeface="ＭＳ Ｐゴシック" charset="-128"/>
            </a:endParaRPr>
          </a:p>
        </p:txBody>
      </p:sp>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2090887" y="-1946349"/>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4D7669EE-0E19-492E-A1C4-7BB265853137}"/>
              </a:ext>
            </a:extLst>
          </p:cNvPr>
          <p:cNvCxnSpPr>
            <a:cxnSpLocks/>
          </p:cNvCxnSpPr>
          <p:nvPr/>
        </p:nvCxnSpPr>
        <p:spPr>
          <a:xfrm>
            <a:off x="0" y="787006"/>
            <a:ext cx="12192000"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72" name="Graphic 71" descr="Bullseye with solid fill">
            <a:extLst>
              <a:ext uri="{FF2B5EF4-FFF2-40B4-BE49-F238E27FC236}">
                <a16:creationId xmlns:a16="http://schemas.microsoft.com/office/drawing/2014/main" id="{67248717-AEF2-4BD6-9A16-82B673AEF5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207" y="2100625"/>
            <a:ext cx="376821" cy="376821"/>
          </a:xfrm>
          <a:prstGeom prst="rect">
            <a:avLst/>
          </a:prstGeom>
        </p:spPr>
      </p:pic>
      <p:pic>
        <p:nvPicPr>
          <p:cNvPr id="76" name="Graphic 75" descr="Network">
            <a:extLst>
              <a:ext uri="{FF2B5EF4-FFF2-40B4-BE49-F238E27FC236}">
                <a16:creationId xmlns:a16="http://schemas.microsoft.com/office/drawing/2014/main" id="{EF5EF067-4B49-4E87-BCC8-D9EE0FBEC62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053" y="2787253"/>
            <a:ext cx="353589" cy="351420"/>
          </a:xfrm>
          <a:prstGeom prst="rect">
            <a:avLst/>
          </a:prstGeom>
        </p:spPr>
      </p:pic>
      <p:grpSp>
        <p:nvGrpSpPr>
          <p:cNvPr id="2" name="Group 1">
            <a:extLst>
              <a:ext uri="{FF2B5EF4-FFF2-40B4-BE49-F238E27FC236}">
                <a16:creationId xmlns:a16="http://schemas.microsoft.com/office/drawing/2014/main" id="{DC812142-EF15-4A99-98E9-D8BD63FE7848}"/>
              </a:ext>
            </a:extLst>
          </p:cNvPr>
          <p:cNvGrpSpPr/>
          <p:nvPr/>
        </p:nvGrpSpPr>
        <p:grpSpPr>
          <a:xfrm>
            <a:off x="394446" y="2646327"/>
            <a:ext cx="1886430" cy="925781"/>
            <a:chOff x="413012" y="2953977"/>
            <a:chExt cx="1886430" cy="925781"/>
          </a:xfrm>
        </p:grpSpPr>
        <p:pic>
          <p:nvPicPr>
            <p:cNvPr id="77" name="Graphic 76" descr="Bar graph with upward trend">
              <a:extLst>
                <a:ext uri="{FF2B5EF4-FFF2-40B4-BE49-F238E27FC236}">
                  <a16:creationId xmlns:a16="http://schemas.microsoft.com/office/drawing/2014/main" id="{3944441A-859E-49ED-B288-E0790998FA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5694" y="3292086"/>
              <a:ext cx="380156" cy="326123"/>
            </a:xfrm>
            <a:prstGeom prst="rect">
              <a:avLst/>
            </a:prstGeom>
          </p:spPr>
        </p:pic>
        <p:sp>
          <p:nvSpPr>
            <p:cNvPr id="79" name="Rectangle 121">
              <a:extLst>
                <a:ext uri="{FF2B5EF4-FFF2-40B4-BE49-F238E27FC236}">
                  <a16:creationId xmlns:a16="http://schemas.microsoft.com/office/drawing/2014/main" id="{B6A5A712-6D8A-4E7E-A3C0-5F70966F3057}"/>
                </a:ext>
              </a:extLst>
            </p:cNvPr>
            <p:cNvSpPr>
              <a:spLocks noChangeArrowheads="1"/>
            </p:cNvSpPr>
            <p:nvPr/>
          </p:nvSpPr>
          <p:spPr bwMode="auto">
            <a:xfrm>
              <a:off x="421306" y="2953977"/>
              <a:ext cx="1878136" cy="44022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kumimoji="0" lang="en-US" sz="1600" b="1" i="0" u="none" strike="noStrike" kern="0" cap="none" spc="0" normalizeH="0" baseline="0" noProof="0" dirty="0">
                  <a:ln>
                    <a:noFill/>
                  </a:ln>
                  <a:solidFill>
                    <a:schemeClr val="bg1"/>
                  </a:solidFill>
                  <a:effectLst/>
                  <a:uLnTx/>
                  <a:uFillTx/>
                  <a:latin typeface="Calibri"/>
                  <a:ea typeface="ÇlÇr ñæí©" charset="0"/>
                  <a:cs typeface="+mn-cs"/>
                </a:rPr>
                <a:t>INITIATIVES</a:t>
              </a:r>
              <a:endParaRPr kumimoji="0" lang="en-US" sz="20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2" name="Graphic 81" descr="Network">
              <a:extLst>
                <a:ext uri="{FF2B5EF4-FFF2-40B4-BE49-F238E27FC236}">
                  <a16:creationId xmlns:a16="http://schemas.microsoft.com/office/drawing/2014/main" id="{FC13746B-D99E-4D1E-8FDD-3066D429C47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644" y="2988910"/>
              <a:ext cx="353589" cy="351420"/>
            </a:xfrm>
            <a:prstGeom prst="rect">
              <a:avLst/>
            </a:prstGeom>
          </p:spPr>
        </p:pic>
        <p:grpSp>
          <p:nvGrpSpPr>
            <p:cNvPr id="83" name="Group 82">
              <a:extLst>
                <a:ext uri="{FF2B5EF4-FFF2-40B4-BE49-F238E27FC236}">
                  <a16:creationId xmlns:a16="http://schemas.microsoft.com/office/drawing/2014/main" id="{51B05B17-7514-46E6-9DA1-E0CF21D6861F}"/>
                </a:ext>
              </a:extLst>
            </p:cNvPr>
            <p:cNvGrpSpPr/>
            <p:nvPr/>
          </p:nvGrpSpPr>
          <p:grpSpPr>
            <a:xfrm>
              <a:off x="413012" y="3449741"/>
              <a:ext cx="1878136" cy="430017"/>
              <a:chOff x="464697" y="3202513"/>
              <a:chExt cx="1878136" cy="430017"/>
            </a:xfrm>
          </p:grpSpPr>
          <p:sp>
            <p:nvSpPr>
              <p:cNvPr id="84" name="Rectangle 121">
                <a:extLst>
                  <a:ext uri="{FF2B5EF4-FFF2-40B4-BE49-F238E27FC236}">
                    <a16:creationId xmlns:a16="http://schemas.microsoft.com/office/drawing/2014/main" id="{BCE0F208-D973-4F91-B629-64EF83117558}"/>
                  </a:ext>
                </a:extLst>
              </p:cNvPr>
              <p:cNvSpPr>
                <a:spLocks noChangeArrowheads="1"/>
              </p:cNvSpPr>
              <p:nvPr/>
            </p:nvSpPr>
            <p:spPr bwMode="auto">
              <a:xfrm>
                <a:off x="464697" y="3202513"/>
                <a:ext cx="1878136" cy="43001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lang="en-US" sz="1600" b="1" kern="0" dirty="0">
                    <a:solidFill>
                      <a:schemeClr val="bg1"/>
                    </a:solidFill>
                    <a:latin typeface="Calibri"/>
                    <a:ea typeface="ÇlÇr ñæí©" charset="0"/>
                  </a:rPr>
                  <a:t>METRICS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5" name="Graphic 84" descr="Bar graph with upward trend">
                <a:extLst>
                  <a:ext uri="{FF2B5EF4-FFF2-40B4-BE49-F238E27FC236}">
                    <a16:creationId xmlns:a16="http://schemas.microsoft.com/office/drawing/2014/main" id="{B8CB9D99-FF76-40A9-8F3E-45E8FC4673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0507" y="3232826"/>
                <a:ext cx="380156" cy="326123"/>
              </a:xfrm>
              <a:prstGeom prst="rect">
                <a:avLst/>
              </a:prstGeom>
            </p:spPr>
          </p:pic>
        </p:grpSp>
      </p:grpSp>
      <p:pic>
        <p:nvPicPr>
          <p:cNvPr id="86" name="Graphic 85" descr="Flag">
            <a:extLst>
              <a:ext uri="{FF2B5EF4-FFF2-40B4-BE49-F238E27FC236}">
                <a16:creationId xmlns:a16="http://schemas.microsoft.com/office/drawing/2014/main" id="{6ACBF173-5871-4991-9D1C-E33CB0BD602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9079" y="1216900"/>
            <a:ext cx="348462" cy="290262"/>
          </a:xfrm>
          <a:prstGeom prst="rect">
            <a:avLst/>
          </a:prstGeom>
        </p:spPr>
      </p:pic>
      <p:grpSp>
        <p:nvGrpSpPr>
          <p:cNvPr id="4" name="Group 3">
            <a:extLst>
              <a:ext uri="{FF2B5EF4-FFF2-40B4-BE49-F238E27FC236}">
                <a16:creationId xmlns:a16="http://schemas.microsoft.com/office/drawing/2014/main" id="{0478DA8E-F0D9-445D-B713-F69055B23D3A}"/>
              </a:ext>
            </a:extLst>
          </p:cNvPr>
          <p:cNvGrpSpPr/>
          <p:nvPr/>
        </p:nvGrpSpPr>
        <p:grpSpPr>
          <a:xfrm>
            <a:off x="402712" y="1970484"/>
            <a:ext cx="1878164" cy="615652"/>
            <a:chOff x="428904" y="3161196"/>
            <a:chExt cx="1878164" cy="619389"/>
          </a:xfrm>
        </p:grpSpPr>
        <p:sp>
          <p:nvSpPr>
            <p:cNvPr id="91" name="Rectangle 121">
              <a:extLst>
                <a:ext uri="{FF2B5EF4-FFF2-40B4-BE49-F238E27FC236}">
                  <a16:creationId xmlns:a16="http://schemas.microsoft.com/office/drawing/2014/main" id="{85EB0B73-D1CB-4060-B2E3-C830E1ADBC92}"/>
                </a:ext>
              </a:extLst>
            </p:cNvPr>
            <p:cNvSpPr>
              <a:spLocks noChangeArrowheads="1"/>
            </p:cNvSpPr>
            <p:nvPr/>
          </p:nvSpPr>
          <p:spPr bwMode="auto">
            <a:xfrm>
              <a:off x="428904" y="3161196"/>
              <a:ext cx="1878164" cy="619389"/>
            </a:xfrm>
            <a:prstGeom prst="rect">
              <a:avLst/>
            </a:prstGeom>
            <a:solidFill>
              <a:srgbClr val="6E005F"/>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a:ea typeface="ÇlÇr ñæí©" charset="0"/>
                  <a:cs typeface="+mn-cs"/>
                </a:rPr>
                <a:t>      </a:t>
              </a:r>
              <a:r>
                <a:rPr lang="en-US" sz="2400" b="1" kern="0" spc="50" baseline="0" dirty="0">
                  <a:solidFill>
                    <a:schemeClr val="bg1"/>
                  </a:solidFill>
                  <a:latin typeface="Calibri"/>
                  <a:ea typeface="ÇlÇr ñæí©" charset="0"/>
                </a:rPr>
                <a:t>AIMS</a:t>
              </a:r>
              <a:endParaRPr kumimoji="0" lang="en-US" sz="2000" b="1" i="0" u="none" strike="noStrike" kern="0" cap="none" spc="50" normalizeH="0" noProof="0" dirty="0">
                <a:ln>
                  <a:noFill/>
                </a:ln>
                <a:solidFill>
                  <a:schemeClr val="bg1"/>
                </a:solidFill>
                <a:effectLst/>
                <a:uLnTx/>
                <a:uFillTx/>
                <a:latin typeface="Calibri"/>
                <a:ea typeface="ÇlÇr ñæí©" charset="0"/>
                <a:cs typeface="+mn-cs"/>
              </a:endParaRPr>
            </a:p>
          </p:txBody>
        </p:sp>
        <p:pic>
          <p:nvPicPr>
            <p:cNvPr id="93" name="Graphic 92" descr="Bullseye with solid fill">
              <a:extLst>
                <a:ext uri="{FF2B5EF4-FFF2-40B4-BE49-F238E27FC236}">
                  <a16:creationId xmlns:a16="http://schemas.microsoft.com/office/drawing/2014/main" id="{CFE30B63-5050-4923-BF9D-6370335F38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9571" y="3274951"/>
              <a:ext cx="376821" cy="376821"/>
            </a:xfrm>
            <a:prstGeom prst="rect">
              <a:avLst/>
            </a:prstGeom>
          </p:spPr>
        </p:pic>
      </p:grpSp>
      <p:grpSp>
        <p:nvGrpSpPr>
          <p:cNvPr id="96" name="Group 95">
            <a:extLst>
              <a:ext uri="{FF2B5EF4-FFF2-40B4-BE49-F238E27FC236}">
                <a16:creationId xmlns:a16="http://schemas.microsoft.com/office/drawing/2014/main" id="{F96B503A-6274-4457-90F0-5176A96781C9}"/>
              </a:ext>
            </a:extLst>
          </p:cNvPr>
          <p:cNvGrpSpPr/>
          <p:nvPr/>
        </p:nvGrpSpPr>
        <p:grpSpPr>
          <a:xfrm>
            <a:off x="410731" y="1009217"/>
            <a:ext cx="1878159" cy="415366"/>
            <a:chOff x="2417243" y="1042788"/>
            <a:chExt cx="1878159" cy="415366"/>
          </a:xfrm>
        </p:grpSpPr>
        <p:sp>
          <p:nvSpPr>
            <p:cNvPr id="97" name="Rectangle 121">
              <a:extLst>
                <a:ext uri="{FF2B5EF4-FFF2-40B4-BE49-F238E27FC236}">
                  <a16:creationId xmlns:a16="http://schemas.microsoft.com/office/drawing/2014/main" id="{047B7D99-8C31-41B3-9141-9308A21FEEF7}"/>
                </a:ext>
              </a:extLst>
            </p:cNvPr>
            <p:cNvSpPr>
              <a:spLocks noChangeArrowheads="1"/>
            </p:cNvSpPr>
            <p:nvPr/>
          </p:nvSpPr>
          <p:spPr bwMode="auto">
            <a:xfrm>
              <a:off x="2417243" y="1042788"/>
              <a:ext cx="1878159" cy="415366"/>
            </a:xfrm>
            <a:prstGeom prst="rect">
              <a:avLst/>
            </a:prstGeom>
            <a:solidFill>
              <a:srgbClr val="104D4B"/>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VALUES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98" name="Graphic 97" descr="Flag">
              <a:extLst>
                <a:ext uri="{FF2B5EF4-FFF2-40B4-BE49-F238E27FC236}">
                  <a16:creationId xmlns:a16="http://schemas.microsoft.com/office/drawing/2014/main" id="{C12FEFE8-F222-4238-928A-7AF2CB19DA6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32792" y="1117137"/>
              <a:ext cx="348462" cy="290262"/>
            </a:xfrm>
            <a:prstGeom prst="rect">
              <a:avLst/>
            </a:prstGeom>
          </p:spPr>
        </p:pic>
      </p:grpSp>
      <p:sp>
        <p:nvSpPr>
          <p:cNvPr id="100" name="Rectangle 121">
            <a:extLst>
              <a:ext uri="{FF2B5EF4-FFF2-40B4-BE49-F238E27FC236}">
                <a16:creationId xmlns:a16="http://schemas.microsoft.com/office/drawing/2014/main" id="{3DF14DF9-17FC-432B-9BD1-C09A54991575}"/>
              </a:ext>
            </a:extLst>
          </p:cNvPr>
          <p:cNvSpPr>
            <a:spLocks noChangeArrowheads="1"/>
          </p:cNvSpPr>
          <p:nvPr/>
        </p:nvSpPr>
        <p:spPr bwMode="auto">
          <a:xfrm>
            <a:off x="410731" y="1489850"/>
            <a:ext cx="1878159" cy="415366"/>
          </a:xfrm>
          <a:prstGeom prst="rect">
            <a:avLst/>
          </a:prstGeom>
          <a:solidFill>
            <a:srgbClr val="BF5828"/>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  PRINCIPLES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102" name="Graphic 101" descr="Wreath">
            <a:extLst>
              <a:ext uri="{FF2B5EF4-FFF2-40B4-BE49-F238E27FC236}">
                <a16:creationId xmlns:a16="http://schemas.microsoft.com/office/drawing/2014/main" id="{304FE7E3-BDF3-4049-BD83-56FA5C8C27A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4053" y="1548375"/>
            <a:ext cx="306664" cy="321609"/>
          </a:xfrm>
          <a:prstGeom prst="rect">
            <a:avLst/>
          </a:prstGeom>
        </p:spPr>
      </p:pic>
    </p:spTree>
    <p:extLst>
      <p:ext uri="{BB962C8B-B14F-4D97-AF65-F5344CB8AC3E}">
        <p14:creationId xmlns:p14="http://schemas.microsoft.com/office/powerpoint/2010/main" val="926697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121">
            <a:extLst>
              <a:ext uri="{FF2B5EF4-FFF2-40B4-BE49-F238E27FC236}">
                <a16:creationId xmlns:a16="http://schemas.microsoft.com/office/drawing/2014/main" id="{931B47F6-2873-4682-B54A-1CBF43F6773C}"/>
              </a:ext>
            </a:extLst>
          </p:cNvPr>
          <p:cNvSpPr>
            <a:spLocks noChangeArrowheads="1"/>
          </p:cNvSpPr>
          <p:nvPr/>
        </p:nvSpPr>
        <p:spPr bwMode="auto">
          <a:xfrm>
            <a:off x="2706991" y="5341160"/>
            <a:ext cx="8624212" cy="579341"/>
          </a:xfrm>
          <a:prstGeom prst="rect">
            <a:avLst/>
          </a:prstGeom>
          <a:solidFill>
            <a:srgbClr val="00818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chemeClr val="bg1"/>
                </a:solidFill>
                <a:effectLst/>
                <a:uLnTx/>
                <a:uFillTx/>
                <a:ea typeface="ÇlÇr ñæí©" charset="0"/>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chemeClr val="bg1"/>
                </a:solidFill>
                <a:effectLst/>
                <a:uLnTx/>
                <a:uFillTx/>
                <a:ea typeface="ÇlÇr ñæí©" charset="0"/>
              </a:rPr>
              <a:t>                                            </a:t>
            </a:r>
            <a:r>
              <a:rPr kumimoji="0" lang="en-US" sz="1600" b="1" i="0" u="none" strike="noStrike" kern="0" cap="none" spc="0" normalizeH="0" baseline="0" noProof="0" dirty="0">
                <a:ln>
                  <a:noFill/>
                </a:ln>
                <a:solidFill>
                  <a:schemeClr val="bg1"/>
                </a:solidFill>
                <a:effectLst/>
                <a:uLnTx/>
                <a:uFillTx/>
                <a:ea typeface="ÇlÇr ñæí©" charset="0"/>
              </a:rPr>
              <a:t>PROMOTING</a:t>
            </a:r>
            <a:r>
              <a:rPr kumimoji="0" lang="en-US" sz="1400" b="1" i="0" u="none" strike="noStrike" kern="0" cap="none" spc="0" normalizeH="0" baseline="0" noProof="0" dirty="0">
                <a:ln>
                  <a:noFill/>
                </a:ln>
                <a:solidFill>
                  <a:schemeClr val="bg1"/>
                </a:solidFill>
                <a:effectLst/>
                <a:uLnTx/>
                <a:uFillTx/>
                <a:ea typeface="ÇlÇr ñæí©" charset="0"/>
              </a:rPr>
              <a:t>  </a:t>
            </a:r>
            <a:r>
              <a:rPr kumimoji="0" lang="en-US" sz="2400" b="1" i="0" u="none" strike="noStrike" kern="0" cap="none" spc="600" normalizeH="0" baseline="0" noProof="0" dirty="0">
                <a:ln>
                  <a:noFill/>
                </a:ln>
                <a:solidFill>
                  <a:schemeClr val="bg1"/>
                </a:solidFill>
                <a:effectLst/>
                <a:uLnTx/>
                <a:uFillTx/>
                <a:ea typeface="ÇlÇr ñæí©" charset="0"/>
              </a:rPr>
              <a:t>ACCOUNTABILITY</a:t>
            </a:r>
            <a:endParaRPr kumimoji="0" lang="en-US" sz="1400" b="1" i="0" u="none" strike="noStrike" kern="0" cap="none" spc="600" normalizeH="0" baseline="0" noProof="0" dirty="0">
              <a:ln>
                <a:noFill/>
              </a:ln>
              <a:solidFill>
                <a:schemeClr val="bg1"/>
              </a:solidFill>
              <a:effectLst/>
              <a:uLnTx/>
              <a:uFillTx/>
              <a:ea typeface="ÇlÇr ñæí©"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chemeClr val="bg1"/>
              </a:solidFill>
              <a:effectLst/>
              <a:uLnTx/>
              <a:uFillTx/>
              <a:ea typeface="ÇlÇr ñæí©" charset="0"/>
            </a:endParaRPr>
          </a:p>
        </p:txBody>
      </p:sp>
      <p:sp>
        <p:nvSpPr>
          <p:cNvPr id="47" name="Title 3">
            <a:extLst>
              <a:ext uri="{FF2B5EF4-FFF2-40B4-BE49-F238E27FC236}">
                <a16:creationId xmlns:a16="http://schemas.microsoft.com/office/drawing/2014/main" id="{9A592824-2190-4526-8C06-D62BC26911CF}"/>
              </a:ext>
            </a:extLst>
          </p:cNvPr>
          <p:cNvSpPr txBox="1">
            <a:spLocks/>
          </p:cNvSpPr>
          <p:nvPr/>
        </p:nvSpPr>
        <p:spPr>
          <a:xfrm>
            <a:off x="249990" y="279407"/>
            <a:ext cx="12168583" cy="480233"/>
          </a:xfrm>
          <a:prstGeom prst="rect">
            <a:avLst/>
          </a:prstGeom>
        </p:spPr>
        <p:txBody>
          <a:bodyPr>
            <a:normAutofit fontScale="90000" lnSpcReduction="20000"/>
          </a:bodyPr>
          <a:lstStyle>
            <a:lvl1pPr algn="l" defTabSz="457200" rtl="0" eaLnBrk="1" fontAlgn="base" hangingPunct="1">
              <a:spcBef>
                <a:spcPct val="0"/>
              </a:spcBef>
              <a:spcAft>
                <a:spcPct val="0"/>
              </a:spcAft>
              <a:defRPr sz="3600" b="0" i="0" kern="1200" baseline="0">
                <a:ln>
                  <a:noFill/>
                </a:ln>
                <a:solidFill>
                  <a:srgbClr val="18453B"/>
                </a:solidFill>
                <a:latin typeface="Gotham-Bold"/>
                <a:ea typeface="ＭＳ Ｐゴシック" charset="-128"/>
                <a:cs typeface="Gotham-Bold"/>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effectLst/>
                <a:uLnTx/>
                <a:uFillTx/>
                <a:latin typeface="Arial Black" panose="020B0A04020102020204" pitchFamily="34" charset="0"/>
                <a:ea typeface="ＭＳ Ｐゴシック" charset="-128"/>
              </a:rPr>
              <a:t>Our Initiatives</a:t>
            </a:r>
            <a:endParaRPr kumimoji="0" lang="en-US" sz="3600" b="0" i="0" u="none" strike="noStrike" kern="1200" cap="none" spc="0" normalizeH="0" baseline="0" noProof="0" dirty="0">
              <a:ln>
                <a:noFill/>
              </a:ln>
              <a:effectLst/>
              <a:uLnTx/>
              <a:uFillTx/>
              <a:latin typeface="Arial Black" panose="020B0A04020102020204" pitchFamily="34" charset="0"/>
              <a:ea typeface="ＭＳ Ｐゴシック" charset="-128"/>
            </a:endParaRPr>
          </a:p>
        </p:txBody>
      </p:sp>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2090887" y="-1946349"/>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49" name="Graphic 48" descr="Bullseye with solid fill">
            <a:extLst>
              <a:ext uri="{FF2B5EF4-FFF2-40B4-BE49-F238E27FC236}">
                <a16:creationId xmlns:a16="http://schemas.microsoft.com/office/drawing/2014/main" id="{9E67606F-059C-4AB9-8393-DF1CBE373C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45908" y="1392748"/>
            <a:ext cx="425723" cy="425723"/>
          </a:xfrm>
          <a:prstGeom prst="rect">
            <a:avLst/>
          </a:prstGeom>
        </p:spPr>
      </p:pic>
      <p:cxnSp>
        <p:nvCxnSpPr>
          <p:cNvPr id="78" name="Straight Connector 77">
            <a:extLst>
              <a:ext uri="{FF2B5EF4-FFF2-40B4-BE49-F238E27FC236}">
                <a16:creationId xmlns:a16="http://schemas.microsoft.com/office/drawing/2014/main" id="{4D7669EE-0E19-492E-A1C4-7BB265853137}"/>
              </a:ext>
            </a:extLst>
          </p:cNvPr>
          <p:cNvCxnSpPr>
            <a:cxnSpLocks/>
          </p:cNvCxnSpPr>
          <p:nvPr/>
        </p:nvCxnSpPr>
        <p:spPr>
          <a:xfrm>
            <a:off x="0" y="787006"/>
            <a:ext cx="12192000"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76" name="Graphic 75" descr="Network">
            <a:extLst>
              <a:ext uri="{FF2B5EF4-FFF2-40B4-BE49-F238E27FC236}">
                <a16:creationId xmlns:a16="http://schemas.microsoft.com/office/drawing/2014/main" id="{EF5EF067-4B49-4E87-BCC8-D9EE0FBEC62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053" y="2787253"/>
            <a:ext cx="353589" cy="351420"/>
          </a:xfrm>
          <a:prstGeom prst="rect">
            <a:avLst/>
          </a:prstGeom>
        </p:spPr>
      </p:pic>
      <p:pic>
        <p:nvPicPr>
          <p:cNvPr id="77" name="Graphic 76" descr="Bar graph with upward trend">
            <a:extLst>
              <a:ext uri="{FF2B5EF4-FFF2-40B4-BE49-F238E27FC236}">
                <a16:creationId xmlns:a16="http://schemas.microsoft.com/office/drawing/2014/main" id="{3944441A-859E-49ED-B288-E0790998FA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2160" y="4022073"/>
            <a:ext cx="380156" cy="326123"/>
          </a:xfrm>
          <a:prstGeom prst="rect">
            <a:avLst/>
          </a:prstGeom>
        </p:spPr>
      </p:pic>
      <p:pic>
        <p:nvPicPr>
          <p:cNvPr id="82" name="Graphic 81" descr="Network">
            <a:extLst>
              <a:ext uri="{FF2B5EF4-FFF2-40B4-BE49-F238E27FC236}">
                <a16:creationId xmlns:a16="http://schemas.microsoft.com/office/drawing/2014/main" id="{FC13746B-D99E-4D1E-8FDD-3066D429C47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110" y="3718897"/>
            <a:ext cx="353589" cy="351420"/>
          </a:xfrm>
          <a:prstGeom prst="rect">
            <a:avLst/>
          </a:prstGeom>
        </p:spPr>
      </p:pic>
      <p:grpSp>
        <p:nvGrpSpPr>
          <p:cNvPr id="83" name="Group 82">
            <a:extLst>
              <a:ext uri="{FF2B5EF4-FFF2-40B4-BE49-F238E27FC236}">
                <a16:creationId xmlns:a16="http://schemas.microsoft.com/office/drawing/2014/main" id="{51B05B17-7514-46E6-9DA1-E0CF21D6861F}"/>
              </a:ext>
            </a:extLst>
          </p:cNvPr>
          <p:cNvGrpSpPr/>
          <p:nvPr/>
        </p:nvGrpSpPr>
        <p:grpSpPr>
          <a:xfrm>
            <a:off x="410731" y="3406642"/>
            <a:ext cx="1878136" cy="430017"/>
            <a:chOff x="464697" y="3202513"/>
            <a:chExt cx="1878136" cy="430017"/>
          </a:xfrm>
        </p:grpSpPr>
        <p:sp>
          <p:nvSpPr>
            <p:cNvPr id="84" name="Rectangle 121">
              <a:extLst>
                <a:ext uri="{FF2B5EF4-FFF2-40B4-BE49-F238E27FC236}">
                  <a16:creationId xmlns:a16="http://schemas.microsoft.com/office/drawing/2014/main" id="{BCE0F208-D973-4F91-B629-64EF83117558}"/>
                </a:ext>
              </a:extLst>
            </p:cNvPr>
            <p:cNvSpPr>
              <a:spLocks noChangeArrowheads="1"/>
            </p:cNvSpPr>
            <p:nvPr/>
          </p:nvSpPr>
          <p:spPr bwMode="auto">
            <a:xfrm>
              <a:off x="464697" y="3202513"/>
              <a:ext cx="1878136" cy="43001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lang="en-US" sz="1600" b="1" kern="0" dirty="0">
                  <a:solidFill>
                    <a:schemeClr val="bg1"/>
                  </a:solidFill>
                  <a:latin typeface="Calibri"/>
                  <a:ea typeface="ÇlÇr ñæí©" charset="0"/>
                </a:rPr>
                <a:t>METRICS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5" name="Graphic 84" descr="Bar graph with upward trend">
              <a:extLst>
                <a:ext uri="{FF2B5EF4-FFF2-40B4-BE49-F238E27FC236}">
                  <a16:creationId xmlns:a16="http://schemas.microsoft.com/office/drawing/2014/main" id="{B8CB9D99-FF76-40A9-8F3E-45E8FC4673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0507" y="3232826"/>
              <a:ext cx="380156" cy="326123"/>
            </a:xfrm>
            <a:prstGeom prst="rect">
              <a:avLst/>
            </a:prstGeom>
          </p:spPr>
        </p:pic>
      </p:grpSp>
      <p:grpSp>
        <p:nvGrpSpPr>
          <p:cNvPr id="5" name="Group 4">
            <a:extLst>
              <a:ext uri="{FF2B5EF4-FFF2-40B4-BE49-F238E27FC236}">
                <a16:creationId xmlns:a16="http://schemas.microsoft.com/office/drawing/2014/main" id="{7DC7A34E-2691-45B1-BEBA-753491FD2376}"/>
              </a:ext>
            </a:extLst>
          </p:cNvPr>
          <p:cNvGrpSpPr/>
          <p:nvPr/>
        </p:nvGrpSpPr>
        <p:grpSpPr>
          <a:xfrm>
            <a:off x="410703" y="1180784"/>
            <a:ext cx="1878164" cy="1404072"/>
            <a:chOff x="410703" y="1180784"/>
            <a:chExt cx="1878164" cy="1404072"/>
          </a:xfrm>
        </p:grpSpPr>
        <p:pic>
          <p:nvPicPr>
            <p:cNvPr id="72" name="Graphic 71" descr="Bullseye with solid fill">
              <a:extLst>
                <a:ext uri="{FF2B5EF4-FFF2-40B4-BE49-F238E27FC236}">
                  <a16:creationId xmlns:a16="http://schemas.microsoft.com/office/drawing/2014/main" id="{67248717-AEF2-4BD6-9A16-82B673AEF5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207" y="2100625"/>
              <a:ext cx="376821" cy="376821"/>
            </a:xfrm>
            <a:prstGeom prst="rect">
              <a:avLst/>
            </a:prstGeom>
          </p:spPr>
        </p:pic>
        <p:grpSp>
          <p:nvGrpSpPr>
            <p:cNvPr id="2" name="Group 1">
              <a:extLst>
                <a:ext uri="{FF2B5EF4-FFF2-40B4-BE49-F238E27FC236}">
                  <a16:creationId xmlns:a16="http://schemas.microsoft.com/office/drawing/2014/main" id="{21B25363-C3A3-4166-A659-A0B0CF379CF7}"/>
                </a:ext>
              </a:extLst>
            </p:cNvPr>
            <p:cNvGrpSpPr/>
            <p:nvPr/>
          </p:nvGrpSpPr>
          <p:grpSpPr>
            <a:xfrm>
              <a:off x="410703" y="2169490"/>
              <a:ext cx="1878164" cy="415366"/>
              <a:chOff x="2372212" y="1484973"/>
              <a:chExt cx="1878164" cy="415366"/>
            </a:xfrm>
          </p:grpSpPr>
          <p:sp>
            <p:nvSpPr>
              <p:cNvPr id="91" name="Rectangle 121">
                <a:extLst>
                  <a:ext uri="{FF2B5EF4-FFF2-40B4-BE49-F238E27FC236}">
                    <a16:creationId xmlns:a16="http://schemas.microsoft.com/office/drawing/2014/main" id="{85EB0B73-D1CB-4060-B2E3-C830E1ADBC92}"/>
                  </a:ext>
                </a:extLst>
              </p:cNvPr>
              <p:cNvSpPr>
                <a:spLocks noChangeArrowheads="1"/>
              </p:cNvSpPr>
              <p:nvPr/>
            </p:nvSpPr>
            <p:spPr bwMode="auto">
              <a:xfrm>
                <a:off x="2372212" y="1484973"/>
                <a:ext cx="1878164" cy="415366"/>
              </a:xfrm>
              <a:prstGeom prst="rect">
                <a:avLst/>
              </a:prstGeom>
              <a:solidFill>
                <a:srgbClr val="6E005F"/>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kern="0" spc="50" baseline="0" dirty="0">
                    <a:solidFill>
                      <a:schemeClr val="bg1"/>
                    </a:solidFill>
                    <a:latin typeface="Calibri"/>
                    <a:ea typeface="ÇlÇr ñæí©" charset="0"/>
                  </a:rPr>
                  <a:t>AIMS</a:t>
                </a:r>
                <a:endParaRPr kumimoji="0" lang="en-US" sz="2000" b="1" i="0" u="none" strike="noStrike" kern="0" cap="none" spc="50" normalizeH="0" noProof="0" dirty="0">
                  <a:ln>
                    <a:noFill/>
                  </a:ln>
                  <a:solidFill>
                    <a:schemeClr val="bg1"/>
                  </a:solidFill>
                  <a:effectLst/>
                  <a:uLnTx/>
                  <a:uFillTx/>
                  <a:latin typeface="Calibri"/>
                  <a:ea typeface="ÇlÇr ñæí©" charset="0"/>
                  <a:cs typeface="+mn-cs"/>
                </a:endParaRPr>
              </a:p>
            </p:txBody>
          </p:sp>
          <p:pic>
            <p:nvPicPr>
              <p:cNvPr id="93" name="Graphic 92" descr="Bullseye with solid fill">
                <a:extLst>
                  <a:ext uri="{FF2B5EF4-FFF2-40B4-BE49-F238E27FC236}">
                    <a16:creationId xmlns:a16="http://schemas.microsoft.com/office/drawing/2014/main" id="{CFE30B63-5050-4923-BF9D-6370335F38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80" y="1510813"/>
                <a:ext cx="376821" cy="374548"/>
              </a:xfrm>
              <a:prstGeom prst="rect">
                <a:avLst/>
              </a:prstGeom>
            </p:spPr>
          </p:pic>
        </p:grpSp>
        <p:grpSp>
          <p:nvGrpSpPr>
            <p:cNvPr id="3" name="Group 2">
              <a:extLst>
                <a:ext uri="{FF2B5EF4-FFF2-40B4-BE49-F238E27FC236}">
                  <a16:creationId xmlns:a16="http://schemas.microsoft.com/office/drawing/2014/main" id="{B3CB9F69-4DE7-4DCF-A189-80565FFE8844}"/>
                </a:ext>
              </a:extLst>
            </p:cNvPr>
            <p:cNvGrpSpPr/>
            <p:nvPr/>
          </p:nvGrpSpPr>
          <p:grpSpPr>
            <a:xfrm>
              <a:off x="410708" y="1180784"/>
              <a:ext cx="1878159" cy="895999"/>
              <a:chOff x="410731" y="1009217"/>
              <a:chExt cx="1878159" cy="895999"/>
            </a:xfrm>
          </p:grpSpPr>
          <p:pic>
            <p:nvPicPr>
              <p:cNvPr id="86" name="Graphic 85" descr="Flag">
                <a:extLst>
                  <a:ext uri="{FF2B5EF4-FFF2-40B4-BE49-F238E27FC236}">
                    <a16:creationId xmlns:a16="http://schemas.microsoft.com/office/drawing/2014/main" id="{6ACBF173-5871-4991-9D1C-E33CB0BD602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9079" y="1216900"/>
                <a:ext cx="348462" cy="290262"/>
              </a:xfrm>
              <a:prstGeom prst="rect">
                <a:avLst/>
              </a:prstGeom>
            </p:spPr>
          </p:pic>
          <p:grpSp>
            <p:nvGrpSpPr>
              <p:cNvPr id="96" name="Group 95">
                <a:extLst>
                  <a:ext uri="{FF2B5EF4-FFF2-40B4-BE49-F238E27FC236}">
                    <a16:creationId xmlns:a16="http://schemas.microsoft.com/office/drawing/2014/main" id="{F96B503A-6274-4457-90F0-5176A96781C9}"/>
                  </a:ext>
                </a:extLst>
              </p:cNvPr>
              <p:cNvGrpSpPr/>
              <p:nvPr/>
            </p:nvGrpSpPr>
            <p:grpSpPr>
              <a:xfrm>
                <a:off x="410731" y="1009217"/>
                <a:ext cx="1878159" cy="415366"/>
                <a:chOff x="2417243" y="1042788"/>
                <a:chExt cx="1878159" cy="415366"/>
              </a:xfrm>
            </p:grpSpPr>
            <p:sp>
              <p:nvSpPr>
                <p:cNvPr id="97" name="Rectangle 121">
                  <a:extLst>
                    <a:ext uri="{FF2B5EF4-FFF2-40B4-BE49-F238E27FC236}">
                      <a16:creationId xmlns:a16="http://schemas.microsoft.com/office/drawing/2014/main" id="{047B7D99-8C31-41B3-9141-9308A21FEEF7}"/>
                    </a:ext>
                  </a:extLst>
                </p:cNvPr>
                <p:cNvSpPr>
                  <a:spLocks noChangeArrowheads="1"/>
                </p:cNvSpPr>
                <p:nvPr/>
              </p:nvSpPr>
              <p:spPr bwMode="auto">
                <a:xfrm>
                  <a:off x="2417243" y="1042788"/>
                  <a:ext cx="1878159" cy="415366"/>
                </a:xfrm>
                <a:prstGeom prst="rect">
                  <a:avLst/>
                </a:prstGeom>
                <a:solidFill>
                  <a:srgbClr val="104D4B"/>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VALUES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98" name="Graphic 97" descr="Flag">
                  <a:extLst>
                    <a:ext uri="{FF2B5EF4-FFF2-40B4-BE49-F238E27FC236}">
                      <a16:creationId xmlns:a16="http://schemas.microsoft.com/office/drawing/2014/main" id="{C12FEFE8-F222-4238-928A-7AF2CB19DA6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32792" y="1117137"/>
                  <a:ext cx="348462" cy="290262"/>
                </a:xfrm>
                <a:prstGeom prst="rect">
                  <a:avLst/>
                </a:prstGeom>
              </p:spPr>
            </p:pic>
          </p:grpSp>
          <p:sp>
            <p:nvSpPr>
              <p:cNvPr id="100" name="Rectangle 121">
                <a:extLst>
                  <a:ext uri="{FF2B5EF4-FFF2-40B4-BE49-F238E27FC236}">
                    <a16:creationId xmlns:a16="http://schemas.microsoft.com/office/drawing/2014/main" id="{3DF14DF9-17FC-432B-9BD1-C09A54991575}"/>
                  </a:ext>
                </a:extLst>
              </p:cNvPr>
              <p:cNvSpPr>
                <a:spLocks noChangeArrowheads="1"/>
              </p:cNvSpPr>
              <p:nvPr/>
            </p:nvSpPr>
            <p:spPr bwMode="auto">
              <a:xfrm>
                <a:off x="410731" y="1489850"/>
                <a:ext cx="1878159" cy="415366"/>
              </a:xfrm>
              <a:prstGeom prst="rect">
                <a:avLst/>
              </a:prstGeom>
              <a:solidFill>
                <a:srgbClr val="BF5828"/>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  PRINCIPLES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102" name="Graphic 101" descr="Wreath">
                <a:extLst>
                  <a:ext uri="{FF2B5EF4-FFF2-40B4-BE49-F238E27FC236}">
                    <a16:creationId xmlns:a16="http://schemas.microsoft.com/office/drawing/2014/main" id="{304FE7E3-BDF3-4049-BD83-56FA5C8C27A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4053" y="1548375"/>
                <a:ext cx="306664" cy="321609"/>
              </a:xfrm>
              <a:prstGeom prst="rect">
                <a:avLst/>
              </a:prstGeom>
            </p:spPr>
          </p:pic>
        </p:grpSp>
      </p:grpSp>
      <p:sp>
        <p:nvSpPr>
          <p:cNvPr id="38" name="Rectangle 121">
            <a:extLst>
              <a:ext uri="{FF2B5EF4-FFF2-40B4-BE49-F238E27FC236}">
                <a16:creationId xmlns:a16="http://schemas.microsoft.com/office/drawing/2014/main" id="{15F919BC-D4EE-414A-B364-89DADA6B5124}"/>
              </a:ext>
            </a:extLst>
          </p:cNvPr>
          <p:cNvSpPr>
            <a:spLocks noChangeArrowheads="1"/>
          </p:cNvSpPr>
          <p:nvPr/>
        </p:nvSpPr>
        <p:spPr bwMode="auto">
          <a:xfrm>
            <a:off x="2688539" y="2681761"/>
            <a:ext cx="4181247" cy="764320"/>
          </a:xfrm>
          <a:prstGeom prst="rect">
            <a:avLst/>
          </a:prstGeom>
          <a:solidFill>
            <a:srgbClr val="00818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chemeClr val="bg1"/>
                </a:solidFill>
                <a:effectLst/>
                <a:uLnTx/>
                <a:uFillTx/>
                <a:ea typeface="ÇlÇr ñæí©" charset="0"/>
              </a:rPr>
              <a:t>          </a:t>
            </a:r>
          </a:p>
          <a:p>
            <a:pPr marL="0" marR="0" lvl="0" indent="0" defTabSz="914400" eaLnBrk="1" fontAlgn="base" latinLnBrk="0" hangingPunct="1">
              <a:lnSpc>
                <a:spcPct val="100000"/>
              </a:lnSpc>
              <a:spcBef>
                <a:spcPct val="0"/>
              </a:spcBef>
              <a:spcAft>
                <a:spcPct val="0"/>
              </a:spcAft>
              <a:buClrTx/>
              <a:buSzTx/>
              <a:buFontTx/>
              <a:buNone/>
              <a:tabLst/>
              <a:defRPr/>
            </a:pPr>
            <a:r>
              <a:rPr lang="en-US" sz="1600" b="1" kern="0" dirty="0">
                <a:solidFill>
                  <a:schemeClr val="bg1"/>
                </a:solidFill>
                <a:ea typeface="ÇlÇr ñæí©" charset="0"/>
              </a:rPr>
              <a:t>               EXPANDING</a:t>
            </a:r>
            <a:r>
              <a:rPr kumimoji="0" lang="en-US" sz="1600" b="1" i="0" u="none" strike="noStrike" kern="0" cap="none" spc="0" normalizeH="0" baseline="0" noProof="0" dirty="0">
                <a:ln>
                  <a:noFill/>
                </a:ln>
                <a:solidFill>
                  <a:schemeClr val="bg1"/>
                </a:solidFill>
                <a:effectLst/>
                <a:uLnTx/>
                <a:uFillTx/>
                <a:ea typeface="ÇlÇr ñæí©" charset="0"/>
              </a:rPr>
              <a:t> </a:t>
            </a:r>
          </a:p>
          <a:p>
            <a:pPr marL="0" marR="0" lvl="0" indent="0" defTabSz="914400" eaLnBrk="1" fontAlgn="base" latinLnBrk="0" hangingPunct="1">
              <a:lnSpc>
                <a:spcPct val="100000"/>
              </a:lnSpc>
              <a:spcBef>
                <a:spcPct val="0"/>
              </a:spcBef>
              <a:spcAft>
                <a:spcPct val="0"/>
              </a:spcAft>
              <a:buClrTx/>
              <a:buSzTx/>
              <a:buFontTx/>
              <a:buNone/>
              <a:tabLst/>
              <a:defRPr/>
            </a:pPr>
            <a:r>
              <a:rPr lang="en-US" b="1" kern="0" dirty="0">
                <a:solidFill>
                  <a:schemeClr val="bg1"/>
                </a:solidFill>
                <a:ea typeface="ÇlÇr ñæí©" charset="0"/>
              </a:rPr>
              <a:t>             </a:t>
            </a:r>
            <a:r>
              <a:rPr kumimoji="0" lang="en-US" sz="2000" b="1" i="0" u="none" strike="noStrike" kern="0" cap="none" spc="0" normalizeH="0" baseline="0" noProof="0" dirty="0">
                <a:ln>
                  <a:noFill/>
                </a:ln>
                <a:solidFill>
                  <a:schemeClr val="bg1"/>
                </a:solidFill>
                <a:effectLst/>
                <a:uLnTx/>
                <a:uFillTx/>
                <a:ea typeface="ÇlÇr ñæí©" charset="0"/>
              </a:rPr>
              <a:t>TRAUMA-INFORMED SERVICES</a:t>
            </a:r>
            <a:endParaRPr kumimoji="0" lang="en-US" sz="2800" b="1" i="0" u="none" strike="noStrike" kern="0" cap="none" spc="18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chemeClr val="bg1"/>
              </a:solidFill>
              <a:effectLst/>
              <a:uLnTx/>
              <a:uFillTx/>
              <a:ea typeface="ÇlÇr ñæí©" charset="0"/>
            </a:endParaRPr>
          </a:p>
        </p:txBody>
      </p:sp>
      <p:sp>
        <p:nvSpPr>
          <p:cNvPr id="39" name="Rectangle 121">
            <a:extLst>
              <a:ext uri="{FF2B5EF4-FFF2-40B4-BE49-F238E27FC236}">
                <a16:creationId xmlns:a16="http://schemas.microsoft.com/office/drawing/2014/main" id="{CB765AE6-57AB-4FEB-8146-5DCFF20F656B}"/>
              </a:ext>
            </a:extLst>
          </p:cNvPr>
          <p:cNvSpPr>
            <a:spLocks noChangeArrowheads="1"/>
          </p:cNvSpPr>
          <p:nvPr/>
        </p:nvSpPr>
        <p:spPr bwMode="auto">
          <a:xfrm>
            <a:off x="2688539" y="3565259"/>
            <a:ext cx="4181247" cy="784813"/>
          </a:xfrm>
          <a:prstGeom prst="rect">
            <a:avLst/>
          </a:prstGeom>
          <a:solidFill>
            <a:srgbClr val="00818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chemeClr val="bg1"/>
                </a:solidFill>
                <a:effectLst/>
                <a:uLnTx/>
                <a:uFillTx/>
                <a:ea typeface="ÇlÇr ñæí©" charset="0"/>
              </a:rPr>
              <a:t>          </a:t>
            </a:r>
          </a:p>
          <a:p>
            <a:pPr marL="0" marR="0" lvl="0" indent="0" defTabSz="914400" eaLnBrk="1" fontAlgn="base" latinLnBrk="0" hangingPunct="1">
              <a:lnSpc>
                <a:spcPct val="100000"/>
              </a:lnSpc>
              <a:spcBef>
                <a:spcPct val="0"/>
              </a:spcBef>
              <a:spcAft>
                <a:spcPct val="0"/>
              </a:spcAft>
              <a:buClrTx/>
              <a:buSzTx/>
              <a:buFontTx/>
              <a:buNone/>
              <a:tabLst/>
              <a:defRPr/>
            </a:pPr>
            <a:r>
              <a:rPr lang="en-US" sz="1600" b="1" kern="0" dirty="0">
                <a:solidFill>
                  <a:schemeClr val="bg1"/>
                </a:solidFill>
                <a:ea typeface="ÇlÇr ñæí©" charset="0"/>
              </a:rPr>
              <a:t>               </a:t>
            </a:r>
            <a:r>
              <a:rPr kumimoji="0" lang="en-US" sz="1600" b="1" i="0" u="none" strike="noStrike" kern="0" cap="none" spc="0" normalizeH="0" baseline="0" noProof="0" dirty="0">
                <a:ln>
                  <a:noFill/>
                </a:ln>
                <a:solidFill>
                  <a:schemeClr val="bg1"/>
                </a:solidFill>
                <a:effectLst/>
                <a:uLnTx/>
                <a:uFillTx/>
                <a:ea typeface="ÇlÇr ñæí©" charset="0"/>
              </a:rPr>
              <a:t>BUILDING</a:t>
            </a:r>
          </a:p>
          <a:p>
            <a:pPr marL="0" marR="0" lvl="0" indent="0" defTabSz="914400" eaLnBrk="1" fontAlgn="base" latinLnBrk="0" hangingPunct="1">
              <a:lnSpc>
                <a:spcPct val="100000"/>
              </a:lnSpc>
              <a:spcBef>
                <a:spcPct val="0"/>
              </a:spcBef>
              <a:spcAft>
                <a:spcPct val="0"/>
              </a:spcAft>
              <a:buClrTx/>
              <a:buSzTx/>
              <a:buFontTx/>
              <a:buNone/>
              <a:tabLst/>
              <a:defRPr/>
            </a:pPr>
            <a:r>
              <a:rPr lang="en-US" sz="2000" b="1" kern="0" dirty="0">
                <a:solidFill>
                  <a:schemeClr val="bg1"/>
                </a:solidFill>
                <a:ea typeface="ÇlÇr ñæí©" charset="0"/>
              </a:rPr>
              <a:t>            </a:t>
            </a:r>
            <a:r>
              <a:rPr kumimoji="0" lang="en-US" sz="2000" b="1" i="0" u="none" strike="noStrike" kern="0" cap="none" spc="0" normalizeH="0" baseline="0" noProof="0" dirty="0">
                <a:ln>
                  <a:noFill/>
                </a:ln>
                <a:solidFill>
                  <a:schemeClr val="bg1"/>
                </a:solidFill>
                <a:effectLst/>
                <a:uLnTx/>
                <a:uFillTx/>
                <a:ea typeface="ÇlÇr ñæí©" charset="0"/>
              </a:rPr>
              <a:t>TRAUMA-INFORMED CULTURE</a:t>
            </a:r>
            <a:endParaRPr kumimoji="0" lang="en-US" sz="1600" b="1" i="0" u="none" strike="noStrike" kern="0" cap="none" spc="18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chemeClr val="bg1"/>
              </a:solidFill>
              <a:effectLst/>
              <a:uLnTx/>
              <a:uFillTx/>
              <a:ea typeface="ÇlÇr ñæí©" charset="0"/>
            </a:endParaRPr>
          </a:p>
        </p:txBody>
      </p:sp>
      <p:sp>
        <p:nvSpPr>
          <p:cNvPr id="40" name="Rectangle 121">
            <a:extLst>
              <a:ext uri="{FF2B5EF4-FFF2-40B4-BE49-F238E27FC236}">
                <a16:creationId xmlns:a16="http://schemas.microsoft.com/office/drawing/2014/main" id="{44937125-01E9-4457-8F39-2A7AF9C08007}"/>
              </a:ext>
            </a:extLst>
          </p:cNvPr>
          <p:cNvSpPr>
            <a:spLocks noChangeArrowheads="1"/>
          </p:cNvSpPr>
          <p:nvPr/>
        </p:nvSpPr>
        <p:spPr bwMode="auto">
          <a:xfrm>
            <a:off x="2695777" y="4481117"/>
            <a:ext cx="4174009" cy="764821"/>
          </a:xfrm>
          <a:prstGeom prst="rect">
            <a:avLst/>
          </a:prstGeom>
          <a:solidFill>
            <a:srgbClr val="00818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chemeClr val="bg1"/>
                </a:solidFill>
                <a:effectLst/>
                <a:uLnTx/>
                <a:uFillTx/>
                <a:ea typeface="ÇlÇr ñæí©" charset="0"/>
              </a:rPr>
              <a:t>          </a:t>
            </a:r>
          </a:p>
          <a:p>
            <a:pPr marL="0" marR="0" lvl="0" indent="0" defTabSz="914400" eaLnBrk="1" fontAlgn="base" latinLnBrk="0" hangingPunct="1">
              <a:lnSpc>
                <a:spcPct val="100000"/>
              </a:lnSpc>
              <a:spcBef>
                <a:spcPct val="0"/>
              </a:spcBef>
              <a:spcAft>
                <a:spcPct val="0"/>
              </a:spcAft>
              <a:buClrTx/>
              <a:buSzTx/>
              <a:buFontTx/>
              <a:buNone/>
              <a:tabLst/>
              <a:defRPr/>
            </a:pPr>
            <a:r>
              <a:rPr lang="en-US" sz="1600" b="1" kern="0" dirty="0">
                <a:solidFill>
                  <a:schemeClr val="bg1"/>
                </a:solidFill>
                <a:ea typeface="ÇlÇr ñæí©" charset="0"/>
              </a:rPr>
              <a:t>               STRENGTHENING</a:t>
            </a:r>
          </a:p>
          <a:p>
            <a:pPr marL="0" marR="0" lvl="0" indent="0" defTabSz="914400" eaLnBrk="1" fontAlgn="base" latinLnBrk="0" hangingPunct="1">
              <a:lnSpc>
                <a:spcPct val="100000"/>
              </a:lnSpc>
              <a:spcBef>
                <a:spcPct val="0"/>
              </a:spcBef>
              <a:spcAft>
                <a:spcPct val="0"/>
              </a:spcAft>
              <a:buClrTx/>
              <a:buSzTx/>
              <a:buFontTx/>
              <a:buNone/>
              <a:tabLst/>
              <a:defRPr/>
            </a:pPr>
            <a:r>
              <a:rPr lang="en-US" sz="1900" b="1" kern="0" dirty="0">
                <a:solidFill>
                  <a:schemeClr val="bg1"/>
                </a:solidFill>
                <a:ea typeface="ÇlÇr ñæí©" charset="0"/>
              </a:rPr>
              <a:t>             RVSM SANCTIONS &amp; DISCIPLINE</a:t>
            </a:r>
            <a:endParaRPr kumimoji="0" lang="en-US" sz="1900" b="1" i="0" u="none" strike="noStrike" kern="0" cap="none" spc="18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chemeClr val="bg1"/>
              </a:solidFill>
              <a:effectLst/>
              <a:uLnTx/>
              <a:uFillTx/>
              <a:ea typeface="ÇlÇr ñæí©" charset="0"/>
            </a:endParaRPr>
          </a:p>
        </p:txBody>
      </p:sp>
      <p:sp>
        <p:nvSpPr>
          <p:cNvPr id="41" name="Rectangle 121">
            <a:extLst>
              <a:ext uri="{FF2B5EF4-FFF2-40B4-BE49-F238E27FC236}">
                <a16:creationId xmlns:a16="http://schemas.microsoft.com/office/drawing/2014/main" id="{63756368-461D-4837-925B-88086B5D9734}"/>
              </a:ext>
            </a:extLst>
          </p:cNvPr>
          <p:cNvSpPr>
            <a:spLocks noChangeArrowheads="1"/>
          </p:cNvSpPr>
          <p:nvPr/>
        </p:nvSpPr>
        <p:spPr bwMode="auto">
          <a:xfrm>
            <a:off x="7019097" y="3586218"/>
            <a:ext cx="4328977" cy="761896"/>
          </a:xfrm>
          <a:prstGeom prst="rect">
            <a:avLst/>
          </a:prstGeom>
          <a:solidFill>
            <a:srgbClr val="00818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lang="en-US" sz="1600" b="1" kern="0" dirty="0">
                <a:solidFill>
                  <a:schemeClr val="bg1"/>
                </a:solidFill>
                <a:ea typeface="ÇlÇr ñæí©" charset="0"/>
              </a:rPr>
              <a:t>               </a:t>
            </a:r>
            <a:r>
              <a:rPr kumimoji="0" lang="en-US" sz="1600" b="1" i="0" u="none" strike="noStrike" kern="0" cap="none" spc="0" normalizeH="0" baseline="0" noProof="0" dirty="0">
                <a:ln>
                  <a:noFill/>
                </a:ln>
                <a:solidFill>
                  <a:schemeClr val="bg1"/>
                </a:solidFill>
                <a:effectLst/>
                <a:uLnTx/>
                <a:uFillTx/>
                <a:ea typeface="ÇlÇr ñæí©" charset="0"/>
              </a:rPr>
              <a:t>STRENGTHENING</a:t>
            </a:r>
          </a:p>
          <a:p>
            <a:pPr marL="0" marR="0" lvl="0" indent="0" defTabSz="914400" eaLnBrk="1" fontAlgn="base" latinLnBrk="0" hangingPunct="1">
              <a:lnSpc>
                <a:spcPct val="100000"/>
              </a:lnSpc>
              <a:spcBef>
                <a:spcPct val="0"/>
              </a:spcBef>
              <a:spcAft>
                <a:spcPct val="0"/>
              </a:spcAft>
              <a:buClrTx/>
              <a:buSzTx/>
              <a:buFontTx/>
              <a:buNone/>
              <a:tabLst/>
              <a:defRPr/>
            </a:pPr>
            <a:r>
              <a:rPr lang="en-US" sz="2000" b="1" kern="0" dirty="0">
                <a:solidFill>
                  <a:schemeClr val="bg1"/>
                </a:solidFill>
                <a:ea typeface="ÇlÇr ñæí©" charset="0"/>
              </a:rPr>
              <a:t>            </a:t>
            </a:r>
            <a:r>
              <a:rPr kumimoji="0" lang="en-US" sz="2000" b="1" i="0" u="none" strike="noStrike" kern="0" cap="none" spc="0" normalizeH="0" baseline="0" noProof="0" dirty="0">
                <a:ln>
                  <a:noFill/>
                </a:ln>
                <a:solidFill>
                  <a:schemeClr val="bg1"/>
                </a:solidFill>
                <a:effectLst/>
                <a:uLnTx/>
                <a:uFillTx/>
                <a:ea typeface="ÇlÇr ñæí©" charset="0"/>
              </a:rPr>
              <a:t>PREVENTION PROGRAMMING</a:t>
            </a:r>
          </a:p>
        </p:txBody>
      </p:sp>
      <p:sp>
        <p:nvSpPr>
          <p:cNvPr id="42" name="Rectangle 121">
            <a:extLst>
              <a:ext uri="{FF2B5EF4-FFF2-40B4-BE49-F238E27FC236}">
                <a16:creationId xmlns:a16="http://schemas.microsoft.com/office/drawing/2014/main" id="{56DECD28-7EBA-4841-9679-CCD0EDBF1BDB}"/>
              </a:ext>
            </a:extLst>
          </p:cNvPr>
          <p:cNvSpPr>
            <a:spLocks noChangeArrowheads="1"/>
          </p:cNvSpPr>
          <p:nvPr/>
        </p:nvSpPr>
        <p:spPr bwMode="auto">
          <a:xfrm>
            <a:off x="7005436" y="4489085"/>
            <a:ext cx="4325767" cy="756848"/>
          </a:xfrm>
          <a:prstGeom prst="rect">
            <a:avLst/>
          </a:prstGeom>
          <a:solidFill>
            <a:srgbClr val="00818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chemeClr val="bg1"/>
                </a:solidFill>
                <a:effectLst/>
                <a:uLnTx/>
                <a:uFillTx/>
                <a:ea typeface="ÇlÇr ñæí©" charset="0"/>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ea typeface="ÇlÇr ñæí©" charset="0"/>
              </a:rPr>
              <a:t>               CREATING</a:t>
            </a:r>
            <a:endParaRPr lang="en-US" sz="1600" b="1" kern="0" dirty="0">
              <a:solidFill>
                <a:schemeClr val="bg1"/>
              </a:solidFill>
              <a:ea typeface="ÇlÇr ñæí©" charset="0"/>
            </a:endParaRPr>
          </a:p>
          <a:p>
            <a:pPr marL="0" marR="0" lvl="0" indent="0" defTabSz="914400" eaLnBrk="1" fontAlgn="base" latinLnBrk="0" hangingPunct="1">
              <a:lnSpc>
                <a:spcPct val="100000"/>
              </a:lnSpc>
              <a:spcBef>
                <a:spcPct val="0"/>
              </a:spcBef>
              <a:spcAft>
                <a:spcPct val="0"/>
              </a:spcAft>
              <a:buClrTx/>
              <a:buSzTx/>
              <a:buFontTx/>
              <a:buNone/>
              <a:tabLst/>
              <a:defRPr/>
            </a:pPr>
            <a:r>
              <a:rPr lang="en-US" sz="2000" b="1" kern="0" dirty="0">
                <a:solidFill>
                  <a:schemeClr val="bg1"/>
                </a:solidFill>
                <a:ea typeface="ÇlÇr ñæí©" charset="0"/>
              </a:rPr>
              <a:t>            </a:t>
            </a:r>
            <a:r>
              <a:rPr lang="en-US" sz="2000" b="1" kern="0" spc="-110" dirty="0">
                <a:solidFill>
                  <a:schemeClr val="bg1"/>
                </a:solidFill>
                <a:ea typeface="ÇlÇr ñæí©" charset="0"/>
              </a:rPr>
              <a:t>RESPECTFUL WORK ENVIRONMENTS</a:t>
            </a:r>
            <a:endParaRPr lang="en-US" sz="1900" b="1" kern="0" spc="-110" dirty="0">
              <a:solidFill>
                <a:schemeClr val="bg1"/>
              </a:solidFill>
              <a:ea typeface="ÇlÇr ñæí©"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                   </a:t>
            </a:r>
            <a:endParaRPr kumimoji="0" lang="en-US" sz="1400" b="1" i="0" u="none" strike="noStrike" kern="0" cap="none" spc="0" normalizeH="0" baseline="0" noProof="0" dirty="0">
              <a:ln>
                <a:noFill/>
              </a:ln>
              <a:solidFill>
                <a:schemeClr val="bg1"/>
              </a:solidFill>
              <a:effectLst/>
              <a:uLnTx/>
              <a:uFillTx/>
              <a:ea typeface="ÇlÇr ñæí©" charset="0"/>
            </a:endParaRPr>
          </a:p>
        </p:txBody>
      </p:sp>
      <p:sp>
        <p:nvSpPr>
          <p:cNvPr id="44" name="Rectangle 121">
            <a:extLst>
              <a:ext uri="{FF2B5EF4-FFF2-40B4-BE49-F238E27FC236}">
                <a16:creationId xmlns:a16="http://schemas.microsoft.com/office/drawing/2014/main" id="{639987E5-1315-4457-8898-34FC58C3AE1E}"/>
              </a:ext>
            </a:extLst>
          </p:cNvPr>
          <p:cNvSpPr>
            <a:spLocks noChangeArrowheads="1"/>
          </p:cNvSpPr>
          <p:nvPr/>
        </p:nvSpPr>
        <p:spPr bwMode="auto">
          <a:xfrm>
            <a:off x="7019097" y="2681260"/>
            <a:ext cx="4325767" cy="784812"/>
          </a:xfrm>
          <a:prstGeom prst="rect">
            <a:avLst/>
          </a:prstGeom>
          <a:solidFill>
            <a:srgbClr val="00818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chemeClr val="bg1"/>
                </a:solidFill>
                <a:effectLst/>
                <a:uLnTx/>
                <a:uFillTx/>
                <a:ea typeface="ÇlÇr ñæí©" charset="0"/>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ea typeface="ÇlÇr ñæí©" charset="0"/>
              </a:rPr>
              <a:t>               </a:t>
            </a:r>
            <a:r>
              <a:rPr lang="en-US" sz="1600" b="1" kern="0" dirty="0">
                <a:solidFill>
                  <a:schemeClr val="bg1"/>
                </a:solidFill>
                <a:ea typeface="ÇlÇr ñæí©" charset="0"/>
              </a:rPr>
              <a:t>ASSESSING</a:t>
            </a:r>
            <a:endParaRPr kumimoji="0" lang="en-US" sz="1600" b="1" i="0" u="none" strike="noStrike" kern="0" cap="none" spc="0" normalizeH="0" baseline="0" noProof="0" dirty="0">
              <a:ln>
                <a:noFill/>
              </a:ln>
              <a:solidFill>
                <a:schemeClr val="bg1"/>
              </a:solidFill>
              <a:effectLst/>
              <a:uLnTx/>
              <a:uFillTx/>
              <a:ea typeface="ÇlÇr ñæí©"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bg1"/>
                </a:solidFill>
                <a:effectLst/>
                <a:uLnTx/>
                <a:uFillTx/>
                <a:ea typeface="ÇlÇr ñæí©" charset="0"/>
              </a:rPr>
              <a:t>            RESOURCES FOR RESPONDENTS</a:t>
            </a:r>
          </a:p>
          <a:p>
            <a:pPr marL="0" marR="0" lvl="0" indent="0" defTabSz="914400" eaLnBrk="1" fontAlgn="base" latinLnBrk="0" hangingPunct="1">
              <a:lnSpc>
                <a:spcPct val="100000"/>
              </a:lnSpc>
              <a:spcBef>
                <a:spcPct val="0"/>
              </a:spcBef>
              <a:spcAft>
                <a:spcPct val="0"/>
              </a:spcAft>
              <a:buClrTx/>
              <a:buSzTx/>
              <a:buFontTx/>
              <a:buNone/>
              <a:tabLst/>
              <a:defRPr/>
            </a:pPr>
            <a:r>
              <a:rPr lang="en-US" sz="1200" b="1" kern="0" dirty="0">
                <a:solidFill>
                  <a:schemeClr val="bg1"/>
                </a:solidFill>
                <a:ea typeface="ÇlÇr ñæí©" charset="0"/>
              </a:rPr>
              <a:t>                   </a:t>
            </a:r>
            <a:endParaRPr kumimoji="0" lang="en-US" sz="1400" b="1" i="0" u="none" strike="noStrike" kern="0" cap="none" spc="0" normalizeH="0" baseline="0" noProof="0" dirty="0">
              <a:ln>
                <a:noFill/>
              </a:ln>
              <a:solidFill>
                <a:schemeClr val="bg1"/>
              </a:solidFill>
              <a:effectLst/>
              <a:uLnTx/>
              <a:uFillTx/>
              <a:ea typeface="ÇlÇr ñæí©" charset="0"/>
            </a:endParaRPr>
          </a:p>
        </p:txBody>
      </p:sp>
      <p:grpSp>
        <p:nvGrpSpPr>
          <p:cNvPr id="109" name="Group 108">
            <a:extLst>
              <a:ext uri="{FF2B5EF4-FFF2-40B4-BE49-F238E27FC236}">
                <a16:creationId xmlns:a16="http://schemas.microsoft.com/office/drawing/2014/main" id="{5BB02575-A8A1-4582-9F97-5553728F0AF2}"/>
              </a:ext>
            </a:extLst>
          </p:cNvPr>
          <p:cNvGrpSpPr/>
          <p:nvPr/>
        </p:nvGrpSpPr>
        <p:grpSpPr>
          <a:xfrm>
            <a:off x="410731" y="2675701"/>
            <a:ext cx="1878164" cy="619389"/>
            <a:chOff x="2665811" y="2962963"/>
            <a:chExt cx="1878164" cy="619389"/>
          </a:xfrm>
        </p:grpSpPr>
        <p:sp>
          <p:nvSpPr>
            <p:cNvPr id="110" name="Rectangle 121">
              <a:extLst>
                <a:ext uri="{FF2B5EF4-FFF2-40B4-BE49-F238E27FC236}">
                  <a16:creationId xmlns:a16="http://schemas.microsoft.com/office/drawing/2014/main" id="{7F9CAF86-6979-42E2-A19C-124C2EDD8DA2}"/>
                </a:ext>
              </a:extLst>
            </p:cNvPr>
            <p:cNvSpPr>
              <a:spLocks noChangeArrowheads="1"/>
            </p:cNvSpPr>
            <p:nvPr/>
          </p:nvSpPr>
          <p:spPr bwMode="auto">
            <a:xfrm>
              <a:off x="2665811" y="2962963"/>
              <a:ext cx="1878164" cy="619389"/>
            </a:xfrm>
            <a:prstGeom prst="rect">
              <a:avLst/>
            </a:prstGeom>
            <a:solidFill>
              <a:srgbClr val="00818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a:ea typeface="ÇlÇr ñæí©" charset="0"/>
                  <a:cs typeface="+mn-cs"/>
                </a:rPr>
                <a:t>      </a:t>
              </a:r>
              <a:r>
                <a:rPr lang="en-US" sz="2000" b="1" kern="0" spc="50" baseline="0" dirty="0">
                  <a:solidFill>
                    <a:schemeClr val="bg1"/>
                  </a:solidFill>
                  <a:latin typeface="Calibri"/>
                  <a:ea typeface="ÇlÇr ñæí©" charset="0"/>
                </a:rPr>
                <a:t>INITIATIVES</a:t>
              </a:r>
              <a:endParaRPr kumimoji="0" lang="en-US" sz="2000" b="1" i="0" u="none" strike="noStrike" kern="0" cap="none" spc="50" normalizeH="0" noProof="0" dirty="0">
                <a:ln>
                  <a:noFill/>
                </a:ln>
                <a:solidFill>
                  <a:schemeClr val="bg1"/>
                </a:solidFill>
                <a:effectLst/>
                <a:uLnTx/>
                <a:uFillTx/>
                <a:latin typeface="Calibri"/>
                <a:ea typeface="ÇlÇr ñæí©" charset="0"/>
                <a:cs typeface="+mn-cs"/>
              </a:endParaRPr>
            </a:p>
          </p:txBody>
        </p:sp>
        <p:pic>
          <p:nvPicPr>
            <p:cNvPr id="111" name="Graphic 110" descr="Network">
              <a:extLst>
                <a:ext uri="{FF2B5EF4-FFF2-40B4-BE49-F238E27FC236}">
                  <a16:creationId xmlns:a16="http://schemas.microsoft.com/office/drawing/2014/main" id="{26F9D44D-A7CA-41BB-9E09-873BD5536D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4890" y="3091364"/>
              <a:ext cx="353589" cy="351420"/>
            </a:xfrm>
            <a:prstGeom prst="rect">
              <a:avLst/>
            </a:prstGeom>
          </p:spPr>
        </p:pic>
      </p:grpSp>
      <p:pic>
        <p:nvPicPr>
          <p:cNvPr id="112" name="Graphic 111" descr="Badge 1 outline">
            <a:extLst>
              <a:ext uri="{FF2B5EF4-FFF2-40B4-BE49-F238E27FC236}">
                <a16:creationId xmlns:a16="http://schemas.microsoft.com/office/drawing/2014/main" id="{EC3AD9FD-9582-484F-9934-7676EC015C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65652" y="2785965"/>
            <a:ext cx="556435" cy="556435"/>
          </a:xfrm>
          <a:prstGeom prst="rect">
            <a:avLst/>
          </a:prstGeom>
        </p:spPr>
      </p:pic>
      <p:pic>
        <p:nvPicPr>
          <p:cNvPr id="113" name="Graphic 112" descr="Badge 3 outline">
            <a:extLst>
              <a:ext uri="{FF2B5EF4-FFF2-40B4-BE49-F238E27FC236}">
                <a16:creationId xmlns:a16="http://schemas.microsoft.com/office/drawing/2014/main" id="{F831B074-C1E3-4B76-9857-0A102B4E9DC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764835" y="4569811"/>
            <a:ext cx="547401" cy="547401"/>
          </a:xfrm>
          <a:prstGeom prst="rect">
            <a:avLst/>
          </a:prstGeom>
          <a:effectLst/>
        </p:spPr>
      </p:pic>
      <p:pic>
        <p:nvPicPr>
          <p:cNvPr id="114" name="Graphic 113" descr="Badge 7 outline">
            <a:extLst>
              <a:ext uri="{FF2B5EF4-FFF2-40B4-BE49-F238E27FC236}">
                <a16:creationId xmlns:a16="http://schemas.microsoft.com/office/drawing/2014/main" id="{3ECE6554-609B-4D93-AC93-747DB789EC8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913306" y="5373100"/>
            <a:ext cx="547401" cy="547401"/>
          </a:xfrm>
          <a:prstGeom prst="rect">
            <a:avLst/>
          </a:prstGeom>
          <a:effectLst/>
        </p:spPr>
      </p:pic>
      <p:pic>
        <p:nvPicPr>
          <p:cNvPr id="115" name="Graphic 114" descr="Badge 5 outline">
            <a:extLst>
              <a:ext uri="{FF2B5EF4-FFF2-40B4-BE49-F238E27FC236}">
                <a16:creationId xmlns:a16="http://schemas.microsoft.com/office/drawing/2014/main" id="{E115B89B-D6C7-41A7-B45E-16DBF19FE23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080174" y="3696538"/>
            <a:ext cx="547401" cy="547401"/>
          </a:xfrm>
          <a:prstGeom prst="rect">
            <a:avLst/>
          </a:prstGeom>
          <a:effectLst/>
        </p:spPr>
      </p:pic>
      <p:pic>
        <p:nvPicPr>
          <p:cNvPr id="116" name="Graphic 115" descr="Badge 6 outline">
            <a:extLst>
              <a:ext uri="{FF2B5EF4-FFF2-40B4-BE49-F238E27FC236}">
                <a16:creationId xmlns:a16="http://schemas.microsoft.com/office/drawing/2014/main" id="{2FF87EDB-1278-43FC-8F0B-FDFE90DA41A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075365" y="4579628"/>
            <a:ext cx="547401" cy="547401"/>
          </a:xfrm>
          <a:prstGeom prst="rect">
            <a:avLst/>
          </a:prstGeom>
          <a:effectLst/>
        </p:spPr>
      </p:pic>
      <p:pic>
        <p:nvPicPr>
          <p:cNvPr id="117" name="Graphic 116" descr="Badge outline">
            <a:extLst>
              <a:ext uri="{FF2B5EF4-FFF2-40B4-BE49-F238E27FC236}">
                <a16:creationId xmlns:a16="http://schemas.microsoft.com/office/drawing/2014/main" id="{ED721A6C-D269-4A8E-B6A2-D9F4ADE7F02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765713" y="3683964"/>
            <a:ext cx="547401" cy="547401"/>
          </a:xfrm>
          <a:prstGeom prst="rect">
            <a:avLst/>
          </a:prstGeom>
          <a:effectLst/>
        </p:spPr>
      </p:pic>
      <p:pic>
        <p:nvPicPr>
          <p:cNvPr id="118" name="Graphic 117" descr="Badge 4 outline">
            <a:extLst>
              <a:ext uri="{FF2B5EF4-FFF2-40B4-BE49-F238E27FC236}">
                <a16:creationId xmlns:a16="http://schemas.microsoft.com/office/drawing/2014/main" id="{6E10EC48-F7AF-46F1-A67C-5E21D467603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049437" y="2769661"/>
            <a:ext cx="547401" cy="547401"/>
          </a:xfrm>
          <a:prstGeom prst="rect">
            <a:avLst/>
          </a:prstGeom>
          <a:effectLst/>
        </p:spPr>
      </p:pic>
    </p:spTree>
    <p:extLst>
      <p:ext uri="{BB962C8B-B14F-4D97-AF65-F5344CB8AC3E}">
        <p14:creationId xmlns:p14="http://schemas.microsoft.com/office/powerpoint/2010/main" val="134120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3383811" y="2836336"/>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802303" y="-4212075"/>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72" name="Graphic 71" descr="Bar graph with upward trend">
            <a:extLst>
              <a:ext uri="{FF2B5EF4-FFF2-40B4-BE49-F238E27FC236}">
                <a16:creationId xmlns:a16="http://schemas.microsoft.com/office/drawing/2014/main" id="{BB317E97-0882-417A-BDDF-61C197F538A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69272" y="3655043"/>
            <a:ext cx="513961" cy="432288"/>
          </a:xfrm>
          <a:prstGeom prst="rect">
            <a:avLst/>
          </a:prstGeom>
        </p:spPr>
      </p:pic>
      <p:sp>
        <p:nvSpPr>
          <p:cNvPr id="152" name="Rectangle 121">
            <a:extLst>
              <a:ext uri="{FF2B5EF4-FFF2-40B4-BE49-F238E27FC236}">
                <a16:creationId xmlns:a16="http://schemas.microsoft.com/office/drawing/2014/main" id="{F4F8F0CA-0176-47D4-B396-D631065ED3FF}"/>
              </a:ext>
            </a:extLst>
          </p:cNvPr>
          <p:cNvSpPr>
            <a:spLocks noChangeArrowheads="1"/>
          </p:cNvSpPr>
          <p:nvPr/>
        </p:nvSpPr>
        <p:spPr bwMode="auto">
          <a:xfrm>
            <a:off x="2076784" y="2171730"/>
            <a:ext cx="1399463" cy="3742324"/>
          </a:xfrm>
          <a:prstGeom prst="rect">
            <a:avLst/>
          </a:prstGeom>
          <a:solidFill>
            <a:schemeClr val="accent5"/>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300" b="1" i="0" u="none" strike="noStrike" kern="0" cap="none" spc="0" normalizeH="0" baseline="0" noProof="0" dirty="0">
                <a:ln>
                  <a:noFill/>
                </a:ln>
                <a:solidFill>
                  <a:schemeClr val="bg1"/>
                </a:solidFill>
                <a:effectLst/>
                <a:uLnTx/>
                <a:uFillTx/>
                <a:ea typeface="ÇlÇr ñæí©" charset="0"/>
              </a:rPr>
              <a:t>           </a:t>
            </a:r>
          </a:p>
        </p:txBody>
      </p:sp>
      <p:sp>
        <p:nvSpPr>
          <p:cNvPr id="60" name="TextBox 59">
            <a:extLst>
              <a:ext uri="{FF2B5EF4-FFF2-40B4-BE49-F238E27FC236}">
                <a16:creationId xmlns:a16="http://schemas.microsoft.com/office/drawing/2014/main" id="{47914BE8-2E79-41C0-8F67-5E474123DD58}"/>
              </a:ext>
            </a:extLst>
          </p:cNvPr>
          <p:cNvSpPr txBox="1"/>
          <p:nvPr/>
        </p:nvSpPr>
        <p:spPr>
          <a:xfrm>
            <a:off x="2220557" y="3118802"/>
            <a:ext cx="1260160" cy="284693"/>
          </a:xfrm>
          <a:prstGeom prst="rect">
            <a:avLst/>
          </a:prstGeom>
          <a:noFill/>
        </p:spPr>
        <p:txBody>
          <a:bodyPr wrap="square" rtlCol="0">
            <a:spAutoFit/>
          </a:bodyPr>
          <a:lstStyle/>
          <a:p>
            <a:pPr algn="r"/>
            <a:r>
              <a:rPr lang="en-US" sz="1250" b="1" dirty="0">
                <a:solidFill>
                  <a:schemeClr val="bg1"/>
                </a:solidFill>
              </a:rPr>
              <a:t>RESPONDENTS</a:t>
            </a:r>
          </a:p>
        </p:txBody>
      </p:sp>
      <p:sp>
        <p:nvSpPr>
          <p:cNvPr id="2" name="TextBox 1">
            <a:extLst>
              <a:ext uri="{FF2B5EF4-FFF2-40B4-BE49-F238E27FC236}">
                <a16:creationId xmlns:a16="http://schemas.microsoft.com/office/drawing/2014/main" id="{8A35BD0C-7225-4F74-AA8A-D43F94DEC469}"/>
              </a:ext>
            </a:extLst>
          </p:cNvPr>
          <p:cNvSpPr txBox="1"/>
          <p:nvPr/>
        </p:nvSpPr>
        <p:spPr>
          <a:xfrm>
            <a:off x="2307790" y="2366072"/>
            <a:ext cx="1181913" cy="307777"/>
          </a:xfrm>
          <a:prstGeom prst="rect">
            <a:avLst/>
          </a:prstGeom>
          <a:noFill/>
        </p:spPr>
        <p:txBody>
          <a:bodyPr wrap="square" rtlCol="0">
            <a:spAutoFit/>
          </a:bodyPr>
          <a:lstStyle/>
          <a:p>
            <a:pPr algn="r"/>
            <a:r>
              <a:rPr lang="en-US" sz="1400" b="1" spc="100" dirty="0">
                <a:solidFill>
                  <a:schemeClr val="bg1"/>
                </a:solidFill>
              </a:rPr>
              <a:t>SURVIVORS</a:t>
            </a:r>
          </a:p>
        </p:txBody>
      </p:sp>
      <p:sp>
        <p:nvSpPr>
          <p:cNvPr id="61" name="TextBox 60">
            <a:extLst>
              <a:ext uri="{FF2B5EF4-FFF2-40B4-BE49-F238E27FC236}">
                <a16:creationId xmlns:a16="http://schemas.microsoft.com/office/drawing/2014/main" id="{3E8BE405-62DA-42F5-8DE7-6651C5775C46}"/>
              </a:ext>
            </a:extLst>
          </p:cNvPr>
          <p:cNvSpPr txBox="1"/>
          <p:nvPr/>
        </p:nvSpPr>
        <p:spPr>
          <a:xfrm>
            <a:off x="2316746" y="3844622"/>
            <a:ext cx="1181913" cy="338554"/>
          </a:xfrm>
          <a:prstGeom prst="rect">
            <a:avLst/>
          </a:prstGeom>
          <a:noFill/>
        </p:spPr>
        <p:txBody>
          <a:bodyPr wrap="square" rtlCol="0">
            <a:spAutoFit/>
          </a:bodyPr>
          <a:lstStyle/>
          <a:p>
            <a:pPr algn="r"/>
            <a:r>
              <a:rPr lang="en-US" sz="1600" b="1" spc="240" dirty="0">
                <a:solidFill>
                  <a:schemeClr val="bg1"/>
                </a:solidFill>
              </a:rPr>
              <a:t>HELPERS</a:t>
            </a:r>
          </a:p>
        </p:txBody>
      </p:sp>
      <p:sp>
        <p:nvSpPr>
          <p:cNvPr id="63" name="TextBox 62">
            <a:extLst>
              <a:ext uri="{FF2B5EF4-FFF2-40B4-BE49-F238E27FC236}">
                <a16:creationId xmlns:a16="http://schemas.microsoft.com/office/drawing/2014/main" id="{2E6167F5-4BE0-4531-8187-EBA189E088EE}"/>
              </a:ext>
            </a:extLst>
          </p:cNvPr>
          <p:cNvSpPr txBox="1"/>
          <p:nvPr/>
        </p:nvSpPr>
        <p:spPr>
          <a:xfrm>
            <a:off x="2265936" y="5370562"/>
            <a:ext cx="1198691" cy="315471"/>
          </a:xfrm>
          <a:prstGeom prst="rect">
            <a:avLst/>
          </a:prstGeom>
          <a:noFill/>
        </p:spPr>
        <p:txBody>
          <a:bodyPr wrap="square" rtlCol="0">
            <a:spAutoFit/>
          </a:bodyPr>
          <a:lstStyle/>
          <a:p>
            <a:pPr algn="r"/>
            <a:r>
              <a:rPr lang="en-US" sz="1450" b="1" spc="250" dirty="0">
                <a:solidFill>
                  <a:schemeClr val="bg1"/>
                </a:solidFill>
              </a:rPr>
              <a:t>LEADERS</a:t>
            </a:r>
          </a:p>
        </p:txBody>
      </p:sp>
      <p:grpSp>
        <p:nvGrpSpPr>
          <p:cNvPr id="8" name="Group 7">
            <a:extLst>
              <a:ext uri="{FF2B5EF4-FFF2-40B4-BE49-F238E27FC236}">
                <a16:creationId xmlns:a16="http://schemas.microsoft.com/office/drawing/2014/main" id="{6B30C945-F1A3-4D16-9327-FB89372E186A}"/>
              </a:ext>
            </a:extLst>
          </p:cNvPr>
          <p:cNvGrpSpPr/>
          <p:nvPr/>
        </p:nvGrpSpPr>
        <p:grpSpPr>
          <a:xfrm>
            <a:off x="2315582" y="4565639"/>
            <a:ext cx="1246654" cy="429514"/>
            <a:chOff x="2087098" y="4548030"/>
            <a:chExt cx="1246654" cy="429514"/>
          </a:xfrm>
        </p:grpSpPr>
        <p:sp>
          <p:nvSpPr>
            <p:cNvPr id="62" name="TextBox 61">
              <a:extLst>
                <a:ext uri="{FF2B5EF4-FFF2-40B4-BE49-F238E27FC236}">
                  <a16:creationId xmlns:a16="http://schemas.microsoft.com/office/drawing/2014/main" id="{DD3FB91E-FE46-4D37-A93D-190DF32387E1}"/>
                </a:ext>
              </a:extLst>
            </p:cNvPr>
            <p:cNvSpPr txBox="1"/>
            <p:nvPr/>
          </p:nvSpPr>
          <p:spPr>
            <a:xfrm>
              <a:off x="2087098" y="4548030"/>
              <a:ext cx="1181913" cy="315471"/>
            </a:xfrm>
            <a:prstGeom prst="rect">
              <a:avLst/>
            </a:prstGeom>
            <a:noFill/>
          </p:spPr>
          <p:txBody>
            <a:bodyPr wrap="square" rtlCol="0">
              <a:spAutoFit/>
            </a:bodyPr>
            <a:lstStyle/>
            <a:p>
              <a:pPr algn="r"/>
              <a:r>
                <a:rPr lang="en-US" sz="1450" b="1" spc="270" dirty="0">
                  <a:solidFill>
                    <a:schemeClr val="bg1"/>
                  </a:solidFill>
                </a:rPr>
                <a:t> CAMPUS</a:t>
              </a:r>
            </a:p>
          </p:txBody>
        </p:sp>
        <p:sp>
          <p:nvSpPr>
            <p:cNvPr id="5" name="TextBox 4">
              <a:extLst>
                <a:ext uri="{FF2B5EF4-FFF2-40B4-BE49-F238E27FC236}">
                  <a16:creationId xmlns:a16="http://schemas.microsoft.com/office/drawing/2014/main" id="{BB34B297-17E2-46C1-838A-24C218841B1A}"/>
                </a:ext>
              </a:extLst>
            </p:cNvPr>
            <p:cNvSpPr txBox="1"/>
            <p:nvPr/>
          </p:nvSpPr>
          <p:spPr>
            <a:xfrm>
              <a:off x="2201689" y="4715934"/>
              <a:ext cx="1132063" cy="261610"/>
            </a:xfrm>
            <a:prstGeom prst="rect">
              <a:avLst/>
            </a:prstGeom>
            <a:noFill/>
          </p:spPr>
          <p:txBody>
            <a:bodyPr wrap="square" rtlCol="0">
              <a:spAutoFit/>
            </a:bodyPr>
            <a:lstStyle/>
            <a:p>
              <a:r>
                <a:rPr lang="en-US" sz="1050" b="1" spc="100" dirty="0">
                  <a:solidFill>
                    <a:schemeClr val="bg1"/>
                  </a:solidFill>
                </a:rPr>
                <a:t>COMMUNITY</a:t>
              </a:r>
            </a:p>
          </p:txBody>
        </p:sp>
      </p:grpSp>
      <p:sp>
        <p:nvSpPr>
          <p:cNvPr id="71" name="Rectangle 70">
            <a:extLst>
              <a:ext uri="{FF2B5EF4-FFF2-40B4-BE49-F238E27FC236}">
                <a16:creationId xmlns:a16="http://schemas.microsoft.com/office/drawing/2014/main" id="{BD235907-5178-4687-8D52-5F39E6381922}"/>
              </a:ext>
            </a:extLst>
          </p:cNvPr>
          <p:cNvSpPr/>
          <p:nvPr/>
        </p:nvSpPr>
        <p:spPr>
          <a:xfrm>
            <a:off x="9074868" y="2172728"/>
            <a:ext cx="1201659" cy="374662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spc="150" dirty="0">
                <a:solidFill>
                  <a:schemeClr val="bg1"/>
                </a:solidFill>
              </a:rPr>
              <a:t>METRICS</a:t>
            </a:r>
          </a:p>
        </p:txBody>
      </p:sp>
      <p:pic>
        <p:nvPicPr>
          <p:cNvPr id="79" name="Graphic 78" descr="Bar graph with upward trend">
            <a:extLst>
              <a:ext uri="{FF2B5EF4-FFF2-40B4-BE49-F238E27FC236}">
                <a16:creationId xmlns:a16="http://schemas.microsoft.com/office/drawing/2014/main" id="{2BD5FA62-D1D4-4548-B246-BFC21440557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3648" y="3446472"/>
            <a:ext cx="513961" cy="432288"/>
          </a:xfrm>
          <a:prstGeom prst="rect">
            <a:avLst/>
          </a:prstGeom>
        </p:spPr>
      </p:pic>
      <p:pic>
        <p:nvPicPr>
          <p:cNvPr id="139" name="Graphic 138" descr="Wreath">
            <a:extLst>
              <a:ext uri="{FF2B5EF4-FFF2-40B4-BE49-F238E27FC236}">
                <a16:creationId xmlns:a16="http://schemas.microsoft.com/office/drawing/2014/main" id="{4AB4BD04-D99B-4A72-89D0-342A85FF9F9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42366" y="2823094"/>
            <a:ext cx="407279" cy="427127"/>
          </a:xfrm>
          <a:prstGeom prst="rect">
            <a:avLst/>
          </a:prstGeom>
        </p:spPr>
      </p:pic>
      <p:sp>
        <p:nvSpPr>
          <p:cNvPr id="4" name="TextBox 3">
            <a:extLst>
              <a:ext uri="{FF2B5EF4-FFF2-40B4-BE49-F238E27FC236}">
                <a16:creationId xmlns:a16="http://schemas.microsoft.com/office/drawing/2014/main" id="{05358427-9322-482A-96F4-9B30355D4E1C}"/>
              </a:ext>
            </a:extLst>
          </p:cNvPr>
          <p:cNvSpPr txBox="1"/>
          <p:nvPr/>
        </p:nvSpPr>
        <p:spPr>
          <a:xfrm>
            <a:off x="4700783" y="4870425"/>
            <a:ext cx="2023627" cy="1000274"/>
          </a:xfrm>
          <a:prstGeom prst="rect">
            <a:avLst/>
          </a:prstGeom>
          <a:noFill/>
        </p:spPr>
        <p:txBody>
          <a:bodyPr wrap="squar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dirty="0">
                <a:solidFill>
                  <a:schemeClr val="bg1"/>
                </a:solidFill>
                <a:ea typeface="ÇlÇr ñæí©" charset="0"/>
              </a:rPr>
              <a:t>STRENGTHENING</a:t>
            </a:r>
            <a:endParaRPr kumimoji="0" lang="en-US" sz="1200" b="1" i="0"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bg1"/>
                </a:solidFill>
                <a:effectLst/>
                <a:uLnTx/>
                <a:uFillTx/>
                <a:ea typeface="ÇlÇr ñæí©" charset="0"/>
              </a:rPr>
              <a:t>RVSM SANCTIONS </a:t>
            </a:r>
            <a:r>
              <a:rPr lang="en-US" b="1" kern="0" dirty="0">
                <a:solidFill>
                  <a:schemeClr val="bg1"/>
                </a:solidFill>
                <a:ea typeface="ÇlÇr ñæí©" charset="0"/>
              </a:rPr>
              <a:t>&amp; DISCIPLINE</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chemeClr val="bg1"/>
                </a:solidFill>
                <a:effectLst/>
                <a:uLnTx/>
                <a:uFillTx/>
                <a:ea typeface="ÇlÇr ñæí©" charset="0"/>
              </a:rPr>
              <a:t>[Office of the Provost</a:t>
            </a:r>
            <a:endParaRPr lang="en-US" dirty="0"/>
          </a:p>
        </p:txBody>
      </p:sp>
      <p:pic>
        <p:nvPicPr>
          <p:cNvPr id="203" name="Graphic 202" descr="Network with solid fill">
            <a:extLst>
              <a:ext uri="{FF2B5EF4-FFF2-40B4-BE49-F238E27FC236}">
                <a16:creationId xmlns:a16="http://schemas.microsoft.com/office/drawing/2014/main" id="{0C2378D1-95A6-4D49-8957-457B53D64D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7055" y="2412702"/>
            <a:ext cx="418140" cy="418140"/>
          </a:xfrm>
          <a:prstGeom prst="rect">
            <a:avLst/>
          </a:prstGeom>
        </p:spPr>
      </p:pic>
      <p:grpSp>
        <p:nvGrpSpPr>
          <p:cNvPr id="11" name="Group 10">
            <a:extLst>
              <a:ext uri="{FF2B5EF4-FFF2-40B4-BE49-F238E27FC236}">
                <a16:creationId xmlns:a16="http://schemas.microsoft.com/office/drawing/2014/main" id="{7C01A502-677B-4F4F-A128-1D946EA5AA8B}"/>
              </a:ext>
            </a:extLst>
          </p:cNvPr>
          <p:cNvGrpSpPr/>
          <p:nvPr/>
        </p:nvGrpSpPr>
        <p:grpSpPr>
          <a:xfrm>
            <a:off x="3565717" y="2172382"/>
            <a:ext cx="2616724" cy="955867"/>
            <a:chOff x="2475390" y="2147263"/>
            <a:chExt cx="2616724" cy="955867"/>
          </a:xfrm>
        </p:grpSpPr>
        <p:sp>
          <p:nvSpPr>
            <p:cNvPr id="157" name="Rectangle 121">
              <a:extLst>
                <a:ext uri="{FF2B5EF4-FFF2-40B4-BE49-F238E27FC236}">
                  <a16:creationId xmlns:a16="http://schemas.microsoft.com/office/drawing/2014/main" id="{A0E8D76C-7A93-4C50-8FC4-221146A13624}"/>
                </a:ext>
              </a:extLst>
            </p:cNvPr>
            <p:cNvSpPr>
              <a:spLocks noChangeArrowheads="1"/>
            </p:cNvSpPr>
            <p:nvPr/>
          </p:nvSpPr>
          <p:spPr bwMode="auto">
            <a:xfrm>
              <a:off x="3009119" y="2147263"/>
              <a:ext cx="2082995" cy="955867"/>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EXPANDING</a:t>
              </a:r>
            </a:p>
            <a:p>
              <a:pPr marL="0" marR="0" lvl="0" indent="0" defTabSz="914400" eaLnBrk="1" fontAlgn="base" latinLnBrk="0" hangingPunct="1">
                <a:lnSpc>
                  <a:spcPct val="100000"/>
                </a:lnSpc>
                <a:spcBef>
                  <a:spcPct val="0"/>
                </a:spcBef>
                <a:spcAft>
                  <a:spcPct val="0"/>
                </a:spcAft>
                <a:buClrTx/>
                <a:buSzTx/>
                <a:buFontTx/>
                <a:buNone/>
                <a:tabLst/>
                <a:defRPr/>
              </a:pPr>
              <a:r>
                <a:rPr lang="en-US" sz="1600" b="1" kern="0" dirty="0">
                  <a:solidFill>
                    <a:schemeClr val="bg1"/>
                  </a:solidFill>
                  <a:ea typeface="ÇlÇr ñæí©" charset="0"/>
                </a:rPr>
                <a:t>TRAUMA-INFORMED</a:t>
              </a:r>
              <a:r>
                <a:rPr lang="en-US" sz="1200" b="1" kern="0" dirty="0">
                  <a:solidFill>
                    <a:schemeClr val="bg1"/>
                  </a:solidFill>
                  <a:ea typeface="ÇlÇr ñæí©" charset="0"/>
                </a:rPr>
                <a:t> </a:t>
              </a:r>
              <a:r>
                <a:rPr lang="en-US" sz="2000" b="1" kern="0" spc="220" dirty="0">
                  <a:solidFill>
                    <a:schemeClr val="bg1"/>
                  </a:solidFill>
                  <a:ea typeface="ÇlÇr ñæí©" charset="0"/>
                </a:rPr>
                <a:t>SERVICES</a:t>
              </a:r>
              <a:endParaRPr kumimoji="0" lang="en-US" sz="2000" b="1" i="0" u="none" strike="noStrike" kern="0" cap="none" spc="220" normalizeH="0" noProof="0" dirty="0">
                <a:ln>
                  <a:noFill/>
                </a:ln>
                <a:solidFill>
                  <a:schemeClr val="bg1"/>
                </a:solidFill>
                <a:effectLst/>
                <a:uLnTx/>
                <a:uFillTx/>
                <a:ea typeface="ÇlÇr ñæí©" charset="0"/>
              </a:endParaRPr>
            </a:p>
          </p:txBody>
        </p:sp>
        <p:sp>
          <p:nvSpPr>
            <p:cNvPr id="67" name="Rectangle 121">
              <a:extLst>
                <a:ext uri="{FF2B5EF4-FFF2-40B4-BE49-F238E27FC236}">
                  <a16:creationId xmlns:a16="http://schemas.microsoft.com/office/drawing/2014/main" id="{01507AE8-6E1F-4901-BA88-441AA09AF802}"/>
                </a:ext>
              </a:extLst>
            </p:cNvPr>
            <p:cNvSpPr>
              <a:spLocks noChangeArrowheads="1"/>
            </p:cNvSpPr>
            <p:nvPr/>
          </p:nvSpPr>
          <p:spPr bwMode="auto">
            <a:xfrm>
              <a:off x="2475390" y="2147263"/>
              <a:ext cx="534760" cy="955867"/>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1" i="0" u="none" strike="noStrike" kern="0" cap="none" spc="280" normalizeH="0" noProof="0" dirty="0">
                <a:ln>
                  <a:noFill/>
                </a:ln>
                <a:solidFill>
                  <a:schemeClr val="bg1"/>
                </a:solidFill>
                <a:effectLst/>
                <a:uLnTx/>
                <a:uFillTx/>
                <a:ea typeface="ÇlÇr ñæí©" charset="0"/>
              </a:endParaRPr>
            </a:p>
          </p:txBody>
        </p:sp>
      </p:grpSp>
      <p:pic>
        <p:nvPicPr>
          <p:cNvPr id="80" name="Graphic 79" descr="Network with solid fill">
            <a:extLst>
              <a:ext uri="{FF2B5EF4-FFF2-40B4-BE49-F238E27FC236}">
                <a16:creationId xmlns:a16="http://schemas.microsoft.com/office/drawing/2014/main" id="{ABDF87B6-0DD9-42FD-AED9-F3FF03D62E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24814" y="3473444"/>
            <a:ext cx="425723" cy="425723"/>
          </a:xfrm>
          <a:prstGeom prst="rect">
            <a:avLst/>
          </a:prstGeom>
        </p:spPr>
      </p:pic>
      <p:grpSp>
        <p:nvGrpSpPr>
          <p:cNvPr id="24" name="Group 23">
            <a:extLst>
              <a:ext uri="{FF2B5EF4-FFF2-40B4-BE49-F238E27FC236}">
                <a16:creationId xmlns:a16="http://schemas.microsoft.com/office/drawing/2014/main" id="{87C07492-3DBC-4347-8408-E966DF83287F}"/>
              </a:ext>
            </a:extLst>
          </p:cNvPr>
          <p:cNvGrpSpPr/>
          <p:nvPr/>
        </p:nvGrpSpPr>
        <p:grpSpPr>
          <a:xfrm>
            <a:off x="3567057" y="4304523"/>
            <a:ext cx="2615383" cy="955868"/>
            <a:chOff x="2476730" y="4271911"/>
            <a:chExt cx="2615383" cy="955868"/>
          </a:xfrm>
        </p:grpSpPr>
        <p:sp>
          <p:nvSpPr>
            <p:cNvPr id="194" name="Rectangle 121">
              <a:extLst>
                <a:ext uri="{FF2B5EF4-FFF2-40B4-BE49-F238E27FC236}">
                  <a16:creationId xmlns:a16="http://schemas.microsoft.com/office/drawing/2014/main" id="{6B132801-6714-46C0-A226-70A155294D31}"/>
                </a:ext>
              </a:extLst>
            </p:cNvPr>
            <p:cNvSpPr>
              <a:spLocks noChangeArrowheads="1"/>
            </p:cNvSpPr>
            <p:nvPr/>
          </p:nvSpPr>
          <p:spPr bwMode="auto">
            <a:xfrm>
              <a:off x="3009119" y="4271911"/>
              <a:ext cx="2082994" cy="955865"/>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STRENGTHENING</a:t>
              </a:r>
            </a:p>
            <a:p>
              <a:pPr marL="0" marR="0" lvl="0" indent="0" defTabSz="914400" eaLnBrk="1" fontAlgn="base" latinLnBrk="0" hangingPunct="1">
                <a:lnSpc>
                  <a:spcPct val="100000"/>
                </a:lnSpc>
                <a:spcBef>
                  <a:spcPct val="0"/>
                </a:spcBef>
                <a:spcAft>
                  <a:spcPct val="0"/>
                </a:spcAft>
                <a:buClrTx/>
                <a:buSzTx/>
                <a:buFontTx/>
                <a:buNone/>
                <a:tabLst/>
                <a:defRPr/>
              </a:pPr>
              <a:r>
                <a:rPr lang="en-US" sz="1600" b="1" kern="0" dirty="0">
                  <a:solidFill>
                    <a:schemeClr val="bg1"/>
                  </a:solidFill>
                  <a:ea typeface="ÇlÇr ñæí©" charset="0"/>
                </a:rPr>
                <a:t>RVSM SANCTIONS &amp; </a:t>
              </a:r>
              <a:r>
                <a:rPr lang="en-US" sz="2000" b="1" kern="0" spc="220" dirty="0">
                  <a:solidFill>
                    <a:schemeClr val="bg1"/>
                  </a:solidFill>
                  <a:ea typeface="ÇlÇr ñæí©" charset="0"/>
                </a:rPr>
                <a:t>DISCIPLINE</a:t>
              </a:r>
              <a:endParaRPr kumimoji="0" lang="en-US" sz="1900" b="1" i="0" u="none" strike="noStrike" kern="0" cap="none" spc="220" normalizeH="0" noProof="0" dirty="0">
                <a:ln>
                  <a:noFill/>
                </a:ln>
                <a:solidFill>
                  <a:schemeClr val="bg1"/>
                </a:solidFill>
                <a:effectLst/>
                <a:uLnTx/>
                <a:uFillTx/>
                <a:ea typeface="ÇlÇr ñæí©" charset="0"/>
              </a:endParaRPr>
            </a:p>
          </p:txBody>
        </p:sp>
        <p:sp>
          <p:nvSpPr>
            <p:cNvPr id="82" name="Rectangle 121">
              <a:extLst>
                <a:ext uri="{FF2B5EF4-FFF2-40B4-BE49-F238E27FC236}">
                  <a16:creationId xmlns:a16="http://schemas.microsoft.com/office/drawing/2014/main" id="{475C9EAD-3143-4CF4-88E2-EEFCA74E0889}"/>
                </a:ext>
              </a:extLst>
            </p:cNvPr>
            <p:cNvSpPr>
              <a:spLocks noChangeArrowheads="1"/>
            </p:cNvSpPr>
            <p:nvPr/>
          </p:nvSpPr>
          <p:spPr bwMode="auto">
            <a:xfrm>
              <a:off x="2476730" y="4271912"/>
              <a:ext cx="534760" cy="955867"/>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1" i="0" u="none" strike="noStrike" kern="0" cap="none" spc="280" normalizeH="0" noProof="0" dirty="0">
                <a:ln>
                  <a:noFill/>
                </a:ln>
                <a:solidFill>
                  <a:schemeClr val="bg1"/>
                </a:solidFill>
                <a:effectLst/>
                <a:uLnTx/>
                <a:uFillTx/>
                <a:ea typeface="ÇlÇr ñæí©" charset="0"/>
              </a:endParaRPr>
            </a:p>
          </p:txBody>
        </p:sp>
      </p:grpSp>
      <p:sp>
        <p:nvSpPr>
          <p:cNvPr id="166" name="Rectangle 121">
            <a:extLst>
              <a:ext uri="{FF2B5EF4-FFF2-40B4-BE49-F238E27FC236}">
                <a16:creationId xmlns:a16="http://schemas.microsoft.com/office/drawing/2014/main" id="{C275E53F-E42A-4804-9A9E-9B2E26A943EA}"/>
              </a:ext>
            </a:extLst>
          </p:cNvPr>
          <p:cNvSpPr>
            <a:spLocks noChangeArrowheads="1"/>
          </p:cNvSpPr>
          <p:nvPr/>
        </p:nvSpPr>
        <p:spPr bwMode="auto">
          <a:xfrm>
            <a:off x="6799355" y="2176664"/>
            <a:ext cx="2188970" cy="955863"/>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ASSESSING</a:t>
            </a:r>
          </a:p>
          <a:p>
            <a:pPr marL="0" marR="0" lvl="0" indent="0" defTabSz="914400" eaLnBrk="1" fontAlgn="base" latinLnBrk="0" hangingPunct="1">
              <a:lnSpc>
                <a:spcPct val="100000"/>
              </a:lnSpc>
              <a:spcBef>
                <a:spcPct val="0"/>
              </a:spcBef>
              <a:spcAft>
                <a:spcPct val="0"/>
              </a:spcAft>
              <a:buClrTx/>
              <a:buSzTx/>
              <a:buFontTx/>
              <a:buNone/>
              <a:tabLst/>
              <a:defRPr/>
            </a:pPr>
            <a:r>
              <a:rPr lang="en-US" sz="1600" b="1" kern="0" dirty="0">
                <a:solidFill>
                  <a:schemeClr val="bg1"/>
                </a:solidFill>
                <a:ea typeface="ÇlÇr ñæí©" charset="0"/>
              </a:rPr>
              <a:t>RESOURCES FOR </a:t>
            </a:r>
            <a:r>
              <a:rPr lang="en-US" sz="2000" b="1" kern="0" spc="220" dirty="0">
                <a:solidFill>
                  <a:schemeClr val="bg1"/>
                </a:solidFill>
                <a:ea typeface="ÇlÇr ñæí©" charset="0"/>
              </a:rPr>
              <a:t>RESPONDENTS</a:t>
            </a:r>
            <a:endParaRPr kumimoji="0" lang="en-US" sz="1900" b="1" i="0" u="none" strike="noStrike" kern="0" cap="none" spc="220" normalizeH="0" noProof="0" dirty="0">
              <a:ln>
                <a:noFill/>
              </a:ln>
              <a:solidFill>
                <a:schemeClr val="bg1"/>
              </a:solidFill>
              <a:effectLst/>
              <a:uLnTx/>
              <a:uFillTx/>
              <a:ea typeface="ÇlÇr ñæí©" charset="0"/>
            </a:endParaRPr>
          </a:p>
        </p:txBody>
      </p:sp>
      <p:sp>
        <p:nvSpPr>
          <p:cNvPr id="85" name="Rectangle 121">
            <a:extLst>
              <a:ext uri="{FF2B5EF4-FFF2-40B4-BE49-F238E27FC236}">
                <a16:creationId xmlns:a16="http://schemas.microsoft.com/office/drawing/2014/main" id="{D6CAFC9D-485E-4CDF-83BB-89B8F5BE63CE}"/>
              </a:ext>
            </a:extLst>
          </p:cNvPr>
          <p:cNvSpPr>
            <a:spLocks noChangeArrowheads="1"/>
          </p:cNvSpPr>
          <p:nvPr/>
        </p:nvSpPr>
        <p:spPr bwMode="auto">
          <a:xfrm>
            <a:off x="6268429" y="2172382"/>
            <a:ext cx="534760" cy="955863"/>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1" i="0" u="none" strike="noStrike" kern="0" cap="none" spc="280" normalizeH="0" noProof="0" dirty="0">
              <a:ln>
                <a:noFill/>
              </a:ln>
              <a:solidFill>
                <a:schemeClr val="bg1"/>
              </a:solidFill>
              <a:effectLst/>
              <a:uLnTx/>
              <a:uFillTx/>
              <a:ea typeface="ÇlÇr ñæí©" charset="0"/>
            </a:endParaRPr>
          </a:p>
        </p:txBody>
      </p:sp>
      <p:pic>
        <p:nvPicPr>
          <p:cNvPr id="92" name="Graphic 91" descr="Network with solid fill">
            <a:extLst>
              <a:ext uri="{FF2B5EF4-FFF2-40B4-BE49-F238E27FC236}">
                <a16:creationId xmlns:a16="http://schemas.microsoft.com/office/drawing/2014/main" id="{3B1B1C53-7296-4171-B296-62717A8ADC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79198" y="4499677"/>
            <a:ext cx="425723" cy="425723"/>
          </a:xfrm>
          <a:prstGeom prst="rect">
            <a:avLst/>
          </a:prstGeom>
        </p:spPr>
      </p:pic>
      <p:grpSp>
        <p:nvGrpSpPr>
          <p:cNvPr id="23" name="Group 22">
            <a:extLst>
              <a:ext uri="{FF2B5EF4-FFF2-40B4-BE49-F238E27FC236}">
                <a16:creationId xmlns:a16="http://schemas.microsoft.com/office/drawing/2014/main" id="{E65C130F-4BE8-449F-A9ED-B8C3BB615918}"/>
              </a:ext>
            </a:extLst>
          </p:cNvPr>
          <p:cNvGrpSpPr/>
          <p:nvPr/>
        </p:nvGrpSpPr>
        <p:grpSpPr>
          <a:xfrm>
            <a:off x="3562236" y="5348173"/>
            <a:ext cx="5434478" cy="565881"/>
            <a:chOff x="2471909" y="5323054"/>
            <a:chExt cx="5434478" cy="565881"/>
          </a:xfrm>
        </p:grpSpPr>
        <p:sp>
          <p:nvSpPr>
            <p:cNvPr id="106" name="Rectangle 121">
              <a:extLst>
                <a:ext uri="{FF2B5EF4-FFF2-40B4-BE49-F238E27FC236}">
                  <a16:creationId xmlns:a16="http://schemas.microsoft.com/office/drawing/2014/main" id="{82E48F1B-6061-46CA-ACFE-3830D4A8C173}"/>
                </a:ext>
              </a:extLst>
            </p:cNvPr>
            <p:cNvSpPr>
              <a:spLocks noChangeArrowheads="1"/>
            </p:cNvSpPr>
            <p:nvPr/>
          </p:nvSpPr>
          <p:spPr bwMode="auto">
            <a:xfrm>
              <a:off x="3006669" y="5328353"/>
              <a:ext cx="4899718" cy="560582"/>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                     PROMOTING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2100" b="1" i="0" u="none" strike="noStrike" kern="0" cap="none" spc="850" normalizeH="0" noProof="0" dirty="0">
                  <a:ln>
                    <a:noFill/>
                  </a:ln>
                  <a:solidFill>
                    <a:schemeClr val="bg1"/>
                  </a:solidFill>
                  <a:effectLst/>
                  <a:uLnTx/>
                  <a:uFillTx/>
                  <a:ea typeface="ÇlÇr ñæí©" charset="0"/>
                </a:rPr>
                <a:t>    ACCOUNTABILITY</a:t>
              </a:r>
            </a:p>
          </p:txBody>
        </p:sp>
        <p:sp>
          <p:nvSpPr>
            <p:cNvPr id="93" name="Rectangle 121">
              <a:extLst>
                <a:ext uri="{FF2B5EF4-FFF2-40B4-BE49-F238E27FC236}">
                  <a16:creationId xmlns:a16="http://schemas.microsoft.com/office/drawing/2014/main" id="{9817F52B-342A-4DF3-85A5-0A626DFF6A18}"/>
                </a:ext>
              </a:extLst>
            </p:cNvPr>
            <p:cNvSpPr>
              <a:spLocks noChangeArrowheads="1"/>
            </p:cNvSpPr>
            <p:nvPr/>
          </p:nvSpPr>
          <p:spPr bwMode="auto">
            <a:xfrm>
              <a:off x="2471909" y="5323054"/>
              <a:ext cx="534760" cy="565881"/>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1" i="0" u="none" strike="noStrike" kern="0" cap="none" spc="280" normalizeH="0" noProof="0" dirty="0">
                <a:ln>
                  <a:noFill/>
                </a:ln>
                <a:solidFill>
                  <a:schemeClr val="bg1"/>
                </a:solidFill>
                <a:effectLst/>
                <a:uLnTx/>
                <a:uFillTx/>
                <a:ea typeface="ÇlÇr ñæí©" charset="0"/>
              </a:endParaRPr>
            </a:p>
          </p:txBody>
        </p:sp>
      </p:grpSp>
      <p:grpSp>
        <p:nvGrpSpPr>
          <p:cNvPr id="20" name="Group 19">
            <a:extLst>
              <a:ext uri="{FF2B5EF4-FFF2-40B4-BE49-F238E27FC236}">
                <a16:creationId xmlns:a16="http://schemas.microsoft.com/office/drawing/2014/main" id="{D8140948-3B27-4D5C-B499-8CD983B8E3EE}"/>
              </a:ext>
            </a:extLst>
          </p:cNvPr>
          <p:cNvGrpSpPr/>
          <p:nvPr/>
        </p:nvGrpSpPr>
        <p:grpSpPr>
          <a:xfrm>
            <a:off x="6268429" y="3235805"/>
            <a:ext cx="2719246" cy="955867"/>
            <a:chOff x="5674007" y="3184804"/>
            <a:chExt cx="2719246" cy="955867"/>
          </a:xfrm>
        </p:grpSpPr>
        <p:sp>
          <p:nvSpPr>
            <p:cNvPr id="169" name="Rectangle 121">
              <a:extLst>
                <a:ext uri="{FF2B5EF4-FFF2-40B4-BE49-F238E27FC236}">
                  <a16:creationId xmlns:a16="http://schemas.microsoft.com/office/drawing/2014/main" id="{A9BF855B-D92D-40ED-9FAA-154C68F36D2E}"/>
                </a:ext>
              </a:extLst>
            </p:cNvPr>
            <p:cNvSpPr>
              <a:spLocks noChangeArrowheads="1"/>
            </p:cNvSpPr>
            <p:nvPr/>
          </p:nvSpPr>
          <p:spPr bwMode="auto">
            <a:xfrm>
              <a:off x="6204283" y="3184804"/>
              <a:ext cx="2188970" cy="955864"/>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STRENGTHENING</a:t>
              </a:r>
            </a:p>
            <a:p>
              <a:pPr marL="0" marR="0" lvl="0" indent="0" defTabSz="914400" eaLnBrk="1" fontAlgn="base" latinLnBrk="0" hangingPunct="1">
                <a:lnSpc>
                  <a:spcPct val="100000"/>
                </a:lnSpc>
                <a:spcBef>
                  <a:spcPct val="0"/>
                </a:spcBef>
                <a:spcAft>
                  <a:spcPct val="0"/>
                </a:spcAft>
                <a:buClrTx/>
                <a:buSzTx/>
                <a:buFontTx/>
                <a:buNone/>
                <a:tabLst/>
                <a:defRPr/>
              </a:pPr>
              <a:r>
                <a:rPr lang="en-US" sz="2000" b="1" kern="0" spc="220" dirty="0">
                  <a:solidFill>
                    <a:schemeClr val="bg1"/>
                  </a:solidFill>
                  <a:ea typeface="ÇlÇr ñæí©" charset="0"/>
                </a:rPr>
                <a:t>PREVENTION</a:t>
              </a:r>
              <a:r>
                <a:rPr lang="en-US" sz="1900" b="1" kern="0" spc="200" dirty="0">
                  <a:solidFill>
                    <a:schemeClr val="bg1"/>
                  </a:solidFill>
                  <a:ea typeface="ÇlÇr ñæí©" charset="0"/>
                </a:rPr>
                <a:t> </a:t>
              </a:r>
              <a:r>
                <a:rPr lang="en-US" sz="1600" b="1" kern="0" dirty="0">
                  <a:solidFill>
                    <a:schemeClr val="bg1"/>
                  </a:solidFill>
                  <a:ea typeface="ÇlÇr ñæí©" charset="0"/>
                </a:rPr>
                <a:t>PROGRAMMING</a:t>
              </a:r>
              <a:endParaRPr kumimoji="0" lang="en-US" sz="1600" b="1" i="0" u="none" strike="noStrike" kern="0" cap="none" spc="0" normalizeH="0" baseline="0" noProof="0" dirty="0">
                <a:ln>
                  <a:noFill/>
                </a:ln>
                <a:solidFill>
                  <a:schemeClr val="bg1"/>
                </a:solidFill>
                <a:effectLst/>
                <a:uLnTx/>
                <a:uFillTx/>
                <a:ea typeface="ÇlÇr ñæí©" charset="0"/>
              </a:endParaRPr>
            </a:p>
          </p:txBody>
        </p:sp>
        <p:sp>
          <p:nvSpPr>
            <p:cNvPr id="97" name="Rectangle 121">
              <a:extLst>
                <a:ext uri="{FF2B5EF4-FFF2-40B4-BE49-F238E27FC236}">
                  <a16:creationId xmlns:a16="http://schemas.microsoft.com/office/drawing/2014/main" id="{3D8C34AC-C2BD-43E6-91A3-41A3043DB99C}"/>
                </a:ext>
              </a:extLst>
            </p:cNvPr>
            <p:cNvSpPr>
              <a:spLocks noChangeArrowheads="1"/>
            </p:cNvSpPr>
            <p:nvPr/>
          </p:nvSpPr>
          <p:spPr bwMode="auto">
            <a:xfrm>
              <a:off x="5674007" y="3184804"/>
              <a:ext cx="534760" cy="955867"/>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1" i="0" u="none" strike="noStrike" kern="0" cap="none" spc="280" normalizeH="0" noProof="0" dirty="0">
                <a:ln>
                  <a:noFill/>
                </a:ln>
                <a:solidFill>
                  <a:schemeClr val="bg1"/>
                </a:solidFill>
                <a:effectLst/>
                <a:uLnTx/>
                <a:uFillTx/>
                <a:ea typeface="ÇlÇr ñæí©" charset="0"/>
              </a:endParaRPr>
            </a:p>
          </p:txBody>
        </p:sp>
      </p:grpSp>
      <p:grpSp>
        <p:nvGrpSpPr>
          <p:cNvPr id="19" name="Group 18">
            <a:extLst>
              <a:ext uri="{FF2B5EF4-FFF2-40B4-BE49-F238E27FC236}">
                <a16:creationId xmlns:a16="http://schemas.microsoft.com/office/drawing/2014/main" id="{6574FE86-16C7-4A97-B7E5-470FAC766AE7}"/>
              </a:ext>
            </a:extLst>
          </p:cNvPr>
          <p:cNvGrpSpPr/>
          <p:nvPr/>
        </p:nvGrpSpPr>
        <p:grpSpPr>
          <a:xfrm>
            <a:off x="6268429" y="4304524"/>
            <a:ext cx="2718417" cy="955867"/>
            <a:chOff x="5674836" y="4243893"/>
            <a:chExt cx="2718417" cy="955867"/>
          </a:xfrm>
        </p:grpSpPr>
        <p:sp>
          <p:nvSpPr>
            <p:cNvPr id="172" name="Rectangle 121">
              <a:extLst>
                <a:ext uri="{FF2B5EF4-FFF2-40B4-BE49-F238E27FC236}">
                  <a16:creationId xmlns:a16="http://schemas.microsoft.com/office/drawing/2014/main" id="{8AACF32F-8C93-4584-B3F5-E16E9E82A8CC}"/>
                </a:ext>
              </a:extLst>
            </p:cNvPr>
            <p:cNvSpPr>
              <a:spLocks noChangeArrowheads="1"/>
            </p:cNvSpPr>
            <p:nvPr/>
          </p:nvSpPr>
          <p:spPr bwMode="auto">
            <a:xfrm>
              <a:off x="6204282" y="4246030"/>
              <a:ext cx="2188971" cy="953730"/>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CREATING</a:t>
              </a:r>
            </a:p>
            <a:p>
              <a:pPr marL="0" marR="0" lvl="0" indent="0" defTabSz="914400" eaLnBrk="1" fontAlgn="base" latinLnBrk="0" hangingPunct="1">
                <a:lnSpc>
                  <a:spcPct val="100000"/>
                </a:lnSpc>
                <a:spcBef>
                  <a:spcPct val="0"/>
                </a:spcBef>
                <a:spcAft>
                  <a:spcPct val="0"/>
                </a:spcAft>
                <a:buClrTx/>
                <a:buSzTx/>
                <a:buFontTx/>
                <a:buNone/>
                <a:tabLst/>
                <a:defRPr/>
              </a:pPr>
              <a:r>
                <a:rPr lang="en-US" sz="2000" b="1" kern="0" spc="150" dirty="0">
                  <a:solidFill>
                    <a:schemeClr val="bg1"/>
                  </a:solidFill>
                  <a:ea typeface="ÇlÇr ñæí©" charset="0"/>
                </a:rPr>
                <a:t>RESPECTFUL</a:t>
              </a:r>
              <a:r>
                <a:rPr lang="en-US" sz="1900" b="1" kern="0" dirty="0">
                  <a:solidFill>
                    <a:schemeClr val="bg1"/>
                  </a:solidFill>
                  <a:ea typeface="ÇlÇr ñæí©" charset="0"/>
                </a:rPr>
                <a:t> </a:t>
              </a:r>
            </a:p>
            <a:p>
              <a:pPr marL="0" marR="0" lvl="0" indent="0" defTabSz="914400" eaLnBrk="1" fontAlgn="base" latinLnBrk="0" hangingPunct="1">
                <a:lnSpc>
                  <a:spcPct val="100000"/>
                </a:lnSpc>
                <a:spcBef>
                  <a:spcPct val="0"/>
                </a:spcBef>
                <a:spcAft>
                  <a:spcPct val="0"/>
                </a:spcAft>
                <a:buClrTx/>
                <a:buSzTx/>
                <a:buFontTx/>
                <a:buNone/>
                <a:tabLst/>
                <a:defRPr/>
              </a:pPr>
              <a:r>
                <a:rPr lang="en-US" sz="1600" b="1" kern="0" dirty="0">
                  <a:solidFill>
                    <a:schemeClr val="bg1"/>
                  </a:solidFill>
                  <a:ea typeface="ÇlÇr ñæí©" charset="0"/>
                </a:rPr>
                <a:t>WORK ENVIRONMENTS</a:t>
              </a:r>
              <a:endParaRPr kumimoji="0" lang="en-US" sz="1900" b="1" i="0" u="none" strike="noStrike" kern="0" cap="none" spc="0" normalizeH="0" baseline="0" noProof="0" dirty="0">
                <a:ln>
                  <a:noFill/>
                </a:ln>
                <a:solidFill>
                  <a:schemeClr val="bg1"/>
                </a:solidFill>
                <a:effectLst/>
                <a:uLnTx/>
                <a:uFillTx/>
                <a:ea typeface="ÇlÇr ñæí©" charset="0"/>
              </a:endParaRPr>
            </a:p>
          </p:txBody>
        </p:sp>
        <p:sp>
          <p:nvSpPr>
            <p:cNvPr id="103" name="Rectangle 121">
              <a:extLst>
                <a:ext uri="{FF2B5EF4-FFF2-40B4-BE49-F238E27FC236}">
                  <a16:creationId xmlns:a16="http://schemas.microsoft.com/office/drawing/2014/main" id="{06A972E3-B77F-461A-A467-5E1FD4C4F3BA}"/>
                </a:ext>
              </a:extLst>
            </p:cNvPr>
            <p:cNvSpPr>
              <a:spLocks noChangeArrowheads="1"/>
            </p:cNvSpPr>
            <p:nvPr/>
          </p:nvSpPr>
          <p:spPr bwMode="auto">
            <a:xfrm>
              <a:off x="5674836" y="4243893"/>
              <a:ext cx="534760" cy="955867"/>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1" i="0" u="none" strike="noStrike" kern="0" cap="none" spc="280" normalizeH="0" noProof="0" dirty="0">
                <a:ln>
                  <a:noFill/>
                </a:ln>
                <a:solidFill>
                  <a:schemeClr val="bg1"/>
                </a:solidFill>
                <a:effectLst/>
                <a:uLnTx/>
                <a:uFillTx/>
                <a:ea typeface="ÇlÇr ñæí©" charset="0"/>
              </a:endParaRPr>
            </a:p>
          </p:txBody>
        </p:sp>
      </p:grpSp>
      <p:grpSp>
        <p:nvGrpSpPr>
          <p:cNvPr id="107" name="Group 106">
            <a:extLst>
              <a:ext uri="{FF2B5EF4-FFF2-40B4-BE49-F238E27FC236}">
                <a16:creationId xmlns:a16="http://schemas.microsoft.com/office/drawing/2014/main" id="{DD1D0843-54C4-45E0-B8FB-5A2E17A27F7A}"/>
              </a:ext>
            </a:extLst>
          </p:cNvPr>
          <p:cNvGrpSpPr/>
          <p:nvPr/>
        </p:nvGrpSpPr>
        <p:grpSpPr>
          <a:xfrm>
            <a:off x="3565716" y="3246138"/>
            <a:ext cx="2616724" cy="955867"/>
            <a:chOff x="2475390" y="2147263"/>
            <a:chExt cx="2616724" cy="955867"/>
          </a:xfrm>
        </p:grpSpPr>
        <p:sp>
          <p:nvSpPr>
            <p:cNvPr id="126" name="Rectangle 121">
              <a:extLst>
                <a:ext uri="{FF2B5EF4-FFF2-40B4-BE49-F238E27FC236}">
                  <a16:creationId xmlns:a16="http://schemas.microsoft.com/office/drawing/2014/main" id="{F5341F82-1204-4050-8CA4-8935792D8831}"/>
                </a:ext>
              </a:extLst>
            </p:cNvPr>
            <p:cNvSpPr>
              <a:spLocks noChangeArrowheads="1"/>
            </p:cNvSpPr>
            <p:nvPr/>
          </p:nvSpPr>
          <p:spPr bwMode="auto">
            <a:xfrm>
              <a:off x="3009119" y="2147263"/>
              <a:ext cx="2082995" cy="955867"/>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BUILDING</a:t>
              </a:r>
            </a:p>
            <a:p>
              <a:pPr marL="0" marR="0" lvl="0" indent="0" defTabSz="914400" eaLnBrk="1" fontAlgn="base" latinLnBrk="0" hangingPunct="1">
                <a:lnSpc>
                  <a:spcPct val="100000"/>
                </a:lnSpc>
                <a:spcBef>
                  <a:spcPct val="0"/>
                </a:spcBef>
                <a:spcAft>
                  <a:spcPct val="0"/>
                </a:spcAft>
                <a:buClrTx/>
                <a:buSzTx/>
                <a:buFontTx/>
                <a:buNone/>
                <a:tabLst/>
                <a:defRPr/>
              </a:pPr>
              <a:r>
                <a:rPr lang="en-US" sz="1600" b="1" kern="0" dirty="0">
                  <a:solidFill>
                    <a:schemeClr val="bg1"/>
                  </a:solidFill>
                  <a:ea typeface="ÇlÇr ñæí©" charset="0"/>
                </a:rPr>
                <a:t>TRAUMA-INFORMED</a:t>
              </a:r>
              <a:r>
                <a:rPr lang="en-US" sz="1200" b="1" kern="0" dirty="0">
                  <a:solidFill>
                    <a:schemeClr val="bg1"/>
                  </a:solidFill>
                  <a:ea typeface="ÇlÇr ñæí©" charset="0"/>
                </a:rPr>
                <a:t> </a:t>
              </a:r>
              <a:r>
                <a:rPr lang="en-US" sz="2000" b="1" kern="0" spc="220" dirty="0">
                  <a:solidFill>
                    <a:schemeClr val="bg1"/>
                  </a:solidFill>
                  <a:ea typeface="ÇlÇr ñæí©" charset="0"/>
                </a:rPr>
                <a:t>CULTURE</a:t>
              </a:r>
              <a:endParaRPr kumimoji="0" lang="en-US" sz="2000" b="1" i="0" u="none" strike="noStrike" kern="0" cap="none" spc="220" normalizeH="0" noProof="0" dirty="0">
                <a:ln>
                  <a:noFill/>
                </a:ln>
                <a:solidFill>
                  <a:schemeClr val="bg1"/>
                </a:solidFill>
                <a:effectLst/>
                <a:uLnTx/>
                <a:uFillTx/>
                <a:ea typeface="ÇlÇr ñæí©" charset="0"/>
              </a:endParaRPr>
            </a:p>
          </p:txBody>
        </p:sp>
        <p:sp>
          <p:nvSpPr>
            <p:cNvPr id="130" name="Rectangle 121">
              <a:extLst>
                <a:ext uri="{FF2B5EF4-FFF2-40B4-BE49-F238E27FC236}">
                  <a16:creationId xmlns:a16="http://schemas.microsoft.com/office/drawing/2014/main" id="{C5FD22A0-F685-4D43-A390-8C8DD1AB33AC}"/>
                </a:ext>
              </a:extLst>
            </p:cNvPr>
            <p:cNvSpPr>
              <a:spLocks noChangeArrowheads="1"/>
            </p:cNvSpPr>
            <p:nvPr/>
          </p:nvSpPr>
          <p:spPr bwMode="auto">
            <a:xfrm>
              <a:off x="2475390" y="2147263"/>
              <a:ext cx="534760" cy="955867"/>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1" i="0" u="none" strike="noStrike" kern="0" cap="none" spc="280" normalizeH="0" noProof="0" dirty="0">
                <a:ln>
                  <a:noFill/>
                </a:ln>
                <a:solidFill>
                  <a:schemeClr val="bg1"/>
                </a:solidFill>
                <a:effectLst/>
                <a:uLnTx/>
                <a:uFillTx/>
                <a:ea typeface="ÇlÇr ñæí©" charset="0"/>
              </a:endParaRPr>
            </a:p>
          </p:txBody>
        </p:sp>
      </p:grpSp>
      <p:grpSp>
        <p:nvGrpSpPr>
          <p:cNvPr id="34" name="Group 33">
            <a:extLst>
              <a:ext uri="{FF2B5EF4-FFF2-40B4-BE49-F238E27FC236}">
                <a16:creationId xmlns:a16="http://schemas.microsoft.com/office/drawing/2014/main" id="{097CF91E-07B8-4B52-999A-15384705CDB8}"/>
              </a:ext>
            </a:extLst>
          </p:cNvPr>
          <p:cNvGrpSpPr/>
          <p:nvPr/>
        </p:nvGrpSpPr>
        <p:grpSpPr>
          <a:xfrm>
            <a:off x="2058509" y="901466"/>
            <a:ext cx="8218018" cy="526244"/>
            <a:chOff x="1467959" y="834791"/>
            <a:chExt cx="8218018" cy="526244"/>
          </a:xfrm>
          <a:solidFill>
            <a:srgbClr val="BF5828"/>
          </a:solidFill>
        </p:grpSpPr>
        <p:sp>
          <p:nvSpPr>
            <p:cNvPr id="108" name="Rectangle 121">
              <a:extLst>
                <a:ext uri="{FF2B5EF4-FFF2-40B4-BE49-F238E27FC236}">
                  <a16:creationId xmlns:a16="http://schemas.microsoft.com/office/drawing/2014/main" id="{0EA9359F-89F6-453C-9493-4CC0674A20C2}"/>
                </a:ext>
              </a:extLst>
            </p:cNvPr>
            <p:cNvSpPr>
              <a:spLocks noChangeArrowheads="1"/>
            </p:cNvSpPr>
            <p:nvPr/>
          </p:nvSpPr>
          <p:spPr bwMode="auto">
            <a:xfrm>
              <a:off x="1467959" y="834791"/>
              <a:ext cx="8218018" cy="526244"/>
            </a:xfrm>
            <a:prstGeom prst="rect">
              <a:avLst/>
            </a:prstGeom>
            <a:grp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700" normalizeH="0" noProof="0" dirty="0">
                  <a:ln>
                    <a:noFill/>
                  </a:ln>
                  <a:solidFill>
                    <a:schemeClr val="bg1"/>
                  </a:solidFill>
                  <a:effectLst/>
                  <a:uLnTx/>
                  <a:uFillTx/>
                  <a:ea typeface="ÇlÇr ñæí©" charset="0"/>
                </a:rPr>
                <a:t>INTERSECTIONAL &amp; TRAUMA-INFORMED</a:t>
              </a:r>
            </a:p>
          </p:txBody>
        </p:sp>
        <p:pic>
          <p:nvPicPr>
            <p:cNvPr id="33" name="Graphic 32" descr="Wreath with solid fill">
              <a:extLst>
                <a:ext uri="{FF2B5EF4-FFF2-40B4-BE49-F238E27FC236}">
                  <a16:creationId xmlns:a16="http://schemas.microsoft.com/office/drawing/2014/main" id="{4908F723-5458-460C-95B1-55A0D614CC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39358" y="888692"/>
              <a:ext cx="452670" cy="452670"/>
            </a:xfrm>
            <a:prstGeom prst="rect">
              <a:avLst/>
            </a:prstGeom>
          </p:spPr>
        </p:pic>
      </p:grpSp>
      <p:sp>
        <p:nvSpPr>
          <p:cNvPr id="88" name="Rectangle 121">
            <a:extLst>
              <a:ext uri="{FF2B5EF4-FFF2-40B4-BE49-F238E27FC236}">
                <a16:creationId xmlns:a16="http://schemas.microsoft.com/office/drawing/2014/main" id="{A1C01C36-8FDD-4982-A4D5-2E514AAEA6F0}"/>
              </a:ext>
            </a:extLst>
          </p:cNvPr>
          <p:cNvSpPr>
            <a:spLocks noChangeArrowheads="1"/>
          </p:cNvSpPr>
          <p:nvPr/>
        </p:nvSpPr>
        <p:spPr bwMode="auto">
          <a:xfrm>
            <a:off x="2771979" y="1526530"/>
            <a:ext cx="3412028" cy="542681"/>
          </a:xfrm>
          <a:prstGeom prst="rect">
            <a:avLst/>
          </a:prstGeom>
          <a:solidFill>
            <a:schemeClr val="accent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CHANGE THE SHAPE</a:t>
            </a:r>
          </a:p>
          <a:p>
            <a:pPr marL="0" marR="0" lvl="0" indent="0" defTabSz="914400" eaLnBrk="1" fontAlgn="base" latinLnBrk="0" hangingPunct="1">
              <a:lnSpc>
                <a:spcPct val="100000"/>
              </a:lnSpc>
              <a:spcBef>
                <a:spcPct val="0"/>
              </a:spcBef>
              <a:spcAft>
                <a:spcPct val="0"/>
              </a:spcAft>
              <a:buClrTx/>
              <a:buSzTx/>
              <a:buFontTx/>
              <a:buNone/>
              <a:tabLst/>
              <a:defRPr/>
            </a:pPr>
            <a:r>
              <a:rPr lang="en-US" b="1" kern="0" spc="180" dirty="0">
                <a:solidFill>
                  <a:schemeClr val="bg1"/>
                </a:solidFill>
                <a:ea typeface="ÇlÇr ñæí©" charset="0"/>
              </a:rPr>
              <a:t>INCREASE HELP-SEEKING</a:t>
            </a:r>
            <a:endParaRPr kumimoji="0" lang="en-US" b="1" i="0" u="none" strike="noStrike" kern="0" cap="none" spc="18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chemeClr val="bg1"/>
              </a:solidFill>
              <a:effectLst/>
              <a:uLnTx/>
              <a:uFillTx/>
              <a:ea typeface="ÇlÇr ñæí©" charset="0"/>
            </a:endParaRPr>
          </a:p>
        </p:txBody>
      </p:sp>
      <p:grpSp>
        <p:nvGrpSpPr>
          <p:cNvPr id="38" name="Group 37">
            <a:extLst>
              <a:ext uri="{FF2B5EF4-FFF2-40B4-BE49-F238E27FC236}">
                <a16:creationId xmlns:a16="http://schemas.microsoft.com/office/drawing/2014/main" id="{2B0C5377-09F9-4197-9A82-558B87E05FE9}"/>
              </a:ext>
            </a:extLst>
          </p:cNvPr>
          <p:cNvGrpSpPr/>
          <p:nvPr/>
        </p:nvGrpSpPr>
        <p:grpSpPr>
          <a:xfrm>
            <a:off x="2075667" y="1526204"/>
            <a:ext cx="696867" cy="547032"/>
            <a:chOff x="1233163" y="1425973"/>
            <a:chExt cx="696867" cy="547032"/>
          </a:xfrm>
        </p:grpSpPr>
        <p:sp>
          <p:nvSpPr>
            <p:cNvPr id="138" name="Rectangle 121">
              <a:extLst>
                <a:ext uri="{FF2B5EF4-FFF2-40B4-BE49-F238E27FC236}">
                  <a16:creationId xmlns:a16="http://schemas.microsoft.com/office/drawing/2014/main" id="{D75A4CCE-FD92-4386-B572-CD23CAB14A97}"/>
                </a:ext>
              </a:extLst>
            </p:cNvPr>
            <p:cNvSpPr>
              <a:spLocks noChangeArrowheads="1"/>
            </p:cNvSpPr>
            <p:nvPr/>
          </p:nvSpPr>
          <p:spPr bwMode="auto">
            <a:xfrm>
              <a:off x="1233163" y="1425973"/>
              <a:ext cx="696867" cy="547032"/>
            </a:xfrm>
            <a:prstGeom prst="rect">
              <a:avLst/>
            </a:prstGeom>
            <a:solidFill>
              <a:schemeClr val="accent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          </a:t>
              </a: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chemeClr val="bg1"/>
                </a:solidFill>
                <a:effectLst/>
                <a:uLnTx/>
                <a:uFillTx/>
                <a:ea typeface="ÇlÇr ñæí©" charset="0"/>
              </a:endParaRPr>
            </a:p>
          </p:txBody>
        </p:sp>
        <p:pic>
          <p:nvPicPr>
            <p:cNvPr id="36" name="Graphic 35" descr="Bullseye with solid fill">
              <a:extLst>
                <a:ext uri="{FF2B5EF4-FFF2-40B4-BE49-F238E27FC236}">
                  <a16:creationId xmlns:a16="http://schemas.microsoft.com/office/drawing/2014/main" id="{56D78905-FD77-4FBD-91FD-6D068B1B8D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55261" y="1477670"/>
              <a:ext cx="452670" cy="452670"/>
            </a:xfrm>
            <a:prstGeom prst="rect">
              <a:avLst/>
            </a:prstGeom>
          </p:spPr>
        </p:pic>
      </p:grpSp>
      <p:sp>
        <p:nvSpPr>
          <p:cNvPr id="98" name="Rectangle 121">
            <a:extLst>
              <a:ext uri="{FF2B5EF4-FFF2-40B4-BE49-F238E27FC236}">
                <a16:creationId xmlns:a16="http://schemas.microsoft.com/office/drawing/2014/main" id="{B6458B55-2C66-4D0B-A27F-066A589445E9}"/>
              </a:ext>
            </a:extLst>
          </p:cNvPr>
          <p:cNvSpPr>
            <a:spLocks noChangeArrowheads="1"/>
          </p:cNvSpPr>
          <p:nvPr/>
        </p:nvSpPr>
        <p:spPr bwMode="auto">
          <a:xfrm>
            <a:off x="6958637" y="1528814"/>
            <a:ext cx="3317891" cy="540371"/>
          </a:xfrm>
          <a:prstGeom prst="rect">
            <a:avLst/>
          </a:prstGeom>
          <a:solidFill>
            <a:schemeClr val="accent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CHANGE THE SHAPE</a:t>
            </a:r>
          </a:p>
          <a:p>
            <a:pPr marL="0" marR="0" lvl="0" indent="0" defTabSz="914400" eaLnBrk="1" fontAlgn="base" latinLnBrk="0" hangingPunct="1">
              <a:lnSpc>
                <a:spcPct val="100000"/>
              </a:lnSpc>
              <a:spcBef>
                <a:spcPct val="0"/>
              </a:spcBef>
              <a:spcAft>
                <a:spcPct val="0"/>
              </a:spcAft>
              <a:buClrTx/>
              <a:buSzTx/>
              <a:buFontTx/>
              <a:buNone/>
              <a:tabLst/>
              <a:defRPr/>
            </a:pPr>
            <a:r>
              <a:rPr lang="en-US" b="1" kern="0" spc="250" dirty="0">
                <a:solidFill>
                  <a:schemeClr val="bg1"/>
                </a:solidFill>
                <a:ea typeface="ÇlÇr ñæí©" charset="0"/>
              </a:rPr>
              <a:t>DECREASE INCIDENCE</a:t>
            </a:r>
            <a:endParaRPr kumimoji="0" lang="en-US" sz="1200" b="1" i="0" u="none" strike="noStrike" kern="0" cap="none" spc="0" normalizeH="0" baseline="0" noProof="0" dirty="0">
              <a:ln>
                <a:noFill/>
              </a:ln>
              <a:solidFill>
                <a:schemeClr val="bg1"/>
              </a:solidFill>
              <a:effectLst/>
              <a:uLnTx/>
              <a:uFillTx/>
              <a:ea typeface="ÇlÇr ñæí©" charset="0"/>
            </a:endParaRPr>
          </a:p>
        </p:txBody>
      </p:sp>
      <p:sp>
        <p:nvSpPr>
          <p:cNvPr id="145" name="Rectangle 121">
            <a:extLst>
              <a:ext uri="{FF2B5EF4-FFF2-40B4-BE49-F238E27FC236}">
                <a16:creationId xmlns:a16="http://schemas.microsoft.com/office/drawing/2014/main" id="{0C936E29-24F2-44FA-990B-63CE198F8BCF}"/>
              </a:ext>
            </a:extLst>
          </p:cNvPr>
          <p:cNvSpPr>
            <a:spLocks noChangeArrowheads="1"/>
          </p:cNvSpPr>
          <p:nvPr/>
        </p:nvSpPr>
        <p:spPr bwMode="auto">
          <a:xfrm>
            <a:off x="6261771" y="1528737"/>
            <a:ext cx="696867" cy="540371"/>
          </a:xfrm>
          <a:prstGeom prst="rect">
            <a:avLst/>
          </a:prstGeom>
          <a:solidFill>
            <a:schemeClr val="accent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          </a:t>
            </a: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chemeClr val="bg1"/>
              </a:solidFill>
              <a:effectLst/>
              <a:uLnTx/>
              <a:uFillTx/>
              <a:ea typeface="ÇlÇr ñæí©" charset="0"/>
            </a:endParaRPr>
          </a:p>
        </p:txBody>
      </p:sp>
      <p:pic>
        <p:nvPicPr>
          <p:cNvPr id="146" name="Graphic 145" descr="Bullseye with solid fill">
            <a:extLst>
              <a:ext uri="{FF2B5EF4-FFF2-40B4-BE49-F238E27FC236}">
                <a16:creationId xmlns:a16="http://schemas.microsoft.com/office/drawing/2014/main" id="{4A0C63D5-1B32-4EB0-8F91-C8D42580CD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83869" y="1580434"/>
            <a:ext cx="452670" cy="452670"/>
          </a:xfrm>
          <a:prstGeom prst="rect">
            <a:avLst/>
          </a:prstGeom>
        </p:spPr>
      </p:pic>
      <p:pic>
        <p:nvPicPr>
          <p:cNvPr id="147" name="Graphic 146" descr="Anger Symbol with solid fill">
            <a:extLst>
              <a:ext uri="{FF2B5EF4-FFF2-40B4-BE49-F238E27FC236}">
                <a16:creationId xmlns:a16="http://schemas.microsoft.com/office/drawing/2014/main" id="{95992D25-F0CF-4FB9-A440-C54372D2EF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95851" y="5387727"/>
            <a:ext cx="294410" cy="298306"/>
          </a:xfrm>
          <a:prstGeom prst="rect">
            <a:avLst/>
          </a:prstGeom>
        </p:spPr>
      </p:pic>
      <p:pic>
        <p:nvPicPr>
          <p:cNvPr id="148" name="Graphic 147" descr="Anger Symbol with solid fill">
            <a:extLst>
              <a:ext uri="{FF2B5EF4-FFF2-40B4-BE49-F238E27FC236}">
                <a16:creationId xmlns:a16="http://schemas.microsoft.com/office/drawing/2014/main" id="{60830BC4-E06E-4E78-B85C-B7076B34197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95851" y="4582804"/>
            <a:ext cx="294410" cy="298306"/>
          </a:xfrm>
          <a:prstGeom prst="rect">
            <a:avLst/>
          </a:prstGeom>
        </p:spPr>
      </p:pic>
      <p:pic>
        <p:nvPicPr>
          <p:cNvPr id="149" name="Graphic 148" descr="Anger Symbol with solid fill">
            <a:extLst>
              <a:ext uri="{FF2B5EF4-FFF2-40B4-BE49-F238E27FC236}">
                <a16:creationId xmlns:a16="http://schemas.microsoft.com/office/drawing/2014/main" id="{BB549A5B-427C-4547-9576-6361EECF4FE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95851" y="3860852"/>
            <a:ext cx="294410" cy="298306"/>
          </a:xfrm>
          <a:prstGeom prst="rect">
            <a:avLst/>
          </a:prstGeom>
        </p:spPr>
      </p:pic>
      <p:pic>
        <p:nvPicPr>
          <p:cNvPr id="150" name="Graphic 149" descr="Anger Symbol with solid fill">
            <a:extLst>
              <a:ext uri="{FF2B5EF4-FFF2-40B4-BE49-F238E27FC236}">
                <a16:creationId xmlns:a16="http://schemas.microsoft.com/office/drawing/2014/main" id="{9FBA5383-2D17-46D7-BE78-61CA51F62C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95851" y="3079395"/>
            <a:ext cx="294410" cy="298306"/>
          </a:xfrm>
          <a:prstGeom prst="rect">
            <a:avLst/>
          </a:prstGeom>
        </p:spPr>
      </p:pic>
      <p:pic>
        <p:nvPicPr>
          <p:cNvPr id="151" name="Graphic 150" descr="Anger Symbol with solid fill">
            <a:extLst>
              <a:ext uri="{FF2B5EF4-FFF2-40B4-BE49-F238E27FC236}">
                <a16:creationId xmlns:a16="http://schemas.microsoft.com/office/drawing/2014/main" id="{4553FA33-9E14-4B33-9AA5-C2034EB6143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95851" y="2359009"/>
            <a:ext cx="294410" cy="298306"/>
          </a:xfrm>
          <a:prstGeom prst="rect">
            <a:avLst/>
          </a:prstGeom>
        </p:spPr>
      </p:pic>
      <p:pic>
        <p:nvPicPr>
          <p:cNvPr id="89" name="Graphic 88" descr="Badge 1 outline">
            <a:extLst>
              <a:ext uri="{FF2B5EF4-FFF2-40B4-BE49-F238E27FC236}">
                <a16:creationId xmlns:a16="http://schemas.microsoft.com/office/drawing/2014/main" id="{3D1C1D0C-7154-4779-A575-06C5E9A02C0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88920" y="2371175"/>
            <a:ext cx="556435" cy="556435"/>
          </a:xfrm>
          <a:prstGeom prst="rect">
            <a:avLst/>
          </a:prstGeom>
        </p:spPr>
      </p:pic>
      <p:pic>
        <p:nvPicPr>
          <p:cNvPr id="6" name="Graphic 5" descr="Badge 3 outline">
            <a:extLst>
              <a:ext uri="{FF2B5EF4-FFF2-40B4-BE49-F238E27FC236}">
                <a16:creationId xmlns:a16="http://schemas.microsoft.com/office/drawing/2014/main" id="{9A7FD08D-D8D7-4A68-8E50-7938AEC4E63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61995" y="4505830"/>
            <a:ext cx="547401" cy="547401"/>
          </a:xfrm>
          <a:prstGeom prst="rect">
            <a:avLst/>
          </a:prstGeom>
          <a:effectLst/>
        </p:spPr>
      </p:pic>
      <p:pic>
        <p:nvPicPr>
          <p:cNvPr id="12" name="Graphic 11" descr="Badge 7 outline">
            <a:extLst>
              <a:ext uri="{FF2B5EF4-FFF2-40B4-BE49-F238E27FC236}">
                <a16:creationId xmlns:a16="http://schemas.microsoft.com/office/drawing/2014/main" id="{A8C51B8F-8BFC-4F88-BFF5-3137CD68FEA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242268" y="5364320"/>
            <a:ext cx="547401" cy="547401"/>
          </a:xfrm>
          <a:prstGeom prst="rect">
            <a:avLst/>
          </a:prstGeom>
          <a:effectLst/>
        </p:spPr>
      </p:pic>
      <p:pic>
        <p:nvPicPr>
          <p:cNvPr id="15" name="Graphic 14" descr="Badge 5 outline">
            <a:extLst>
              <a:ext uri="{FF2B5EF4-FFF2-40B4-BE49-F238E27FC236}">
                <a16:creationId xmlns:a16="http://schemas.microsoft.com/office/drawing/2014/main" id="{81D850D2-E1CB-4A83-B625-7269BF64673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89137" y="3511187"/>
            <a:ext cx="547401" cy="547401"/>
          </a:xfrm>
          <a:prstGeom prst="rect">
            <a:avLst/>
          </a:prstGeom>
          <a:effectLst/>
        </p:spPr>
      </p:pic>
      <p:pic>
        <p:nvPicPr>
          <p:cNvPr id="17" name="Graphic 16" descr="Badge 6 outline">
            <a:extLst>
              <a:ext uri="{FF2B5EF4-FFF2-40B4-BE49-F238E27FC236}">
                <a16:creationId xmlns:a16="http://schemas.microsoft.com/office/drawing/2014/main" id="{B9B50703-1579-45BD-A80E-B83F0BE2324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289137" y="4483869"/>
            <a:ext cx="547401" cy="547401"/>
          </a:xfrm>
          <a:prstGeom prst="rect">
            <a:avLst/>
          </a:prstGeom>
          <a:effectLst/>
        </p:spPr>
      </p:pic>
      <p:pic>
        <p:nvPicPr>
          <p:cNvPr id="21" name="Graphic 20" descr="Badge outline">
            <a:extLst>
              <a:ext uri="{FF2B5EF4-FFF2-40B4-BE49-F238E27FC236}">
                <a16:creationId xmlns:a16="http://schemas.microsoft.com/office/drawing/2014/main" id="{08DC6E64-5950-4DA9-9783-15649D924C5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576813" y="3467389"/>
            <a:ext cx="547401" cy="547401"/>
          </a:xfrm>
          <a:prstGeom prst="rect">
            <a:avLst/>
          </a:prstGeom>
          <a:effectLst/>
        </p:spPr>
      </p:pic>
      <p:pic>
        <p:nvPicPr>
          <p:cNvPr id="27" name="Graphic 26" descr="Badge 4 outline">
            <a:extLst>
              <a:ext uri="{FF2B5EF4-FFF2-40B4-BE49-F238E27FC236}">
                <a16:creationId xmlns:a16="http://schemas.microsoft.com/office/drawing/2014/main" id="{B3CE4F4C-3E7D-4DAE-BE02-16ECD03185B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289138" y="2374526"/>
            <a:ext cx="547401" cy="547401"/>
          </a:xfrm>
          <a:prstGeom prst="rect">
            <a:avLst/>
          </a:prstGeom>
          <a:effectLst/>
        </p:spPr>
      </p:pic>
      <p:grpSp>
        <p:nvGrpSpPr>
          <p:cNvPr id="81" name="Group 80">
            <a:extLst>
              <a:ext uri="{FF2B5EF4-FFF2-40B4-BE49-F238E27FC236}">
                <a16:creationId xmlns:a16="http://schemas.microsoft.com/office/drawing/2014/main" id="{1BDF5628-8B72-4025-9E5A-1624A2199D95}"/>
              </a:ext>
            </a:extLst>
          </p:cNvPr>
          <p:cNvGrpSpPr/>
          <p:nvPr/>
        </p:nvGrpSpPr>
        <p:grpSpPr>
          <a:xfrm>
            <a:off x="2075667" y="257814"/>
            <a:ext cx="8173045" cy="533863"/>
            <a:chOff x="1492818" y="1030944"/>
            <a:chExt cx="8173045" cy="533863"/>
          </a:xfrm>
        </p:grpSpPr>
        <p:sp>
          <p:nvSpPr>
            <p:cNvPr id="83" name="Rectangle 82">
              <a:extLst>
                <a:ext uri="{FF2B5EF4-FFF2-40B4-BE49-F238E27FC236}">
                  <a16:creationId xmlns:a16="http://schemas.microsoft.com/office/drawing/2014/main" id="{4D870BF5-3DB6-4763-813E-8C06DED97E4C}"/>
                </a:ext>
              </a:extLst>
            </p:cNvPr>
            <p:cNvSpPr/>
            <p:nvPr/>
          </p:nvSpPr>
          <p:spPr>
            <a:xfrm>
              <a:off x="1492818" y="1030944"/>
              <a:ext cx="2054474" cy="533863"/>
            </a:xfrm>
            <a:prstGeom prst="rect">
              <a:avLst/>
            </a:prstGeom>
            <a:solidFill>
              <a:srgbClr val="18453B"/>
            </a:solidFill>
            <a:ln w="12700" cap="flat" cmpd="sng" algn="ctr">
              <a:solidFill>
                <a:srgbClr val="18453B">
                  <a:shade val="50000"/>
                </a:srgbClr>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Calibri" panose="020F0502020204030204"/>
                </a:rPr>
                <a:t>COLLABORATION</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95B0E2BE-D792-4F6F-BDBA-8D606D5F6961}"/>
                </a:ext>
              </a:extLst>
            </p:cNvPr>
            <p:cNvSpPr/>
            <p:nvPr/>
          </p:nvSpPr>
          <p:spPr>
            <a:xfrm>
              <a:off x="3665554" y="1030944"/>
              <a:ext cx="1216019" cy="533863"/>
            </a:xfrm>
            <a:prstGeom prst="rect">
              <a:avLst/>
            </a:prstGeom>
            <a:solidFill>
              <a:srgbClr val="18453B"/>
            </a:solidFill>
            <a:ln w="12700" cap="flat" cmpd="sng" algn="ctr">
              <a:solidFill>
                <a:srgbClr val="18453B">
                  <a:shade val="50000"/>
                </a:srgbClr>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normalizeH="0" baseline="0" noProof="0" dirty="0">
                  <a:ln>
                    <a:noFill/>
                  </a:ln>
                  <a:solidFill>
                    <a:prstClr val="white"/>
                  </a:solidFill>
                  <a:effectLst/>
                  <a:uLnTx/>
                  <a:uFillTx/>
                  <a:latin typeface="Calibri" panose="020F0502020204030204"/>
                  <a:ea typeface="+mn-ea"/>
                  <a:cs typeface="+mn-cs"/>
                </a:rPr>
                <a:t>EQUITY</a:t>
              </a:r>
            </a:p>
          </p:txBody>
        </p:sp>
        <p:sp>
          <p:nvSpPr>
            <p:cNvPr id="86" name="Rectangle 85">
              <a:extLst>
                <a:ext uri="{FF2B5EF4-FFF2-40B4-BE49-F238E27FC236}">
                  <a16:creationId xmlns:a16="http://schemas.microsoft.com/office/drawing/2014/main" id="{563A44CA-D4D0-4D39-9EAC-C0E21139230F}"/>
                </a:ext>
              </a:extLst>
            </p:cNvPr>
            <p:cNvSpPr/>
            <p:nvPr/>
          </p:nvSpPr>
          <p:spPr>
            <a:xfrm>
              <a:off x="6746057" y="1030944"/>
              <a:ext cx="1379303" cy="533863"/>
            </a:xfrm>
            <a:prstGeom prst="rect">
              <a:avLst/>
            </a:prstGeom>
            <a:solidFill>
              <a:srgbClr val="18453B"/>
            </a:solidFill>
            <a:ln w="12700" cap="flat" cmpd="sng" algn="ctr">
              <a:solidFill>
                <a:srgbClr val="18453B">
                  <a:shade val="50000"/>
                </a:srgbClr>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Calibri" panose="020F0502020204030204"/>
                </a:rPr>
                <a:t>INTEGRITY</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BDFC0835-864D-412E-BF2D-A5204A8D1F61}"/>
                </a:ext>
              </a:extLst>
            </p:cNvPr>
            <p:cNvSpPr/>
            <p:nvPr/>
          </p:nvSpPr>
          <p:spPr>
            <a:xfrm>
              <a:off x="5024717" y="1030944"/>
              <a:ext cx="1559349" cy="533863"/>
            </a:xfrm>
            <a:prstGeom prst="rect">
              <a:avLst/>
            </a:prstGeom>
            <a:solidFill>
              <a:srgbClr val="18453B"/>
            </a:solidFill>
            <a:ln w="12700" cap="flat" cmpd="sng" algn="ctr">
              <a:solidFill>
                <a:srgbClr val="18453B">
                  <a:shade val="50000"/>
                </a:srgbClr>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Calibri" panose="020F0502020204030204"/>
                </a:rPr>
                <a:t>    EXCELLENCE</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E5025AF2-101C-43AC-8D0C-91CA4F6A5060}"/>
                </a:ext>
              </a:extLst>
            </p:cNvPr>
            <p:cNvSpPr/>
            <p:nvPr/>
          </p:nvSpPr>
          <p:spPr>
            <a:xfrm>
              <a:off x="8286560" y="1030944"/>
              <a:ext cx="1379303" cy="533863"/>
            </a:xfrm>
            <a:prstGeom prst="rect">
              <a:avLst/>
            </a:prstGeom>
            <a:solidFill>
              <a:srgbClr val="18453B"/>
            </a:solidFill>
            <a:ln w="12700" cap="flat" cmpd="sng" algn="ctr">
              <a:solidFill>
                <a:srgbClr val="18453B">
                  <a:shade val="50000"/>
                </a:srgbClr>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Calibri" panose="020F0502020204030204"/>
                </a:rPr>
                <a:t>RESPECT</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94" name="Graphic 93" descr="Flag with solid fill">
              <a:extLst>
                <a:ext uri="{FF2B5EF4-FFF2-40B4-BE49-F238E27FC236}">
                  <a16:creationId xmlns:a16="http://schemas.microsoft.com/office/drawing/2014/main" id="{7FFACAF2-7CA7-4CD3-A755-9B703816C19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559645" y="1170795"/>
              <a:ext cx="306756" cy="264469"/>
            </a:xfrm>
            <a:prstGeom prst="rect">
              <a:avLst/>
            </a:prstGeom>
          </p:spPr>
        </p:pic>
        <p:pic>
          <p:nvPicPr>
            <p:cNvPr id="95" name="Graphic 94" descr="Flag with solid fill">
              <a:extLst>
                <a:ext uri="{FF2B5EF4-FFF2-40B4-BE49-F238E27FC236}">
                  <a16:creationId xmlns:a16="http://schemas.microsoft.com/office/drawing/2014/main" id="{A45A6CBC-F466-4CC3-A6E4-67A92E463F0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747177" y="1177548"/>
              <a:ext cx="306756" cy="264469"/>
            </a:xfrm>
            <a:prstGeom prst="rect">
              <a:avLst/>
            </a:prstGeom>
          </p:spPr>
        </p:pic>
        <p:pic>
          <p:nvPicPr>
            <p:cNvPr id="96" name="Graphic 95" descr="Flag with solid fill">
              <a:extLst>
                <a:ext uri="{FF2B5EF4-FFF2-40B4-BE49-F238E27FC236}">
                  <a16:creationId xmlns:a16="http://schemas.microsoft.com/office/drawing/2014/main" id="{11224350-A6E3-4755-A701-F4660A602E5F}"/>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809161" y="1179378"/>
              <a:ext cx="306756" cy="264469"/>
            </a:xfrm>
            <a:prstGeom prst="rect">
              <a:avLst/>
            </a:prstGeom>
          </p:spPr>
        </p:pic>
        <p:pic>
          <p:nvPicPr>
            <p:cNvPr id="99" name="Graphic 98" descr="Flag with solid fill">
              <a:extLst>
                <a:ext uri="{FF2B5EF4-FFF2-40B4-BE49-F238E27FC236}">
                  <a16:creationId xmlns:a16="http://schemas.microsoft.com/office/drawing/2014/main" id="{3C4EC2E2-5A78-4836-8E68-B17C2FBCDD1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055666" y="1165320"/>
              <a:ext cx="306756" cy="264469"/>
            </a:xfrm>
            <a:prstGeom prst="rect">
              <a:avLst/>
            </a:prstGeom>
          </p:spPr>
        </p:pic>
        <p:pic>
          <p:nvPicPr>
            <p:cNvPr id="100" name="Graphic 99" descr="Flag with solid fill">
              <a:extLst>
                <a:ext uri="{FF2B5EF4-FFF2-40B4-BE49-F238E27FC236}">
                  <a16:creationId xmlns:a16="http://schemas.microsoft.com/office/drawing/2014/main" id="{958F906A-02BD-4F5A-9089-E2293248ADEF}"/>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338927" y="1170795"/>
              <a:ext cx="306756" cy="264469"/>
            </a:xfrm>
            <a:prstGeom prst="rect">
              <a:avLst/>
            </a:prstGeom>
          </p:spPr>
        </p:pic>
      </p:grpSp>
    </p:spTree>
    <p:extLst>
      <p:ext uri="{BB962C8B-B14F-4D97-AF65-F5344CB8AC3E}">
        <p14:creationId xmlns:p14="http://schemas.microsoft.com/office/powerpoint/2010/main" val="1946815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0B59-67E9-4D21-8CD1-64F17C2D2ADA}"/>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F871118B-1A56-4B93-8C14-1D8269C1062A}"/>
              </a:ext>
            </a:extLst>
          </p:cNvPr>
          <p:cNvSpPr>
            <a:spLocks noGrp="1"/>
          </p:cNvSpPr>
          <p:nvPr>
            <p:ph type="body" idx="1"/>
          </p:nvPr>
        </p:nvSpPr>
        <p:spPr/>
        <p:txBody>
          <a:bodyPr/>
          <a:lstStyle/>
          <a:p>
            <a:endParaRPr lang="en-US"/>
          </a:p>
        </p:txBody>
      </p:sp>
      <p:pic>
        <p:nvPicPr>
          <p:cNvPr id="5" name="Picture 4" descr="A pink flower on a lily pad&#10;&#10;Description automatically generated with medium confidence">
            <a:extLst>
              <a:ext uri="{FF2B5EF4-FFF2-40B4-BE49-F238E27FC236}">
                <a16:creationId xmlns:a16="http://schemas.microsoft.com/office/drawing/2014/main" id="{D3E44878-E83E-44CF-A788-E21F62AEF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153292"/>
            <a:ext cx="12207474" cy="8011292"/>
          </a:xfrm>
          <a:prstGeom prst="rect">
            <a:avLst/>
          </a:prstGeom>
        </p:spPr>
      </p:pic>
      <p:sp>
        <p:nvSpPr>
          <p:cNvPr id="6" name="TextBox 5">
            <a:extLst>
              <a:ext uri="{FF2B5EF4-FFF2-40B4-BE49-F238E27FC236}">
                <a16:creationId xmlns:a16="http://schemas.microsoft.com/office/drawing/2014/main" id="{AF091C5A-2ED2-4BDD-A162-B7BD1EDD749F}"/>
              </a:ext>
            </a:extLst>
          </p:cNvPr>
          <p:cNvSpPr txBox="1"/>
          <p:nvPr/>
        </p:nvSpPr>
        <p:spPr>
          <a:xfrm>
            <a:off x="1319748" y="2527159"/>
            <a:ext cx="5423393" cy="830997"/>
          </a:xfrm>
          <a:prstGeom prst="rect">
            <a:avLst/>
          </a:prstGeom>
          <a:noFill/>
        </p:spPr>
        <p:txBody>
          <a:bodyPr wrap="square" rtlCol="0">
            <a:spAutoFit/>
          </a:bodyPr>
          <a:lstStyle/>
          <a:p>
            <a:r>
              <a:rPr lang="en-US" sz="4800" b="1" spc="300" dirty="0">
                <a:solidFill>
                  <a:schemeClr val="bg1">
                    <a:lumMod val="95000"/>
                  </a:schemeClr>
                </a:solidFill>
              </a:rPr>
              <a:t>UPDATES</a:t>
            </a:r>
          </a:p>
        </p:txBody>
      </p:sp>
      <p:pic>
        <p:nvPicPr>
          <p:cNvPr id="13" name="Graphic 12" descr="Badge 3 with solid fill">
            <a:extLst>
              <a:ext uri="{FF2B5EF4-FFF2-40B4-BE49-F238E27FC236}">
                <a16:creationId xmlns:a16="http://schemas.microsoft.com/office/drawing/2014/main" id="{311EC63A-EB8F-4B01-9788-4AA0718AF3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015" y="2485458"/>
            <a:ext cx="914400" cy="914400"/>
          </a:xfrm>
          <a:prstGeom prst="rect">
            <a:avLst/>
          </a:prstGeom>
        </p:spPr>
      </p:pic>
    </p:spTree>
    <p:extLst>
      <p:ext uri="{BB962C8B-B14F-4D97-AF65-F5344CB8AC3E}">
        <p14:creationId xmlns:p14="http://schemas.microsoft.com/office/powerpoint/2010/main" val="4220448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942332" y="-17238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139" name="Graphic 138" descr="Wreath">
            <a:extLst>
              <a:ext uri="{FF2B5EF4-FFF2-40B4-BE49-F238E27FC236}">
                <a16:creationId xmlns:a16="http://schemas.microsoft.com/office/drawing/2014/main" id="{4AB4BD04-D99B-4A72-89D0-342A85FF9F9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9794" y="1865820"/>
            <a:ext cx="407279" cy="427127"/>
          </a:xfrm>
          <a:prstGeom prst="rect">
            <a:avLst/>
          </a:prstGeom>
        </p:spPr>
      </p:pic>
      <p:sp>
        <p:nvSpPr>
          <p:cNvPr id="4" name="TextBox 3">
            <a:extLst>
              <a:ext uri="{FF2B5EF4-FFF2-40B4-BE49-F238E27FC236}">
                <a16:creationId xmlns:a16="http://schemas.microsoft.com/office/drawing/2014/main" id="{05358427-9322-482A-96F4-9B30355D4E1C}"/>
              </a:ext>
            </a:extLst>
          </p:cNvPr>
          <p:cNvSpPr txBox="1"/>
          <p:nvPr/>
        </p:nvSpPr>
        <p:spPr>
          <a:xfrm>
            <a:off x="3628211" y="3913151"/>
            <a:ext cx="2023627" cy="1000274"/>
          </a:xfrm>
          <a:prstGeom prst="rect">
            <a:avLst/>
          </a:prstGeom>
          <a:noFill/>
        </p:spPr>
        <p:txBody>
          <a:bodyPr wrap="squar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dirty="0">
                <a:solidFill>
                  <a:schemeClr val="bg1"/>
                </a:solidFill>
                <a:ea typeface="ÇlÇr ñæí©" charset="0"/>
              </a:rPr>
              <a:t>STRENGTHENING</a:t>
            </a:r>
            <a:endParaRPr kumimoji="0" lang="en-US" sz="1200" b="1" i="0"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bg1"/>
                </a:solidFill>
                <a:effectLst/>
                <a:uLnTx/>
                <a:uFillTx/>
                <a:ea typeface="ÇlÇr ñæí©" charset="0"/>
              </a:rPr>
              <a:t>RVSM SANCTIONS </a:t>
            </a:r>
            <a:r>
              <a:rPr lang="en-US" b="1" kern="0" dirty="0">
                <a:solidFill>
                  <a:schemeClr val="bg1"/>
                </a:solidFill>
                <a:ea typeface="ÇlÇr ñæí©" charset="0"/>
              </a:rPr>
              <a:t>&amp; DISCIPLINE</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chemeClr val="bg1"/>
                </a:solidFill>
                <a:effectLst/>
                <a:uLnTx/>
                <a:uFillTx/>
                <a:ea typeface="ÇlÇr ñæí©" charset="0"/>
              </a:rPr>
              <a:t>[Office of the Provost</a:t>
            </a:r>
            <a:endParaRPr lang="en-US" dirty="0"/>
          </a:p>
        </p:txBody>
      </p:sp>
      <p:sp>
        <p:nvSpPr>
          <p:cNvPr id="35" name="Rectangle 121">
            <a:extLst>
              <a:ext uri="{FF2B5EF4-FFF2-40B4-BE49-F238E27FC236}">
                <a16:creationId xmlns:a16="http://schemas.microsoft.com/office/drawing/2014/main" id="{3092C3F3-4307-4891-915A-8CB9084AC3B7}"/>
              </a:ext>
            </a:extLst>
          </p:cNvPr>
          <p:cNvSpPr>
            <a:spLocks noChangeArrowheads="1"/>
          </p:cNvSpPr>
          <p:nvPr/>
        </p:nvSpPr>
        <p:spPr bwMode="auto">
          <a:xfrm>
            <a:off x="2049922" y="1696271"/>
            <a:ext cx="2561109" cy="955867"/>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dirty="0">
                <a:solidFill>
                  <a:schemeClr val="bg1"/>
                </a:solidFill>
                <a:ea typeface="ÇlÇr ñæí©" charset="0"/>
              </a:rPr>
              <a:t>EXPANDING</a:t>
            </a:r>
            <a:endParaRPr kumimoji="0" lang="en-US" sz="1200" b="1" i="0"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ea typeface="ÇlÇr ñæí©" charset="0"/>
              </a:rPr>
              <a:t>TRAUMA-INFORMED</a:t>
            </a:r>
            <a:r>
              <a:rPr kumimoji="0" lang="en-US" sz="1900" b="1" i="0" u="none" strike="noStrike" kern="0" cap="none" spc="0" normalizeH="0" baseline="0" noProof="0" dirty="0">
                <a:ln>
                  <a:noFill/>
                </a:ln>
                <a:solidFill>
                  <a:schemeClr val="bg1"/>
                </a:solidFill>
                <a:effectLst/>
                <a:uLnTx/>
                <a:uFillTx/>
                <a:ea typeface="ÇlÇr ñæí©" charset="0"/>
              </a:rPr>
              <a:t> </a:t>
            </a:r>
            <a:r>
              <a:rPr kumimoji="0" lang="en-US" sz="2000" b="1" i="0" u="none" strike="noStrike" kern="0" cap="none" spc="280" normalizeH="0" noProof="0" dirty="0">
                <a:ln>
                  <a:noFill/>
                </a:ln>
                <a:solidFill>
                  <a:schemeClr val="bg1"/>
                </a:solidFill>
                <a:effectLst/>
                <a:uLnTx/>
                <a:uFillTx/>
                <a:ea typeface="ÇlÇr ñæí©" charset="0"/>
              </a:rPr>
              <a:t>SERVICES</a:t>
            </a:r>
            <a:endParaRPr kumimoji="0" lang="en-US" sz="1900" b="1" i="0" u="none" strike="noStrike" kern="0" cap="none" spc="280" normalizeH="0" noProof="0" dirty="0">
              <a:ln>
                <a:noFill/>
              </a:ln>
              <a:solidFill>
                <a:schemeClr val="bg1"/>
              </a:solidFill>
              <a:effectLst/>
              <a:uLnTx/>
              <a:uFillTx/>
              <a:ea typeface="ÇlÇr ñæí©" charset="0"/>
            </a:endParaRPr>
          </a:p>
        </p:txBody>
      </p:sp>
      <p:pic>
        <p:nvPicPr>
          <p:cNvPr id="7" name="Graphic 6" descr="Badge 1 outline">
            <a:extLst>
              <a:ext uri="{FF2B5EF4-FFF2-40B4-BE49-F238E27FC236}">
                <a16:creationId xmlns:a16="http://schemas.microsoft.com/office/drawing/2014/main" id="{7F63FD21-B9F7-47EF-BEAA-7137424027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5949" y="1876247"/>
            <a:ext cx="556435" cy="556435"/>
          </a:xfrm>
          <a:prstGeom prst="rect">
            <a:avLst/>
          </a:prstGeom>
        </p:spPr>
      </p:pic>
      <p:grpSp>
        <p:nvGrpSpPr>
          <p:cNvPr id="11" name="Group 10">
            <a:extLst>
              <a:ext uri="{FF2B5EF4-FFF2-40B4-BE49-F238E27FC236}">
                <a16:creationId xmlns:a16="http://schemas.microsoft.com/office/drawing/2014/main" id="{64960C81-DC70-4174-994A-BD915ED66A4F}"/>
              </a:ext>
            </a:extLst>
          </p:cNvPr>
          <p:cNvGrpSpPr/>
          <p:nvPr/>
        </p:nvGrpSpPr>
        <p:grpSpPr>
          <a:xfrm>
            <a:off x="4710681" y="1927296"/>
            <a:ext cx="7325822" cy="505386"/>
            <a:chOff x="4706205" y="1691993"/>
            <a:chExt cx="7325822" cy="505386"/>
          </a:xfrm>
        </p:grpSpPr>
        <p:grpSp>
          <p:nvGrpSpPr>
            <p:cNvPr id="6" name="Group 5">
              <a:extLst>
                <a:ext uri="{FF2B5EF4-FFF2-40B4-BE49-F238E27FC236}">
                  <a16:creationId xmlns:a16="http://schemas.microsoft.com/office/drawing/2014/main" id="{186D2F6E-39F4-4C1C-B6E3-15140EB5D5B2}"/>
                </a:ext>
              </a:extLst>
            </p:cNvPr>
            <p:cNvGrpSpPr/>
            <p:nvPr/>
          </p:nvGrpSpPr>
          <p:grpSpPr>
            <a:xfrm>
              <a:off x="4706205" y="1691993"/>
              <a:ext cx="5661307" cy="505386"/>
              <a:chOff x="4706205" y="1691993"/>
              <a:chExt cx="5661307" cy="505386"/>
            </a:xfrm>
          </p:grpSpPr>
          <p:sp>
            <p:nvSpPr>
              <p:cNvPr id="15" name="Rectangle 121">
                <a:extLst>
                  <a:ext uri="{FF2B5EF4-FFF2-40B4-BE49-F238E27FC236}">
                    <a16:creationId xmlns:a16="http://schemas.microsoft.com/office/drawing/2014/main" id="{49C0065C-12A0-407E-A5B8-78A05DD30007}"/>
                  </a:ext>
                </a:extLst>
              </p:cNvPr>
              <p:cNvSpPr>
                <a:spLocks noChangeArrowheads="1"/>
              </p:cNvSpPr>
              <p:nvPr/>
            </p:nvSpPr>
            <p:spPr bwMode="auto">
              <a:xfrm>
                <a:off x="4706205" y="1696271"/>
                <a:ext cx="3414331" cy="501108"/>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300" normalizeH="0" noProof="0" dirty="0">
                    <a:ln>
                      <a:noFill/>
                    </a:ln>
                    <a:solidFill>
                      <a:schemeClr val="bg1"/>
                    </a:solidFill>
                    <a:effectLst/>
                    <a:uLnTx/>
                    <a:uFillTx/>
                    <a:ea typeface="ÇlÇr ñæí©" charset="0"/>
                  </a:rPr>
                  <a:t>SEXUAL ASSAULT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300" normalizeH="0" noProof="0" dirty="0">
                    <a:ln>
                      <a:noFill/>
                    </a:ln>
                    <a:solidFill>
                      <a:schemeClr val="bg1"/>
                    </a:solidFill>
                    <a:effectLst/>
                    <a:uLnTx/>
                    <a:uFillTx/>
                    <a:ea typeface="ÇlÇr ñæí©" charset="0"/>
                  </a:rPr>
                  <a:t>HEALTHCARE PROGRAM</a:t>
                </a:r>
              </a:p>
            </p:txBody>
          </p:sp>
          <p:grpSp>
            <p:nvGrpSpPr>
              <p:cNvPr id="59" name="Group 58">
                <a:extLst>
                  <a:ext uri="{FF2B5EF4-FFF2-40B4-BE49-F238E27FC236}">
                    <a16:creationId xmlns:a16="http://schemas.microsoft.com/office/drawing/2014/main" id="{5E3C4212-726F-4E88-9525-CCF877D66A24}"/>
                  </a:ext>
                </a:extLst>
              </p:cNvPr>
              <p:cNvGrpSpPr/>
              <p:nvPr/>
            </p:nvGrpSpPr>
            <p:grpSpPr>
              <a:xfrm>
                <a:off x="4795035" y="1771782"/>
                <a:ext cx="679509" cy="357826"/>
                <a:chOff x="1510018" y="4044080"/>
                <a:chExt cx="679509" cy="357826"/>
              </a:xfrm>
            </p:grpSpPr>
            <p:sp>
              <p:nvSpPr>
                <p:cNvPr id="60" name="TextBox 59">
                  <a:extLst>
                    <a:ext uri="{FF2B5EF4-FFF2-40B4-BE49-F238E27FC236}">
                      <a16:creationId xmlns:a16="http://schemas.microsoft.com/office/drawing/2014/main" id="{448AADA9-BB64-4F6F-88A8-F8A6C8B8EF43}"/>
                    </a:ext>
                  </a:extLst>
                </p:cNvPr>
                <p:cNvSpPr txBox="1"/>
                <p:nvPr/>
              </p:nvSpPr>
              <p:spPr>
                <a:xfrm>
                  <a:off x="1510018" y="4081719"/>
                  <a:ext cx="679509" cy="276999"/>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1.1</a:t>
                  </a:r>
                </a:p>
              </p:txBody>
            </p:sp>
            <p:sp>
              <p:nvSpPr>
                <p:cNvPr id="61" name="Oval 60">
                  <a:extLst>
                    <a:ext uri="{FF2B5EF4-FFF2-40B4-BE49-F238E27FC236}">
                      <a16:creationId xmlns:a16="http://schemas.microsoft.com/office/drawing/2014/main" id="{7767045D-282D-4E59-92C2-1004274BA3B2}"/>
                    </a:ext>
                  </a:extLst>
                </p:cNvPr>
                <p:cNvSpPr/>
                <p:nvPr/>
              </p:nvSpPr>
              <p:spPr>
                <a:xfrm>
                  <a:off x="1532634" y="4044080"/>
                  <a:ext cx="350476" cy="35782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Rectangle 31">
                <a:extLst>
                  <a:ext uri="{FF2B5EF4-FFF2-40B4-BE49-F238E27FC236}">
                    <a16:creationId xmlns:a16="http://schemas.microsoft.com/office/drawing/2014/main" id="{B893C214-E3F4-4758-98F9-8F6E2EA62BD1}"/>
                  </a:ext>
                </a:extLst>
              </p:cNvPr>
              <p:cNvSpPr/>
              <p:nvPr/>
            </p:nvSpPr>
            <p:spPr>
              <a:xfrm>
                <a:off x="8249863" y="1691993"/>
                <a:ext cx="1688333" cy="5011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$1,817,023</a:t>
                </a:r>
                <a:r>
                  <a:rPr lang="en-US" sz="1600" b="1" dirty="0">
                    <a:solidFill>
                      <a:schemeClr val="bg1"/>
                    </a:solidFill>
                  </a:rPr>
                  <a:t>  </a:t>
                </a:r>
              </a:p>
              <a:p>
                <a:pPr algn="ctr"/>
                <a:r>
                  <a:rPr lang="en-US" sz="1200" b="1" dirty="0">
                    <a:solidFill>
                      <a:schemeClr val="bg1"/>
                    </a:solidFill>
                  </a:rPr>
                  <a:t>MDHHS Grant</a:t>
                </a:r>
              </a:p>
            </p:txBody>
          </p:sp>
          <p:pic>
            <p:nvPicPr>
              <p:cNvPr id="38" name="Graphic 37" descr="Checkbox Checked">
                <a:extLst>
                  <a:ext uri="{FF2B5EF4-FFF2-40B4-BE49-F238E27FC236}">
                    <a16:creationId xmlns:a16="http://schemas.microsoft.com/office/drawing/2014/main" id="{19F126C1-35EE-4E00-B155-B98F787C10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04336" y="1805449"/>
                <a:ext cx="363176" cy="318685"/>
              </a:xfrm>
              <a:prstGeom prst="rect">
                <a:avLst/>
              </a:prstGeom>
            </p:spPr>
          </p:pic>
        </p:grpSp>
        <p:sp>
          <p:nvSpPr>
            <p:cNvPr id="39" name="TextBox 38">
              <a:extLst>
                <a:ext uri="{FF2B5EF4-FFF2-40B4-BE49-F238E27FC236}">
                  <a16:creationId xmlns:a16="http://schemas.microsoft.com/office/drawing/2014/main" id="{260BB3A2-8B99-450C-AE4E-D65218E6C2D7}"/>
                </a:ext>
              </a:extLst>
            </p:cNvPr>
            <p:cNvSpPr txBox="1"/>
            <p:nvPr/>
          </p:nvSpPr>
          <p:spPr>
            <a:xfrm>
              <a:off x="10297830" y="1805449"/>
              <a:ext cx="1734197" cy="261610"/>
            </a:xfrm>
            <a:prstGeom prst="rect">
              <a:avLst/>
            </a:prstGeom>
            <a:noFill/>
          </p:spPr>
          <p:txBody>
            <a:bodyPr wrap="square" rtlCol="0">
              <a:spAutoFit/>
            </a:bodyPr>
            <a:lstStyle/>
            <a:p>
              <a:r>
                <a:rPr lang="en-US" sz="1100" b="1" dirty="0">
                  <a:solidFill>
                    <a:srgbClr val="BF5828"/>
                  </a:solidFill>
                </a:rPr>
                <a:t>OPENED NOVEMBER 2020</a:t>
              </a:r>
            </a:p>
          </p:txBody>
        </p:sp>
      </p:grpSp>
    </p:spTree>
    <p:extLst>
      <p:ext uri="{BB962C8B-B14F-4D97-AF65-F5344CB8AC3E}">
        <p14:creationId xmlns:p14="http://schemas.microsoft.com/office/powerpoint/2010/main" val="3374403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0B59-67E9-4D21-8CD1-64F17C2D2ADA}"/>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F871118B-1A56-4B93-8C14-1D8269C1062A}"/>
              </a:ext>
            </a:extLst>
          </p:cNvPr>
          <p:cNvSpPr>
            <a:spLocks noGrp="1"/>
          </p:cNvSpPr>
          <p:nvPr>
            <p:ph type="body" idx="1"/>
          </p:nvPr>
        </p:nvSpPr>
        <p:spPr/>
        <p:txBody>
          <a:bodyPr/>
          <a:lstStyle/>
          <a:p>
            <a:endParaRPr lang="en-US"/>
          </a:p>
        </p:txBody>
      </p:sp>
      <p:pic>
        <p:nvPicPr>
          <p:cNvPr id="5" name="Picture 4" descr="A pink flower on a lily pad&#10;&#10;Description automatically generated with medium confidence">
            <a:extLst>
              <a:ext uri="{FF2B5EF4-FFF2-40B4-BE49-F238E27FC236}">
                <a16:creationId xmlns:a16="http://schemas.microsoft.com/office/drawing/2014/main" id="{D3E44878-E83E-44CF-A788-E21F62AEF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153292"/>
            <a:ext cx="12207474" cy="8011292"/>
          </a:xfrm>
          <a:prstGeom prst="rect">
            <a:avLst/>
          </a:prstGeom>
        </p:spPr>
      </p:pic>
      <p:sp>
        <p:nvSpPr>
          <p:cNvPr id="8" name="TextBox 7">
            <a:extLst>
              <a:ext uri="{FF2B5EF4-FFF2-40B4-BE49-F238E27FC236}">
                <a16:creationId xmlns:a16="http://schemas.microsoft.com/office/drawing/2014/main" id="{5C03548D-A3F8-47A7-8C77-9DDDE4D678AA}"/>
              </a:ext>
            </a:extLst>
          </p:cNvPr>
          <p:cNvSpPr txBox="1"/>
          <p:nvPr/>
        </p:nvSpPr>
        <p:spPr>
          <a:xfrm>
            <a:off x="1061629" y="2720607"/>
            <a:ext cx="5423393" cy="830997"/>
          </a:xfrm>
          <a:prstGeom prst="rect">
            <a:avLst/>
          </a:prstGeom>
          <a:noFill/>
        </p:spPr>
        <p:txBody>
          <a:bodyPr wrap="square" rtlCol="0">
            <a:spAutoFit/>
          </a:bodyPr>
          <a:lstStyle/>
          <a:p>
            <a:r>
              <a:rPr lang="en-US" sz="4800" b="1" spc="300" dirty="0">
                <a:solidFill>
                  <a:schemeClr val="bg1">
                    <a:lumMod val="95000"/>
                  </a:schemeClr>
                </a:solidFill>
              </a:rPr>
              <a:t>TIMELINE</a:t>
            </a:r>
          </a:p>
        </p:txBody>
      </p:sp>
      <p:pic>
        <p:nvPicPr>
          <p:cNvPr id="9" name="Graphic 8" descr="Badge 1 with solid fill">
            <a:extLst>
              <a:ext uri="{FF2B5EF4-FFF2-40B4-BE49-F238E27FC236}">
                <a16:creationId xmlns:a16="http://schemas.microsoft.com/office/drawing/2014/main" id="{839452A7-7888-4794-8080-A2D7004810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229" y="2682340"/>
            <a:ext cx="914400" cy="914400"/>
          </a:xfrm>
          <a:prstGeom prst="rect">
            <a:avLst/>
          </a:prstGeom>
        </p:spPr>
      </p:pic>
    </p:spTree>
    <p:extLst>
      <p:ext uri="{BB962C8B-B14F-4D97-AF65-F5344CB8AC3E}">
        <p14:creationId xmlns:p14="http://schemas.microsoft.com/office/powerpoint/2010/main" val="113298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942332" y="-17238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14" name="Graphic 13" descr="Anger Symbol with solid fill">
            <a:extLst>
              <a:ext uri="{FF2B5EF4-FFF2-40B4-BE49-F238E27FC236}">
                <a16:creationId xmlns:a16="http://schemas.microsoft.com/office/drawing/2014/main" id="{8DFC8059-474A-473E-A72D-CA136BC611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497" y="1771601"/>
            <a:ext cx="328975" cy="328975"/>
          </a:xfrm>
          <a:prstGeom prst="rect">
            <a:avLst/>
          </a:prstGeom>
        </p:spPr>
      </p:pic>
      <p:pic>
        <p:nvPicPr>
          <p:cNvPr id="50" name="Picture 49" descr="Text&#10;&#10;Description automatically generated with medium confidence">
            <a:extLst>
              <a:ext uri="{FF2B5EF4-FFF2-40B4-BE49-F238E27FC236}">
                <a16:creationId xmlns:a16="http://schemas.microsoft.com/office/drawing/2014/main" id="{EA5AB48E-611C-422B-95E4-E160E495F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256" y="1454724"/>
            <a:ext cx="9849976" cy="3214931"/>
          </a:xfrm>
          <a:prstGeom prst="rect">
            <a:avLst/>
          </a:prstGeom>
        </p:spPr>
      </p:pic>
    </p:spTree>
    <p:extLst>
      <p:ext uri="{BB962C8B-B14F-4D97-AF65-F5344CB8AC3E}">
        <p14:creationId xmlns:p14="http://schemas.microsoft.com/office/powerpoint/2010/main" val="3218523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942332" y="-17238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139" name="Graphic 138" descr="Wreath">
            <a:extLst>
              <a:ext uri="{FF2B5EF4-FFF2-40B4-BE49-F238E27FC236}">
                <a16:creationId xmlns:a16="http://schemas.microsoft.com/office/drawing/2014/main" id="{4AB4BD04-D99B-4A72-89D0-342A85FF9F9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9794" y="1865820"/>
            <a:ext cx="407279" cy="427127"/>
          </a:xfrm>
          <a:prstGeom prst="rect">
            <a:avLst/>
          </a:prstGeom>
        </p:spPr>
      </p:pic>
      <p:sp>
        <p:nvSpPr>
          <p:cNvPr id="4" name="TextBox 3">
            <a:extLst>
              <a:ext uri="{FF2B5EF4-FFF2-40B4-BE49-F238E27FC236}">
                <a16:creationId xmlns:a16="http://schemas.microsoft.com/office/drawing/2014/main" id="{05358427-9322-482A-96F4-9B30355D4E1C}"/>
              </a:ext>
            </a:extLst>
          </p:cNvPr>
          <p:cNvSpPr txBox="1"/>
          <p:nvPr/>
        </p:nvSpPr>
        <p:spPr>
          <a:xfrm>
            <a:off x="3628211" y="3913151"/>
            <a:ext cx="2023627" cy="1000274"/>
          </a:xfrm>
          <a:prstGeom prst="rect">
            <a:avLst/>
          </a:prstGeom>
          <a:noFill/>
        </p:spPr>
        <p:txBody>
          <a:bodyPr wrap="squar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dirty="0">
                <a:solidFill>
                  <a:schemeClr val="bg1"/>
                </a:solidFill>
                <a:ea typeface="ÇlÇr ñæí©" charset="0"/>
              </a:rPr>
              <a:t>STRENGTHENING</a:t>
            </a:r>
            <a:endParaRPr kumimoji="0" lang="en-US" sz="1200" b="1" i="0"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bg1"/>
                </a:solidFill>
                <a:effectLst/>
                <a:uLnTx/>
                <a:uFillTx/>
                <a:ea typeface="ÇlÇr ñæí©" charset="0"/>
              </a:rPr>
              <a:t>RVSM SANCTIONS </a:t>
            </a:r>
            <a:r>
              <a:rPr lang="en-US" b="1" kern="0" dirty="0">
                <a:solidFill>
                  <a:schemeClr val="bg1"/>
                </a:solidFill>
                <a:ea typeface="ÇlÇr ñæí©" charset="0"/>
              </a:rPr>
              <a:t>&amp; DISCIPLINE</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chemeClr val="bg1"/>
                </a:solidFill>
                <a:effectLst/>
                <a:uLnTx/>
                <a:uFillTx/>
                <a:ea typeface="ÇlÇr ñæí©" charset="0"/>
              </a:rPr>
              <a:t>[Office of the Provost</a:t>
            </a:r>
            <a:endParaRPr lang="en-US" dirty="0"/>
          </a:p>
        </p:txBody>
      </p:sp>
      <p:sp>
        <p:nvSpPr>
          <p:cNvPr id="35" name="Rectangle 121">
            <a:extLst>
              <a:ext uri="{FF2B5EF4-FFF2-40B4-BE49-F238E27FC236}">
                <a16:creationId xmlns:a16="http://schemas.microsoft.com/office/drawing/2014/main" id="{3092C3F3-4307-4891-915A-8CB9084AC3B7}"/>
              </a:ext>
            </a:extLst>
          </p:cNvPr>
          <p:cNvSpPr>
            <a:spLocks noChangeArrowheads="1"/>
          </p:cNvSpPr>
          <p:nvPr/>
        </p:nvSpPr>
        <p:spPr bwMode="auto">
          <a:xfrm>
            <a:off x="2049922" y="1696271"/>
            <a:ext cx="2561109" cy="955867"/>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dirty="0">
                <a:solidFill>
                  <a:schemeClr val="bg1"/>
                </a:solidFill>
                <a:ea typeface="ÇlÇr ñæí©" charset="0"/>
              </a:rPr>
              <a:t>EXPANDING</a:t>
            </a:r>
            <a:endParaRPr kumimoji="0" lang="en-US" sz="1200" b="1" i="0"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ea typeface="ÇlÇr ñæí©" charset="0"/>
              </a:rPr>
              <a:t>TRAUMA-INFORMED</a:t>
            </a:r>
            <a:r>
              <a:rPr kumimoji="0" lang="en-US" sz="1900" b="1" i="0" u="none" strike="noStrike" kern="0" cap="none" spc="0" normalizeH="0" baseline="0" noProof="0" dirty="0">
                <a:ln>
                  <a:noFill/>
                </a:ln>
                <a:solidFill>
                  <a:schemeClr val="bg1"/>
                </a:solidFill>
                <a:effectLst/>
                <a:uLnTx/>
                <a:uFillTx/>
                <a:ea typeface="ÇlÇr ñæí©" charset="0"/>
              </a:rPr>
              <a:t> </a:t>
            </a:r>
            <a:r>
              <a:rPr kumimoji="0" lang="en-US" sz="2000" b="1" i="0" u="none" strike="noStrike" kern="0" cap="none" spc="280" normalizeH="0" noProof="0" dirty="0">
                <a:ln>
                  <a:noFill/>
                </a:ln>
                <a:solidFill>
                  <a:schemeClr val="bg1"/>
                </a:solidFill>
                <a:effectLst/>
                <a:uLnTx/>
                <a:uFillTx/>
                <a:ea typeface="ÇlÇr ñæí©" charset="0"/>
              </a:rPr>
              <a:t>SERVICES</a:t>
            </a:r>
            <a:endParaRPr kumimoji="0" lang="en-US" sz="1900" b="1" i="0" u="none" strike="noStrike" kern="0" cap="none" spc="280" normalizeH="0" noProof="0" dirty="0">
              <a:ln>
                <a:noFill/>
              </a:ln>
              <a:solidFill>
                <a:schemeClr val="bg1"/>
              </a:solidFill>
              <a:effectLst/>
              <a:uLnTx/>
              <a:uFillTx/>
              <a:ea typeface="ÇlÇr ñæí©" charset="0"/>
            </a:endParaRPr>
          </a:p>
        </p:txBody>
      </p:sp>
      <p:pic>
        <p:nvPicPr>
          <p:cNvPr id="7" name="Graphic 6" descr="Badge 1 outline">
            <a:extLst>
              <a:ext uri="{FF2B5EF4-FFF2-40B4-BE49-F238E27FC236}">
                <a16:creationId xmlns:a16="http://schemas.microsoft.com/office/drawing/2014/main" id="{7F63FD21-B9F7-47EF-BEAA-7137424027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5949" y="1876247"/>
            <a:ext cx="556435" cy="556435"/>
          </a:xfrm>
          <a:prstGeom prst="rect">
            <a:avLst/>
          </a:prstGeom>
        </p:spPr>
      </p:pic>
      <p:grpSp>
        <p:nvGrpSpPr>
          <p:cNvPr id="11" name="Group 10">
            <a:extLst>
              <a:ext uri="{FF2B5EF4-FFF2-40B4-BE49-F238E27FC236}">
                <a16:creationId xmlns:a16="http://schemas.microsoft.com/office/drawing/2014/main" id="{64960C81-DC70-4174-994A-BD915ED66A4F}"/>
              </a:ext>
            </a:extLst>
          </p:cNvPr>
          <p:cNvGrpSpPr/>
          <p:nvPr/>
        </p:nvGrpSpPr>
        <p:grpSpPr>
          <a:xfrm>
            <a:off x="4710681" y="1927296"/>
            <a:ext cx="7325822" cy="505386"/>
            <a:chOff x="4706205" y="1691993"/>
            <a:chExt cx="7325822" cy="505386"/>
          </a:xfrm>
        </p:grpSpPr>
        <p:grpSp>
          <p:nvGrpSpPr>
            <p:cNvPr id="6" name="Group 5">
              <a:extLst>
                <a:ext uri="{FF2B5EF4-FFF2-40B4-BE49-F238E27FC236}">
                  <a16:creationId xmlns:a16="http://schemas.microsoft.com/office/drawing/2014/main" id="{186D2F6E-39F4-4C1C-B6E3-15140EB5D5B2}"/>
                </a:ext>
              </a:extLst>
            </p:cNvPr>
            <p:cNvGrpSpPr/>
            <p:nvPr/>
          </p:nvGrpSpPr>
          <p:grpSpPr>
            <a:xfrm>
              <a:off x="4706205" y="1691993"/>
              <a:ext cx="5661307" cy="505386"/>
              <a:chOff x="4706205" y="1691993"/>
              <a:chExt cx="5661307" cy="505386"/>
            </a:xfrm>
          </p:grpSpPr>
          <p:sp>
            <p:nvSpPr>
              <p:cNvPr id="15" name="Rectangle 121">
                <a:extLst>
                  <a:ext uri="{FF2B5EF4-FFF2-40B4-BE49-F238E27FC236}">
                    <a16:creationId xmlns:a16="http://schemas.microsoft.com/office/drawing/2014/main" id="{49C0065C-12A0-407E-A5B8-78A05DD30007}"/>
                  </a:ext>
                </a:extLst>
              </p:cNvPr>
              <p:cNvSpPr>
                <a:spLocks noChangeArrowheads="1"/>
              </p:cNvSpPr>
              <p:nvPr/>
            </p:nvSpPr>
            <p:spPr bwMode="auto">
              <a:xfrm>
                <a:off x="4706205" y="1696271"/>
                <a:ext cx="3414331" cy="501108"/>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300" normalizeH="0" noProof="0" dirty="0">
                    <a:ln>
                      <a:noFill/>
                    </a:ln>
                    <a:solidFill>
                      <a:schemeClr val="bg1"/>
                    </a:solidFill>
                    <a:effectLst/>
                    <a:uLnTx/>
                    <a:uFillTx/>
                    <a:ea typeface="ÇlÇr ñæí©" charset="0"/>
                  </a:rPr>
                  <a:t>SEXUAL ASSAULT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300" normalizeH="0" noProof="0" dirty="0">
                    <a:ln>
                      <a:noFill/>
                    </a:ln>
                    <a:solidFill>
                      <a:schemeClr val="bg1"/>
                    </a:solidFill>
                    <a:effectLst/>
                    <a:uLnTx/>
                    <a:uFillTx/>
                    <a:ea typeface="ÇlÇr ñæí©" charset="0"/>
                  </a:rPr>
                  <a:t>HEALTHCARE PROGRAM</a:t>
                </a:r>
              </a:p>
            </p:txBody>
          </p:sp>
          <p:grpSp>
            <p:nvGrpSpPr>
              <p:cNvPr id="59" name="Group 58">
                <a:extLst>
                  <a:ext uri="{FF2B5EF4-FFF2-40B4-BE49-F238E27FC236}">
                    <a16:creationId xmlns:a16="http://schemas.microsoft.com/office/drawing/2014/main" id="{5E3C4212-726F-4E88-9525-CCF877D66A24}"/>
                  </a:ext>
                </a:extLst>
              </p:cNvPr>
              <p:cNvGrpSpPr/>
              <p:nvPr/>
            </p:nvGrpSpPr>
            <p:grpSpPr>
              <a:xfrm>
                <a:off x="4795035" y="1771782"/>
                <a:ext cx="679509" cy="357826"/>
                <a:chOff x="1510018" y="4044080"/>
                <a:chExt cx="679509" cy="357826"/>
              </a:xfrm>
            </p:grpSpPr>
            <p:sp>
              <p:nvSpPr>
                <p:cNvPr id="60" name="TextBox 59">
                  <a:extLst>
                    <a:ext uri="{FF2B5EF4-FFF2-40B4-BE49-F238E27FC236}">
                      <a16:creationId xmlns:a16="http://schemas.microsoft.com/office/drawing/2014/main" id="{448AADA9-BB64-4F6F-88A8-F8A6C8B8EF43}"/>
                    </a:ext>
                  </a:extLst>
                </p:cNvPr>
                <p:cNvSpPr txBox="1"/>
                <p:nvPr/>
              </p:nvSpPr>
              <p:spPr>
                <a:xfrm>
                  <a:off x="1510018" y="4081719"/>
                  <a:ext cx="679509" cy="276999"/>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1.1</a:t>
                  </a:r>
                </a:p>
              </p:txBody>
            </p:sp>
            <p:sp>
              <p:nvSpPr>
                <p:cNvPr id="61" name="Oval 60">
                  <a:extLst>
                    <a:ext uri="{FF2B5EF4-FFF2-40B4-BE49-F238E27FC236}">
                      <a16:creationId xmlns:a16="http://schemas.microsoft.com/office/drawing/2014/main" id="{7767045D-282D-4E59-92C2-1004274BA3B2}"/>
                    </a:ext>
                  </a:extLst>
                </p:cNvPr>
                <p:cNvSpPr/>
                <p:nvPr/>
              </p:nvSpPr>
              <p:spPr>
                <a:xfrm>
                  <a:off x="1532634" y="4044080"/>
                  <a:ext cx="350476" cy="35782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Rectangle 31">
                <a:extLst>
                  <a:ext uri="{FF2B5EF4-FFF2-40B4-BE49-F238E27FC236}">
                    <a16:creationId xmlns:a16="http://schemas.microsoft.com/office/drawing/2014/main" id="{B893C214-E3F4-4758-98F9-8F6E2EA62BD1}"/>
                  </a:ext>
                </a:extLst>
              </p:cNvPr>
              <p:cNvSpPr/>
              <p:nvPr/>
            </p:nvSpPr>
            <p:spPr>
              <a:xfrm>
                <a:off x="8249863" y="1691993"/>
                <a:ext cx="1688333" cy="5011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$1,817,023</a:t>
                </a:r>
                <a:r>
                  <a:rPr lang="en-US" sz="1600" b="1" dirty="0">
                    <a:solidFill>
                      <a:schemeClr val="bg1"/>
                    </a:solidFill>
                  </a:rPr>
                  <a:t>  </a:t>
                </a:r>
              </a:p>
              <a:p>
                <a:pPr algn="ctr"/>
                <a:r>
                  <a:rPr lang="en-US" sz="1200" b="1" dirty="0">
                    <a:solidFill>
                      <a:schemeClr val="bg1"/>
                    </a:solidFill>
                  </a:rPr>
                  <a:t>MDHHS Grant</a:t>
                </a:r>
              </a:p>
            </p:txBody>
          </p:sp>
          <p:pic>
            <p:nvPicPr>
              <p:cNvPr id="38" name="Graphic 37" descr="Checkbox Checked">
                <a:extLst>
                  <a:ext uri="{FF2B5EF4-FFF2-40B4-BE49-F238E27FC236}">
                    <a16:creationId xmlns:a16="http://schemas.microsoft.com/office/drawing/2014/main" id="{19F126C1-35EE-4E00-B155-B98F787C10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04336" y="1805449"/>
                <a:ext cx="363176" cy="318685"/>
              </a:xfrm>
              <a:prstGeom prst="rect">
                <a:avLst/>
              </a:prstGeom>
            </p:spPr>
          </p:pic>
        </p:grpSp>
        <p:sp>
          <p:nvSpPr>
            <p:cNvPr id="39" name="TextBox 38">
              <a:extLst>
                <a:ext uri="{FF2B5EF4-FFF2-40B4-BE49-F238E27FC236}">
                  <a16:creationId xmlns:a16="http://schemas.microsoft.com/office/drawing/2014/main" id="{260BB3A2-8B99-450C-AE4E-D65218E6C2D7}"/>
                </a:ext>
              </a:extLst>
            </p:cNvPr>
            <p:cNvSpPr txBox="1"/>
            <p:nvPr/>
          </p:nvSpPr>
          <p:spPr>
            <a:xfrm>
              <a:off x="10297830" y="1805449"/>
              <a:ext cx="1734197" cy="261610"/>
            </a:xfrm>
            <a:prstGeom prst="rect">
              <a:avLst/>
            </a:prstGeom>
            <a:noFill/>
          </p:spPr>
          <p:txBody>
            <a:bodyPr wrap="square" rtlCol="0">
              <a:spAutoFit/>
            </a:bodyPr>
            <a:lstStyle/>
            <a:p>
              <a:r>
                <a:rPr lang="en-US" sz="1100" b="1" dirty="0">
                  <a:solidFill>
                    <a:srgbClr val="BF5828"/>
                  </a:solidFill>
                </a:rPr>
                <a:t>OPENED NOVEMBER 2020</a:t>
              </a:r>
            </a:p>
          </p:txBody>
        </p:sp>
      </p:grpSp>
      <p:pic>
        <p:nvPicPr>
          <p:cNvPr id="2" name="Graphic 1" descr="Network">
            <a:extLst>
              <a:ext uri="{FF2B5EF4-FFF2-40B4-BE49-F238E27FC236}">
                <a16:creationId xmlns:a16="http://schemas.microsoft.com/office/drawing/2014/main" id="{9A8A974F-C852-788D-ADEE-8ACEDAEC6DF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19384" y="3304983"/>
            <a:ext cx="297524" cy="327816"/>
          </a:xfrm>
          <a:prstGeom prst="rect">
            <a:avLst/>
          </a:prstGeom>
        </p:spPr>
      </p:pic>
      <p:sp>
        <p:nvSpPr>
          <p:cNvPr id="3" name="Rectangle 121">
            <a:extLst>
              <a:ext uri="{FF2B5EF4-FFF2-40B4-BE49-F238E27FC236}">
                <a16:creationId xmlns:a16="http://schemas.microsoft.com/office/drawing/2014/main" id="{ECD46F12-664D-9C94-232A-32174EDF57EA}"/>
              </a:ext>
            </a:extLst>
          </p:cNvPr>
          <p:cNvSpPr>
            <a:spLocks noChangeArrowheads="1"/>
          </p:cNvSpPr>
          <p:nvPr/>
        </p:nvSpPr>
        <p:spPr bwMode="auto">
          <a:xfrm>
            <a:off x="4710681" y="3252372"/>
            <a:ext cx="3399348" cy="501108"/>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300" normalizeH="0" baseline="0" noProof="0" dirty="0">
                <a:ln>
                  <a:noFill/>
                </a:ln>
                <a:solidFill>
                  <a:schemeClr val="bg1"/>
                </a:solidFill>
                <a:effectLst/>
                <a:uLnTx/>
                <a:uFillTx/>
                <a:ea typeface="ÇlÇr ñæí©" charset="0"/>
              </a:rPr>
              <a:t>24/7 SEXUAL ASSAULT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300" normalizeH="0" baseline="0" noProof="0" dirty="0">
                <a:ln>
                  <a:noFill/>
                </a:ln>
                <a:solidFill>
                  <a:schemeClr val="bg1"/>
                </a:solidFill>
                <a:effectLst/>
                <a:uLnTx/>
                <a:uFillTx/>
                <a:ea typeface="ÇlÇr ñæí©" charset="0"/>
              </a:rPr>
              <a:t>ADVOCACY RESPONSE</a:t>
            </a:r>
          </a:p>
        </p:txBody>
      </p:sp>
      <p:grpSp>
        <p:nvGrpSpPr>
          <p:cNvPr id="5" name="Group 4">
            <a:extLst>
              <a:ext uri="{FF2B5EF4-FFF2-40B4-BE49-F238E27FC236}">
                <a16:creationId xmlns:a16="http://schemas.microsoft.com/office/drawing/2014/main" id="{A03F93DB-E25E-AC52-5C07-B2B76A60B715}"/>
              </a:ext>
            </a:extLst>
          </p:cNvPr>
          <p:cNvGrpSpPr/>
          <p:nvPr/>
        </p:nvGrpSpPr>
        <p:grpSpPr>
          <a:xfrm>
            <a:off x="4797115" y="3335314"/>
            <a:ext cx="679509" cy="357826"/>
            <a:chOff x="1510018" y="4044080"/>
            <a:chExt cx="679509" cy="357826"/>
          </a:xfrm>
        </p:grpSpPr>
        <p:sp>
          <p:nvSpPr>
            <p:cNvPr id="8" name="TextBox 7">
              <a:extLst>
                <a:ext uri="{FF2B5EF4-FFF2-40B4-BE49-F238E27FC236}">
                  <a16:creationId xmlns:a16="http://schemas.microsoft.com/office/drawing/2014/main" id="{4D454737-3AA3-B800-8B31-A8E955E9F06D}"/>
                </a:ext>
              </a:extLst>
            </p:cNvPr>
            <p:cNvSpPr txBox="1"/>
            <p:nvPr/>
          </p:nvSpPr>
          <p:spPr>
            <a:xfrm>
              <a:off x="1510018" y="4080686"/>
              <a:ext cx="679509" cy="276999"/>
            </a:xfrm>
            <a:prstGeom prst="rect">
              <a:avLst/>
            </a:prstGeom>
            <a:noFill/>
            <a:ln w="19050">
              <a:noFill/>
            </a:ln>
          </p:spPr>
          <p:txBody>
            <a:bodyPr wrap="square" rtlCol="0">
              <a:spAutoFit/>
            </a:bodyPr>
            <a:lstStyle/>
            <a:p>
              <a:r>
                <a:rPr lang="en-US" sz="1200" b="1" dirty="0">
                  <a:solidFill>
                    <a:schemeClr val="bg1"/>
                  </a:solidFill>
                  <a:latin typeface="Century Gothic" panose="020B0502020202020204" pitchFamily="34" charset="0"/>
                </a:rPr>
                <a:t>1.5</a:t>
              </a:r>
            </a:p>
          </p:txBody>
        </p:sp>
        <p:sp>
          <p:nvSpPr>
            <p:cNvPr id="9" name="Oval 8">
              <a:extLst>
                <a:ext uri="{FF2B5EF4-FFF2-40B4-BE49-F238E27FC236}">
                  <a16:creationId xmlns:a16="http://schemas.microsoft.com/office/drawing/2014/main" id="{9AD519FB-6CB1-B54C-94E6-1CF7E7373CAC}"/>
                </a:ext>
              </a:extLst>
            </p:cNvPr>
            <p:cNvSpPr/>
            <p:nvPr/>
          </p:nvSpPr>
          <p:spPr>
            <a:xfrm>
              <a:off x="1532634" y="4044080"/>
              <a:ext cx="350476" cy="35782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BF7E81E3-1A2F-089D-BCA6-B90CBA192516}"/>
              </a:ext>
            </a:extLst>
          </p:cNvPr>
          <p:cNvSpPr/>
          <p:nvPr/>
        </p:nvSpPr>
        <p:spPr>
          <a:xfrm>
            <a:off x="8239366" y="3252373"/>
            <a:ext cx="1688335" cy="5011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Current </a:t>
            </a:r>
          </a:p>
          <a:p>
            <a:pPr algn="ctr"/>
            <a:r>
              <a:rPr lang="en-US" sz="1200" b="1" dirty="0">
                <a:solidFill>
                  <a:schemeClr val="bg1"/>
                </a:solidFill>
              </a:rPr>
              <a:t>operational budget</a:t>
            </a:r>
          </a:p>
        </p:txBody>
      </p:sp>
      <p:grpSp>
        <p:nvGrpSpPr>
          <p:cNvPr id="12" name="Group 11">
            <a:extLst>
              <a:ext uri="{FF2B5EF4-FFF2-40B4-BE49-F238E27FC236}">
                <a16:creationId xmlns:a16="http://schemas.microsoft.com/office/drawing/2014/main" id="{77ACCF7F-50BC-68AA-4029-37EDA93B94DA}"/>
              </a:ext>
            </a:extLst>
          </p:cNvPr>
          <p:cNvGrpSpPr/>
          <p:nvPr/>
        </p:nvGrpSpPr>
        <p:grpSpPr>
          <a:xfrm>
            <a:off x="9993839" y="3312343"/>
            <a:ext cx="363176" cy="318685"/>
            <a:chOff x="7570799" y="586436"/>
            <a:chExt cx="363176" cy="318685"/>
          </a:xfrm>
        </p:grpSpPr>
        <p:pic>
          <p:nvPicPr>
            <p:cNvPr id="13" name="Graphic 12" descr="Checkbox Checked">
              <a:extLst>
                <a:ext uri="{FF2B5EF4-FFF2-40B4-BE49-F238E27FC236}">
                  <a16:creationId xmlns:a16="http://schemas.microsoft.com/office/drawing/2014/main" id="{68A05483-C2DF-EA43-554C-476950A24E7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70799" y="586436"/>
              <a:ext cx="363176" cy="318685"/>
            </a:xfrm>
            <a:prstGeom prst="rect">
              <a:avLst/>
            </a:prstGeom>
          </p:spPr>
        </p:pic>
        <p:sp>
          <p:nvSpPr>
            <p:cNvPr id="14" name="Rectangle 13">
              <a:extLst>
                <a:ext uri="{FF2B5EF4-FFF2-40B4-BE49-F238E27FC236}">
                  <a16:creationId xmlns:a16="http://schemas.microsoft.com/office/drawing/2014/main" id="{17FDADA0-52D6-F0DA-1E9A-70E2B0182AA9}"/>
                </a:ext>
              </a:extLst>
            </p:cNvPr>
            <p:cNvSpPr/>
            <p:nvPr/>
          </p:nvSpPr>
          <p:spPr>
            <a:xfrm>
              <a:off x="7675881" y="688668"/>
              <a:ext cx="153012" cy="128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26175966-B6C1-35BF-9ACA-4D5F01750435}"/>
              </a:ext>
            </a:extLst>
          </p:cNvPr>
          <p:cNvSpPr txBox="1"/>
          <p:nvPr/>
        </p:nvSpPr>
        <p:spPr>
          <a:xfrm>
            <a:off x="10287333" y="3323178"/>
            <a:ext cx="1734197" cy="600164"/>
          </a:xfrm>
          <a:prstGeom prst="rect">
            <a:avLst/>
          </a:prstGeom>
          <a:noFill/>
        </p:spPr>
        <p:txBody>
          <a:bodyPr wrap="square" rtlCol="0">
            <a:spAutoFit/>
          </a:bodyPr>
          <a:lstStyle/>
          <a:p>
            <a:r>
              <a:rPr lang="en-US" sz="1100" b="1" dirty="0">
                <a:solidFill>
                  <a:srgbClr val="535054"/>
                </a:solidFill>
              </a:rPr>
              <a:t>Began Fall 2022</a:t>
            </a:r>
          </a:p>
          <a:p>
            <a:endParaRPr lang="en-US" sz="1100" b="1" dirty="0">
              <a:solidFill>
                <a:srgbClr val="535054"/>
              </a:solidFill>
            </a:endParaRPr>
          </a:p>
          <a:p>
            <a:r>
              <a:rPr lang="en-US" sz="1100" b="1" dirty="0">
                <a:solidFill>
                  <a:srgbClr val="535054"/>
                </a:solidFill>
              </a:rPr>
              <a:t>EXPANDING Fall 2023</a:t>
            </a:r>
          </a:p>
        </p:txBody>
      </p:sp>
    </p:spTree>
    <p:extLst>
      <p:ext uri="{BB962C8B-B14F-4D97-AF65-F5344CB8AC3E}">
        <p14:creationId xmlns:p14="http://schemas.microsoft.com/office/powerpoint/2010/main" val="341435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942332" y="-17238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139" name="Graphic 138" descr="Wreath">
            <a:extLst>
              <a:ext uri="{FF2B5EF4-FFF2-40B4-BE49-F238E27FC236}">
                <a16:creationId xmlns:a16="http://schemas.microsoft.com/office/drawing/2014/main" id="{4AB4BD04-D99B-4A72-89D0-342A85FF9F9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9794" y="1865820"/>
            <a:ext cx="407279" cy="427127"/>
          </a:xfrm>
          <a:prstGeom prst="rect">
            <a:avLst/>
          </a:prstGeom>
        </p:spPr>
      </p:pic>
      <p:pic>
        <p:nvPicPr>
          <p:cNvPr id="35" name="Graphic 34" descr="Network">
            <a:extLst>
              <a:ext uri="{FF2B5EF4-FFF2-40B4-BE49-F238E27FC236}">
                <a16:creationId xmlns:a16="http://schemas.microsoft.com/office/drawing/2014/main" id="{334A84E0-F8F1-48D3-9DA9-534F948471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69953" y="1969145"/>
            <a:ext cx="389029" cy="428638"/>
          </a:xfrm>
          <a:prstGeom prst="rect">
            <a:avLst/>
          </a:prstGeom>
        </p:spPr>
      </p:pic>
      <p:sp>
        <p:nvSpPr>
          <p:cNvPr id="41" name="Rectangle 121">
            <a:extLst>
              <a:ext uri="{FF2B5EF4-FFF2-40B4-BE49-F238E27FC236}">
                <a16:creationId xmlns:a16="http://schemas.microsoft.com/office/drawing/2014/main" id="{5B84589C-9D08-46B2-8C47-C5577D58D419}"/>
              </a:ext>
            </a:extLst>
          </p:cNvPr>
          <p:cNvSpPr>
            <a:spLocks noChangeArrowheads="1"/>
          </p:cNvSpPr>
          <p:nvPr/>
        </p:nvSpPr>
        <p:spPr bwMode="auto">
          <a:xfrm>
            <a:off x="2069800" y="1705117"/>
            <a:ext cx="2542958" cy="955866"/>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BUILDING</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ea typeface="ÇlÇr ñæí©" charset="0"/>
              </a:rPr>
              <a:t>TRAUMA-INFORMED</a:t>
            </a:r>
            <a:r>
              <a:rPr kumimoji="0" lang="en-US" sz="1900" b="1" i="0" u="none" strike="noStrike" kern="0" cap="none" spc="0" normalizeH="0" baseline="0" noProof="0" dirty="0">
                <a:ln>
                  <a:noFill/>
                </a:ln>
                <a:solidFill>
                  <a:schemeClr val="bg1"/>
                </a:solidFill>
                <a:effectLst/>
                <a:uLnTx/>
                <a:uFillTx/>
                <a:ea typeface="ÇlÇr ñæí©" charset="0"/>
              </a:rPr>
              <a:t> </a:t>
            </a:r>
            <a:r>
              <a:rPr lang="en-US" sz="2000" b="1" kern="0" spc="280" dirty="0">
                <a:solidFill>
                  <a:schemeClr val="bg1"/>
                </a:solidFill>
                <a:ea typeface="ÇlÇr ñæí©" charset="0"/>
              </a:rPr>
              <a:t>CULTURE</a:t>
            </a:r>
            <a:endParaRPr kumimoji="0" lang="en-US" sz="1900" b="1" i="0" u="none" strike="noStrike" kern="0" cap="none" spc="280" normalizeH="0" noProof="0" dirty="0">
              <a:ln>
                <a:noFill/>
              </a:ln>
              <a:solidFill>
                <a:schemeClr val="bg1"/>
              </a:solidFill>
              <a:effectLst/>
              <a:uLnTx/>
              <a:uFillTx/>
              <a:ea typeface="ÇlÇr ñæí©" charset="0"/>
            </a:endParaRPr>
          </a:p>
        </p:txBody>
      </p:sp>
      <p:pic>
        <p:nvPicPr>
          <p:cNvPr id="21" name="Graphic 20" descr="Badge outline">
            <a:extLst>
              <a:ext uri="{FF2B5EF4-FFF2-40B4-BE49-F238E27FC236}">
                <a16:creationId xmlns:a16="http://schemas.microsoft.com/office/drawing/2014/main" id="{4A68962C-49DD-47B9-A384-7E38A6995F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46421" y="1882622"/>
            <a:ext cx="547401" cy="547401"/>
          </a:xfrm>
          <a:prstGeom prst="rect">
            <a:avLst/>
          </a:prstGeom>
          <a:effectLst/>
        </p:spPr>
      </p:pic>
      <p:sp>
        <p:nvSpPr>
          <p:cNvPr id="33" name="Oval 32">
            <a:extLst>
              <a:ext uri="{FF2B5EF4-FFF2-40B4-BE49-F238E27FC236}">
                <a16:creationId xmlns:a16="http://schemas.microsoft.com/office/drawing/2014/main" id="{D5F05BB1-8A73-4758-9017-27F1CAF3BBB1}"/>
              </a:ext>
            </a:extLst>
          </p:cNvPr>
          <p:cNvSpPr/>
          <p:nvPr/>
        </p:nvSpPr>
        <p:spPr>
          <a:xfrm>
            <a:off x="4807880" y="1781806"/>
            <a:ext cx="350476" cy="35782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36379DAF-14D1-4499-AD37-756EF04046DF}"/>
              </a:ext>
            </a:extLst>
          </p:cNvPr>
          <p:cNvSpPr txBox="1"/>
          <p:nvPr/>
        </p:nvSpPr>
        <p:spPr>
          <a:xfrm>
            <a:off x="4792833" y="1818641"/>
            <a:ext cx="679509" cy="276999"/>
          </a:xfrm>
          <a:prstGeom prst="rect">
            <a:avLst/>
          </a:prstGeom>
          <a:noFill/>
          <a:ln w="19050">
            <a:noFill/>
          </a:ln>
        </p:spPr>
        <p:txBody>
          <a:bodyPr wrap="square" rtlCol="0">
            <a:spAutoFit/>
          </a:bodyPr>
          <a:lstStyle/>
          <a:p>
            <a:r>
              <a:rPr lang="en-US" sz="1200" b="1" dirty="0">
                <a:solidFill>
                  <a:schemeClr val="bg1"/>
                </a:solidFill>
                <a:latin typeface="Century Gothic" panose="020B0502020202020204" pitchFamily="34" charset="0"/>
              </a:rPr>
              <a:t>2.1</a:t>
            </a:r>
          </a:p>
        </p:txBody>
      </p:sp>
      <p:sp>
        <p:nvSpPr>
          <p:cNvPr id="38" name="Oval 37">
            <a:extLst>
              <a:ext uri="{FF2B5EF4-FFF2-40B4-BE49-F238E27FC236}">
                <a16:creationId xmlns:a16="http://schemas.microsoft.com/office/drawing/2014/main" id="{655B1670-66AF-435A-B6DD-F047464D20D4}"/>
              </a:ext>
            </a:extLst>
          </p:cNvPr>
          <p:cNvSpPr/>
          <p:nvPr/>
        </p:nvSpPr>
        <p:spPr>
          <a:xfrm>
            <a:off x="4819378" y="2420682"/>
            <a:ext cx="350476" cy="35782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6CD9A1FC-57B7-484E-92AF-542282FA4D1B}"/>
              </a:ext>
            </a:extLst>
          </p:cNvPr>
          <p:cNvGrpSpPr/>
          <p:nvPr/>
        </p:nvGrpSpPr>
        <p:grpSpPr>
          <a:xfrm>
            <a:off x="4792833" y="1975197"/>
            <a:ext cx="7505462" cy="501445"/>
            <a:chOff x="4734114" y="2973498"/>
            <a:chExt cx="7505462" cy="501445"/>
          </a:xfrm>
        </p:grpSpPr>
        <p:sp>
          <p:nvSpPr>
            <p:cNvPr id="58" name="Rectangle 121">
              <a:extLst>
                <a:ext uri="{FF2B5EF4-FFF2-40B4-BE49-F238E27FC236}">
                  <a16:creationId xmlns:a16="http://schemas.microsoft.com/office/drawing/2014/main" id="{40E99212-DEA4-4ED6-B552-FFE10C2B41B9}"/>
                </a:ext>
              </a:extLst>
            </p:cNvPr>
            <p:cNvSpPr>
              <a:spLocks noChangeArrowheads="1"/>
            </p:cNvSpPr>
            <p:nvPr/>
          </p:nvSpPr>
          <p:spPr bwMode="auto">
            <a:xfrm>
              <a:off x="4734114" y="2973835"/>
              <a:ext cx="3406107" cy="501108"/>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300" normalizeH="0" baseline="0" noProof="0" dirty="0">
                  <a:ln>
                    <a:noFill/>
                  </a:ln>
                  <a:solidFill>
                    <a:schemeClr val="bg1"/>
                  </a:solidFill>
                  <a:effectLst/>
                  <a:uLnTx/>
                  <a:uFillTx/>
                  <a:ea typeface="ÇlÇr ñæí©" charset="0"/>
                </a:rPr>
                <a:t>CULTURE OF SUPPORT CAMPAIGN</a:t>
              </a:r>
            </a:p>
          </p:txBody>
        </p:sp>
        <p:pic>
          <p:nvPicPr>
            <p:cNvPr id="22" name="Graphic 21" descr="Checkbox Checked">
              <a:extLst>
                <a:ext uri="{FF2B5EF4-FFF2-40B4-BE49-F238E27FC236}">
                  <a16:creationId xmlns:a16="http://schemas.microsoft.com/office/drawing/2014/main" id="{58378B7A-B576-441D-B163-513F93D4C96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04336" y="3013822"/>
              <a:ext cx="363176" cy="318685"/>
            </a:xfrm>
            <a:prstGeom prst="rect">
              <a:avLst/>
            </a:prstGeom>
          </p:spPr>
        </p:pic>
        <p:sp>
          <p:nvSpPr>
            <p:cNvPr id="23" name="TextBox 22">
              <a:extLst>
                <a:ext uri="{FF2B5EF4-FFF2-40B4-BE49-F238E27FC236}">
                  <a16:creationId xmlns:a16="http://schemas.microsoft.com/office/drawing/2014/main" id="{48EE98E6-EEF8-45E2-AF9F-AEE80F0E73F9}"/>
                </a:ext>
              </a:extLst>
            </p:cNvPr>
            <p:cNvSpPr txBox="1"/>
            <p:nvPr/>
          </p:nvSpPr>
          <p:spPr>
            <a:xfrm>
              <a:off x="10334875" y="3030806"/>
              <a:ext cx="1904701" cy="261610"/>
            </a:xfrm>
            <a:prstGeom prst="rect">
              <a:avLst/>
            </a:prstGeom>
            <a:noFill/>
          </p:spPr>
          <p:txBody>
            <a:bodyPr wrap="square" rtlCol="0">
              <a:spAutoFit/>
            </a:bodyPr>
            <a:lstStyle/>
            <a:p>
              <a:r>
                <a:rPr lang="en-US" sz="1100" b="1" dirty="0">
                  <a:solidFill>
                    <a:schemeClr val="accent4"/>
                  </a:solidFill>
                </a:rPr>
                <a:t>LAUNCHED SPRING 2022</a:t>
              </a:r>
            </a:p>
          </p:txBody>
        </p:sp>
        <p:sp>
          <p:nvSpPr>
            <p:cNvPr id="27" name="Rectangle 26">
              <a:extLst>
                <a:ext uri="{FF2B5EF4-FFF2-40B4-BE49-F238E27FC236}">
                  <a16:creationId xmlns:a16="http://schemas.microsoft.com/office/drawing/2014/main" id="{03951AF2-CFF5-4128-A74B-6716FC5B4B04}"/>
                </a:ext>
              </a:extLst>
            </p:cNvPr>
            <p:cNvSpPr/>
            <p:nvPr/>
          </p:nvSpPr>
          <p:spPr>
            <a:xfrm>
              <a:off x="8250120" y="2973498"/>
              <a:ext cx="1688333" cy="5011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$475,000 </a:t>
              </a:r>
            </a:p>
            <a:p>
              <a:pPr algn="ctr"/>
              <a:r>
                <a:rPr lang="en-US" sz="1200" b="1" dirty="0">
                  <a:solidFill>
                    <a:schemeClr val="bg1"/>
                  </a:solidFill>
                </a:rPr>
                <a:t>MDHHS Grant </a:t>
              </a:r>
            </a:p>
          </p:txBody>
        </p:sp>
        <p:sp>
          <p:nvSpPr>
            <p:cNvPr id="40" name="Oval 39">
              <a:extLst>
                <a:ext uri="{FF2B5EF4-FFF2-40B4-BE49-F238E27FC236}">
                  <a16:creationId xmlns:a16="http://schemas.microsoft.com/office/drawing/2014/main" id="{5ECDC907-A52A-4BCE-B2AD-72986BCA630A}"/>
                </a:ext>
              </a:extLst>
            </p:cNvPr>
            <p:cNvSpPr/>
            <p:nvPr/>
          </p:nvSpPr>
          <p:spPr>
            <a:xfrm>
              <a:off x="4819378" y="3030806"/>
              <a:ext cx="350476" cy="37769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4" name="TextBox 43">
              <a:extLst>
                <a:ext uri="{FF2B5EF4-FFF2-40B4-BE49-F238E27FC236}">
                  <a16:creationId xmlns:a16="http://schemas.microsoft.com/office/drawing/2014/main" id="{5DD0B996-4725-4FCD-BDBB-D3505794EF04}"/>
                </a:ext>
              </a:extLst>
            </p:cNvPr>
            <p:cNvSpPr txBox="1"/>
            <p:nvPr/>
          </p:nvSpPr>
          <p:spPr>
            <a:xfrm>
              <a:off x="4807880" y="3075683"/>
              <a:ext cx="679509" cy="276999"/>
            </a:xfrm>
            <a:prstGeom prst="rect">
              <a:avLst/>
            </a:prstGeom>
            <a:noFill/>
            <a:ln w="19050">
              <a:noFill/>
            </a:ln>
          </p:spPr>
          <p:txBody>
            <a:bodyPr wrap="square" rtlCol="0">
              <a:spAutoFit/>
            </a:bodyPr>
            <a:lstStyle/>
            <a:p>
              <a:r>
                <a:rPr lang="en-US" sz="1200" b="1" dirty="0">
                  <a:solidFill>
                    <a:schemeClr val="bg1"/>
                  </a:solidFill>
                  <a:latin typeface="Century Gothic" panose="020B0502020202020204" pitchFamily="34" charset="0"/>
                </a:rPr>
                <a:t>2.3</a:t>
              </a:r>
            </a:p>
          </p:txBody>
        </p:sp>
      </p:grpSp>
    </p:spTree>
    <p:extLst>
      <p:ext uri="{BB962C8B-B14F-4D97-AF65-F5344CB8AC3E}">
        <p14:creationId xmlns:p14="http://schemas.microsoft.com/office/powerpoint/2010/main" val="4129240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942332" y="-17238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14" name="Graphic 13" descr="Anger Symbol with solid fill">
            <a:extLst>
              <a:ext uri="{FF2B5EF4-FFF2-40B4-BE49-F238E27FC236}">
                <a16:creationId xmlns:a16="http://schemas.microsoft.com/office/drawing/2014/main" id="{8DFC8059-474A-473E-A72D-CA136BC611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497" y="1771601"/>
            <a:ext cx="328975" cy="328975"/>
          </a:xfrm>
          <a:prstGeom prst="rect">
            <a:avLst/>
          </a:prstGeom>
        </p:spPr>
      </p:pic>
      <p:pic>
        <p:nvPicPr>
          <p:cNvPr id="7" name="Picture 6">
            <a:extLst>
              <a:ext uri="{FF2B5EF4-FFF2-40B4-BE49-F238E27FC236}">
                <a16:creationId xmlns:a16="http://schemas.microsoft.com/office/drawing/2014/main" id="{89C7631B-10F5-4C98-AB47-D5B9456E02C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0231" y="475543"/>
            <a:ext cx="4242862" cy="5400006"/>
          </a:xfrm>
          <a:prstGeom prst="rect">
            <a:avLst/>
          </a:prstGeom>
        </p:spPr>
      </p:pic>
      <p:pic>
        <p:nvPicPr>
          <p:cNvPr id="8" name="Picture 7">
            <a:extLst>
              <a:ext uri="{FF2B5EF4-FFF2-40B4-BE49-F238E27FC236}">
                <a16:creationId xmlns:a16="http://schemas.microsoft.com/office/drawing/2014/main" id="{7B402121-0736-41F3-9B82-4698B7D8FB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86852" y="395580"/>
            <a:ext cx="4305690" cy="5479969"/>
          </a:xfrm>
          <a:prstGeom prst="rect">
            <a:avLst/>
          </a:prstGeom>
        </p:spPr>
      </p:pic>
    </p:spTree>
    <p:extLst>
      <p:ext uri="{BB962C8B-B14F-4D97-AF65-F5344CB8AC3E}">
        <p14:creationId xmlns:p14="http://schemas.microsoft.com/office/powerpoint/2010/main" val="2453007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942332" y="-17238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14" name="Graphic 13" descr="Anger Symbol with solid fill">
            <a:extLst>
              <a:ext uri="{FF2B5EF4-FFF2-40B4-BE49-F238E27FC236}">
                <a16:creationId xmlns:a16="http://schemas.microsoft.com/office/drawing/2014/main" id="{8DFC8059-474A-473E-A72D-CA136BC611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497" y="1771601"/>
            <a:ext cx="328975" cy="328975"/>
          </a:xfrm>
          <a:prstGeom prst="rect">
            <a:avLst/>
          </a:prstGeom>
        </p:spPr>
      </p:pic>
      <p:pic>
        <p:nvPicPr>
          <p:cNvPr id="6" name="Picture 5" descr="A picture containing text, indoor, screenshot&#10;&#10;Description automatically generated">
            <a:extLst>
              <a:ext uri="{FF2B5EF4-FFF2-40B4-BE49-F238E27FC236}">
                <a16:creationId xmlns:a16="http://schemas.microsoft.com/office/drawing/2014/main" id="{6350704F-4D39-42D2-8517-AA2FDDE80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3014"/>
            <a:ext cx="12192000" cy="4988696"/>
          </a:xfrm>
          <a:prstGeom prst="rect">
            <a:avLst/>
          </a:prstGeom>
        </p:spPr>
      </p:pic>
    </p:spTree>
    <p:extLst>
      <p:ext uri="{BB962C8B-B14F-4D97-AF65-F5344CB8AC3E}">
        <p14:creationId xmlns:p14="http://schemas.microsoft.com/office/powerpoint/2010/main" val="2473115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942332" y="-17238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139" name="Graphic 138" descr="Wreath">
            <a:extLst>
              <a:ext uri="{FF2B5EF4-FFF2-40B4-BE49-F238E27FC236}">
                <a16:creationId xmlns:a16="http://schemas.microsoft.com/office/drawing/2014/main" id="{4AB4BD04-D99B-4A72-89D0-342A85FF9F9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9794" y="1865820"/>
            <a:ext cx="407279" cy="427127"/>
          </a:xfrm>
          <a:prstGeom prst="rect">
            <a:avLst/>
          </a:prstGeom>
        </p:spPr>
      </p:pic>
      <p:pic>
        <p:nvPicPr>
          <p:cNvPr id="35" name="Graphic 34" descr="Network">
            <a:extLst>
              <a:ext uri="{FF2B5EF4-FFF2-40B4-BE49-F238E27FC236}">
                <a16:creationId xmlns:a16="http://schemas.microsoft.com/office/drawing/2014/main" id="{334A84E0-F8F1-48D3-9DA9-534F948471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69953" y="1969145"/>
            <a:ext cx="389029" cy="428638"/>
          </a:xfrm>
          <a:prstGeom prst="rect">
            <a:avLst/>
          </a:prstGeom>
        </p:spPr>
      </p:pic>
      <p:grpSp>
        <p:nvGrpSpPr>
          <p:cNvPr id="4" name="Group 3">
            <a:extLst>
              <a:ext uri="{FF2B5EF4-FFF2-40B4-BE49-F238E27FC236}">
                <a16:creationId xmlns:a16="http://schemas.microsoft.com/office/drawing/2014/main" id="{3744B556-766C-4F4B-96DC-7B3B41F7BDB6}"/>
              </a:ext>
            </a:extLst>
          </p:cNvPr>
          <p:cNvGrpSpPr/>
          <p:nvPr/>
        </p:nvGrpSpPr>
        <p:grpSpPr>
          <a:xfrm>
            <a:off x="2016562" y="1696271"/>
            <a:ext cx="2615383" cy="955868"/>
            <a:chOff x="2976507" y="4237848"/>
            <a:chExt cx="2615383" cy="955868"/>
          </a:xfrm>
        </p:grpSpPr>
        <p:sp>
          <p:nvSpPr>
            <p:cNvPr id="52" name="Rectangle 121">
              <a:extLst>
                <a:ext uri="{FF2B5EF4-FFF2-40B4-BE49-F238E27FC236}">
                  <a16:creationId xmlns:a16="http://schemas.microsoft.com/office/drawing/2014/main" id="{ADC0212B-4C44-4786-A4EE-B985039F7EE7}"/>
                </a:ext>
              </a:extLst>
            </p:cNvPr>
            <p:cNvSpPr>
              <a:spLocks noChangeArrowheads="1"/>
            </p:cNvSpPr>
            <p:nvPr/>
          </p:nvSpPr>
          <p:spPr bwMode="auto">
            <a:xfrm>
              <a:off x="3508896" y="4237848"/>
              <a:ext cx="2082994" cy="955865"/>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STRENGTHENING</a:t>
              </a:r>
            </a:p>
            <a:p>
              <a:pPr marL="0" marR="0" lvl="0" indent="0" defTabSz="914400" eaLnBrk="1" fontAlgn="base" latinLnBrk="0" hangingPunct="1">
                <a:lnSpc>
                  <a:spcPct val="100000"/>
                </a:lnSpc>
                <a:spcBef>
                  <a:spcPct val="0"/>
                </a:spcBef>
                <a:spcAft>
                  <a:spcPct val="0"/>
                </a:spcAft>
                <a:buClrTx/>
                <a:buSzTx/>
                <a:buFontTx/>
                <a:buNone/>
                <a:tabLst/>
                <a:defRPr/>
              </a:pPr>
              <a:r>
                <a:rPr lang="en-US" sz="1600" b="1" kern="0" dirty="0">
                  <a:solidFill>
                    <a:schemeClr val="bg1"/>
                  </a:solidFill>
                  <a:ea typeface="ÇlÇr ñæí©" charset="0"/>
                </a:rPr>
                <a:t>RVSM SANCTIONS &amp; </a:t>
              </a:r>
              <a:r>
                <a:rPr lang="en-US" sz="2000" b="1" kern="0" spc="220" dirty="0">
                  <a:solidFill>
                    <a:schemeClr val="bg1"/>
                  </a:solidFill>
                  <a:ea typeface="ÇlÇr ñæí©" charset="0"/>
                </a:rPr>
                <a:t>DISCIPLINE</a:t>
              </a:r>
              <a:endParaRPr kumimoji="0" lang="en-US" sz="1900" b="1" i="0" u="none" strike="noStrike" kern="0" cap="none" spc="220" normalizeH="0" noProof="0" dirty="0">
                <a:ln>
                  <a:noFill/>
                </a:ln>
                <a:solidFill>
                  <a:schemeClr val="bg1"/>
                </a:solidFill>
                <a:effectLst/>
                <a:uLnTx/>
                <a:uFillTx/>
                <a:ea typeface="ÇlÇr ñæí©" charset="0"/>
              </a:endParaRPr>
            </a:p>
          </p:txBody>
        </p:sp>
        <p:sp>
          <p:nvSpPr>
            <p:cNvPr id="53" name="Rectangle 121">
              <a:extLst>
                <a:ext uri="{FF2B5EF4-FFF2-40B4-BE49-F238E27FC236}">
                  <a16:creationId xmlns:a16="http://schemas.microsoft.com/office/drawing/2014/main" id="{AD239D70-E5B6-4F61-A2C5-AF6BBC4934EA}"/>
                </a:ext>
              </a:extLst>
            </p:cNvPr>
            <p:cNvSpPr>
              <a:spLocks noChangeArrowheads="1"/>
            </p:cNvSpPr>
            <p:nvPr/>
          </p:nvSpPr>
          <p:spPr bwMode="auto">
            <a:xfrm>
              <a:off x="2976507" y="4237849"/>
              <a:ext cx="534760" cy="955867"/>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1" i="0" u="none" strike="noStrike" kern="0" cap="none" spc="280" normalizeH="0" noProof="0" dirty="0">
                <a:ln>
                  <a:noFill/>
                </a:ln>
                <a:solidFill>
                  <a:schemeClr val="bg1"/>
                </a:solidFill>
                <a:effectLst/>
                <a:uLnTx/>
                <a:uFillTx/>
                <a:ea typeface="ÇlÇr ñæí©" charset="0"/>
              </a:endParaRPr>
            </a:p>
          </p:txBody>
        </p:sp>
        <p:sp>
          <p:nvSpPr>
            <p:cNvPr id="71" name="Rectangle 121">
              <a:extLst>
                <a:ext uri="{FF2B5EF4-FFF2-40B4-BE49-F238E27FC236}">
                  <a16:creationId xmlns:a16="http://schemas.microsoft.com/office/drawing/2014/main" id="{A5C3C3A7-F057-4205-8E78-DEA6948EF912}"/>
                </a:ext>
              </a:extLst>
            </p:cNvPr>
            <p:cNvSpPr>
              <a:spLocks noChangeArrowheads="1"/>
            </p:cNvSpPr>
            <p:nvPr/>
          </p:nvSpPr>
          <p:spPr bwMode="auto">
            <a:xfrm>
              <a:off x="3508896" y="4237848"/>
              <a:ext cx="2082994" cy="955865"/>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STRENGTHENING</a:t>
              </a:r>
            </a:p>
            <a:p>
              <a:pPr marL="0" marR="0" lvl="0" indent="0" defTabSz="914400" eaLnBrk="1" fontAlgn="base" latinLnBrk="0" hangingPunct="1">
                <a:lnSpc>
                  <a:spcPct val="100000"/>
                </a:lnSpc>
                <a:spcBef>
                  <a:spcPct val="0"/>
                </a:spcBef>
                <a:spcAft>
                  <a:spcPct val="0"/>
                </a:spcAft>
                <a:buClrTx/>
                <a:buSzTx/>
                <a:buFontTx/>
                <a:buNone/>
                <a:tabLst/>
                <a:defRPr/>
              </a:pPr>
              <a:r>
                <a:rPr lang="en-US" sz="1600" b="1" kern="0" dirty="0">
                  <a:solidFill>
                    <a:schemeClr val="bg1"/>
                  </a:solidFill>
                  <a:ea typeface="ÇlÇr ñæí©" charset="0"/>
                </a:rPr>
                <a:t>RVSM SANCTIONS &amp; </a:t>
              </a:r>
              <a:r>
                <a:rPr lang="en-US" sz="2000" b="1" kern="0" spc="220" dirty="0">
                  <a:solidFill>
                    <a:schemeClr val="bg1"/>
                  </a:solidFill>
                  <a:ea typeface="ÇlÇr ñæí©" charset="0"/>
                </a:rPr>
                <a:t>DISCIPLINE</a:t>
              </a:r>
              <a:endParaRPr kumimoji="0" lang="en-US" sz="1900" b="1" i="0" u="none" strike="noStrike" kern="0" cap="none" spc="220" normalizeH="0" noProof="0" dirty="0">
                <a:ln>
                  <a:noFill/>
                </a:ln>
                <a:solidFill>
                  <a:schemeClr val="bg1"/>
                </a:solidFill>
                <a:effectLst/>
                <a:uLnTx/>
                <a:uFillTx/>
                <a:ea typeface="ÇlÇr ñæí©" charset="0"/>
              </a:endParaRPr>
            </a:p>
          </p:txBody>
        </p:sp>
        <p:sp>
          <p:nvSpPr>
            <p:cNvPr id="72" name="Rectangle 121">
              <a:extLst>
                <a:ext uri="{FF2B5EF4-FFF2-40B4-BE49-F238E27FC236}">
                  <a16:creationId xmlns:a16="http://schemas.microsoft.com/office/drawing/2014/main" id="{811BA670-11A9-4CA5-9513-42B5EF239E04}"/>
                </a:ext>
              </a:extLst>
            </p:cNvPr>
            <p:cNvSpPr>
              <a:spLocks noChangeArrowheads="1"/>
            </p:cNvSpPr>
            <p:nvPr/>
          </p:nvSpPr>
          <p:spPr bwMode="auto">
            <a:xfrm>
              <a:off x="2976507" y="4237849"/>
              <a:ext cx="534760" cy="955867"/>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1" i="0" u="none" strike="noStrike" kern="0" cap="none" spc="280" normalizeH="0" noProof="0" dirty="0">
                <a:ln>
                  <a:noFill/>
                </a:ln>
                <a:solidFill>
                  <a:schemeClr val="bg1"/>
                </a:solidFill>
                <a:effectLst/>
                <a:uLnTx/>
                <a:uFillTx/>
                <a:ea typeface="ÇlÇr ñæí©" charset="0"/>
              </a:endParaRPr>
            </a:p>
          </p:txBody>
        </p:sp>
      </p:grpSp>
      <p:pic>
        <p:nvPicPr>
          <p:cNvPr id="20" name="Graphic 19" descr="Badge 3 outline">
            <a:extLst>
              <a:ext uri="{FF2B5EF4-FFF2-40B4-BE49-F238E27FC236}">
                <a16:creationId xmlns:a16="http://schemas.microsoft.com/office/drawing/2014/main" id="{FF234ED6-A48B-4F12-BE85-95A8F1BDE9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42152" y="1865820"/>
            <a:ext cx="547401" cy="547401"/>
          </a:xfrm>
          <a:prstGeom prst="rect">
            <a:avLst/>
          </a:prstGeom>
          <a:effectLst/>
        </p:spPr>
      </p:pic>
      <p:sp>
        <p:nvSpPr>
          <p:cNvPr id="28" name="Rectangle 121">
            <a:extLst>
              <a:ext uri="{FF2B5EF4-FFF2-40B4-BE49-F238E27FC236}">
                <a16:creationId xmlns:a16="http://schemas.microsoft.com/office/drawing/2014/main" id="{2C266911-67D9-4294-830D-F314A04FC6DE}"/>
              </a:ext>
            </a:extLst>
          </p:cNvPr>
          <p:cNvSpPr>
            <a:spLocks noChangeArrowheads="1"/>
          </p:cNvSpPr>
          <p:nvPr/>
        </p:nvSpPr>
        <p:spPr bwMode="auto">
          <a:xfrm>
            <a:off x="4734113" y="1701528"/>
            <a:ext cx="3399558" cy="950608"/>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300" normalizeH="0" noProof="0" dirty="0">
                <a:ln>
                  <a:noFill/>
                </a:ln>
                <a:solidFill>
                  <a:schemeClr val="bg1"/>
                </a:solidFill>
                <a:effectLst/>
                <a:uLnTx/>
                <a:uFillTx/>
                <a:ea typeface="ÇlÇr ñæí©" charset="0"/>
              </a:rPr>
              <a:t>RVSM </a:t>
            </a:r>
            <a:r>
              <a:rPr lang="en-US" sz="1400" b="1" kern="0" spc="300" dirty="0">
                <a:solidFill>
                  <a:schemeClr val="bg1"/>
                </a:solidFill>
                <a:ea typeface="ÇlÇr ñæí©" charset="0"/>
              </a:rPr>
              <a:t>SANCTIONS</a:t>
            </a:r>
            <a:r>
              <a:rPr kumimoji="0" lang="en-US" sz="1400" b="1" i="0" u="none" strike="noStrike" kern="0" cap="none" spc="300" normalizeH="0" noProof="0" dirty="0">
                <a:ln>
                  <a:noFill/>
                </a:ln>
                <a:solidFill>
                  <a:schemeClr val="bg1"/>
                </a:solidFill>
                <a:effectLst/>
                <a:uLnTx/>
                <a:uFillTx/>
                <a:ea typeface="ÇlÇr ñæí©" charset="0"/>
              </a:rPr>
              <a:t> </a:t>
            </a:r>
            <a:r>
              <a:rPr kumimoji="0" lang="en-US" sz="1200" b="1" i="0" u="none" strike="noStrike" kern="0" cap="none" spc="300" normalizeH="0" noProof="0" dirty="0">
                <a:ln>
                  <a:noFill/>
                </a:ln>
                <a:solidFill>
                  <a:schemeClr val="bg1"/>
                </a:solidFill>
                <a:effectLst/>
                <a:uLnTx/>
                <a:uFillTx/>
                <a:ea typeface="ÇlÇr ñæí©" charset="0"/>
              </a:rPr>
              <a:t>&amp;</a:t>
            </a:r>
            <a:r>
              <a:rPr kumimoji="0" lang="en-US" sz="1400" b="1" i="0" u="none" strike="noStrike" kern="0" cap="none" spc="300" normalizeH="0" noProof="0" dirty="0">
                <a:ln>
                  <a:noFill/>
                </a:ln>
                <a:solidFill>
                  <a:schemeClr val="bg1"/>
                </a:solidFill>
                <a:effectLst/>
                <a:uLnTx/>
                <a:uFillTx/>
                <a:ea typeface="ÇlÇr ñæí©" charset="0"/>
              </a:rPr>
              <a:t>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300" normalizeH="0" noProof="0" dirty="0">
                <a:ln>
                  <a:noFill/>
                </a:ln>
                <a:solidFill>
                  <a:schemeClr val="bg1"/>
                </a:solidFill>
                <a:effectLst/>
                <a:uLnTx/>
                <a:uFillTx/>
                <a:ea typeface="ÇlÇr ñæí©" charset="0"/>
              </a:rPr>
              <a:t>DISCIPLINE INITIATIVE</a:t>
            </a:r>
          </a:p>
          <a:p>
            <a:pPr marL="0" marR="0" lvl="0" indent="0" algn="r" defTabSz="914400" eaLnBrk="1" fontAlgn="base" latinLnBrk="0" hangingPunct="1">
              <a:lnSpc>
                <a:spcPct val="100000"/>
              </a:lnSpc>
              <a:spcBef>
                <a:spcPct val="0"/>
              </a:spcBef>
              <a:spcAft>
                <a:spcPct val="0"/>
              </a:spcAft>
              <a:buClrTx/>
              <a:buSzTx/>
              <a:buFontTx/>
              <a:buNone/>
              <a:tabLst/>
              <a:defRPr/>
            </a:pPr>
            <a:endParaRPr lang="en-US" sz="700" b="1" kern="0" spc="300" dirty="0">
              <a:solidFill>
                <a:schemeClr val="bg1"/>
              </a:solidFill>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300" normalizeH="0" noProof="0" dirty="0">
                <a:ln>
                  <a:noFill/>
                </a:ln>
                <a:solidFill>
                  <a:schemeClr val="bg1"/>
                </a:solidFill>
                <a:effectLst/>
                <a:uLnTx/>
                <a:uFillTx/>
                <a:ea typeface="ÇlÇr ñæí©" charset="0"/>
              </a:rPr>
              <a:t>(Office of the Provost)</a:t>
            </a:r>
          </a:p>
        </p:txBody>
      </p:sp>
      <p:sp>
        <p:nvSpPr>
          <p:cNvPr id="29" name="Oval 28">
            <a:extLst>
              <a:ext uri="{FF2B5EF4-FFF2-40B4-BE49-F238E27FC236}">
                <a16:creationId xmlns:a16="http://schemas.microsoft.com/office/drawing/2014/main" id="{9BDCE9EA-3D93-43BF-82B4-05C6E60D72BD}"/>
              </a:ext>
            </a:extLst>
          </p:cNvPr>
          <p:cNvSpPr/>
          <p:nvPr/>
        </p:nvSpPr>
        <p:spPr>
          <a:xfrm>
            <a:off x="4865672" y="1969145"/>
            <a:ext cx="350476" cy="35782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4E082CDB-B9AD-43A4-912F-A02918B9E687}"/>
              </a:ext>
            </a:extLst>
          </p:cNvPr>
          <p:cNvSpPr txBox="1"/>
          <p:nvPr/>
        </p:nvSpPr>
        <p:spPr>
          <a:xfrm>
            <a:off x="4850625" y="2005980"/>
            <a:ext cx="679509" cy="276999"/>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3.1</a:t>
            </a:r>
          </a:p>
        </p:txBody>
      </p:sp>
      <p:sp>
        <p:nvSpPr>
          <p:cNvPr id="31" name="Oval 30">
            <a:extLst>
              <a:ext uri="{FF2B5EF4-FFF2-40B4-BE49-F238E27FC236}">
                <a16:creationId xmlns:a16="http://schemas.microsoft.com/office/drawing/2014/main" id="{E329B943-AFE2-4816-ABAD-B97257463732}"/>
              </a:ext>
            </a:extLst>
          </p:cNvPr>
          <p:cNvSpPr/>
          <p:nvPr/>
        </p:nvSpPr>
        <p:spPr>
          <a:xfrm>
            <a:off x="4866203" y="3012398"/>
            <a:ext cx="350476" cy="36146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9524653-A565-4297-84D9-6DB92D9654D6}"/>
              </a:ext>
            </a:extLst>
          </p:cNvPr>
          <p:cNvSpPr txBox="1"/>
          <p:nvPr/>
        </p:nvSpPr>
        <p:spPr>
          <a:xfrm>
            <a:off x="4834377" y="3029772"/>
            <a:ext cx="679509" cy="276999"/>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3.2</a:t>
            </a:r>
          </a:p>
        </p:txBody>
      </p:sp>
      <p:sp>
        <p:nvSpPr>
          <p:cNvPr id="33" name="Rectangle 32">
            <a:extLst>
              <a:ext uri="{FF2B5EF4-FFF2-40B4-BE49-F238E27FC236}">
                <a16:creationId xmlns:a16="http://schemas.microsoft.com/office/drawing/2014/main" id="{C5A58A79-940E-4F08-BBED-5BCAF1237972}"/>
              </a:ext>
            </a:extLst>
          </p:cNvPr>
          <p:cNvSpPr/>
          <p:nvPr/>
        </p:nvSpPr>
        <p:spPr>
          <a:xfrm>
            <a:off x="8247220" y="1696250"/>
            <a:ext cx="1688335" cy="9506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Current </a:t>
            </a:r>
          </a:p>
          <a:p>
            <a:pPr algn="ctr"/>
            <a:r>
              <a:rPr lang="en-US" sz="1200" b="1" dirty="0">
                <a:solidFill>
                  <a:schemeClr val="bg1"/>
                </a:solidFill>
              </a:rPr>
              <a:t>operational budget</a:t>
            </a:r>
          </a:p>
        </p:txBody>
      </p:sp>
      <p:sp>
        <p:nvSpPr>
          <p:cNvPr id="44" name="TextBox 43">
            <a:extLst>
              <a:ext uri="{FF2B5EF4-FFF2-40B4-BE49-F238E27FC236}">
                <a16:creationId xmlns:a16="http://schemas.microsoft.com/office/drawing/2014/main" id="{225664CD-9A7B-471C-9D48-5C8459D2C755}"/>
              </a:ext>
            </a:extLst>
          </p:cNvPr>
          <p:cNvSpPr txBox="1"/>
          <p:nvPr/>
        </p:nvSpPr>
        <p:spPr>
          <a:xfrm>
            <a:off x="738980" y="1785105"/>
            <a:ext cx="1198691" cy="315471"/>
          </a:xfrm>
          <a:prstGeom prst="rect">
            <a:avLst/>
          </a:prstGeom>
          <a:noFill/>
        </p:spPr>
        <p:txBody>
          <a:bodyPr wrap="square" rtlCol="0">
            <a:spAutoFit/>
          </a:bodyPr>
          <a:lstStyle/>
          <a:p>
            <a:pPr algn="r"/>
            <a:r>
              <a:rPr lang="en-US" sz="1450" b="1" spc="250" dirty="0">
                <a:solidFill>
                  <a:schemeClr val="bg1"/>
                </a:solidFill>
              </a:rPr>
              <a:t>LEADERS</a:t>
            </a:r>
          </a:p>
        </p:txBody>
      </p:sp>
      <p:sp>
        <p:nvSpPr>
          <p:cNvPr id="46" name="TextBox 45">
            <a:extLst>
              <a:ext uri="{FF2B5EF4-FFF2-40B4-BE49-F238E27FC236}">
                <a16:creationId xmlns:a16="http://schemas.microsoft.com/office/drawing/2014/main" id="{FAB722BC-CF05-4190-96D5-8F2E18F5AD38}"/>
              </a:ext>
            </a:extLst>
          </p:cNvPr>
          <p:cNvSpPr txBox="1"/>
          <p:nvPr/>
        </p:nvSpPr>
        <p:spPr>
          <a:xfrm>
            <a:off x="10332245" y="1957255"/>
            <a:ext cx="1904701" cy="261610"/>
          </a:xfrm>
          <a:prstGeom prst="rect">
            <a:avLst/>
          </a:prstGeom>
          <a:noFill/>
        </p:spPr>
        <p:txBody>
          <a:bodyPr wrap="square" rtlCol="0">
            <a:spAutoFit/>
          </a:bodyPr>
          <a:lstStyle/>
          <a:p>
            <a:r>
              <a:rPr lang="en-US" sz="1100" b="1" dirty="0">
                <a:solidFill>
                  <a:schemeClr val="accent4"/>
                </a:solidFill>
              </a:rPr>
              <a:t>COMPLETED SPRING 2022</a:t>
            </a:r>
          </a:p>
        </p:txBody>
      </p:sp>
      <p:pic>
        <p:nvPicPr>
          <p:cNvPr id="47" name="Graphic 46" descr="Checkbox Checked">
            <a:extLst>
              <a:ext uri="{FF2B5EF4-FFF2-40B4-BE49-F238E27FC236}">
                <a16:creationId xmlns:a16="http://schemas.microsoft.com/office/drawing/2014/main" id="{AEAFC0F5-01E7-4D90-BB22-A48D1E0F9A2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68563" y="1957255"/>
            <a:ext cx="363176" cy="318685"/>
          </a:xfrm>
          <a:prstGeom prst="rect">
            <a:avLst/>
          </a:prstGeom>
        </p:spPr>
      </p:pic>
    </p:spTree>
    <p:extLst>
      <p:ext uri="{BB962C8B-B14F-4D97-AF65-F5344CB8AC3E}">
        <p14:creationId xmlns:p14="http://schemas.microsoft.com/office/powerpoint/2010/main" val="1859643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942332" y="-17238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5" name="Picture 4" descr="Graphical user interface, text, application&#10;&#10;Description automatically generated">
            <a:extLst>
              <a:ext uri="{FF2B5EF4-FFF2-40B4-BE49-F238E27FC236}">
                <a16:creationId xmlns:a16="http://schemas.microsoft.com/office/drawing/2014/main" id="{B6E68B49-3F7F-49EB-B58C-AAA664228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04" y="724356"/>
            <a:ext cx="11831701" cy="4734586"/>
          </a:xfrm>
          <a:prstGeom prst="rect">
            <a:avLst/>
          </a:prstGeom>
        </p:spPr>
      </p:pic>
    </p:spTree>
    <p:extLst>
      <p:ext uri="{BB962C8B-B14F-4D97-AF65-F5344CB8AC3E}">
        <p14:creationId xmlns:p14="http://schemas.microsoft.com/office/powerpoint/2010/main" val="3657162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942332" y="-17238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139" name="Graphic 138" descr="Wreath">
            <a:extLst>
              <a:ext uri="{FF2B5EF4-FFF2-40B4-BE49-F238E27FC236}">
                <a16:creationId xmlns:a16="http://schemas.microsoft.com/office/drawing/2014/main" id="{4AB4BD04-D99B-4A72-89D0-342A85FF9F9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9794" y="1865820"/>
            <a:ext cx="407279" cy="427127"/>
          </a:xfrm>
          <a:prstGeom prst="rect">
            <a:avLst/>
          </a:prstGeom>
        </p:spPr>
      </p:pic>
      <p:sp>
        <p:nvSpPr>
          <p:cNvPr id="4" name="TextBox 3">
            <a:extLst>
              <a:ext uri="{FF2B5EF4-FFF2-40B4-BE49-F238E27FC236}">
                <a16:creationId xmlns:a16="http://schemas.microsoft.com/office/drawing/2014/main" id="{05358427-9322-482A-96F4-9B30355D4E1C}"/>
              </a:ext>
            </a:extLst>
          </p:cNvPr>
          <p:cNvSpPr txBox="1"/>
          <p:nvPr/>
        </p:nvSpPr>
        <p:spPr>
          <a:xfrm>
            <a:off x="3628211" y="3913151"/>
            <a:ext cx="2023627" cy="1000274"/>
          </a:xfrm>
          <a:prstGeom prst="rect">
            <a:avLst/>
          </a:prstGeom>
          <a:noFill/>
        </p:spPr>
        <p:txBody>
          <a:bodyPr wrap="squar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dirty="0">
                <a:solidFill>
                  <a:schemeClr val="bg1"/>
                </a:solidFill>
                <a:ea typeface="ÇlÇr ñæí©" charset="0"/>
              </a:rPr>
              <a:t>STRENGTHENING</a:t>
            </a:r>
            <a:endParaRPr kumimoji="0" lang="en-US" sz="1200" b="1" i="0"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bg1"/>
                </a:solidFill>
                <a:effectLst/>
                <a:uLnTx/>
                <a:uFillTx/>
                <a:ea typeface="ÇlÇr ñæí©" charset="0"/>
              </a:rPr>
              <a:t>RVSM SANCTIONS </a:t>
            </a:r>
            <a:r>
              <a:rPr lang="en-US" b="1" kern="0" dirty="0">
                <a:solidFill>
                  <a:schemeClr val="bg1"/>
                </a:solidFill>
                <a:ea typeface="ÇlÇr ñæí©" charset="0"/>
              </a:rPr>
              <a:t>&amp; DISCIPLINE</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chemeClr val="bg1"/>
                </a:solidFill>
                <a:effectLst/>
                <a:uLnTx/>
                <a:uFillTx/>
                <a:ea typeface="ÇlÇr ñæí©" charset="0"/>
              </a:rPr>
              <a:t>[Office of the Provost</a:t>
            </a:r>
            <a:endParaRPr lang="en-US" dirty="0"/>
          </a:p>
        </p:txBody>
      </p:sp>
      <p:pic>
        <p:nvPicPr>
          <p:cNvPr id="14" name="Graphic 13" descr="Anger Symbol with solid fill">
            <a:extLst>
              <a:ext uri="{FF2B5EF4-FFF2-40B4-BE49-F238E27FC236}">
                <a16:creationId xmlns:a16="http://schemas.microsoft.com/office/drawing/2014/main" id="{8DFC8059-474A-473E-A72D-CA136BC611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7497" y="1771601"/>
            <a:ext cx="328975" cy="328975"/>
          </a:xfrm>
          <a:prstGeom prst="rect">
            <a:avLst/>
          </a:prstGeom>
        </p:spPr>
      </p:pic>
      <p:sp>
        <p:nvSpPr>
          <p:cNvPr id="58" name="Rectangle 121">
            <a:extLst>
              <a:ext uri="{FF2B5EF4-FFF2-40B4-BE49-F238E27FC236}">
                <a16:creationId xmlns:a16="http://schemas.microsoft.com/office/drawing/2014/main" id="{B0AA7E95-8DF8-4132-98E7-EAB0D9196A20}"/>
              </a:ext>
            </a:extLst>
          </p:cNvPr>
          <p:cNvSpPr>
            <a:spLocks noChangeArrowheads="1"/>
          </p:cNvSpPr>
          <p:nvPr/>
        </p:nvSpPr>
        <p:spPr bwMode="auto">
          <a:xfrm>
            <a:off x="2049922" y="1696271"/>
            <a:ext cx="2561109" cy="955867"/>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dirty="0">
                <a:solidFill>
                  <a:schemeClr val="bg1"/>
                </a:solidFill>
                <a:ea typeface="ÇlÇr ñæí©" charset="0"/>
              </a:rPr>
              <a:t>EXPANDING</a:t>
            </a:r>
            <a:endParaRPr kumimoji="0" lang="en-US" sz="1200" b="1" i="0"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ea typeface="ÇlÇr ñæí©" charset="0"/>
              </a:rPr>
              <a:t>TRAUMA-INFORMED</a:t>
            </a:r>
            <a:r>
              <a:rPr kumimoji="0" lang="en-US" sz="1900" b="1" i="0" u="none" strike="noStrike" kern="0" cap="none" spc="0" normalizeH="0" baseline="0" noProof="0" dirty="0">
                <a:ln>
                  <a:noFill/>
                </a:ln>
                <a:solidFill>
                  <a:schemeClr val="bg1"/>
                </a:solidFill>
                <a:effectLst/>
                <a:uLnTx/>
                <a:uFillTx/>
                <a:ea typeface="ÇlÇr ñæí©" charset="0"/>
              </a:rPr>
              <a:t> </a:t>
            </a:r>
            <a:r>
              <a:rPr kumimoji="0" lang="en-US" sz="2000" b="1" i="0" u="none" strike="noStrike" kern="0" cap="none" spc="280" normalizeH="0" noProof="0" dirty="0">
                <a:ln>
                  <a:noFill/>
                </a:ln>
                <a:solidFill>
                  <a:schemeClr val="bg1"/>
                </a:solidFill>
                <a:effectLst/>
                <a:uLnTx/>
                <a:uFillTx/>
                <a:ea typeface="ÇlÇr ñæí©" charset="0"/>
              </a:rPr>
              <a:t>SERVICES</a:t>
            </a:r>
            <a:endParaRPr kumimoji="0" lang="en-US" sz="1900" b="1" i="0" u="none" strike="noStrike" kern="0" cap="none" spc="280" normalizeH="0" noProof="0" dirty="0">
              <a:ln>
                <a:noFill/>
              </a:ln>
              <a:solidFill>
                <a:schemeClr val="bg1"/>
              </a:solidFill>
              <a:effectLst/>
              <a:uLnTx/>
              <a:uFillTx/>
              <a:ea typeface="ÇlÇr ñæí©" charset="0"/>
            </a:endParaRPr>
          </a:p>
        </p:txBody>
      </p:sp>
      <p:pic>
        <p:nvPicPr>
          <p:cNvPr id="62" name="Graphic 61" descr="Network">
            <a:extLst>
              <a:ext uri="{FF2B5EF4-FFF2-40B4-BE49-F238E27FC236}">
                <a16:creationId xmlns:a16="http://schemas.microsoft.com/office/drawing/2014/main" id="{7E2DB923-4031-4E74-B389-CD647EAD3F1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8479" y="3682891"/>
            <a:ext cx="276331" cy="299973"/>
          </a:xfrm>
          <a:prstGeom prst="rect">
            <a:avLst/>
          </a:prstGeom>
        </p:spPr>
      </p:pic>
      <p:pic>
        <p:nvPicPr>
          <p:cNvPr id="64" name="Graphic 63" descr="Network">
            <a:extLst>
              <a:ext uri="{FF2B5EF4-FFF2-40B4-BE49-F238E27FC236}">
                <a16:creationId xmlns:a16="http://schemas.microsoft.com/office/drawing/2014/main" id="{A9F6C053-9976-4F1C-ABC8-0F2E20901D2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05029" y="4328850"/>
            <a:ext cx="276331" cy="299973"/>
          </a:xfrm>
          <a:prstGeom prst="rect">
            <a:avLst/>
          </a:prstGeom>
        </p:spPr>
      </p:pic>
      <p:grpSp>
        <p:nvGrpSpPr>
          <p:cNvPr id="80" name="Group 79">
            <a:extLst>
              <a:ext uri="{FF2B5EF4-FFF2-40B4-BE49-F238E27FC236}">
                <a16:creationId xmlns:a16="http://schemas.microsoft.com/office/drawing/2014/main" id="{E7EB2205-0391-4409-8DBC-FE9C9E32126B}"/>
              </a:ext>
            </a:extLst>
          </p:cNvPr>
          <p:cNvGrpSpPr/>
          <p:nvPr/>
        </p:nvGrpSpPr>
        <p:grpSpPr>
          <a:xfrm>
            <a:off x="4913164" y="1779806"/>
            <a:ext cx="679509" cy="357826"/>
            <a:chOff x="1513309" y="4044080"/>
            <a:chExt cx="679509" cy="357826"/>
          </a:xfrm>
        </p:grpSpPr>
        <p:sp>
          <p:nvSpPr>
            <p:cNvPr id="81" name="TextBox 80">
              <a:extLst>
                <a:ext uri="{FF2B5EF4-FFF2-40B4-BE49-F238E27FC236}">
                  <a16:creationId xmlns:a16="http://schemas.microsoft.com/office/drawing/2014/main" id="{14BE8C2B-263B-4977-A731-20316764E032}"/>
                </a:ext>
              </a:extLst>
            </p:cNvPr>
            <p:cNvSpPr txBox="1"/>
            <p:nvPr/>
          </p:nvSpPr>
          <p:spPr>
            <a:xfrm>
              <a:off x="1513309" y="4091591"/>
              <a:ext cx="679509" cy="261610"/>
            </a:xfrm>
            <a:prstGeom prst="rect">
              <a:avLst/>
            </a:prstGeom>
            <a:noFill/>
            <a:ln w="19050">
              <a:noFill/>
            </a:ln>
          </p:spPr>
          <p:txBody>
            <a:bodyPr wrap="square" rtlCol="0">
              <a:spAutoFit/>
            </a:bodyPr>
            <a:lstStyle/>
            <a:p>
              <a:r>
                <a:rPr lang="en-US" sz="1100" b="1" dirty="0">
                  <a:solidFill>
                    <a:schemeClr val="bg1"/>
                  </a:solidFill>
                  <a:latin typeface="Century Gothic" panose="020B0502020202020204" pitchFamily="34" charset="0"/>
                </a:rPr>
                <a:t>4.1</a:t>
              </a:r>
            </a:p>
          </p:txBody>
        </p:sp>
        <p:sp>
          <p:nvSpPr>
            <p:cNvPr id="82" name="Oval 81">
              <a:extLst>
                <a:ext uri="{FF2B5EF4-FFF2-40B4-BE49-F238E27FC236}">
                  <a16:creationId xmlns:a16="http://schemas.microsoft.com/office/drawing/2014/main" id="{E8DFDF72-43B2-4048-958C-021D08B6B516}"/>
                </a:ext>
              </a:extLst>
            </p:cNvPr>
            <p:cNvSpPr/>
            <p:nvPr/>
          </p:nvSpPr>
          <p:spPr>
            <a:xfrm>
              <a:off x="1532634" y="4044080"/>
              <a:ext cx="350476" cy="35782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38" name="TextBox 37">
            <a:extLst>
              <a:ext uri="{FF2B5EF4-FFF2-40B4-BE49-F238E27FC236}">
                <a16:creationId xmlns:a16="http://schemas.microsoft.com/office/drawing/2014/main" id="{766244F3-CEE3-44A4-B23E-046B54DE6843}"/>
              </a:ext>
            </a:extLst>
          </p:cNvPr>
          <p:cNvSpPr txBox="1"/>
          <p:nvPr/>
        </p:nvSpPr>
        <p:spPr>
          <a:xfrm>
            <a:off x="719042" y="1804477"/>
            <a:ext cx="1260160" cy="284693"/>
          </a:xfrm>
          <a:prstGeom prst="rect">
            <a:avLst/>
          </a:prstGeom>
          <a:noFill/>
        </p:spPr>
        <p:txBody>
          <a:bodyPr wrap="square" rtlCol="0">
            <a:spAutoFit/>
          </a:bodyPr>
          <a:lstStyle/>
          <a:p>
            <a:pPr algn="r"/>
            <a:r>
              <a:rPr lang="en-US" sz="1250" b="1" dirty="0">
                <a:solidFill>
                  <a:schemeClr val="bg1"/>
                </a:solidFill>
              </a:rPr>
              <a:t>RESPONDENTS</a:t>
            </a:r>
          </a:p>
        </p:txBody>
      </p:sp>
      <p:pic>
        <p:nvPicPr>
          <p:cNvPr id="88" name="Graphic 87" descr="Badge 4 outline">
            <a:extLst>
              <a:ext uri="{FF2B5EF4-FFF2-40B4-BE49-F238E27FC236}">
                <a16:creationId xmlns:a16="http://schemas.microsoft.com/office/drawing/2014/main" id="{79C56631-8938-40F5-BBAF-4F22F002B8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00107" y="1915583"/>
            <a:ext cx="547401" cy="547401"/>
          </a:xfrm>
          <a:prstGeom prst="rect">
            <a:avLst/>
          </a:prstGeom>
          <a:effectLst/>
        </p:spPr>
      </p:pic>
      <p:sp>
        <p:nvSpPr>
          <p:cNvPr id="89" name="Rectangle 121">
            <a:extLst>
              <a:ext uri="{FF2B5EF4-FFF2-40B4-BE49-F238E27FC236}">
                <a16:creationId xmlns:a16="http://schemas.microsoft.com/office/drawing/2014/main" id="{DC70639C-AC16-4B39-84E6-9342CF8D4B6B}"/>
              </a:ext>
            </a:extLst>
          </p:cNvPr>
          <p:cNvSpPr>
            <a:spLocks noChangeArrowheads="1"/>
          </p:cNvSpPr>
          <p:nvPr/>
        </p:nvSpPr>
        <p:spPr bwMode="auto">
          <a:xfrm>
            <a:off x="2611078" y="1696275"/>
            <a:ext cx="2081086" cy="955863"/>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ASSESSING</a:t>
            </a:r>
          </a:p>
          <a:p>
            <a:pPr marL="0" marR="0" lvl="0" indent="0" defTabSz="914400" eaLnBrk="1" fontAlgn="base" latinLnBrk="0" hangingPunct="1">
              <a:lnSpc>
                <a:spcPct val="100000"/>
              </a:lnSpc>
              <a:spcBef>
                <a:spcPct val="0"/>
              </a:spcBef>
              <a:spcAft>
                <a:spcPct val="0"/>
              </a:spcAft>
              <a:buClrTx/>
              <a:buSzTx/>
              <a:buFontTx/>
              <a:buNone/>
              <a:tabLst/>
              <a:defRPr/>
            </a:pPr>
            <a:r>
              <a:rPr lang="en-US" sz="1600" b="1" kern="0" dirty="0">
                <a:solidFill>
                  <a:schemeClr val="bg1"/>
                </a:solidFill>
                <a:ea typeface="ÇlÇr ñæí©" charset="0"/>
              </a:rPr>
              <a:t>RESOURCES FOR </a:t>
            </a:r>
            <a:r>
              <a:rPr lang="en-US" sz="2000" b="1" kern="0" spc="220" dirty="0">
                <a:solidFill>
                  <a:schemeClr val="bg1"/>
                </a:solidFill>
                <a:ea typeface="ÇlÇr ñæí©" charset="0"/>
              </a:rPr>
              <a:t>RESPONDENTS</a:t>
            </a:r>
            <a:endParaRPr kumimoji="0" lang="en-US" sz="1900" b="1" i="0" u="none" strike="noStrike" kern="0" cap="none" spc="220" normalizeH="0" noProof="0" dirty="0">
              <a:ln>
                <a:noFill/>
              </a:ln>
              <a:solidFill>
                <a:schemeClr val="bg1"/>
              </a:solidFill>
              <a:effectLst/>
              <a:uLnTx/>
              <a:uFillTx/>
              <a:ea typeface="ÇlÇr ñæí©" charset="0"/>
            </a:endParaRPr>
          </a:p>
        </p:txBody>
      </p:sp>
      <p:grpSp>
        <p:nvGrpSpPr>
          <p:cNvPr id="2" name="Group 1">
            <a:extLst>
              <a:ext uri="{FF2B5EF4-FFF2-40B4-BE49-F238E27FC236}">
                <a16:creationId xmlns:a16="http://schemas.microsoft.com/office/drawing/2014/main" id="{1324539F-DE6D-4B64-9CD4-62AE198B16FF}"/>
              </a:ext>
            </a:extLst>
          </p:cNvPr>
          <p:cNvGrpSpPr/>
          <p:nvPr/>
        </p:nvGrpSpPr>
        <p:grpSpPr>
          <a:xfrm>
            <a:off x="4793765" y="2596014"/>
            <a:ext cx="7367926" cy="971747"/>
            <a:chOff x="4824074" y="2353348"/>
            <a:chExt cx="7367926" cy="971747"/>
          </a:xfrm>
        </p:grpSpPr>
        <p:pic>
          <p:nvPicPr>
            <p:cNvPr id="61" name="Graphic 60" descr="Network">
              <a:extLst>
                <a:ext uri="{FF2B5EF4-FFF2-40B4-BE49-F238E27FC236}">
                  <a16:creationId xmlns:a16="http://schemas.microsoft.com/office/drawing/2014/main" id="{0C8CBEA5-E04E-4CB2-8FC3-5ABBC1255B5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8479" y="3025122"/>
              <a:ext cx="276331" cy="299973"/>
            </a:xfrm>
            <a:prstGeom prst="rect">
              <a:avLst/>
            </a:prstGeom>
          </p:spPr>
        </p:pic>
        <p:sp>
          <p:nvSpPr>
            <p:cNvPr id="42" name="Rectangle 121">
              <a:extLst>
                <a:ext uri="{FF2B5EF4-FFF2-40B4-BE49-F238E27FC236}">
                  <a16:creationId xmlns:a16="http://schemas.microsoft.com/office/drawing/2014/main" id="{E759277A-2A96-4C2E-8BB8-1D5865C1E5F0}"/>
                </a:ext>
              </a:extLst>
            </p:cNvPr>
            <p:cNvSpPr>
              <a:spLocks noChangeArrowheads="1"/>
            </p:cNvSpPr>
            <p:nvPr/>
          </p:nvSpPr>
          <p:spPr bwMode="auto">
            <a:xfrm>
              <a:off x="4824074" y="2353348"/>
              <a:ext cx="3407772" cy="501108"/>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260" normalizeH="0" noProof="0" dirty="0">
                  <a:ln>
                    <a:noFill/>
                  </a:ln>
                  <a:solidFill>
                    <a:schemeClr val="bg1"/>
                  </a:solidFill>
                  <a:effectLst/>
                  <a:uLnTx/>
                  <a:uFillTx/>
                  <a:ea typeface="ÇlÇr ñæí©" charset="0"/>
                </a:rPr>
                <a:t>RESPONDENT ADVISORS</a:t>
              </a:r>
              <a:endParaRPr kumimoji="0" lang="en-US" sz="1200" b="1" i="0" u="none" strike="noStrike" kern="0" cap="none" spc="240" normalizeH="0" noProof="0" dirty="0">
                <a:ln>
                  <a:noFill/>
                </a:ln>
                <a:solidFill>
                  <a:schemeClr val="bg1"/>
                </a:solidFill>
                <a:effectLst/>
                <a:uLnTx/>
                <a:uFillTx/>
                <a:ea typeface="ÇlÇr ñæí©" charset="0"/>
              </a:endParaRPr>
            </a:p>
          </p:txBody>
        </p:sp>
        <p:grpSp>
          <p:nvGrpSpPr>
            <p:cNvPr id="83" name="Group 82">
              <a:extLst>
                <a:ext uri="{FF2B5EF4-FFF2-40B4-BE49-F238E27FC236}">
                  <a16:creationId xmlns:a16="http://schemas.microsoft.com/office/drawing/2014/main" id="{AE21A02D-1772-4F1A-89CA-04090B0A3EF8}"/>
                </a:ext>
              </a:extLst>
            </p:cNvPr>
            <p:cNvGrpSpPr/>
            <p:nvPr/>
          </p:nvGrpSpPr>
          <p:grpSpPr>
            <a:xfrm>
              <a:off x="4907372" y="2425587"/>
              <a:ext cx="679509" cy="357826"/>
              <a:chOff x="1507517" y="4044080"/>
              <a:chExt cx="679509" cy="357826"/>
            </a:xfrm>
          </p:grpSpPr>
          <p:sp>
            <p:nvSpPr>
              <p:cNvPr id="84" name="TextBox 83">
                <a:extLst>
                  <a:ext uri="{FF2B5EF4-FFF2-40B4-BE49-F238E27FC236}">
                    <a16:creationId xmlns:a16="http://schemas.microsoft.com/office/drawing/2014/main" id="{C9387B91-F680-4F19-B456-23CD809245BA}"/>
                  </a:ext>
                </a:extLst>
              </p:cNvPr>
              <p:cNvSpPr txBox="1"/>
              <p:nvPr/>
            </p:nvSpPr>
            <p:spPr>
              <a:xfrm>
                <a:off x="1507517" y="4092188"/>
                <a:ext cx="679509" cy="261610"/>
              </a:xfrm>
              <a:prstGeom prst="rect">
                <a:avLst/>
              </a:prstGeom>
              <a:noFill/>
              <a:ln w="19050">
                <a:noFill/>
              </a:ln>
            </p:spPr>
            <p:txBody>
              <a:bodyPr wrap="square" rtlCol="0">
                <a:spAutoFit/>
              </a:bodyPr>
              <a:lstStyle/>
              <a:p>
                <a:r>
                  <a:rPr lang="en-US" sz="1100" b="1" dirty="0">
                    <a:solidFill>
                      <a:schemeClr val="bg1"/>
                    </a:solidFill>
                    <a:latin typeface="Century Gothic" panose="020B0502020202020204" pitchFamily="34" charset="0"/>
                  </a:rPr>
                  <a:t>4.2</a:t>
                </a:r>
              </a:p>
            </p:txBody>
          </p:sp>
          <p:sp>
            <p:nvSpPr>
              <p:cNvPr id="85" name="Oval 84">
                <a:extLst>
                  <a:ext uri="{FF2B5EF4-FFF2-40B4-BE49-F238E27FC236}">
                    <a16:creationId xmlns:a16="http://schemas.microsoft.com/office/drawing/2014/main" id="{65B332AD-CFB9-4EE0-B1B6-9ACE7E300833}"/>
                  </a:ext>
                </a:extLst>
              </p:cNvPr>
              <p:cNvSpPr/>
              <p:nvPr/>
            </p:nvSpPr>
            <p:spPr>
              <a:xfrm>
                <a:off x="1532634" y="4044080"/>
                <a:ext cx="350476" cy="35782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32" name="Rectangle 31">
              <a:extLst>
                <a:ext uri="{FF2B5EF4-FFF2-40B4-BE49-F238E27FC236}">
                  <a16:creationId xmlns:a16="http://schemas.microsoft.com/office/drawing/2014/main" id="{FE7C5E24-3A92-4874-834D-8CB9899DEC5D}"/>
                </a:ext>
              </a:extLst>
            </p:cNvPr>
            <p:cNvSpPr/>
            <p:nvPr/>
          </p:nvSpPr>
          <p:spPr>
            <a:xfrm>
              <a:off x="8381053" y="2353349"/>
              <a:ext cx="1688335" cy="5011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Current </a:t>
              </a:r>
            </a:p>
            <a:p>
              <a:pPr algn="ctr"/>
              <a:r>
                <a:rPr lang="en-US" sz="1200" b="1" dirty="0">
                  <a:solidFill>
                    <a:schemeClr val="bg1"/>
                  </a:solidFill>
                </a:rPr>
                <a:t>operational budget</a:t>
              </a:r>
            </a:p>
          </p:txBody>
        </p:sp>
        <p:sp>
          <p:nvSpPr>
            <p:cNvPr id="37" name="TextBox 36">
              <a:extLst>
                <a:ext uri="{FF2B5EF4-FFF2-40B4-BE49-F238E27FC236}">
                  <a16:creationId xmlns:a16="http://schemas.microsoft.com/office/drawing/2014/main" id="{BFF118ED-A77F-43A0-A1BA-4F53108D3BFA}"/>
                </a:ext>
              </a:extLst>
            </p:cNvPr>
            <p:cNvSpPr txBox="1"/>
            <p:nvPr/>
          </p:nvSpPr>
          <p:spPr>
            <a:xfrm>
              <a:off x="10457803" y="2430700"/>
              <a:ext cx="1734197" cy="261610"/>
            </a:xfrm>
            <a:prstGeom prst="rect">
              <a:avLst/>
            </a:prstGeom>
            <a:noFill/>
          </p:spPr>
          <p:txBody>
            <a:bodyPr wrap="square" rtlCol="0">
              <a:spAutoFit/>
            </a:bodyPr>
            <a:lstStyle/>
            <a:p>
              <a:r>
                <a:rPr lang="en-US" sz="1100" b="1" dirty="0">
                  <a:solidFill>
                    <a:schemeClr val="accent4"/>
                  </a:solidFill>
                </a:rPr>
                <a:t>STARTED SPRING 2020</a:t>
              </a:r>
            </a:p>
          </p:txBody>
        </p:sp>
        <p:pic>
          <p:nvPicPr>
            <p:cNvPr id="40" name="Graphic 39" descr="Checkbox Checked">
              <a:extLst>
                <a:ext uri="{FF2B5EF4-FFF2-40B4-BE49-F238E27FC236}">
                  <a16:creationId xmlns:a16="http://schemas.microsoft.com/office/drawing/2014/main" id="{C109359D-7856-4489-AB3A-7DFA427D5F0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48553" y="2423056"/>
              <a:ext cx="388160" cy="340608"/>
            </a:xfrm>
            <a:prstGeom prst="rect">
              <a:avLst/>
            </a:prstGeom>
          </p:spPr>
        </p:pic>
      </p:grpSp>
      <p:sp>
        <p:nvSpPr>
          <p:cNvPr id="5" name="TextBox 4">
            <a:extLst>
              <a:ext uri="{FF2B5EF4-FFF2-40B4-BE49-F238E27FC236}">
                <a16:creationId xmlns:a16="http://schemas.microsoft.com/office/drawing/2014/main" id="{44F1A41F-B11F-9CB3-A733-5C2694AC1F4C}"/>
              </a:ext>
            </a:extLst>
          </p:cNvPr>
          <p:cNvSpPr txBox="1"/>
          <p:nvPr/>
        </p:nvSpPr>
        <p:spPr>
          <a:xfrm>
            <a:off x="10435322" y="1881806"/>
            <a:ext cx="1734197" cy="600164"/>
          </a:xfrm>
          <a:prstGeom prst="rect">
            <a:avLst/>
          </a:prstGeom>
          <a:noFill/>
        </p:spPr>
        <p:txBody>
          <a:bodyPr wrap="square" rtlCol="0">
            <a:spAutoFit/>
          </a:bodyPr>
          <a:lstStyle/>
          <a:p>
            <a:r>
              <a:rPr lang="en-US" sz="1100" b="1" dirty="0">
                <a:solidFill>
                  <a:srgbClr val="535054"/>
                </a:solidFill>
              </a:rPr>
              <a:t>DELAYED</a:t>
            </a:r>
          </a:p>
          <a:p>
            <a:endParaRPr lang="en-US" sz="1100" b="1" dirty="0">
              <a:solidFill>
                <a:srgbClr val="535054"/>
              </a:solidFill>
            </a:endParaRPr>
          </a:p>
          <a:p>
            <a:r>
              <a:rPr lang="en-US" sz="1100" b="1" dirty="0">
                <a:solidFill>
                  <a:srgbClr val="535054"/>
                </a:solidFill>
              </a:rPr>
              <a:t>Begin Fall 2023</a:t>
            </a:r>
          </a:p>
        </p:txBody>
      </p:sp>
      <p:sp>
        <p:nvSpPr>
          <p:cNvPr id="6" name="Rectangle 121">
            <a:extLst>
              <a:ext uri="{FF2B5EF4-FFF2-40B4-BE49-F238E27FC236}">
                <a16:creationId xmlns:a16="http://schemas.microsoft.com/office/drawing/2014/main" id="{1CB72B05-D33F-096A-B14A-CDCF37A01FEE}"/>
              </a:ext>
            </a:extLst>
          </p:cNvPr>
          <p:cNvSpPr>
            <a:spLocks noChangeArrowheads="1"/>
          </p:cNvSpPr>
          <p:nvPr/>
        </p:nvSpPr>
        <p:spPr bwMode="auto">
          <a:xfrm>
            <a:off x="4793765" y="1793299"/>
            <a:ext cx="3407772" cy="501108"/>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spc="300" dirty="0">
                <a:solidFill>
                  <a:schemeClr val="bg1"/>
                </a:solidFill>
                <a:ea typeface="ÇlÇr ñæí©" charset="0"/>
              </a:rPr>
              <a:t>RESPONDENT </a:t>
            </a:r>
          </a:p>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spc="300" dirty="0">
                <a:solidFill>
                  <a:schemeClr val="bg1"/>
                </a:solidFill>
                <a:ea typeface="ÇlÇr ñæí©" charset="0"/>
              </a:rPr>
              <a:t>PROGRAMMING TASK FORCE</a:t>
            </a:r>
          </a:p>
        </p:txBody>
      </p:sp>
      <p:grpSp>
        <p:nvGrpSpPr>
          <p:cNvPr id="7" name="Group 6">
            <a:extLst>
              <a:ext uri="{FF2B5EF4-FFF2-40B4-BE49-F238E27FC236}">
                <a16:creationId xmlns:a16="http://schemas.microsoft.com/office/drawing/2014/main" id="{3846A255-9172-5DFB-10F0-BD49581EB72D}"/>
              </a:ext>
            </a:extLst>
          </p:cNvPr>
          <p:cNvGrpSpPr/>
          <p:nvPr/>
        </p:nvGrpSpPr>
        <p:grpSpPr>
          <a:xfrm>
            <a:off x="4890683" y="1867988"/>
            <a:ext cx="679509" cy="357826"/>
            <a:chOff x="1513309" y="4044080"/>
            <a:chExt cx="679509" cy="357826"/>
          </a:xfrm>
        </p:grpSpPr>
        <p:sp>
          <p:nvSpPr>
            <p:cNvPr id="8" name="TextBox 7">
              <a:extLst>
                <a:ext uri="{FF2B5EF4-FFF2-40B4-BE49-F238E27FC236}">
                  <a16:creationId xmlns:a16="http://schemas.microsoft.com/office/drawing/2014/main" id="{EF920725-9441-58BB-FD41-E5AA574E085E}"/>
                </a:ext>
              </a:extLst>
            </p:cNvPr>
            <p:cNvSpPr txBox="1"/>
            <p:nvPr/>
          </p:nvSpPr>
          <p:spPr>
            <a:xfrm>
              <a:off x="1513309" y="4091591"/>
              <a:ext cx="679509" cy="261610"/>
            </a:xfrm>
            <a:prstGeom prst="rect">
              <a:avLst/>
            </a:prstGeom>
            <a:noFill/>
            <a:ln w="19050">
              <a:noFill/>
            </a:ln>
          </p:spPr>
          <p:txBody>
            <a:bodyPr wrap="square" rtlCol="0">
              <a:spAutoFit/>
            </a:bodyPr>
            <a:lstStyle/>
            <a:p>
              <a:r>
                <a:rPr lang="en-US" sz="1100" b="1" dirty="0">
                  <a:solidFill>
                    <a:schemeClr val="bg1"/>
                  </a:solidFill>
                  <a:latin typeface="Century Gothic" panose="020B0502020202020204" pitchFamily="34" charset="0"/>
                </a:rPr>
                <a:t>4.1</a:t>
              </a:r>
            </a:p>
          </p:txBody>
        </p:sp>
        <p:sp>
          <p:nvSpPr>
            <p:cNvPr id="9" name="Oval 8">
              <a:extLst>
                <a:ext uri="{FF2B5EF4-FFF2-40B4-BE49-F238E27FC236}">
                  <a16:creationId xmlns:a16="http://schemas.microsoft.com/office/drawing/2014/main" id="{79451E34-CEEF-D672-2E94-FF910A8A0AE7}"/>
                </a:ext>
              </a:extLst>
            </p:cNvPr>
            <p:cNvSpPr/>
            <p:nvPr/>
          </p:nvSpPr>
          <p:spPr>
            <a:xfrm>
              <a:off x="1532634" y="4044080"/>
              <a:ext cx="350476" cy="35782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10" name="Rectangle 9">
            <a:extLst>
              <a:ext uri="{FF2B5EF4-FFF2-40B4-BE49-F238E27FC236}">
                <a16:creationId xmlns:a16="http://schemas.microsoft.com/office/drawing/2014/main" id="{5B6C843A-BF28-843A-DC0D-50EC65BE00CD}"/>
              </a:ext>
            </a:extLst>
          </p:cNvPr>
          <p:cNvSpPr/>
          <p:nvPr/>
        </p:nvSpPr>
        <p:spPr>
          <a:xfrm>
            <a:off x="8358572" y="1793299"/>
            <a:ext cx="1688335" cy="5011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Current </a:t>
            </a:r>
          </a:p>
          <a:p>
            <a:pPr algn="ctr"/>
            <a:r>
              <a:rPr lang="en-US" sz="1200" b="1" dirty="0">
                <a:solidFill>
                  <a:schemeClr val="bg1"/>
                </a:solidFill>
              </a:rPr>
              <a:t>operational budget</a:t>
            </a:r>
          </a:p>
        </p:txBody>
      </p:sp>
      <p:grpSp>
        <p:nvGrpSpPr>
          <p:cNvPr id="11" name="Group 10">
            <a:extLst>
              <a:ext uri="{FF2B5EF4-FFF2-40B4-BE49-F238E27FC236}">
                <a16:creationId xmlns:a16="http://schemas.microsoft.com/office/drawing/2014/main" id="{7DC9F708-DA82-0306-7391-D89A573CFFEC}"/>
              </a:ext>
            </a:extLst>
          </p:cNvPr>
          <p:cNvGrpSpPr/>
          <p:nvPr/>
        </p:nvGrpSpPr>
        <p:grpSpPr>
          <a:xfrm>
            <a:off x="10113045" y="1853269"/>
            <a:ext cx="363176" cy="318685"/>
            <a:chOff x="7570799" y="586436"/>
            <a:chExt cx="363176" cy="318685"/>
          </a:xfrm>
        </p:grpSpPr>
        <p:pic>
          <p:nvPicPr>
            <p:cNvPr id="12" name="Graphic 11" descr="Checkbox Checked">
              <a:extLst>
                <a:ext uri="{FF2B5EF4-FFF2-40B4-BE49-F238E27FC236}">
                  <a16:creationId xmlns:a16="http://schemas.microsoft.com/office/drawing/2014/main" id="{53A437D9-A391-1F09-465E-6DF79DE74CD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70799" y="586436"/>
              <a:ext cx="363176" cy="318685"/>
            </a:xfrm>
            <a:prstGeom prst="rect">
              <a:avLst/>
            </a:prstGeom>
          </p:spPr>
        </p:pic>
        <p:sp>
          <p:nvSpPr>
            <p:cNvPr id="13" name="Rectangle 12">
              <a:extLst>
                <a:ext uri="{FF2B5EF4-FFF2-40B4-BE49-F238E27FC236}">
                  <a16:creationId xmlns:a16="http://schemas.microsoft.com/office/drawing/2014/main" id="{34645513-1596-4118-1246-851332512290}"/>
                </a:ext>
              </a:extLst>
            </p:cNvPr>
            <p:cNvSpPr/>
            <p:nvPr/>
          </p:nvSpPr>
          <p:spPr>
            <a:xfrm>
              <a:off x="7675881" y="688668"/>
              <a:ext cx="153012" cy="128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38053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942332" y="-17238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4" name="Picture 3" descr="Graphical user interface, text, website&#10;&#10;Description automatically generated">
            <a:extLst>
              <a:ext uri="{FF2B5EF4-FFF2-40B4-BE49-F238E27FC236}">
                <a16:creationId xmlns:a16="http://schemas.microsoft.com/office/drawing/2014/main" id="{1FBE928D-8B8E-4A39-A9CB-92182B515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33" y="85725"/>
            <a:ext cx="11815963" cy="5934075"/>
          </a:xfrm>
          <a:prstGeom prst="rect">
            <a:avLst/>
          </a:prstGeom>
        </p:spPr>
      </p:pic>
    </p:spTree>
    <p:extLst>
      <p:ext uri="{BB962C8B-B14F-4D97-AF65-F5344CB8AC3E}">
        <p14:creationId xmlns:p14="http://schemas.microsoft.com/office/powerpoint/2010/main" val="1228261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942332" y="-17238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139" name="Graphic 138" descr="Wreath">
            <a:extLst>
              <a:ext uri="{FF2B5EF4-FFF2-40B4-BE49-F238E27FC236}">
                <a16:creationId xmlns:a16="http://schemas.microsoft.com/office/drawing/2014/main" id="{4AB4BD04-D99B-4A72-89D0-342A85FF9F9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9794" y="1865820"/>
            <a:ext cx="407279" cy="427127"/>
          </a:xfrm>
          <a:prstGeom prst="rect">
            <a:avLst/>
          </a:prstGeom>
        </p:spPr>
      </p:pic>
      <p:sp>
        <p:nvSpPr>
          <p:cNvPr id="4" name="TextBox 3">
            <a:extLst>
              <a:ext uri="{FF2B5EF4-FFF2-40B4-BE49-F238E27FC236}">
                <a16:creationId xmlns:a16="http://schemas.microsoft.com/office/drawing/2014/main" id="{05358427-9322-482A-96F4-9B30355D4E1C}"/>
              </a:ext>
            </a:extLst>
          </p:cNvPr>
          <p:cNvSpPr txBox="1"/>
          <p:nvPr/>
        </p:nvSpPr>
        <p:spPr>
          <a:xfrm>
            <a:off x="3628211" y="3913151"/>
            <a:ext cx="2023627" cy="1000274"/>
          </a:xfrm>
          <a:prstGeom prst="rect">
            <a:avLst/>
          </a:prstGeom>
          <a:noFill/>
        </p:spPr>
        <p:txBody>
          <a:bodyPr wrap="squar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dirty="0">
                <a:solidFill>
                  <a:schemeClr val="bg1"/>
                </a:solidFill>
                <a:ea typeface="ÇlÇr ñæí©" charset="0"/>
              </a:rPr>
              <a:t>STRENGTHENING</a:t>
            </a:r>
            <a:endParaRPr kumimoji="0" lang="en-US" sz="1200" b="1" i="0"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bg1"/>
                </a:solidFill>
                <a:effectLst/>
                <a:uLnTx/>
                <a:uFillTx/>
                <a:ea typeface="ÇlÇr ñæí©" charset="0"/>
              </a:rPr>
              <a:t>RVSM SANCTIONS </a:t>
            </a:r>
            <a:r>
              <a:rPr lang="en-US" b="1" kern="0" dirty="0">
                <a:solidFill>
                  <a:schemeClr val="bg1"/>
                </a:solidFill>
                <a:ea typeface="ÇlÇr ñæí©" charset="0"/>
              </a:rPr>
              <a:t>&amp; DISCIPLINE</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chemeClr val="bg1"/>
                </a:solidFill>
                <a:effectLst/>
                <a:uLnTx/>
                <a:uFillTx/>
                <a:ea typeface="ÇlÇr ñæí©" charset="0"/>
              </a:rPr>
              <a:t>[Office of the Provost</a:t>
            </a:r>
            <a:endParaRPr lang="en-US" dirty="0"/>
          </a:p>
        </p:txBody>
      </p:sp>
      <p:pic>
        <p:nvPicPr>
          <p:cNvPr id="14" name="Graphic 13" descr="Anger Symbol with solid fill">
            <a:extLst>
              <a:ext uri="{FF2B5EF4-FFF2-40B4-BE49-F238E27FC236}">
                <a16:creationId xmlns:a16="http://schemas.microsoft.com/office/drawing/2014/main" id="{8DFC8059-474A-473E-A72D-CA136BC611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7497" y="1771601"/>
            <a:ext cx="328975" cy="328975"/>
          </a:xfrm>
          <a:prstGeom prst="rect">
            <a:avLst/>
          </a:prstGeom>
        </p:spPr>
      </p:pic>
      <p:sp>
        <p:nvSpPr>
          <p:cNvPr id="58" name="Rectangle 121">
            <a:extLst>
              <a:ext uri="{FF2B5EF4-FFF2-40B4-BE49-F238E27FC236}">
                <a16:creationId xmlns:a16="http://schemas.microsoft.com/office/drawing/2014/main" id="{B0AA7E95-8DF8-4132-98E7-EAB0D9196A20}"/>
              </a:ext>
            </a:extLst>
          </p:cNvPr>
          <p:cNvSpPr>
            <a:spLocks noChangeArrowheads="1"/>
          </p:cNvSpPr>
          <p:nvPr/>
        </p:nvSpPr>
        <p:spPr bwMode="auto">
          <a:xfrm>
            <a:off x="2049922" y="1696271"/>
            <a:ext cx="2561109" cy="955867"/>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dirty="0">
                <a:solidFill>
                  <a:schemeClr val="bg1"/>
                </a:solidFill>
                <a:ea typeface="ÇlÇr ñæí©" charset="0"/>
              </a:rPr>
              <a:t>EXPANDING</a:t>
            </a:r>
            <a:endParaRPr kumimoji="0" lang="en-US" sz="1200" b="1" i="0"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ea typeface="ÇlÇr ñæí©" charset="0"/>
              </a:rPr>
              <a:t>TRAUMA-INFORMED</a:t>
            </a:r>
            <a:r>
              <a:rPr kumimoji="0" lang="en-US" sz="1900" b="1" i="0" u="none" strike="noStrike" kern="0" cap="none" spc="0" normalizeH="0" baseline="0" noProof="0" dirty="0">
                <a:ln>
                  <a:noFill/>
                </a:ln>
                <a:solidFill>
                  <a:schemeClr val="bg1"/>
                </a:solidFill>
                <a:effectLst/>
                <a:uLnTx/>
                <a:uFillTx/>
                <a:ea typeface="ÇlÇr ñæí©" charset="0"/>
              </a:rPr>
              <a:t> </a:t>
            </a:r>
            <a:r>
              <a:rPr kumimoji="0" lang="en-US" sz="2000" b="1" i="0" u="none" strike="noStrike" kern="0" cap="none" spc="280" normalizeH="0" noProof="0" dirty="0">
                <a:ln>
                  <a:noFill/>
                </a:ln>
                <a:solidFill>
                  <a:schemeClr val="bg1"/>
                </a:solidFill>
                <a:effectLst/>
                <a:uLnTx/>
                <a:uFillTx/>
                <a:ea typeface="ÇlÇr ñæí©" charset="0"/>
              </a:rPr>
              <a:t>SERVICES</a:t>
            </a:r>
            <a:endParaRPr kumimoji="0" lang="en-US" sz="1900" b="1" i="0" u="none" strike="noStrike" kern="0" cap="none" spc="280" normalizeH="0" noProof="0" dirty="0">
              <a:ln>
                <a:noFill/>
              </a:ln>
              <a:solidFill>
                <a:schemeClr val="bg1"/>
              </a:solidFill>
              <a:effectLst/>
              <a:uLnTx/>
              <a:uFillTx/>
              <a:ea typeface="ÇlÇr ñæí©" charset="0"/>
            </a:endParaRPr>
          </a:p>
        </p:txBody>
      </p:sp>
      <p:pic>
        <p:nvPicPr>
          <p:cNvPr id="61" name="Graphic 60" descr="Network">
            <a:extLst>
              <a:ext uri="{FF2B5EF4-FFF2-40B4-BE49-F238E27FC236}">
                <a16:creationId xmlns:a16="http://schemas.microsoft.com/office/drawing/2014/main" id="{0C8CBEA5-E04E-4CB2-8FC3-5ABBC1255B5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8479" y="3025122"/>
            <a:ext cx="276331" cy="299973"/>
          </a:xfrm>
          <a:prstGeom prst="rect">
            <a:avLst/>
          </a:prstGeom>
        </p:spPr>
      </p:pic>
      <p:pic>
        <p:nvPicPr>
          <p:cNvPr id="62" name="Graphic 61" descr="Network">
            <a:extLst>
              <a:ext uri="{FF2B5EF4-FFF2-40B4-BE49-F238E27FC236}">
                <a16:creationId xmlns:a16="http://schemas.microsoft.com/office/drawing/2014/main" id="{7E2DB923-4031-4E74-B389-CD647EAD3F1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8479" y="3682891"/>
            <a:ext cx="276331" cy="299973"/>
          </a:xfrm>
          <a:prstGeom prst="rect">
            <a:avLst/>
          </a:prstGeom>
        </p:spPr>
      </p:pic>
      <p:pic>
        <p:nvPicPr>
          <p:cNvPr id="64" name="Graphic 63" descr="Network">
            <a:extLst>
              <a:ext uri="{FF2B5EF4-FFF2-40B4-BE49-F238E27FC236}">
                <a16:creationId xmlns:a16="http://schemas.microsoft.com/office/drawing/2014/main" id="{A9F6C053-9976-4F1C-ABC8-0F2E20901D2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05029" y="4328850"/>
            <a:ext cx="276331" cy="299973"/>
          </a:xfrm>
          <a:prstGeom prst="rect">
            <a:avLst/>
          </a:prstGeom>
        </p:spPr>
      </p:pic>
      <p:grpSp>
        <p:nvGrpSpPr>
          <p:cNvPr id="83" name="Group 82">
            <a:extLst>
              <a:ext uri="{FF2B5EF4-FFF2-40B4-BE49-F238E27FC236}">
                <a16:creationId xmlns:a16="http://schemas.microsoft.com/office/drawing/2014/main" id="{AE21A02D-1772-4F1A-89CA-04090B0A3EF8}"/>
              </a:ext>
            </a:extLst>
          </p:cNvPr>
          <p:cNvGrpSpPr/>
          <p:nvPr/>
        </p:nvGrpSpPr>
        <p:grpSpPr>
          <a:xfrm>
            <a:off x="4907372" y="2425587"/>
            <a:ext cx="679509" cy="357826"/>
            <a:chOff x="1507517" y="4044080"/>
            <a:chExt cx="679509" cy="357826"/>
          </a:xfrm>
        </p:grpSpPr>
        <p:sp>
          <p:nvSpPr>
            <p:cNvPr id="84" name="TextBox 83">
              <a:extLst>
                <a:ext uri="{FF2B5EF4-FFF2-40B4-BE49-F238E27FC236}">
                  <a16:creationId xmlns:a16="http://schemas.microsoft.com/office/drawing/2014/main" id="{C9387B91-F680-4F19-B456-23CD809245BA}"/>
                </a:ext>
              </a:extLst>
            </p:cNvPr>
            <p:cNvSpPr txBox="1"/>
            <p:nvPr/>
          </p:nvSpPr>
          <p:spPr>
            <a:xfrm>
              <a:off x="1507517" y="4092188"/>
              <a:ext cx="679509" cy="261610"/>
            </a:xfrm>
            <a:prstGeom prst="rect">
              <a:avLst/>
            </a:prstGeom>
            <a:noFill/>
            <a:ln w="19050">
              <a:noFill/>
            </a:ln>
          </p:spPr>
          <p:txBody>
            <a:bodyPr wrap="square" rtlCol="0">
              <a:spAutoFit/>
            </a:bodyPr>
            <a:lstStyle/>
            <a:p>
              <a:r>
                <a:rPr lang="en-US" sz="1100" b="1" dirty="0">
                  <a:solidFill>
                    <a:schemeClr val="bg1"/>
                  </a:solidFill>
                  <a:latin typeface="Century Gothic" panose="020B0502020202020204" pitchFamily="34" charset="0"/>
                </a:rPr>
                <a:t>5.2</a:t>
              </a:r>
            </a:p>
          </p:txBody>
        </p:sp>
        <p:sp>
          <p:nvSpPr>
            <p:cNvPr id="85" name="Oval 84">
              <a:extLst>
                <a:ext uri="{FF2B5EF4-FFF2-40B4-BE49-F238E27FC236}">
                  <a16:creationId xmlns:a16="http://schemas.microsoft.com/office/drawing/2014/main" id="{65B332AD-CFB9-4EE0-B1B6-9ACE7E300833}"/>
                </a:ext>
              </a:extLst>
            </p:cNvPr>
            <p:cNvSpPr/>
            <p:nvPr/>
          </p:nvSpPr>
          <p:spPr>
            <a:xfrm>
              <a:off x="1532634" y="4044080"/>
              <a:ext cx="350476" cy="35782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38" name="TextBox 37">
            <a:extLst>
              <a:ext uri="{FF2B5EF4-FFF2-40B4-BE49-F238E27FC236}">
                <a16:creationId xmlns:a16="http://schemas.microsoft.com/office/drawing/2014/main" id="{766244F3-CEE3-44A4-B23E-046B54DE6843}"/>
              </a:ext>
            </a:extLst>
          </p:cNvPr>
          <p:cNvSpPr txBox="1"/>
          <p:nvPr/>
        </p:nvSpPr>
        <p:spPr>
          <a:xfrm>
            <a:off x="719042" y="1804477"/>
            <a:ext cx="1260160" cy="284693"/>
          </a:xfrm>
          <a:prstGeom prst="rect">
            <a:avLst/>
          </a:prstGeom>
          <a:noFill/>
        </p:spPr>
        <p:txBody>
          <a:bodyPr wrap="square" rtlCol="0">
            <a:spAutoFit/>
          </a:bodyPr>
          <a:lstStyle/>
          <a:p>
            <a:pPr algn="r"/>
            <a:r>
              <a:rPr lang="en-US" sz="1250" b="1" dirty="0">
                <a:solidFill>
                  <a:schemeClr val="bg1"/>
                </a:solidFill>
              </a:rPr>
              <a:t>RESPONDENTS</a:t>
            </a:r>
          </a:p>
        </p:txBody>
      </p:sp>
      <p:sp>
        <p:nvSpPr>
          <p:cNvPr id="89" name="Rectangle 121">
            <a:extLst>
              <a:ext uri="{FF2B5EF4-FFF2-40B4-BE49-F238E27FC236}">
                <a16:creationId xmlns:a16="http://schemas.microsoft.com/office/drawing/2014/main" id="{DC70639C-AC16-4B39-84E6-9342CF8D4B6B}"/>
              </a:ext>
            </a:extLst>
          </p:cNvPr>
          <p:cNvSpPr>
            <a:spLocks noChangeArrowheads="1"/>
          </p:cNvSpPr>
          <p:nvPr/>
        </p:nvSpPr>
        <p:spPr bwMode="auto">
          <a:xfrm>
            <a:off x="2611078" y="1696275"/>
            <a:ext cx="2081086" cy="955863"/>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ASSESSING</a:t>
            </a:r>
          </a:p>
          <a:p>
            <a:pPr marL="0" marR="0" lvl="0" indent="0" defTabSz="914400" eaLnBrk="1" fontAlgn="base" latinLnBrk="0" hangingPunct="1">
              <a:lnSpc>
                <a:spcPct val="100000"/>
              </a:lnSpc>
              <a:spcBef>
                <a:spcPct val="0"/>
              </a:spcBef>
              <a:spcAft>
                <a:spcPct val="0"/>
              </a:spcAft>
              <a:buClrTx/>
              <a:buSzTx/>
              <a:buFontTx/>
              <a:buNone/>
              <a:tabLst/>
              <a:defRPr/>
            </a:pPr>
            <a:r>
              <a:rPr lang="en-US" sz="1600" b="1" kern="0" dirty="0">
                <a:solidFill>
                  <a:schemeClr val="bg1"/>
                </a:solidFill>
                <a:ea typeface="ÇlÇr ñæí©" charset="0"/>
              </a:rPr>
              <a:t>RESOURCES FOR </a:t>
            </a:r>
            <a:r>
              <a:rPr lang="en-US" sz="2000" b="1" kern="0" spc="220" dirty="0">
                <a:solidFill>
                  <a:schemeClr val="bg1"/>
                </a:solidFill>
                <a:ea typeface="ÇlÇr ñæí©" charset="0"/>
              </a:rPr>
              <a:t>RESPONDENTS</a:t>
            </a:r>
            <a:endParaRPr kumimoji="0" lang="en-US" sz="1900" b="1" i="0" u="none" strike="noStrike" kern="0" cap="none" spc="220" normalizeH="0" noProof="0" dirty="0">
              <a:ln>
                <a:noFill/>
              </a:ln>
              <a:solidFill>
                <a:schemeClr val="bg1"/>
              </a:solidFill>
              <a:effectLst/>
              <a:uLnTx/>
              <a:uFillTx/>
              <a:ea typeface="ÇlÇr ñæí©" charset="0"/>
            </a:endParaRPr>
          </a:p>
        </p:txBody>
      </p:sp>
      <p:pic>
        <p:nvPicPr>
          <p:cNvPr id="46" name="Graphic 45" descr="Badge 5 outline">
            <a:extLst>
              <a:ext uri="{FF2B5EF4-FFF2-40B4-BE49-F238E27FC236}">
                <a16:creationId xmlns:a16="http://schemas.microsoft.com/office/drawing/2014/main" id="{9FEF411C-7DED-4522-99FE-3289241CAD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03284" y="1889798"/>
            <a:ext cx="547401" cy="547401"/>
          </a:xfrm>
          <a:prstGeom prst="rect">
            <a:avLst/>
          </a:prstGeom>
          <a:effectLst/>
        </p:spPr>
      </p:pic>
      <p:sp>
        <p:nvSpPr>
          <p:cNvPr id="47" name="Rectangle 121">
            <a:extLst>
              <a:ext uri="{FF2B5EF4-FFF2-40B4-BE49-F238E27FC236}">
                <a16:creationId xmlns:a16="http://schemas.microsoft.com/office/drawing/2014/main" id="{F43DF214-5B66-41BD-8C62-682354586628}"/>
              </a:ext>
            </a:extLst>
          </p:cNvPr>
          <p:cNvSpPr>
            <a:spLocks noChangeArrowheads="1"/>
          </p:cNvSpPr>
          <p:nvPr/>
        </p:nvSpPr>
        <p:spPr bwMode="auto">
          <a:xfrm>
            <a:off x="2681494" y="1696256"/>
            <a:ext cx="2010670" cy="955864"/>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STRENGTHENING</a:t>
            </a:r>
          </a:p>
          <a:p>
            <a:pPr marL="0" marR="0" lvl="0" indent="0" defTabSz="914400" eaLnBrk="1" fontAlgn="base" latinLnBrk="0" hangingPunct="1">
              <a:lnSpc>
                <a:spcPct val="100000"/>
              </a:lnSpc>
              <a:spcBef>
                <a:spcPct val="0"/>
              </a:spcBef>
              <a:spcAft>
                <a:spcPct val="0"/>
              </a:spcAft>
              <a:buClrTx/>
              <a:buSzTx/>
              <a:buFontTx/>
              <a:buNone/>
              <a:tabLst/>
              <a:defRPr/>
            </a:pPr>
            <a:r>
              <a:rPr lang="en-US" sz="2000" b="1" kern="0" spc="220" dirty="0">
                <a:solidFill>
                  <a:schemeClr val="bg1"/>
                </a:solidFill>
                <a:ea typeface="ÇlÇr ñæí©" charset="0"/>
              </a:rPr>
              <a:t>PREVENTION</a:t>
            </a:r>
            <a:r>
              <a:rPr lang="en-US" sz="1900" b="1" kern="0" spc="200" dirty="0">
                <a:solidFill>
                  <a:schemeClr val="bg1"/>
                </a:solidFill>
                <a:ea typeface="ÇlÇr ñæí©" charset="0"/>
              </a:rPr>
              <a:t> </a:t>
            </a:r>
            <a:r>
              <a:rPr lang="en-US" sz="1600" b="1" kern="0" dirty="0">
                <a:solidFill>
                  <a:schemeClr val="bg1"/>
                </a:solidFill>
                <a:ea typeface="ÇlÇr ñæí©" charset="0"/>
              </a:rPr>
              <a:t>PROGRAMMING</a:t>
            </a:r>
            <a:endParaRPr kumimoji="0" lang="en-US" sz="1600" b="1" i="0" u="none" strike="noStrike" kern="0" cap="none" spc="0" normalizeH="0" baseline="0" noProof="0" dirty="0">
              <a:ln>
                <a:noFill/>
              </a:ln>
              <a:solidFill>
                <a:schemeClr val="bg1"/>
              </a:solidFill>
              <a:effectLst/>
              <a:uLnTx/>
              <a:uFillTx/>
              <a:ea typeface="ÇlÇr ñæí©" charset="0"/>
            </a:endParaRPr>
          </a:p>
        </p:txBody>
      </p:sp>
      <p:grpSp>
        <p:nvGrpSpPr>
          <p:cNvPr id="5" name="Group 4">
            <a:extLst>
              <a:ext uri="{FF2B5EF4-FFF2-40B4-BE49-F238E27FC236}">
                <a16:creationId xmlns:a16="http://schemas.microsoft.com/office/drawing/2014/main" id="{B029F735-B3D2-4296-B05E-D735D10F71A2}"/>
              </a:ext>
            </a:extLst>
          </p:cNvPr>
          <p:cNvGrpSpPr/>
          <p:nvPr/>
        </p:nvGrpSpPr>
        <p:grpSpPr>
          <a:xfrm>
            <a:off x="4845489" y="1891681"/>
            <a:ext cx="7420700" cy="501108"/>
            <a:chOff x="4816246" y="1705117"/>
            <a:chExt cx="7420700" cy="501108"/>
          </a:xfrm>
        </p:grpSpPr>
        <p:sp>
          <p:nvSpPr>
            <p:cNvPr id="59" name="TextBox 58">
              <a:extLst>
                <a:ext uri="{FF2B5EF4-FFF2-40B4-BE49-F238E27FC236}">
                  <a16:creationId xmlns:a16="http://schemas.microsoft.com/office/drawing/2014/main" id="{A8ADADAF-3537-4272-B25C-A4CE8FBE99B9}"/>
                </a:ext>
              </a:extLst>
            </p:cNvPr>
            <p:cNvSpPr txBox="1"/>
            <p:nvPr/>
          </p:nvSpPr>
          <p:spPr>
            <a:xfrm>
              <a:off x="10332245" y="1805476"/>
              <a:ext cx="1904701" cy="261610"/>
            </a:xfrm>
            <a:prstGeom prst="rect">
              <a:avLst/>
            </a:prstGeom>
            <a:noFill/>
          </p:spPr>
          <p:txBody>
            <a:bodyPr wrap="square" rtlCol="0">
              <a:spAutoFit/>
            </a:bodyPr>
            <a:lstStyle/>
            <a:p>
              <a:r>
                <a:rPr lang="en-US" sz="1100" b="1" dirty="0">
                  <a:solidFill>
                    <a:schemeClr val="accent4"/>
                  </a:solidFill>
                </a:rPr>
                <a:t>LAUNCHED SPRING 2022</a:t>
              </a:r>
            </a:p>
          </p:txBody>
        </p:sp>
        <p:grpSp>
          <p:nvGrpSpPr>
            <p:cNvPr id="3" name="Group 2">
              <a:extLst>
                <a:ext uri="{FF2B5EF4-FFF2-40B4-BE49-F238E27FC236}">
                  <a16:creationId xmlns:a16="http://schemas.microsoft.com/office/drawing/2014/main" id="{39699D7E-B3BD-41C2-B0D8-BC81538B602E}"/>
                </a:ext>
              </a:extLst>
            </p:cNvPr>
            <p:cNvGrpSpPr/>
            <p:nvPr/>
          </p:nvGrpSpPr>
          <p:grpSpPr>
            <a:xfrm>
              <a:off x="4816246" y="1705117"/>
              <a:ext cx="5615493" cy="501108"/>
              <a:chOff x="4816246" y="1705117"/>
              <a:chExt cx="5615493" cy="501108"/>
            </a:xfrm>
          </p:grpSpPr>
          <p:sp>
            <p:nvSpPr>
              <p:cNvPr id="35" name="Rectangle 121">
                <a:extLst>
                  <a:ext uri="{FF2B5EF4-FFF2-40B4-BE49-F238E27FC236}">
                    <a16:creationId xmlns:a16="http://schemas.microsoft.com/office/drawing/2014/main" id="{B12C7938-0194-4071-A544-417520A0B031}"/>
                  </a:ext>
                </a:extLst>
              </p:cNvPr>
              <p:cNvSpPr>
                <a:spLocks noChangeArrowheads="1"/>
              </p:cNvSpPr>
              <p:nvPr/>
            </p:nvSpPr>
            <p:spPr bwMode="auto">
              <a:xfrm>
                <a:off x="4816246" y="1705117"/>
                <a:ext cx="3249703" cy="501108"/>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spc="300" dirty="0">
                    <a:solidFill>
                      <a:schemeClr val="bg1"/>
                    </a:solidFill>
                    <a:ea typeface="ÇlÇr ñæí©" charset="0"/>
                  </a:rPr>
                  <a:t>STUDENT VOICE FOR PREVENTION INITIATIVE</a:t>
                </a:r>
              </a:p>
            </p:txBody>
          </p:sp>
          <p:grpSp>
            <p:nvGrpSpPr>
              <p:cNvPr id="80" name="Group 79">
                <a:extLst>
                  <a:ext uri="{FF2B5EF4-FFF2-40B4-BE49-F238E27FC236}">
                    <a16:creationId xmlns:a16="http://schemas.microsoft.com/office/drawing/2014/main" id="{E7EB2205-0391-4409-8DBC-FE9C9E32126B}"/>
                  </a:ext>
                </a:extLst>
              </p:cNvPr>
              <p:cNvGrpSpPr/>
              <p:nvPr/>
            </p:nvGrpSpPr>
            <p:grpSpPr>
              <a:xfrm>
                <a:off x="4913164" y="1779806"/>
                <a:ext cx="679509" cy="357826"/>
                <a:chOff x="1513309" y="4044080"/>
                <a:chExt cx="679509" cy="357826"/>
              </a:xfrm>
            </p:grpSpPr>
            <p:sp>
              <p:nvSpPr>
                <p:cNvPr id="81" name="TextBox 80">
                  <a:extLst>
                    <a:ext uri="{FF2B5EF4-FFF2-40B4-BE49-F238E27FC236}">
                      <a16:creationId xmlns:a16="http://schemas.microsoft.com/office/drawing/2014/main" id="{14BE8C2B-263B-4977-A731-20316764E032}"/>
                    </a:ext>
                  </a:extLst>
                </p:cNvPr>
                <p:cNvSpPr txBox="1"/>
                <p:nvPr/>
              </p:nvSpPr>
              <p:spPr>
                <a:xfrm>
                  <a:off x="1513309" y="4091591"/>
                  <a:ext cx="679509" cy="261610"/>
                </a:xfrm>
                <a:prstGeom prst="rect">
                  <a:avLst/>
                </a:prstGeom>
                <a:noFill/>
                <a:ln w="19050">
                  <a:noFill/>
                </a:ln>
              </p:spPr>
              <p:txBody>
                <a:bodyPr wrap="square" rtlCol="0">
                  <a:spAutoFit/>
                </a:bodyPr>
                <a:lstStyle/>
                <a:p>
                  <a:r>
                    <a:rPr lang="en-US" sz="1100" b="1" dirty="0">
                      <a:solidFill>
                        <a:schemeClr val="bg1"/>
                      </a:solidFill>
                      <a:latin typeface="Century Gothic" panose="020B0502020202020204" pitchFamily="34" charset="0"/>
                    </a:rPr>
                    <a:t>5.1</a:t>
                  </a:r>
                </a:p>
              </p:txBody>
            </p:sp>
            <p:sp>
              <p:nvSpPr>
                <p:cNvPr id="82" name="Oval 81">
                  <a:extLst>
                    <a:ext uri="{FF2B5EF4-FFF2-40B4-BE49-F238E27FC236}">
                      <a16:creationId xmlns:a16="http://schemas.microsoft.com/office/drawing/2014/main" id="{E8DFDF72-43B2-4048-958C-021D08B6B516}"/>
                    </a:ext>
                  </a:extLst>
                </p:cNvPr>
                <p:cNvSpPr/>
                <p:nvPr/>
              </p:nvSpPr>
              <p:spPr>
                <a:xfrm>
                  <a:off x="1532634" y="4044080"/>
                  <a:ext cx="350476" cy="35782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27" name="Rectangle 26">
                <a:extLst>
                  <a:ext uri="{FF2B5EF4-FFF2-40B4-BE49-F238E27FC236}">
                    <a16:creationId xmlns:a16="http://schemas.microsoft.com/office/drawing/2014/main" id="{CA0C441E-3AC6-4FE7-8F9A-D24D2D5A1C5C}"/>
                  </a:ext>
                </a:extLst>
              </p:cNvPr>
              <p:cNvSpPr/>
              <p:nvPr/>
            </p:nvSpPr>
            <p:spPr>
              <a:xfrm>
                <a:off x="8196450" y="1705117"/>
                <a:ext cx="1688335" cy="5011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Current </a:t>
                </a:r>
              </a:p>
              <a:p>
                <a:pPr algn="ctr"/>
                <a:r>
                  <a:rPr lang="en-US" sz="1200" b="1" dirty="0">
                    <a:solidFill>
                      <a:schemeClr val="bg1"/>
                    </a:solidFill>
                  </a:rPr>
                  <a:t>operational budget</a:t>
                </a:r>
              </a:p>
            </p:txBody>
          </p:sp>
          <p:pic>
            <p:nvPicPr>
              <p:cNvPr id="60" name="Graphic 59" descr="Checkbox Checked">
                <a:extLst>
                  <a:ext uri="{FF2B5EF4-FFF2-40B4-BE49-F238E27FC236}">
                    <a16:creationId xmlns:a16="http://schemas.microsoft.com/office/drawing/2014/main" id="{C8B3414F-30C6-4D6D-BA08-CB129C5B1C9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68563" y="1805476"/>
                <a:ext cx="363176" cy="318685"/>
              </a:xfrm>
              <a:prstGeom prst="rect">
                <a:avLst/>
              </a:prstGeom>
            </p:spPr>
          </p:pic>
        </p:grpSp>
      </p:grpSp>
    </p:spTree>
    <p:extLst>
      <p:ext uri="{BB962C8B-B14F-4D97-AF65-F5344CB8AC3E}">
        <p14:creationId xmlns:p14="http://schemas.microsoft.com/office/powerpoint/2010/main" val="1077717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90FEA56-D8B6-A31F-E171-69DDE30BB3A9}"/>
              </a:ext>
            </a:extLst>
          </p:cNvPr>
          <p:cNvGraphicFramePr>
            <a:graphicFrameLocks noGrp="1"/>
          </p:cNvGraphicFramePr>
          <p:nvPr>
            <p:extLst>
              <p:ext uri="{D42A27DB-BD31-4B8C-83A1-F6EECF244321}">
                <p14:modId xmlns:p14="http://schemas.microsoft.com/office/powerpoint/2010/main" val="1866137629"/>
              </p:ext>
            </p:extLst>
          </p:nvPr>
        </p:nvGraphicFramePr>
        <p:xfrm>
          <a:off x="1165412" y="182880"/>
          <a:ext cx="8454969" cy="6598920"/>
        </p:xfrm>
        <a:graphic>
          <a:graphicData uri="http://schemas.openxmlformats.org/drawingml/2006/table">
            <a:tbl>
              <a:tblPr firstRow="1" bandRow="1">
                <a:tableStyleId>{0660B408-B3CF-4A94-85FC-2B1E0A45F4A2}</a:tableStyleId>
              </a:tblPr>
              <a:tblGrid>
                <a:gridCol w="1819835">
                  <a:extLst>
                    <a:ext uri="{9D8B030D-6E8A-4147-A177-3AD203B41FA5}">
                      <a16:colId xmlns:a16="http://schemas.microsoft.com/office/drawing/2014/main" val="3257055012"/>
                    </a:ext>
                  </a:extLst>
                </a:gridCol>
                <a:gridCol w="6635134">
                  <a:extLst>
                    <a:ext uri="{9D8B030D-6E8A-4147-A177-3AD203B41FA5}">
                      <a16:colId xmlns:a16="http://schemas.microsoft.com/office/drawing/2014/main" val="3669948202"/>
                    </a:ext>
                  </a:extLst>
                </a:gridCol>
              </a:tblGrid>
              <a:tr h="370840">
                <a:tc>
                  <a:txBody>
                    <a:bodyPr/>
                    <a:lstStyle/>
                    <a:p>
                      <a:r>
                        <a:rPr lang="en-US" dirty="0"/>
                        <a:t>YEAR 1</a:t>
                      </a:r>
                    </a:p>
                  </a:txBody>
                  <a:tcPr/>
                </a:tc>
                <a:tc>
                  <a:txBody>
                    <a:bodyPr/>
                    <a:lstStyle/>
                    <a:p>
                      <a:endParaRPr lang="en-US" dirty="0"/>
                    </a:p>
                  </a:txBody>
                  <a:tcPr/>
                </a:tc>
                <a:extLst>
                  <a:ext uri="{0D108BD9-81ED-4DB2-BD59-A6C34878D82A}">
                    <a16:rowId xmlns:a16="http://schemas.microsoft.com/office/drawing/2014/main" val="3007273990"/>
                  </a:ext>
                </a:extLst>
              </a:tr>
              <a:tr h="370840">
                <a:tc>
                  <a:txBody>
                    <a:bodyPr/>
                    <a:lstStyle/>
                    <a:p>
                      <a:r>
                        <a:rPr lang="en-US" dirty="0"/>
                        <a:t>Fall 2020</a:t>
                      </a:r>
                    </a:p>
                  </a:txBody>
                  <a:tcPr/>
                </a:tc>
                <a:tc>
                  <a:txBody>
                    <a:bodyPr/>
                    <a:lstStyle/>
                    <a:p>
                      <a:r>
                        <a:rPr lang="en-US" dirty="0"/>
                        <a:t>Plan development</a:t>
                      </a:r>
                    </a:p>
                    <a:p>
                      <a:endParaRPr lang="en-US" dirty="0"/>
                    </a:p>
                  </a:txBody>
                  <a:tcPr/>
                </a:tc>
                <a:extLst>
                  <a:ext uri="{0D108BD9-81ED-4DB2-BD59-A6C34878D82A}">
                    <a16:rowId xmlns:a16="http://schemas.microsoft.com/office/drawing/2014/main" val="2386213249"/>
                  </a:ext>
                </a:extLst>
              </a:tr>
              <a:tr h="370840">
                <a:tc>
                  <a:txBody>
                    <a:bodyPr/>
                    <a:lstStyle/>
                    <a:p>
                      <a:r>
                        <a:rPr lang="en-US" dirty="0"/>
                        <a:t>Spring 2021</a:t>
                      </a:r>
                    </a:p>
                  </a:txBody>
                  <a:tcPr/>
                </a:tc>
                <a:tc>
                  <a:txBody>
                    <a:bodyPr/>
                    <a:lstStyle/>
                    <a:p>
                      <a:r>
                        <a:rPr lang="en-US" dirty="0"/>
                        <a:t>Plan release</a:t>
                      </a:r>
                    </a:p>
                    <a:p>
                      <a:endParaRPr lang="en-US" dirty="0"/>
                    </a:p>
                  </a:txBody>
                  <a:tcPr/>
                </a:tc>
                <a:extLst>
                  <a:ext uri="{0D108BD9-81ED-4DB2-BD59-A6C34878D82A}">
                    <a16:rowId xmlns:a16="http://schemas.microsoft.com/office/drawing/2014/main" val="4253014475"/>
                  </a:ext>
                </a:extLst>
              </a:tr>
              <a:tr h="370840">
                <a:tc>
                  <a:txBody>
                    <a:bodyPr/>
                    <a:lstStyle/>
                    <a:p>
                      <a:r>
                        <a:rPr lang="en-US" b="1" dirty="0">
                          <a:solidFill>
                            <a:schemeClr val="bg1"/>
                          </a:solidFill>
                        </a:rPr>
                        <a:t>YEAR 2</a:t>
                      </a:r>
                    </a:p>
                  </a:txBody>
                  <a:tcPr>
                    <a:solidFill>
                      <a:schemeClr val="accent2"/>
                    </a:solidFill>
                  </a:tcPr>
                </a:tc>
                <a:tc>
                  <a:txBody>
                    <a:bodyPr/>
                    <a:lstStyle/>
                    <a:p>
                      <a:endParaRPr lang="en-US" dirty="0">
                        <a:solidFill>
                          <a:schemeClr val="bg1"/>
                        </a:solidFill>
                      </a:endParaRPr>
                    </a:p>
                  </a:txBody>
                  <a:tcPr>
                    <a:solidFill>
                      <a:schemeClr val="accent2"/>
                    </a:solidFill>
                  </a:tcPr>
                </a:tc>
                <a:extLst>
                  <a:ext uri="{0D108BD9-81ED-4DB2-BD59-A6C34878D82A}">
                    <a16:rowId xmlns:a16="http://schemas.microsoft.com/office/drawing/2014/main" val="746070705"/>
                  </a:ext>
                </a:extLst>
              </a:tr>
              <a:tr h="370840">
                <a:tc>
                  <a:txBody>
                    <a:bodyPr/>
                    <a:lstStyle/>
                    <a:p>
                      <a:r>
                        <a:rPr lang="en-US" dirty="0"/>
                        <a:t>Fall 2021</a:t>
                      </a:r>
                    </a:p>
                  </a:txBody>
                  <a:tcPr/>
                </a:tc>
                <a:tc>
                  <a:txBody>
                    <a:bodyPr/>
                    <a:lstStyle/>
                    <a:p>
                      <a:r>
                        <a:rPr lang="en-US" dirty="0"/>
                        <a:t>Campus engagement for feedback on the plan</a:t>
                      </a:r>
                    </a:p>
                    <a:p>
                      <a:endParaRPr lang="en-US" dirty="0"/>
                    </a:p>
                  </a:txBody>
                  <a:tcPr/>
                </a:tc>
                <a:extLst>
                  <a:ext uri="{0D108BD9-81ED-4DB2-BD59-A6C34878D82A}">
                    <a16:rowId xmlns:a16="http://schemas.microsoft.com/office/drawing/2014/main" val="1516302527"/>
                  </a:ext>
                </a:extLst>
              </a:tr>
              <a:tr h="370840">
                <a:tc>
                  <a:txBody>
                    <a:bodyPr/>
                    <a:lstStyle/>
                    <a:p>
                      <a:r>
                        <a:rPr lang="en-US" dirty="0"/>
                        <a:t>Spring 2022</a:t>
                      </a:r>
                    </a:p>
                  </a:txBody>
                  <a:tcPr/>
                </a:tc>
                <a:tc>
                  <a:txBody>
                    <a:bodyPr/>
                    <a:lstStyle/>
                    <a:p>
                      <a:r>
                        <a:rPr lang="en-US" i="1" dirty="0"/>
                        <a:t>Know More @MSU RVSM </a:t>
                      </a:r>
                      <a:r>
                        <a:rPr lang="en-US" dirty="0"/>
                        <a:t>Climate Survey #2 administered</a:t>
                      </a:r>
                    </a:p>
                    <a:p>
                      <a:endParaRPr lang="en-US" dirty="0"/>
                    </a:p>
                    <a:p>
                      <a:r>
                        <a:rPr lang="en-US" dirty="0"/>
                        <a:t>Annual RVSM Strategic Plan updates posted on dashboard</a:t>
                      </a:r>
                    </a:p>
                    <a:p>
                      <a:endParaRPr lang="en-US" dirty="0"/>
                    </a:p>
                  </a:txBody>
                  <a:tcPr/>
                </a:tc>
                <a:extLst>
                  <a:ext uri="{0D108BD9-81ED-4DB2-BD59-A6C34878D82A}">
                    <a16:rowId xmlns:a16="http://schemas.microsoft.com/office/drawing/2014/main" val="892406733"/>
                  </a:ext>
                </a:extLst>
              </a:tr>
              <a:tr h="370840">
                <a:tc>
                  <a:txBody>
                    <a:bodyPr/>
                    <a:lstStyle/>
                    <a:p>
                      <a:r>
                        <a:rPr lang="en-US" b="1" dirty="0">
                          <a:solidFill>
                            <a:schemeClr val="bg1"/>
                          </a:solidFill>
                        </a:rPr>
                        <a:t>YEAR 3</a:t>
                      </a:r>
                    </a:p>
                  </a:txBody>
                  <a:tcPr>
                    <a:solidFill>
                      <a:schemeClr val="accent2"/>
                    </a:solidFill>
                  </a:tcPr>
                </a:tc>
                <a:tc>
                  <a:txBody>
                    <a:bodyPr/>
                    <a:lstStyle/>
                    <a:p>
                      <a:endParaRPr lang="en-US" b="1" dirty="0">
                        <a:solidFill>
                          <a:schemeClr val="bg1"/>
                        </a:solidFill>
                      </a:endParaRPr>
                    </a:p>
                  </a:txBody>
                  <a:tcPr>
                    <a:solidFill>
                      <a:schemeClr val="accent2"/>
                    </a:solidFill>
                  </a:tcPr>
                </a:tc>
                <a:extLst>
                  <a:ext uri="{0D108BD9-81ED-4DB2-BD59-A6C34878D82A}">
                    <a16:rowId xmlns:a16="http://schemas.microsoft.com/office/drawing/2014/main" val="1623359005"/>
                  </a:ext>
                </a:extLst>
              </a:tr>
              <a:tr h="370840">
                <a:tc>
                  <a:txBody>
                    <a:bodyPr/>
                    <a:lstStyle/>
                    <a:p>
                      <a:r>
                        <a:rPr lang="en-US" dirty="0"/>
                        <a:t>Fall 2022</a:t>
                      </a:r>
                    </a:p>
                  </a:txBody>
                  <a:tcPr/>
                </a:tc>
                <a:tc>
                  <a:txBody>
                    <a:bodyPr/>
                    <a:lstStyle/>
                    <a:p>
                      <a:r>
                        <a:rPr lang="en-US" dirty="0"/>
                        <a:t>[</a:t>
                      </a:r>
                      <a:r>
                        <a:rPr lang="en-US" i="1" dirty="0"/>
                        <a:t>Know More </a:t>
                      </a:r>
                      <a:r>
                        <a:rPr lang="en-US" dirty="0"/>
                        <a:t>#2 report to be released]</a:t>
                      </a:r>
                    </a:p>
                    <a:p>
                      <a:endParaRPr lang="en-US" dirty="0"/>
                    </a:p>
                  </a:txBody>
                  <a:tcPr/>
                </a:tc>
                <a:extLst>
                  <a:ext uri="{0D108BD9-81ED-4DB2-BD59-A6C34878D82A}">
                    <a16:rowId xmlns:a16="http://schemas.microsoft.com/office/drawing/2014/main" val="2402066823"/>
                  </a:ext>
                </a:extLst>
              </a:tr>
              <a:tr h="370840">
                <a:tc>
                  <a:txBody>
                    <a:bodyPr/>
                    <a:lstStyle/>
                    <a:p>
                      <a:r>
                        <a:rPr lang="en-US" dirty="0"/>
                        <a:t>Spring 2023</a:t>
                      </a:r>
                    </a:p>
                  </a:txBody>
                  <a:tcPr/>
                </a:tc>
                <a:tc>
                  <a:txBody>
                    <a:bodyPr/>
                    <a:lstStyle/>
                    <a:p>
                      <a:r>
                        <a:rPr lang="en-US" i="1" dirty="0"/>
                        <a:t>Know More </a:t>
                      </a:r>
                      <a:r>
                        <a:rPr lang="en-US" dirty="0"/>
                        <a:t>#2 report released</a:t>
                      </a:r>
                    </a:p>
                    <a:p>
                      <a:endParaRPr lang="en-US" dirty="0"/>
                    </a:p>
                    <a:p>
                      <a:r>
                        <a:rPr lang="en-US" i="1" dirty="0"/>
                        <a:t>Know More </a:t>
                      </a:r>
                      <a:r>
                        <a:rPr lang="en-US" dirty="0"/>
                        <a:t>#2 campus listening sessions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Annual RVSM Strategic Plan updates posted on dashboard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2305303609"/>
                  </a:ext>
                </a:extLst>
              </a:tr>
            </a:tbl>
          </a:graphicData>
        </a:graphic>
      </p:graphicFrame>
      <p:sp>
        <p:nvSpPr>
          <p:cNvPr id="5" name="Rectangle 4">
            <a:extLst>
              <a:ext uri="{FF2B5EF4-FFF2-40B4-BE49-F238E27FC236}">
                <a16:creationId xmlns:a16="http://schemas.microsoft.com/office/drawing/2014/main" id="{FD0019C4-42C0-F424-1DF2-389D80C50C1F}"/>
              </a:ext>
            </a:extLst>
          </p:cNvPr>
          <p:cNvSpPr/>
          <p:nvPr/>
        </p:nvSpPr>
        <p:spPr>
          <a:xfrm>
            <a:off x="1165412" y="4007224"/>
            <a:ext cx="8454969" cy="2667896"/>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550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942332" y="-17238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05358427-9322-482A-96F4-9B30355D4E1C}"/>
              </a:ext>
            </a:extLst>
          </p:cNvPr>
          <p:cNvSpPr txBox="1"/>
          <p:nvPr/>
        </p:nvSpPr>
        <p:spPr>
          <a:xfrm>
            <a:off x="3628211" y="3913151"/>
            <a:ext cx="2023627" cy="1000274"/>
          </a:xfrm>
          <a:prstGeom prst="rect">
            <a:avLst/>
          </a:prstGeom>
          <a:noFill/>
        </p:spPr>
        <p:txBody>
          <a:bodyPr wrap="squar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dirty="0">
                <a:solidFill>
                  <a:schemeClr val="bg1"/>
                </a:solidFill>
                <a:ea typeface="ÇlÇr ñæí©" charset="0"/>
              </a:rPr>
              <a:t>STRENGTHENING</a:t>
            </a:r>
            <a:endParaRPr kumimoji="0" lang="en-US" sz="1200" b="1" i="0"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bg1"/>
                </a:solidFill>
                <a:effectLst/>
                <a:uLnTx/>
                <a:uFillTx/>
                <a:ea typeface="ÇlÇr ñæí©" charset="0"/>
              </a:rPr>
              <a:t>RVSM SANCTIONS </a:t>
            </a:r>
            <a:r>
              <a:rPr lang="en-US" b="1" kern="0" dirty="0">
                <a:solidFill>
                  <a:schemeClr val="bg1"/>
                </a:solidFill>
                <a:ea typeface="ÇlÇr ñæí©" charset="0"/>
              </a:rPr>
              <a:t>&amp; DISCIPLINE</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chemeClr val="bg1"/>
                </a:solidFill>
                <a:effectLst/>
                <a:uLnTx/>
                <a:uFillTx/>
                <a:ea typeface="ÇlÇr ñæí©" charset="0"/>
              </a:rPr>
              <a:t>[Office of the Provost</a:t>
            </a:r>
            <a:endParaRPr lang="en-US" dirty="0"/>
          </a:p>
        </p:txBody>
      </p:sp>
      <p:pic>
        <p:nvPicPr>
          <p:cNvPr id="62" name="Graphic 61" descr="Network">
            <a:extLst>
              <a:ext uri="{FF2B5EF4-FFF2-40B4-BE49-F238E27FC236}">
                <a16:creationId xmlns:a16="http://schemas.microsoft.com/office/drawing/2014/main" id="{7E2DB923-4031-4E74-B389-CD647EAD3F1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98479" y="3682891"/>
            <a:ext cx="276331" cy="299973"/>
          </a:xfrm>
          <a:prstGeom prst="rect">
            <a:avLst/>
          </a:prstGeom>
        </p:spPr>
      </p:pic>
      <p:pic>
        <p:nvPicPr>
          <p:cNvPr id="64" name="Graphic 63" descr="Network">
            <a:extLst>
              <a:ext uri="{FF2B5EF4-FFF2-40B4-BE49-F238E27FC236}">
                <a16:creationId xmlns:a16="http://schemas.microsoft.com/office/drawing/2014/main" id="{A9F6C053-9976-4F1C-ABC8-0F2E20901D2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05029" y="4328850"/>
            <a:ext cx="276331" cy="299973"/>
          </a:xfrm>
          <a:prstGeom prst="rect">
            <a:avLst/>
          </a:prstGeom>
        </p:spPr>
      </p:pic>
      <p:pic>
        <p:nvPicPr>
          <p:cNvPr id="3" name="Picture 2" descr="Text&#10;&#10;Description automatically generated">
            <a:extLst>
              <a:ext uri="{FF2B5EF4-FFF2-40B4-BE49-F238E27FC236}">
                <a16:creationId xmlns:a16="http://schemas.microsoft.com/office/drawing/2014/main" id="{A880F2CC-FBFF-4022-BB32-4D77A768E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83" y="115409"/>
            <a:ext cx="8577656" cy="5970955"/>
          </a:xfrm>
          <a:prstGeom prst="rect">
            <a:avLst/>
          </a:prstGeom>
        </p:spPr>
      </p:pic>
    </p:spTree>
    <p:extLst>
      <p:ext uri="{BB962C8B-B14F-4D97-AF65-F5344CB8AC3E}">
        <p14:creationId xmlns:p14="http://schemas.microsoft.com/office/powerpoint/2010/main" val="318351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942332" y="-17238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139" name="Graphic 138" descr="Wreath">
            <a:extLst>
              <a:ext uri="{FF2B5EF4-FFF2-40B4-BE49-F238E27FC236}">
                <a16:creationId xmlns:a16="http://schemas.microsoft.com/office/drawing/2014/main" id="{4AB4BD04-D99B-4A72-89D0-342A85FF9F9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9794" y="1865820"/>
            <a:ext cx="407279" cy="427127"/>
          </a:xfrm>
          <a:prstGeom prst="rect">
            <a:avLst/>
          </a:prstGeom>
        </p:spPr>
      </p:pic>
      <p:pic>
        <p:nvPicPr>
          <p:cNvPr id="14" name="Graphic 13" descr="Anger Symbol with solid fill">
            <a:extLst>
              <a:ext uri="{FF2B5EF4-FFF2-40B4-BE49-F238E27FC236}">
                <a16:creationId xmlns:a16="http://schemas.microsoft.com/office/drawing/2014/main" id="{8DFC8059-474A-473E-A72D-CA136BC611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7497" y="1771601"/>
            <a:ext cx="328975" cy="328975"/>
          </a:xfrm>
          <a:prstGeom prst="rect">
            <a:avLst/>
          </a:prstGeom>
        </p:spPr>
      </p:pic>
      <p:sp>
        <p:nvSpPr>
          <p:cNvPr id="58" name="Rectangle 121">
            <a:extLst>
              <a:ext uri="{FF2B5EF4-FFF2-40B4-BE49-F238E27FC236}">
                <a16:creationId xmlns:a16="http://schemas.microsoft.com/office/drawing/2014/main" id="{B0AA7E95-8DF8-4132-98E7-EAB0D9196A20}"/>
              </a:ext>
            </a:extLst>
          </p:cNvPr>
          <p:cNvSpPr>
            <a:spLocks noChangeArrowheads="1"/>
          </p:cNvSpPr>
          <p:nvPr/>
        </p:nvSpPr>
        <p:spPr bwMode="auto">
          <a:xfrm>
            <a:off x="2049922" y="1696271"/>
            <a:ext cx="2561109" cy="955867"/>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dirty="0">
                <a:solidFill>
                  <a:schemeClr val="bg1"/>
                </a:solidFill>
                <a:ea typeface="ÇlÇr ñæí©" charset="0"/>
              </a:rPr>
              <a:t>EXPANDING</a:t>
            </a:r>
            <a:endParaRPr kumimoji="0" lang="en-US" sz="1200" b="1" i="0"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ea typeface="ÇlÇr ñæí©" charset="0"/>
              </a:rPr>
              <a:t>TRAUMA-INFORMED</a:t>
            </a:r>
            <a:r>
              <a:rPr kumimoji="0" lang="en-US" sz="1900" b="1" i="0" u="none" strike="noStrike" kern="0" cap="none" spc="0" normalizeH="0" baseline="0" noProof="0" dirty="0">
                <a:ln>
                  <a:noFill/>
                </a:ln>
                <a:solidFill>
                  <a:schemeClr val="bg1"/>
                </a:solidFill>
                <a:effectLst/>
                <a:uLnTx/>
                <a:uFillTx/>
                <a:ea typeface="ÇlÇr ñæí©" charset="0"/>
              </a:rPr>
              <a:t> </a:t>
            </a:r>
            <a:r>
              <a:rPr kumimoji="0" lang="en-US" sz="2000" b="1" i="0" u="none" strike="noStrike" kern="0" cap="none" spc="280" normalizeH="0" noProof="0" dirty="0">
                <a:ln>
                  <a:noFill/>
                </a:ln>
                <a:solidFill>
                  <a:schemeClr val="bg1"/>
                </a:solidFill>
                <a:effectLst/>
                <a:uLnTx/>
                <a:uFillTx/>
                <a:ea typeface="ÇlÇr ñæí©" charset="0"/>
              </a:rPr>
              <a:t>SERVICES</a:t>
            </a:r>
            <a:endParaRPr kumimoji="0" lang="en-US" sz="1900" b="1" i="0" u="none" strike="noStrike" kern="0" cap="none" spc="280" normalizeH="0" noProof="0" dirty="0">
              <a:ln>
                <a:noFill/>
              </a:ln>
              <a:solidFill>
                <a:schemeClr val="bg1"/>
              </a:solidFill>
              <a:effectLst/>
              <a:uLnTx/>
              <a:uFillTx/>
              <a:ea typeface="ÇlÇr ñæí©" charset="0"/>
            </a:endParaRPr>
          </a:p>
        </p:txBody>
      </p:sp>
      <p:pic>
        <p:nvPicPr>
          <p:cNvPr id="64" name="Graphic 63" descr="Network">
            <a:extLst>
              <a:ext uri="{FF2B5EF4-FFF2-40B4-BE49-F238E27FC236}">
                <a16:creationId xmlns:a16="http://schemas.microsoft.com/office/drawing/2014/main" id="{A9F6C053-9976-4F1C-ABC8-0F2E20901D2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77072" y="5220622"/>
            <a:ext cx="276331" cy="299973"/>
          </a:xfrm>
          <a:prstGeom prst="rect">
            <a:avLst/>
          </a:prstGeom>
        </p:spPr>
      </p:pic>
      <p:grpSp>
        <p:nvGrpSpPr>
          <p:cNvPr id="80" name="Group 79">
            <a:extLst>
              <a:ext uri="{FF2B5EF4-FFF2-40B4-BE49-F238E27FC236}">
                <a16:creationId xmlns:a16="http://schemas.microsoft.com/office/drawing/2014/main" id="{E7EB2205-0391-4409-8DBC-FE9C9E32126B}"/>
              </a:ext>
            </a:extLst>
          </p:cNvPr>
          <p:cNvGrpSpPr/>
          <p:nvPr/>
        </p:nvGrpSpPr>
        <p:grpSpPr>
          <a:xfrm>
            <a:off x="5063493" y="1998892"/>
            <a:ext cx="679509" cy="357826"/>
            <a:chOff x="1663638" y="4263166"/>
            <a:chExt cx="679509" cy="357826"/>
          </a:xfrm>
        </p:grpSpPr>
        <p:sp>
          <p:nvSpPr>
            <p:cNvPr id="81" name="TextBox 80">
              <a:extLst>
                <a:ext uri="{FF2B5EF4-FFF2-40B4-BE49-F238E27FC236}">
                  <a16:creationId xmlns:a16="http://schemas.microsoft.com/office/drawing/2014/main" id="{14BE8C2B-263B-4977-A731-20316764E032}"/>
                </a:ext>
              </a:extLst>
            </p:cNvPr>
            <p:cNvSpPr txBox="1"/>
            <p:nvPr/>
          </p:nvSpPr>
          <p:spPr>
            <a:xfrm>
              <a:off x="1663638" y="4299628"/>
              <a:ext cx="679509"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6.1</a:t>
              </a:r>
            </a:p>
          </p:txBody>
        </p:sp>
        <p:sp>
          <p:nvSpPr>
            <p:cNvPr id="82" name="Oval 81">
              <a:extLst>
                <a:ext uri="{FF2B5EF4-FFF2-40B4-BE49-F238E27FC236}">
                  <a16:creationId xmlns:a16="http://schemas.microsoft.com/office/drawing/2014/main" id="{E8DFDF72-43B2-4048-958C-021D08B6B516}"/>
                </a:ext>
              </a:extLst>
            </p:cNvPr>
            <p:cNvSpPr/>
            <p:nvPr/>
          </p:nvSpPr>
          <p:spPr>
            <a:xfrm>
              <a:off x="1676235" y="4263166"/>
              <a:ext cx="350476" cy="3578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TextBox 37">
            <a:extLst>
              <a:ext uri="{FF2B5EF4-FFF2-40B4-BE49-F238E27FC236}">
                <a16:creationId xmlns:a16="http://schemas.microsoft.com/office/drawing/2014/main" id="{766244F3-CEE3-44A4-B23E-046B54DE6843}"/>
              </a:ext>
            </a:extLst>
          </p:cNvPr>
          <p:cNvSpPr txBox="1"/>
          <p:nvPr/>
        </p:nvSpPr>
        <p:spPr>
          <a:xfrm>
            <a:off x="719042" y="1804477"/>
            <a:ext cx="1260160" cy="284693"/>
          </a:xfrm>
          <a:prstGeom prst="rect">
            <a:avLst/>
          </a:prstGeom>
          <a:noFill/>
        </p:spPr>
        <p:txBody>
          <a:bodyPr wrap="square" rtlCol="0">
            <a:spAutoFit/>
          </a:bodyPr>
          <a:lstStyle/>
          <a:p>
            <a:pPr algn="r"/>
            <a:r>
              <a:rPr lang="en-US" sz="1250" b="1" dirty="0">
                <a:solidFill>
                  <a:schemeClr val="bg1"/>
                </a:solidFill>
              </a:rPr>
              <a:t>RESPONDENTS</a:t>
            </a:r>
          </a:p>
        </p:txBody>
      </p:sp>
      <p:sp>
        <p:nvSpPr>
          <p:cNvPr id="89" name="Rectangle 121">
            <a:extLst>
              <a:ext uri="{FF2B5EF4-FFF2-40B4-BE49-F238E27FC236}">
                <a16:creationId xmlns:a16="http://schemas.microsoft.com/office/drawing/2014/main" id="{DC70639C-AC16-4B39-84E6-9342CF8D4B6B}"/>
              </a:ext>
            </a:extLst>
          </p:cNvPr>
          <p:cNvSpPr>
            <a:spLocks noChangeArrowheads="1"/>
          </p:cNvSpPr>
          <p:nvPr/>
        </p:nvSpPr>
        <p:spPr bwMode="auto">
          <a:xfrm>
            <a:off x="2611078" y="1696275"/>
            <a:ext cx="2081086" cy="955863"/>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ASSESSING</a:t>
            </a:r>
          </a:p>
          <a:p>
            <a:pPr marL="0" marR="0" lvl="0" indent="0" defTabSz="914400" eaLnBrk="1" fontAlgn="base" latinLnBrk="0" hangingPunct="1">
              <a:lnSpc>
                <a:spcPct val="100000"/>
              </a:lnSpc>
              <a:spcBef>
                <a:spcPct val="0"/>
              </a:spcBef>
              <a:spcAft>
                <a:spcPct val="0"/>
              </a:spcAft>
              <a:buClrTx/>
              <a:buSzTx/>
              <a:buFontTx/>
              <a:buNone/>
              <a:tabLst/>
              <a:defRPr/>
            </a:pPr>
            <a:r>
              <a:rPr lang="en-US" sz="1600" b="1" kern="0" dirty="0">
                <a:solidFill>
                  <a:schemeClr val="bg1"/>
                </a:solidFill>
                <a:ea typeface="ÇlÇr ñæí©" charset="0"/>
              </a:rPr>
              <a:t>RESOURCES FOR </a:t>
            </a:r>
            <a:r>
              <a:rPr lang="en-US" sz="2000" b="1" kern="0" spc="220" dirty="0">
                <a:solidFill>
                  <a:schemeClr val="bg1"/>
                </a:solidFill>
                <a:ea typeface="ÇlÇr ñæí©" charset="0"/>
              </a:rPr>
              <a:t>RESPONDENTS</a:t>
            </a:r>
            <a:endParaRPr kumimoji="0" lang="en-US" sz="1900" b="1" i="0" u="none" strike="noStrike" kern="0" cap="none" spc="220" normalizeH="0" noProof="0" dirty="0">
              <a:ln>
                <a:noFill/>
              </a:ln>
              <a:solidFill>
                <a:schemeClr val="bg1"/>
              </a:solidFill>
              <a:effectLst/>
              <a:uLnTx/>
              <a:uFillTx/>
              <a:ea typeface="ÇlÇr ñæí©" charset="0"/>
            </a:endParaRPr>
          </a:p>
        </p:txBody>
      </p:sp>
      <p:sp>
        <p:nvSpPr>
          <p:cNvPr id="47" name="Rectangle 121">
            <a:extLst>
              <a:ext uri="{FF2B5EF4-FFF2-40B4-BE49-F238E27FC236}">
                <a16:creationId xmlns:a16="http://schemas.microsoft.com/office/drawing/2014/main" id="{F43DF214-5B66-41BD-8C62-682354586628}"/>
              </a:ext>
            </a:extLst>
          </p:cNvPr>
          <p:cNvSpPr>
            <a:spLocks noChangeArrowheads="1"/>
          </p:cNvSpPr>
          <p:nvPr/>
        </p:nvSpPr>
        <p:spPr bwMode="auto">
          <a:xfrm>
            <a:off x="2681494" y="1696256"/>
            <a:ext cx="2010670" cy="955864"/>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STRENGTHENING</a:t>
            </a:r>
          </a:p>
          <a:p>
            <a:pPr marL="0" marR="0" lvl="0" indent="0" defTabSz="914400" eaLnBrk="1" fontAlgn="base" latinLnBrk="0" hangingPunct="1">
              <a:lnSpc>
                <a:spcPct val="100000"/>
              </a:lnSpc>
              <a:spcBef>
                <a:spcPct val="0"/>
              </a:spcBef>
              <a:spcAft>
                <a:spcPct val="0"/>
              </a:spcAft>
              <a:buClrTx/>
              <a:buSzTx/>
              <a:buFontTx/>
              <a:buNone/>
              <a:tabLst/>
              <a:defRPr/>
            </a:pPr>
            <a:r>
              <a:rPr lang="en-US" sz="2000" b="1" kern="0" spc="220" dirty="0">
                <a:solidFill>
                  <a:schemeClr val="bg1"/>
                </a:solidFill>
                <a:ea typeface="ÇlÇr ñæí©" charset="0"/>
              </a:rPr>
              <a:t>PREVENTION</a:t>
            </a:r>
            <a:r>
              <a:rPr lang="en-US" sz="1900" b="1" kern="0" spc="200" dirty="0">
                <a:solidFill>
                  <a:schemeClr val="bg1"/>
                </a:solidFill>
                <a:ea typeface="ÇlÇr ñæí©" charset="0"/>
              </a:rPr>
              <a:t> </a:t>
            </a:r>
            <a:r>
              <a:rPr lang="en-US" sz="1600" b="1" kern="0" dirty="0">
                <a:solidFill>
                  <a:schemeClr val="bg1"/>
                </a:solidFill>
                <a:ea typeface="ÇlÇr ñæí©" charset="0"/>
              </a:rPr>
              <a:t>PROGRAMMING</a:t>
            </a:r>
            <a:endParaRPr kumimoji="0" lang="en-US" sz="1600" b="1" i="0" u="none" strike="noStrike" kern="0" cap="none" spc="0" normalizeH="0" baseline="0" noProof="0" dirty="0">
              <a:ln>
                <a:noFill/>
              </a:ln>
              <a:solidFill>
                <a:schemeClr val="bg1"/>
              </a:solidFill>
              <a:effectLst/>
              <a:uLnTx/>
              <a:uFillTx/>
              <a:ea typeface="ÇlÇr ñæí©" charset="0"/>
            </a:endParaRPr>
          </a:p>
        </p:txBody>
      </p:sp>
      <p:pic>
        <p:nvPicPr>
          <p:cNvPr id="53" name="Graphic 52" descr="Badge 6 outline">
            <a:extLst>
              <a:ext uri="{FF2B5EF4-FFF2-40B4-BE49-F238E27FC236}">
                <a16:creationId xmlns:a16="http://schemas.microsoft.com/office/drawing/2014/main" id="{89D1F9AD-85CC-42CB-823C-09A1F49A04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33286" y="1865820"/>
            <a:ext cx="547401" cy="547401"/>
          </a:xfrm>
          <a:prstGeom prst="rect">
            <a:avLst/>
          </a:prstGeom>
          <a:effectLst/>
        </p:spPr>
      </p:pic>
      <p:sp>
        <p:nvSpPr>
          <p:cNvPr id="54" name="Rectangle 121">
            <a:extLst>
              <a:ext uri="{FF2B5EF4-FFF2-40B4-BE49-F238E27FC236}">
                <a16:creationId xmlns:a16="http://schemas.microsoft.com/office/drawing/2014/main" id="{29E2B0A0-F1BB-4A3B-9A06-ECFACF801412}"/>
              </a:ext>
            </a:extLst>
          </p:cNvPr>
          <p:cNvSpPr>
            <a:spLocks noChangeArrowheads="1"/>
          </p:cNvSpPr>
          <p:nvPr/>
        </p:nvSpPr>
        <p:spPr bwMode="auto">
          <a:xfrm>
            <a:off x="2625866" y="1693823"/>
            <a:ext cx="2188971" cy="953730"/>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CREATING</a:t>
            </a:r>
          </a:p>
          <a:p>
            <a:pPr marL="0" marR="0" lvl="0" indent="0" defTabSz="914400" eaLnBrk="1" fontAlgn="base" latinLnBrk="0" hangingPunct="1">
              <a:lnSpc>
                <a:spcPct val="100000"/>
              </a:lnSpc>
              <a:spcBef>
                <a:spcPct val="0"/>
              </a:spcBef>
              <a:spcAft>
                <a:spcPct val="0"/>
              </a:spcAft>
              <a:buClrTx/>
              <a:buSzTx/>
              <a:buFontTx/>
              <a:buNone/>
              <a:tabLst/>
              <a:defRPr/>
            </a:pPr>
            <a:r>
              <a:rPr lang="en-US" sz="2000" b="1" kern="0" spc="150" dirty="0">
                <a:solidFill>
                  <a:schemeClr val="bg1"/>
                </a:solidFill>
                <a:ea typeface="ÇlÇr ñæí©" charset="0"/>
              </a:rPr>
              <a:t>RESPECTFUL</a:t>
            </a:r>
            <a:r>
              <a:rPr lang="en-US" sz="1900" b="1" kern="0" dirty="0">
                <a:solidFill>
                  <a:schemeClr val="bg1"/>
                </a:solidFill>
                <a:ea typeface="ÇlÇr ñæí©" charset="0"/>
              </a:rPr>
              <a:t> </a:t>
            </a:r>
          </a:p>
          <a:p>
            <a:pPr marL="0" marR="0" lvl="0" indent="0" defTabSz="914400" eaLnBrk="1" fontAlgn="base" latinLnBrk="0" hangingPunct="1">
              <a:lnSpc>
                <a:spcPct val="100000"/>
              </a:lnSpc>
              <a:spcBef>
                <a:spcPct val="0"/>
              </a:spcBef>
              <a:spcAft>
                <a:spcPct val="0"/>
              </a:spcAft>
              <a:buClrTx/>
              <a:buSzTx/>
              <a:buFontTx/>
              <a:buNone/>
              <a:tabLst/>
              <a:defRPr/>
            </a:pPr>
            <a:r>
              <a:rPr lang="en-US" sz="1600" b="1" kern="0" dirty="0">
                <a:solidFill>
                  <a:schemeClr val="bg1"/>
                </a:solidFill>
                <a:ea typeface="ÇlÇr ñæí©" charset="0"/>
              </a:rPr>
              <a:t>WORK ENVIRONMENTS</a:t>
            </a:r>
            <a:endParaRPr kumimoji="0" lang="en-US" sz="1900" b="1" i="0" u="none" strike="noStrike" kern="0" cap="none" spc="0" normalizeH="0" baseline="0" noProof="0" dirty="0">
              <a:ln>
                <a:noFill/>
              </a:ln>
              <a:solidFill>
                <a:schemeClr val="bg1"/>
              </a:solidFill>
              <a:effectLst/>
              <a:uLnTx/>
              <a:uFillTx/>
              <a:ea typeface="ÇlÇr ñæí©" charset="0"/>
            </a:endParaRPr>
          </a:p>
        </p:txBody>
      </p:sp>
      <p:grpSp>
        <p:nvGrpSpPr>
          <p:cNvPr id="68" name="Group 67">
            <a:extLst>
              <a:ext uri="{FF2B5EF4-FFF2-40B4-BE49-F238E27FC236}">
                <a16:creationId xmlns:a16="http://schemas.microsoft.com/office/drawing/2014/main" id="{3ECCED68-F3F2-4A05-9359-7AE93DA4F45C}"/>
              </a:ext>
            </a:extLst>
          </p:cNvPr>
          <p:cNvGrpSpPr/>
          <p:nvPr/>
        </p:nvGrpSpPr>
        <p:grpSpPr>
          <a:xfrm>
            <a:off x="4985502" y="1854491"/>
            <a:ext cx="679509" cy="357826"/>
            <a:chOff x="1510018" y="4044080"/>
            <a:chExt cx="679509" cy="357826"/>
          </a:xfrm>
        </p:grpSpPr>
        <p:sp>
          <p:nvSpPr>
            <p:cNvPr id="69" name="TextBox 68">
              <a:extLst>
                <a:ext uri="{FF2B5EF4-FFF2-40B4-BE49-F238E27FC236}">
                  <a16:creationId xmlns:a16="http://schemas.microsoft.com/office/drawing/2014/main" id="{1F97BD7E-A41F-4016-8CBF-42416CD45BFD}"/>
                </a:ext>
              </a:extLst>
            </p:cNvPr>
            <p:cNvSpPr txBox="1"/>
            <p:nvPr/>
          </p:nvSpPr>
          <p:spPr>
            <a:xfrm>
              <a:off x="1510018" y="4081719"/>
              <a:ext cx="679509" cy="276999"/>
            </a:xfrm>
            <a:prstGeom prst="rect">
              <a:avLst/>
            </a:prstGeom>
            <a:noFill/>
            <a:ln w="19050">
              <a:noFill/>
            </a:ln>
          </p:spPr>
          <p:txBody>
            <a:bodyPr wrap="square" rtlCol="0">
              <a:spAutoFit/>
            </a:bodyPr>
            <a:lstStyle/>
            <a:p>
              <a:r>
                <a:rPr lang="en-US" sz="1200" b="1" dirty="0">
                  <a:solidFill>
                    <a:schemeClr val="bg1"/>
                  </a:solidFill>
                  <a:latin typeface="Century Gothic" panose="020B0502020202020204" pitchFamily="34" charset="0"/>
                </a:rPr>
                <a:t>6.2</a:t>
              </a:r>
            </a:p>
          </p:txBody>
        </p:sp>
        <p:sp>
          <p:nvSpPr>
            <p:cNvPr id="70" name="Oval 69">
              <a:extLst>
                <a:ext uri="{FF2B5EF4-FFF2-40B4-BE49-F238E27FC236}">
                  <a16:creationId xmlns:a16="http://schemas.microsoft.com/office/drawing/2014/main" id="{B98CE3F4-E222-459C-BD5A-85A0BAF7E1BF}"/>
                </a:ext>
              </a:extLst>
            </p:cNvPr>
            <p:cNvSpPr/>
            <p:nvPr/>
          </p:nvSpPr>
          <p:spPr>
            <a:xfrm>
              <a:off x="1532634" y="4044080"/>
              <a:ext cx="350476" cy="35782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 name="Group 2">
            <a:extLst>
              <a:ext uri="{FF2B5EF4-FFF2-40B4-BE49-F238E27FC236}">
                <a16:creationId xmlns:a16="http://schemas.microsoft.com/office/drawing/2014/main" id="{605DCDD7-A8B7-415A-9E4F-AE30E8149FDE}"/>
              </a:ext>
            </a:extLst>
          </p:cNvPr>
          <p:cNvGrpSpPr/>
          <p:nvPr/>
        </p:nvGrpSpPr>
        <p:grpSpPr>
          <a:xfrm>
            <a:off x="4933072" y="1804477"/>
            <a:ext cx="7193725" cy="738676"/>
            <a:chOff x="4919562" y="2497836"/>
            <a:chExt cx="7193725" cy="738676"/>
          </a:xfrm>
        </p:grpSpPr>
        <p:sp>
          <p:nvSpPr>
            <p:cNvPr id="86" name="TextBox 85">
              <a:extLst>
                <a:ext uri="{FF2B5EF4-FFF2-40B4-BE49-F238E27FC236}">
                  <a16:creationId xmlns:a16="http://schemas.microsoft.com/office/drawing/2014/main" id="{B19E2CB9-2B8B-4D7F-AE2E-67B23DAFDFC1}"/>
                </a:ext>
              </a:extLst>
            </p:cNvPr>
            <p:cNvSpPr txBox="1"/>
            <p:nvPr/>
          </p:nvSpPr>
          <p:spPr>
            <a:xfrm>
              <a:off x="10379090" y="2668420"/>
              <a:ext cx="1734197" cy="261610"/>
            </a:xfrm>
            <a:prstGeom prst="rect">
              <a:avLst/>
            </a:prstGeom>
            <a:noFill/>
          </p:spPr>
          <p:txBody>
            <a:bodyPr wrap="square" rtlCol="0">
              <a:spAutoFit/>
            </a:bodyPr>
            <a:lstStyle/>
            <a:p>
              <a:r>
                <a:rPr lang="en-US" sz="1100" b="1" dirty="0">
                  <a:solidFill>
                    <a:srgbClr val="C00000"/>
                  </a:solidFill>
                </a:rPr>
                <a:t>LAUNCHED FALL 2021</a:t>
              </a:r>
            </a:p>
          </p:txBody>
        </p:sp>
        <p:grpSp>
          <p:nvGrpSpPr>
            <p:cNvPr id="2" name="Group 1">
              <a:extLst>
                <a:ext uri="{FF2B5EF4-FFF2-40B4-BE49-F238E27FC236}">
                  <a16:creationId xmlns:a16="http://schemas.microsoft.com/office/drawing/2014/main" id="{E909C9F6-6391-444F-8042-EDA396FDC273}"/>
                </a:ext>
              </a:extLst>
            </p:cNvPr>
            <p:cNvGrpSpPr/>
            <p:nvPr/>
          </p:nvGrpSpPr>
          <p:grpSpPr>
            <a:xfrm>
              <a:off x="4919562" y="2497836"/>
              <a:ext cx="5543222" cy="738676"/>
              <a:chOff x="4919562" y="2497836"/>
              <a:chExt cx="5543222" cy="738676"/>
            </a:xfrm>
          </p:grpSpPr>
          <p:sp>
            <p:nvSpPr>
              <p:cNvPr id="34" name="Rectangle 121">
                <a:extLst>
                  <a:ext uri="{FF2B5EF4-FFF2-40B4-BE49-F238E27FC236}">
                    <a16:creationId xmlns:a16="http://schemas.microsoft.com/office/drawing/2014/main" id="{626E4064-C5E5-4061-AA95-C2C9DFB2B8BC}"/>
                  </a:ext>
                </a:extLst>
              </p:cNvPr>
              <p:cNvSpPr>
                <a:spLocks noChangeArrowheads="1"/>
              </p:cNvSpPr>
              <p:nvPr/>
            </p:nvSpPr>
            <p:spPr bwMode="auto">
              <a:xfrm>
                <a:off x="4919562" y="2497836"/>
                <a:ext cx="3407783" cy="738676"/>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260" normalizeH="0" noProof="0" dirty="0">
                    <a:ln>
                      <a:noFill/>
                    </a:ln>
                    <a:solidFill>
                      <a:schemeClr val="bg1"/>
                    </a:solidFill>
                    <a:effectLst/>
                    <a:uLnTx/>
                    <a:uFillTx/>
                    <a:ea typeface="ÇlÇr ñæí©" charset="0"/>
                  </a:rPr>
                  <a:t>RESPECTFUL WORK ENVIRONMENT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260" normalizeH="0" noProof="0" dirty="0">
                    <a:ln>
                      <a:noFill/>
                    </a:ln>
                    <a:solidFill>
                      <a:schemeClr val="bg1"/>
                    </a:solidFill>
                    <a:effectLst/>
                    <a:uLnTx/>
                    <a:uFillTx/>
                    <a:ea typeface="ÇlÇr ñæí©" charset="0"/>
                  </a:rPr>
                  <a:t>TRAINING SERIES</a:t>
                </a:r>
                <a:endParaRPr kumimoji="0" lang="en-US" sz="1150" b="1" i="0" u="none" strike="noStrike" kern="0" cap="none" spc="200" normalizeH="0" noProof="0" dirty="0">
                  <a:ln>
                    <a:noFill/>
                  </a:ln>
                  <a:solidFill>
                    <a:schemeClr val="bg1"/>
                  </a:solidFill>
                  <a:effectLst/>
                  <a:uLnTx/>
                  <a:uFillTx/>
                  <a:ea typeface="ÇlÇr ñæí©" charset="0"/>
                </a:endParaRPr>
              </a:p>
            </p:txBody>
          </p:sp>
          <p:grpSp>
            <p:nvGrpSpPr>
              <p:cNvPr id="51" name="Group 50">
                <a:extLst>
                  <a:ext uri="{FF2B5EF4-FFF2-40B4-BE49-F238E27FC236}">
                    <a16:creationId xmlns:a16="http://schemas.microsoft.com/office/drawing/2014/main" id="{0085980E-F692-4B9F-856D-71371B26222F}"/>
                  </a:ext>
                </a:extLst>
              </p:cNvPr>
              <p:cNvGrpSpPr/>
              <p:nvPr/>
            </p:nvGrpSpPr>
            <p:grpSpPr>
              <a:xfrm>
                <a:off x="4985502" y="2690154"/>
                <a:ext cx="679509" cy="357826"/>
                <a:chOff x="1510018" y="4044080"/>
                <a:chExt cx="679509" cy="357826"/>
              </a:xfrm>
            </p:grpSpPr>
            <p:sp>
              <p:nvSpPr>
                <p:cNvPr id="52" name="TextBox 51">
                  <a:extLst>
                    <a:ext uri="{FF2B5EF4-FFF2-40B4-BE49-F238E27FC236}">
                      <a16:creationId xmlns:a16="http://schemas.microsoft.com/office/drawing/2014/main" id="{9D621ACD-B5A6-477D-80A2-3990D422292E}"/>
                    </a:ext>
                  </a:extLst>
                </p:cNvPr>
                <p:cNvSpPr txBox="1"/>
                <p:nvPr/>
              </p:nvSpPr>
              <p:spPr>
                <a:xfrm>
                  <a:off x="1510018" y="4080686"/>
                  <a:ext cx="679509" cy="276999"/>
                </a:xfrm>
                <a:prstGeom prst="rect">
                  <a:avLst/>
                </a:prstGeom>
                <a:noFill/>
                <a:ln w="19050">
                  <a:noFill/>
                </a:ln>
              </p:spPr>
              <p:txBody>
                <a:bodyPr wrap="square" rtlCol="0">
                  <a:spAutoFit/>
                </a:bodyPr>
                <a:lstStyle/>
                <a:p>
                  <a:r>
                    <a:rPr lang="en-US" sz="1200" b="1" dirty="0">
                      <a:solidFill>
                        <a:schemeClr val="bg1"/>
                      </a:solidFill>
                      <a:latin typeface="Century Gothic" panose="020B0502020202020204" pitchFamily="34" charset="0"/>
                    </a:rPr>
                    <a:t>6.3</a:t>
                  </a:r>
                </a:p>
              </p:txBody>
            </p:sp>
            <p:sp>
              <p:nvSpPr>
                <p:cNvPr id="55" name="Oval 54">
                  <a:extLst>
                    <a:ext uri="{FF2B5EF4-FFF2-40B4-BE49-F238E27FC236}">
                      <a16:creationId xmlns:a16="http://schemas.microsoft.com/office/drawing/2014/main" id="{CCC263A8-ED25-4334-A3A5-122DA872DE4B}"/>
                    </a:ext>
                  </a:extLst>
                </p:cNvPr>
                <p:cNvSpPr/>
                <p:nvPr/>
              </p:nvSpPr>
              <p:spPr>
                <a:xfrm>
                  <a:off x="1532634" y="4044080"/>
                  <a:ext cx="350476" cy="35782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pic>
            <p:nvPicPr>
              <p:cNvPr id="77" name="Graphic 76" descr="Checkbox Checked">
                <a:extLst>
                  <a:ext uri="{FF2B5EF4-FFF2-40B4-BE49-F238E27FC236}">
                    <a16:creationId xmlns:a16="http://schemas.microsoft.com/office/drawing/2014/main" id="{1577CD3F-5864-4691-932A-07F5CEA05A3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99608" y="2628512"/>
                <a:ext cx="363176" cy="318685"/>
              </a:xfrm>
              <a:prstGeom prst="rect">
                <a:avLst/>
              </a:prstGeom>
            </p:spPr>
          </p:pic>
          <p:sp>
            <p:nvSpPr>
              <p:cNvPr id="94" name="Rectangle 93">
                <a:extLst>
                  <a:ext uri="{FF2B5EF4-FFF2-40B4-BE49-F238E27FC236}">
                    <a16:creationId xmlns:a16="http://schemas.microsoft.com/office/drawing/2014/main" id="{A493F0A1-4473-4649-A54F-919BDBE7FD07}"/>
                  </a:ext>
                </a:extLst>
              </p:cNvPr>
              <p:cNvSpPr/>
              <p:nvPr/>
            </p:nvSpPr>
            <p:spPr>
              <a:xfrm>
                <a:off x="8470269" y="2511168"/>
                <a:ext cx="1553219" cy="7081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Current </a:t>
                </a:r>
              </a:p>
              <a:p>
                <a:pPr algn="ctr"/>
                <a:r>
                  <a:rPr lang="en-US" sz="1200" b="1" dirty="0">
                    <a:solidFill>
                      <a:schemeClr val="bg1"/>
                    </a:solidFill>
                  </a:rPr>
                  <a:t>operational budget</a:t>
                </a:r>
              </a:p>
            </p:txBody>
          </p:sp>
        </p:grpSp>
      </p:grpSp>
    </p:spTree>
    <p:extLst>
      <p:ext uri="{BB962C8B-B14F-4D97-AF65-F5344CB8AC3E}">
        <p14:creationId xmlns:p14="http://schemas.microsoft.com/office/powerpoint/2010/main" val="329949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942332" y="-17238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14" name="Graphic 13" descr="Anger Symbol with solid fill">
            <a:extLst>
              <a:ext uri="{FF2B5EF4-FFF2-40B4-BE49-F238E27FC236}">
                <a16:creationId xmlns:a16="http://schemas.microsoft.com/office/drawing/2014/main" id="{8DFC8059-474A-473E-A72D-CA136BC611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497" y="1771601"/>
            <a:ext cx="328975" cy="328975"/>
          </a:xfrm>
          <a:prstGeom prst="rect">
            <a:avLst/>
          </a:prstGeom>
        </p:spPr>
      </p:pic>
      <p:pic>
        <p:nvPicPr>
          <p:cNvPr id="64" name="Graphic 63" descr="Network">
            <a:extLst>
              <a:ext uri="{FF2B5EF4-FFF2-40B4-BE49-F238E27FC236}">
                <a16:creationId xmlns:a16="http://schemas.microsoft.com/office/drawing/2014/main" id="{A9F6C053-9976-4F1C-ABC8-0F2E20901D2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77072" y="5220622"/>
            <a:ext cx="276331" cy="299973"/>
          </a:xfrm>
          <a:prstGeom prst="rect">
            <a:avLst/>
          </a:prstGeom>
        </p:spPr>
      </p:pic>
      <p:sp>
        <p:nvSpPr>
          <p:cNvPr id="38" name="TextBox 37">
            <a:extLst>
              <a:ext uri="{FF2B5EF4-FFF2-40B4-BE49-F238E27FC236}">
                <a16:creationId xmlns:a16="http://schemas.microsoft.com/office/drawing/2014/main" id="{766244F3-CEE3-44A4-B23E-046B54DE6843}"/>
              </a:ext>
            </a:extLst>
          </p:cNvPr>
          <p:cNvSpPr txBox="1"/>
          <p:nvPr/>
        </p:nvSpPr>
        <p:spPr>
          <a:xfrm>
            <a:off x="719042" y="1804477"/>
            <a:ext cx="1260160" cy="284693"/>
          </a:xfrm>
          <a:prstGeom prst="rect">
            <a:avLst/>
          </a:prstGeom>
          <a:noFill/>
        </p:spPr>
        <p:txBody>
          <a:bodyPr wrap="square" rtlCol="0">
            <a:spAutoFit/>
          </a:bodyPr>
          <a:lstStyle/>
          <a:p>
            <a:pPr algn="r"/>
            <a:r>
              <a:rPr lang="en-US" sz="1250" b="1" dirty="0">
                <a:solidFill>
                  <a:schemeClr val="bg1"/>
                </a:solidFill>
              </a:rPr>
              <a:t>RESPONDENTS</a:t>
            </a:r>
          </a:p>
        </p:txBody>
      </p:sp>
      <p:pic>
        <p:nvPicPr>
          <p:cNvPr id="4" name="Picture 3" descr="Graphical user interface, text, email, website&#10;&#10;Description automatically generated">
            <a:extLst>
              <a:ext uri="{FF2B5EF4-FFF2-40B4-BE49-F238E27FC236}">
                <a16:creationId xmlns:a16="http://schemas.microsoft.com/office/drawing/2014/main" id="{58C23A9C-0FDC-12A6-61CD-8ECC3CDEF0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137" y="0"/>
            <a:ext cx="10135957" cy="5949506"/>
          </a:xfrm>
          <a:prstGeom prst="rect">
            <a:avLst/>
          </a:prstGeom>
        </p:spPr>
      </p:pic>
    </p:spTree>
    <p:extLst>
      <p:ext uri="{BB962C8B-B14F-4D97-AF65-F5344CB8AC3E}">
        <p14:creationId xmlns:p14="http://schemas.microsoft.com/office/powerpoint/2010/main" val="2460333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942332" y="-17238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139" name="Graphic 138" descr="Wreath">
            <a:extLst>
              <a:ext uri="{FF2B5EF4-FFF2-40B4-BE49-F238E27FC236}">
                <a16:creationId xmlns:a16="http://schemas.microsoft.com/office/drawing/2014/main" id="{4AB4BD04-D99B-4A72-89D0-342A85FF9F9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9794" y="1865820"/>
            <a:ext cx="407279" cy="427127"/>
          </a:xfrm>
          <a:prstGeom prst="rect">
            <a:avLst/>
          </a:prstGeom>
        </p:spPr>
      </p:pic>
      <p:sp>
        <p:nvSpPr>
          <p:cNvPr id="4" name="TextBox 3">
            <a:extLst>
              <a:ext uri="{FF2B5EF4-FFF2-40B4-BE49-F238E27FC236}">
                <a16:creationId xmlns:a16="http://schemas.microsoft.com/office/drawing/2014/main" id="{05358427-9322-482A-96F4-9B30355D4E1C}"/>
              </a:ext>
            </a:extLst>
          </p:cNvPr>
          <p:cNvSpPr txBox="1"/>
          <p:nvPr/>
        </p:nvSpPr>
        <p:spPr>
          <a:xfrm>
            <a:off x="3628211" y="3913151"/>
            <a:ext cx="2023627" cy="1000274"/>
          </a:xfrm>
          <a:prstGeom prst="rect">
            <a:avLst/>
          </a:prstGeom>
          <a:noFill/>
        </p:spPr>
        <p:txBody>
          <a:bodyPr wrap="squar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dirty="0">
                <a:solidFill>
                  <a:schemeClr val="bg1"/>
                </a:solidFill>
                <a:ea typeface="ÇlÇr ñæí©" charset="0"/>
              </a:rPr>
              <a:t>STRENGTHENING</a:t>
            </a:r>
            <a:endParaRPr kumimoji="0" lang="en-US" sz="1200" b="1" i="0"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bg1"/>
                </a:solidFill>
                <a:effectLst/>
                <a:uLnTx/>
                <a:uFillTx/>
                <a:ea typeface="ÇlÇr ñæí©" charset="0"/>
              </a:rPr>
              <a:t>RVSM SANCTIONS </a:t>
            </a:r>
            <a:r>
              <a:rPr lang="en-US" b="1" kern="0" dirty="0">
                <a:solidFill>
                  <a:schemeClr val="bg1"/>
                </a:solidFill>
                <a:ea typeface="ÇlÇr ñæí©" charset="0"/>
              </a:rPr>
              <a:t>&amp; DISCIPLINE</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chemeClr val="bg1"/>
                </a:solidFill>
                <a:effectLst/>
                <a:uLnTx/>
                <a:uFillTx/>
                <a:ea typeface="ÇlÇr ñæí©" charset="0"/>
              </a:rPr>
              <a:t>[Office of the Provost</a:t>
            </a:r>
            <a:endParaRPr lang="en-US" dirty="0"/>
          </a:p>
        </p:txBody>
      </p:sp>
      <p:pic>
        <p:nvPicPr>
          <p:cNvPr id="14" name="Graphic 13" descr="Anger Symbol with solid fill">
            <a:extLst>
              <a:ext uri="{FF2B5EF4-FFF2-40B4-BE49-F238E27FC236}">
                <a16:creationId xmlns:a16="http://schemas.microsoft.com/office/drawing/2014/main" id="{8DFC8059-474A-473E-A72D-CA136BC611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7497" y="1771601"/>
            <a:ext cx="328975" cy="328975"/>
          </a:xfrm>
          <a:prstGeom prst="rect">
            <a:avLst/>
          </a:prstGeom>
        </p:spPr>
      </p:pic>
      <p:sp>
        <p:nvSpPr>
          <p:cNvPr id="58" name="Rectangle 121">
            <a:extLst>
              <a:ext uri="{FF2B5EF4-FFF2-40B4-BE49-F238E27FC236}">
                <a16:creationId xmlns:a16="http://schemas.microsoft.com/office/drawing/2014/main" id="{B0AA7E95-8DF8-4132-98E7-EAB0D9196A20}"/>
              </a:ext>
            </a:extLst>
          </p:cNvPr>
          <p:cNvSpPr>
            <a:spLocks noChangeArrowheads="1"/>
          </p:cNvSpPr>
          <p:nvPr/>
        </p:nvSpPr>
        <p:spPr bwMode="auto">
          <a:xfrm>
            <a:off x="2049922" y="1696271"/>
            <a:ext cx="2561109" cy="955867"/>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dirty="0">
                <a:solidFill>
                  <a:schemeClr val="bg1"/>
                </a:solidFill>
                <a:ea typeface="ÇlÇr ñæí©" charset="0"/>
              </a:rPr>
              <a:t>EXPANDING</a:t>
            </a:r>
            <a:endParaRPr kumimoji="0" lang="en-US" sz="1200" b="1" i="0"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ea typeface="ÇlÇr ñæí©" charset="0"/>
              </a:rPr>
              <a:t>TRAUMA-INFORMED</a:t>
            </a:r>
            <a:r>
              <a:rPr kumimoji="0" lang="en-US" sz="1900" b="1" i="0" u="none" strike="noStrike" kern="0" cap="none" spc="0" normalizeH="0" baseline="0" noProof="0" dirty="0">
                <a:ln>
                  <a:noFill/>
                </a:ln>
                <a:solidFill>
                  <a:schemeClr val="bg1"/>
                </a:solidFill>
                <a:effectLst/>
                <a:uLnTx/>
                <a:uFillTx/>
                <a:ea typeface="ÇlÇr ñæí©" charset="0"/>
              </a:rPr>
              <a:t> </a:t>
            </a:r>
            <a:r>
              <a:rPr kumimoji="0" lang="en-US" sz="2000" b="1" i="0" u="none" strike="noStrike" kern="0" cap="none" spc="280" normalizeH="0" noProof="0" dirty="0">
                <a:ln>
                  <a:noFill/>
                </a:ln>
                <a:solidFill>
                  <a:schemeClr val="bg1"/>
                </a:solidFill>
                <a:effectLst/>
                <a:uLnTx/>
                <a:uFillTx/>
                <a:ea typeface="ÇlÇr ñæí©" charset="0"/>
              </a:rPr>
              <a:t>SERVICES</a:t>
            </a:r>
            <a:endParaRPr kumimoji="0" lang="en-US" sz="1900" b="1" i="0" u="none" strike="noStrike" kern="0" cap="none" spc="280" normalizeH="0" noProof="0" dirty="0">
              <a:ln>
                <a:noFill/>
              </a:ln>
              <a:solidFill>
                <a:schemeClr val="bg1"/>
              </a:solidFill>
              <a:effectLst/>
              <a:uLnTx/>
              <a:uFillTx/>
              <a:ea typeface="ÇlÇr ñæí©" charset="0"/>
            </a:endParaRPr>
          </a:p>
        </p:txBody>
      </p:sp>
      <p:pic>
        <p:nvPicPr>
          <p:cNvPr id="61" name="Graphic 60" descr="Network">
            <a:extLst>
              <a:ext uri="{FF2B5EF4-FFF2-40B4-BE49-F238E27FC236}">
                <a16:creationId xmlns:a16="http://schemas.microsoft.com/office/drawing/2014/main" id="{0C8CBEA5-E04E-4CB2-8FC3-5ABBC1255B5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8479" y="3025122"/>
            <a:ext cx="276331" cy="299973"/>
          </a:xfrm>
          <a:prstGeom prst="rect">
            <a:avLst/>
          </a:prstGeom>
        </p:spPr>
      </p:pic>
      <p:pic>
        <p:nvPicPr>
          <p:cNvPr id="62" name="Graphic 61" descr="Network">
            <a:extLst>
              <a:ext uri="{FF2B5EF4-FFF2-40B4-BE49-F238E27FC236}">
                <a16:creationId xmlns:a16="http://schemas.microsoft.com/office/drawing/2014/main" id="{7E2DB923-4031-4E74-B389-CD647EAD3F1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8479" y="3682891"/>
            <a:ext cx="276331" cy="299973"/>
          </a:xfrm>
          <a:prstGeom prst="rect">
            <a:avLst/>
          </a:prstGeom>
        </p:spPr>
      </p:pic>
      <p:pic>
        <p:nvPicPr>
          <p:cNvPr id="64" name="Graphic 63" descr="Network">
            <a:extLst>
              <a:ext uri="{FF2B5EF4-FFF2-40B4-BE49-F238E27FC236}">
                <a16:creationId xmlns:a16="http://schemas.microsoft.com/office/drawing/2014/main" id="{A9F6C053-9976-4F1C-ABC8-0F2E20901D2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05029" y="4328850"/>
            <a:ext cx="276331" cy="299973"/>
          </a:xfrm>
          <a:prstGeom prst="rect">
            <a:avLst/>
          </a:prstGeom>
        </p:spPr>
      </p:pic>
      <p:sp>
        <p:nvSpPr>
          <p:cNvPr id="35" name="Rectangle 121">
            <a:extLst>
              <a:ext uri="{FF2B5EF4-FFF2-40B4-BE49-F238E27FC236}">
                <a16:creationId xmlns:a16="http://schemas.microsoft.com/office/drawing/2014/main" id="{B12C7938-0194-4071-A544-417520A0B031}"/>
              </a:ext>
            </a:extLst>
          </p:cNvPr>
          <p:cNvSpPr>
            <a:spLocks noChangeArrowheads="1"/>
          </p:cNvSpPr>
          <p:nvPr/>
        </p:nvSpPr>
        <p:spPr bwMode="auto">
          <a:xfrm>
            <a:off x="5101649" y="1696167"/>
            <a:ext cx="2171606" cy="951385"/>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spc="300" dirty="0">
                <a:solidFill>
                  <a:schemeClr val="bg1"/>
                </a:solidFill>
                <a:ea typeface="ÇlÇr ñæí©" charset="0"/>
              </a:rPr>
              <a:t>RVSM DATA </a:t>
            </a:r>
          </a:p>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spc="300" dirty="0">
                <a:solidFill>
                  <a:schemeClr val="bg1"/>
                </a:solidFill>
                <a:ea typeface="ÇlÇr ñæí©" charset="0"/>
              </a:rPr>
              <a:t>DASHBOARD</a:t>
            </a:r>
          </a:p>
        </p:txBody>
      </p:sp>
      <p:grpSp>
        <p:nvGrpSpPr>
          <p:cNvPr id="80" name="Group 79">
            <a:extLst>
              <a:ext uri="{FF2B5EF4-FFF2-40B4-BE49-F238E27FC236}">
                <a16:creationId xmlns:a16="http://schemas.microsoft.com/office/drawing/2014/main" id="{E7EB2205-0391-4409-8DBC-FE9C9E32126B}"/>
              </a:ext>
            </a:extLst>
          </p:cNvPr>
          <p:cNvGrpSpPr/>
          <p:nvPr/>
        </p:nvGrpSpPr>
        <p:grpSpPr>
          <a:xfrm>
            <a:off x="5215923" y="1998892"/>
            <a:ext cx="679509" cy="357826"/>
            <a:chOff x="1663638" y="4263166"/>
            <a:chExt cx="679509" cy="357826"/>
          </a:xfrm>
        </p:grpSpPr>
        <p:sp>
          <p:nvSpPr>
            <p:cNvPr id="81" name="TextBox 80">
              <a:extLst>
                <a:ext uri="{FF2B5EF4-FFF2-40B4-BE49-F238E27FC236}">
                  <a16:creationId xmlns:a16="http://schemas.microsoft.com/office/drawing/2014/main" id="{14BE8C2B-263B-4977-A731-20316764E032}"/>
                </a:ext>
              </a:extLst>
            </p:cNvPr>
            <p:cNvSpPr txBox="1"/>
            <p:nvPr/>
          </p:nvSpPr>
          <p:spPr>
            <a:xfrm>
              <a:off x="1663638" y="4299628"/>
              <a:ext cx="679509" cy="261610"/>
            </a:xfrm>
            <a:prstGeom prst="rect">
              <a:avLst/>
            </a:prstGeom>
            <a:noFill/>
            <a:ln w="19050">
              <a:noFill/>
            </a:ln>
          </p:spPr>
          <p:txBody>
            <a:bodyPr wrap="square" rtlCol="0">
              <a:spAutoFit/>
            </a:bodyPr>
            <a:lstStyle/>
            <a:p>
              <a:r>
                <a:rPr lang="en-US" sz="1100" b="1" dirty="0">
                  <a:solidFill>
                    <a:schemeClr val="bg1"/>
                  </a:solidFill>
                  <a:latin typeface="Century Gothic" panose="020B0502020202020204" pitchFamily="34" charset="0"/>
                </a:rPr>
                <a:t>7.1</a:t>
              </a:r>
            </a:p>
          </p:txBody>
        </p:sp>
        <p:sp>
          <p:nvSpPr>
            <p:cNvPr id="82" name="Oval 81">
              <a:extLst>
                <a:ext uri="{FF2B5EF4-FFF2-40B4-BE49-F238E27FC236}">
                  <a16:creationId xmlns:a16="http://schemas.microsoft.com/office/drawing/2014/main" id="{E8DFDF72-43B2-4048-958C-021D08B6B516}"/>
                </a:ext>
              </a:extLst>
            </p:cNvPr>
            <p:cNvSpPr/>
            <p:nvPr/>
          </p:nvSpPr>
          <p:spPr>
            <a:xfrm>
              <a:off x="1676235" y="4263166"/>
              <a:ext cx="350476" cy="35782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a:extLst>
              <a:ext uri="{FF2B5EF4-FFF2-40B4-BE49-F238E27FC236}">
                <a16:creationId xmlns:a16="http://schemas.microsoft.com/office/drawing/2014/main" id="{CA0C441E-3AC6-4FE7-8F9A-D24D2D5A1C5C}"/>
              </a:ext>
            </a:extLst>
          </p:cNvPr>
          <p:cNvSpPr/>
          <p:nvPr/>
        </p:nvSpPr>
        <p:spPr>
          <a:xfrm>
            <a:off x="7370236" y="1705117"/>
            <a:ext cx="1688335" cy="9424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Current </a:t>
            </a:r>
          </a:p>
          <a:p>
            <a:pPr algn="ctr"/>
            <a:r>
              <a:rPr lang="en-US" sz="1200" b="1" dirty="0">
                <a:solidFill>
                  <a:schemeClr val="bg1"/>
                </a:solidFill>
              </a:rPr>
              <a:t>operational budget</a:t>
            </a:r>
          </a:p>
        </p:txBody>
      </p:sp>
      <p:sp>
        <p:nvSpPr>
          <p:cNvPr id="38" name="TextBox 37">
            <a:extLst>
              <a:ext uri="{FF2B5EF4-FFF2-40B4-BE49-F238E27FC236}">
                <a16:creationId xmlns:a16="http://schemas.microsoft.com/office/drawing/2014/main" id="{766244F3-CEE3-44A4-B23E-046B54DE6843}"/>
              </a:ext>
            </a:extLst>
          </p:cNvPr>
          <p:cNvSpPr txBox="1"/>
          <p:nvPr/>
        </p:nvSpPr>
        <p:spPr>
          <a:xfrm>
            <a:off x="719042" y="1804477"/>
            <a:ext cx="1260160" cy="284693"/>
          </a:xfrm>
          <a:prstGeom prst="rect">
            <a:avLst/>
          </a:prstGeom>
          <a:noFill/>
        </p:spPr>
        <p:txBody>
          <a:bodyPr wrap="square" rtlCol="0">
            <a:spAutoFit/>
          </a:bodyPr>
          <a:lstStyle/>
          <a:p>
            <a:pPr algn="r"/>
            <a:r>
              <a:rPr lang="en-US" sz="1250" b="1" dirty="0">
                <a:solidFill>
                  <a:schemeClr val="bg1"/>
                </a:solidFill>
              </a:rPr>
              <a:t>RESPONDENTS</a:t>
            </a:r>
          </a:p>
        </p:txBody>
      </p:sp>
      <p:sp>
        <p:nvSpPr>
          <p:cNvPr id="89" name="Rectangle 121">
            <a:extLst>
              <a:ext uri="{FF2B5EF4-FFF2-40B4-BE49-F238E27FC236}">
                <a16:creationId xmlns:a16="http://schemas.microsoft.com/office/drawing/2014/main" id="{DC70639C-AC16-4B39-84E6-9342CF8D4B6B}"/>
              </a:ext>
            </a:extLst>
          </p:cNvPr>
          <p:cNvSpPr>
            <a:spLocks noChangeArrowheads="1"/>
          </p:cNvSpPr>
          <p:nvPr/>
        </p:nvSpPr>
        <p:spPr bwMode="auto">
          <a:xfrm>
            <a:off x="2611078" y="1696275"/>
            <a:ext cx="2081086" cy="955863"/>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ASSESSING</a:t>
            </a:r>
          </a:p>
          <a:p>
            <a:pPr marL="0" marR="0" lvl="0" indent="0" defTabSz="914400" eaLnBrk="1" fontAlgn="base" latinLnBrk="0" hangingPunct="1">
              <a:lnSpc>
                <a:spcPct val="100000"/>
              </a:lnSpc>
              <a:spcBef>
                <a:spcPct val="0"/>
              </a:spcBef>
              <a:spcAft>
                <a:spcPct val="0"/>
              </a:spcAft>
              <a:buClrTx/>
              <a:buSzTx/>
              <a:buFontTx/>
              <a:buNone/>
              <a:tabLst/>
              <a:defRPr/>
            </a:pPr>
            <a:r>
              <a:rPr lang="en-US" sz="1600" b="1" kern="0" dirty="0">
                <a:solidFill>
                  <a:schemeClr val="bg1"/>
                </a:solidFill>
                <a:ea typeface="ÇlÇr ñæí©" charset="0"/>
              </a:rPr>
              <a:t>RESOURCES FOR </a:t>
            </a:r>
            <a:r>
              <a:rPr lang="en-US" sz="2000" b="1" kern="0" spc="220" dirty="0">
                <a:solidFill>
                  <a:schemeClr val="bg1"/>
                </a:solidFill>
                <a:ea typeface="ÇlÇr ñæí©" charset="0"/>
              </a:rPr>
              <a:t>RESPONDENTS</a:t>
            </a:r>
            <a:endParaRPr kumimoji="0" lang="en-US" sz="1900" b="1" i="0" u="none" strike="noStrike" kern="0" cap="none" spc="220" normalizeH="0" noProof="0" dirty="0">
              <a:ln>
                <a:noFill/>
              </a:ln>
              <a:solidFill>
                <a:schemeClr val="bg1"/>
              </a:solidFill>
              <a:effectLst/>
              <a:uLnTx/>
              <a:uFillTx/>
              <a:ea typeface="ÇlÇr ñæí©" charset="0"/>
            </a:endParaRPr>
          </a:p>
        </p:txBody>
      </p:sp>
      <p:sp>
        <p:nvSpPr>
          <p:cNvPr id="47" name="Rectangle 121">
            <a:extLst>
              <a:ext uri="{FF2B5EF4-FFF2-40B4-BE49-F238E27FC236}">
                <a16:creationId xmlns:a16="http://schemas.microsoft.com/office/drawing/2014/main" id="{F43DF214-5B66-41BD-8C62-682354586628}"/>
              </a:ext>
            </a:extLst>
          </p:cNvPr>
          <p:cNvSpPr>
            <a:spLocks noChangeArrowheads="1"/>
          </p:cNvSpPr>
          <p:nvPr/>
        </p:nvSpPr>
        <p:spPr bwMode="auto">
          <a:xfrm>
            <a:off x="2681494" y="1696256"/>
            <a:ext cx="2010670" cy="955864"/>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STRENGTHENING</a:t>
            </a:r>
          </a:p>
          <a:p>
            <a:pPr marL="0" marR="0" lvl="0" indent="0" defTabSz="914400" eaLnBrk="1" fontAlgn="base" latinLnBrk="0" hangingPunct="1">
              <a:lnSpc>
                <a:spcPct val="100000"/>
              </a:lnSpc>
              <a:spcBef>
                <a:spcPct val="0"/>
              </a:spcBef>
              <a:spcAft>
                <a:spcPct val="0"/>
              </a:spcAft>
              <a:buClrTx/>
              <a:buSzTx/>
              <a:buFontTx/>
              <a:buNone/>
              <a:tabLst/>
              <a:defRPr/>
            </a:pPr>
            <a:r>
              <a:rPr lang="en-US" sz="2000" b="1" kern="0" spc="220" dirty="0">
                <a:solidFill>
                  <a:schemeClr val="bg1"/>
                </a:solidFill>
                <a:ea typeface="ÇlÇr ñæí©" charset="0"/>
              </a:rPr>
              <a:t>PREVENTION</a:t>
            </a:r>
            <a:r>
              <a:rPr lang="en-US" sz="1900" b="1" kern="0" spc="200" dirty="0">
                <a:solidFill>
                  <a:schemeClr val="bg1"/>
                </a:solidFill>
                <a:ea typeface="ÇlÇr ñæí©" charset="0"/>
              </a:rPr>
              <a:t> </a:t>
            </a:r>
            <a:r>
              <a:rPr lang="en-US" sz="1600" b="1" kern="0" dirty="0">
                <a:solidFill>
                  <a:schemeClr val="bg1"/>
                </a:solidFill>
                <a:ea typeface="ÇlÇr ñæí©" charset="0"/>
              </a:rPr>
              <a:t>PROGRAMMING</a:t>
            </a:r>
            <a:endParaRPr kumimoji="0" lang="en-US" sz="1600" b="1" i="0" u="none" strike="noStrike" kern="0" cap="none" spc="0" normalizeH="0" baseline="0" noProof="0" dirty="0">
              <a:ln>
                <a:noFill/>
              </a:ln>
              <a:solidFill>
                <a:schemeClr val="bg1"/>
              </a:solidFill>
              <a:effectLst/>
              <a:uLnTx/>
              <a:uFillTx/>
              <a:ea typeface="ÇlÇr ñæí©" charset="0"/>
            </a:endParaRPr>
          </a:p>
        </p:txBody>
      </p:sp>
      <p:sp>
        <p:nvSpPr>
          <p:cNvPr id="54" name="Rectangle 121">
            <a:extLst>
              <a:ext uri="{FF2B5EF4-FFF2-40B4-BE49-F238E27FC236}">
                <a16:creationId xmlns:a16="http://schemas.microsoft.com/office/drawing/2014/main" id="{29E2B0A0-F1BB-4A3B-9A06-ECFACF801412}"/>
              </a:ext>
            </a:extLst>
          </p:cNvPr>
          <p:cNvSpPr>
            <a:spLocks noChangeArrowheads="1"/>
          </p:cNvSpPr>
          <p:nvPr/>
        </p:nvSpPr>
        <p:spPr bwMode="auto">
          <a:xfrm>
            <a:off x="2625866" y="1693823"/>
            <a:ext cx="2374185" cy="953730"/>
          </a:xfrm>
          <a:prstGeom prst="rect">
            <a:avLst/>
          </a:prstGeom>
          <a:solidFill>
            <a:schemeClr val="accent2"/>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lang="en-US" sz="1200" b="1" kern="0" dirty="0">
              <a:solidFill>
                <a:schemeClr val="bg1"/>
              </a:solidFill>
              <a:ea typeface="ÇlÇr ñæí©" charset="0"/>
            </a:endParaRPr>
          </a:p>
          <a:p>
            <a:pPr marL="0" marR="0" lvl="0" indent="0" defTabSz="914400" eaLnBrk="1" fontAlgn="base" latinLnBrk="0" hangingPunct="1">
              <a:lnSpc>
                <a:spcPct val="100000"/>
              </a:lnSpc>
              <a:spcBef>
                <a:spcPct val="0"/>
              </a:spcBef>
              <a:spcAft>
                <a:spcPct val="0"/>
              </a:spcAft>
              <a:buClrTx/>
              <a:buSzTx/>
              <a:buFontTx/>
              <a:buNone/>
              <a:tabLst/>
              <a:defRPr/>
            </a:pPr>
            <a:r>
              <a:rPr lang="en-US" sz="1200" b="1" kern="0" dirty="0">
                <a:solidFill>
                  <a:schemeClr val="bg1"/>
                </a:solidFill>
                <a:ea typeface="ÇlÇr ñæí©" charset="0"/>
              </a:rPr>
              <a:t>PROMOTING</a:t>
            </a:r>
            <a:endParaRPr kumimoji="0" lang="en-US" sz="1200" b="1" i="0" u="none" strike="noStrike" kern="0" cap="none" spc="0" normalizeH="0" baseline="0" noProof="0" dirty="0">
              <a:ln>
                <a:noFill/>
              </a:ln>
              <a:solidFill>
                <a:schemeClr val="bg1"/>
              </a:solidFill>
              <a:effectLst/>
              <a:uLnTx/>
              <a:uFillTx/>
              <a:ea typeface="ÇlÇr ñæí©" charset="0"/>
            </a:endParaRPr>
          </a:p>
          <a:p>
            <a:pPr marL="0" marR="0" lvl="0" indent="0" defTabSz="914400" eaLnBrk="1" fontAlgn="base" latinLnBrk="0" hangingPunct="1">
              <a:lnSpc>
                <a:spcPct val="100000"/>
              </a:lnSpc>
              <a:spcBef>
                <a:spcPct val="0"/>
              </a:spcBef>
              <a:spcAft>
                <a:spcPct val="0"/>
              </a:spcAft>
              <a:buClrTx/>
              <a:buSzTx/>
              <a:buFontTx/>
              <a:buNone/>
              <a:tabLst/>
              <a:defRPr/>
            </a:pPr>
            <a:r>
              <a:rPr lang="en-US" sz="2000" b="1" kern="0" spc="150" dirty="0">
                <a:solidFill>
                  <a:schemeClr val="bg1"/>
                </a:solidFill>
                <a:ea typeface="ÇlÇr ñæí©" charset="0"/>
              </a:rPr>
              <a:t>ACCOUNTABILITY</a:t>
            </a:r>
            <a:r>
              <a:rPr lang="en-US" sz="1900" b="1" kern="0" dirty="0">
                <a:solidFill>
                  <a:schemeClr val="bg1"/>
                </a:solidFill>
                <a:ea typeface="ÇlÇr ñæí©" charset="0"/>
              </a:rPr>
              <a:t> </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1" i="0" u="none" strike="noStrike" kern="0" cap="none" spc="0" normalizeH="0" baseline="0" noProof="0" dirty="0">
              <a:ln>
                <a:noFill/>
              </a:ln>
              <a:solidFill>
                <a:schemeClr val="bg1"/>
              </a:solidFill>
              <a:effectLst/>
              <a:uLnTx/>
              <a:uFillTx/>
              <a:ea typeface="ÇlÇr ñæí©" charset="0"/>
            </a:endParaRPr>
          </a:p>
        </p:txBody>
      </p:sp>
      <p:pic>
        <p:nvPicPr>
          <p:cNvPr id="32" name="Graphic 31" descr="Badge 7 outline">
            <a:extLst>
              <a:ext uri="{FF2B5EF4-FFF2-40B4-BE49-F238E27FC236}">
                <a16:creationId xmlns:a16="http://schemas.microsoft.com/office/drawing/2014/main" id="{8F370218-6043-4286-8E2A-A790D1DB16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07798" y="1900487"/>
            <a:ext cx="547401" cy="547401"/>
          </a:xfrm>
          <a:prstGeom prst="rect">
            <a:avLst/>
          </a:prstGeom>
          <a:effectLst/>
        </p:spPr>
      </p:pic>
      <p:pic>
        <p:nvPicPr>
          <p:cNvPr id="34" name="Graphic 33" descr="Checkbox Checked">
            <a:extLst>
              <a:ext uri="{FF2B5EF4-FFF2-40B4-BE49-F238E27FC236}">
                <a16:creationId xmlns:a16="http://schemas.microsoft.com/office/drawing/2014/main" id="{0585A41A-1F9C-4FBF-8F7B-DC332B732D6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69696" y="2010446"/>
            <a:ext cx="363176" cy="318685"/>
          </a:xfrm>
          <a:prstGeom prst="rect">
            <a:avLst/>
          </a:prstGeom>
        </p:spPr>
      </p:pic>
      <p:sp>
        <p:nvSpPr>
          <p:cNvPr id="36" name="TextBox 35">
            <a:extLst>
              <a:ext uri="{FF2B5EF4-FFF2-40B4-BE49-F238E27FC236}">
                <a16:creationId xmlns:a16="http://schemas.microsoft.com/office/drawing/2014/main" id="{14AF0305-0872-4367-9981-2EC4141E26EC}"/>
              </a:ext>
            </a:extLst>
          </p:cNvPr>
          <p:cNvSpPr txBox="1"/>
          <p:nvPr/>
        </p:nvSpPr>
        <p:spPr>
          <a:xfrm>
            <a:off x="9600235" y="2027430"/>
            <a:ext cx="1904701" cy="261610"/>
          </a:xfrm>
          <a:prstGeom prst="rect">
            <a:avLst/>
          </a:prstGeom>
          <a:noFill/>
        </p:spPr>
        <p:txBody>
          <a:bodyPr wrap="square" rtlCol="0">
            <a:spAutoFit/>
          </a:bodyPr>
          <a:lstStyle/>
          <a:p>
            <a:r>
              <a:rPr lang="en-US" sz="1100" b="1" dirty="0">
                <a:solidFill>
                  <a:schemeClr val="accent4"/>
                </a:solidFill>
              </a:rPr>
              <a:t>LAUNCHED SPRING 2022</a:t>
            </a:r>
          </a:p>
        </p:txBody>
      </p:sp>
    </p:spTree>
    <p:extLst>
      <p:ext uri="{BB962C8B-B14F-4D97-AF65-F5344CB8AC3E}">
        <p14:creationId xmlns:p14="http://schemas.microsoft.com/office/powerpoint/2010/main" val="2102241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942332" y="-17238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05358427-9322-482A-96F4-9B30355D4E1C}"/>
              </a:ext>
            </a:extLst>
          </p:cNvPr>
          <p:cNvSpPr txBox="1"/>
          <p:nvPr/>
        </p:nvSpPr>
        <p:spPr>
          <a:xfrm>
            <a:off x="3628211" y="3913151"/>
            <a:ext cx="2023627" cy="1000274"/>
          </a:xfrm>
          <a:prstGeom prst="rect">
            <a:avLst/>
          </a:prstGeom>
          <a:noFill/>
        </p:spPr>
        <p:txBody>
          <a:bodyPr wrap="squar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lang="en-US" sz="1200" b="1" kern="0" dirty="0">
                <a:solidFill>
                  <a:schemeClr val="bg1"/>
                </a:solidFill>
                <a:ea typeface="ÇlÇr ñæí©" charset="0"/>
              </a:rPr>
              <a:t>STRENGTHENING</a:t>
            </a:r>
            <a:endParaRPr kumimoji="0" lang="en-US" sz="1200" b="1" i="0"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bg1"/>
                </a:solidFill>
                <a:effectLst/>
                <a:uLnTx/>
                <a:uFillTx/>
                <a:ea typeface="ÇlÇr ñæí©" charset="0"/>
              </a:rPr>
              <a:t>RVSM SANCTIONS </a:t>
            </a:r>
            <a:r>
              <a:rPr lang="en-US" b="1" kern="0" dirty="0">
                <a:solidFill>
                  <a:schemeClr val="bg1"/>
                </a:solidFill>
                <a:ea typeface="ÇlÇr ñæí©" charset="0"/>
              </a:rPr>
              <a:t>&amp; DISCIPLINE</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chemeClr val="bg1"/>
                </a:solidFill>
                <a:effectLst/>
                <a:uLnTx/>
                <a:uFillTx/>
                <a:ea typeface="ÇlÇr ñæí©" charset="0"/>
              </a:rPr>
              <a:t>[Office of the Provost</a:t>
            </a:r>
            <a:endParaRPr lang="en-US" dirty="0"/>
          </a:p>
        </p:txBody>
      </p:sp>
      <p:pic>
        <p:nvPicPr>
          <p:cNvPr id="14" name="Graphic 13" descr="Anger Symbol with solid fill">
            <a:extLst>
              <a:ext uri="{FF2B5EF4-FFF2-40B4-BE49-F238E27FC236}">
                <a16:creationId xmlns:a16="http://schemas.microsoft.com/office/drawing/2014/main" id="{8DFC8059-474A-473E-A72D-CA136BC611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497" y="1771601"/>
            <a:ext cx="328975" cy="328975"/>
          </a:xfrm>
          <a:prstGeom prst="rect">
            <a:avLst/>
          </a:prstGeom>
        </p:spPr>
      </p:pic>
      <p:pic>
        <p:nvPicPr>
          <p:cNvPr id="61" name="Graphic 60" descr="Network">
            <a:extLst>
              <a:ext uri="{FF2B5EF4-FFF2-40B4-BE49-F238E27FC236}">
                <a16:creationId xmlns:a16="http://schemas.microsoft.com/office/drawing/2014/main" id="{0C8CBEA5-E04E-4CB2-8FC3-5ABBC1255B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8479" y="3025122"/>
            <a:ext cx="276331" cy="299973"/>
          </a:xfrm>
          <a:prstGeom prst="rect">
            <a:avLst/>
          </a:prstGeom>
        </p:spPr>
      </p:pic>
      <p:pic>
        <p:nvPicPr>
          <p:cNvPr id="62" name="Graphic 61" descr="Network">
            <a:extLst>
              <a:ext uri="{FF2B5EF4-FFF2-40B4-BE49-F238E27FC236}">
                <a16:creationId xmlns:a16="http://schemas.microsoft.com/office/drawing/2014/main" id="{7E2DB923-4031-4E74-B389-CD647EAD3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8479" y="3682891"/>
            <a:ext cx="276331" cy="299973"/>
          </a:xfrm>
          <a:prstGeom prst="rect">
            <a:avLst/>
          </a:prstGeom>
        </p:spPr>
      </p:pic>
      <p:pic>
        <p:nvPicPr>
          <p:cNvPr id="64" name="Graphic 63" descr="Network">
            <a:extLst>
              <a:ext uri="{FF2B5EF4-FFF2-40B4-BE49-F238E27FC236}">
                <a16:creationId xmlns:a16="http://schemas.microsoft.com/office/drawing/2014/main" id="{A9F6C053-9976-4F1C-ABC8-0F2E20901D2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05029" y="4328850"/>
            <a:ext cx="276331" cy="299973"/>
          </a:xfrm>
          <a:prstGeom prst="rect">
            <a:avLst/>
          </a:prstGeom>
        </p:spPr>
      </p:pic>
      <p:sp>
        <p:nvSpPr>
          <p:cNvPr id="38" name="TextBox 37">
            <a:extLst>
              <a:ext uri="{FF2B5EF4-FFF2-40B4-BE49-F238E27FC236}">
                <a16:creationId xmlns:a16="http://schemas.microsoft.com/office/drawing/2014/main" id="{766244F3-CEE3-44A4-B23E-046B54DE6843}"/>
              </a:ext>
            </a:extLst>
          </p:cNvPr>
          <p:cNvSpPr txBox="1"/>
          <p:nvPr/>
        </p:nvSpPr>
        <p:spPr>
          <a:xfrm>
            <a:off x="719042" y="1804477"/>
            <a:ext cx="1260160" cy="284693"/>
          </a:xfrm>
          <a:prstGeom prst="rect">
            <a:avLst/>
          </a:prstGeom>
          <a:noFill/>
        </p:spPr>
        <p:txBody>
          <a:bodyPr wrap="square" rtlCol="0">
            <a:spAutoFit/>
          </a:bodyPr>
          <a:lstStyle/>
          <a:p>
            <a:pPr algn="r"/>
            <a:r>
              <a:rPr lang="en-US" sz="1250" b="1" dirty="0">
                <a:solidFill>
                  <a:schemeClr val="bg1"/>
                </a:solidFill>
              </a:rPr>
              <a:t>RESPONDENTS</a:t>
            </a:r>
          </a:p>
        </p:txBody>
      </p:sp>
      <p:pic>
        <p:nvPicPr>
          <p:cNvPr id="3" name="Picture 2" descr="Graphical user interface, website&#10;&#10;Description automatically generated">
            <a:extLst>
              <a:ext uri="{FF2B5EF4-FFF2-40B4-BE49-F238E27FC236}">
                <a16:creationId xmlns:a16="http://schemas.microsoft.com/office/drawing/2014/main" id="{A98D27B4-A905-41F1-8CFE-2B670C11F8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4768"/>
            <a:ext cx="12192000" cy="6135482"/>
          </a:xfrm>
          <a:prstGeom prst="rect">
            <a:avLst/>
          </a:prstGeom>
        </p:spPr>
      </p:pic>
    </p:spTree>
    <p:extLst>
      <p:ext uri="{BB962C8B-B14F-4D97-AF65-F5344CB8AC3E}">
        <p14:creationId xmlns:p14="http://schemas.microsoft.com/office/powerpoint/2010/main" val="796397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2090887" y="-1946349"/>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9FEE2277-6218-41F1-B25A-0987068142BF}"/>
              </a:ext>
            </a:extLst>
          </p:cNvPr>
          <p:cNvGrpSpPr/>
          <p:nvPr/>
        </p:nvGrpSpPr>
        <p:grpSpPr>
          <a:xfrm>
            <a:off x="3825923" y="3332377"/>
            <a:ext cx="7693747" cy="2543619"/>
            <a:chOff x="3583765" y="3204152"/>
            <a:chExt cx="7693747" cy="2543619"/>
          </a:xfrm>
        </p:grpSpPr>
        <p:pic>
          <p:nvPicPr>
            <p:cNvPr id="69" name="Graphic 68" descr="Bullseye with solid fill">
              <a:extLst>
                <a:ext uri="{FF2B5EF4-FFF2-40B4-BE49-F238E27FC236}">
                  <a16:creationId xmlns:a16="http://schemas.microsoft.com/office/drawing/2014/main" id="{437F64D1-35E1-4431-A708-1D1474239C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83765" y="3204152"/>
              <a:ext cx="425723" cy="425723"/>
            </a:xfrm>
            <a:prstGeom prst="rect">
              <a:avLst/>
            </a:prstGeom>
          </p:spPr>
        </p:pic>
        <p:sp>
          <p:nvSpPr>
            <p:cNvPr id="40" name="Rectangle 39">
              <a:extLst>
                <a:ext uri="{FF2B5EF4-FFF2-40B4-BE49-F238E27FC236}">
                  <a16:creationId xmlns:a16="http://schemas.microsoft.com/office/drawing/2014/main" id="{5474951A-AC6B-43E5-86B1-5E3392236649}"/>
                </a:ext>
              </a:extLst>
            </p:cNvPr>
            <p:cNvSpPr/>
            <p:nvPr/>
          </p:nvSpPr>
          <p:spPr>
            <a:xfrm>
              <a:off x="10595620" y="3717721"/>
              <a:ext cx="681892" cy="1282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C184BA2D-BD8B-4672-8F14-F278BBE767D9}"/>
                </a:ext>
              </a:extLst>
            </p:cNvPr>
            <p:cNvSpPr/>
            <p:nvPr/>
          </p:nvSpPr>
          <p:spPr>
            <a:xfrm>
              <a:off x="9720722" y="3603052"/>
              <a:ext cx="419449" cy="445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C7E651C-99B1-4B19-8D09-D8720245041C}"/>
                </a:ext>
              </a:extLst>
            </p:cNvPr>
            <p:cNvSpPr/>
            <p:nvPr/>
          </p:nvSpPr>
          <p:spPr>
            <a:xfrm>
              <a:off x="9679202" y="5265696"/>
              <a:ext cx="593130" cy="48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849B44CB-E440-447A-8E93-DE983649A483}"/>
                </a:ext>
              </a:extLst>
            </p:cNvPr>
            <p:cNvSpPr/>
            <p:nvPr/>
          </p:nvSpPr>
          <p:spPr>
            <a:xfrm>
              <a:off x="9468398" y="5196377"/>
              <a:ext cx="520337" cy="48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A8C5AE9-D9BB-4F94-832F-8AB97A06D0C7}"/>
                </a:ext>
              </a:extLst>
            </p:cNvPr>
            <p:cNvSpPr/>
            <p:nvPr/>
          </p:nvSpPr>
          <p:spPr>
            <a:xfrm>
              <a:off x="9755120" y="5042552"/>
              <a:ext cx="438057" cy="37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A8B59976-9CA1-918F-F569-E92BBC32399D}"/>
              </a:ext>
            </a:extLst>
          </p:cNvPr>
          <p:cNvGrpSpPr/>
          <p:nvPr/>
        </p:nvGrpSpPr>
        <p:grpSpPr>
          <a:xfrm>
            <a:off x="763894" y="760064"/>
            <a:ext cx="10664212" cy="4151587"/>
            <a:chOff x="960229" y="1653937"/>
            <a:chExt cx="10664212" cy="4151587"/>
          </a:xfrm>
        </p:grpSpPr>
        <p:sp>
          <p:nvSpPr>
            <p:cNvPr id="16" name="Rectangle 15">
              <a:extLst>
                <a:ext uri="{FF2B5EF4-FFF2-40B4-BE49-F238E27FC236}">
                  <a16:creationId xmlns:a16="http://schemas.microsoft.com/office/drawing/2014/main" id="{BBC7F4D5-A2A9-77D5-2506-F428B2239C54}"/>
                </a:ext>
              </a:extLst>
            </p:cNvPr>
            <p:cNvSpPr/>
            <p:nvPr/>
          </p:nvSpPr>
          <p:spPr bwMode="auto">
            <a:xfrm>
              <a:off x="960229" y="1653937"/>
              <a:ext cx="10664212" cy="4151587"/>
            </a:xfrm>
            <a:prstGeom prst="rect">
              <a:avLst/>
            </a:prstGeom>
            <a:solidFill>
              <a:srgbClr val="FFFFFF"/>
            </a:solidFill>
            <a:ln w="9525" cap="flat" cmpd="sng" algn="ctr">
              <a:solidFill>
                <a:srgbClr val="FFFFE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E3"/>
                </a:solidFill>
                <a:effectLst/>
                <a:uLnTx/>
                <a:uFillTx/>
                <a:latin typeface="Times New Roman" pitchFamily="18" charset="0"/>
              </a:endParaRPr>
            </a:p>
          </p:txBody>
        </p:sp>
        <p:grpSp>
          <p:nvGrpSpPr>
            <p:cNvPr id="17" name="Group 16">
              <a:extLst>
                <a:ext uri="{FF2B5EF4-FFF2-40B4-BE49-F238E27FC236}">
                  <a16:creationId xmlns:a16="http://schemas.microsoft.com/office/drawing/2014/main" id="{27DDCB55-F66B-552D-4A82-B136DC360C1C}"/>
                </a:ext>
              </a:extLst>
            </p:cNvPr>
            <p:cNvGrpSpPr/>
            <p:nvPr/>
          </p:nvGrpSpPr>
          <p:grpSpPr>
            <a:xfrm>
              <a:off x="2066789" y="2428837"/>
              <a:ext cx="8628955" cy="2601785"/>
              <a:chOff x="2602816" y="2601105"/>
              <a:chExt cx="8628955" cy="2601785"/>
            </a:xfrm>
          </p:grpSpPr>
          <p:pic>
            <p:nvPicPr>
              <p:cNvPr id="18" name="Graphic 17" descr="Bullseye with solid fill">
                <a:extLst>
                  <a:ext uri="{FF2B5EF4-FFF2-40B4-BE49-F238E27FC236}">
                    <a16:creationId xmlns:a16="http://schemas.microsoft.com/office/drawing/2014/main" id="{A2A71C6F-1DCD-55F4-57E1-42A5C53852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09" y="4202729"/>
                <a:ext cx="425723" cy="425723"/>
              </a:xfrm>
              <a:prstGeom prst="rect">
                <a:avLst/>
              </a:prstGeom>
            </p:spPr>
          </p:pic>
          <p:sp>
            <p:nvSpPr>
              <p:cNvPr id="19" name="Rectangle 121">
                <a:extLst>
                  <a:ext uri="{FF2B5EF4-FFF2-40B4-BE49-F238E27FC236}">
                    <a16:creationId xmlns:a16="http://schemas.microsoft.com/office/drawing/2014/main" id="{E40000C1-7088-8D7D-90AB-E378F41C028D}"/>
                  </a:ext>
                </a:extLst>
              </p:cNvPr>
              <p:cNvSpPr>
                <a:spLocks noChangeArrowheads="1"/>
              </p:cNvSpPr>
              <p:nvPr/>
            </p:nvSpPr>
            <p:spPr bwMode="auto">
              <a:xfrm>
                <a:off x="2602816" y="2601105"/>
                <a:ext cx="8628955" cy="619143"/>
              </a:xfrm>
              <a:prstGeom prst="rect">
                <a:avLst/>
              </a:prstGeom>
              <a:solidFill>
                <a:srgbClr val="6E005F"/>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ea typeface="ÇlÇr ñæí©"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180" normalizeH="0" baseline="0" noProof="0" dirty="0">
                    <a:ln>
                      <a:noFill/>
                    </a:ln>
                    <a:solidFill>
                      <a:prstClr val="white"/>
                    </a:solidFill>
                    <a:effectLst/>
                    <a:uLnTx/>
                    <a:uFillTx/>
                    <a:ea typeface="ÇlÇr ñæí©" charset="0"/>
                  </a:rPr>
                  <a:t>       </a:t>
                </a:r>
                <a:r>
                  <a:rPr kumimoji="0" lang="en-US" sz="2400" b="1" i="0" u="none" strike="noStrike" kern="0" cap="none" spc="200" normalizeH="0" baseline="0" noProof="0" dirty="0">
                    <a:ln>
                      <a:noFill/>
                    </a:ln>
                    <a:solidFill>
                      <a:prstClr val="white"/>
                    </a:solidFill>
                    <a:effectLst/>
                    <a:uLnTx/>
                    <a:uFillTx/>
                    <a:ea typeface="ÇlÇr ñæí©" charset="0"/>
                  </a:rPr>
                  <a:t>CHANGE THE SHAPE</a:t>
                </a:r>
                <a:r>
                  <a:rPr kumimoji="0" lang="en-US" sz="1800" b="1" i="0" u="none" strike="noStrike" kern="0" cap="none" spc="200" normalizeH="0" baseline="0" noProof="0" dirty="0">
                    <a:ln>
                      <a:noFill/>
                    </a:ln>
                    <a:solidFill>
                      <a:prstClr val="white"/>
                    </a:solidFill>
                    <a:effectLst/>
                    <a:uLnTx/>
                    <a:uFillTx/>
                    <a:ea typeface="ÇlÇr ñæí©" charset="0"/>
                  </a:rPr>
                  <a:t> </a:t>
                </a:r>
                <a:r>
                  <a:rPr kumimoji="0" lang="en-US" sz="1800" b="1" i="0" u="none" strike="noStrike" kern="0" cap="none" spc="0" normalizeH="0" baseline="0" noProof="0" dirty="0">
                    <a:ln>
                      <a:noFill/>
                    </a:ln>
                    <a:solidFill>
                      <a:prstClr val="white"/>
                    </a:solidFill>
                    <a:effectLst/>
                    <a:uLnTx/>
                    <a:uFillTx/>
                    <a:ea typeface="ÇlÇr ñæí©" charset="0"/>
                  </a:rPr>
                  <a:t>OF OUR INSTITUTIONAL RESPONSE TO RVSM</a:t>
                </a:r>
                <a:endParaRPr kumimoji="0" lang="en-US" sz="1900" b="1" i="0" u="none" strike="noStrike" kern="0" cap="none" spc="0" normalizeH="0" baseline="0" noProof="0" dirty="0">
                  <a:ln>
                    <a:noFill/>
                  </a:ln>
                  <a:solidFill>
                    <a:prstClr val="white"/>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prstClr val="white"/>
                  </a:solidFill>
                  <a:effectLst/>
                  <a:uLnTx/>
                  <a:uFillTx/>
                  <a:ea typeface="ÇlÇr ñæí©" charset="0"/>
                </a:endParaRPr>
              </a:p>
            </p:txBody>
          </p:sp>
          <p:pic>
            <p:nvPicPr>
              <p:cNvPr id="20" name="Graphic 19" descr="Bullseye with solid fill">
                <a:extLst>
                  <a:ext uri="{FF2B5EF4-FFF2-40B4-BE49-F238E27FC236}">
                    <a16:creationId xmlns:a16="http://schemas.microsoft.com/office/drawing/2014/main" id="{99E4C5F9-477F-3C4C-3001-5A0EED730E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5813" y="2717218"/>
                <a:ext cx="376821" cy="376821"/>
              </a:xfrm>
              <a:prstGeom prst="rect">
                <a:avLst/>
              </a:prstGeom>
            </p:spPr>
          </p:pic>
          <p:pic>
            <p:nvPicPr>
              <p:cNvPr id="21" name="Picture 20">
                <a:extLst>
                  <a:ext uri="{FF2B5EF4-FFF2-40B4-BE49-F238E27FC236}">
                    <a16:creationId xmlns:a16="http://schemas.microsoft.com/office/drawing/2014/main" id="{1DFA18D3-13D6-8E1A-EC5E-E87D7FE7CC3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648147" y="3470777"/>
                <a:ext cx="7842139" cy="1732113"/>
              </a:xfrm>
              <a:prstGeom prst="rect">
                <a:avLst/>
              </a:prstGeom>
            </p:spPr>
          </p:pic>
        </p:grpSp>
      </p:grpSp>
      <p:sp>
        <p:nvSpPr>
          <p:cNvPr id="22" name="TextBox 21">
            <a:extLst>
              <a:ext uri="{FF2B5EF4-FFF2-40B4-BE49-F238E27FC236}">
                <a16:creationId xmlns:a16="http://schemas.microsoft.com/office/drawing/2014/main" id="{0B342EE6-A83C-B831-11EE-B1929C3BE73B}"/>
              </a:ext>
            </a:extLst>
          </p:cNvPr>
          <p:cNvSpPr txBox="1"/>
          <p:nvPr/>
        </p:nvSpPr>
        <p:spPr>
          <a:xfrm>
            <a:off x="10089506" y="2273517"/>
            <a:ext cx="1324303" cy="523220"/>
          </a:xfrm>
          <a:prstGeom prst="rect">
            <a:avLst/>
          </a:prstGeom>
          <a:noFill/>
        </p:spPr>
        <p:txBody>
          <a:bodyPr wrap="square" rtlCol="0">
            <a:spAutoFit/>
          </a:bodyPr>
          <a:lstStyle/>
          <a:p>
            <a:r>
              <a:rPr lang="en-US" sz="2800" b="1" dirty="0">
                <a:solidFill>
                  <a:srgbClr val="00B050"/>
                </a:solidFill>
                <a:latin typeface="Century Gothic" panose="020B0502020202020204" pitchFamily="34" charset="0"/>
              </a:rPr>
              <a:t>YES</a:t>
            </a:r>
          </a:p>
        </p:txBody>
      </p:sp>
      <p:sp>
        <p:nvSpPr>
          <p:cNvPr id="23" name="TextBox 22">
            <a:extLst>
              <a:ext uri="{FF2B5EF4-FFF2-40B4-BE49-F238E27FC236}">
                <a16:creationId xmlns:a16="http://schemas.microsoft.com/office/drawing/2014/main" id="{0AE3C381-D2AB-2049-5B76-1DE702DAAD3D}"/>
              </a:ext>
            </a:extLst>
          </p:cNvPr>
          <p:cNvSpPr txBox="1"/>
          <p:nvPr/>
        </p:nvSpPr>
        <p:spPr>
          <a:xfrm>
            <a:off x="10089505" y="3767417"/>
            <a:ext cx="1324303" cy="369332"/>
          </a:xfrm>
          <a:prstGeom prst="rect">
            <a:avLst/>
          </a:prstGeom>
          <a:noFill/>
        </p:spPr>
        <p:txBody>
          <a:bodyPr wrap="square" rtlCol="0">
            <a:spAutoFit/>
          </a:bodyPr>
          <a:lstStyle/>
          <a:p>
            <a:r>
              <a:rPr lang="en-US" b="1" dirty="0">
                <a:solidFill>
                  <a:srgbClr val="FF0000"/>
                </a:solidFill>
                <a:latin typeface="Century Gothic" panose="020B0502020202020204" pitchFamily="34" charset="0"/>
              </a:rPr>
              <a:t>NOT YET</a:t>
            </a:r>
          </a:p>
        </p:txBody>
      </p:sp>
    </p:spTree>
    <p:extLst>
      <p:ext uri="{BB962C8B-B14F-4D97-AF65-F5344CB8AC3E}">
        <p14:creationId xmlns:p14="http://schemas.microsoft.com/office/powerpoint/2010/main" val="2702645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2090887" y="-1946349"/>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9FEE2277-6218-41F1-B25A-0987068142BF}"/>
              </a:ext>
            </a:extLst>
          </p:cNvPr>
          <p:cNvGrpSpPr/>
          <p:nvPr/>
        </p:nvGrpSpPr>
        <p:grpSpPr>
          <a:xfrm>
            <a:off x="3825923" y="3332377"/>
            <a:ext cx="7693747" cy="2543619"/>
            <a:chOff x="3583765" y="3204152"/>
            <a:chExt cx="7693747" cy="2543619"/>
          </a:xfrm>
        </p:grpSpPr>
        <p:pic>
          <p:nvPicPr>
            <p:cNvPr id="69" name="Graphic 68" descr="Bullseye with solid fill">
              <a:extLst>
                <a:ext uri="{FF2B5EF4-FFF2-40B4-BE49-F238E27FC236}">
                  <a16:creationId xmlns:a16="http://schemas.microsoft.com/office/drawing/2014/main" id="{437F64D1-35E1-4431-A708-1D1474239C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83765" y="3204152"/>
              <a:ext cx="425723" cy="425723"/>
            </a:xfrm>
            <a:prstGeom prst="rect">
              <a:avLst/>
            </a:prstGeom>
          </p:spPr>
        </p:pic>
        <p:sp>
          <p:nvSpPr>
            <p:cNvPr id="40" name="Rectangle 39">
              <a:extLst>
                <a:ext uri="{FF2B5EF4-FFF2-40B4-BE49-F238E27FC236}">
                  <a16:creationId xmlns:a16="http://schemas.microsoft.com/office/drawing/2014/main" id="{5474951A-AC6B-43E5-86B1-5E3392236649}"/>
                </a:ext>
              </a:extLst>
            </p:cNvPr>
            <p:cNvSpPr/>
            <p:nvPr/>
          </p:nvSpPr>
          <p:spPr>
            <a:xfrm>
              <a:off x="10595620" y="3717721"/>
              <a:ext cx="681892" cy="1282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C184BA2D-BD8B-4672-8F14-F278BBE767D9}"/>
                </a:ext>
              </a:extLst>
            </p:cNvPr>
            <p:cNvSpPr/>
            <p:nvPr/>
          </p:nvSpPr>
          <p:spPr>
            <a:xfrm>
              <a:off x="9720722" y="3603052"/>
              <a:ext cx="419449" cy="445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C7E651C-99B1-4B19-8D09-D8720245041C}"/>
                </a:ext>
              </a:extLst>
            </p:cNvPr>
            <p:cNvSpPr/>
            <p:nvPr/>
          </p:nvSpPr>
          <p:spPr>
            <a:xfrm>
              <a:off x="9679202" y="5265696"/>
              <a:ext cx="593130" cy="48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849B44CB-E440-447A-8E93-DE983649A483}"/>
                </a:ext>
              </a:extLst>
            </p:cNvPr>
            <p:cNvSpPr/>
            <p:nvPr/>
          </p:nvSpPr>
          <p:spPr>
            <a:xfrm>
              <a:off x="9468398" y="5196377"/>
              <a:ext cx="520337" cy="48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A8C5AE9-D9BB-4F94-832F-8AB97A06D0C7}"/>
                </a:ext>
              </a:extLst>
            </p:cNvPr>
            <p:cNvSpPr/>
            <p:nvPr/>
          </p:nvSpPr>
          <p:spPr>
            <a:xfrm>
              <a:off x="9755120" y="5042552"/>
              <a:ext cx="438057" cy="37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Text&#10;&#10;Description automatically generated">
            <a:extLst>
              <a:ext uri="{FF2B5EF4-FFF2-40B4-BE49-F238E27FC236}">
                <a16:creationId xmlns:a16="http://schemas.microsoft.com/office/drawing/2014/main" id="{60B62DFC-58D7-2761-9AC7-11A0148FD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117" y="1627477"/>
            <a:ext cx="11696700" cy="3543300"/>
          </a:xfrm>
          <a:prstGeom prst="rect">
            <a:avLst/>
          </a:prstGeom>
        </p:spPr>
      </p:pic>
    </p:spTree>
    <p:extLst>
      <p:ext uri="{BB962C8B-B14F-4D97-AF65-F5344CB8AC3E}">
        <p14:creationId xmlns:p14="http://schemas.microsoft.com/office/powerpoint/2010/main" val="1589424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942332" y="-17238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14" name="Graphic 13" descr="Anger Symbol with solid fill">
            <a:extLst>
              <a:ext uri="{FF2B5EF4-FFF2-40B4-BE49-F238E27FC236}">
                <a16:creationId xmlns:a16="http://schemas.microsoft.com/office/drawing/2014/main" id="{8DFC8059-474A-473E-A72D-CA136BC611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497" y="1771601"/>
            <a:ext cx="328975" cy="328975"/>
          </a:xfrm>
          <a:prstGeom prst="rect">
            <a:avLst/>
          </a:prstGeom>
        </p:spPr>
      </p:pic>
      <p:pic>
        <p:nvPicPr>
          <p:cNvPr id="7" name="Picture 6">
            <a:extLst>
              <a:ext uri="{FF2B5EF4-FFF2-40B4-BE49-F238E27FC236}">
                <a16:creationId xmlns:a16="http://schemas.microsoft.com/office/drawing/2014/main" id="{89C7631B-10F5-4C98-AB47-D5B9456E02C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0231" y="475543"/>
            <a:ext cx="4242862" cy="5400006"/>
          </a:xfrm>
          <a:prstGeom prst="rect">
            <a:avLst/>
          </a:prstGeom>
        </p:spPr>
      </p:pic>
      <p:pic>
        <p:nvPicPr>
          <p:cNvPr id="8" name="Picture 7">
            <a:extLst>
              <a:ext uri="{FF2B5EF4-FFF2-40B4-BE49-F238E27FC236}">
                <a16:creationId xmlns:a16="http://schemas.microsoft.com/office/drawing/2014/main" id="{7B402121-0736-41F3-9B82-4698B7D8FB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86852" y="395580"/>
            <a:ext cx="4305690" cy="5479969"/>
          </a:xfrm>
          <a:prstGeom prst="rect">
            <a:avLst/>
          </a:prstGeom>
        </p:spPr>
      </p:pic>
    </p:spTree>
    <p:extLst>
      <p:ext uri="{BB962C8B-B14F-4D97-AF65-F5344CB8AC3E}">
        <p14:creationId xmlns:p14="http://schemas.microsoft.com/office/powerpoint/2010/main" val="2288694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0B59-67E9-4D21-8CD1-64F17C2D2ADA}"/>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F871118B-1A56-4B93-8C14-1D8269C1062A}"/>
              </a:ext>
            </a:extLst>
          </p:cNvPr>
          <p:cNvSpPr>
            <a:spLocks noGrp="1"/>
          </p:cNvSpPr>
          <p:nvPr>
            <p:ph type="body" idx="1"/>
          </p:nvPr>
        </p:nvSpPr>
        <p:spPr/>
        <p:txBody>
          <a:bodyPr/>
          <a:lstStyle/>
          <a:p>
            <a:endParaRPr lang="en-US"/>
          </a:p>
        </p:txBody>
      </p:sp>
      <p:pic>
        <p:nvPicPr>
          <p:cNvPr id="5" name="Picture 4" descr="A pink flower on a lily pad&#10;&#10;Description automatically generated with medium confidence">
            <a:extLst>
              <a:ext uri="{FF2B5EF4-FFF2-40B4-BE49-F238E27FC236}">
                <a16:creationId xmlns:a16="http://schemas.microsoft.com/office/drawing/2014/main" id="{D3E44878-E83E-44CF-A788-E21F62AEF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153292"/>
            <a:ext cx="12207474" cy="8011292"/>
          </a:xfrm>
          <a:prstGeom prst="rect">
            <a:avLst/>
          </a:prstGeom>
        </p:spPr>
      </p:pic>
      <p:sp>
        <p:nvSpPr>
          <p:cNvPr id="6" name="TextBox 5">
            <a:extLst>
              <a:ext uri="{FF2B5EF4-FFF2-40B4-BE49-F238E27FC236}">
                <a16:creationId xmlns:a16="http://schemas.microsoft.com/office/drawing/2014/main" id="{AF091C5A-2ED2-4BDD-A162-B7BD1EDD749F}"/>
              </a:ext>
            </a:extLst>
          </p:cNvPr>
          <p:cNvSpPr txBox="1"/>
          <p:nvPr/>
        </p:nvSpPr>
        <p:spPr>
          <a:xfrm>
            <a:off x="441207" y="2598003"/>
            <a:ext cx="5423393" cy="830997"/>
          </a:xfrm>
          <a:prstGeom prst="rect">
            <a:avLst/>
          </a:prstGeom>
          <a:noFill/>
        </p:spPr>
        <p:txBody>
          <a:bodyPr wrap="square" rtlCol="0">
            <a:spAutoFit/>
          </a:bodyPr>
          <a:lstStyle/>
          <a:p>
            <a:r>
              <a:rPr lang="en-US" sz="4800" b="1" spc="300" dirty="0">
                <a:solidFill>
                  <a:schemeClr val="bg1">
                    <a:lumMod val="95000"/>
                  </a:schemeClr>
                </a:solidFill>
              </a:rPr>
              <a:t>QUESTIONS?</a:t>
            </a:r>
          </a:p>
        </p:txBody>
      </p:sp>
    </p:spTree>
    <p:extLst>
      <p:ext uri="{BB962C8B-B14F-4D97-AF65-F5344CB8AC3E}">
        <p14:creationId xmlns:p14="http://schemas.microsoft.com/office/powerpoint/2010/main" val="2528414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90FEA56-D8B6-A31F-E171-69DDE30BB3A9}"/>
              </a:ext>
            </a:extLst>
          </p:cNvPr>
          <p:cNvGraphicFramePr>
            <a:graphicFrameLocks noGrp="1"/>
          </p:cNvGraphicFramePr>
          <p:nvPr>
            <p:extLst>
              <p:ext uri="{D42A27DB-BD31-4B8C-83A1-F6EECF244321}">
                <p14:modId xmlns:p14="http://schemas.microsoft.com/office/powerpoint/2010/main" val="3203808087"/>
              </p:ext>
            </p:extLst>
          </p:nvPr>
        </p:nvGraphicFramePr>
        <p:xfrm>
          <a:off x="1138518" y="680720"/>
          <a:ext cx="8454969" cy="5496560"/>
        </p:xfrm>
        <a:graphic>
          <a:graphicData uri="http://schemas.openxmlformats.org/drawingml/2006/table">
            <a:tbl>
              <a:tblPr firstRow="1" bandRow="1">
                <a:tableStyleId>{0660B408-B3CF-4A94-85FC-2B1E0A45F4A2}</a:tableStyleId>
              </a:tblPr>
              <a:tblGrid>
                <a:gridCol w="1801906">
                  <a:extLst>
                    <a:ext uri="{9D8B030D-6E8A-4147-A177-3AD203B41FA5}">
                      <a16:colId xmlns:a16="http://schemas.microsoft.com/office/drawing/2014/main" val="3257055012"/>
                    </a:ext>
                  </a:extLst>
                </a:gridCol>
                <a:gridCol w="6653063">
                  <a:extLst>
                    <a:ext uri="{9D8B030D-6E8A-4147-A177-3AD203B41FA5}">
                      <a16:colId xmlns:a16="http://schemas.microsoft.com/office/drawing/2014/main" val="3669948202"/>
                    </a:ext>
                  </a:extLst>
                </a:gridCol>
              </a:tblGrid>
              <a:tr h="370840">
                <a:tc>
                  <a:txBody>
                    <a:bodyPr/>
                    <a:lstStyle/>
                    <a:p>
                      <a:r>
                        <a:rPr lang="en-US" b="1" dirty="0">
                          <a:solidFill>
                            <a:schemeClr val="bg1"/>
                          </a:solidFill>
                        </a:rPr>
                        <a:t>YEAR 4</a:t>
                      </a:r>
                    </a:p>
                  </a:txBody>
                  <a:tcPr>
                    <a:solidFill>
                      <a:schemeClr val="accent2"/>
                    </a:solidFill>
                  </a:tcPr>
                </a:tc>
                <a:tc>
                  <a:txBody>
                    <a:bodyPr/>
                    <a:lstStyle/>
                    <a:p>
                      <a:endParaRPr lang="en-US" b="1" dirty="0">
                        <a:solidFill>
                          <a:schemeClr val="bg1"/>
                        </a:solidFill>
                      </a:endParaRPr>
                    </a:p>
                  </a:txBody>
                  <a:tcPr>
                    <a:solidFill>
                      <a:schemeClr val="accent2"/>
                    </a:solidFill>
                  </a:tcPr>
                </a:tc>
                <a:extLst>
                  <a:ext uri="{0D108BD9-81ED-4DB2-BD59-A6C34878D82A}">
                    <a16:rowId xmlns:a16="http://schemas.microsoft.com/office/drawing/2014/main" val="1623359005"/>
                  </a:ext>
                </a:extLst>
              </a:tr>
              <a:tr h="370840">
                <a:tc>
                  <a:txBody>
                    <a:bodyPr/>
                    <a:lstStyle/>
                    <a:p>
                      <a:r>
                        <a:rPr lang="en-US" dirty="0"/>
                        <a:t>Fall 2023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Campus engagement for feedback on </a:t>
                      </a:r>
                      <a:r>
                        <a:rPr lang="en-US"/>
                        <a:t>the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i="1" dirty="0"/>
                        <a:t>Know More </a:t>
                      </a:r>
                      <a:r>
                        <a:rPr lang="en-US" dirty="0"/>
                        <a:t>#3 planned—but will </a:t>
                      </a:r>
                      <a:r>
                        <a:rPr lang="en-US"/>
                        <a:t>delay]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915208979"/>
                  </a:ext>
                </a:extLst>
              </a:tr>
              <a:tr h="370840">
                <a:tc>
                  <a:txBody>
                    <a:bodyPr/>
                    <a:lstStyle/>
                    <a:p>
                      <a:r>
                        <a:rPr lang="en-US" dirty="0"/>
                        <a:t>Spring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Annual RVSM Strategic Plan updates posted on dashboard</a:t>
                      </a:r>
                    </a:p>
                    <a:p>
                      <a:endParaRPr lang="en-US" dirty="0"/>
                    </a:p>
                  </a:txBody>
                  <a:tcPr/>
                </a:tc>
                <a:extLst>
                  <a:ext uri="{0D108BD9-81ED-4DB2-BD59-A6C34878D82A}">
                    <a16:rowId xmlns:a16="http://schemas.microsoft.com/office/drawing/2014/main" val="2486031188"/>
                  </a:ext>
                </a:extLst>
              </a:tr>
              <a:tr h="370840">
                <a:tc>
                  <a:txBody>
                    <a:bodyPr/>
                    <a:lstStyle/>
                    <a:p>
                      <a:r>
                        <a:rPr lang="en-US" b="1" dirty="0">
                          <a:solidFill>
                            <a:schemeClr val="bg1"/>
                          </a:solidFill>
                        </a:rPr>
                        <a:t>YEAR 5</a:t>
                      </a:r>
                    </a:p>
                  </a:txBody>
                  <a:tcPr>
                    <a:solidFill>
                      <a:schemeClr val="accent2"/>
                    </a:solidFill>
                  </a:tcPr>
                </a:tc>
                <a:tc>
                  <a:txBody>
                    <a:bodyPr/>
                    <a:lstStyle/>
                    <a:p>
                      <a:endParaRPr lang="en-US" dirty="0"/>
                    </a:p>
                  </a:txBody>
                  <a:tcPr>
                    <a:solidFill>
                      <a:schemeClr val="accent2"/>
                    </a:solidFill>
                  </a:tcPr>
                </a:tc>
                <a:extLst>
                  <a:ext uri="{0D108BD9-81ED-4DB2-BD59-A6C34878D82A}">
                    <a16:rowId xmlns:a16="http://schemas.microsoft.com/office/drawing/2014/main" val="693021738"/>
                  </a:ext>
                </a:extLst>
              </a:tr>
              <a:tr h="370840">
                <a:tc>
                  <a:txBody>
                    <a:bodyPr/>
                    <a:lstStyle/>
                    <a:p>
                      <a:r>
                        <a:rPr lang="en-US" dirty="0"/>
                        <a:t>Fall</a:t>
                      </a:r>
                    </a:p>
                  </a:txBody>
                  <a:tcPr/>
                </a:tc>
                <a:tc>
                  <a:txBody>
                    <a:bodyPr/>
                    <a:lstStyle/>
                    <a:p>
                      <a:r>
                        <a:rPr lang="en-US" i="1" dirty="0"/>
                        <a:t>Know More @MSU RVSM Climate Survey </a:t>
                      </a:r>
                      <a:r>
                        <a:rPr lang="en-US" dirty="0"/>
                        <a:t>#3 administered</a:t>
                      </a:r>
                    </a:p>
                    <a:p>
                      <a:endParaRPr lang="en-US" dirty="0"/>
                    </a:p>
                    <a:p>
                      <a:r>
                        <a:rPr lang="en-US" dirty="0"/>
                        <a:t>Annual RVSM Strategic Plan updates posted on dashboard</a:t>
                      </a:r>
                    </a:p>
                    <a:p>
                      <a:endParaRPr lang="en-US" dirty="0"/>
                    </a:p>
                  </a:txBody>
                  <a:tcPr/>
                </a:tc>
                <a:extLst>
                  <a:ext uri="{0D108BD9-81ED-4DB2-BD59-A6C34878D82A}">
                    <a16:rowId xmlns:a16="http://schemas.microsoft.com/office/drawing/2014/main" val="3893277604"/>
                  </a:ext>
                </a:extLst>
              </a:tr>
              <a:tr h="370840">
                <a:tc>
                  <a:txBody>
                    <a:bodyPr/>
                    <a:lstStyle/>
                    <a:p>
                      <a:r>
                        <a:rPr lang="en-US" dirty="0"/>
                        <a:t>Spring</a:t>
                      </a:r>
                    </a:p>
                  </a:txBody>
                  <a:tcPr/>
                </a:tc>
                <a:tc>
                  <a:txBody>
                    <a:bodyPr/>
                    <a:lstStyle/>
                    <a:p>
                      <a:r>
                        <a:rPr lang="en-US" i="1" dirty="0"/>
                        <a:t>Know More </a:t>
                      </a:r>
                      <a:r>
                        <a:rPr lang="en-US" dirty="0"/>
                        <a:t>#3 report released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Annual RVSM Strategic Plan updates posted on dashboard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Future planning</a:t>
                      </a:r>
                    </a:p>
                    <a:p>
                      <a:endParaRPr lang="en-US" dirty="0"/>
                    </a:p>
                  </a:txBody>
                  <a:tcPr/>
                </a:tc>
                <a:extLst>
                  <a:ext uri="{0D108BD9-81ED-4DB2-BD59-A6C34878D82A}">
                    <a16:rowId xmlns:a16="http://schemas.microsoft.com/office/drawing/2014/main" val="2947541160"/>
                  </a:ext>
                </a:extLst>
              </a:tr>
            </a:tbl>
          </a:graphicData>
        </a:graphic>
      </p:graphicFrame>
    </p:spTree>
    <p:extLst>
      <p:ext uri="{BB962C8B-B14F-4D97-AF65-F5344CB8AC3E}">
        <p14:creationId xmlns:p14="http://schemas.microsoft.com/office/powerpoint/2010/main" val="3638307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0B59-67E9-4D21-8CD1-64F17C2D2ADA}"/>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F871118B-1A56-4B93-8C14-1D8269C1062A}"/>
              </a:ext>
            </a:extLst>
          </p:cNvPr>
          <p:cNvSpPr>
            <a:spLocks noGrp="1"/>
          </p:cNvSpPr>
          <p:nvPr>
            <p:ph type="body" idx="1"/>
          </p:nvPr>
        </p:nvSpPr>
        <p:spPr/>
        <p:txBody>
          <a:bodyPr/>
          <a:lstStyle/>
          <a:p>
            <a:endParaRPr lang="en-US"/>
          </a:p>
        </p:txBody>
      </p:sp>
      <p:pic>
        <p:nvPicPr>
          <p:cNvPr id="5" name="Picture 4" descr="A pink flower on a lily pad&#10;&#10;Description automatically generated with medium confidence">
            <a:extLst>
              <a:ext uri="{FF2B5EF4-FFF2-40B4-BE49-F238E27FC236}">
                <a16:creationId xmlns:a16="http://schemas.microsoft.com/office/drawing/2014/main" id="{D3E44878-E83E-44CF-A788-E21F62AEF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474" y="-1153292"/>
            <a:ext cx="12207474" cy="8011292"/>
          </a:xfrm>
          <a:prstGeom prst="rect">
            <a:avLst/>
          </a:prstGeom>
        </p:spPr>
      </p:pic>
      <p:sp>
        <p:nvSpPr>
          <p:cNvPr id="7" name="TextBox 6">
            <a:extLst>
              <a:ext uri="{FF2B5EF4-FFF2-40B4-BE49-F238E27FC236}">
                <a16:creationId xmlns:a16="http://schemas.microsoft.com/office/drawing/2014/main" id="{B85D80B9-24BB-4CE3-8E66-50E5A752297A}"/>
              </a:ext>
            </a:extLst>
          </p:cNvPr>
          <p:cNvSpPr txBox="1"/>
          <p:nvPr/>
        </p:nvSpPr>
        <p:spPr>
          <a:xfrm>
            <a:off x="1061629" y="2527310"/>
            <a:ext cx="6379077" cy="1323439"/>
          </a:xfrm>
          <a:prstGeom prst="rect">
            <a:avLst/>
          </a:prstGeom>
          <a:noFill/>
        </p:spPr>
        <p:txBody>
          <a:bodyPr wrap="square" rtlCol="0">
            <a:spAutoFit/>
          </a:bodyPr>
          <a:lstStyle/>
          <a:p>
            <a:r>
              <a:rPr lang="en-US" sz="4000" b="1" spc="300" dirty="0">
                <a:solidFill>
                  <a:schemeClr val="bg1">
                    <a:lumMod val="95000"/>
                  </a:schemeClr>
                </a:solidFill>
              </a:rPr>
              <a:t>OVERVIEW </a:t>
            </a:r>
            <a:r>
              <a:rPr lang="en-US" sz="2400" b="1" spc="300" dirty="0">
                <a:solidFill>
                  <a:schemeClr val="bg1">
                    <a:lumMod val="95000"/>
                  </a:schemeClr>
                </a:solidFill>
              </a:rPr>
              <a:t>OF THE </a:t>
            </a:r>
          </a:p>
          <a:p>
            <a:r>
              <a:rPr lang="en-US" sz="4000" b="1" spc="300" dirty="0">
                <a:solidFill>
                  <a:schemeClr val="bg1">
                    <a:lumMod val="95000"/>
                  </a:schemeClr>
                </a:solidFill>
              </a:rPr>
              <a:t>RVSM STRATEGIC PLAN</a:t>
            </a:r>
          </a:p>
        </p:txBody>
      </p:sp>
      <p:pic>
        <p:nvPicPr>
          <p:cNvPr id="11" name="Graphic 10" descr="Badge with solid fill">
            <a:extLst>
              <a:ext uri="{FF2B5EF4-FFF2-40B4-BE49-F238E27FC236}">
                <a16:creationId xmlns:a16="http://schemas.microsoft.com/office/drawing/2014/main" id="{A6D405BE-B9A8-4A0D-BFC0-A10608F35A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229" y="2527310"/>
            <a:ext cx="914400" cy="914400"/>
          </a:xfrm>
          <a:prstGeom prst="rect">
            <a:avLst/>
          </a:prstGeom>
        </p:spPr>
      </p:pic>
    </p:spTree>
    <p:extLst>
      <p:ext uri="{BB962C8B-B14F-4D97-AF65-F5344CB8AC3E}">
        <p14:creationId xmlns:p14="http://schemas.microsoft.com/office/powerpoint/2010/main" val="2892367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3">
            <a:extLst>
              <a:ext uri="{FF2B5EF4-FFF2-40B4-BE49-F238E27FC236}">
                <a16:creationId xmlns:a16="http://schemas.microsoft.com/office/drawing/2014/main" id="{A999A60D-A2AF-4B01-BCD1-D3787095C3EF}"/>
              </a:ext>
            </a:extLst>
          </p:cNvPr>
          <p:cNvSpPr txBox="1">
            <a:spLocks/>
          </p:cNvSpPr>
          <p:nvPr/>
        </p:nvSpPr>
        <p:spPr>
          <a:xfrm>
            <a:off x="708733" y="274588"/>
            <a:ext cx="12168583" cy="480233"/>
          </a:xfrm>
          <a:prstGeom prst="rect">
            <a:avLst/>
          </a:prstGeom>
        </p:spPr>
        <p:txBody>
          <a:bodyPr>
            <a:normAutofit fontScale="90000" lnSpcReduction="20000"/>
          </a:bodyPr>
          <a:lstStyle>
            <a:lvl1pPr algn="l" defTabSz="457200" rtl="0" eaLnBrk="1" fontAlgn="base" hangingPunct="1">
              <a:spcBef>
                <a:spcPct val="0"/>
              </a:spcBef>
              <a:spcAft>
                <a:spcPct val="0"/>
              </a:spcAft>
              <a:defRPr sz="3600" b="0" i="0" kern="1200" baseline="0">
                <a:ln>
                  <a:noFill/>
                </a:ln>
                <a:solidFill>
                  <a:srgbClr val="18453B"/>
                </a:solidFill>
                <a:latin typeface="Gotham-Bold"/>
                <a:ea typeface="ＭＳ Ｐゴシック" charset="-128"/>
                <a:cs typeface="Gotham-Bold"/>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effectLst/>
                <a:uLnTx/>
                <a:uFillTx/>
                <a:latin typeface="Arial Black" panose="020B0A04020102020204" pitchFamily="34" charset="0"/>
                <a:ea typeface="ＭＳ Ｐゴシック" charset="-128"/>
              </a:rPr>
              <a:t>How We Created the RVSM Strategic Plan </a:t>
            </a:r>
            <a:endParaRPr kumimoji="0" lang="en-US" sz="3600" b="0" i="0" u="none" strike="noStrike" kern="1200" cap="none" spc="0" normalizeH="0" baseline="0" noProof="0" dirty="0">
              <a:ln>
                <a:noFill/>
              </a:ln>
              <a:effectLst/>
              <a:uLnTx/>
              <a:uFillTx/>
              <a:latin typeface="Arial Black" panose="020B0A04020102020204" pitchFamily="34" charset="0"/>
              <a:ea typeface="ＭＳ Ｐゴシック" charset="-128"/>
            </a:endParaRPr>
          </a:p>
        </p:txBody>
      </p:sp>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935874"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354366" y="-4278750"/>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21" name="Picture 20" descr="A close up of a sign&#10;&#10;Description automatically generated">
            <a:extLst>
              <a:ext uri="{FF2B5EF4-FFF2-40B4-BE49-F238E27FC236}">
                <a16:creationId xmlns:a16="http://schemas.microsoft.com/office/drawing/2014/main" id="{195AA74D-B2AB-4E88-9DB0-6C969EA919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515" y="1685571"/>
            <a:ext cx="2570041" cy="3553036"/>
          </a:xfrm>
          <a:prstGeom prst="rect">
            <a:avLst/>
          </a:prstGeom>
          <a:ln>
            <a:noFill/>
          </a:ln>
        </p:spPr>
      </p:pic>
      <p:sp>
        <p:nvSpPr>
          <p:cNvPr id="22" name="TextBox 21">
            <a:extLst>
              <a:ext uri="{FF2B5EF4-FFF2-40B4-BE49-F238E27FC236}">
                <a16:creationId xmlns:a16="http://schemas.microsoft.com/office/drawing/2014/main" id="{369012DE-9206-4885-9C97-CF10F83E2268}"/>
              </a:ext>
            </a:extLst>
          </p:cNvPr>
          <p:cNvSpPr txBox="1"/>
          <p:nvPr/>
        </p:nvSpPr>
        <p:spPr>
          <a:xfrm>
            <a:off x="759298" y="909729"/>
            <a:ext cx="4868777" cy="430887"/>
          </a:xfrm>
          <a:prstGeom prst="rect">
            <a:avLst/>
          </a:prstGeom>
          <a:solidFill>
            <a:srgbClr val="97A2A2">
              <a:alpha val="44706"/>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normalizeH="0" noProof="0" dirty="0">
                <a:ln>
                  <a:noFill/>
                </a:ln>
                <a:solidFill>
                  <a:srgbClr val="18453B"/>
                </a:solidFill>
                <a:effectLst/>
                <a:uLnTx/>
                <a:uFillTx/>
                <a:latin typeface="Calibri"/>
                <a:ea typeface="+mn-ea"/>
                <a:cs typeface="+mn-cs"/>
              </a:rPr>
              <a:t>OUR PLANNING FRAMEWORK</a:t>
            </a:r>
          </a:p>
        </p:txBody>
      </p:sp>
      <p:cxnSp>
        <p:nvCxnSpPr>
          <p:cNvPr id="23" name="Straight Connector 22">
            <a:extLst>
              <a:ext uri="{FF2B5EF4-FFF2-40B4-BE49-F238E27FC236}">
                <a16:creationId xmlns:a16="http://schemas.microsoft.com/office/drawing/2014/main" id="{B4102BCD-5053-494B-A731-9C935B0A907E}"/>
              </a:ext>
            </a:extLst>
          </p:cNvPr>
          <p:cNvCxnSpPr>
            <a:cxnSpLocks/>
          </p:cNvCxnSpPr>
          <p:nvPr/>
        </p:nvCxnSpPr>
        <p:spPr>
          <a:xfrm>
            <a:off x="0" y="1448931"/>
            <a:ext cx="12192000"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340D2D9-5FF2-4527-B63A-A920768BFF65}"/>
              </a:ext>
            </a:extLst>
          </p:cNvPr>
          <p:cNvCxnSpPr>
            <a:cxnSpLocks/>
          </p:cNvCxnSpPr>
          <p:nvPr/>
        </p:nvCxnSpPr>
        <p:spPr>
          <a:xfrm>
            <a:off x="0" y="787006"/>
            <a:ext cx="12192000"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14BB6F7D-EF8A-4CD9-91C6-895BA6F14F9C}"/>
              </a:ext>
            </a:extLst>
          </p:cNvPr>
          <p:cNvSpPr txBox="1"/>
          <p:nvPr/>
        </p:nvSpPr>
        <p:spPr>
          <a:xfrm>
            <a:off x="6469737" y="2102088"/>
            <a:ext cx="5600853" cy="2739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normalizeH="0" noProof="0" dirty="0">
                <a:ln>
                  <a:noFill/>
                </a:ln>
                <a:solidFill>
                  <a:schemeClr val="accent1"/>
                </a:solidFill>
                <a:effectLst/>
                <a:uLnTx/>
                <a:uFillTx/>
                <a:latin typeface="Calibri"/>
                <a:ea typeface="+mn-ea"/>
                <a:cs typeface="+mn-cs"/>
              </a:rPr>
              <a:t>Empirically-driven, value-based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normalizeH="0" noProof="0" dirty="0">
              <a:ln>
                <a:noFill/>
              </a:ln>
              <a:solidFill>
                <a:schemeClr val="accent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accent1"/>
                </a:solidFill>
                <a:latin typeface="Calibri"/>
              </a:rPr>
              <a:t>Guide for creating </a:t>
            </a:r>
            <a:r>
              <a:rPr kumimoji="0" lang="en-US" sz="2200" b="1" i="0" u="none" strike="noStrike" kern="1200" cap="none" normalizeH="0" noProof="0" dirty="0">
                <a:ln>
                  <a:noFill/>
                </a:ln>
                <a:solidFill>
                  <a:schemeClr val="accent1"/>
                </a:solidFill>
                <a:effectLst/>
                <a:uLnTx/>
                <a:uFillTx/>
                <a:latin typeface="Calibri"/>
                <a:ea typeface="+mn-ea"/>
                <a:cs typeface="+mn-cs"/>
              </a:rPr>
              <a:t>operational strategic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normalizeH="0" noProof="0" dirty="0">
              <a:ln>
                <a:noFill/>
              </a:ln>
              <a:solidFill>
                <a:schemeClr val="accent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normalizeH="0" noProof="0" dirty="0">
                <a:ln>
                  <a:noFill/>
                </a:ln>
                <a:solidFill>
                  <a:schemeClr val="accent1"/>
                </a:solidFill>
                <a:effectLst/>
                <a:uLnTx/>
                <a:uFillTx/>
                <a:latin typeface="Calibri"/>
                <a:ea typeface="+mn-ea"/>
                <a:cs typeface="+mn-cs"/>
              </a:rPr>
              <a:t>Prior use with diverse communities &amp; cultures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normalizeH="0" noProof="0" dirty="0">
              <a:ln>
                <a:noFill/>
              </a:ln>
              <a:solidFill>
                <a:schemeClr val="accent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normalizeH="0" noProof="0" dirty="0">
                <a:ln>
                  <a:noFill/>
                </a:ln>
                <a:solidFill>
                  <a:schemeClr val="accent1"/>
                </a:solidFill>
                <a:effectLst/>
                <a:uLnTx/>
                <a:uFillTx/>
                <a:latin typeface="Calibri"/>
                <a:ea typeface="+mn-ea"/>
                <a:cs typeface="+mn-cs"/>
              </a:rPr>
              <a:t>Prior use with RVSM initiatives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normalizeH="0" noProof="0" dirty="0">
              <a:ln>
                <a:noFill/>
              </a:ln>
              <a:solidFill>
                <a:schemeClr val="accent1"/>
              </a:solidFill>
              <a:effectLst/>
              <a:uLnTx/>
              <a:uFillTx/>
              <a:latin typeface="Calibri"/>
              <a:ea typeface="+mn-ea"/>
              <a:cs typeface="+mn-cs"/>
            </a:endParaRPr>
          </a:p>
        </p:txBody>
      </p:sp>
      <p:pic>
        <p:nvPicPr>
          <p:cNvPr id="67" name="Graphic 66" descr="Checkbox Checked">
            <a:extLst>
              <a:ext uri="{FF2B5EF4-FFF2-40B4-BE49-F238E27FC236}">
                <a16:creationId xmlns:a16="http://schemas.microsoft.com/office/drawing/2014/main" id="{E00278EA-6EB2-4BBE-955B-0641331EF64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5999" y="2137191"/>
            <a:ext cx="363176" cy="318685"/>
          </a:xfrm>
          <a:prstGeom prst="rect">
            <a:avLst/>
          </a:prstGeom>
        </p:spPr>
      </p:pic>
      <p:pic>
        <p:nvPicPr>
          <p:cNvPr id="68" name="Graphic 67" descr="Checkbox Checked">
            <a:extLst>
              <a:ext uri="{FF2B5EF4-FFF2-40B4-BE49-F238E27FC236}">
                <a16:creationId xmlns:a16="http://schemas.microsoft.com/office/drawing/2014/main" id="{6D04BD61-220B-4403-90C4-00673B5CFAE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5999" y="2843756"/>
            <a:ext cx="363176" cy="308778"/>
          </a:xfrm>
          <a:prstGeom prst="rect">
            <a:avLst/>
          </a:prstGeom>
        </p:spPr>
      </p:pic>
      <p:pic>
        <p:nvPicPr>
          <p:cNvPr id="69" name="Graphic 68" descr="Checkbox Checked">
            <a:extLst>
              <a:ext uri="{FF2B5EF4-FFF2-40B4-BE49-F238E27FC236}">
                <a16:creationId xmlns:a16="http://schemas.microsoft.com/office/drawing/2014/main" id="{D3DF0B68-653C-4BB4-B7B1-B159BA4584E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5999" y="3526107"/>
            <a:ext cx="363176" cy="318685"/>
          </a:xfrm>
          <a:prstGeom prst="rect">
            <a:avLst/>
          </a:prstGeom>
        </p:spPr>
      </p:pic>
      <p:pic>
        <p:nvPicPr>
          <p:cNvPr id="70" name="Graphic 69" descr="Checkbox Checked">
            <a:extLst>
              <a:ext uri="{FF2B5EF4-FFF2-40B4-BE49-F238E27FC236}">
                <a16:creationId xmlns:a16="http://schemas.microsoft.com/office/drawing/2014/main" id="{A8C80091-D011-4D9C-8C06-FEEAF2E2DAC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5999" y="4185873"/>
            <a:ext cx="363176" cy="318685"/>
          </a:xfrm>
          <a:prstGeom prst="rect">
            <a:avLst/>
          </a:prstGeom>
        </p:spPr>
      </p:pic>
      <p:grpSp>
        <p:nvGrpSpPr>
          <p:cNvPr id="2" name="Group 1">
            <a:extLst>
              <a:ext uri="{FF2B5EF4-FFF2-40B4-BE49-F238E27FC236}">
                <a16:creationId xmlns:a16="http://schemas.microsoft.com/office/drawing/2014/main" id="{4223BBB9-D81A-46E8-AC86-98073F75E076}"/>
              </a:ext>
            </a:extLst>
          </p:cNvPr>
          <p:cNvGrpSpPr/>
          <p:nvPr/>
        </p:nvGrpSpPr>
        <p:grpSpPr>
          <a:xfrm>
            <a:off x="3588101" y="1694582"/>
            <a:ext cx="2048283" cy="3544025"/>
            <a:chOff x="3588101" y="1694582"/>
            <a:chExt cx="2048283" cy="3544025"/>
          </a:xfrm>
        </p:grpSpPr>
        <p:sp>
          <p:nvSpPr>
            <p:cNvPr id="56" name="Rectangle 121">
              <a:extLst>
                <a:ext uri="{FF2B5EF4-FFF2-40B4-BE49-F238E27FC236}">
                  <a16:creationId xmlns:a16="http://schemas.microsoft.com/office/drawing/2014/main" id="{AF617E0E-992E-4AF6-B9F2-5C9A975D08B9}"/>
                </a:ext>
              </a:extLst>
            </p:cNvPr>
            <p:cNvSpPr>
              <a:spLocks noChangeArrowheads="1"/>
            </p:cNvSpPr>
            <p:nvPr/>
          </p:nvSpPr>
          <p:spPr bwMode="auto">
            <a:xfrm>
              <a:off x="3588101" y="3887124"/>
              <a:ext cx="2039974" cy="619389"/>
            </a:xfrm>
            <a:prstGeom prst="rect">
              <a:avLst/>
            </a:prstGeom>
            <a:solidFill>
              <a:srgbClr val="00818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a:ea typeface="ÇlÇr ñæí©" charset="0"/>
                  <a:cs typeface="+mn-cs"/>
                </a:rPr>
                <a:t>      </a:t>
              </a:r>
              <a:r>
                <a:rPr lang="en-US" sz="2000" b="1" kern="0" spc="50" baseline="0" dirty="0">
                  <a:solidFill>
                    <a:schemeClr val="bg1"/>
                  </a:solidFill>
                  <a:latin typeface="Calibri"/>
                  <a:ea typeface="ÇlÇr ñæí©" charset="0"/>
                </a:rPr>
                <a:t>INITIATIVES</a:t>
              </a:r>
              <a:endParaRPr kumimoji="0" lang="en-US" sz="2000" b="1" i="0" u="none" strike="noStrike" kern="0" cap="none" spc="50" normalizeH="0" noProof="0" dirty="0">
                <a:ln>
                  <a:noFill/>
                </a:ln>
                <a:solidFill>
                  <a:schemeClr val="bg1"/>
                </a:solidFill>
                <a:effectLst/>
                <a:uLnTx/>
                <a:uFillTx/>
                <a:latin typeface="Calibri"/>
                <a:ea typeface="ÇlÇr ñæí©" charset="0"/>
                <a:cs typeface="+mn-cs"/>
              </a:endParaRPr>
            </a:p>
          </p:txBody>
        </p:sp>
        <p:pic>
          <p:nvPicPr>
            <p:cNvPr id="59" name="Graphic 58" descr="Network">
              <a:extLst>
                <a:ext uri="{FF2B5EF4-FFF2-40B4-BE49-F238E27FC236}">
                  <a16:creationId xmlns:a16="http://schemas.microsoft.com/office/drawing/2014/main" id="{56551E05-142C-494F-8968-8FD2D6573C7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47183" y="4013570"/>
              <a:ext cx="353589" cy="351420"/>
            </a:xfrm>
            <a:prstGeom prst="rect">
              <a:avLst/>
            </a:prstGeom>
          </p:spPr>
        </p:pic>
        <p:sp>
          <p:nvSpPr>
            <p:cNvPr id="48" name="Rectangle 121">
              <a:extLst>
                <a:ext uri="{FF2B5EF4-FFF2-40B4-BE49-F238E27FC236}">
                  <a16:creationId xmlns:a16="http://schemas.microsoft.com/office/drawing/2014/main" id="{9B8FFA9F-C711-4491-A6CD-27C31F7FCA6A}"/>
                </a:ext>
              </a:extLst>
            </p:cNvPr>
            <p:cNvSpPr>
              <a:spLocks noChangeArrowheads="1"/>
            </p:cNvSpPr>
            <p:nvPr/>
          </p:nvSpPr>
          <p:spPr bwMode="auto">
            <a:xfrm>
              <a:off x="3588102" y="4619218"/>
              <a:ext cx="2039976" cy="619389"/>
            </a:xfrm>
            <a:prstGeom prst="rect">
              <a:avLst/>
            </a:prstGeom>
            <a:solidFill>
              <a:schemeClr val="tx2">
                <a:lumMod val="75000"/>
              </a:scheme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a:ea typeface="ÇlÇr ñæí©" charset="0"/>
                  <a:cs typeface="+mn-cs"/>
                </a:rPr>
                <a:t>      </a:t>
              </a:r>
              <a:r>
                <a:rPr kumimoji="0" lang="en-US" sz="2000" b="1" i="0" u="none" strike="noStrike" kern="0" cap="none" spc="50" normalizeH="0" noProof="0" dirty="0">
                  <a:ln>
                    <a:noFill/>
                  </a:ln>
                  <a:solidFill>
                    <a:schemeClr val="bg1"/>
                  </a:solidFill>
                  <a:effectLst/>
                  <a:uLnTx/>
                  <a:uFillTx/>
                  <a:latin typeface="Calibri"/>
                  <a:ea typeface="ÇlÇr ñæí©" charset="0"/>
                  <a:cs typeface="+mn-cs"/>
                </a:rPr>
                <a:t>METRICS</a:t>
              </a:r>
            </a:p>
          </p:txBody>
        </p:sp>
        <p:pic>
          <p:nvPicPr>
            <p:cNvPr id="60" name="Graphic 59" descr="Bar graph with upward trend">
              <a:extLst>
                <a:ext uri="{FF2B5EF4-FFF2-40B4-BE49-F238E27FC236}">
                  <a16:creationId xmlns:a16="http://schemas.microsoft.com/office/drawing/2014/main" id="{F30AB95F-144A-40D6-8B30-250832C1429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90230" y="4782769"/>
              <a:ext cx="380156" cy="326123"/>
            </a:xfrm>
            <a:prstGeom prst="rect">
              <a:avLst/>
            </a:prstGeom>
          </p:spPr>
        </p:pic>
        <p:sp>
          <p:nvSpPr>
            <p:cNvPr id="82" name="Rectangle 121">
              <a:extLst>
                <a:ext uri="{FF2B5EF4-FFF2-40B4-BE49-F238E27FC236}">
                  <a16:creationId xmlns:a16="http://schemas.microsoft.com/office/drawing/2014/main" id="{464CC62A-B111-429F-B5BB-12D70A678C03}"/>
                </a:ext>
              </a:extLst>
            </p:cNvPr>
            <p:cNvSpPr>
              <a:spLocks noChangeArrowheads="1"/>
            </p:cNvSpPr>
            <p:nvPr/>
          </p:nvSpPr>
          <p:spPr bwMode="auto">
            <a:xfrm>
              <a:off x="3604718" y="1694582"/>
              <a:ext cx="2026029" cy="619389"/>
            </a:xfrm>
            <a:prstGeom prst="rect">
              <a:avLst/>
            </a:prstGeom>
            <a:solidFill>
              <a:schemeClr val="accent1"/>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a:ea typeface="ÇlÇr ñæí©" charset="0"/>
                  <a:cs typeface="+mn-cs"/>
                </a:rPr>
                <a:t>    </a:t>
              </a:r>
              <a:r>
                <a:rPr kumimoji="0" lang="en-US" sz="2400" b="1" i="0" u="none" strike="noStrike" kern="0" cap="none" spc="50" normalizeH="0" noProof="0" dirty="0">
                  <a:ln>
                    <a:noFill/>
                  </a:ln>
                  <a:solidFill>
                    <a:schemeClr val="bg1"/>
                  </a:solidFill>
                  <a:effectLst/>
                  <a:uLnTx/>
                  <a:uFillTx/>
                  <a:latin typeface="Calibri"/>
                  <a:ea typeface="ÇlÇr ñæí©" charset="0"/>
                  <a:cs typeface="+mn-cs"/>
                </a:rPr>
                <a:t>VALUES</a:t>
              </a:r>
              <a:endParaRPr kumimoji="0" lang="en-US" sz="2000" b="1" i="0" u="none" strike="noStrike" kern="0" cap="none" spc="50" normalizeH="0" noProof="0" dirty="0">
                <a:ln>
                  <a:noFill/>
                </a:ln>
                <a:solidFill>
                  <a:schemeClr val="bg1"/>
                </a:solidFill>
                <a:effectLst/>
                <a:uLnTx/>
                <a:uFillTx/>
                <a:latin typeface="Calibri"/>
                <a:ea typeface="ÇlÇr ñæí©" charset="0"/>
                <a:cs typeface="+mn-cs"/>
              </a:endParaRPr>
            </a:p>
          </p:txBody>
        </p:sp>
        <p:pic>
          <p:nvPicPr>
            <p:cNvPr id="83" name="Graphic 82" descr="Flag">
              <a:extLst>
                <a:ext uri="{FF2B5EF4-FFF2-40B4-BE49-F238E27FC236}">
                  <a16:creationId xmlns:a16="http://schemas.microsoft.com/office/drawing/2014/main" id="{282EA095-D93F-4320-8A4D-E0047D53FB4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14894" y="1871820"/>
              <a:ext cx="348462" cy="290262"/>
            </a:xfrm>
            <a:prstGeom prst="rect">
              <a:avLst/>
            </a:prstGeom>
          </p:spPr>
        </p:pic>
        <p:sp>
          <p:nvSpPr>
            <p:cNvPr id="85" name="Rectangle 121">
              <a:extLst>
                <a:ext uri="{FF2B5EF4-FFF2-40B4-BE49-F238E27FC236}">
                  <a16:creationId xmlns:a16="http://schemas.microsoft.com/office/drawing/2014/main" id="{DDB295E9-8BF0-4B0D-BFD7-EB5497106FB9}"/>
                </a:ext>
              </a:extLst>
            </p:cNvPr>
            <p:cNvSpPr>
              <a:spLocks noChangeArrowheads="1"/>
            </p:cNvSpPr>
            <p:nvPr/>
          </p:nvSpPr>
          <p:spPr bwMode="auto">
            <a:xfrm>
              <a:off x="3596410" y="2426675"/>
              <a:ext cx="2039974" cy="619389"/>
            </a:xfrm>
            <a:prstGeom prst="rect">
              <a:avLst/>
            </a:prstGeom>
            <a:solidFill>
              <a:srgbClr val="BF5828"/>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a:ea typeface="ÇlÇr ñæí©" charset="0"/>
                  <a:cs typeface="+mn-cs"/>
                </a:rPr>
                <a:t>      </a:t>
              </a:r>
              <a:r>
                <a:rPr lang="en-US" sz="2000" b="1" kern="0" spc="50" baseline="0" dirty="0">
                  <a:solidFill>
                    <a:schemeClr val="bg1"/>
                  </a:solidFill>
                  <a:latin typeface="Calibri"/>
                  <a:ea typeface="ÇlÇr ñæí©" charset="0"/>
                </a:rPr>
                <a:t>PRINCIPLES</a:t>
              </a:r>
              <a:endParaRPr kumimoji="0" lang="en-US" sz="2000" b="1" i="0" u="none" strike="noStrike" kern="0" cap="none" spc="50" normalizeH="0" noProof="0" dirty="0">
                <a:ln>
                  <a:noFill/>
                </a:ln>
                <a:solidFill>
                  <a:schemeClr val="bg1"/>
                </a:solidFill>
                <a:effectLst/>
                <a:uLnTx/>
                <a:uFillTx/>
                <a:latin typeface="Calibri"/>
                <a:ea typeface="ÇlÇr ñæí©" charset="0"/>
                <a:cs typeface="+mn-cs"/>
              </a:endParaRPr>
            </a:p>
          </p:txBody>
        </p:sp>
        <p:pic>
          <p:nvPicPr>
            <p:cNvPr id="86" name="Graphic 85" descr="Wreath">
              <a:extLst>
                <a:ext uri="{FF2B5EF4-FFF2-40B4-BE49-F238E27FC236}">
                  <a16:creationId xmlns:a16="http://schemas.microsoft.com/office/drawing/2014/main" id="{28F78EBE-5464-4637-B408-79543BB8DE3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77642" y="2544479"/>
              <a:ext cx="341770" cy="358426"/>
            </a:xfrm>
            <a:prstGeom prst="rect">
              <a:avLst/>
            </a:prstGeom>
          </p:spPr>
        </p:pic>
        <p:sp>
          <p:nvSpPr>
            <p:cNvPr id="88" name="Rectangle 121">
              <a:extLst>
                <a:ext uri="{FF2B5EF4-FFF2-40B4-BE49-F238E27FC236}">
                  <a16:creationId xmlns:a16="http://schemas.microsoft.com/office/drawing/2014/main" id="{C891B42F-4283-4776-9AE7-550ABE7A2241}"/>
                </a:ext>
              </a:extLst>
            </p:cNvPr>
            <p:cNvSpPr>
              <a:spLocks noChangeArrowheads="1"/>
            </p:cNvSpPr>
            <p:nvPr/>
          </p:nvSpPr>
          <p:spPr bwMode="auto">
            <a:xfrm>
              <a:off x="3596410" y="3158768"/>
              <a:ext cx="2039974" cy="615652"/>
            </a:xfrm>
            <a:prstGeom prst="rect">
              <a:avLst/>
            </a:prstGeom>
            <a:solidFill>
              <a:srgbClr val="6E005F"/>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a:ea typeface="ÇlÇr ñæí©" charset="0"/>
                  <a:cs typeface="+mn-cs"/>
                </a:rPr>
                <a:t>      </a:t>
              </a:r>
              <a:r>
                <a:rPr lang="en-US" sz="2400" b="1" kern="0" spc="50" baseline="0" dirty="0">
                  <a:solidFill>
                    <a:schemeClr val="bg1"/>
                  </a:solidFill>
                  <a:latin typeface="Calibri"/>
                  <a:ea typeface="ÇlÇr ñæí©" charset="0"/>
                </a:rPr>
                <a:t>AIMS</a:t>
              </a:r>
              <a:endParaRPr kumimoji="0" lang="en-US" sz="2000" b="1" i="0" u="none" strike="noStrike" kern="0" cap="none" spc="50" normalizeH="0" noProof="0" dirty="0">
                <a:ln>
                  <a:noFill/>
                </a:ln>
                <a:solidFill>
                  <a:schemeClr val="bg1"/>
                </a:solidFill>
                <a:effectLst/>
                <a:uLnTx/>
                <a:uFillTx/>
                <a:latin typeface="Calibri"/>
                <a:ea typeface="ÇlÇr ñæí©" charset="0"/>
                <a:cs typeface="+mn-cs"/>
              </a:endParaRPr>
            </a:p>
          </p:txBody>
        </p:sp>
        <p:pic>
          <p:nvPicPr>
            <p:cNvPr id="89" name="Graphic 88" descr="Bullseye with solid fill">
              <a:extLst>
                <a:ext uri="{FF2B5EF4-FFF2-40B4-BE49-F238E27FC236}">
                  <a16:creationId xmlns:a16="http://schemas.microsoft.com/office/drawing/2014/main" id="{BD66C32A-9FAE-403D-9754-6F41455B1FC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58904" y="3276937"/>
              <a:ext cx="376821" cy="374548"/>
            </a:xfrm>
            <a:prstGeom prst="rect">
              <a:avLst/>
            </a:prstGeom>
          </p:spPr>
        </p:pic>
      </p:grpSp>
      <p:sp>
        <p:nvSpPr>
          <p:cNvPr id="90" name="TextBox 89">
            <a:extLst>
              <a:ext uri="{FF2B5EF4-FFF2-40B4-BE49-F238E27FC236}">
                <a16:creationId xmlns:a16="http://schemas.microsoft.com/office/drawing/2014/main" id="{55B7DB57-2655-4CD9-B4F0-919037A4814D}"/>
              </a:ext>
            </a:extLst>
          </p:cNvPr>
          <p:cNvSpPr txBox="1"/>
          <p:nvPr/>
        </p:nvSpPr>
        <p:spPr>
          <a:xfrm>
            <a:off x="6095999" y="909251"/>
            <a:ext cx="5514329" cy="430887"/>
          </a:xfrm>
          <a:prstGeom prst="rect">
            <a:avLst/>
          </a:prstGeom>
          <a:solidFill>
            <a:srgbClr val="97A2A2">
              <a:alpha val="69804"/>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18453B"/>
                </a:solidFill>
                <a:latin typeface="Calibri"/>
              </a:rPr>
              <a:t>FRAMEWORK STRENGTHS</a:t>
            </a:r>
            <a:endParaRPr kumimoji="0" lang="en-US" sz="2200" b="1" i="0" u="none" strike="noStrike" kern="1200" cap="none" normalizeH="0" noProof="0" dirty="0">
              <a:ln>
                <a:noFill/>
              </a:ln>
              <a:solidFill>
                <a:srgbClr val="18453B"/>
              </a:solidFill>
              <a:effectLst/>
              <a:uLnTx/>
              <a:uFillTx/>
              <a:latin typeface="Calibri"/>
              <a:ea typeface="+mn-ea"/>
              <a:cs typeface="+mn-cs"/>
            </a:endParaRPr>
          </a:p>
        </p:txBody>
      </p:sp>
    </p:spTree>
    <p:extLst>
      <p:ext uri="{BB962C8B-B14F-4D97-AF65-F5344CB8AC3E}">
        <p14:creationId xmlns:p14="http://schemas.microsoft.com/office/powerpoint/2010/main" val="852777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1259503" y="-4240184"/>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49" name="Graphic 48" descr="Bullseye with solid fill">
            <a:extLst>
              <a:ext uri="{FF2B5EF4-FFF2-40B4-BE49-F238E27FC236}">
                <a16:creationId xmlns:a16="http://schemas.microsoft.com/office/drawing/2014/main" id="{9E67606F-059C-4AB9-8393-DF1CBE373C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45908" y="1392748"/>
            <a:ext cx="425723" cy="425723"/>
          </a:xfrm>
          <a:prstGeom prst="rect">
            <a:avLst/>
          </a:prstGeom>
        </p:spPr>
      </p:pic>
      <p:pic>
        <p:nvPicPr>
          <p:cNvPr id="50" name="Graphic 49" descr="Bullseye with solid fill">
            <a:extLst>
              <a:ext uri="{FF2B5EF4-FFF2-40B4-BE49-F238E27FC236}">
                <a16:creationId xmlns:a16="http://schemas.microsoft.com/office/drawing/2014/main" id="{D7D87B39-1D66-4181-AB5B-29BABE8D6B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72590" y="1392748"/>
            <a:ext cx="425723" cy="425723"/>
          </a:xfrm>
          <a:prstGeom prst="rect">
            <a:avLst/>
          </a:prstGeom>
        </p:spPr>
      </p:pic>
      <p:sp>
        <p:nvSpPr>
          <p:cNvPr id="77" name="Title 3">
            <a:extLst>
              <a:ext uri="{FF2B5EF4-FFF2-40B4-BE49-F238E27FC236}">
                <a16:creationId xmlns:a16="http://schemas.microsoft.com/office/drawing/2014/main" id="{48A437E8-3750-4BB3-BC83-DDE113974BEE}"/>
              </a:ext>
            </a:extLst>
          </p:cNvPr>
          <p:cNvSpPr txBox="1">
            <a:spLocks/>
          </p:cNvSpPr>
          <p:nvPr/>
        </p:nvSpPr>
        <p:spPr>
          <a:xfrm>
            <a:off x="254031" y="271959"/>
            <a:ext cx="12168583" cy="480233"/>
          </a:xfrm>
          <a:prstGeom prst="rect">
            <a:avLst/>
          </a:prstGeom>
        </p:spPr>
        <p:txBody>
          <a:bodyPr>
            <a:normAutofit fontScale="90000" lnSpcReduction="20000"/>
          </a:bodyPr>
          <a:lstStyle>
            <a:lvl1pPr algn="l" defTabSz="457200" rtl="0" eaLnBrk="1" fontAlgn="base" hangingPunct="1">
              <a:spcBef>
                <a:spcPct val="0"/>
              </a:spcBef>
              <a:spcAft>
                <a:spcPct val="0"/>
              </a:spcAft>
              <a:defRPr sz="3600" b="0" i="0" kern="1200" baseline="0">
                <a:ln>
                  <a:noFill/>
                </a:ln>
                <a:solidFill>
                  <a:srgbClr val="18453B"/>
                </a:solidFill>
                <a:latin typeface="Gotham-Bold"/>
                <a:ea typeface="ＭＳ Ｐゴシック" charset="-128"/>
                <a:cs typeface="Gotham-Bold"/>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effectLst/>
                <a:uLnTx/>
                <a:uFillTx/>
                <a:latin typeface="Arial Black" panose="020B0A04020102020204" pitchFamily="34" charset="0"/>
                <a:ea typeface="ＭＳ Ｐゴシック" charset="-128"/>
              </a:rPr>
              <a:t>Our Guiding Values</a:t>
            </a:r>
            <a:endParaRPr kumimoji="0" lang="en-US" sz="3600" b="0" i="0" u="none" strike="noStrike" kern="1200" cap="none" spc="0" normalizeH="0" baseline="0" noProof="0" dirty="0">
              <a:ln>
                <a:noFill/>
              </a:ln>
              <a:effectLst/>
              <a:uLnTx/>
              <a:uFillTx/>
              <a:latin typeface="Arial Black" panose="020B0A04020102020204" pitchFamily="34" charset="0"/>
              <a:ea typeface="ＭＳ Ｐゴシック" charset="-128"/>
            </a:endParaRPr>
          </a:p>
        </p:txBody>
      </p:sp>
      <p:cxnSp>
        <p:nvCxnSpPr>
          <p:cNvPr id="78" name="Straight Connector 77">
            <a:extLst>
              <a:ext uri="{FF2B5EF4-FFF2-40B4-BE49-F238E27FC236}">
                <a16:creationId xmlns:a16="http://schemas.microsoft.com/office/drawing/2014/main" id="{4D7669EE-0E19-492E-A1C4-7BB265853137}"/>
              </a:ext>
            </a:extLst>
          </p:cNvPr>
          <p:cNvCxnSpPr>
            <a:cxnSpLocks/>
          </p:cNvCxnSpPr>
          <p:nvPr/>
        </p:nvCxnSpPr>
        <p:spPr>
          <a:xfrm>
            <a:off x="0" y="787006"/>
            <a:ext cx="12192000"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815B4FC0-437A-4CE1-8157-01A95D6049D8}"/>
              </a:ext>
            </a:extLst>
          </p:cNvPr>
          <p:cNvGrpSpPr/>
          <p:nvPr/>
        </p:nvGrpSpPr>
        <p:grpSpPr>
          <a:xfrm>
            <a:off x="4692762" y="1046804"/>
            <a:ext cx="1748804" cy="603460"/>
            <a:chOff x="4661385" y="1038691"/>
            <a:chExt cx="1748804" cy="603460"/>
          </a:xfrm>
        </p:grpSpPr>
        <p:sp>
          <p:nvSpPr>
            <p:cNvPr id="68" name="Rectangle 67">
              <a:extLst>
                <a:ext uri="{FF2B5EF4-FFF2-40B4-BE49-F238E27FC236}">
                  <a16:creationId xmlns:a16="http://schemas.microsoft.com/office/drawing/2014/main" id="{E558AEF4-C077-497F-84B1-C22FEE2DEE74}"/>
                </a:ext>
              </a:extLst>
            </p:cNvPr>
            <p:cNvSpPr/>
            <p:nvPr/>
          </p:nvSpPr>
          <p:spPr>
            <a:xfrm>
              <a:off x="4661385" y="1038691"/>
              <a:ext cx="1748804" cy="603460"/>
            </a:xfrm>
            <a:prstGeom prst="rect">
              <a:avLst/>
            </a:prstGeom>
            <a:solidFill>
              <a:srgbClr val="18453B"/>
            </a:solidFill>
            <a:ln w="12700" cap="flat" cmpd="sng" algn="ctr">
              <a:solidFill>
                <a:srgbClr val="18453B">
                  <a:shade val="50000"/>
                </a:srgbClr>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300" normalizeH="0" noProof="0" dirty="0">
                  <a:ln>
                    <a:noFill/>
                  </a:ln>
                  <a:solidFill>
                    <a:prstClr val="white"/>
                  </a:solidFill>
                  <a:effectLst/>
                  <a:uLnTx/>
                  <a:uFillTx/>
                  <a:latin typeface="Calibri" panose="020F0502020204030204"/>
                  <a:ea typeface="+mn-ea"/>
                  <a:cs typeface="+mn-cs"/>
                </a:rPr>
                <a:t>EQUITY</a:t>
              </a:r>
            </a:p>
          </p:txBody>
        </p:sp>
        <p:pic>
          <p:nvPicPr>
            <p:cNvPr id="69" name="Graphic 68" descr="Flag">
              <a:extLst>
                <a:ext uri="{FF2B5EF4-FFF2-40B4-BE49-F238E27FC236}">
                  <a16:creationId xmlns:a16="http://schemas.microsoft.com/office/drawing/2014/main" id="{51973EBB-A04F-4300-B37E-6AA9A91822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16200" y="1219345"/>
              <a:ext cx="348462" cy="282796"/>
            </a:xfrm>
            <a:prstGeom prst="rect">
              <a:avLst/>
            </a:prstGeom>
          </p:spPr>
        </p:pic>
      </p:grpSp>
      <p:grpSp>
        <p:nvGrpSpPr>
          <p:cNvPr id="16" name="Group 15">
            <a:extLst>
              <a:ext uri="{FF2B5EF4-FFF2-40B4-BE49-F238E27FC236}">
                <a16:creationId xmlns:a16="http://schemas.microsoft.com/office/drawing/2014/main" id="{3C007D15-F769-43A7-A8AA-2B3F28E06670}"/>
              </a:ext>
            </a:extLst>
          </p:cNvPr>
          <p:cNvGrpSpPr/>
          <p:nvPr/>
        </p:nvGrpSpPr>
        <p:grpSpPr>
          <a:xfrm>
            <a:off x="2516262" y="1047533"/>
            <a:ext cx="2048968" cy="611518"/>
            <a:chOff x="2436380" y="1038691"/>
            <a:chExt cx="2048968" cy="611518"/>
          </a:xfrm>
        </p:grpSpPr>
        <p:sp>
          <p:nvSpPr>
            <p:cNvPr id="64" name="Rectangle 63">
              <a:extLst>
                <a:ext uri="{FF2B5EF4-FFF2-40B4-BE49-F238E27FC236}">
                  <a16:creationId xmlns:a16="http://schemas.microsoft.com/office/drawing/2014/main" id="{8273D7C7-FBD2-4DF9-9547-42A2FFDA8F5B}"/>
                </a:ext>
              </a:extLst>
            </p:cNvPr>
            <p:cNvSpPr/>
            <p:nvPr/>
          </p:nvSpPr>
          <p:spPr>
            <a:xfrm>
              <a:off x="2444337" y="1038691"/>
              <a:ext cx="2041011" cy="611518"/>
            </a:xfrm>
            <a:prstGeom prst="rect">
              <a:avLst/>
            </a:prstGeom>
            <a:solidFill>
              <a:srgbClr val="18453B"/>
            </a:solidFill>
            <a:ln w="12700" cap="flat" cmpd="sng" algn="ctr">
              <a:solidFill>
                <a:srgbClr val="18453B">
                  <a:shade val="50000"/>
                </a:srgbClr>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Calibri" panose="020F0502020204030204"/>
                  <a:ea typeface="+mn-ea"/>
                  <a:cs typeface="+mn-cs"/>
                </a:rPr>
                <a:t> COLLABORATION</a:t>
              </a:r>
            </a:p>
          </p:txBody>
        </p:sp>
        <p:pic>
          <p:nvPicPr>
            <p:cNvPr id="67" name="Graphic 66" descr="Flag">
              <a:extLst>
                <a:ext uri="{FF2B5EF4-FFF2-40B4-BE49-F238E27FC236}">
                  <a16:creationId xmlns:a16="http://schemas.microsoft.com/office/drawing/2014/main" id="{D88F9AA3-11E4-40B1-A115-2090C24A41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36380" y="1210720"/>
              <a:ext cx="348462" cy="291421"/>
            </a:xfrm>
            <a:prstGeom prst="rect">
              <a:avLst/>
            </a:prstGeom>
          </p:spPr>
        </p:pic>
      </p:grpSp>
      <p:grpSp>
        <p:nvGrpSpPr>
          <p:cNvPr id="14" name="Group 13">
            <a:extLst>
              <a:ext uri="{FF2B5EF4-FFF2-40B4-BE49-F238E27FC236}">
                <a16:creationId xmlns:a16="http://schemas.microsoft.com/office/drawing/2014/main" id="{1AE3A0F2-987B-459F-9597-6364283B140A}"/>
              </a:ext>
            </a:extLst>
          </p:cNvPr>
          <p:cNvGrpSpPr/>
          <p:nvPr/>
        </p:nvGrpSpPr>
        <p:grpSpPr>
          <a:xfrm>
            <a:off x="6586226" y="1038691"/>
            <a:ext cx="1769346" cy="611518"/>
            <a:chOff x="6551436" y="1038691"/>
            <a:chExt cx="1769346" cy="611518"/>
          </a:xfrm>
        </p:grpSpPr>
        <p:sp>
          <p:nvSpPr>
            <p:cNvPr id="62" name="Rectangle 61">
              <a:extLst>
                <a:ext uri="{FF2B5EF4-FFF2-40B4-BE49-F238E27FC236}">
                  <a16:creationId xmlns:a16="http://schemas.microsoft.com/office/drawing/2014/main" id="{5C8661AB-FB64-457F-86BF-A2D66024FAC3}"/>
                </a:ext>
              </a:extLst>
            </p:cNvPr>
            <p:cNvSpPr/>
            <p:nvPr/>
          </p:nvSpPr>
          <p:spPr>
            <a:xfrm>
              <a:off x="6551436" y="1038691"/>
              <a:ext cx="1769346" cy="611518"/>
            </a:xfrm>
            <a:prstGeom prst="rect">
              <a:avLst/>
            </a:prstGeom>
            <a:solidFill>
              <a:srgbClr val="18453B"/>
            </a:solidFill>
            <a:ln w="12700" cap="flat" cmpd="sng" algn="ctr">
              <a:solidFill>
                <a:srgbClr val="18453B">
                  <a:shade val="50000"/>
                </a:srgbClr>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lang="en-US" b="1" kern="0" spc="60" dirty="0">
                  <a:solidFill>
                    <a:prstClr val="white"/>
                  </a:solidFill>
                  <a:latin typeface="Calibri" panose="020F0502020204030204"/>
                </a:rPr>
                <a:t>EXCELLENCE</a:t>
              </a:r>
              <a:endParaRPr kumimoji="0" lang="en-US" b="1" i="0" u="none" strike="noStrike" kern="0" cap="none" spc="60" normalizeH="0" noProof="0" dirty="0">
                <a:ln>
                  <a:noFill/>
                </a:ln>
                <a:solidFill>
                  <a:prstClr val="white"/>
                </a:solidFill>
                <a:effectLst/>
                <a:uLnTx/>
                <a:uFillTx/>
                <a:latin typeface="Calibri" panose="020F0502020204030204"/>
                <a:ea typeface="+mn-ea"/>
                <a:cs typeface="+mn-cs"/>
              </a:endParaRPr>
            </a:p>
          </p:txBody>
        </p:sp>
        <p:pic>
          <p:nvPicPr>
            <p:cNvPr id="63" name="Graphic 62" descr="Flag">
              <a:extLst>
                <a:ext uri="{FF2B5EF4-FFF2-40B4-BE49-F238E27FC236}">
                  <a16:creationId xmlns:a16="http://schemas.microsoft.com/office/drawing/2014/main" id="{E560CE62-D53C-49AF-8C33-7A25CDCC9CC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9167" y="1223746"/>
              <a:ext cx="316784" cy="260520"/>
            </a:xfrm>
            <a:prstGeom prst="rect">
              <a:avLst/>
            </a:prstGeom>
          </p:spPr>
        </p:pic>
      </p:grpSp>
      <p:grpSp>
        <p:nvGrpSpPr>
          <p:cNvPr id="13" name="Group 12">
            <a:extLst>
              <a:ext uri="{FF2B5EF4-FFF2-40B4-BE49-F238E27FC236}">
                <a16:creationId xmlns:a16="http://schemas.microsoft.com/office/drawing/2014/main" id="{EBA1E804-58E3-46E7-92A3-B485C2F05650}"/>
              </a:ext>
            </a:extLst>
          </p:cNvPr>
          <p:cNvGrpSpPr/>
          <p:nvPr/>
        </p:nvGrpSpPr>
        <p:grpSpPr>
          <a:xfrm>
            <a:off x="8485555" y="1046336"/>
            <a:ext cx="1629921" cy="605276"/>
            <a:chOff x="8469948" y="1038691"/>
            <a:chExt cx="1629921" cy="605276"/>
          </a:xfrm>
        </p:grpSpPr>
        <p:sp>
          <p:nvSpPr>
            <p:cNvPr id="60" name="Rectangle 59">
              <a:extLst>
                <a:ext uri="{FF2B5EF4-FFF2-40B4-BE49-F238E27FC236}">
                  <a16:creationId xmlns:a16="http://schemas.microsoft.com/office/drawing/2014/main" id="{F9BDE672-4E68-4049-B364-707CACBFEB36}"/>
                </a:ext>
              </a:extLst>
            </p:cNvPr>
            <p:cNvSpPr/>
            <p:nvPr/>
          </p:nvSpPr>
          <p:spPr>
            <a:xfrm>
              <a:off x="8469948" y="1038691"/>
              <a:ext cx="1629921" cy="605276"/>
            </a:xfrm>
            <a:prstGeom prst="rect">
              <a:avLst/>
            </a:prstGeom>
            <a:solidFill>
              <a:srgbClr val="18453B"/>
            </a:solidFill>
            <a:ln w="12700" cap="flat" cmpd="sng" algn="ctr">
              <a:solidFill>
                <a:srgbClr val="18453B">
                  <a:shade val="50000"/>
                </a:srgbClr>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60" normalizeH="0" noProof="0" dirty="0">
                  <a:ln>
                    <a:noFill/>
                  </a:ln>
                  <a:solidFill>
                    <a:prstClr val="white"/>
                  </a:solidFill>
                  <a:effectLst/>
                  <a:uLnTx/>
                  <a:uFillTx/>
                  <a:latin typeface="Calibri" panose="020F0502020204030204"/>
                  <a:ea typeface="+mn-ea"/>
                  <a:cs typeface="+mn-cs"/>
                </a:rPr>
                <a:t>INTEGRITY</a:t>
              </a:r>
            </a:p>
          </p:txBody>
        </p:sp>
        <p:pic>
          <p:nvPicPr>
            <p:cNvPr id="61" name="Graphic 60" descr="Flag">
              <a:extLst>
                <a:ext uri="{FF2B5EF4-FFF2-40B4-BE49-F238E27FC236}">
                  <a16:creationId xmlns:a16="http://schemas.microsoft.com/office/drawing/2014/main" id="{68470451-D25B-404D-BAB3-D68625C0D5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85532" y="1210720"/>
              <a:ext cx="348462" cy="283647"/>
            </a:xfrm>
            <a:prstGeom prst="rect">
              <a:avLst/>
            </a:prstGeom>
          </p:spPr>
        </p:pic>
      </p:grpSp>
      <p:grpSp>
        <p:nvGrpSpPr>
          <p:cNvPr id="12" name="Group 11">
            <a:extLst>
              <a:ext uri="{FF2B5EF4-FFF2-40B4-BE49-F238E27FC236}">
                <a16:creationId xmlns:a16="http://schemas.microsoft.com/office/drawing/2014/main" id="{DEFAAF28-0188-4B4A-9300-A6F450516E5A}"/>
              </a:ext>
            </a:extLst>
          </p:cNvPr>
          <p:cNvGrpSpPr/>
          <p:nvPr/>
        </p:nvGrpSpPr>
        <p:grpSpPr>
          <a:xfrm>
            <a:off x="10249036" y="1038691"/>
            <a:ext cx="1511434" cy="605274"/>
            <a:chOff x="10249036" y="1038691"/>
            <a:chExt cx="1511434" cy="605274"/>
          </a:xfrm>
        </p:grpSpPr>
        <p:sp>
          <p:nvSpPr>
            <p:cNvPr id="53" name="Rectangle 52">
              <a:extLst>
                <a:ext uri="{FF2B5EF4-FFF2-40B4-BE49-F238E27FC236}">
                  <a16:creationId xmlns:a16="http://schemas.microsoft.com/office/drawing/2014/main" id="{80771222-94CB-4A09-81A0-B5C5F51B2BDF}"/>
                </a:ext>
              </a:extLst>
            </p:cNvPr>
            <p:cNvSpPr/>
            <p:nvPr/>
          </p:nvSpPr>
          <p:spPr>
            <a:xfrm>
              <a:off x="10249036" y="1038691"/>
              <a:ext cx="1511434" cy="605274"/>
            </a:xfrm>
            <a:prstGeom prst="rect">
              <a:avLst/>
            </a:prstGeom>
            <a:solidFill>
              <a:srgbClr val="18453B"/>
            </a:solidFill>
            <a:ln w="12700" cap="flat" cmpd="sng" algn="ctr">
              <a:solidFill>
                <a:srgbClr val="18453B">
                  <a:shade val="50000"/>
                </a:srgbClr>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60" normalizeH="0" noProof="0" dirty="0">
                  <a:ln>
                    <a:noFill/>
                  </a:ln>
                  <a:solidFill>
                    <a:prstClr val="white"/>
                  </a:solidFill>
                  <a:effectLst/>
                  <a:uLnTx/>
                  <a:uFillTx/>
                  <a:latin typeface="Calibri" panose="020F0502020204030204"/>
                  <a:ea typeface="+mn-ea"/>
                  <a:cs typeface="+mn-cs"/>
                </a:rPr>
                <a:t>RESPECT</a:t>
              </a:r>
            </a:p>
          </p:txBody>
        </p:sp>
        <p:pic>
          <p:nvPicPr>
            <p:cNvPr id="59" name="Graphic 58" descr="Flag">
              <a:extLst>
                <a:ext uri="{FF2B5EF4-FFF2-40B4-BE49-F238E27FC236}">
                  <a16:creationId xmlns:a16="http://schemas.microsoft.com/office/drawing/2014/main" id="{219E4EB0-EAD7-4EC5-AFF6-E7DA127710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3430" y="1210720"/>
              <a:ext cx="348462" cy="283646"/>
            </a:xfrm>
            <a:prstGeom prst="rect">
              <a:avLst/>
            </a:prstGeom>
          </p:spPr>
        </p:pic>
      </p:grpSp>
      <p:grpSp>
        <p:nvGrpSpPr>
          <p:cNvPr id="27" name="Group 26">
            <a:extLst>
              <a:ext uri="{FF2B5EF4-FFF2-40B4-BE49-F238E27FC236}">
                <a16:creationId xmlns:a16="http://schemas.microsoft.com/office/drawing/2014/main" id="{7548F418-578E-4904-9148-3965E8B57A81}"/>
              </a:ext>
            </a:extLst>
          </p:cNvPr>
          <p:cNvGrpSpPr/>
          <p:nvPr/>
        </p:nvGrpSpPr>
        <p:grpSpPr>
          <a:xfrm>
            <a:off x="428904" y="1039662"/>
            <a:ext cx="1878164" cy="619389"/>
            <a:chOff x="428904" y="1039662"/>
            <a:chExt cx="1878164" cy="619389"/>
          </a:xfrm>
        </p:grpSpPr>
        <p:sp>
          <p:nvSpPr>
            <p:cNvPr id="24" name="Rectangle 121">
              <a:extLst>
                <a:ext uri="{FF2B5EF4-FFF2-40B4-BE49-F238E27FC236}">
                  <a16:creationId xmlns:a16="http://schemas.microsoft.com/office/drawing/2014/main" id="{6CCDC1C5-E134-40F7-9BCE-BF9F6D7333FD}"/>
                </a:ext>
              </a:extLst>
            </p:cNvPr>
            <p:cNvSpPr>
              <a:spLocks noChangeArrowheads="1"/>
            </p:cNvSpPr>
            <p:nvPr/>
          </p:nvSpPr>
          <p:spPr bwMode="auto">
            <a:xfrm>
              <a:off x="428904" y="1039662"/>
              <a:ext cx="1878164" cy="619389"/>
            </a:xfrm>
            <a:prstGeom prst="rect">
              <a:avLst/>
            </a:prstGeom>
            <a:solidFill>
              <a:schemeClr val="accent1"/>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a:ea typeface="ÇlÇr ñæí©" charset="0"/>
                  <a:cs typeface="+mn-cs"/>
                </a:rPr>
                <a:t>    </a:t>
              </a:r>
              <a:r>
                <a:rPr kumimoji="0" lang="en-US" sz="2400" b="1" i="0" u="none" strike="noStrike" kern="0" cap="none" spc="50" normalizeH="0" noProof="0" dirty="0">
                  <a:ln>
                    <a:noFill/>
                  </a:ln>
                  <a:solidFill>
                    <a:schemeClr val="bg1"/>
                  </a:solidFill>
                  <a:effectLst/>
                  <a:uLnTx/>
                  <a:uFillTx/>
                  <a:latin typeface="Calibri"/>
                  <a:ea typeface="ÇlÇr ñæí©" charset="0"/>
                  <a:cs typeface="+mn-cs"/>
                </a:rPr>
                <a:t>VALUES</a:t>
              </a:r>
              <a:endParaRPr kumimoji="0" lang="en-US" sz="2000" b="1" i="0" u="none" strike="noStrike" kern="0" cap="none" spc="50" normalizeH="0" noProof="0" dirty="0">
                <a:ln>
                  <a:noFill/>
                </a:ln>
                <a:solidFill>
                  <a:schemeClr val="bg1"/>
                </a:solidFill>
                <a:effectLst/>
                <a:uLnTx/>
                <a:uFillTx/>
                <a:latin typeface="Calibri"/>
                <a:ea typeface="ÇlÇr ñæí©" charset="0"/>
                <a:cs typeface="+mn-cs"/>
              </a:endParaRPr>
            </a:p>
          </p:txBody>
        </p:sp>
        <p:pic>
          <p:nvPicPr>
            <p:cNvPr id="70" name="Graphic 69" descr="Flag">
              <a:extLst>
                <a:ext uri="{FF2B5EF4-FFF2-40B4-BE49-F238E27FC236}">
                  <a16:creationId xmlns:a16="http://schemas.microsoft.com/office/drawing/2014/main" id="{B3A73936-13EA-4919-80A6-AFEDE1FA2B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079" y="1216900"/>
              <a:ext cx="348462" cy="290262"/>
            </a:xfrm>
            <a:prstGeom prst="rect">
              <a:avLst/>
            </a:prstGeom>
          </p:spPr>
        </p:pic>
      </p:grpSp>
      <p:sp>
        <p:nvSpPr>
          <p:cNvPr id="72" name="Rectangle 71">
            <a:extLst>
              <a:ext uri="{FF2B5EF4-FFF2-40B4-BE49-F238E27FC236}">
                <a16:creationId xmlns:a16="http://schemas.microsoft.com/office/drawing/2014/main" id="{56400C77-2F75-4408-9BDB-F6290EBA7C90}"/>
              </a:ext>
            </a:extLst>
          </p:cNvPr>
          <p:cNvSpPr/>
          <p:nvPr/>
        </p:nvSpPr>
        <p:spPr>
          <a:xfrm>
            <a:off x="2509496" y="1843074"/>
            <a:ext cx="2040680" cy="2519202"/>
          </a:xfrm>
          <a:prstGeom prst="rect">
            <a:avLst/>
          </a:prstGeom>
          <a:solidFill>
            <a:srgbClr val="18453B"/>
          </a:solidFill>
          <a:ln w="12700" cap="flat" cmpd="sng" algn="ctr">
            <a:solidFill>
              <a:srgbClr val="18453B">
                <a:shade val="50000"/>
              </a:srgbClr>
            </a:solidFill>
            <a:prstDash val="solid"/>
            <a:miter lim="800000"/>
          </a:ln>
          <a:effectLst/>
        </p:spPr>
        <p:txBody>
          <a:bodyPr rtlCol="0" anchor="t"/>
          <a:lstStyle/>
          <a:p>
            <a:pPr marL="0" marR="0" lvl="0" indent="0" algn="r" defTabSz="914400" eaLnBrk="1" fontAlgn="auto" latinLnBrk="0" hangingPunct="1">
              <a:lnSpc>
                <a:spcPct val="100000"/>
              </a:lnSpc>
              <a:spcBef>
                <a:spcPts val="0"/>
              </a:spcBef>
              <a:spcAft>
                <a:spcPts val="0"/>
              </a:spcAft>
              <a:buClrTx/>
              <a:buSzTx/>
              <a:buFontTx/>
              <a:buNone/>
              <a:tabLst/>
              <a:defRPr/>
            </a:pPr>
            <a:endParaRPr lang="en-US" sz="1400" spc="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lang="en-US" sz="1400" spc="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value </a:t>
            </a:r>
            <a:r>
              <a:rPr lang="en-US" sz="1600" b="1" spc="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COLLABORATION</a:t>
            </a:r>
            <a:r>
              <a:rPr lang="en-US" sz="1600" spc="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and will develop partnerships within MSU and with the communities we serve to develop programs, policies, </a:t>
            </a:r>
          </a:p>
          <a:p>
            <a:pPr marL="0" marR="0" lvl="0" indent="0" algn="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and training for RVSM services and prevention</a:t>
            </a:r>
            <a:endParaRPr kumimoji="0" lang="en-US" sz="1100" b="1" i="0" u="none" strike="noStrike" kern="0" cap="none" spc="0" normalizeH="0" baseline="0" noProof="0" dirty="0">
              <a:ln>
                <a:noFill/>
              </a:ln>
              <a:solidFill>
                <a:schemeClr val="bg1"/>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BB6AA192-BBFD-4509-B811-4FD774AF2117}"/>
              </a:ext>
            </a:extLst>
          </p:cNvPr>
          <p:cNvSpPr/>
          <p:nvPr/>
        </p:nvSpPr>
        <p:spPr>
          <a:xfrm>
            <a:off x="4667970" y="1843074"/>
            <a:ext cx="1771522" cy="2519202"/>
          </a:xfrm>
          <a:prstGeom prst="rect">
            <a:avLst/>
          </a:prstGeom>
          <a:solidFill>
            <a:srgbClr val="18453B"/>
          </a:solidFill>
          <a:ln w="12700" cap="flat" cmpd="sng" algn="ctr">
            <a:solidFill>
              <a:srgbClr val="18453B">
                <a:shade val="50000"/>
              </a:srgbClr>
            </a:solidFill>
            <a:prstDash val="solid"/>
            <a:miter lim="800000"/>
          </a:ln>
          <a:effectLst/>
        </p:spPr>
        <p:txBody>
          <a:bodyPr rtlCol="0" anchor="t"/>
          <a:lstStyle/>
          <a:p>
            <a:pPr algn="r">
              <a:defRPr/>
            </a:pP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r">
              <a:defRPr/>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will advance</a:t>
            </a:r>
          </a:p>
          <a:p>
            <a:pPr algn="r">
              <a:defRPr/>
            </a:pPr>
            <a:r>
              <a:rPr lang="en-US" sz="1600" spc="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b="1" spc="300" dirty="0">
                <a:solidFill>
                  <a:schemeClr val="bg1"/>
                </a:solidFill>
                <a:latin typeface="Calibri" panose="020F0502020204030204" pitchFamily="34" charset="0"/>
                <a:ea typeface="Calibri" panose="020F0502020204030204" pitchFamily="34" charset="0"/>
                <a:cs typeface="Times New Roman" panose="02020603050405020304" pitchFamily="18" charset="0"/>
              </a:rPr>
              <a:t>EQUITY</a:t>
            </a:r>
            <a:r>
              <a:rPr lang="en-US" sz="1600" spc="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algn="r">
              <a:defRPr/>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eliminating barriers to access and success, </a:t>
            </a:r>
          </a:p>
          <a:p>
            <a:pPr algn="r">
              <a:defRPr/>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challenging discrimination and bias and addressing past and present inequalities as we develop programs, policies, and training for RVSM services and prevention</a:t>
            </a:r>
            <a:endParaRPr kumimoji="0" lang="en-US" sz="900" b="1" i="0" u="none" strike="noStrike" kern="0" cap="none" spc="80" normalizeH="0" noProof="0" dirty="0">
              <a:ln>
                <a:noFill/>
              </a:ln>
              <a:solidFill>
                <a:schemeClr val="bg1"/>
              </a:solidFill>
              <a:effectLst/>
              <a:uLnTx/>
              <a:uFillTx/>
              <a:latin typeface="Calibri" panose="020F0502020204030204"/>
              <a:ea typeface="+mn-ea"/>
              <a:cs typeface="+mn-cs"/>
            </a:endParaRPr>
          </a:p>
        </p:txBody>
      </p:sp>
      <p:sp>
        <p:nvSpPr>
          <p:cNvPr id="119" name="Rectangle 118">
            <a:extLst>
              <a:ext uri="{FF2B5EF4-FFF2-40B4-BE49-F238E27FC236}">
                <a16:creationId xmlns:a16="http://schemas.microsoft.com/office/drawing/2014/main" id="{9AB9E3B2-9579-4759-A5A4-C11C00EED0DB}"/>
              </a:ext>
            </a:extLst>
          </p:cNvPr>
          <p:cNvSpPr/>
          <p:nvPr/>
        </p:nvSpPr>
        <p:spPr>
          <a:xfrm>
            <a:off x="6582077" y="1843073"/>
            <a:ext cx="1771523" cy="2519202"/>
          </a:xfrm>
          <a:prstGeom prst="rect">
            <a:avLst/>
          </a:prstGeom>
          <a:solidFill>
            <a:srgbClr val="18453B"/>
          </a:solidFill>
          <a:ln w="12700" cap="flat" cmpd="sng" algn="ctr">
            <a:solidFill>
              <a:srgbClr val="18453B">
                <a:shade val="50000"/>
              </a:srgbClr>
            </a:solidFill>
            <a:prstDash val="solid"/>
            <a:miter lim="800000"/>
          </a:ln>
          <a:effectLst/>
        </p:spPr>
        <p:txBody>
          <a:bodyPr rtlCol="0" anchor="t"/>
          <a:lstStyle/>
          <a:p>
            <a:pPr marL="0" marR="0" lvl="0" indent="0" algn="r" defTabSz="914400" eaLnBrk="1" fontAlgn="auto" latinLnBrk="0" hangingPunct="1">
              <a:lnSpc>
                <a:spcPct val="100000"/>
              </a:lnSpc>
              <a:spcBef>
                <a:spcPts val="0"/>
              </a:spcBef>
              <a:spcAft>
                <a:spcPts val="0"/>
              </a:spcAft>
              <a:buClrTx/>
              <a:buSzTx/>
              <a:buFontTx/>
              <a:buNone/>
              <a:tabLst/>
              <a:defRPr/>
            </a:pP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strive for </a:t>
            </a:r>
            <a:r>
              <a:rPr lang="en-US" sz="1600" b="1" spc="200" dirty="0">
                <a:solidFill>
                  <a:schemeClr val="bg1"/>
                </a:solidFill>
                <a:latin typeface="Calibri" panose="020F0502020204030204" pitchFamily="34" charset="0"/>
                <a:ea typeface="Calibri" panose="020F0502020204030204" pitchFamily="34" charset="0"/>
                <a:cs typeface="Times New Roman" panose="02020603050405020304" pitchFamily="18" charset="0"/>
              </a:rPr>
              <a:t>EXCELLENCE</a:t>
            </a: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and hold ourselves to the highest standards of practice to improve our institutional response to RVSM programs, policies and training</a:t>
            </a:r>
            <a:endParaRPr kumimoji="0" lang="en-US" sz="1100" b="1" i="0" u="none" strike="noStrike" kern="0" cap="none" spc="60" normalizeH="0" noProof="0" dirty="0">
              <a:ln>
                <a:noFill/>
              </a:ln>
              <a:solidFill>
                <a:schemeClr val="bg1"/>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FB4BF24D-3604-495D-BA62-239254FC3DF0}"/>
              </a:ext>
            </a:extLst>
          </p:cNvPr>
          <p:cNvSpPr/>
          <p:nvPr/>
        </p:nvSpPr>
        <p:spPr>
          <a:xfrm>
            <a:off x="8485555" y="1843074"/>
            <a:ext cx="1629921" cy="2519202"/>
          </a:xfrm>
          <a:prstGeom prst="rect">
            <a:avLst/>
          </a:prstGeom>
          <a:solidFill>
            <a:srgbClr val="18453B"/>
          </a:solidFill>
          <a:ln w="12700" cap="flat" cmpd="sng" algn="ctr">
            <a:solidFill>
              <a:srgbClr val="18453B">
                <a:shade val="50000"/>
              </a:srgbClr>
            </a:solidFill>
            <a:prstDash val="solid"/>
            <a:miter lim="800000"/>
          </a:ln>
          <a:effectLst/>
        </p:spPr>
        <p:txBody>
          <a:bodyPr rtlCol="0" anchor="t"/>
          <a:lstStyle/>
          <a:p>
            <a:pPr marL="0" marR="0" lvl="0" indent="0" algn="r" defTabSz="914400" eaLnBrk="1" fontAlgn="auto" latinLnBrk="0" hangingPunct="1">
              <a:lnSpc>
                <a:spcPct val="100000"/>
              </a:lnSpc>
              <a:spcBef>
                <a:spcPts val="0"/>
              </a:spcBef>
              <a:spcAft>
                <a:spcPts val="0"/>
              </a:spcAft>
              <a:buClrTx/>
              <a:buSzTx/>
              <a:buFontTx/>
              <a:buNone/>
              <a:tabLst/>
              <a:defRPr/>
            </a:pP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will act with </a:t>
            </a:r>
            <a:r>
              <a:rPr lang="en-US" sz="1600" b="1" spc="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INTEGRITY</a:t>
            </a:r>
            <a:r>
              <a:rPr lang="en-US"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to</a:t>
            </a: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hold ourselves </a:t>
            </a:r>
          </a:p>
          <a:p>
            <a:pPr marL="0" marR="0" lvl="0" indent="0" algn="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accountable to the </a:t>
            </a:r>
          </a:p>
          <a:p>
            <a:pPr marL="0" marR="0" lvl="0" indent="0" algn="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highest levels of honesty, trustworthiness and dependability in our responses to RVSM</a:t>
            </a:r>
            <a:endParaRPr kumimoji="0" lang="en-US" sz="1100" b="1" i="0" u="none" strike="noStrike" kern="0" cap="none" spc="60" normalizeH="0" noProof="0" dirty="0">
              <a:ln>
                <a:noFill/>
              </a:ln>
              <a:solidFill>
                <a:schemeClr val="bg1"/>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8164B6DA-99D5-4127-A5FE-75EFEE738C5C}"/>
              </a:ext>
            </a:extLst>
          </p:cNvPr>
          <p:cNvSpPr/>
          <p:nvPr/>
        </p:nvSpPr>
        <p:spPr>
          <a:xfrm>
            <a:off x="10247431" y="1843074"/>
            <a:ext cx="1511435" cy="2513820"/>
          </a:xfrm>
          <a:prstGeom prst="rect">
            <a:avLst/>
          </a:prstGeom>
          <a:solidFill>
            <a:srgbClr val="18453B"/>
          </a:solidFill>
          <a:ln w="12700" cap="flat" cmpd="sng" algn="ctr">
            <a:solidFill>
              <a:srgbClr val="18453B">
                <a:shade val="50000"/>
              </a:srgbClr>
            </a:solidFill>
            <a:prstDash val="solid"/>
            <a:miter lim="800000"/>
          </a:ln>
          <a:effectLst/>
        </p:spPr>
        <p:txBody>
          <a:bodyPr rtlCol="0" anchor="t"/>
          <a:lstStyle/>
          <a:p>
            <a:pPr marL="0" marR="0" lvl="0" indent="0" algn="r" defTabSz="914400" eaLnBrk="1" fontAlgn="auto" latinLnBrk="0" hangingPunct="1">
              <a:lnSpc>
                <a:spcPct val="100000"/>
              </a:lnSpc>
              <a:spcBef>
                <a:spcPts val="0"/>
              </a:spcBef>
              <a:spcAft>
                <a:spcPts val="0"/>
              </a:spcAft>
              <a:buClrTx/>
              <a:buSzTx/>
              <a:buFontTx/>
              <a:buNone/>
              <a:tabLst/>
              <a:defRPr/>
            </a:pP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will cultivate </a:t>
            </a:r>
            <a:r>
              <a:rPr lang="en-US" sz="1600" b="1" spc="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RESPECT</a:t>
            </a:r>
            <a:endParaRPr lang="en-US" sz="1100" spc="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a:t>
            </a: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 create and sustain a culture of safety that strives to prevent violence in all its forms and values the dignity of all people</a:t>
            </a:r>
            <a:endParaRPr kumimoji="0" lang="en-US" sz="1050" b="1" i="0" u="none" strike="noStrike" kern="0" cap="none" spc="60" normalizeH="0" noProof="0" dirty="0">
              <a:ln>
                <a:noFill/>
              </a:ln>
              <a:solidFill>
                <a:schemeClr val="bg1"/>
              </a:solidFill>
              <a:effectLst/>
              <a:uLnTx/>
              <a:uFillTx/>
              <a:latin typeface="Calibri" panose="020F0502020204030204"/>
              <a:ea typeface="+mn-ea"/>
              <a:cs typeface="+mn-cs"/>
            </a:endParaRPr>
          </a:p>
        </p:txBody>
      </p:sp>
      <p:cxnSp>
        <p:nvCxnSpPr>
          <p:cNvPr id="51" name="Straight Connector 50">
            <a:extLst>
              <a:ext uri="{FF2B5EF4-FFF2-40B4-BE49-F238E27FC236}">
                <a16:creationId xmlns:a16="http://schemas.microsoft.com/office/drawing/2014/main" id="{4301F0BE-B70F-4BE4-9AA9-CB37E9AA494B}"/>
              </a:ext>
            </a:extLst>
          </p:cNvPr>
          <p:cNvCxnSpPr>
            <a:cxnSpLocks/>
          </p:cNvCxnSpPr>
          <p:nvPr/>
        </p:nvCxnSpPr>
        <p:spPr>
          <a:xfrm flipV="1">
            <a:off x="2516262" y="1727827"/>
            <a:ext cx="9242604" cy="19395"/>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71" name="Group 70">
            <a:extLst>
              <a:ext uri="{FF2B5EF4-FFF2-40B4-BE49-F238E27FC236}">
                <a16:creationId xmlns:a16="http://schemas.microsoft.com/office/drawing/2014/main" id="{48C3F1AA-962E-4E8D-8767-16EF1E7DE954}"/>
              </a:ext>
            </a:extLst>
          </p:cNvPr>
          <p:cNvGrpSpPr/>
          <p:nvPr/>
        </p:nvGrpSpPr>
        <p:grpSpPr>
          <a:xfrm>
            <a:off x="420633" y="1717287"/>
            <a:ext cx="1886435" cy="1879563"/>
            <a:chOff x="423234" y="1739278"/>
            <a:chExt cx="1886435" cy="1879563"/>
          </a:xfrm>
        </p:grpSpPr>
        <p:pic>
          <p:nvPicPr>
            <p:cNvPr id="73" name="Graphic 72" descr="Bullseye with solid fill">
              <a:extLst>
                <a:ext uri="{FF2B5EF4-FFF2-40B4-BE49-F238E27FC236}">
                  <a16:creationId xmlns:a16="http://schemas.microsoft.com/office/drawing/2014/main" id="{7FD847A2-41D8-44D1-BB21-6D853B003A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8401" y="1996830"/>
              <a:ext cx="376821" cy="376821"/>
            </a:xfrm>
            <a:prstGeom prst="rect">
              <a:avLst/>
            </a:prstGeom>
          </p:spPr>
        </p:pic>
        <p:pic>
          <p:nvPicPr>
            <p:cNvPr id="74" name="Graphic 73" descr="Network">
              <a:extLst>
                <a:ext uri="{FF2B5EF4-FFF2-40B4-BE49-F238E27FC236}">
                  <a16:creationId xmlns:a16="http://schemas.microsoft.com/office/drawing/2014/main" id="{5F71C582-8E35-42BE-B05D-8CCE1ADEA6D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4275" y="2526336"/>
              <a:ext cx="353589" cy="351420"/>
            </a:xfrm>
            <a:prstGeom prst="rect">
              <a:avLst/>
            </a:prstGeom>
          </p:spPr>
        </p:pic>
        <p:pic>
          <p:nvPicPr>
            <p:cNvPr id="75" name="Graphic 74" descr="Bar graph with upward trend">
              <a:extLst>
                <a:ext uri="{FF2B5EF4-FFF2-40B4-BE49-F238E27FC236}">
                  <a16:creationId xmlns:a16="http://schemas.microsoft.com/office/drawing/2014/main" id="{8EF818D1-2149-48F3-B712-A93568E147E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5916" y="3031169"/>
              <a:ext cx="380156" cy="326123"/>
            </a:xfrm>
            <a:prstGeom prst="rect">
              <a:avLst/>
            </a:prstGeom>
          </p:spPr>
        </p:pic>
        <p:sp>
          <p:nvSpPr>
            <p:cNvPr id="76" name="Rectangle 121">
              <a:extLst>
                <a:ext uri="{FF2B5EF4-FFF2-40B4-BE49-F238E27FC236}">
                  <a16:creationId xmlns:a16="http://schemas.microsoft.com/office/drawing/2014/main" id="{48BFC96B-E1C9-448E-8D69-47D30C9C5A40}"/>
                </a:ext>
              </a:extLst>
            </p:cNvPr>
            <p:cNvSpPr>
              <a:spLocks noChangeArrowheads="1"/>
            </p:cNvSpPr>
            <p:nvPr/>
          </p:nvSpPr>
          <p:spPr bwMode="auto">
            <a:xfrm>
              <a:off x="431528" y="2693060"/>
              <a:ext cx="1878136" cy="44022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lang="en-US" sz="1600" b="1" kern="0" dirty="0">
                  <a:solidFill>
                    <a:schemeClr val="bg1"/>
                  </a:solidFill>
                  <a:latin typeface="Calibri"/>
                  <a:ea typeface="ÇlÇr ñæí©" charset="0"/>
                </a:rPr>
                <a:t>INITIATIVES</a:t>
              </a:r>
              <a:r>
                <a:rPr kumimoji="0" lang="en-US" sz="2000" b="1" i="0" u="none" strike="noStrike" kern="0" cap="none" spc="0" normalizeH="0" baseline="0" noProof="0" dirty="0">
                  <a:ln>
                    <a:noFill/>
                  </a:ln>
                  <a:solidFill>
                    <a:schemeClr val="bg1"/>
                  </a:solidFill>
                  <a:effectLst/>
                  <a:uLnTx/>
                  <a:uFillTx/>
                  <a:latin typeface="Calibri"/>
                  <a:ea typeface="ÇlÇr ñæí©" charset="0"/>
                  <a:cs typeface="+mn-cs"/>
                </a:rPr>
                <a:t> </a:t>
              </a:r>
            </a:p>
          </p:txBody>
        </p:sp>
        <p:sp>
          <p:nvSpPr>
            <p:cNvPr id="79" name="Rectangle 121">
              <a:extLst>
                <a:ext uri="{FF2B5EF4-FFF2-40B4-BE49-F238E27FC236}">
                  <a16:creationId xmlns:a16="http://schemas.microsoft.com/office/drawing/2014/main" id="{0FB95DE0-C711-4BCA-91B6-B0D6E8D0B398}"/>
                </a:ext>
              </a:extLst>
            </p:cNvPr>
            <p:cNvSpPr>
              <a:spLocks noChangeArrowheads="1"/>
            </p:cNvSpPr>
            <p:nvPr/>
          </p:nvSpPr>
          <p:spPr bwMode="auto">
            <a:xfrm>
              <a:off x="431509" y="2216529"/>
              <a:ext cx="1878159" cy="415366"/>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AIMS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0" name="Graphic 79" descr="Bullseye with solid fill">
              <a:extLst>
                <a:ext uri="{FF2B5EF4-FFF2-40B4-BE49-F238E27FC236}">
                  <a16:creationId xmlns:a16="http://schemas.microsoft.com/office/drawing/2014/main" id="{7C286BDC-D3D9-4202-9039-1140365C6B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9553" y="2222726"/>
              <a:ext cx="376821" cy="376821"/>
            </a:xfrm>
            <a:prstGeom prst="rect">
              <a:avLst/>
            </a:prstGeom>
          </p:spPr>
        </p:pic>
        <p:sp>
          <p:nvSpPr>
            <p:cNvPr id="81" name="Rectangle 121">
              <a:extLst>
                <a:ext uri="{FF2B5EF4-FFF2-40B4-BE49-F238E27FC236}">
                  <a16:creationId xmlns:a16="http://schemas.microsoft.com/office/drawing/2014/main" id="{61BAF654-085E-46A8-A77C-3088DEEECA62}"/>
                </a:ext>
              </a:extLst>
            </p:cNvPr>
            <p:cNvSpPr>
              <a:spLocks noChangeArrowheads="1"/>
            </p:cNvSpPr>
            <p:nvPr/>
          </p:nvSpPr>
          <p:spPr bwMode="auto">
            <a:xfrm>
              <a:off x="431509" y="1739278"/>
              <a:ext cx="1878160" cy="415366"/>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a:ea typeface="ÇlÇr ñæí©" charset="0"/>
                  <a:cs typeface="+mn-cs"/>
                </a:rPr>
                <a:t>    </a:t>
              </a:r>
              <a:r>
                <a:rPr kumimoji="0" lang="en-US" sz="1600" b="1" i="0" u="none" strike="noStrike" kern="0" cap="none" spc="0" normalizeH="0" baseline="0" noProof="0" dirty="0">
                  <a:ln>
                    <a:noFill/>
                  </a:ln>
                  <a:solidFill>
                    <a:schemeClr val="bg1"/>
                  </a:solidFill>
                  <a:effectLst/>
                  <a:uLnTx/>
                  <a:uFillTx/>
                  <a:latin typeface="Calibri"/>
                  <a:ea typeface="ÇlÇr ñæí©" charset="0"/>
                  <a:cs typeface="+mn-cs"/>
                </a:rPr>
                <a:t>PRINCIPLES</a:t>
              </a:r>
              <a:endParaRPr kumimoji="0" lang="en-US" sz="20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2" name="Graphic 81" descr="Wreath">
              <a:extLst>
                <a:ext uri="{FF2B5EF4-FFF2-40B4-BE49-F238E27FC236}">
                  <a16:creationId xmlns:a16="http://schemas.microsoft.com/office/drawing/2014/main" id="{F6936B42-0A0B-4516-BFB1-FDFAD0895B9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1387" y="1758399"/>
              <a:ext cx="376822" cy="395186"/>
            </a:xfrm>
            <a:prstGeom prst="rect">
              <a:avLst/>
            </a:prstGeom>
          </p:spPr>
        </p:pic>
        <p:pic>
          <p:nvPicPr>
            <p:cNvPr id="83" name="Graphic 82" descr="Network">
              <a:extLst>
                <a:ext uri="{FF2B5EF4-FFF2-40B4-BE49-F238E27FC236}">
                  <a16:creationId xmlns:a16="http://schemas.microsoft.com/office/drawing/2014/main" id="{E8398BA3-06C2-4DED-9DC4-E9487FEF84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8866" y="2727993"/>
              <a:ext cx="353589" cy="351420"/>
            </a:xfrm>
            <a:prstGeom prst="rect">
              <a:avLst/>
            </a:prstGeom>
          </p:spPr>
        </p:pic>
        <p:grpSp>
          <p:nvGrpSpPr>
            <p:cNvPr id="84" name="Group 83">
              <a:extLst>
                <a:ext uri="{FF2B5EF4-FFF2-40B4-BE49-F238E27FC236}">
                  <a16:creationId xmlns:a16="http://schemas.microsoft.com/office/drawing/2014/main" id="{E74635ED-56EE-438F-9AA1-AB2E60B8AFCE}"/>
                </a:ext>
              </a:extLst>
            </p:cNvPr>
            <p:cNvGrpSpPr/>
            <p:nvPr/>
          </p:nvGrpSpPr>
          <p:grpSpPr>
            <a:xfrm>
              <a:off x="423234" y="3188824"/>
              <a:ext cx="1878136" cy="430017"/>
              <a:chOff x="464697" y="3202513"/>
              <a:chExt cx="1878136" cy="430017"/>
            </a:xfrm>
          </p:grpSpPr>
          <p:sp>
            <p:nvSpPr>
              <p:cNvPr id="85" name="Rectangle 121">
                <a:extLst>
                  <a:ext uri="{FF2B5EF4-FFF2-40B4-BE49-F238E27FC236}">
                    <a16:creationId xmlns:a16="http://schemas.microsoft.com/office/drawing/2014/main" id="{D9E80041-4030-4751-8223-B10D6D6F61B5}"/>
                  </a:ext>
                </a:extLst>
              </p:cNvPr>
              <p:cNvSpPr>
                <a:spLocks noChangeArrowheads="1"/>
              </p:cNvSpPr>
              <p:nvPr/>
            </p:nvSpPr>
            <p:spPr bwMode="auto">
              <a:xfrm>
                <a:off x="464697" y="3202513"/>
                <a:ext cx="1878136" cy="43001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lang="en-US" sz="1600" b="1" kern="0" dirty="0">
                    <a:solidFill>
                      <a:schemeClr val="bg1"/>
                    </a:solidFill>
                    <a:latin typeface="Calibri"/>
                    <a:ea typeface="ÇlÇr ñæí©" charset="0"/>
                  </a:rPr>
                  <a:t>METRICS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6" name="Graphic 85" descr="Bar graph with upward trend">
                <a:extLst>
                  <a:ext uri="{FF2B5EF4-FFF2-40B4-BE49-F238E27FC236}">
                    <a16:creationId xmlns:a16="http://schemas.microsoft.com/office/drawing/2014/main" id="{329ADE91-B000-498A-8330-E9786409B2D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0507" y="3232826"/>
                <a:ext cx="380156" cy="326123"/>
              </a:xfrm>
              <a:prstGeom prst="rect">
                <a:avLst/>
              </a:prstGeom>
            </p:spPr>
          </p:pic>
        </p:grpSp>
      </p:grpSp>
    </p:spTree>
    <p:extLst>
      <p:ext uri="{BB962C8B-B14F-4D97-AF65-F5344CB8AC3E}">
        <p14:creationId xmlns:p14="http://schemas.microsoft.com/office/powerpoint/2010/main" val="3197685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254031" y="-4253583"/>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49" name="Graphic 48" descr="Bullseye with solid fill">
            <a:extLst>
              <a:ext uri="{FF2B5EF4-FFF2-40B4-BE49-F238E27FC236}">
                <a16:creationId xmlns:a16="http://schemas.microsoft.com/office/drawing/2014/main" id="{9E67606F-059C-4AB9-8393-DF1CBE373C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45908" y="1392748"/>
            <a:ext cx="425723" cy="425723"/>
          </a:xfrm>
          <a:prstGeom prst="rect">
            <a:avLst/>
          </a:prstGeom>
        </p:spPr>
      </p:pic>
      <p:sp>
        <p:nvSpPr>
          <p:cNvPr id="77" name="Title 3">
            <a:extLst>
              <a:ext uri="{FF2B5EF4-FFF2-40B4-BE49-F238E27FC236}">
                <a16:creationId xmlns:a16="http://schemas.microsoft.com/office/drawing/2014/main" id="{48A437E8-3750-4BB3-BC83-DDE113974BEE}"/>
              </a:ext>
            </a:extLst>
          </p:cNvPr>
          <p:cNvSpPr txBox="1">
            <a:spLocks/>
          </p:cNvSpPr>
          <p:nvPr/>
        </p:nvSpPr>
        <p:spPr>
          <a:xfrm>
            <a:off x="254031" y="271959"/>
            <a:ext cx="12168583" cy="480233"/>
          </a:xfrm>
          <a:prstGeom prst="rect">
            <a:avLst/>
          </a:prstGeom>
        </p:spPr>
        <p:txBody>
          <a:bodyPr>
            <a:normAutofit fontScale="90000" lnSpcReduction="20000"/>
          </a:bodyPr>
          <a:lstStyle>
            <a:lvl1pPr algn="l" defTabSz="457200" rtl="0" eaLnBrk="1" fontAlgn="base" hangingPunct="1">
              <a:spcBef>
                <a:spcPct val="0"/>
              </a:spcBef>
              <a:spcAft>
                <a:spcPct val="0"/>
              </a:spcAft>
              <a:defRPr sz="3600" b="0" i="0" kern="1200" baseline="0">
                <a:ln>
                  <a:noFill/>
                </a:ln>
                <a:solidFill>
                  <a:srgbClr val="18453B"/>
                </a:solidFill>
                <a:latin typeface="Gotham-Bold"/>
                <a:ea typeface="ＭＳ Ｐゴシック" charset="-128"/>
                <a:cs typeface="Gotham-Bold"/>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effectLst/>
                <a:uLnTx/>
                <a:uFillTx/>
                <a:latin typeface="Arial Black" panose="020B0A04020102020204" pitchFamily="34" charset="0"/>
                <a:ea typeface="ＭＳ Ｐゴシック" charset="-128"/>
              </a:rPr>
              <a:t>Our Guiding Principles</a:t>
            </a:r>
            <a:endParaRPr kumimoji="0" lang="en-US" sz="3600" b="0" i="0" u="none" strike="noStrike" kern="1200" cap="none" spc="0" normalizeH="0" baseline="0" noProof="0" dirty="0">
              <a:ln>
                <a:noFill/>
              </a:ln>
              <a:effectLst/>
              <a:uLnTx/>
              <a:uFillTx/>
              <a:latin typeface="Arial Black" panose="020B0A04020102020204" pitchFamily="34" charset="0"/>
              <a:ea typeface="ＭＳ Ｐゴシック" charset="-128"/>
            </a:endParaRPr>
          </a:p>
        </p:txBody>
      </p:sp>
      <p:cxnSp>
        <p:nvCxnSpPr>
          <p:cNvPr id="78" name="Straight Connector 77">
            <a:extLst>
              <a:ext uri="{FF2B5EF4-FFF2-40B4-BE49-F238E27FC236}">
                <a16:creationId xmlns:a16="http://schemas.microsoft.com/office/drawing/2014/main" id="{4D7669EE-0E19-492E-A1C4-7BB265853137}"/>
              </a:ext>
            </a:extLst>
          </p:cNvPr>
          <p:cNvCxnSpPr>
            <a:cxnSpLocks/>
          </p:cNvCxnSpPr>
          <p:nvPr/>
        </p:nvCxnSpPr>
        <p:spPr>
          <a:xfrm>
            <a:off x="0" y="787006"/>
            <a:ext cx="12192000"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324896AE-3067-4B43-BBEA-15026E7688E4}"/>
              </a:ext>
            </a:extLst>
          </p:cNvPr>
          <p:cNvSpPr/>
          <p:nvPr/>
        </p:nvSpPr>
        <p:spPr>
          <a:xfrm>
            <a:off x="2462139" y="2212050"/>
            <a:ext cx="4133497" cy="3365164"/>
          </a:xfrm>
          <a:prstGeom prst="rect">
            <a:avLst/>
          </a:prstGeom>
          <a:solidFill>
            <a:srgbClr val="BF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a:lnSpc>
                <a:spcPct val="107000"/>
              </a:lnSpc>
              <a:spcBef>
                <a:spcPts val="0"/>
              </a:spcBef>
              <a:spcAft>
                <a:spcPts val="800"/>
              </a:spcAft>
            </a:pPr>
            <a:r>
              <a:rPr lang="en-US" sz="1400" b="1" dirty="0">
                <a:effectLst/>
                <a:latin typeface="Calibri Light" panose="020F0302020204030204" pitchFamily="34" charset="0"/>
                <a:ea typeface="Calibri" panose="020F0502020204030204" pitchFamily="34" charset="0"/>
                <a:cs typeface="Times New Roman" panose="02020603050405020304" pitchFamily="18" charset="0"/>
              </a:rPr>
              <a:t>We recognize people experience power, privilege and marginalization differently based on the unique intersection of their identities. </a:t>
            </a:r>
          </a:p>
          <a:p>
            <a:pPr marL="0" marR="0" algn="r">
              <a:lnSpc>
                <a:spcPct val="107000"/>
              </a:lnSpc>
              <a:spcBef>
                <a:spcPts val="0"/>
              </a:spcBef>
              <a:spcAft>
                <a:spcPts val="800"/>
              </a:spcAft>
            </a:pPr>
            <a:endParaRPr lang="en-US" sz="100" b="1"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800"/>
              </a:spcAft>
            </a:pPr>
            <a:r>
              <a:rPr lang="en-US" sz="1400" b="1" dirty="0">
                <a:effectLst/>
                <a:latin typeface="Calibri Light" panose="020F0302020204030204" pitchFamily="34" charset="0"/>
                <a:ea typeface="Calibri" panose="020F0502020204030204" pitchFamily="34" charset="0"/>
                <a:cs typeface="Times New Roman" panose="02020603050405020304" pitchFamily="18" charset="0"/>
              </a:rPr>
              <a:t>We recognize social oppressions create climates that allow violence to occur, and that violence increases disparities in the health and well-being of survivors. </a:t>
            </a:r>
          </a:p>
          <a:p>
            <a:pPr marL="0" marR="0" algn="r">
              <a:lnSpc>
                <a:spcPct val="107000"/>
              </a:lnSpc>
              <a:spcBef>
                <a:spcPts val="0"/>
              </a:spcBef>
              <a:spcAft>
                <a:spcPts val="800"/>
              </a:spcAft>
            </a:pPr>
            <a:endParaRPr lang="en-US" sz="100" b="1"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800"/>
              </a:spcAft>
            </a:pPr>
            <a:r>
              <a:rPr lang="en-US" sz="1400" b="1" dirty="0">
                <a:effectLst/>
                <a:latin typeface="Calibri Light" panose="020F0302020204030204" pitchFamily="34" charset="0"/>
                <a:ea typeface="Calibri" panose="020F0502020204030204" pitchFamily="34" charset="0"/>
                <a:cs typeface="Times New Roman" panose="02020603050405020304" pitchFamily="18" charset="0"/>
              </a:rPr>
              <a:t>We acknowledge intersectional oppressions differentially impact institutional responses and resources provided to survivors based on their identity. </a:t>
            </a:r>
          </a:p>
          <a:p>
            <a:pPr marL="0" marR="0" algn="r">
              <a:lnSpc>
                <a:spcPct val="107000"/>
              </a:lnSpc>
              <a:spcBef>
                <a:spcPts val="0"/>
              </a:spcBef>
              <a:spcAft>
                <a:spcPts val="800"/>
              </a:spcAft>
            </a:pPr>
            <a:endParaRPr lang="en-US" sz="100" b="1"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800"/>
              </a:spcAft>
            </a:pPr>
            <a:r>
              <a:rPr lang="en-US" sz="1400" b="1" dirty="0">
                <a:effectLst/>
                <a:latin typeface="Calibri Light" panose="020F0302020204030204" pitchFamily="34" charset="0"/>
                <a:ea typeface="Calibri" panose="020F0502020204030204" pitchFamily="34" charset="0"/>
                <a:cs typeface="Times New Roman" panose="02020603050405020304" pitchFamily="18" charset="0"/>
              </a:rPr>
              <a:t>We commit to intentional action to rectify the disparities that result from these dynamics.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Rectangle 36">
            <a:extLst>
              <a:ext uri="{FF2B5EF4-FFF2-40B4-BE49-F238E27FC236}">
                <a16:creationId xmlns:a16="http://schemas.microsoft.com/office/drawing/2014/main" id="{A1F28863-6163-469C-B78F-45302209171E}"/>
              </a:ext>
            </a:extLst>
          </p:cNvPr>
          <p:cNvSpPr/>
          <p:nvPr/>
        </p:nvSpPr>
        <p:spPr>
          <a:xfrm>
            <a:off x="6735198" y="2196763"/>
            <a:ext cx="4128234" cy="3357047"/>
          </a:xfrm>
          <a:prstGeom prst="rect">
            <a:avLst/>
          </a:prstGeom>
          <a:solidFill>
            <a:srgbClr val="BF5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a:spcBef>
                <a:spcPts val="0"/>
              </a:spcBef>
              <a:spcAft>
                <a:spcPts val="0"/>
              </a:spcAft>
            </a:pPr>
            <a:r>
              <a:rPr lang="en-US" sz="1400" b="1" dirty="0">
                <a:effectLst/>
                <a:latin typeface="Calibri Light" panose="020F0302020204030204" pitchFamily="34" charset="0"/>
                <a:ea typeface="Calibri" panose="020F0502020204030204" pitchFamily="34" charset="0"/>
                <a:cs typeface="Times New Roman" panose="02020603050405020304" pitchFamily="18" charset="0"/>
              </a:rPr>
              <a:t>We will prevent the re-traumatization of survivors by taking universal precautions in our interactions, recognizing the strengths inherent in survivors, and providing appropriate supports so all members of our community can reach their full potential. </a:t>
            </a:r>
          </a:p>
          <a:p>
            <a:pPr marL="0" marR="0" algn="r">
              <a:lnSpc>
                <a:spcPct val="107000"/>
              </a:lnSpc>
              <a:spcBef>
                <a:spcPts val="0"/>
              </a:spcBef>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r"/>
            <a:r>
              <a:rPr lang="en-US" sz="1400" b="1" dirty="0">
                <a:effectLst/>
                <a:latin typeface="Calibri Light" panose="020F0302020204030204" pitchFamily="34" charset="0"/>
                <a:ea typeface="Calibri" panose="020F0502020204030204" pitchFamily="34" charset="0"/>
              </a:rPr>
              <a:t>We will implement training, policies, and procedures that acknowledge the prevalence of traumatic experiences and understand the long-term, </a:t>
            </a:r>
          </a:p>
          <a:p>
            <a:pPr algn="r"/>
            <a:r>
              <a:rPr lang="en-US" sz="1400" b="1" dirty="0">
                <a:effectLst/>
                <a:latin typeface="Calibri Light" panose="020F0302020204030204" pitchFamily="34" charset="0"/>
                <a:ea typeface="Calibri" panose="020F0502020204030204" pitchFamily="34" charset="0"/>
              </a:rPr>
              <a:t>systemic impacts such events can have on a </a:t>
            </a:r>
          </a:p>
          <a:p>
            <a:pPr algn="r"/>
            <a:r>
              <a:rPr lang="en-US" sz="1400" b="1" dirty="0">
                <a:effectLst/>
                <a:latin typeface="Calibri Light" panose="020F0302020204030204" pitchFamily="34" charset="0"/>
                <a:ea typeface="Calibri" panose="020F0502020204030204" pitchFamily="34" charset="0"/>
              </a:rPr>
              <a:t>person’s functioning and well-being.</a:t>
            </a:r>
            <a:endParaRPr lang="en-US" sz="1400" dirty="0"/>
          </a:p>
        </p:txBody>
      </p:sp>
      <p:pic>
        <p:nvPicPr>
          <p:cNvPr id="41" name="Graphic 40" descr="Bullseye with solid fill">
            <a:extLst>
              <a:ext uri="{FF2B5EF4-FFF2-40B4-BE49-F238E27FC236}">
                <a16:creationId xmlns:a16="http://schemas.microsoft.com/office/drawing/2014/main" id="{461DDF8A-04EF-4844-B59E-156D42B071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207" y="2100625"/>
            <a:ext cx="376821" cy="376821"/>
          </a:xfrm>
          <a:prstGeom prst="rect">
            <a:avLst/>
          </a:prstGeom>
        </p:spPr>
      </p:pic>
      <p:grpSp>
        <p:nvGrpSpPr>
          <p:cNvPr id="4" name="Group 3">
            <a:extLst>
              <a:ext uri="{FF2B5EF4-FFF2-40B4-BE49-F238E27FC236}">
                <a16:creationId xmlns:a16="http://schemas.microsoft.com/office/drawing/2014/main" id="{2DDC11EE-7A46-43C8-A0DF-B8FE8D49D038}"/>
              </a:ext>
            </a:extLst>
          </p:cNvPr>
          <p:cNvGrpSpPr/>
          <p:nvPr/>
        </p:nvGrpSpPr>
        <p:grpSpPr>
          <a:xfrm>
            <a:off x="410731" y="2202002"/>
            <a:ext cx="1886434" cy="1402312"/>
            <a:chOff x="413040" y="2320324"/>
            <a:chExt cx="1886434" cy="1402312"/>
          </a:xfrm>
        </p:grpSpPr>
        <p:pic>
          <p:nvPicPr>
            <p:cNvPr id="42" name="Graphic 41" descr="Network">
              <a:extLst>
                <a:ext uri="{FF2B5EF4-FFF2-40B4-BE49-F238E27FC236}">
                  <a16:creationId xmlns:a16="http://schemas.microsoft.com/office/drawing/2014/main" id="{C777B831-A62F-473C-BE2E-475CDE7886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081" y="2630131"/>
              <a:ext cx="353589" cy="351420"/>
            </a:xfrm>
            <a:prstGeom prst="rect">
              <a:avLst/>
            </a:prstGeom>
          </p:spPr>
        </p:pic>
        <p:pic>
          <p:nvPicPr>
            <p:cNvPr id="43" name="Graphic 42" descr="Bar graph with upward trend">
              <a:extLst>
                <a:ext uri="{FF2B5EF4-FFF2-40B4-BE49-F238E27FC236}">
                  <a16:creationId xmlns:a16="http://schemas.microsoft.com/office/drawing/2014/main" id="{2A6CF460-1A98-45E5-89B9-77EA8E0F7CB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5722" y="3134964"/>
              <a:ext cx="380156" cy="326123"/>
            </a:xfrm>
            <a:prstGeom prst="rect">
              <a:avLst/>
            </a:prstGeom>
          </p:spPr>
        </p:pic>
        <p:sp>
          <p:nvSpPr>
            <p:cNvPr id="44" name="Rectangle 121">
              <a:extLst>
                <a:ext uri="{FF2B5EF4-FFF2-40B4-BE49-F238E27FC236}">
                  <a16:creationId xmlns:a16="http://schemas.microsoft.com/office/drawing/2014/main" id="{B68BEA4C-D597-43A5-824B-6ECDC75A39D3}"/>
                </a:ext>
              </a:extLst>
            </p:cNvPr>
            <p:cNvSpPr>
              <a:spLocks noChangeArrowheads="1"/>
            </p:cNvSpPr>
            <p:nvPr/>
          </p:nvSpPr>
          <p:spPr bwMode="auto">
            <a:xfrm>
              <a:off x="421334" y="2796855"/>
              <a:ext cx="1878136" cy="44022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kumimoji="0" lang="en-US" sz="1600" b="1" i="0" u="none" strike="noStrike" kern="0" cap="none" spc="0" normalizeH="0" baseline="0" noProof="0" dirty="0">
                  <a:ln>
                    <a:noFill/>
                  </a:ln>
                  <a:solidFill>
                    <a:schemeClr val="bg1"/>
                  </a:solidFill>
                  <a:effectLst/>
                  <a:uLnTx/>
                  <a:uFillTx/>
                  <a:latin typeface="Calibri"/>
                  <a:ea typeface="ÇlÇr ñæí©" charset="0"/>
                  <a:cs typeface="+mn-cs"/>
                </a:rPr>
                <a:t>INITIATIVES</a:t>
              </a:r>
              <a:endParaRPr kumimoji="0" lang="en-US" sz="2000" b="1" i="0" u="none" strike="noStrike" kern="0" cap="none" spc="0" normalizeH="0" baseline="0" noProof="0" dirty="0">
                <a:ln>
                  <a:noFill/>
                </a:ln>
                <a:solidFill>
                  <a:schemeClr val="bg1"/>
                </a:solidFill>
                <a:effectLst/>
                <a:uLnTx/>
                <a:uFillTx/>
                <a:latin typeface="Calibri"/>
                <a:ea typeface="ÇlÇr ñæí©" charset="0"/>
                <a:cs typeface="+mn-cs"/>
              </a:endParaRPr>
            </a:p>
          </p:txBody>
        </p:sp>
        <p:sp>
          <p:nvSpPr>
            <p:cNvPr id="45" name="Rectangle 121">
              <a:extLst>
                <a:ext uri="{FF2B5EF4-FFF2-40B4-BE49-F238E27FC236}">
                  <a16:creationId xmlns:a16="http://schemas.microsoft.com/office/drawing/2014/main" id="{593BF7DE-1917-40E1-B1D4-FD23604D6B9A}"/>
                </a:ext>
              </a:extLst>
            </p:cNvPr>
            <p:cNvSpPr>
              <a:spLocks noChangeArrowheads="1"/>
            </p:cNvSpPr>
            <p:nvPr/>
          </p:nvSpPr>
          <p:spPr bwMode="auto">
            <a:xfrm>
              <a:off x="421315" y="2320324"/>
              <a:ext cx="1878159" cy="415366"/>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AIMS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46" name="Graphic 45" descr="Bullseye with solid fill">
              <a:extLst>
                <a:ext uri="{FF2B5EF4-FFF2-40B4-BE49-F238E27FC236}">
                  <a16:creationId xmlns:a16="http://schemas.microsoft.com/office/drawing/2014/main" id="{07D252B6-17CE-45FC-92C3-02850DDFF6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9359" y="2326521"/>
              <a:ext cx="376821" cy="376821"/>
            </a:xfrm>
            <a:prstGeom prst="rect">
              <a:avLst/>
            </a:prstGeom>
          </p:spPr>
        </p:pic>
        <p:pic>
          <p:nvPicPr>
            <p:cNvPr id="51" name="Graphic 50" descr="Network">
              <a:extLst>
                <a:ext uri="{FF2B5EF4-FFF2-40B4-BE49-F238E27FC236}">
                  <a16:creationId xmlns:a16="http://schemas.microsoft.com/office/drawing/2014/main" id="{485239B8-E42A-4475-B27B-BD5352F4520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672" y="2831788"/>
              <a:ext cx="353589" cy="351420"/>
            </a:xfrm>
            <a:prstGeom prst="rect">
              <a:avLst/>
            </a:prstGeom>
          </p:spPr>
        </p:pic>
        <p:grpSp>
          <p:nvGrpSpPr>
            <p:cNvPr id="52" name="Group 51">
              <a:extLst>
                <a:ext uri="{FF2B5EF4-FFF2-40B4-BE49-F238E27FC236}">
                  <a16:creationId xmlns:a16="http://schemas.microsoft.com/office/drawing/2014/main" id="{95ECB974-62E1-42BF-A401-6238E6C5214C}"/>
                </a:ext>
              </a:extLst>
            </p:cNvPr>
            <p:cNvGrpSpPr/>
            <p:nvPr/>
          </p:nvGrpSpPr>
          <p:grpSpPr>
            <a:xfrm>
              <a:off x="413040" y="3292619"/>
              <a:ext cx="1878136" cy="430017"/>
              <a:chOff x="464697" y="3202513"/>
              <a:chExt cx="1878136" cy="430017"/>
            </a:xfrm>
          </p:grpSpPr>
          <p:sp>
            <p:nvSpPr>
              <p:cNvPr id="53" name="Rectangle 121">
                <a:extLst>
                  <a:ext uri="{FF2B5EF4-FFF2-40B4-BE49-F238E27FC236}">
                    <a16:creationId xmlns:a16="http://schemas.microsoft.com/office/drawing/2014/main" id="{11521A9C-E121-4413-8920-1440E066AC81}"/>
                  </a:ext>
                </a:extLst>
              </p:cNvPr>
              <p:cNvSpPr>
                <a:spLocks noChangeArrowheads="1"/>
              </p:cNvSpPr>
              <p:nvPr/>
            </p:nvSpPr>
            <p:spPr bwMode="auto">
              <a:xfrm>
                <a:off x="464697" y="3202513"/>
                <a:ext cx="1878136" cy="43001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lang="en-US" sz="1600" b="1" kern="0" dirty="0">
                    <a:solidFill>
                      <a:schemeClr val="bg1"/>
                    </a:solidFill>
                    <a:latin typeface="Calibri"/>
                    <a:ea typeface="ÇlÇr ñæí©" charset="0"/>
                  </a:rPr>
                  <a:t>METRICS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54" name="Graphic 53" descr="Bar graph with upward trend">
                <a:extLst>
                  <a:ext uri="{FF2B5EF4-FFF2-40B4-BE49-F238E27FC236}">
                    <a16:creationId xmlns:a16="http://schemas.microsoft.com/office/drawing/2014/main" id="{006BE0EC-5904-4FCF-8971-61294D431AC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0507" y="3232826"/>
                <a:ext cx="380156" cy="326123"/>
              </a:xfrm>
              <a:prstGeom prst="rect">
                <a:avLst/>
              </a:prstGeom>
            </p:spPr>
          </p:pic>
        </p:grpSp>
      </p:grpSp>
      <p:pic>
        <p:nvPicPr>
          <p:cNvPr id="55" name="Graphic 54" descr="Flag">
            <a:extLst>
              <a:ext uri="{FF2B5EF4-FFF2-40B4-BE49-F238E27FC236}">
                <a16:creationId xmlns:a16="http://schemas.microsoft.com/office/drawing/2014/main" id="{855A09E0-5C15-4D87-8716-FED844D8911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9079" y="1216900"/>
            <a:ext cx="348462" cy="290262"/>
          </a:xfrm>
          <a:prstGeom prst="rect">
            <a:avLst/>
          </a:prstGeom>
        </p:spPr>
      </p:pic>
      <p:grpSp>
        <p:nvGrpSpPr>
          <p:cNvPr id="5" name="Group 4">
            <a:extLst>
              <a:ext uri="{FF2B5EF4-FFF2-40B4-BE49-F238E27FC236}">
                <a16:creationId xmlns:a16="http://schemas.microsoft.com/office/drawing/2014/main" id="{44837F39-4797-4B22-B799-6BDBE97C0541}"/>
              </a:ext>
            </a:extLst>
          </p:cNvPr>
          <p:cNvGrpSpPr/>
          <p:nvPr/>
        </p:nvGrpSpPr>
        <p:grpSpPr>
          <a:xfrm>
            <a:off x="410731" y="1488282"/>
            <a:ext cx="1878164" cy="619389"/>
            <a:chOff x="413012" y="2233821"/>
            <a:chExt cx="1878164" cy="619389"/>
          </a:xfrm>
        </p:grpSpPr>
        <p:sp>
          <p:nvSpPr>
            <p:cNvPr id="56" name="Rectangle 121">
              <a:extLst>
                <a:ext uri="{FF2B5EF4-FFF2-40B4-BE49-F238E27FC236}">
                  <a16:creationId xmlns:a16="http://schemas.microsoft.com/office/drawing/2014/main" id="{CFFB4414-7F6C-4F05-B661-83EF722E2D82}"/>
                </a:ext>
              </a:extLst>
            </p:cNvPr>
            <p:cNvSpPr>
              <a:spLocks noChangeArrowheads="1"/>
            </p:cNvSpPr>
            <p:nvPr/>
          </p:nvSpPr>
          <p:spPr bwMode="auto">
            <a:xfrm>
              <a:off x="413012" y="2233821"/>
              <a:ext cx="1878164" cy="619389"/>
            </a:xfrm>
            <a:prstGeom prst="rect">
              <a:avLst/>
            </a:prstGeom>
            <a:solidFill>
              <a:srgbClr val="BF5828"/>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a:ea typeface="ÇlÇr ñæí©" charset="0"/>
                  <a:cs typeface="+mn-cs"/>
                </a:rPr>
                <a:t>      </a:t>
              </a:r>
              <a:r>
                <a:rPr lang="en-US" sz="2000" b="1" kern="0" spc="50" baseline="0" dirty="0">
                  <a:solidFill>
                    <a:schemeClr val="bg1"/>
                  </a:solidFill>
                  <a:latin typeface="Calibri"/>
                  <a:ea typeface="ÇlÇr ñæí©" charset="0"/>
                </a:rPr>
                <a:t>PRINCIPLES</a:t>
              </a:r>
              <a:endParaRPr kumimoji="0" lang="en-US" sz="2000" b="1" i="0" u="none" strike="noStrike" kern="0" cap="none" spc="50" normalizeH="0" noProof="0" dirty="0">
                <a:ln>
                  <a:noFill/>
                </a:ln>
                <a:solidFill>
                  <a:schemeClr val="bg1"/>
                </a:solidFill>
                <a:effectLst/>
                <a:uLnTx/>
                <a:uFillTx/>
                <a:latin typeface="Calibri"/>
                <a:ea typeface="ÇlÇr ñæí©" charset="0"/>
                <a:cs typeface="+mn-cs"/>
              </a:endParaRPr>
            </a:p>
          </p:txBody>
        </p:sp>
        <p:pic>
          <p:nvPicPr>
            <p:cNvPr id="57" name="Graphic 56" descr="Wreath">
              <a:extLst>
                <a:ext uri="{FF2B5EF4-FFF2-40B4-BE49-F238E27FC236}">
                  <a16:creationId xmlns:a16="http://schemas.microsoft.com/office/drawing/2014/main" id="{ECF5B669-A688-4781-B7CC-8EDADD1DD0C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7372" y="2367949"/>
              <a:ext cx="341770" cy="358426"/>
            </a:xfrm>
            <a:prstGeom prst="rect">
              <a:avLst/>
            </a:prstGeom>
          </p:spPr>
        </p:pic>
      </p:grpSp>
      <p:grpSp>
        <p:nvGrpSpPr>
          <p:cNvPr id="6" name="Group 5">
            <a:extLst>
              <a:ext uri="{FF2B5EF4-FFF2-40B4-BE49-F238E27FC236}">
                <a16:creationId xmlns:a16="http://schemas.microsoft.com/office/drawing/2014/main" id="{AB87CD33-C713-4C7E-ADD9-33066FF1B604}"/>
              </a:ext>
            </a:extLst>
          </p:cNvPr>
          <p:cNvGrpSpPr/>
          <p:nvPr/>
        </p:nvGrpSpPr>
        <p:grpSpPr>
          <a:xfrm>
            <a:off x="2462911" y="1484887"/>
            <a:ext cx="4133498" cy="619387"/>
            <a:chOff x="2505168" y="1745909"/>
            <a:chExt cx="4133498" cy="619387"/>
          </a:xfrm>
        </p:grpSpPr>
        <p:grpSp>
          <p:nvGrpSpPr>
            <p:cNvPr id="38" name="Group 37">
              <a:extLst>
                <a:ext uri="{FF2B5EF4-FFF2-40B4-BE49-F238E27FC236}">
                  <a16:creationId xmlns:a16="http://schemas.microsoft.com/office/drawing/2014/main" id="{173E24A5-B7D1-490A-B989-FAF8ADBFFFE5}"/>
                </a:ext>
              </a:extLst>
            </p:cNvPr>
            <p:cNvGrpSpPr/>
            <p:nvPr/>
          </p:nvGrpSpPr>
          <p:grpSpPr>
            <a:xfrm>
              <a:off x="2505168" y="1745909"/>
              <a:ext cx="4133498" cy="619387"/>
              <a:chOff x="1275982" y="1149457"/>
              <a:chExt cx="4133498" cy="526245"/>
            </a:xfrm>
          </p:grpSpPr>
          <p:sp>
            <p:nvSpPr>
              <p:cNvPr id="40" name="Rectangle 121">
                <a:extLst>
                  <a:ext uri="{FF2B5EF4-FFF2-40B4-BE49-F238E27FC236}">
                    <a16:creationId xmlns:a16="http://schemas.microsoft.com/office/drawing/2014/main" id="{6021D6FA-AC1E-4254-973C-F02F8F577DA6}"/>
                  </a:ext>
                </a:extLst>
              </p:cNvPr>
              <p:cNvSpPr>
                <a:spLocks noChangeArrowheads="1"/>
              </p:cNvSpPr>
              <p:nvPr/>
            </p:nvSpPr>
            <p:spPr bwMode="auto">
              <a:xfrm>
                <a:off x="1954641" y="1149458"/>
                <a:ext cx="3454839" cy="526244"/>
              </a:xfrm>
              <a:prstGeom prst="rect">
                <a:avLst/>
              </a:prstGeom>
              <a:solidFill>
                <a:srgbClr val="BF5828"/>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500" normalizeH="0" noProof="0" dirty="0">
                    <a:ln>
                      <a:noFill/>
                    </a:ln>
                    <a:solidFill>
                      <a:schemeClr val="bg1"/>
                    </a:solidFill>
                    <a:effectLst/>
                    <a:uLnTx/>
                    <a:uFillTx/>
                    <a:ea typeface="ÇlÇr ñæí©" charset="0"/>
                  </a:rPr>
                  <a:t>  INTERSECTIONAL  </a:t>
                </a:r>
              </a:p>
            </p:txBody>
          </p:sp>
          <p:sp>
            <p:nvSpPr>
              <p:cNvPr id="47" name="Rectangle 121">
                <a:extLst>
                  <a:ext uri="{FF2B5EF4-FFF2-40B4-BE49-F238E27FC236}">
                    <a16:creationId xmlns:a16="http://schemas.microsoft.com/office/drawing/2014/main" id="{0AB6743C-D9FA-4AB8-8779-C5C4A0135CA4}"/>
                  </a:ext>
                </a:extLst>
              </p:cNvPr>
              <p:cNvSpPr>
                <a:spLocks noChangeArrowheads="1"/>
              </p:cNvSpPr>
              <p:nvPr/>
            </p:nvSpPr>
            <p:spPr bwMode="auto">
              <a:xfrm>
                <a:off x="1275982" y="1149457"/>
                <a:ext cx="678655" cy="526244"/>
              </a:xfrm>
              <a:prstGeom prst="rect">
                <a:avLst/>
              </a:prstGeom>
              <a:solidFill>
                <a:srgbClr val="BF5828"/>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500" normalizeH="0" noProof="0" dirty="0">
                  <a:ln>
                    <a:noFill/>
                  </a:ln>
                  <a:solidFill>
                    <a:schemeClr val="bg1"/>
                  </a:solidFill>
                  <a:effectLst/>
                  <a:uLnTx/>
                  <a:uFillTx/>
                  <a:ea typeface="ÇlÇr ñæí©" charset="0"/>
                </a:endParaRPr>
              </a:p>
            </p:txBody>
          </p:sp>
        </p:grpSp>
        <p:pic>
          <p:nvPicPr>
            <p:cNvPr id="59" name="Graphic 58" descr="Wreath">
              <a:extLst>
                <a:ext uri="{FF2B5EF4-FFF2-40B4-BE49-F238E27FC236}">
                  <a16:creationId xmlns:a16="http://schemas.microsoft.com/office/drawing/2014/main" id="{AE9B1888-9109-450C-B581-9FF79274EAF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40563" y="1876389"/>
              <a:ext cx="341770" cy="358426"/>
            </a:xfrm>
            <a:prstGeom prst="rect">
              <a:avLst/>
            </a:prstGeom>
          </p:spPr>
        </p:pic>
      </p:grpSp>
      <p:grpSp>
        <p:nvGrpSpPr>
          <p:cNvPr id="7" name="Group 6">
            <a:extLst>
              <a:ext uri="{FF2B5EF4-FFF2-40B4-BE49-F238E27FC236}">
                <a16:creationId xmlns:a16="http://schemas.microsoft.com/office/drawing/2014/main" id="{21555AE8-B586-4FFD-AE5D-2C3514589B08}"/>
              </a:ext>
            </a:extLst>
          </p:cNvPr>
          <p:cNvGrpSpPr/>
          <p:nvPr/>
        </p:nvGrpSpPr>
        <p:grpSpPr>
          <a:xfrm>
            <a:off x="6735199" y="1484887"/>
            <a:ext cx="4128233" cy="619387"/>
            <a:chOff x="6777455" y="1733968"/>
            <a:chExt cx="4128233" cy="619387"/>
          </a:xfrm>
        </p:grpSpPr>
        <p:grpSp>
          <p:nvGrpSpPr>
            <p:cNvPr id="68" name="Group 67">
              <a:extLst>
                <a:ext uri="{FF2B5EF4-FFF2-40B4-BE49-F238E27FC236}">
                  <a16:creationId xmlns:a16="http://schemas.microsoft.com/office/drawing/2014/main" id="{A9AFF4A9-EFF5-4655-A06B-5BAD79FD0514}"/>
                </a:ext>
              </a:extLst>
            </p:cNvPr>
            <p:cNvGrpSpPr/>
            <p:nvPr/>
          </p:nvGrpSpPr>
          <p:grpSpPr>
            <a:xfrm>
              <a:off x="6777455" y="1733968"/>
              <a:ext cx="4128233" cy="619387"/>
              <a:chOff x="1275982" y="1149457"/>
              <a:chExt cx="4133498" cy="526244"/>
            </a:xfrm>
          </p:grpSpPr>
          <p:sp>
            <p:nvSpPr>
              <p:cNvPr id="70" name="Rectangle 121">
                <a:extLst>
                  <a:ext uri="{FF2B5EF4-FFF2-40B4-BE49-F238E27FC236}">
                    <a16:creationId xmlns:a16="http://schemas.microsoft.com/office/drawing/2014/main" id="{3C773671-D59D-4D34-B287-F54090CEF958}"/>
                  </a:ext>
                </a:extLst>
              </p:cNvPr>
              <p:cNvSpPr>
                <a:spLocks noChangeArrowheads="1"/>
              </p:cNvSpPr>
              <p:nvPr/>
            </p:nvSpPr>
            <p:spPr bwMode="auto">
              <a:xfrm>
                <a:off x="1954641" y="1149457"/>
                <a:ext cx="3454839" cy="526244"/>
              </a:xfrm>
              <a:prstGeom prst="rect">
                <a:avLst/>
              </a:prstGeom>
              <a:solidFill>
                <a:srgbClr val="BF5828"/>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lang="en-US" sz="2000" b="1" kern="0" spc="500" dirty="0">
                    <a:solidFill>
                      <a:schemeClr val="bg1"/>
                    </a:solidFill>
                    <a:ea typeface="ÇlÇr ñæí©" charset="0"/>
                  </a:rPr>
                  <a:t>TRAUMA-INFORMED</a:t>
                </a:r>
                <a:endParaRPr kumimoji="0" lang="en-US" sz="2000" b="1" i="0" u="none" strike="noStrike" kern="0" cap="none" spc="500" normalizeH="0" noProof="0" dirty="0">
                  <a:ln>
                    <a:noFill/>
                  </a:ln>
                  <a:solidFill>
                    <a:schemeClr val="bg1"/>
                  </a:solidFill>
                  <a:effectLst/>
                  <a:uLnTx/>
                  <a:uFillTx/>
                  <a:ea typeface="ÇlÇr ñæí©" charset="0"/>
                </a:endParaRPr>
              </a:p>
            </p:txBody>
          </p:sp>
          <p:sp>
            <p:nvSpPr>
              <p:cNvPr id="71" name="Rectangle 121">
                <a:extLst>
                  <a:ext uri="{FF2B5EF4-FFF2-40B4-BE49-F238E27FC236}">
                    <a16:creationId xmlns:a16="http://schemas.microsoft.com/office/drawing/2014/main" id="{AB67E6AB-4D30-4755-8D44-1AEF9FB0C464}"/>
                  </a:ext>
                </a:extLst>
              </p:cNvPr>
              <p:cNvSpPr>
                <a:spLocks noChangeArrowheads="1"/>
              </p:cNvSpPr>
              <p:nvPr/>
            </p:nvSpPr>
            <p:spPr bwMode="auto">
              <a:xfrm>
                <a:off x="1275982" y="1149457"/>
                <a:ext cx="678655" cy="526244"/>
              </a:xfrm>
              <a:prstGeom prst="rect">
                <a:avLst/>
              </a:prstGeom>
              <a:solidFill>
                <a:srgbClr val="BF5828"/>
              </a:solidFill>
              <a:ln w="19050">
                <a:noFill/>
                <a:prstDash val="lgDash"/>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500" normalizeH="0" noProof="0" dirty="0">
                  <a:ln>
                    <a:noFill/>
                  </a:ln>
                  <a:solidFill>
                    <a:schemeClr val="bg1"/>
                  </a:solidFill>
                  <a:effectLst/>
                  <a:uLnTx/>
                  <a:uFillTx/>
                  <a:ea typeface="ÇlÇr ñæí©" charset="0"/>
                </a:endParaRPr>
              </a:p>
            </p:txBody>
          </p:sp>
        </p:grpSp>
        <p:pic>
          <p:nvPicPr>
            <p:cNvPr id="60" name="Graphic 59" descr="Wreath">
              <a:extLst>
                <a:ext uri="{FF2B5EF4-FFF2-40B4-BE49-F238E27FC236}">
                  <a16:creationId xmlns:a16="http://schemas.microsoft.com/office/drawing/2014/main" id="{9DDF6CD3-C05A-47FD-9C53-FB71209F526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17272" y="1876389"/>
              <a:ext cx="341770" cy="358426"/>
            </a:xfrm>
            <a:prstGeom prst="rect">
              <a:avLst/>
            </a:prstGeom>
          </p:spPr>
        </p:pic>
      </p:grpSp>
      <p:grpSp>
        <p:nvGrpSpPr>
          <p:cNvPr id="2" name="Group 1">
            <a:extLst>
              <a:ext uri="{FF2B5EF4-FFF2-40B4-BE49-F238E27FC236}">
                <a16:creationId xmlns:a16="http://schemas.microsoft.com/office/drawing/2014/main" id="{35FFF2F8-5558-40C1-B188-AAB242FC7FDE}"/>
              </a:ext>
            </a:extLst>
          </p:cNvPr>
          <p:cNvGrpSpPr/>
          <p:nvPr/>
        </p:nvGrpSpPr>
        <p:grpSpPr>
          <a:xfrm>
            <a:off x="410731" y="1009217"/>
            <a:ext cx="1878159" cy="415366"/>
            <a:chOff x="2417243" y="1042788"/>
            <a:chExt cx="1878159" cy="415366"/>
          </a:xfrm>
        </p:grpSpPr>
        <p:sp>
          <p:nvSpPr>
            <p:cNvPr id="61" name="Rectangle 121">
              <a:extLst>
                <a:ext uri="{FF2B5EF4-FFF2-40B4-BE49-F238E27FC236}">
                  <a16:creationId xmlns:a16="http://schemas.microsoft.com/office/drawing/2014/main" id="{F46E3479-B378-4B1F-94A3-AC5C83562D35}"/>
                </a:ext>
              </a:extLst>
            </p:cNvPr>
            <p:cNvSpPr>
              <a:spLocks noChangeArrowheads="1"/>
            </p:cNvSpPr>
            <p:nvPr/>
          </p:nvSpPr>
          <p:spPr bwMode="auto">
            <a:xfrm>
              <a:off x="2417243" y="1042788"/>
              <a:ext cx="1878159" cy="415366"/>
            </a:xfrm>
            <a:prstGeom prst="rect">
              <a:avLst/>
            </a:prstGeom>
            <a:solidFill>
              <a:srgbClr val="104D4B"/>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VALUES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39" name="Graphic 38" descr="Flag">
              <a:extLst>
                <a:ext uri="{FF2B5EF4-FFF2-40B4-BE49-F238E27FC236}">
                  <a16:creationId xmlns:a16="http://schemas.microsoft.com/office/drawing/2014/main" id="{088DF3CF-CEE4-4BD2-A9C4-D79D56140D4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32792" y="1117137"/>
              <a:ext cx="348462" cy="290262"/>
            </a:xfrm>
            <a:prstGeom prst="rect">
              <a:avLst/>
            </a:prstGeom>
          </p:spPr>
        </p:pic>
      </p:grpSp>
    </p:spTree>
    <p:extLst>
      <p:ext uri="{BB962C8B-B14F-4D97-AF65-F5344CB8AC3E}">
        <p14:creationId xmlns:p14="http://schemas.microsoft.com/office/powerpoint/2010/main" val="3577069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3">
            <a:extLst>
              <a:ext uri="{FF2B5EF4-FFF2-40B4-BE49-F238E27FC236}">
                <a16:creationId xmlns:a16="http://schemas.microsoft.com/office/drawing/2014/main" id="{9A592824-2190-4526-8C06-D62BC26911CF}"/>
              </a:ext>
            </a:extLst>
          </p:cNvPr>
          <p:cNvSpPr txBox="1">
            <a:spLocks/>
          </p:cNvSpPr>
          <p:nvPr/>
        </p:nvSpPr>
        <p:spPr>
          <a:xfrm>
            <a:off x="249990" y="279407"/>
            <a:ext cx="12168583" cy="480233"/>
          </a:xfrm>
          <a:prstGeom prst="rect">
            <a:avLst/>
          </a:prstGeom>
        </p:spPr>
        <p:txBody>
          <a:bodyPr>
            <a:normAutofit fontScale="90000" lnSpcReduction="20000"/>
          </a:bodyPr>
          <a:lstStyle>
            <a:lvl1pPr algn="l" defTabSz="457200" rtl="0" eaLnBrk="1" fontAlgn="base" hangingPunct="1">
              <a:spcBef>
                <a:spcPct val="0"/>
              </a:spcBef>
              <a:spcAft>
                <a:spcPct val="0"/>
              </a:spcAft>
              <a:defRPr sz="3600" b="0" i="0" kern="1200" baseline="0">
                <a:ln>
                  <a:noFill/>
                </a:ln>
                <a:solidFill>
                  <a:srgbClr val="18453B"/>
                </a:solidFill>
                <a:latin typeface="Gotham-Bold"/>
                <a:ea typeface="ＭＳ Ｐゴシック" charset="-128"/>
                <a:cs typeface="Gotham-Bold"/>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effectLst/>
                <a:uLnTx/>
                <a:uFillTx/>
                <a:latin typeface="Arial Black" panose="020B0A04020102020204" pitchFamily="34" charset="0"/>
                <a:ea typeface="ＭＳ Ｐゴシック" charset="-128"/>
              </a:rPr>
              <a:t>Our Aims</a:t>
            </a:r>
            <a:endParaRPr kumimoji="0" lang="en-US" sz="3600" b="0" i="0" u="none" strike="noStrike" kern="1200" cap="none" spc="0" normalizeH="0" baseline="0" noProof="0" dirty="0">
              <a:ln>
                <a:noFill/>
              </a:ln>
              <a:effectLst/>
              <a:uLnTx/>
              <a:uFillTx/>
              <a:latin typeface="Arial Black" panose="020B0A04020102020204" pitchFamily="34" charset="0"/>
              <a:ea typeface="ＭＳ Ｐゴシック" charset="-128"/>
            </a:endParaRPr>
          </a:p>
        </p:txBody>
      </p:sp>
      <p:cxnSp>
        <p:nvCxnSpPr>
          <p:cNvPr id="65" name="Straight Connector 64">
            <a:extLst>
              <a:ext uri="{FF2B5EF4-FFF2-40B4-BE49-F238E27FC236}">
                <a16:creationId xmlns:a16="http://schemas.microsoft.com/office/drawing/2014/main" id="{1BC46808-2C22-4D4D-AE4A-C68AE49BC496}"/>
              </a:ext>
            </a:extLst>
          </p:cNvPr>
          <p:cNvCxnSpPr>
            <a:cxnSpLocks/>
          </p:cNvCxnSpPr>
          <p:nvPr/>
        </p:nvCxnSpPr>
        <p:spPr>
          <a:xfrm>
            <a:off x="2793261" y="2769661"/>
            <a:ext cx="9625312" cy="0"/>
          </a:xfrm>
          <a:prstGeom prst="line">
            <a:avLst/>
          </a:prstGeom>
          <a:ln>
            <a:no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976558A-C421-41F2-93D9-BBEC93DD6A4F}"/>
              </a:ext>
            </a:extLst>
          </p:cNvPr>
          <p:cNvCxnSpPr/>
          <p:nvPr/>
        </p:nvCxnSpPr>
        <p:spPr>
          <a:xfrm>
            <a:off x="2090887" y="-1946349"/>
            <a:ext cx="0" cy="685800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49" name="Graphic 48" descr="Bullseye with solid fill">
            <a:extLst>
              <a:ext uri="{FF2B5EF4-FFF2-40B4-BE49-F238E27FC236}">
                <a16:creationId xmlns:a16="http://schemas.microsoft.com/office/drawing/2014/main" id="{9E67606F-059C-4AB9-8393-DF1CBE373C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45908" y="1392748"/>
            <a:ext cx="425723" cy="425723"/>
          </a:xfrm>
          <a:prstGeom prst="rect">
            <a:avLst/>
          </a:prstGeom>
        </p:spPr>
      </p:pic>
      <p:pic>
        <p:nvPicPr>
          <p:cNvPr id="51" name="Graphic 50" descr="Wreath">
            <a:extLst>
              <a:ext uri="{FF2B5EF4-FFF2-40B4-BE49-F238E27FC236}">
                <a16:creationId xmlns:a16="http://schemas.microsoft.com/office/drawing/2014/main" id="{C5133BBB-AB1B-49D4-BDA3-63A91037218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89621" y="2042719"/>
            <a:ext cx="407279" cy="427127"/>
          </a:xfrm>
          <a:prstGeom prst="rect">
            <a:avLst/>
          </a:prstGeom>
        </p:spPr>
      </p:pic>
      <p:cxnSp>
        <p:nvCxnSpPr>
          <p:cNvPr id="78" name="Straight Connector 77">
            <a:extLst>
              <a:ext uri="{FF2B5EF4-FFF2-40B4-BE49-F238E27FC236}">
                <a16:creationId xmlns:a16="http://schemas.microsoft.com/office/drawing/2014/main" id="{4D7669EE-0E19-492E-A1C4-7BB265853137}"/>
              </a:ext>
            </a:extLst>
          </p:cNvPr>
          <p:cNvCxnSpPr>
            <a:cxnSpLocks/>
          </p:cNvCxnSpPr>
          <p:nvPr/>
        </p:nvCxnSpPr>
        <p:spPr>
          <a:xfrm>
            <a:off x="0" y="787006"/>
            <a:ext cx="12192000"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8" name="Rectangle 121">
            <a:extLst>
              <a:ext uri="{FF2B5EF4-FFF2-40B4-BE49-F238E27FC236}">
                <a16:creationId xmlns:a16="http://schemas.microsoft.com/office/drawing/2014/main" id="{83368053-63A9-4AD4-952B-607253B20351}"/>
              </a:ext>
            </a:extLst>
          </p:cNvPr>
          <p:cNvSpPr>
            <a:spLocks noChangeArrowheads="1"/>
          </p:cNvSpPr>
          <p:nvPr/>
        </p:nvSpPr>
        <p:spPr bwMode="auto">
          <a:xfrm>
            <a:off x="2690993" y="1970484"/>
            <a:ext cx="8628955" cy="619143"/>
          </a:xfrm>
          <a:prstGeom prst="rect">
            <a:avLst/>
          </a:prstGeom>
          <a:solidFill>
            <a:schemeClr val="accent3"/>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ea typeface="ÇlÇr ñæí©"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lang="en-US" sz="2400" b="1" kern="0" spc="180" dirty="0">
                <a:solidFill>
                  <a:schemeClr val="bg1"/>
                </a:solidFill>
                <a:ea typeface="ÇlÇr ñæí©" charset="0"/>
              </a:rPr>
              <a:t>       </a:t>
            </a:r>
            <a:r>
              <a:rPr lang="en-US" sz="2400" b="1" kern="0" spc="200" dirty="0">
                <a:solidFill>
                  <a:schemeClr val="bg1"/>
                </a:solidFill>
                <a:ea typeface="ÇlÇr ñæí©" charset="0"/>
              </a:rPr>
              <a:t>CHANGE THE SHAPE</a:t>
            </a:r>
            <a:r>
              <a:rPr lang="en-US" b="1" kern="0" spc="200" dirty="0">
                <a:solidFill>
                  <a:schemeClr val="bg1"/>
                </a:solidFill>
                <a:ea typeface="ÇlÇr ñæí©" charset="0"/>
              </a:rPr>
              <a:t> </a:t>
            </a:r>
            <a:r>
              <a:rPr lang="en-US" b="1" kern="0" dirty="0">
                <a:solidFill>
                  <a:schemeClr val="bg1"/>
                </a:solidFill>
                <a:ea typeface="ÇlÇr ñæí©" charset="0"/>
              </a:rPr>
              <a:t>OF OUR INSTITUTIONAL RESPONSE TO RVSM</a:t>
            </a:r>
            <a:endParaRPr kumimoji="0" lang="en-US" sz="1900" b="1" u="none" strike="noStrike" kern="0" cap="none" spc="0" normalizeH="0" baseline="0" noProof="0" dirty="0">
              <a:ln>
                <a:noFill/>
              </a:ln>
              <a:solidFill>
                <a:schemeClr val="bg1"/>
              </a:solidFill>
              <a:effectLst/>
              <a:uLnTx/>
              <a:uFillTx/>
              <a:ea typeface="ÇlÇr ñæí©" charset="0"/>
            </a:endParaRPr>
          </a:p>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chemeClr val="bg1"/>
              </a:solidFill>
              <a:effectLst/>
              <a:uLnTx/>
              <a:uFillTx/>
              <a:ea typeface="ÇlÇr ñæí©" charset="0"/>
            </a:endParaRPr>
          </a:p>
        </p:txBody>
      </p:sp>
      <p:pic>
        <p:nvPicPr>
          <p:cNvPr id="62" name="Graphic 61" descr="Bullseye with solid fill">
            <a:extLst>
              <a:ext uri="{FF2B5EF4-FFF2-40B4-BE49-F238E27FC236}">
                <a16:creationId xmlns:a16="http://schemas.microsoft.com/office/drawing/2014/main" id="{89E20728-3F57-4ED2-8221-EE6F5721D7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73990" y="2086597"/>
            <a:ext cx="376821" cy="376821"/>
          </a:xfrm>
          <a:prstGeom prst="rect">
            <a:avLst/>
          </a:prstGeom>
        </p:spPr>
      </p:pic>
      <p:pic>
        <p:nvPicPr>
          <p:cNvPr id="72" name="Graphic 71" descr="Bullseye with solid fill">
            <a:extLst>
              <a:ext uri="{FF2B5EF4-FFF2-40B4-BE49-F238E27FC236}">
                <a16:creationId xmlns:a16="http://schemas.microsoft.com/office/drawing/2014/main" id="{67248717-AEF2-4BD6-9A16-82B673AEF5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207" y="2100625"/>
            <a:ext cx="376821" cy="376821"/>
          </a:xfrm>
          <a:prstGeom prst="rect">
            <a:avLst/>
          </a:prstGeom>
        </p:spPr>
      </p:pic>
      <p:pic>
        <p:nvPicPr>
          <p:cNvPr id="76" name="Graphic 75" descr="Network">
            <a:extLst>
              <a:ext uri="{FF2B5EF4-FFF2-40B4-BE49-F238E27FC236}">
                <a16:creationId xmlns:a16="http://schemas.microsoft.com/office/drawing/2014/main" id="{EF5EF067-4B49-4E87-BCC8-D9EE0FBEC62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053" y="2787253"/>
            <a:ext cx="353589" cy="351420"/>
          </a:xfrm>
          <a:prstGeom prst="rect">
            <a:avLst/>
          </a:prstGeom>
        </p:spPr>
      </p:pic>
      <p:grpSp>
        <p:nvGrpSpPr>
          <p:cNvPr id="2" name="Group 1">
            <a:extLst>
              <a:ext uri="{FF2B5EF4-FFF2-40B4-BE49-F238E27FC236}">
                <a16:creationId xmlns:a16="http://schemas.microsoft.com/office/drawing/2014/main" id="{DC812142-EF15-4A99-98E9-D8BD63FE7848}"/>
              </a:ext>
            </a:extLst>
          </p:cNvPr>
          <p:cNvGrpSpPr/>
          <p:nvPr/>
        </p:nvGrpSpPr>
        <p:grpSpPr>
          <a:xfrm>
            <a:off x="394446" y="2646327"/>
            <a:ext cx="1886430" cy="925781"/>
            <a:chOff x="413012" y="2953977"/>
            <a:chExt cx="1886430" cy="925781"/>
          </a:xfrm>
        </p:grpSpPr>
        <p:pic>
          <p:nvPicPr>
            <p:cNvPr id="77" name="Graphic 76" descr="Bar graph with upward trend">
              <a:extLst>
                <a:ext uri="{FF2B5EF4-FFF2-40B4-BE49-F238E27FC236}">
                  <a16:creationId xmlns:a16="http://schemas.microsoft.com/office/drawing/2014/main" id="{3944441A-859E-49ED-B288-E0790998FAA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5694" y="3292086"/>
              <a:ext cx="380156" cy="326123"/>
            </a:xfrm>
            <a:prstGeom prst="rect">
              <a:avLst/>
            </a:prstGeom>
          </p:spPr>
        </p:pic>
        <p:sp>
          <p:nvSpPr>
            <p:cNvPr id="79" name="Rectangle 121">
              <a:extLst>
                <a:ext uri="{FF2B5EF4-FFF2-40B4-BE49-F238E27FC236}">
                  <a16:creationId xmlns:a16="http://schemas.microsoft.com/office/drawing/2014/main" id="{B6A5A712-6D8A-4E7E-A3C0-5F70966F3057}"/>
                </a:ext>
              </a:extLst>
            </p:cNvPr>
            <p:cNvSpPr>
              <a:spLocks noChangeArrowheads="1"/>
            </p:cNvSpPr>
            <p:nvPr/>
          </p:nvSpPr>
          <p:spPr bwMode="auto">
            <a:xfrm>
              <a:off x="421306" y="2953977"/>
              <a:ext cx="1878136" cy="44022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kumimoji="0" lang="en-US" sz="1600" b="1" i="0" u="none" strike="noStrike" kern="0" cap="none" spc="0" normalizeH="0" baseline="0" noProof="0" dirty="0">
                  <a:ln>
                    <a:noFill/>
                  </a:ln>
                  <a:solidFill>
                    <a:schemeClr val="bg1"/>
                  </a:solidFill>
                  <a:effectLst/>
                  <a:uLnTx/>
                  <a:uFillTx/>
                  <a:latin typeface="Calibri"/>
                  <a:ea typeface="ÇlÇr ñæí©" charset="0"/>
                  <a:cs typeface="+mn-cs"/>
                </a:rPr>
                <a:t>INITIATIVES</a:t>
              </a:r>
              <a:endParaRPr kumimoji="0" lang="en-US" sz="20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2" name="Graphic 81" descr="Network">
              <a:extLst>
                <a:ext uri="{FF2B5EF4-FFF2-40B4-BE49-F238E27FC236}">
                  <a16:creationId xmlns:a16="http://schemas.microsoft.com/office/drawing/2014/main" id="{FC13746B-D99E-4D1E-8FDD-3066D429C4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8644" y="2988910"/>
              <a:ext cx="353589" cy="351420"/>
            </a:xfrm>
            <a:prstGeom prst="rect">
              <a:avLst/>
            </a:prstGeom>
          </p:spPr>
        </p:pic>
        <p:grpSp>
          <p:nvGrpSpPr>
            <p:cNvPr id="83" name="Group 82">
              <a:extLst>
                <a:ext uri="{FF2B5EF4-FFF2-40B4-BE49-F238E27FC236}">
                  <a16:creationId xmlns:a16="http://schemas.microsoft.com/office/drawing/2014/main" id="{51B05B17-7514-46E6-9DA1-E0CF21D6861F}"/>
                </a:ext>
              </a:extLst>
            </p:cNvPr>
            <p:cNvGrpSpPr/>
            <p:nvPr/>
          </p:nvGrpSpPr>
          <p:grpSpPr>
            <a:xfrm>
              <a:off x="413012" y="3449741"/>
              <a:ext cx="1878136" cy="430017"/>
              <a:chOff x="464697" y="3202513"/>
              <a:chExt cx="1878136" cy="430017"/>
            </a:xfrm>
          </p:grpSpPr>
          <p:sp>
            <p:nvSpPr>
              <p:cNvPr id="84" name="Rectangle 121">
                <a:extLst>
                  <a:ext uri="{FF2B5EF4-FFF2-40B4-BE49-F238E27FC236}">
                    <a16:creationId xmlns:a16="http://schemas.microsoft.com/office/drawing/2014/main" id="{BCE0F208-D973-4F91-B629-64EF83117558}"/>
                  </a:ext>
                </a:extLst>
              </p:cNvPr>
              <p:cNvSpPr>
                <a:spLocks noChangeArrowheads="1"/>
              </p:cNvSpPr>
              <p:nvPr/>
            </p:nvSpPr>
            <p:spPr bwMode="auto">
              <a:xfrm>
                <a:off x="464697" y="3202513"/>
                <a:ext cx="1878136" cy="430017"/>
              </a:xfrm>
              <a:prstGeom prst="rect">
                <a:avLst/>
              </a:prstGeom>
              <a:solidFill>
                <a:srgbClr val="000000">
                  <a:alpha val="12157"/>
                </a:srgbClr>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ÇlÇr ñæí©" charset="0"/>
                    <a:cs typeface="+mn-cs"/>
                  </a:rPr>
                  <a:t>   </a:t>
                </a:r>
                <a:r>
                  <a:rPr lang="en-US" sz="1600" b="1" kern="0" dirty="0">
                    <a:solidFill>
                      <a:schemeClr val="bg1"/>
                    </a:solidFill>
                    <a:latin typeface="Calibri"/>
                    <a:ea typeface="ÇlÇr ñæí©" charset="0"/>
                  </a:rPr>
                  <a:t>METRICS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85" name="Graphic 84" descr="Bar graph with upward trend">
                <a:extLst>
                  <a:ext uri="{FF2B5EF4-FFF2-40B4-BE49-F238E27FC236}">
                    <a16:creationId xmlns:a16="http://schemas.microsoft.com/office/drawing/2014/main" id="{B8CB9D99-FF76-40A9-8F3E-45E8FC4673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0507" y="3232826"/>
                <a:ext cx="380156" cy="326123"/>
              </a:xfrm>
              <a:prstGeom prst="rect">
                <a:avLst/>
              </a:prstGeom>
            </p:spPr>
          </p:pic>
        </p:grpSp>
      </p:grpSp>
      <p:pic>
        <p:nvPicPr>
          <p:cNvPr id="86" name="Graphic 85" descr="Flag">
            <a:extLst>
              <a:ext uri="{FF2B5EF4-FFF2-40B4-BE49-F238E27FC236}">
                <a16:creationId xmlns:a16="http://schemas.microsoft.com/office/drawing/2014/main" id="{6ACBF173-5871-4991-9D1C-E33CB0BD602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9079" y="1216900"/>
            <a:ext cx="348462" cy="290262"/>
          </a:xfrm>
          <a:prstGeom prst="rect">
            <a:avLst/>
          </a:prstGeom>
        </p:spPr>
      </p:pic>
      <p:grpSp>
        <p:nvGrpSpPr>
          <p:cNvPr id="4" name="Group 3">
            <a:extLst>
              <a:ext uri="{FF2B5EF4-FFF2-40B4-BE49-F238E27FC236}">
                <a16:creationId xmlns:a16="http://schemas.microsoft.com/office/drawing/2014/main" id="{0478DA8E-F0D9-445D-B713-F69055B23D3A}"/>
              </a:ext>
            </a:extLst>
          </p:cNvPr>
          <p:cNvGrpSpPr/>
          <p:nvPr/>
        </p:nvGrpSpPr>
        <p:grpSpPr>
          <a:xfrm>
            <a:off x="402712" y="1970484"/>
            <a:ext cx="1878164" cy="615652"/>
            <a:chOff x="428904" y="3161196"/>
            <a:chExt cx="1878164" cy="619389"/>
          </a:xfrm>
        </p:grpSpPr>
        <p:sp>
          <p:nvSpPr>
            <p:cNvPr id="91" name="Rectangle 121">
              <a:extLst>
                <a:ext uri="{FF2B5EF4-FFF2-40B4-BE49-F238E27FC236}">
                  <a16:creationId xmlns:a16="http://schemas.microsoft.com/office/drawing/2014/main" id="{85EB0B73-D1CB-4060-B2E3-C830E1ADBC92}"/>
                </a:ext>
              </a:extLst>
            </p:cNvPr>
            <p:cNvSpPr>
              <a:spLocks noChangeArrowheads="1"/>
            </p:cNvSpPr>
            <p:nvPr/>
          </p:nvSpPr>
          <p:spPr bwMode="auto">
            <a:xfrm>
              <a:off x="428904" y="3161196"/>
              <a:ext cx="1878164" cy="619389"/>
            </a:xfrm>
            <a:prstGeom prst="rect">
              <a:avLst/>
            </a:prstGeom>
            <a:solidFill>
              <a:srgbClr val="6E005F"/>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a:ea typeface="ÇlÇr ñæí©" charset="0"/>
                  <a:cs typeface="+mn-cs"/>
                </a:rPr>
                <a:t>      </a:t>
              </a:r>
              <a:r>
                <a:rPr lang="en-US" sz="2400" b="1" kern="0" spc="50" baseline="0" dirty="0">
                  <a:solidFill>
                    <a:schemeClr val="bg1"/>
                  </a:solidFill>
                  <a:latin typeface="Calibri"/>
                  <a:ea typeface="ÇlÇr ñæí©" charset="0"/>
                </a:rPr>
                <a:t>AIMS</a:t>
              </a:r>
              <a:endParaRPr kumimoji="0" lang="en-US" sz="2000" b="1" i="0" u="none" strike="noStrike" kern="0" cap="none" spc="50" normalizeH="0" noProof="0" dirty="0">
                <a:ln>
                  <a:noFill/>
                </a:ln>
                <a:solidFill>
                  <a:schemeClr val="bg1"/>
                </a:solidFill>
                <a:effectLst/>
                <a:uLnTx/>
                <a:uFillTx/>
                <a:latin typeface="Calibri"/>
                <a:ea typeface="ÇlÇr ñæí©" charset="0"/>
                <a:cs typeface="+mn-cs"/>
              </a:endParaRPr>
            </a:p>
          </p:txBody>
        </p:sp>
        <p:pic>
          <p:nvPicPr>
            <p:cNvPr id="93" name="Graphic 92" descr="Bullseye with solid fill">
              <a:extLst>
                <a:ext uri="{FF2B5EF4-FFF2-40B4-BE49-F238E27FC236}">
                  <a16:creationId xmlns:a16="http://schemas.microsoft.com/office/drawing/2014/main" id="{CFE30B63-5050-4923-BF9D-6370335F38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9571" y="3274951"/>
              <a:ext cx="376821" cy="376821"/>
            </a:xfrm>
            <a:prstGeom prst="rect">
              <a:avLst/>
            </a:prstGeom>
          </p:spPr>
        </p:pic>
      </p:grpSp>
      <p:grpSp>
        <p:nvGrpSpPr>
          <p:cNvPr id="96" name="Group 95">
            <a:extLst>
              <a:ext uri="{FF2B5EF4-FFF2-40B4-BE49-F238E27FC236}">
                <a16:creationId xmlns:a16="http://schemas.microsoft.com/office/drawing/2014/main" id="{F96B503A-6274-4457-90F0-5176A96781C9}"/>
              </a:ext>
            </a:extLst>
          </p:cNvPr>
          <p:cNvGrpSpPr/>
          <p:nvPr/>
        </p:nvGrpSpPr>
        <p:grpSpPr>
          <a:xfrm>
            <a:off x="410731" y="1009217"/>
            <a:ext cx="1878159" cy="415366"/>
            <a:chOff x="2417243" y="1042788"/>
            <a:chExt cx="1878159" cy="415366"/>
          </a:xfrm>
        </p:grpSpPr>
        <p:sp>
          <p:nvSpPr>
            <p:cNvPr id="97" name="Rectangle 121">
              <a:extLst>
                <a:ext uri="{FF2B5EF4-FFF2-40B4-BE49-F238E27FC236}">
                  <a16:creationId xmlns:a16="http://schemas.microsoft.com/office/drawing/2014/main" id="{047B7D99-8C31-41B3-9141-9308A21FEEF7}"/>
                </a:ext>
              </a:extLst>
            </p:cNvPr>
            <p:cNvSpPr>
              <a:spLocks noChangeArrowheads="1"/>
            </p:cNvSpPr>
            <p:nvPr/>
          </p:nvSpPr>
          <p:spPr bwMode="auto">
            <a:xfrm>
              <a:off x="2417243" y="1042788"/>
              <a:ext cx="1878159" cy="415366"/>
            </a:xfrm>
            <a:prstGeom prst="rect">
              <a:avLst/>
            </a:prstGeom>
            <a:solidFill>
              <a:srgbClr val="104D4B"/>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VALUES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98" name="Graphic 97" descr="Flag">
              <a:extLst>
                <a:ext uri="{FF2B5EF4-FFF2-40B4-BE49-F238E27FC236}">
                  <a16:creationId xmlns:a16="http://schemas.microsoft.com/office/drawing/2014/main" id="{C12FEFE8-F222-4238-928A-7AF2CB19DA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32792" y="1117137"/>
              <a:ext cx="348462" cy="290262"/>
            </a:xfrm>
            <a:prstGeom prst="rect">
              <a:avLst/>
            </a:prstGeom>
          </p:spPr>
        </p:pic>
      </p:grpSp>
      <p:sp>
        <p:nvSpPr>
          <p:cNvPr id="100" name="Rectangle 121">
            <a:extLst>
              <a:ext uri="{FF2B5EF4-FFF2-40B4-BE49-F238E27FC236}">
                <a16:creationId xmlns:a16="http://schemas.microsoft.com/office/drawing/2014/main" id="{3DF14DF9-17FC-432B-9BD1-C09A54991575}"/>
              </a:ext>
            </a:extLst>
          </p:cNvPr>
          <p:cNvSpPr>
            <a:spLocks noChangeArrowheads="1"/>
          </p:cNvSpPr>
          <p:nvPr/>
        </p:nvSpPr>
        <p:spPr bwMode="auto">
          <a:xfrm>
            <a:off x="410731" y="1489850"/>
            <a:ext cx="1878159" cy="415366"/>
          </a:xfrm>
          <a:prstGeom prst="rect">
            <a:avLst/>
          </a:prstGeom>
          <a:solidFill>
            <a:srgbClr val="BF5828"/>
          </a:solidFill>
          <a:ln w="1905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0" dirty="0">
                <a:solidFill>
                  <a:schemeClr val="bg1"/>
                </a:solidFill>
                <a:latin typeface="Calibri"/>
                <a:ea typeface="ÇlÇr ñæí©" charset="0"/>
              </a:rPr>
              <a:t>  PRINCIPLES</a:t>
            </a:r>
            <a:endParaRPr kumimoji="0" lang="en-US" sz="1600" b="1" i="0" u="none" strike="noStrike" kern="0" cap="none" spc="0" normalizeH="0" baseline="0" noProof="0" dirty="0">
              <a:ln>
                <a:noFill/>
              </a:ln>
              <a:solidFill>
                <a:schemeClr val="bg1"/>
              </a:solidFill>
              <a:effectLst/>
              <a:uLnTx/>
              <a:uFillTx/>
              <a:latin typeface="Calibri"/>
              <a:ea typeface="ÇlÇr ñæí©" charset="0"/>
              <a:cs typeface="+mn-cs"/>
            </a:endParaRPr>
          </a:p>
        </p:txBody>
      </p:sp>
      <p:pic>
        <p:nvPicPr>
          <p:cNvPr id="102" name="Graphic 101" descr="Wreath">
            <a:extLst>
              <a:ext uri="{FF2B5EF4-FFF2-40B4-BE49-F238E27FC236}">
                <a16:creationId xmlns:a16="http://schemas.microsoft.com/office/drawing/2014/main" id="{304FE7E3-BDF3-4049-BD83-56FA5C8C27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053" y="1548375"/>
            <a:ext cx="306664" cy="321609"/>
          </a:xfrm>
          <a:prstGeom prst="rect">
            <a:avLst/>
          </a:prstGeom>
        </p:spPr>
      </p:pic>
    </p:spTree>
    <p:extLst>
      <p:ext uri="{BB962C8B-B14F-4D97-AF65-F5344CB8AC3E}">
        <p14:creationId xmlns:p14="http://schemas.microsoft.com/office/powerpoint/2010/main" val="4024102782"/>
      </p:ext>
    </p:extLst>
  </p:cSld>
  <p:clrMapOvr>
    <a:masterClrMapping/>
  </p:clrMapOvr>
</p:sld>
</file>

<file path=ppt/theme/theme1.xml><?xml version="1.0" encoding="utf-8"?>
<a:theme xmlns:a="http://schemas.openxmlformats.org/drawingml/2006/main" name="Office Theme">
  <a:themeElements>
    <a:clrScheme name="STRATEGIC">
      <a:dk1>
        <a:sysClr val="windowText" lastClr="000000"/>
      </a:dk1>
      <a:lt1>
        <a:sysClr val="window" lastClr="FFFFFF"/>
      </a:lt1>
      <a:dk2>
        <a:srgbClr val="97A2A2"/>
      </a:dk2>
      <a:lt2>
        <a:srgbClr val="F08521"/>
      </a:lt2>
      <a:accent1>
        <a:srgbClr val="18453B"/>
      </a:accent1>
      <a:accent2>
        <a:srgbClr val="008183"/>
      </a:accent2>
      <a:accent3>
        <a:srgbClr val="6E005F"/>
      </a:accent3>
      <a:accent4>
        <a:srgbClr val="BF5828"/>
      </a:accent4>
      <a:accent5>
        <a:srgbClr val="535054"/>
      </a:accent5>
      <a:accent6>
        <a:srgbClr val="0DB14B"/>
      </a:accent6>
      <a:hlink>
        <a:srgbClr val="94AE4A"/>
      </a:hlink>
      <a:folHlink>
        <a:srgbClr val="D1DE3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2920</TotalTime>
  <Words>1091</Words>
  <Application>Microsoft Office PowerPoint</Application>
  <PresentationFormat>Widescreen</PresentationFormat>
  <Paragraphs>383</Paragraphs>
  <Slides>38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Arial Black</vt:lpstr>
      <vt:lpstr>Avenir Next LT Pro Light</vt:lpstr>
      <vt:lpstr>Calibri</vt:lpstr>
      <vt:lpstr>Calibri Light</vt:lpstr>
      <vt:lpstr>Century Gothic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Campbell, Rebecca</dc:creator>
  <cp:lastModifiedBy>Campbell, Rebecca</cp:lastModifiedBy>
  <cp:revision>332</cp:revision>
  <dcterms:created xsi:type="dcterms:W3CDTF">2021-01-22T16:05:12Z</dcterms:created>
  <dcterms:modified xsi:type="dcterms:W3CDTF">2023-04-03T15:19:08Z</dcterms:modified>
</cp:coreProperties>
</file>