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076137142" r:id="rId6"/>
    <p:sldId id="2076137141" r:id="rId7"/>
    <p:sldId id="2076137143" r:id="rId8"/>
    <p:sldId id="2076137151" r:id="rId9"/>
    <p:sldId id="266" r:id="rId10"/>
    <p:sldId id="2076137163" r:id="rId11"/>
    <p:sldId id="2076137158" r:id="rId12"/>
    <p:sldId id="2076137159" r:id="rId13"/>
    <p:sldId id="2076137153" r:id="rId14"/>
    <p:sldId id="2076137154" r:id="rId15"/>
    <p:sldId id="2076137160" r:id="rId16"/>
    <p:sldId id="2076137162" r:id="rId17"/>
    <p:sldId id="2076137164" r:id="rId18"/>
    <p:sldId id="17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8"/>
    <a:srgbClr val="FAF8F0"/>
    <a:srgbClr val="929000"/>
    <a:srgbClr val="F9F7EF"/>
    <a:srgbClr val="B1953A"/>
    <a:srgbClr val="FEFFFF"/>
    <a:srgbClr val="014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CBE47-D040-46E6-91B8-5D65959B1845}" v="2" dt="2023-04-03T20:57:42.5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1" autoAdjust="0"/>
    <p:restoredTop sz="86385" autoAdjust="0"/>
  </p:normalViewPr>
  <p:slideViewPr>
    <p:cSldViewPr snapToGrid="0">
      <p:cViewPr varScale="1">
        <p:scale>
          <a:sx n="80" d="100"/>
          <a:sy n="80" d="100"/>
        </p:scale>
        <p:origin x="96" y="498"/>
      </p:cViewPr>
      <p:guideLst/>
    </p:cSldViewPr>
  </p:slideViewPr>
  <p:outlineViewPr>
    <p:cViewPr>
      <p:scale>
        <a:sx n="33" d="100"/>
        <a:sy n="33" d="100"/>
      </p:scale>
      <p:origin x="0" y="-440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13D05-28DE-3242-BE02-DF36623F6463}"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5B5C6-F667-784B-B67B-A76AC34B45AE}" type="slidenum">
              <a:rPr lang="en-US" smtClean="0"/>
              <a:t>‹#›</a:t>
            </a:fld>
            <a:endParaRPr lang="en-US"/>
          </a:p>
        </p:txBody>
      </p:sp>
    </p:spTree>
    <p:extLst>
      <p:ext uri="{BB962C8B-B14F-4D97-AF65-F5344CB8AC3E}">
        <p14:creationId xmlns:p14="http://schemas.microsoft.com/office/powerpoint/2010/main" val="83943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3</a:t>
            </a:fld>
            <a:endParaRPr lang="en-US"/>
          </a:p>
        </p:txBody>
      </p:sp>
    </p:spTree>
    <p:extLst>
      <p:ext uri="{BB962C8B-B14F-4D97-AF65-F5344CB8AC3E}">
        <p14:creationId xmlns:p14="http://schemas.microsoft.com/office/powerpoint/2010/main" val="344666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14</a:t>
            </a:fld>
            <a:endParaRPr lang="en-US"/>
          </a:p>
        </p:txBody>
      </p:sp>
    </p:spTree>
    <p:extLst>
      <p:ext uri="{BB962C8B-B14F-4D97-AF65-F5344CB8AC3E}">
        <p14:creationId xmlns:p14="http://schemas.microsoft.com/office/powerpoint/2010/main" val="350486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slide and Q&amp;A if allowed</a:t>
            </a:r>
          </a:p>
        </p:txBody>
      </p:sp>
      <p:sp>
        <p:nvSpPr>
          <p:cNvPr id="4" name="Slide Number Placeholder 3"/>
          <p:cNvSpPr>
            <a:spLocks noGrp="1"/>
          </p:cNvSpPr>
          <p:nvPr>
            <p:ph type="sldNum" sz="quarter" idx="5"/>
          </p:nvPr>
        </p:nvSpPr>
        <p:spPr/>
        <p:txBody>
          <a:bodyPr/>
          <a:lstStyle/>
          <a:p>
            <a:fld id="{DA5B8D55-C0F3-9141-A8C9-38F73A125EE8}" type="slidenum">
              <a:rPr lang="en-US" smtClean="0"/>
              <a:t>15</a:t>
            </a:fld>
            <a:endParaRPr lang="en-US"/>
          </a:p>
        </p:txBody>
      </p:sp>
    </p:spTree>
    <p:extLst>
      <p:ext uri="{BB962C8B-B14F-4D97-AF65-F5344CB8AC3E}">
        <p14:creationId xmlns:p14="http://schemas.microsoft.com/office/powerpoint/2010/main" val="31427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Six Strategic Themes </a:t>
            </a:r>
            <a:endParaRPr lang="en-US" sz="1800"/>
          </a:p>
          <a:p>
            <a:pPr lvl="1"/>
            <a:r>
              <a:rPr lang="en-US"/>
              <a:t>Emerged from a broad and inclusive process</a:t>
            </a:r>
            <a:endParaRPr lang="en-US" sz="1800"/>
          </a:p>
          <a:p>
            <a:pPr lvl="1"/>
            <a:r>
              <a:rPr lang="en-US"/>
              <a:t>Intentionally puts people first</a:t>
            </a:r>
            <a:endParaRPr lang="en-US" sz="1800"/>
          </a:p>
          <a:p>
            <a:pPr lvl="1"/>
            <a:r>
              <a:rPr lang="en-US"/>
              <a:t>Each theme within the plan presents overarching goal and 3-5 objectives</a:t>
            </a:r>
            <a:endParaRPr lang="en-US" sz="1800"/>
          </a:p>
          <a:p>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4</a:t>
            </a:fld>
            <a:endParaRPr lang="en-US"/>
          </a:p>
        </p:txBody>
      </p:sp>
    </p:spTree>
    <p:extLst>
      <p:ext uri="{BB962C8B-B14F-4D97-AF65-F5344CB8AC3E}">
        <p14:creationId xmlns:p14="http://schemas.microsoft.com/office/powerpoint/2010/main" val="144571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By 2030</a:t>
            </a:r>
            <a:endParaRPr lang="en-US" sz="1800"/>
          </a:p>
        </p:txBody>
      </p:sp>
      <p:sp>
        <p:nvSpPr>
          <p:cNvPr id="4" name="Slide Number Placeholder 3"/>
          <p:cNvSpPr>
            <a:spLocks noGrp="1"/>
          </p:cNvSpPr>
          <p:nvPr>
            <p:ph type="sldNum" sz="quarter" idx="5"/>
          </p:nvPr>
        </p:nvSpPr>
        <p:spPr/>
        <p:txBody>
          <a:bodyPr/>
          <a:lstStyle/>
          <a:p>
            <a:fld id="{56E5B5C6-F667-784B-B67B-A76AC34B45AE}" type="slidenum">
              <a:rPr lang="en-US" smtClean="0"/>
              <a:t>5</a:t>
            </a:fld>
            <a:endParaRPr lang="en-US"/>
          </a:p>
        </p:txBody>
      </p:sp>
    </p:spTree>
    <p:extLst>
      <p:ext uri="{BB962C8B-B14F-4D97-AF65-F5344CB8AC3E}">
        <p14:creationId xmlns:p14="http://schemas.microsoft.com/office/powerpoint/2010/main" val="236933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6</a:t>
            </a:fld>
            <a:endParaRPr lang="en-US"/>
          </a:p>
        </p:txBody>
      </p:sp>
    </p:spTree>
    <p:extLst>
      <p:ext uri="{BB962C8B-B14F-4D97-AF65-F5344CB8AC3E}">
        <p14:creationId xmlns:p14="http://schemas.microsoft.com/office/powerpoint/2010/main" val="48906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7</a:t>
            </a:fld>
            <a:endParaRPr lang="en-US"/>
          </a:p>
        </p:txBody>
      </p:sp>
    </p:spTree>
    <p:extLst>
      <p:ext uri="{BB962C8B-B14F-4D97-AF65-F5344CB8AC3E}">
        <p14:creationId xmlns:p14="http://schemas.microsoft.com/office/powerpoint/2010/main" val="381283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10</a:t>
            </a:fld>
            <a:endParaRPr lang="en-US"/>
          </a:p>
        </p:txBody>
      </p:sp>
    </p:spTree>
    <p:extLst>
      <p:ext uri="{BB962C8B-B14F-4D97-AF65-F5344CB8AC3E}">
        <p14:creationId xmlns:p14="http://schemas.microsoft.com/office/powerpoint/2010/main" val="121464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11</a:t>
            </a:fld>
            <a:endParaRPr lang="en-US"/>
          </a:p>
        </p:txBody>
      </p:sp>
    </p:spTree>
    <p:extLst>
      <p:ext uri="{BB962C8B-B14F-4D97-AF65-F5344CB8AC3E}">
        <p14:creationId xmlns:p14="http://schemas.microsoft.com/office/powerpoint/2010/main" val="412657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12</a:t>
            </a:fld>
            <a:endParaRPr lang="en-US"/>
          </a:p>
        </p:txBody>
      </p:sp>
    </p:spTree>
    <p:extLst>
      <p:ext uri="{BB962C8B-B14F-4D97-AF65-F5344CB8AC3E}">
        <p14:creationId xmlns:p14="http://schemas.microsoft.com/office/powerpoint/2010/main" val="21206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6E5B5C6-F667-784B-B67B-A76AC34B45AE}" type="slidenum">
              <a:rPr lang="en-US" smtClean="0"/>
              <a:t>13</a:t>
            </a:fld>
            <a:endParaRPr lang="en-US"/>
          </a:p>
        </p:txBody>
      </p:sp>
    </p:spTree>
    <p:extLst>
      <p:ext uri="{BB962C8B-B14F-4D97-AF65-F5344CB8AC3E}">
        <p14:creationId xmlns:p14="http://schemas.microsoft.com/office/powerpoint/2010/main" val="2514044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C68C-585B-B642-9BA5-5274F25629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5527B2-516E-FE49-94A5-A1B9E200D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EB577B-2474-A94A-8596-45B1731E28EB}"/>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5" name="Footer Placeholder 4">
            <a:extLst>
              <a:ext uri="{FF2B5EF4-FFF2-40B4-BE49-F238E27FC236}">
                <a16:creationId xmlns:a16="http://schemas.microsoft.com/office/drawing/2014/main" id="{81984781-D5B9-C048-A0D6-E81928D0E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5D928-567E-1A48-B19B-90171F74DD36}"/>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1552413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F66E-3377-C844-B303-4025BD5D3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E0343-E840-CF49-B129-3A9CB5AA3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7B6AA-3F02-BA49-AFDA-6FCFA150C020}"/>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5" name="Footer Placeholder 4">
            <a:extLst>
              <a:ext uri="{FF2B5EF4-FFF2-40B4-BE49-F238E27FC236}">
                <a16:creationId xmlns:a16="http://schemas.microsoft.com/office/drawing/2014/main" id="{B3BE73F7-76A2-A644-9B2D-924B7C7B2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039B9-64C1-8A4B-B385-F929827D83F0}"/>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365046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5EDCC-1278-9F48-AAD3-EB089655E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51E78-8D23-D348-9A74-7989FBF69B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4D0EE-8F48-0746-8518-780193AD209E}"/>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5" name="Footer Placeholder 4">
            <a:extLst>
              <a:ext uri="{FF2B5EF4-FFF2-40B4-BE49-F238E27FC236}">
                <a16:creationId xmlns:a16="http://schemas.microsoft.com/office/drawing/2014/main" id="{1559EEFA-1C5F-A746-A775-47730386D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DA839-95D4-C048-A805-1DCF9652DAD1}"/>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2076956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11FF-286E-F043-BEAE-A4F4EF10E5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DEAAD-24B4-0F4B-95A4-D9FBF5BFBB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05E8E-F57A-2346-93EB-F64716913366}"/>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5" name="Footer Placeholder 4">
            <a:extLst>
              <a:ext uri="{FF2B5EF4-FFF2-40B4-BE49-F238E27FC236}">
                <a16:creationId xmlns:a16="http://schemas.microsoft.com/office/drawing/2014/main" id="{AE257438-E8A3-1B45-BF1F-6F5232986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34A57-C3AB-7147-90C6-B83C52E2B90B}"/>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382325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4638-6A69-4647-B4AB-026A5DD90A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1F80D8-11BF-B244-9FE3-226DA390A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6B041-1AA0-894C-8634-0938D1ED9EE8}"/>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5" name="Footer Placeholder 4">
            <a:extLst>
              <a:ext uri="{FF2B5EF4-FFF2-40B4-BE49-F238E27FC236}">
                <a16:creationId xmlns:a16="http://schemas.microsoft.com/office/drawing/2014/main" id="{7046401D-D46A-C541-9058-E9BE71343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003E-7566-9B49-BDAB-27F6FE5F889C}"/>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382097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0FBA-1114-794F-A40E-F28B70CE8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D48B6-5679-8D48-BBF6-D1588D6205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670C6-9B8F-2146-870C-EF49EA4E6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95D4EB-73A6-9146-927C-19F12AF9FAA8}"/>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6" name="Footer Placeholder 5">
            <a:extLst>
              <a:ext uri="{FF2B5EF4-FFF2-40B4-BE49-F238E27FC236}">
                <a16:creationId xmlns:a16="http://schemas.microsoft.com/office/drawing/2014/main" id="{30F8AFBB-E37C-3D4C-B929-58BD12CF7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8F0D6-CB7A-D145-A10C-7B701AC1640F}"/>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103225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E36B-85F9-6348-A3C2-DE78494E5B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322C4A-2D13-104C-8C09-70364668E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E8AA47-7C43-124C-8BF1-1E99FF47D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D355B-C5F1-064B-8447-31FD7FBE0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1DBA9-F828-3146-937B-F66C8B6FFF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8BA5E-1EFB-DD4E-AC75-B3CCBEA777C1}"/>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8" name="Footer Placeholder 7">
            <a:extLst>
              <a:ext uri="{FF2B5EF4-FFF2-40B4-BE49-F238E27FC236}">
                <a16:creationId xmlns:a16="http://schemas.microsoft.com/office/drawing/2014/main" id="{2F6D6123-0A64-1846-B480-29EF16D66F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FAF390-72A1-9E4F-BF0C-09FEF06A97A2}"/>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166218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EC6F-CA8F-2F4D-85F4-4291FE1A80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D69FEC-CD5D-1C45-882A-5B09EA1A713D}"/>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4" name="Footer Placeholder 3">
            <a:extLst>
              <a:ext uri="{FF2B5EF4-FFF2-40B4-BE49-F238E27FC236}">
                <a16:creationId xmlns:a16="http://schemas.microsoft.com/office/drawing/2014/main" id="{10BEAB71-03FF-6F49-B5B8-77DEBF047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282F6-E019-1E4E-8173-225F76DCEF03}"/>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247066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8B1CDE-1303-4548-822B-CB4134856D9F}"/>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3" name="Footer Placeholder 2">
            <a:extLst>
              <a:ext uri="{FF2B5EF4-FFF2-40B4-BE49-F238E27FC236}">
                <a16:creationId xmlns:a16="http://schemas.microsoft.com/office/drawing/2014/main" id="{6F1C3176-A491-E14A-A766-2EC202E0AA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5156DE-7C23-B74A-B953-5047C1F709AD}"/>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30971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636E-B2E9-E940-AB61-041745543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F8604-C46E-EF47-B8F0-47231DDC4E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9F54C3-AD24-744F-9905-9FB345E6B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C94FC-68AD-FA4E-ABD5-679EB9027FF4}"/>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6" name="Footer Placeholder 5">
            <a:extLst>
              <a:ext uri="{FF2B5EF4-FFF2-40B4-BE49-F238E27FC236}">
                <a16:creationId xmlns:a16="http://schemas.microsoft.com/office/drawing/2014/main" id="{BCA3E5AD-1CB9-A943-ACB4-77A3EF227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58E8B-CE67-8C45-9880-45D60D1EB213}"/>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102252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5412-8466-914C-9FDC-20919383C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F529E0-B27C-8F43-930E-89115A807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CEC8C6-407F-A745-8A4E-4132B8031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CBB12-3951-F14B-8A4F-CDC22CAAE2CE}"/>
              </a:ext>
            </a:extLst>
          </p:cNvPr>
          <p:cNvSpPr>
            <a:spLocks noGrp="1"/>
          </p:cNvSpPr>
          <p:nvPr>
            <p:ph type="dt" sz="half" idx="10"/>
          </p:nvPr>
        </p:nvSpPr>
        <p:spPr/>
        <p:txBody>
          <a:bodyPr/>
          <a:lstStyle/>
          <a:p>
            <a:fld id="{56D0B0BC-D225-C044-9D07-2C04BD85CD14}" type="datetimeFigureOut">
              <a:rPr lang="en-US" smtClean="0"/>
              <a:t>4/7/2023</a:t>
            </a:fld>
            <a:endParaRPr lang="en-US"/>
          </a:p>
        </p:txBody>
      </p:sp>
      <p:sp>
        <p:nvSpPr>
          <p:cNvPr id="6" name="Footer Placeholder 5">
            <a:extLst>
              <a:ext uri="{FF2B5EF4-FFF2-40B4-BE49-F238E27FC236}">
                <a16:creationId xmlns:a16="http://schemas.microsoft.com/office/drawing/2014/main" id="{4F4A30C1-6A97-8E45-83DC-032860B6E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1EF75-3439-8040-80A3-4016B0F8A3D3}"/>
              </a:ext>
            </a:extLst>
          </p:cNvPr>
          <p:cNvSpPr>
            <a:spLocks noGrp="1"/>
          </p:cNvSpPr>
          <p:nvPr>
            <p:ph type="sldNum" sz="quarter" idx="12"/>
          </p:nvPr>
        </p:nvSpPr>
        <p:spPr/>
        <p:txBody>
          <a:bodyPr/>
          <a:lstStyle/>
          <a:p>
            <a:fld id="{46506AD1-5B92-4348-BD21-3B7C6527C60B}" type="slidenum">
              <a:rPr lang="en-US" smtClean="0"/>
              <a:t>‹#›</a:t>
            </a:fld>
            <a:endParaRPr lang="en-US"/>
          </a:p>
        </p:txBody>
      </p:sp>
    </p:spTree>
    <p:extLst>
      <p:ext uri="{BB962C8B-B14F-4D97-AF65-F5344CB8AC3E}">
        <p14:creationId xmlns:p14="http://schemas.microsoft.com/office/powerpoint/2010/main" val="412920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7F1D98-D0BA-C74D-AD4D-0FE26B9A79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6C392-4005-4F42-9448-7CA365F06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B37A8-F4E1-8D42-9267-8282D163D3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B0BC-D225-C044-9D07-2C04BD85CD14}" type="datetimeFigureOut">
              <a:rPr lang="en-US" smtClean="0"/>
              <a:t>4/7/2023</a:t>
            </a:fld>
            <a:endParaRPr lang="en-US"/>
          </a:p>
        </p:txBody>
      </p:sp>
      <p:sp>
        <p:nvSpPr>
          <p:cNvPr id="5" name="Footer Placeholder 4">
            <a:extLst>
              <a:ext uri="{FF2B5EF4-FFF2-40B4-BE49-F238E27FC236}">
                <a16:creationId xmlns:a16="http://schemas.microsoft.com/office/drawing/2014/main" id="{5270AFF9-ECCB-1344-8D11-D27BF2D013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71B410-73A8-4549-8BE0-5B606AEFD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06AD1-5B92-4348-BD21-3B7C6527C60B}" type="slidenum">
              <a:rPr lang="en-US" smtClean="0"/>
              <a:t>‹#›</a:t>
            </a:fld>
            <a:endParaRPr lang="en-US"/>
          </a:p>
        </p:txBody>
      </p:sp>
    </p:spTree>
    <p:extLst>
      <p:ext uri="{BB962C8B-B14F-4D97-AF65-F5344CB8AC3E}">
        <p14:creationId xmlns:p14="http://schemas.microsoft.com/office/powerpoint/2010/main" val="2451261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4.emf"/><Relationship Id="rId2" Type="http://schemas.openxmlformats.org/officeDocument/2006/relationships/notesSlide" Target="../notesSlides/notesSlide3.xml"/><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3.jpeg"/><Relationship Id="rId9" Type="http://schemas.openxmlformats.org/officeDocument/2006/relationships/image" Target="../media/image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image contains a metallic gold MSU seal with gold lines radiating out around it.">
            <a:extLst>
              <a:ext uri="{FF2B5EF4-FFF2-40B4-BE49-F238E27FC236}">
                <a16:creationId xmlns:a16="http://schemas.microsoft.com/office/drawing/2014/main" id="{7EC3F92E-33B1-BD45-93D6-135DB14C6B4D}"/>
              </a:ext>
            </a:extLst>
          </p:cNvPr>
          <p:cNvPicPr>
            <a:picLocks noChangeAspect="1"/>
          </p:cNvPicPr>
          <p:nvPr/>
        </p:nvPicPr>
        <p:blipFill>
          <a:blip r:embed="rId2"/>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6A88110F-C4EE-4D4F-82D8-364A20B9093D}"/>
              </a:ext>
            </a:extLst>
          </p:cNvPr>
          <p:cNvSpPr>
            <a:spLocks noGrp="1"/>
          </p:cNvSpPr>
          <p:nvPr>
            <p:ph type="subTitle" idx="1"/>
          </p:nvPr>
        </p:nvSpPr>
        <p:spPr>
          <a:xfrm>
            <a:off x="6241002" y="3338004"/>
            <a:ext cx="5183060" cy="3043637"/>
          </a:xfrm>
        </p:spPr>
        <p:txBody>
          <a:bodyPr vert="horz" lIns="91440" tIns="45720" rIns="91440" bIns="45720" rtlCol="0" anchor="t">
            <a:normAutofit/>
          </a:bodyPr>
          <a:lstStyle/>
          <a:p>
            <a:pPr>
              <a:lnSpc>
                <a:spcPct val="100000"/>
              </a:lnSpc>
            </a:pPr>
            <a:r>
              <a:rPr lang="en-US" sz="2000" dirty="0">
                <a:latin typeface="Helvetica Neue Thin" panose="020B0403020202020204" pitchFamily="34" charset="0"/>
                <a:ea typeface="Helvetica Neue Thin" panose="020B0403020202020204" pitchFamily="34" charset="0"/>
              </a:rPr>
              <a:t>Empowering Excellence, Advancing Equity, and Expanding Impact</a:t>
            </a:r>
          </a:p>
        </p:txBody>
      </p:sp>
      <p:pic>
        <p:nvPicPr>
          <p:cNvPr id="10" name="Picture 9" descr="Title block reads: &#10;&#10;Strategic Plan&#10;MSU 2030">
            <a:extLst>
              <a:ext uri="{FF2B5EF4-FFF2-40B4-BE49-F238E27FC236}">
                <a16:creationId xmlns:a16="http://schemas.microsoft.com/office/drawing/2014/main" id="{1E3E3725-D404-E449-BC96-B623129694B2}"/>
              </a:ext>
            </a:extLst>
          </p:cNvPr>
          <p:cNvPicPr>
            <a:picLocks noChangeAspect="1"/>
          </p:cNvPicPr>
          <p:nvPr/>
        </p:nvPicPr>
        <p:blipFill>
          <a:blip r:embed="rId3"/>
          <a:stretch>
            <a:fillRect/>
          </a:stretch>
        </p:blipFill>
        <p:spPr>
          <a:xfrm>
            <a:off x="7151918" y="2225897"/>
            <a:ext cx="2940908" cy="980303"/>
          </a:xfrm>
          <a:prstGeom prst="rect">
            <a:avLst/>
          </a:prstGeom>
        </p:spPr>
      </p:pic>
      <p:sp>
        <p:nvSpPr>
          <p:cNvPr id="4" name="Title 1" hidden="1">
            <a:extLst>
              <a:ext uri="{FF2B5EF4-FFF2-40B4-BE49-F238E27FC236}">
                <a16:creationId xmlns:a16="http://schemas.microsoft.com/office/drawing/2014/main" id="{75F71E38-F386-2E42-8026-A42E30E25070}"/>
              </a:ext>
            </a:extLst>
          </p:cNvPr>
          <p:cNvSpPr>
            <a:spLocks noGrp="1"/>
          </p:cNvSpPr>
          <p:nvPr>
            <p:ph type="ctrTitle"/>
          </p:nvPr>
        </p:nvSpPr>
        <p:spPr>
          <a:xfrm>
            <a:off x="5497286" y="2964860"/>
            <a:ext cx="5953496" cy="1512510"/>
          </a:xfrm>
        </p:spPr>
        <p:txBody>
          <a:bodyPr>
            <a:noAutofit/>
          </a:bodyPr>
          <a:lstStyle/>
          <a:p>
            <a:r>
              <a:rPr lang="en-US" sz="2400" dirty="0">
                <a:latin typeface="Helvetica Neue Thin"/>
                <a:ea typeface="Helvetica Neue Thin" panose="020B0403020202020204" pitchFamily="34" charset="0"/>
                <a:cs typeface="Helvetica Neue" panose="02000503000000020004" pitchFamily="2" charset="0"/>
              </a:rPr>
              <a:t>Strategic Plan MSU 2030</a:t>
            </a:r>
          </a:p>
        </p:txBody>
      </p:sp>
    </p:spTree>
    <p:extLst>
      <p:ext uri="{BB962C8B-B14F-4D97-AF65-F5344CB8AC3E}">
        <p14:creationId xmlns:p14="http://schemas.microsoft.com/office/powerpoint/2010/main" val="362545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image contains a metallic gold MSU seal with gold lines radiating out around it.">
            <a:extLst>
              <a:ext uri="{FF2B5EF4-FFF2-40B4-BE49-F238E27FC236}">
                <a16:creationId xmlns:a16="http://schemas.microsoft.com/office/drawing/2014/main" id="{42EE656B-3EFC-44ED-ADD5-9034725BA64B}"/>
              </a:ext>
            </a:extLst>
          </p:cNvPr>
          <p:cNvPicPr>
            <a:picLocks noChangeAspect="1"/>
          </p:cNvPicPr>
          <p:nvPr/>
        </p:nvPicPr>
        <p:blipFill rotWithShape="1">
          <a:blip r:embed="rId3"/>
          <a:srcRect l="38817"/>
          <a:stretch/>
        </p:blipFill>
        <p:spPr>
          <a:xfrm>
            <a:off x="-5783" y="11685"/>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783" y="6106052"/>
            <a:ext cx="12197783"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6888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7" name="TextBox 16">
            <a:extLst>
              <a:ext uri="{FF2B5EF4-FFF2-40B4-BE49-F238E27FC236}">
                <a16:creationId xmlns:a16="http://schemas.microsoft.com/office/drawing/2014/main" id="{F535CA70-343C-4A52-9E32-359937A4816E}"/>
              </a:ext>
            </a:extLst>
          </p:cNvPr>
          <p:cNvSpPr txBox="1"/>
          <p:nvPr/>
        </p:nvSpPr>
        <p:spPr>
          <a:xfrm>
            <a:off x="3335529" y="4404310"/>
            <a:ext cx="8242978" cy="954107"/>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a:ea typeface="Helvetica Neue Thin" panose="020B0403020202020204" pitchFamily="34" charset="0"/>
              </a:rPr>
              <a:t>OBJECTIVE THREE</a:t>
            </a:r>
          </a:p>
          <a:p>
            <a:pPr>
              <a:spcAft>
                <a:spcPts val="400"/>
              </a:spcAft>
            </a:pPr>
            <a:r>
              <a:rPr lang="en-US" sz="1400" b="0" i="0" dirty="0">
                <a:solidFill>
                  <a:srgbClr val="212529"/>
                </a:solidFill>
                <a:effectLst/>
                <a:latin typeface="Helvetica Neue Light" panose="02000403000000020004"/>
              </a:rPr>
              <a:t>Develop and implement new strategies to recruit and retain highly talented and more diverse student and faculty researchers and scholars across all disciplines</a:t>
            </a:r>
            <a:endParaRPr lang="en-US" sz="1400" dirty="0">
              <a:latin typeface="Helvetica Neue Light" panose="02000403000000020004"/>
              <a:ea typeface="Helvetica Neue Light" panose="02000403000000020004" pitchFamily="2" charset="0"/>
            </a:endParaRPr>
          </a:p>
        </p:txBody>
      </p:sp>
      <p:sp>
        <p:nvSpPr>
          <p:cNvPr id="7" name="TextBox 6">
            <a:extLst>
              <a:ext uri="{FF2B5EF4-FFF2-40B4-BE49-F238E27FC236}">
                <a16:creationId xmlns:a16="http://schemas.microsoft.com/office/drawing/2014/main" id="{48E2C151-4649-2E41-99E5-F92310A5A001}"/>
              </a:ext>
            </a:extLst>
          </p:cNvPr>
          <p:cNvSpPr txBox="1"/>
          <p:nvPr/>
        </p:nvSpPr>
        <p:spPr>
          <a:xfrm>
            <a:off x="3328099" y="3320731"/>
            <a:ext cx="8037991" cy="954107"/>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a:ea typeface="Helvetica Neue Thin" panose="020B0403020202020204" pitchFamily="34" charset="0"/>
              </a:rPr>
              <a:t>OBJECTIVE TWO</a:t>
            </a:r>
          </a:p>
          <a:p>
            <a:pPr>
              <a:spcAft>
                <a:spcPts val="400"/>
              </a:spcAft>
            </a:pPr>
            <a:r>
              <a:rPr lang="en-US" sz="1400" b="0" i="0">
                <a:solidFill>
                  <a:srgbClr val="212529"/>
                </a:solidFill>
                <a:effectLst/>
                <a:latin typeface="Helvetica Neue Light" panose="02000403000000020004"/>
              </a:rPr>
              <a:t>Invest in research to advance partnerships that increase economic development and opportunity in our region and beyond and that helps understand, shape and improve the future of work and the workforce</a:t>
            </a:r>
            <a:endParaRPr lang="en-US" sz="1400">
              <a:latin typeface="Helvetica Neue Light" panose="02000403000000020004"/>
              <a:ea typeface="Helvetica Neue Light" panose="02000403000000020004" pitchFamily="2" charset="0"/>
            </a:endParaRPr>
          </a:p>
        </p:txBody>
      </p:sp>
      <p:sp>
        <p:nvSpPr>
          <p:cNvPr id="20" name="TextBox 19">
            <a:extLst>
              <a:ext uri="{FF2B5EF4-FFF2-40B4-BE49-F238E27FC236}">
                <a16:creationId xmlns:a16="http://schemas.microsoft.com/office/drawing/2014/main" id="{7787C13B-228A-4DAF-82BE-A77ADED15791}"/>
              </a:ext>
            </a:extLst>
          </p:cNvPr>
          <p:cNvSpPr txBox="1"/>
          <p:nvPr/>
        </p:nvSpPr>
        <p:spPr>
          <a:xfrm>
            <a:off x="3335529" y="2097197"/>
            <a:ext cx="8315697" cy="1169551"/>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a:ea typeface="Helvetica Neue Thin" panose="020B0403020202020204" pitchFamily="34" charset="0"/>
              </a:rPr>
              <a:t>OBJECTIVE ONE</a:t>
            </a:r>
          </a:p>
          <a:p>
            <a:pPr>
              <a:spcAft>
                <a:spcPts val="400"/>
              </a:spcAft>
            </a:pPr>
            <a:r>
              <a:rPr lang="en-US" sz="1400" b="0" i="0">
                <a:solidFill>
                  <a:srgbClr val="212529"/>
                </a:solidFill>
                <a:effectLst/>
                <a:latin typeface="Helvetica Neue Light" panose="02000403000000020004"/>
              </a:rPr>
              <a:t>Demonstrate excellence in science, scholarship and creative endeavors, both in pursuit of fundamental knowledge and research designed to improve the human condition and address problems of today and to prepare for the challenges of tomorrow</a:t>
            </a:r>
            <a:endParaRPr lang="en-US" sz="1400">
              <a:latin typeface="Helvetica Neue Light" panose="02000403000000020004"/>
              <a:ea typeface="Helvetica Neue Light" panose="02000403000000020004" pitchFamily="2" charset="0"/>
            </a:endParaRPr>
          </a:p>
        </p:txBody>
      </p:sp>
      <p:pic>
        <p:nvPicPr>
          <p:cNvPr id="11" name="Picture 10">
            <a:extLst>
              <a:ext uri="{FF2B5EF4-FFF2-40B4-BE49-F238E27FC236}">
                <a16:creationId xmlns:a16="http://schemas.microsoft.com/office/drawing/2014/main" id="{DA3F32E7-4C79-614C-AFAD-95D4600107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00714" y="1779747"/>
            <a:ext cx="457200" cy="63500"/>
          </a:xfrm>
          <a:prstGeom prst="rect">
            <a:avLst/>
          </a:prstGeom>
        </p:spPr>
      </p:pic>
      <p:sp>
        <p:nvSpPr>
          <p:cNvPr id="21" name="TextBox 20">
            <a:extLst>
              <a:ext uri="{FF2B5EF4-FFF2-40B4-BE49-F238E27FC236}">
                <a16:creationId xmlns:a16="http://schemas.microsoft.com/office/drawing/2014/main" id="{E826947C-9C41-4F77-A2C5-08242045D907}"/>
              </a:ext>
            </a:extLst>
          </p:cNvPr>
          <p:cNvSpPr txBox="1"/>
          <p:nvPr/>
        </p:nvSpPr>
        <p:spPr>
          <a:xfrm>
            <a:off x="3329894" y="912314"/>
            <a:ext cx="8036196" cy="523220"/>
          </a:xfrm>
          <a:prstGeom prst="rect">
            <a:avLst/>
          </a:prstGeom>
          <a:noFill/>
        </p:spPr>
        <p:txBody>
          <a:bodyPr wrap="square">
            <a:spAutoFit/>
          </a:bodyPr>
          <a:lstStyle/>
          <a:p>
            <a:pPr>
              <a:lnSpc>
                <a:spcPct val="100000"/>
              </a:lnSpc>
            </a:pPr>
            <a:r>
              <a:rPr lang="en-US" sz="1400">
                <a:solidFill>
                  <a:srgbClr val="008208"/>
                </a:solidFill>
                <a:latin typeface="Helvetica Neue Thin" panose="020B0403020202020204"/>
                <a:ea typeface="Helvetica Neue Medium" panose="02000503000000020004" pitchFamily="2" charset="0"/>
                <a:cs typeface="Helvetica Neue Medium" panose="02000503000000020004" pitchFamily="2" charset="0"/>
              </a:rPr>
              <a:t>GOAL:</a:t>
            </a:r>
            <a:r>
              <a:rPr lang="en-US" sz="1400">
                <a:solidFill>
                  <a:srgbClr val="008208"/>
                </a:solidFill>
                <a:latin typeface="Helvetica Neue Thin" panose="020B0403020202020204"/>
                <a:ea typeface="Helvetica Neue Light" panose="02000403000000020004" pitchFamily="2" charset="0"/>
              </a:rPr>
              <a:t> </a:t>
            </a:r>
            <a:r>
              <a:rPr lang="en-US" sz="1400">
                <a:latin typeface="Helvetica Neue Light" panose="02000403000000020004" pitchFamily="2" charset="0"/>
                <a:ea typeface="Helvetica Neue Light" panose="02000403000000020004" pitchFamily="2" charset="0"/>
              </a:rPr>
              <a:t>Be a leader in developing transdisciplinary solutions to ecological and human problems affected by social, economic, political, climate and environmental changes</a:t>
            </a:r>
            <a:endParaRPr lang="en-US" sz="1400" spc="300">
              <a:solidFill>
                <a:srgbClr val="008208"/>
              </a:solidFill>
              <a:latin typeface="Helvetica Neue Light" panose="02000403000000020004" pitchFamily="2" charset="0"/>
              <a:ea typeface="Helvetica Neue Light" panose="02000403000000020004" pitchFamily="2" charset="0"/>
            </a:endParaRPr>
          </a:p>
        </p:txBody>
      </p:sp>
      <p:sp>
        <p:nvSpPr>
          <p:cNvPr id="2" name="Title 1">
            <a:extLst>
              <a:ext uri="{FF2B5EF4-FFF2-40B4-BE49-F238E27FC236}">
                <a16:creationId xmlns:a16="http://schemas.microsoft.com/office/drawing/2014/main" id="{6DC01D3A-B4F5-4AEB-2D44-CA9D368F6DEF}"/>
              </a:ext>
            </a:extLst>
          </p:cNvPr>
          <p:cNvSpPr>
            <a:spLocks noGrp="1"/>
          </p:cNvSpPr>
          <p:nvPr>
            <p:ph type="title" idx="4294967295"/>
          </p:nvPr>
        </p:nvSpPr>
        <p:spPr>
          <a:xfrm>
            <a:off x="3335529" y="296853"/>
            <a:ext cx="8018271" cy="1325563"/>
          </a:xfrm>
        </p:spPr>
        <p:txBody>
          <a:bodyPr/>
          <a:lstStyle/>
          <a:p>
            <a:pPr rtl="0" eaLnBrk="1" latinLnBrk="0" hangingPunct="1"/>
            <a:r>
              <a:rPr lang="en-US" sz="1400" b="1" kern="1200" spc="300" dirty="0">
                <a:solidFill>
                  <a:srgbClr val="000000"/>
                </a:solidFill>
                <a:effectLst/>
                <a:latin typeface="Helvetica Neue Thin" panose="020B0403020202020204"/>
                <a:ea typeface="+mn-ea"/>
                <a:cs typeface="+mn-cs"/>
              </a:rPr>
              <a:t>DISCOVERY, CREATIVITY, and INNOVATION FOR GLOBAL IMPACT</a:t>
            </a:r>
            <a:endParaRPr lang="en-US" dirty="0">
              <a:effectLst/>
            </a:endParaRPr>
          </a:p>
          <a:p>
            <a:endParaRPr lang="en-US" dirty="0"/>
          </a:p>
        </p:txBody>
      </p:sp>
    </p:spTree>
    <p:extLst>
      <p:ext uri="{BB962C8B-B14F-4D97-AF65-F5344CB8AC3E}">
        <p14:creationId xmlns:p14="http://schemas.microsoft.com/office/powerpoint/2010/main" val="333339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image contains a metallic gold MSU seal with gold lines radiating out around it.">
            <a:extLst>
              <a:ext uri="{FF2B5EF4-FFF2-40B4-BE49-F238E27FC236}">
                <a16:creationId xmlns:a16="http://schemas.microsoft.com/office/drawing/2014/main" id="{C38E9593-A1EA-447A-88AA-3E53F548D4D8}"/>
              </a:ext>
            </a:extLst>
          </p:cNvPr>
          <p:cNvPicPr>
            <a:picLocks noChangeAspect="1"/>
          </p:cNvPicPr>
          <p:nvPr/>
        </p:nvPicPr>
        <p:blipFill rotWithShape="1">
          <a:blip r:embed="rId3"/>
          <a:srcRect l="38817"/>
          <a:stretch/>
        </p:blipFill>
        <p:spPr>
          <a:xfrm>
            <a:off x="-5783" y="11685"/>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6888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9" name="TextBox 18">
            <a:extLst>
              <a:ext uri="{FF2B5EF4-FFF2-40B4-BE49-F238E27FC236}">
                <a16:creationId xmlns:a16="http://schemas.microsoft.com/office/drawing/2014/main" id="{24EC696C-DC32-4163-8B93-1966D7764856}"/>
              </a:ext>
            </a:extLst>
          </p:cNvPr>
          <p:cNvSpPr txBox="1"/>
          <p:nvPr/>
        </p:nvSpPr>
        <p:spPr>
          <a:xfrm>
            <a:off x="3342716" y="5002384"/>
            <a:ext cx="8159660" cy="954107"/>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FIVE</a:t>
            </a:r>
          </a:p>
          <a:p>
            <a:pPr>
              <a:spcAft>
                <a:spcPts val="400"/>
              </a:spcAft>
            </a:pPr>
            <a:r>
              <a:rPr lang="en-US" sz="1400" b="0" i="0">
                <a:solidFill>
                  <a:srgbClr val="212529"/>
                </a:solidFill>
                <a:effectLst/>
                <a:latin typeface="Helvetica Neue Light" panose="02000403000000020004"/>
              </a:rPr>
              <a:t>Work with health and business partners across Michigan to ensure patients and families have access to equitable, high-quality, affordable and safe health care</a:t>
            </a:r>
            <a:endParaRPr lang="en-US" sz="1400">
              <a:latin typeface="Helvetica Neue Light" panose="02000403000000020004"/>
              <a:ea typeface="Helvetica Neue Light" panose="02000403000000020004" pitchFamily="2" charset="0"/>
            </a:endParaRPr>
          </a:p>
        </p:txBody>
      </p:sp>
      <p:sp>
        <p:nvSpPr>
          <p:cNvPr id="18" name="TextBox 17">
            <a:extLst>
              <a:ext uri="{FF2B5EF4-FFF2-40B4-BE49-F238E27FC236}">
                <a16:creationId xmlns:a16="http://schemas.microsoft.com/office/drawing/2014/main" id="{1B50B3FD-D4FC-4B86-9DC2-6F94FFDEFBE2}"/>
              </a:ext>
            </a:extLst>
          </p:cNvPr>
          <p:cNvSpPr txBox="1"/>
          <p:nvPr/>
        </p:nvSpPr>
        <p:spPr>
          <a:xfrm>
            <a:off x="3338124" y="3904703"/>
            <a:ext cx="8164252" cy="1169551"/>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FOUR</a:t>
            </a:r>
          </a:p>
          <a:p>
            <a:pPr>
              <a:spcAft>
                <a:spcPts val="400"/>
              </a:spcAft>
            </a:pPr>
            <a:r>
              <a:rPr lang="en-US" sz="1400" b="0" i="0">
                <a:solidFill>
                  <a:srgbClr val="212529"/>
                </a:solidFill>
                <a:effectLst/>
                <a:latin typeface="Helvetica Neue Light" panose="02000403000000020004"/>
              </a:rPr>
              <a:t>Lead nationally in devising innovative educational pathways to careers in health, supplementing existing health and premedical majors and evolve curriculum to incorporate commitment to an inclusive and healthy society</a:t>
            </a:r>
            <a:endParaRPr lang="en-US" sz="1400">
              <a:latin typeface="Helvetica Neue Light" panose="02000403000000020004"/>
              <a:ea typeface="Helvetica Neue Light" panose="02000403000000020004" pitchFamily="2" charset="0"/>
            </a:endParaRPr>
          </a:p>
        </p:txBody>
      </p:sp>
      <p:sp>
        <p:nvSpPr>
          <p:cNvPr id="17" name="TextBox 16">
            <a:extLst>
              <a:ext uri="{FF2B5EF4-FFF2-40B4-BE49-F238E27FC236}">
                <a16:creationId xmlns:a16="http://schemas.microsoft.com/office/drawing/2014/main" id="{F535CA70-343C-4A52-9E32-359937A4816E}"/>
              </a:ext>
            </a:extLst>
          </p:cNvPr>
          <p:cNvSpPr txBox="1"/>
          <p:nvPr/>
        </p:nvSpPr>
        <p:spPr>
          <a:xfrm>
            <a:off x="3331518" y="2999262"/>
            <a:ext cx="8170858" cy="954107"/>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THREE</a:t>
            </a:r>
          </a:p>
          <a:p>
            <a:pPr>
              <a:spcAft>
                <a:spcPts val="400"/>
              </a:spcAft>
            </a:pPr>
            <a:r>
              <a:rPr lang="en-US" sz="1400" b="0" i="0">
                <a:solidFill>
                  <a:srgbClr val="212529"/>
                </a:solidFill>
                <a:effectLst/>
                <a:latin typeface="Helvetica Neue Light" panose="02000403000000020004"/>
              </a:rPr>
              <a:t>Engage the entire MSU campus in a comprehensive approach to improving health, leveraging expertise and elevating care, education and research </a:t>
            </a:r>
            <a:endParaRPr lang="en-US" sz="1400">
              <a:latin typeface="Helvetica Neue Light" panose="02000403000000020004"/>
              <a:ea typeface="Helvetica Neue Light" panose="02000403000000020004" pitchFamily="2" charset="0"/>
            </a:endParaRPr>
          </a:p>
        </p:txBody>
      </p:sp>
      <p:sp>
        <p:nvSpPr>
          <p:cNvPr id="7" name="TextBox 6">
            <a:extLst>
              <a:ext uri="{FF2B5EF4-FFF2-40B4-BE49-F238E27FC236}">
                <a16:creationId xmlns:a16="http://schemas.microsoft.com/office/drawing/2014/main" id="{48E2C151-4649-2E41-99E5-F92310A5A001}"/>
              </a:ext>
            </a:extLst>
          </p:cNvPr>
          <p:cNvSpPr txBox="1"/>
          <p:nvPr/>
        </p:nvSpPr>
        <p:spPr>
          <a:xfrm>
            <a:off x="3342716" y="2084178"/>
            <a:ext cx="8170858" cy="954107"/>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TWO</a:t>
            </a:r>
          </a:p>
          <a:p>
            <a:pPr>
              <a:spcAft>
                <a:spcPts val="400"/>
              </a:spcAft>
            </a:pPr>
            <a:r>
              <a:rPr lang="en-US" sz="1400" b="0" i="0" dirty="0">
                <a:solidFill>
                  <a:srgbClr val="212529"/>
                </a:solidFill>
                <a:effectLst/>
                <a:latin typeface="Helvetica Neue Light" panose="02000403000000020004"/>
              </a:rPr>
              <a:t>Partner with communities and organizations to reduce health disparities (racial, ethnic, gender, rural-urban) in Michigan by 2030</a:t>
            </a:r>
            <a:endParaRPr lang="en-US" sz="1400" dirty="0">
              <a:latin typeface="Helvetica Neue Light" panose="02000403000000020004"/>
              <a:ea typeface="Helvetica Neue Light" panose="02000403000000020004" pitchFamily="2" charset="0"/>
            </a:endParaRPr>
          </a:p>
        </p:txBody>
      </p:sp>
      <p:sp>
        <p:nvSpPr>
          <p:cNvPr id="20" name="TextBox 19">
            <a:extLst>
              <a:ext uri="{FF2B5EF4-FFF2-40B4-BE49-F238E27FC236}">
                <a16:creationId xmlns:a16="http://schemas.microsoft.com/office/drawing/2014/main" id="{7787C13B-228A-4DAF-82BE-A77ADED15791}"/>
              </a:ext>
            </a:extLst>
          </p:cNvPr>
          <p:cNvSpPr txBox="1"/>
          <p:nvPr/>
        </p:nvSpPr>
        <p:spPr>
          <a:xfrm>
            <a:off x="3342716" y="1419016"/>
            <a:ext cx="8300042" cy="738664"/>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ONE</a:t>
            </a:r>
          </a:p>
          <a:p>
            <a:pPr>
              <a:spcAft>
                <a:spcPts val="400"/>
              </a:spcAft>
            </a:pPr>
            <a:r>
              <a:rPr lang="en-US" sz="1400">
                <a:solidFill>
                  <a:srgbClr val="212529"/>
                </a:solidFill>
                <a:latin typeface="Helvetica Neue Light" panose="02000403000000020004"/>
              </a:rPr>
              <a:t>Meet the physical and mental health needs of our students, faculty and staff</a:t>
            </a:r>
            <a:endParaRPr lang="en-US" sz="1400">
              <a:latin typeface="Helvetica Neue Light" panose="02000403000000020004"/>
              <a:ea typeface="Helvetica Neue Light" panose="02000403000000020004" pitchFamily="2" charset="0"/>
            </a:endParaRPr>
          </a:p>
        </p:txBody>
      </p:sp>
      <p:pic>
        <p:nvPicPr>
          <p:cNvPr id="11" name="Picture 10">
            <a:extLst>
              <a:ext uri="{FF2B5EF4-FFF2-40B4-BE49-F238E27FC236}">
                <a16:creationId xmlns:a16="http://schemas.microsoft.com/office/drawing/2014/main" id="{DA3F32E7-4C79-614C-AFAD-95D4600107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30211" y="1358212"/>
            <a:ext cx="457200" cy="63500"/>
          </a:xfrm>
          <a:prstGeom prst="rect">
            <a:avLst/>
          </a:prstGeom>
        </p:spPr>
      </p:pic>
      <p:sp>
        <p:nvSpPr>
          <p:cNvPr id="21" name="TextBox 20">
            <a:extLst>
              <a:ext uri="{FF2B5EF4-FFF2-40B4-BE49-F238E27FC236}">
                <a16:creationId xmlns:a16="http://schemas.microsoft.com/office/drawing/2014/main" id="{E826947C-9C41-4F77-A2C5-08242045D907}"/>
              </a:ext>
            </a:extLst>
          </p:cNvPr>
          <p:cNvSpPr txBox="1"/>
          <p:nvPr/>
        </p:nvSpPr>
        <p:spPr>
          <a:xfrm>
            <a:off x="3299035" y="683438"/>
            <a:ext cx="8332525" cy="523220"/>
          </a:xfrm>
          <a:prstGeom prst="rect">
            <a:avLst/>
          </a:prstGeom>
          <a:noFill/>
        </p:spPr>
        <p:txBody>
          <a:bodyPr wrap="square">
            <a:spAutoFit/>
          </a:bodyPr>
          <a:lstStyle/>
          <a:p>
            <a:pPr>
              <a:lnSpc>
                <a:spcPct val="100000"/>
              </a:lnSpc>
            </a:pPr>
            <a:r>
              <a:rPr lang="en-US" sz="1400">
                <a:solidFill>
                  <a:srgbClr val="008208"/>
                </a:solidFill>
                <a:latin typeface="Helvetica Neue Thin" panose="020B0403020202020204"/>
                <a:ea typeface="Helvetica Neue Medium" panose="02000503000000020004" pitchFamily="2" charset="0"/>
                <a:cs typeface="Helvetica Neue Medium" panose="02000503000000020004" pitchFamily="2" charset="0"/>
              </a:rPr>
              <a:t>GOAL:</a:t>
            </a:r>
            <a:r>
              <a:rPr lang="en-US" sz="1400" b="1">
                <a:solidFill>
                  <a:srgbClr val="008208"/>
                </a:solidFill>
                <a:latin typeface="Helvetica Neue Thin" panose="020B0403020202020204"/>
                <a:ea typeface="Helvetica Neue Light" panose="02000403000000020004" pitchFamily="2" charset="0"/>
              </a:rPr>
              <a:t> </a:t>
            </a:r>
            <a:r>
              <a:rPr lang="en-US" sz="1400">
                <a:latin typeface="Helvetica Neue Light" panose="02000403000000020004" pitchFamily="2" charset="0"/>
                <a:ea typeface="Helvetica Neue Light" panose="02000403000000020004" pitchFamily="2" charset="0"/>
              </a:rPr>
              <a:t>Enhance quality of life for people everywhere by comprehensively leveraging expertise and research activity to improve health and the systems that affect health</a:t>
            </a:r>
            <a:endParaRPr lang="en-US" sz="1400" spc="300">
              <a:solidFill>
                <a:srgbClr val="008208"/>
              </a:solidFill>
              <a:latin typeface="Helvetica Neue Light" panose="02000403000000020004" pitchFamily="2" charset="0"/>
              <a:ea typeface="Helvetica Neue Light" panose="02000403000000020004" pitchFamily="2" charset="0"/>
            </a:endParaRPr>
          </a:p>
        </p:txBody>
      </p:sp>
      <p:sp>
        <p:nvSpPr>
          <p:cNvPr id="2" name="Title 1">
            <a:extLst>
              <a:ext uri="{FF2B5EF4-FFF2-40B4-BE49-F238E27FC236}">
                <a16:creationId xmlns:a16="http://schemas.microsoft.com/office/drawing/2014/main" id="{467F5665-8330-770B-FB52-64813B5BD8DD}"/>
              </a:ext>
            </a:extLst>
          </p:cNvPr>
          <p:cNvSpPr>
            <a:spLocks noGrp="1"/>
          </p:cNvSpPr>
          <p:nvPr>
            <p:ph type="title" idx="4294967295"/>
          </p:nvPr>
        </p:nvSpPr>
        <p:spPr>
          <a:xfrm>
            <a:off x="3314353" y="139815"/>
            <a:ext cx="8054765" cy="1325563"/>
          </a:xfrm>
        </p:spPr>
        <p:txBody>
          <a:bodyPr/>
          <a:lstStyle/>
          <a:p>
            <a:pPr rtl="0" eaLnBrk="1" latinLnBrk="0" hangingPunct="1"/>
            <a:r>
              <a:rPr lang="en-US" sz="1800" b="1" kern="1200" spc="300" dirty="0">
                <a:solidFill>
                  <a:srgbClr val="000000"/>
                </a:solidFill>
                <a:effectLst/>
                <a:latin typeface="Helvetica Neue Thin" panose="020B0403020202020204"/>
                <a:ea typeface="Helvetica Neue Light" panose="02000403000000020004"/>
                <a:cs typeface="+mn-cs"/>
              </a:rPr>
              <a:t>SUSTAINABLE HEALTH</a:t>
            </a:r>
            <a:endParaRPr lang="en-US" dirty="0">
              <a:effectLst/>
            </a:endParaRPr>
          </a:p>
          <a:p>
            <a:endParaRPr lang="en-US" dirty="0"/>
          </a:p>
        </p:txBody>
      </p:sp>
    </p:spTree>
    <p:extLst>
      <p:ext uri="{BB962C8B-B14F-4D97-AF65-F5344CB8AC3E}">
        <p14:creationId xmlns:p14="http://schemas.microsoft.com/office/powerpoint/2010/main" val="1375563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image contains a metallic gold MSU seal with gold lines radiating out around it.">
            <a:extLst>
              <a:ext uri="{FF2B5EF4-FFF2-40B4-BE49-F238E27FC236}">
                <a16:creationId xmlns:a16="http://schemas.microsoft.com/office/drawing/2014/main" id="{3A3872CB-16B8-4F3B-B2E8-FD0F22DA98F2}"/>
              </a:ext>
            </a:extLst>
          </p:cNvPr>
          <p:cNvPicPr>
            <a:picLocks noChangeAspect="1"/>
          </p:cNvPicPr>
          <p:nvPr/>
        </p:nvPicPr>
        <p:blipFill rotWithShape="1">
          <a:blip r:embed="rId3"/>
          <a:srcRect l="38817"/>
          <a:stretch/>
        </p:blipFill>
        <p:spPr>
          <a:xfrm>
            <a:off x="-5783" y="11685"/>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783" y="6106052"/>
            <a:ext cx="12197783"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6" y="6235525"/>
            <a:ext cx="3771077"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9" name="TextBox 18">
            <a:extLst>
              <a:ext uri="{FF2B5EF4-FFF2-40B4-BE49-F238E27FC236}">
                <a16:creationId xmlns:a16="http://schemas.microsoft.com/office/drawing/2014/main" id="{676A0D89-590D-4D40-A316-DB36C41C8526}"/>
              </a:ext>
            </a:extLst>
          </p:cNvPr>
          <p:cNvSpPr txBox="1"/>
          <p:nvPr/>
        </p:nvSpPr>
        <p:spPr>
          <a:xfrm>
            <a:off x="3508149" y="4941554"/>
            <a:ext cx="8212962" cy="738664"/>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FIVE</a:t>
            </a:r>
          </a:p>
          <a:p>
            <a:pPr>
              <a:spcAft>
                <a:spcPts val="400"/>
              </a:spcAft>
            </a:pPr>
            <a:r>
              <a:rPr lang="en-US" sz="1400" b="0" i="0">
                <a:solidFill>
                  <a:srgbClr val="212529"/>
                </a:solidFill>
                <a:effectLst/>
                <a:latin typeface="Helvetica Neue Light" panose="02000403000000020004"/>
              </a:rPr>
              <a:t>Ensure faculty, staff, students and community members have access to MSU and its resources</a:t>
            </a:r>
            <a:endParaRPr lang="en-US" sz="1400">
              <a:latin typeface="Helvetica Neue Light" panose="02000403000000020004"/>
              <a:ea typeface="Helvetica Neue Light" panose="02000403000000020004" pitchFamily="2" charset="0"/>
            </a:endParaRPr>
          </a:p>
        </p:txBody>
      </p:sp>
      <p:sp>
        <p:nvSpPr>
          <p:cNvPr id="18" name="TextBox 17">
            <a:extLst>
              <a:ext uri="{FF2B5EF4-FFF2-40B4-BE49-F238E27FC236}">
                <a16:creationId xmlns:a16="http://schemas.microsoft.com/office/drawing/2014/main" id="{A3FCB1E4-CA0C-4F23-8207-387AC19C2D7B}"/>
              </a:ext>
            </a:extLst>
          </p:cNvPr>
          <p:cNvSpPr txBox="1"/>
          <p:nvPr/>
        </p:nvSpPr>
        <p:spPr>
          <a:xfrm>
            <a:off x="3508150" y="4142415"/>
            <a:ext cx="6408973" cy="738664"/>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FOUR</a:t>
            </a:r>
          </a:p>
          <a:p>
            <a:pPr>
              <a:spcAft>
                <a:spcPts val="400"/>
              </a:spcAft>
            </a:pPr>
            <a:r>
              <a:rPr lang="en-US" sz="1400" b="0" i="0">
                <a:solidFill>
                  <a:srgbClr val="212529"/>
                </a:solidFill>
                <a:effectLst/>
                <a:latin typeface="Helvetica Neue Light" panose="02000403000000020004"/>
              </a:rPr>
              <a:t>Develop a Sustainable Information Technology (IT) Strategic Plan</a:t>
            </a:r>
            <a:endParaRPr lang="en-US" sz="1400">
              <a:latin typeface="Helvetica Neue Light" panose="02000403000000020004"/>
              <a:ea typeface="Helvetica Neue Light" panose="02000403000000020004" pitchFamily="2" charset="0"/>
            </a:endParaRPr>
          </a:p>
        </p:txBody>
      </p:sp>
      <p:sp>
        <p:nvSpPr>
          <p:cNvPr id="17" name="TextBox 16">
            <a:extLst>
              <a:ext uri="{FF2B5EF4-FFF2-40B4-BE49-F238E27FC236}">
                <a16:creationId xmlns:a16="http://schemas.microsoft.com/office/drawing/2014/main" id="{83C6C37C-1ACC-4C40-A2C4-3AE8EA2229ED}"/>
              </a:ext>
            </a:extLst>
          </p:cNvPr>
          <p:cNvSpPr txBox="1"/>
          <p:nvPr/>
        </p:nvSpPr>
        <p:spPr>
          <a:xfrm>
            <a:off x="3508150" y="3343276"/>
            <a:ext cx="6408973" cy="738664"/>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THREE</a:t>
            </a:r>
          </a:p>
          <a:p>
            <a:pPr>
              <a:spcAft>
                <a:spcPts val="400"/>
              </a:spcAft>
            </a:pPr>
            <a:r>
              <a:rPr lang="en-US" sz="1400">
                <a:latin typeface="Helvetica Neue Light" panose="02000403000000020004" pitchFamily="2" charset="0"/>
                <a:ea typeface="Helvetica Neue Light" panose="02000403000000020004" pitchFamily="2" charset="0"/>
              </a:rPr>
              <a:t>Achieve climate neutrality by 2050</a:t>
            </a:r>
          </a:p>
        </p:txBody>
      </p:sp>
      <p:sp>
        <p:nvSpPr>
          <p:cNvPr id="16" name="TextBox 15">
            <a:extLst>
              <a:ext uri="{FF2B5EF4-FFF2-40B4-BE49-F238E27FC236}">
                <a16:creationId xmlns:a16="http://schemas.microsoft.com/office/drawing/2014/main" id="{FFF9176E-CB6E-41B7-B754-71A28A30A2D7}"/>
              </a:ext>
            </a:extLst>
          </p:cNvPr>
          <p:cNvSpPr txBox="1"/>
          <p:nvPr/>
        </p:nvSpPr>
        <p:spPr>
          <a:xfrm>
            <a:off x="3499651" y="2514256"/>
            <a:ext cx="8157960" cy="738664"/>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TWO</a:t>
            </a:r>
          </a:p>
          <a:p>
            <a:pPr>
              <a:spcAft>
                <a:spcPts val="400"/>
              </a:spcAft>
            </a:pPr>
            <a:r>
              <a:rPr lang="en-US" sz="1400" b="0" i="0" dirty="0">
                <a:solidFill>
                  <a:srgbClr val="212529"/>
                </a:solidFill>
                <a:effectLst/>
                <a:latin typeface="Helvetica Neue Light" panose="02000403000000020004"/>
              </a:rPr>
              <a:t>Create a new University Comprehensive Facilities and Land Use Plan</a:t>
            </a:r>
            <a:endParaRPr lang="en-US" sz="1400" dirty="0">
              <a:latin typeface="Helvetica Neue Light" panose="02000403000000020004"/>
              <a:ea typeface="Helvetica Neue Light" panose="02000403000000020004" pitchFamily="2" charset="0"/>
            </a:endParaRPr>
          </a:p>
        </p:txBody>
      </p:sp>
      <p:sp>
        <p:nvSpPr>
          <p:cNvPr id="7" name="TextBox 6">
            <a:extLst>
              <a:ext uri="{FF2B5EF4-FFF2-40B4-BE49-F238E27FC236}">
                <a16:creationId xmlns:a16="http://schemas.microsoft.com/office/drawing/2014/main" id="{48E2C151-4649-2E41-99E5-F92310A5A001}"/>
              </a:ext>
            </a:extLst>
          </p:cNvPr>
          <p:cNvSpPr txBox="1"/>
          <p:nvPr/>
        </p:nvSpPr>
        <p:spPr>
          <a:xfrm>
            <a:off x="3509072" y="1778075"/>
            <a:ext cx="8010887" cy="738664"/>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ONE</a:t>
            </a:r>
          </a:p>
          <a:p>
            <a:pPr>
              <a:spcAft>
                <a:spcPts val="400"/>
              </a:spcAft>
            </a:pPr>
            <a:r>
              <a:rPr lang="en-US" sz="1400" b="0" i="0" dirty="0">
                <a:solidFill>
                  <a:srgbClr val="212529"/>
                </a:solidFill>
                <a:effectLst/>
                <a:latin typeface="Helvetica Neue Light" panose="02000403000000020004"/>
              </a:rPr>
              <a:t>Develop and implement a long-term, comprehensive financial model and budget process</a:t>
            </a:r>
            <a:endParaRPr lang="en-US" sz="1400" dirty="0">
              <a:latin typeface="Helvetica Neue Light" panose="02000403000000020004"/>
              <a:ea typeface="Helvetica Neue Light" panose="02000403000000020004" pitchFamily="2" charset="0"/>
            </a:endParaRPr>
          </a:p>
        </p:txBody>
      </p:sp>
      <p:pic>
        <p:nvPicPr>
          <p:cNvPr id="11" name="Picture 10">
            <a:extLst>
              <a:ext uri="{FF2B5EF4-FFF2-40B4-BE49-F238E27FC236}">
                <a16:creationId xmlns:a16="http://schemas.microsoft.com/office/drawing/2014/main" id="{DA3F32E7-4C79-614C-AFAD-95D4600107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20504" y="1572465"/>
            <a:ext cx="457200" cy="63500"/>
          </a:xfrm>
          <a:prstGeom prst="rect">
            <a:avLst/>
          </a:prstGeom>
        </p:spPr>
      </p:pic>
      <p:sp>
        <p:nvSpPr>
          <p:cNvPr id="23" name="TextBox 22">
            <a:extLst>
              <a:ext uri="{FF2B5EF4-FFF2-40B4-BE49-F238E27FC236}">
                <a16:creationId xmlns:a16="http://schemas.microsoft.com/office/drawing/2014/main" id="{0DB2DBF5-EC4B-4598-BD3C-7D8F892660CA}"/>
              </a:ext>
            </a:extLst>
          </p:cNvPr>
          <p:cNvSpPr txBox="1"/>
          <p:nvPr/>
        </p:nvSpPr>
        <p:spPr>
          <a:xfrm>
            <a:off x="3508150" y="875936"/>
            <a:ext cx="7828444" cy="523220"/>
          </a:xfrm>
          <a:prstGeom prst="rect">
            <a:avLst/>
          </a:prstGeom>
          <a:noFill/>
        </p:spPr>
        <p:txBody>
          <a:bodyPr wrap="square">
            <a:spAutoFit/>
          </a:bodyPr>
          <a:lstStyle/>
          <a:p>
            <a:pPr>
              <a:lnSpc>
                <a:spcPct val="100000"/>
              </a:lnSpc>
            </a:pPr>
            <a:r>
              <a:rPr lang="en-US" sz="1400">
                <a:solidFill>
                  <a:srgbClr val="008208"/>
                </a:solidFill>
                <a:latin typeface="Helvetica Neue Thin" panose="020B0403020202020204"/>
                <a:ea typeface="Helvetica Neue Medium" panose="02000503000000020004" pitchFamily="2" charset="0"/>
                <a:cs typeface="Helvetica Neue Medium" panose="02000503000000020004" pitchFamily="2" charset="0"/>
              </a:rPr>
              <a:t>GOAL:</a:t>
            </a:r>
            <a:r>
              <a:rPr lang="en-US" sz="1400">
                <a:solidFill>
                  <a:srgbClr val="008208"/>
                </a:solidFill>
                <a:latin typeface="Helvetica Neue Thin" panose="020B0403020202020204"/>
                <a:ea typeface="Helvetica Neue Light" panose="02000403000000020004" pitchFamily="2" charset="0"/>
              </a:rPr>
              <a:t> </a:t>
            </a:r>
            <a:r>
              <a:rPr lang="en-US" sz="1400">
                <a:latin typeface="Helvetica Neue Light" panose="02000403000000020004" pitchFamily="2" charset="0"/>
                <a:ea typeface="Helvetica Neue Light" panose="02000403000000020004" pitchFamily="2" charset="0"/>
              </a:rPr>
              <a:t>Provide exemplary stewardship of institutional resources to foster the long-term sustainability of MSU and its high-quality education, research and outreach and engagement programs</a:t>
            </a:r>
            <a:endParaRPr lang="en-US" sz="1400" spc="300">
              <a:solidFill>
                <a:srgbClr val="008208"/>
              </a:solidFill>
              <a:latin typeface="Helvetica Neue Light" panose="02000403000000020004" pitchFamily="2" charset="0"/>
              <a:ea typeface="Helvetica Neue Light" panose="02000403000000020004" pitchFamily="2" charset="0"/>
            </a:endParaRPr>
          </a:p>
        </p:txBody>
      </p:sp>
      <p:sp>
        <p:nvSpPr>
          <p:cNvPr id="2" name="Title 1">
            <a:extLst>
              <a:ext uri="{FF2B5EF4-FFF2-40B4-BE49-F238E27FC236}">
                <a16:creationId xmlns:a16="http://schemas.microsoft.com/office/drawing/2014/main" id="{02544BB9-66EB-A962-F2EA-0DDB51A8DC4A}"/>
              </a:ext>
            </a:extLst>
          </p:cNvPr>
          <p:cNvSpPr>
            <a:spLocks noGrp="1"/>
          </p:cNvSpPr>
          <p:nvPr>
            <p:ph type="title" idx="4294967295"/>
          </p:nvPr>
        </p:nvSpPr>
        <p:spPr>
          <a:xfrm>
            <a:off x="3530818" y="244434"/>
            <a:ext cx="7845651" cy="1325563"/>
          </a:xfrm>
        </p:spPr>
        <p:txBody>
          <a:bodyPr/>
          <a:lstStyle/>
          <a:p>
            <a:pPr rtl="0" eaLnBrk="1" latinLnBrk="0" hangingPunct="1"/>
            <a:r>
              <a:rPr lang="en-US" sz="1800" b="1" kern="1200" spc="300" dirty="0">
                <a:solidFill>
                  <a:srgbClr val="000000"/>
                </a:solidFill>
                <a:effectLst/>
                <a:latin typeface="Helvetica Neue Thin" panose="020B0403020202020204"/>
                <a:ea typeface="Helvetica Neue Light" panose="02000403000000020004"/>
                <a:cs typeface="+mn-cs"/>
              </a:rPr>
              <a:t>STEWARDSHIP AND SUSTAINABILITY</a:t>
            </a:r>
            <a:endParaRPr lang="en-US" dirty="0">
              <a:effectLst/>
            </a:endParaRPr>
          </a:p>
          <a:p>
            <a:endParaRPr lang="en-US" dirty="0"/>
          </a:p>
        </p:txBody>
      </p:sp>
    </p:spTree>
    <p:extLst>
      <p:ext uri="{BB962C8B-B14F-4D97-AF65-F5344CB8AC3E}">
        <p14:creationId xmlns:p14="http://schemas.microsoft.com/office/powerpoint/2010/main" val="222126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image contains a metallic gold MSU seal with gold lines radiating out around it.">
            <a:extLst>
              <a:ext uri="{FF2B5EF4-FFF2-40B4-BE49-F238E27FC236}">
                <a16:creationId xmlns:a16="http://schemas.microsoft.com/office/drawing/2014/main" id="{D7C01556-9977-49B1-BAFC-156899B35DB2}"/>
              </a:ext>
            </a:extLst>
          </p:cNvPr>
          <p:cNvPicPr>
            <a:picLocks noChangeAspect="1"/>
          </p:cNvPicPr>
          <p:nvPr/>
        </p:nvPicPr>
        <p:blipFill rotWithShape="1">
          <a:blip r:embed="rId3"/>
          <a:srcRect l="38817"/>
          <a:stretch/>
        </p:blipFill>
        <p:spPr>
          <a:xfrm>
            <a:off x="-17815" y="11685"/>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783" y="6106052"/>
            <a:ext cx="12197783"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6888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9" name="TextBox 18">
            <a:extLst>
              <a:ext uri="{FF2B5EF4-FFF2-40B4-BE49-F238E27FC236}">
                <a16:creationId xmlns:a16="http://schemas.microsoft.com/office/drawing/2014/main" id="{24EC696C-DC32-4163-8B93-1966D7764856}"/>
              </a:ext>
            </a:extLst>
          </p:cNvPr>
          <p:cNvSpPr txBox="1"/>
          <p:nvPr/>
        </p:nvSpPr>
        <p:spPr>
          <a:xfrm>
            <a:off x="3344073" y="4927407"/>
            <a:ext cx="8248159" cy="892552"/>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FIVE</a:t>
            </a:r>
          </a:p>
          <a:p>
            <a:pPr>
              <a:spcAft>
                <a:spcPts val="400"/>
              </a:spcAft>
            </a:pPr>
            <a:r>
              <a:rPr lang="en-US" sz="1200" b="0" i="0">
                <a:solidFill>
                  <a:srgbClr val="212529"/>
                </a:solidFill>
                <a:effectLst/>
                <a:latin typeface="Helvetica Neue Light" panose="02000403000000020004"/>
              </a:rPr>
              <a:t>Increase proactive engagement with historically underrepresented and underserved communities based on partnerships informed by shared goals and mutual learning</a:t>
            </a:r>
            <a:endParaRPr lang="en-US" sz="1200">
              <a:latin typeface="Helvetica Neue Light" panose="02000403000000020004"/>
              <a:ea typeface="Helvetica Neue Light" panose="02000403000000020004" pitchFamily="2" charset="0"/>
            </a:endParaRPr>
          </a:p>
        </p:txBody>
      </p:sp>
      <p:sp>
        <p:nvSpPr>
          <p:cNvPr id="18" name="TextBox 17">
            <a:extLst>
              <a:ext uri="{FF2B5EF4-FFF2-40B4-BE49-F238E27FC236}">
                <a16:creationId xmlns:a16="http://schemas.microsoft.com/office/drawing/2014/main" id="{1B50B3FD-D4FC-4B86-9DC2-6F94FFDEFBE2}"/>
              </a:ext>
            </a:extLst>
          </p:cNvPr>
          <p:cNvSpPr txBox="1"/>
          <p:nvPr/>
        </p:nvSpPr>
        <p:spPr>
          <a:xfrm>
            <a:off x="3371016" y="4122175"/>
            <a:ext cx="8161792" cy="707886"/>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FOUR</a:t>
            </a:r>
          </a:p>
          <a:p>
            <a:pPr>
              <a:spcAft>
                <a:spcPts val="400"/>
              </a:spcAft>
            </a:pPr>
            <a:r>
              <a:rPr lang="en-US" sz="1200" b="0" i="0" dirty="0">
                <a:solidFill>
                  <a:srgbClr val="212529"/>
                </a:solidFill>
                <a:effectLst/>
                <a:latin typeface="Helvetica Neue Light" panose="02000403000000020004"/>
              </a:rPr>
              <a:t>Provide a world-class academic environment that integrates DEI in teaching, research and service</a:t>
            </a:r>
            <a:endParaRPr lang="en-US" sz="1200" dirty="0">
              <a:latin typeface="Helvetica Neue Light" panose="02000403000000020004"/>
              <a:ea typeface="Helvetica Neue Light" panose="02000403000000020004" pitchFamily="2" charset="0"/>
            </a:endParaRPr>
          </a:p>
        </p:txBody>
      </p:sp>
      <p:sp>
        <p:nvSpPr>
          <p:cNvPr id="17" name="TextBox 16">
            <a:extLst>
              <a:ext uri="{FF2B5EF4-FFF2-40B4-BE49-F238E27FC236}">
                <a16:creationId xmlns:a16="http://schemas.microsoft.com/office/drawing/2014/main" id="{F535CA70-343C-4A52-9E32-359937A4816E}"/>
              </a:ext>
            </a:extLst>
          </p:cNvPr>
          <p:cNvSpPr txBox="1"/>
          <p:nvPr/>
        </p:nvSpPr>
        <p:spPr>
          <a:xfrm>
            <a:off x="3332314" y="3261905"/>
            <a:ext cx="8259918" cy="707886"/>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THREE</a:t>
            </a:r>
          </a:p>
          <a:p>
            <a:pPr>
              <a:spcAft>
                <a:spcPts val="400"/>
              </a:spcAft>
            </a:pPr>
            <a:r>
              <a:rPr lang="en-US" sz="1200" b="0" i="0">
                <a:solidFill>
                  <a:srgbClr val="212529"/>
                </a:solidFill>
                <a:effectLst/>
                <a:latin typeface="Helvetica Neue Light" panose="02000403000000020004"/>
              </a:rPr>
              <a:t>Recruit, retain and expand career development for staff from diverse backgrounds</a:t>
            </a:r>
            <a:endParaRPr lang="en-US" sz="1200">
              <a:latin typeface="Helvetica Neue Light" panose="02000403000000020004"/>
              <a:ea typeface="Helvetica Neue Light" panose="02000403000000020004" pitchFamily="2" charset="0"/>
            </a:endParaRPr>
          </a:p>
        </p:txBody>
      </p:sp>
      <p:sp>
        <p:nvSpPr>
          <p:cNvPr id="7" name="TextBox 6">
            <a:extLst>
              <a:ext uri="{FF2B5EF4-FFF2-40B4-BE49-F238E27FC236}">
                <a16:creationId xmlns:a16="http://schemas.microsoft.com/office/drawing/2014/main" id="{48E2C151-4649-2E41-99E5-F92310A5A001}"/>
              </a:ext>
            </a:extLst>
          </p:cNvPr>
          <p:cNvSpPr txBox="1"/>
          <p:nvPr/>
        </p:nvSpPr>
        <p:spPr>
          <a:xfrm>
            <a:off x="3326909" y="2344870"/>
            <a:ext cx="8570123" cy="892552"/>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TWO</a:t>
            </a:r>
          </a:p>
          <a:p>
            <a:pPr>
              <a:spcAft>
                <a:spcPts val="400"/>
              </a:spcAft>
            </a:pPr>
            <a:r>
              <a:rPr lang="en-US" sz="1200" b="0" i="0" dirty="0">
                <a:solidFill>
                  <a:srgbClr val="212529"/>
                </a:solidFill>
                <a:effectLst/>
                <a:latin typeface="Helvetica Neue Light" panose="02000403000000020004"/>
              </a:rPr>
              <a:t>Dramatically increase MSU faculty who make significant contributions to advancing social justice and ethics, ensuring equity, addressing disparities and empowering communities through scholarship and engaged research</a:t>
            </a:r>
            <a:endParaRPr lang="en-US" sz="1200" dirty="0">
              <a:latin typeface="Helvetica Neue Light" panose="02000403000000020004"/>
              <a:ea typeface="Helvetica Neue Light" panose="02000403000000020004" pitchFamily="2" charset="0"/>
            </a:endParaRPr>
          </a:p>
        </p:txBody>
      </p:sp>
      <p:sp>
        <p:nvSpPr>
          <p:cNvPr id="20" name="TextBox 19">
            <a:extLst>
              <a:ext uri="{FF2B5EF4-FFF2-40B4-BE49-F238E27FC236}">
                <a16:creationId xmlns:a16="http://schemas.microsoft.com/office/drawing/2014/main" id="{7787C13B-228A-4DAF-82BE-A77ADED15791}"/>
              </a:ext>
            </a:extLst>
          </p:cNvPr>
          <p:cNvSpPr txBox="1"/>
          <p:nvPr/>
        </p:nvSpPr>
        <p:spPr>
          <a:xfrm>
            <a:off x="3326908" y="1444344"/>
            <a:ext cx="8259918" cy="892552"/>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ONE</a:t>
            </a:r>
          </a:p>
          <a:p>
            <a:pPr>
              <a:spcAft>
                <a:spcPts val="400"/>
              </a:spcAft>
            </a:pPr>
            <a:r>
              <a:rPr lang="en-US" sz="1200" b="0" i="0" dirty="0">
                <a:solidFill>
                  <a:srgbClr val="212529"/>
                </a:solidFill>
                <a:effectLst/>
                <a:latin typeface="Helvetica Neue Light" panose="02000403000000020004"/>
              </a:rPr>
              <a:t>Recruit and support the success of a more diverse student body: Recruit, retain and graduate a diverse student body and eliminate disparities in MSU’s graduation rates</a:t>
            </a:r>
            <a:endParaRPr lang="en-US" sz="1200" dirty="0">
              <a:latin typeface="Helvetica Neue Light" panose="02000403000000020004"/>
              <a:ea typeface="Helvetica Neue Light" panose="02000403000000020004" pitchFamily="2" charset="0"/>
            </a:endParaRPr>
          </a:p>
        </p:txBody>
      </p:sp>
      <p:pic>
        <p:nvPicPr>
          <p:cNvPr id="11" name="Picture 10">
            <a:extLst>
              <a:ext uri="{FF2B5EF4-FFF2-40B4-BE49-F238E27FC236}">
                <a16:creationId xmlns:a16="http://schemas.microsoft.com/office/drawing/2014/main" id="{DA3F32E7-4C79-614C-AFAD-95D4600107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42767" y="1405099"/>
            <a:ext cx="457200" cy="63500"/>
          </a:xfrm>
          <a:prstGeom prst="rect">
            <a:avLst/>
          </a:prstGeom>
        </p:spPr>
      </p:pic>
      <p:sp>
        <p:nvSpPr>
          <p:cNvPr id="21" name="TextBox 20">
            <a:extLst>
              <a:ext uri="{FF2B5EF4-FFF2-40B4-BE49-F238E27FC236}">
                <a16:creationId xmlns:a16="http://schemas.microsoft.com/office/drawing/2014/main" id="{E826947C-9C41-4F77-A2C5-08242045D907}"/>
              </a:ext>
            </a:extLst>
          </p:cNvPr>
          <p:cNvSpPr txBox="1"/>
          <p:nvPr/>
        </p:nvSpPr>
        <p:spPr>
          <a:xfrm>
            <a:off x="3311592" y="730325"/>
            <a:ext cx="8280640" cy="523220"/>
          </a:xfrm>
          <a:prstGeom prst="rect">
            <a:avLst/>
          </a:prstGeom>
          <a:noFill/>
        </p:spPr>
        <p:txBody>
          <a:bodyPr wrap="square">
            <a:spAutoFit/>
          </a:bodyPr>
          <a:lstStyle/>
          <a:p>
            <a:pPr>
              <a:lnSpc>
                <a:spcPct val="100000"/>
              </a:lnSpc>
            </a:pPr>
            <a:r>
              <a:rPr lang="en-US" sz="1400">
                <a:solidFill>
                  <a:srgbClr val="008208"/>
                </a:solidFill>
                <a:latin typeface="Helvetica Neue Thin" panose="020B0403020202020204"/>
                <a:ea typeface="Helvetica Neue Medium" panose="02000503000000020004" pitchFamily="2" charset="0"/>
                <a:cs typeface="Helvetica Neue Medium" panose="02000503000000020004" pitchFamily="2" charset="0"/>
              </a:rPr>
              <a:t>GOAL:</a:t>
            </a:r>
            <a:r>
              <a:rPr lang="en-US" sz="1400">
                <a:solidFill>
                  <a:srgbClr val="008208"/>
                </a:solidFill>
                <a:latin typeface="Helvetica Neue Thin" panose="020B0403020202020204"/>
                <a:ea typeface="Helvetica Neue Light" panose="02000403000000020004" pitchFamily="2" charset="0"/>
              </a:rPr>
              <a:t> </a:t>
            </a:r>
            <a:r>
              <a:rPr lang="en-US" sz="1400">
                <a:latin typeface="Helvetica Neue Light" panose="02000403000000020004" pitchFamily="2" charset="0"/>
                <a:ea typeface="Helvetica Neue Light" panose="02000403000000020004" pitchFamily="2" charset="0"/>
              </a:rPr>
              <a:t>Become a national leader in increasing diversity, promoting inclusion, ensuring equity and eliminating disparities on our campus and beyond</a:t>
            </a:r>
            <a:endParaRPr lang="en-US" sz="1400" spc="300">
              <a:solidFill>
                <a:srgbClr val="008208"/>
              </a:solidFill>
              <a:latin typeface="Helvetica Neue Light" panose="02000403000000020004" pitchFamily="2" charset="0"/>
              <a:ea typeface="Helvetica Neue Light" panose="02000403000000020004" pitchFamily="2" charset="0"/>
            </a:endParaRPr>
          </a:p>
        </p:txBody>
      </p:sp>
      <p:sp>
        <p:nvSpPr>
          <p:cNvPr id="2" name="Title 1">
            <a:extLst>
              <a:ext uri="{FF2B5EF4-FFF2-40B4-BE49-F238E27FC236}">
                <a16:creationId xmlns:a16="http://schemas.microsoft.com/office/drawing/2014/main" id="{504B5AFA-CF8B-DFA9-DCD3-47C36071064C}"/>
              </a:ext>
            </a:extLst>
          </p:cNvPr>
          <p:cNvSpPr>
            <a:spLocks noGrp="1"/>
          </p:cNvSpPr>
          <p:nvPr>
            <p:ph type="title" idx="4294967295"/>
          </p:nvPr>
        </p:nvSpPr>
        <p:spPr>
          <a:xfrm>
            <a:off x="3311592" y="199498"/>
            <a:ext cx="8042208" cy="1325563"/>
          </a:xfrm>
        </p:spPr>
        <p:txBody>
          <a:bodyPr/>
          <a:lstStyle/>
          <a:p>
            <a:pPr rtl="0" eaLnBrk="1" latinLnBrk="0" hangingPunct="1"/>
            <a:r>
              <a:rPr lang="en-US" sz="1800" b="1" kern="1200" spc="300" dirty="0">
                <a:solidFill>
                  <a:srgbClr val="000000"/>
                </a:solidFill>
                <a:effectLst/>
                <a:latin typeface="Helvetica Neue Thin" panose="020B0403020202020204"/>
                <a:ea typeface="Helvetica Neue Light" panose="02000403000000020004"/>
                <a:cs typeface="+mn-cs"/>
              </a:rPr>
              <a:t>DIVERSITY, EQUITY, AND INCLUSION</a:t>
            </a:r>
            <a:endParaRPr lang="en-US" dirty="0">
              <a:effectLst/>
            </a:endParaRPr>
          </a:p>
          <a:p>
            <a:endParaRPr lang="en-US" dirty="0"/>
          </a:p>
        </p:txBody>
      </p:sp>
    </p:spTree>
    <p:extLst>
      <p:ext uri="{BB962C8B-B14F-4D97-AF65-F5344CB8AC3E}">
        <p14:creationId xmlns:p14="http://schemas.microsoft.com/office/powerpoint/2010/main" val="343171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image contains a metallic gold MSU seal with gold lines radiating out around it.">
            <a:extLst>
              <a:ext uri="{FF2B5EF4-FFF2-40B4-BE49-F238E27FC236}">
                <a16:creationId xmlns:a16="http://schemas.microsoft.com/office/drawing/2014/main" id="{D7C01556-9977-49B1-BAFC-156899B35DB2}"/>
              </a:ext>
            </a:extLst>
          </p:cNvPr>
          <p:cNvPicPr>
            <a:picLocks noChangeAspect="1"/>
          </p:cNvPicPr>
          <p:nvPr/>
        </p:nvPicPr>
        <p:blipFill rotWithShape="1">
          <a:blip r:embed="rId3"/>
          <a:srcRect l="38817"/>
          <a:stretch/>
        </p:blipFill>
        <p:spPr>
          <a:xfrm>
            <a:off x="0" y="0"/>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783" y="6106052"/>
            <a:ext cx="12197783"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6888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6" name="Content Placeholder 5">
            <a:extLst>
              <a:ext uri="{FF2B5EF4-FFF2-40B4-BE49-F238E27FC236}">
                <a16:creationId xmlns:a16="http://schemas.microsoft.com/office/drawing/2014/main" id="{C2AFF830-8028-E2EC-A48E-C0E3649F6DD9}"/>
              </a:ext>
            </a:extLst>
          </p:cNvPr>
          <p:cNvSpPr>
            <a:spLocks noGrp="1"/>
          </p:cNvSpPr>
          <p:nvPr>
            <p:ph idx="1"/>
          </p:nvPr>
        </p:nvSpPr>
        <p:spPr>
          <a:xfrm>
            <a:off x="954316" y="1884186"/>
            <a:ext cx="10515600" cy="4351338"/>
          </a:xfrm>
        </p:spPr>
        <p:txBody>
          <a:bodyPr/>
          <a:lstStyle/>
          <a:p>
            <a:pPr marL="0" indent="0" algn="ctr">
              <a:lnSpc>
                <a:spcPct val="100000"/>
              </a:lnSpc>
              <a:buNone/>
            </a:pPr>
            <a:r>
              <a:rPr lang="en-US" sz="3600" b="1" spc="300" dirty="0">
                <a:latin typeface="Helvetica Neue Thin" panose="020B0403020202020204"/>
                <a:ea typeface="Helvetica Neue Light" panose="02000403000000020004" pitchFamily="2" charset="0"/>
              </a:rPr>
              <a:t>strategicplan.msu.edu</a:t>
            </a:r>
          </a:p>
          <a:p>
            <a:pPr marL="0" indent="0" algn="ctr">
              <a:lnSpc>
                <a:spcPct val="100000"/>
              </a:lnSpc>
              <a:buNone/>
            </a:pPr>
            <a:endParaRPr lang="en-US" sz="3600" b="1" spc="300" dirty="0">
              <a:latin typeface="Helvetica Neue Thin" panose="020B0403020202020204"/>
              <a:ea typeface="Helvetica Neue Light" panose="02000403000000020004" pitchFamily="2" charset="0"/>
            </a:endParaRPr>
          </a:p>
          <a:p>
            <a:pPr marL="0" indent="0" algn="ctr">
              <a:lnSpc>
                <a:spcPct val="100000"/>
              </a:lnSpc>
              <a:buNone/>
            </a:pPr>
            <a:r>
              <a:rPr lang="en-US" sz="3600" b="1" spc="300" dirty="0">
                <a:latin typeface="Helvetica Neue Thin" panose="020B0403020202020204"/>
                <a:ea typeface="Helvetica Neue Light" panose="02000403000000020004" pitchFamily="2" charset="0"/>
              </a:rPr>
              <a:t>MSU2030@msu.edu</a:t>
            </a:r>
          </a:p>
          <a:p>
            <a:endParaRPr lang="en-US" dirty="0"/>
          </a:p>
        </p:txBody>
      </p:sp>
      <p:sp>
        <p:nvSpPr>
          <p:cNvPr id="5" name="Title 4">
            <a:extLst>
              <a:ext uri="{FF2B5EF4-FFF2-40B4-BE49-F238E27FC236}">
                <a16:creationId xmlns:a16="http://schemas.microsoft.com/office/drawing/2014/main" id="{9BFE3AE4-2FBC-F4AD-3D8F-F35FF9F8F05B}"/>
              </a:ext>
            </a:extLst>
          </p:cNvPr>
          <p:cNvSpPr>
            <a:spLocks noGrp="1"/>
          </p:cNvSpPr>
          <p:nvPr>
            <p:ph type="title"/>
          </p:nvPr>
        </p:nvSpPr>
        <p:spPr>
          <a:xfrm>
            <a:off x="934452" y="415447"/>
            <a:ext cx="10515600" cy="1325563"/>
          </a:xfrm>
        </p:spPr>
        <p:txBody>
          <a:bodyPr/>
          <a:lstStyle/>
          <a:p>
            <a:r>
              <a:rPr lang="en-US" dirty="0"/>
              <a:t>Contact Info</a:t>
            </a:r>
          </a:p>
        </p:txBody>
      </p:sp>
    </p:spTree>
    <p:extLst>
      <p:ext uri="{BB962C8B-B14F-4D97-AF65-F5344CB8AC3E}">
        <p14:creationId xmlns:p14="http://schemas.microsoft.com/office/powerpoint/2010/main" val="2814351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FEDDA6D-12DB-4585-8D2C-F15A8EFC4878}"/>
              </a:ext>
            </a:extLst>
          </p:cNvPr>
          <p:cNvSpPr txBox="1"/>
          <p:nvPr/>
        </p:nvSpPr>
        <p:spPr>
          <a:xfrm>
            <a:off x="6261101" y="6397574"/>
            <a:ext cx="5826662" cy="261610"/>
          </a:xfrm>
          <a:prstGeom prst="rect">
            <a:avLst/>
          </a:prstGeom>
          <a:noFill/>
        </p:spPr>
        <p:txBody>
          <a:bodyPr wrap="square" rtlCol="0">
            <a:spAutoFit/>
          </a:bodyPr>
          <a:lstStyle/>
          <a:p>
            <a:pPr algn="r"/>
            <a:r>
              <a:rPr lang="en-US" sz="1050" spc="150">
                <a:solidFill>
                  <a:schemeClr val="bg1"/>
                </a:solidFill>
                <a:latin typeface="Helvetica Neue Thin" panose="020B0403020202020204" pitchFamily="34" charset="0"/>
                <a:ea typeface="Helvetica Neue Thin" panose="020B0403020202020204" pitchFamily="34" charset="0"/>
              </a:rPr>
              <a:t>10</a:t>
            </a:r>
            <a:endParaRPr lang="en-US" sz="1050" spc="150">
              <a:solidFill>
                <a:schemeClr val="bg1"/>
              </a:solidFill>
              <a:latin typeface="Helvetica Neue Medium" panose="02000503000000020004" pitchFamily="2" charset="0"/>
              <a:ea typeface="Helvetica Neue Thin" panose="020B0403020202020204" pitchFamily="34" charset="0"/>
            </a:endParaRPr>
          </a:p>
        </p:txBody>
      </p:sp>
      <p:pic>
        <p:nvPicPr>
          <p:cNvPr id="8" name="Picture 7" descr="Background image contains a metallic gold MSU seal with gold lines radiating out around it.">
            <a:extLst>
              <a:ext uri="{FF2B5EF4-FFF2-40B4-BE49-F238E27FC236}">
                <a16:creationId xmlns:a16="http://schemas.microsoft.com/office/drawing/2014/main" id="{6E0F7D6B-F0BB-47A1-9F6D-C31CD14575F7}"/>
              </a:ext>
            </a:extLst>
          </p:cNvPr>
          <p:cNvPicPr>
            <a:picLocks noChangeAspect="1"/>
          </p:cNvPicPr>
          <p:nvPr/>
        </p:nvPicPr>
        <p:blipFill rotWithShape="1">
          <a:blip r:embed="rId3"/>
          <a:srcRect r="36392"/>
          <a:stretch/>
        </p:blipFill>
        <p:spPr>
          <a:xfrm>
            <a:off x="0" y="-4200"/>
            <a:ext cx="8055980" cy="6858000"/>
          </a:xfrm>
          <a:prstGeom prst="rect">
            <a:avLst/>
          </a:prstGeom>
        </p:spPr>
      </p:pic>
      <p:pic>
        <p:nvPicPr>
          <p:cNvPr id="3" name="Picture 2" descr="A picture of Beaumont Tower">
            <a:extLst>
              <a:ext uri="{FF2B5EF4-FFF2-40B4-BE49-F238E27FC236}">
                <a16:creationId xmlns:a16="http://schemas.microsoft.com/office/drawing/2014/main" id="{F8D18687-A036-AB4B-9153-45F5304A8A65}"/>
              </a:ext>
            </a:extLst>
          </p:cNvPr>
          <p:cNvPicPr>
            <a:picLocks noChangeAspect="1"/>
          </p:cNvPicPr>
          <p:nvPr/>
        </p:nvPicPr>
        <p:blipFill rotWithShape="1">
          <a:blip r:embed="rId4">
            <a:extLst>
              <a:ext uri="{28A0092B-C50C-407E-A947-70E740481C1C}">
                <a14:useLocalDpi xmlns:a14="http://schemas.microsoft.com/office/drawing/2010/main" val="0"/>
              </a:ext>
            </a:extLst>
          </a:blip>
          <a:srcRect l="50696" r="2500"/>
          <a:stretch/>
        </p:blipFill>
        <p:spPr>
          <a:xfrm>
            <a:off x="6485680" y="0"/>
            <a:ext cx="5706320" cy="6853800"/>
          </a:xfrm>
          <a:prstGeom prst="rect">
            <a:avLst/>
          </a:prstGeom>
        </p:spPr>
      </p:pic>
      <p:sp>
        <p:nvSpPr>
          <p:cNvPr id="2" name="Title 1" hidden="1">
            <a:extLst>
              <a:ext uri="{FF2B5EF4-FFF2-40B4-BE49-F238E27FC236}">
                <a16:creationId xmlns:a16="http://schemas.microsoft.com/office/drawing/2014/main" id="{8BD7600E-39C2-A65A-517B-2B0C40CBF49D}"/>
              </a:ext>
            </a:extLst>
          </p:cNvPr>
          <p:cNvSpPr>
            <a:spLocks noGrp="1"/>
          </p:cNvSpPr>
          <p:nvPr>
            <p:ph type="title" idx="4294967295"/>
          </p:nvPr>
        </p:nvSpPr>
        <p:spPr/>
        <p:txBody>
          <a:bodyPr/>
          <a:lstStyle/>
          <a:p>
            <a:r>
              <a:rPr lang="en-US" dirty="0"/>
              <a:t>THANK</a:t>
            </a:r>
            <a:r>
              <a:rPr lang="en-US" baseline="0" dirty="0"/>
              <a:t> YOU</a:t>
            </a:r>
            <a:endParaRPr lang="en-US" dirty="0"/>
          </a:p>
        </p:txBody>
      </p:sp>
    </p:spTree>
    <p:extLst>
      <p:ext uri="{BB962C8B-B14F-4D97-AF65-F5344CB8AC3E}">
        <p14:creationId xmlns:p14="http://schemas.microsoft.com/office/powerpoint/2010/main" val="264388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image contains a metallic gold MSU seal with gold lines radiating out around it.">
            <a:extLst>
              <a:ext uri="{FF2B5EF4-FFF2-40B4-BE49-F238E27FC236}">
                <a16:creationId xmlns:a16="http://schemas.microsoft.com/office/drawing/2014/main" id="{4DC3E21F-D54C-0845-8B70-CA31316B3F1B}"/>
              </a:ext>
            </a:extLst>
          </p:cNvPr>
          <p:cNvPicPr>
            <a:picLocks noChangeAspect="1"/>
          </p:cNvPicPr>
          <p:nvPr/>
        </p:nvPicPr>
        <p:blipFill rotWithShape="1">
          <a:blip r:embed="rId2"/>
          <a:srcRect l="38817"/>
          <a:stretch/>
        </p:blipFill>
        <p:spPr>
          <a:xfrm>
            <a:off x="-2485" y="0"/>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9682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212955" y="2520836"/>
            <a:ext cx="8280398" cy="2925051"/>
          </a:xfrm>
        </p:spPr>
        <p:txBody>
          <a:bodyPr>
            <a:normAutofit fontScale="92500"/>
          </a:bodyPr>
          <a:lstStyle/>
          <a:p>
            <a:pPr marL="0" indent="0">
              <a:lnSpc>
                <a:spcPct val="150000"/>
              </a:lnSpc>
              <a:buNone/>
            </a:pPr>
            <a:r>
              <a:rPr lang="en-US">
                <a:latin typeface="Helvetica Neue Light" panose="02000403000000020004" pitchFamily="2" charset="0"/>
                <a:ea typeface="Helvetica Neue Light" panose="02000403000000020004" pitchFamily="2" charset="0"/>
                <a:cs typeface="Calibri" panose="020F0502020204030204" pitchFamily="34" charset="0"/>
              </a:rPr>
              <a:t>By 2030, we envision a Michigan State University that has significantly expanded opportunity and advanced equity, elevated its excellence in ways that attract vital talent and support, and has a vibrant, caring community.</a:t>
            </a:r>
            <a:endParaRPr lang="en-US" sz="1800">
              <a:latin typeface="Helvetica Neue Light" panose="02000403000000020004" pitchFamily="2" charset="0"/>
              <a:ea typeface="Helvetica Neue Light" panose="02000403000000020004" pitchFamily="2" charset="0"/>
            </a:endParaRP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2696" y="2058340"/>
            <a:ext cx="457200" cy="63500"/>
          </a:xfrm>
          <a:prstGeom prst="rect">
            <a:avLst/>
          </a:prstGeom>
        </p:spPr>
      </p:pic>
      <p:sp>
        <p:nvSpPr>
          <p:cNvPr id="7" name="Title 6">
            <a:extLst>
              <a:ext uri="{FF2B5EF4-FFF2-40B4-BE49-F238E27FC236}">
                <a16:creationId xmlns:a16="http://schemas.microsoft.com/office/drawing/2014/main" id="{7EAE09F6-1227-1F49-81D2-B2EC4D76BB1C}"/>
              </a:ext>
            </a:extLst>
          </p:cNvPr>
          <p:cNvSpPr>
            <a:spLocks noGrp="1"/>
          </p:cNvSpPr>
          <p:nvPr>
            <p:ph type="title"/>
          </p:nvPr>
        </p:nvSpPr>
        <p:spPr>
          <a:xfrm>
            <a:off x="3212954" y="909254"/>
            <a:ext cx="8072819" cy="1325563"/>
          </a:xfrm>
        </p:spPr>
        <p:txBody>
          <a:bodyPr>
            <a:normAutofit/>
          </a:bodyPr>
          <a:lstStyle/>
          <a:p>
            <a:r>
              <a:rPr lang="en-US" sz="4000" spc="300" dirty="0">
                <a:latin typeface="Helvetica Neue Light" panose="02000403000000020004" pitchFamily="2" charset="0"/>
                <a:ea typeface="Helvetica Neue Light" panose="02000403000000020004" pitchFamily="2" charset="0"/>
              </a:rPr>
              <a:t>VISION</a:t>
            </a:r>
          </a:p>
        </p:txBody>
      </p:sp>
    </p:spTree>
    <p:extLst>
      <p:ext uri="{BB962C8B-B14F-4D97-AF65-F5344CB8AC3E}">
        <p14:creationId xmlns:p14="http://schemas.microsoft.com/office/powerpoint/2010/main" val="25821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image contains a metallic gold MSU seal with gold lines radiating out around it.">
            <a:extLst>
              <a:ext uri="{FF2B5EF4-FFF2-40B4-BE49-F238E27FC236}">
                <a16:creationId xmlns:a16="http://schemas.microsoft.com/office/drawing/2014/main" id="{1BC345E7-DF28-C040-BCAA-8824D65C1304}"/>
              </a:ext>
            </a:extLst>
          </p:cNvPr>
          <p:cNvPicPr>
            <a:picLocks noChangeAspect="1"/>
          </p:cNvPicPr>
          <p:nvPr/>
        </p:nvPicPr>
        <p:blipFill rotWithShape="1">
          <a:blip r:embed="rId3"/>
          <a:srcRect l="38817"/>
          <a:stretch/>
        </p:blipFill>
        <p:spPr>
          <a:xfrm>
            <a:off x="-1" y="0"/>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9174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8" name="Content Placeholder 7">
            <a:extLst>
              <a:ext uri="{FF2B5EF4-FFF2-40B4-BE49-F238E27FC236}">
                <a16:creationId xmlns:a16="http://schemas.microsoft.com/office/drawing/2014/main" id="{3165BE67-361F-7440-902B-FFF9CF0B88CF}"/>
              </a:ext>
            </a:extLst>
          </p:cNvPr>
          <p:cNvSpPr>
            <a:spLocks noGrp="1"/>
          </p:cNvSpPr>
          <p:nvPr>
            <p:ph idx="1"/>
          </p:nvPr>
        </p:nvSpPr>
        <p:spPr>
          <a:xfrm>
            <a:off x="2968977" y="2414705"/>
            <a:ext cx="8477547" cy="3322513"/>
          </a:xfrm>
        </p:spPr>
        <p:txBody>
          <a:bodyPr>
            <a:normAutofit/>
          </a:bodyPr>
          <a:lstStyle/>
          <a:p>
            <a:pPr marL="0" indent="0">
              <a:lnSpc>
                <a:spcPct val="100000"/>
              </a:lnSpc>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COLLABORATION</a:t>
            </a:r>
            <a:r>
              <a:rPr lang="en-US" sz="1800" b="1" dirty="0">
                <a:latin typeface="Helvetica Neue Light" panose="02000403000000020004" pitchFamily="2" charset="0"/>
                <a:ea typeface="Helvetica Neue Light" panose="02000403000000020004" pitchFamily="2" charset="0"/>
              </a:rPr>
              <a:t> </a:t>
            </a:r>
            <a:r>
              <a:rPr lang="en-US" sz="1800" b="1" dirty="0">
                <a:latin typeface="HELVETICA NEUE LIGHT" panose="02000403000000020004" pitchFamily="2" charset="0"/>
                <a:ea typeface="HELVETICA NEUE LIGHT" panose="02000403000000020004" pitchFamily="2" charset="0"/>
              </a:rPr>
              <a:t>  </a:t>
            </a:r>
            <a:r>
              <a:rPr lang="en-US" sz="1600" dirty="0">
                <a:latin typeface="Helvetica Neue Light" panose="02000403000000020004" pitchFamily="2" charset="0"/>
                <a:ea typeface="Helvetica Neue Light" panose="02000403000000020004" pitchFamily="2" charset="0"/>
              </a:rPr>
              <a:t>We will pursue innovation through partnership within MSU and with the communities we serve.</a:t>
            </a:r>
          </a:p>
          <a:p>
            <a:pPr marL="0" indent="0">
              <a:lnSpc>
                <a:spcPct val="100000"/>
              </a:lnSpc>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EQUITY</a:t>
            </a:r>
            <a:r>
              <a:rPr lang="en-US" sz="1800" b="1" dirty="0">
                <a:latin typeface="HELVETICA NEUE LIGHT" panose="02000403000000020004" pitchFamily="2" charset="0"/>
                <a:ea typeface="HELVETICA NEUE LIGHT" panose="02000403000000020004" pitchFamily="2" charset="0"/>
              </a:rPr>
              <a:t>   </a:t>
            </a:r>
            <a:r>
              <a:rPr lang="en-US" sz="1600" dirty="0">
                <a:latin typeface="Helvetica Neue Light" panose="02000403000000020004" pitchFamily="2" charset="0"/>
                <a:ea typeface="Helvetica Neue Light" panose="02000403000000020004" pitchFamily="2" charset="0"/>
              </a:rPr>
              <a:t>We will eliminate barriers to access and success, challenge discrimination and bias, and address past and present inequalities. </a:t>
            </a:r>
          </a:p>
          <a:p>
            <a:pPr marL="0" indent="0">
              <a:lnSpc>
                <a:spcPct val="100000"/>
              </a:lnSpc>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EXCELLENCE</a:t>
            </a:r>
            <a:r>
              <a:rPr lang="en-US" sz="1800" b="1" dirty="0">
                <a:latin typeface="HELVETICA NEUE LIGHT" panose="02000403000000020004" pitchFamily="2" charset="0"/>
                <a:ea typeface="HELVETICA NEUE LIGHT" panose="02000403000000020004" pitchFamily="2" charset="0"/>
              </a:rPr>
              <a:t>   </a:t>
            </a:r>
            <a:r>
              <a:rPr lang="en-US" sz="1600" dirty="0">
                <a:latin typeface="Helvetica Neue Light" panose="02000403000000020004" pitchFamily="2" charset="0"/>
                <a:ea typeface="Helvetica Neue Light" panose="02000403000000020004" pitchFamily="2" charset="0"/>
              </a:rPr>
              <a:t>We will hold ourselves to the highest standards of teaching, research and engagement, to serve the common good and improve the world we live in.</a:t>
            </a:r>
          </a:p>
          <a:p>
            <a:pPr marL="0" indent="0">
              <a:lnSpc>
                <a:spcPct val="100000"/>
              </a:lnSpc>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INTEGRITY</a:t>
            </a:r>
            <a:r>
              <a:rPr lang="en-US" sz="1800" b="1" dirty="0">
                <a:latin typeface="HELVETICA NEUE LIGHT" panose="02000403000000020004" pitchFamily="2" charset="0"/>
                <a:ea typeface="HELVETICA NEUE LIGHT" panose="02000403000000020004" pitchFamily="2" charset="0"/>
              </a:rPr>
              <a:t>   </a:t>
            </a:r>
            <a:r>
              <a:rPr lang="en-US" sz="1600" dirty="0">
                <a:latin typeface="Helvetica Neue Light" panose="02000403000000020004" pitchFamily="2" charset="0"/>
                <a:ea typeface="Helvetica Neue Light" panose="02000403000000020004" pitchFamily="2" charset="0"/>
              </a:rPr>
              <a:t>We will hold ourselves accountable to the highest levels of honesty, trustworthiness and dependability.</a:t>
            </a:r>
          </a:p>
          <a:p>
            <a:pPr marL="0" indent="0">
              <a:lnSpc>
                <a:spcPct val="100000"/>
              </a:lnSpc>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RESPECT</a:t>
            </a:r>
            <a:r>
              <a:rPr lang="en-US" sz="1800" b="1" dirty="0">
                <a:latin typeface="HELVETICA NEUE LIGHT" panose="02000403000000020004" pitchFamily="2" charset="0"/>
                <a:ea typeface="HELVETICA NEUE LIGHT" panose="02000403000000020004" pitchFamily="2" charset="0"/>
              </a:rPr>
              <a:t>  </a:t>
            </a:r>
            <a:r>
              <a:rPr lang="en-US" sz="1600" dirty="0">
                <a:latin typeface="Helvetica Neue Light" panose="02000403000000020004" pitchFamily="2" charset="0"/>
                <a:ea typeface="Helvetica Neue Light" panose="02000403000000020004" pitchFamily="2" charset="0"/>
              </a:rPr>
              <a:t>We will create and sustain a culture of safety where we can learn, work, teach, live and visit in a community that values the dignity of all people.</a:t>
            </a:r>
          </a:p>
        </p:txBody>
      </p:sp>
      <p:pic>
        <p:nvPicPr>
          <p:cNvPr id="10" name="Picture 9">
            <a:extLst>
              <a:ext uri="{FF2B5EF4-FFF2-40B4-BE49-F238E27FC236}">
                <a16:creationId xmlns:a16="http://schemas.microsoft.com/office/drawing/2014/main" id="{1FB03D95-AE45-654D-B78D-F7DE416AE6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84984" y="2030189"/>
            <a:ext cx="457200" cy="63500"/>
          </a:xfrm>
          <a:prstGeom prst="rect">
            <a:avLst/>
          </a:prstGeom>
        </p:spPr>
      </p:pic>
      <p:sp>
        <p:nvSpPr>
          <p:cNvPr id="12" name="Title 6">
            <a:extLst>
              <a:ext uri="{FF2B5EF4-FFF2-40B4-BE49-F238E27FC236}">
                <a16:creationId xmlns:a16="http://schemas.microsoft.com/office/drawing/2014/main" id="{56BE4186-D079-0B43-A502-04919536DC07}"/>
              </a:ext>
            </a:extLst>
          </p:cNvPr>
          <p:cNvSpPr>
            <a:spLocks noGrp="1"/>
          </p:cNvSpPr>
          <p:nvPr>
            <p:ph type="title"/>
          </p:nvPr>
        </p:nvSpPr>
        <p:spPr>
          <a:xfrm>
            <a:off x="2968976" y="900703"/>
            <a:ext cx="8313503" cy="1325563"/>
          </a:xfrm>
        </p:spPr>
        <p:txBody>
          <a:bodyPr>
            <a:normAutofit/>
          </a:bodyPr>
          <a:lstStyle/>
          <a:p>
            <a:r>
              <a:rPr lang="en-US" sz="4000" spc="300" dirty="0">
                <a:latin typeface="Helvetica Neue Light" panose="02000403000000020004" pitchFamily="2" charset="0"/>
                <a:ea typeface="Helvetica Neue Light" panose="02000403000000020004" pitchFamily="2" charset="0"/>
              </a:rPr>
              <a:t>VALUES</a:t>
            </a:r>
          </a:p>
        </p:txBody>
      </p:sp>
    </p:spTree>
    <p:extLst>
      <p:ext uri="{BB962C8B-B14F-4D97-AF65-F5344CB8AC3E}">
        <p14:creationId xmlns:p14="http://schemas.microsoft.com/office/powerpoint/2010/main" val="351674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image contains a metallic gold MSU seal with gold lines radiating out around it.">
            <a:extLst>
              <a:ext uri="{FF2B5EF4-FFF2-40B4-BE49-F238E27FC236}">
                <a16:creationId xmlns:a16="http://schemas.microsoft.com/office/drawing/2014/main" id="{5C33D254-0930-C042-AA8E-D6536A0600AB}"/>
              </a:ext>
            </a:extLst>
          </p:cNvPr>
          <p:cNvPicPr>
            <a:picLocks noChangeAspect="1"/>
          </p:cNvPicPr>
          <p:nvPr/>
        </p:nvPicPr>
        <p:blipFill rotWithShape="1">
          <a:blip r:embed="rId3"/>
          <a:srcRect l="38817"/>
          <a:stretch/>
        </p:blipFill>
        <p:spPr>
          <a:xfrm>
            <a:off x="-2485" y="0"/>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8158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0" name="Content Placeholder 10">
            <a:extLst>
              <a:ext uri="{FF2B5EF4-FFF2-40B4-BE49-F238E27FC236}">
                <a16:creationId xmlns:a16="http://schemas.microsoft.com/office/drawing/2014/main" id="{728EAC0F-4D81-B848-B9D0-0852FE20B8C9}"/>
              </a:ext>
            </a:extLst>
          </p:cNvPr>
          <p:cNvSpPr txBox="1">
            <a:spLocks/>
          </p:cNvSpPr>
          <p:nvPr/>
        </p:nvSpPr>
        <p:spPr>
          <a:xfrm>
            <a:off x="6267817" y="1512711"/>
            <a:ext cx="5324978" cy="394963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40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SUSTAINABLE HEALTH</a:t>
            </a:r>
          </a:p>
          <a:p>
            <a:pPr marL="0" indent="0">
              <a:lnSpc>
                <a:spcPct val="120000"/>
              </a:lnSpc>
              <a:buFont typeface="Arial" panose="020B0604020202020204" pitchFamily="34" charset="0"/>
              <a:buNone/>
            </a:pPr>
            <a:r>
              <a:rPr lang="en-US" sz="5600">
                <a:latin typeface="Helvetica Neue Light" panose="02000403000000020004" pitchFamily="2" charset="0"/>
                <a:ea typeface="Helvetica Neue Light" panose="02000403000000020004" pitchFamily="2" charset="0"/>
              </a:rPr>
              <a:t>Michigan State’s approach to advancing health and excellence in health education has consistently </a:t>
            </a:r>
            <a:r>
              <a:rPr lang="en-US" sz="5600" b="1">
                <a:latin typeface="Helvetica Neue Light" panose="02000403000000020004" pitchFamily="2" charset="0"/>
                <a:ea typeface="Helvetica Neue Light" panose="02000403000000020004" pitchFamily="2" charset="0"/>
              </a:rPr>
              <a:t>focused on people, communities, partnerships and innovative thinking</a:t>
            </a:r>
            <a:r>
              <a:rPr lang="en-US" sz="5600">
                <a:latin typeface="Helvetica Neue Light" panose="02000403000000020004" pitchFamily="2" charset="0"/>
                <a:ea typeface="Helvetica Neue Light" panose="02000403000000020004" pitchFamily="2" charset="0"/>
              </a:rPr>
              <a:t>. These themes will continue to drive our efforts to improve lives across the state, nation and world.</a:t>
            </a:r>
          </a:p>
          <a:p>
            <a:pPr marL="0" indent="0">
              <a:lnSpc>
                <a:spcPct val="120000"/>
              </a:lnSpc>
              <a:buFont typeface="Arial" panose="020B0604020202020204" pitchFamily="34" charset="0"/>
              <a:buNone/>
            </a:pPr>
            <a:r>
              <a:rPr lang="en-US" sz="640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STEWARDSHIP AND SUSTAINABILITY</a:t>
            </a:r>
          </a:p>
          <a:p>
            <a:pPr marL="0" indent="0">
              <a:lnSpc>
                <a:spcPct val="120000"/>
              </a:lnSpc>
              <a:buFont typeface="Arial" panose="020B0604020202020204" pitchFamily="34" charset="0"/>
              <a:buNone/>
            </a:pPr>
            <a:r>
              <a:rPr lang="en-US" sz="5600">
                <a:latin typeface="Helvetica Neue Light" panose="02000403000000020004" pitchFamily="2" charset="0"/>
                <a:ea typeface="Helvetica Neue Light" panose="02000403000000020004" pitchFamily="2" charset="0"/>
              </a:rPr>
              <a:t>To achieve our vision, </a:t>
            </a:r>
            <a:r>
              <a:rPr lang="en-US" sz="5600" b="1">
                <a:latin typeface="Helvetica Neue Light" panose="02000403000000020004" pitchFamily="2" charset="0"/>
                <a:ea typeface="Helvetica Neue Light" panose="02000403000000020004" pitchFamily="2" charset="0"/>
              </a:rPr>
              <a:t>we will be good stewards of resources </a:t>
            </a:r>
            <a:r>
              <a:rPr lang="en-US" sz="5600">
                <a:latin typeface="Helvetica Neue Light" panose="02000403000000020004" pitchFamily="2" charset="0"/>
                <a:ea typeface="Helvetica Neue Light" panose="02000403000000020004" pitchFamily="2" charset="0"/>
              </a:rPr>
              <a:t>and pursue initiatives in a manner that ensures our long-term sustainability and success. </a:t>
            </a:r>
          </a:p>
          <a:p>
            <a:pPr marL="0" indent="0">
              <a:lnSpc>
                <a:spcPct val="120000"/>
              </a:lnSpc>
              <a:buNone/>
            </a:pPr>
            <a:r>
              <a:rPr lang="en-US" sz="600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DIVERSITY, EQUITY AND INCLUSION</a:t>
            </a:r>
          </a:p>
          <a:p>
            <a:pPr marL="0" indent="0">
              <a:lnSpc>
                <a:spcPct val="120000"/>
              </a:lnSpc>
              <a:buNone/>
            </a:pPr>
            <a:r>
              <a:rPr lang="en-US" sz="6000">
                <a:latin typeface="Helvetica Neue Light" panose="02000403000000020004" pitchFamily="2" charset="0"/>
                <a:ea typeface="Helvetica Neue Light" panose="02000403000000020004" pitchFamily="2" charset="0"/>
              </a:rPr>
              <a:t>We are dedicated to providing opportunity through education and building the future of Michigan and the nation with the talent and contributions of </a:t>
            </a:r>
            <a:r>
              <a:rPr lang="en-US" sz="6000" b="1">
                <a:latin typeface="Helvetica Neue Light" panose="02000403000000020004" pitchFamily="2" charset="0"/>
                <a:ea typeface="Helvetica Neue Light" panose="02000403000000020004" pitchFamily="2" charset="0"/>
              </a:rPr>
              <a:t>individuals from all backgrounds and communities.</a:t>
            </a:r>
          </a:p>
          <a:p>
            <a:pPr marL="0" indent="0">
              <a:lnSpc>
                <a:spcPct val="120000"/>
              </a:lnSpc>
              <a:buNone/>
            </a:pPr>
            <a:endParaRPr lang="en-US" sz="6000">
              <a:latin typeface="Helvetica Neue Light" panose="02000403000000020004" pitchFamily="2" charset="0"/>
              <a:ea typeface="Helvetica Neue Light" panose="02000403000000020004" pitchFamily="2" charset="0"/>
            </a:endParaRPr>
          </a:p>
          <a:p>
            <a:pPr marL="0" indent="0">
              <a:lnSpc>
                <a:spcPct val="120000"/>
              </a:lnSpc>
              <a:buNone/>
            </a:pPr>
            <a:endParaRPr lang="en-US" sz="600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lnSpc>
                <a:spcPct val="120000"/>
              </a:lnSpc>
              <a:buFont typeface="Arial" panose="020B0604020202020204" pitchFamily="34" charset="0"/>
              <a:buNone/>
            </a:pPr>
            <a:endParaRPr lang="en-US" sz="5600">
              <a:latin typeface="Helvetica Neue Light" panose="02000403000000020004" pitchFamily="2" charset="0"/>
              <a:ea typeface="Helvetica Neue Light" panose="02000403000000020004" pitchFamily="2" charset="0"/>
            </a:endParaRPr>
          </a:p>
        </p:txBody>
      </p:sp>
      <p:sp>
        <p:nvSpPr>
          <p:cNvPr id="11" name="Content Placeholder 10">
            <a:extLst>
              <a:ext uri="{FF2B5EF4-FFF2-40B4-BE49-F238E27FC236}">
                <a16:creationId xmlns:a16="http://schemas.microsoft.com/office/drawing/2014/main" id="{694D5B7A-D733-4542-8361-BC1FC6BEC210}"/>
              </a:ext>
            </a:extLst>
          </p:cNvPr>
          <p:cNvSpPr>
            <a:spLocks noGrp="1"/>
          </p:cNvSpPr>
          <p:nvPr>
            <p:ph idx="1"/>
          </p:nvPr>
        </p:nvSpPr>
        <p:spPr>
          <a:xfrm>
            <a:off x="839087" y="1512711"/>
            <a:ext cx="5185593" cy="3061353"/>
          </a:xfrm>
        </p:spPr>
        <p:txBody>
          <a:bodyPr>
            <a:normAutofit fontScale="25000" lnSpcReduction="20000"/>
          </a:bodyPr>
          <a:lstStyle/>
          <a:p>
            <a:pPr marL="0" indent="0">
              <a:lnSpc>
                <a:spcPct val="120000"/>
              </a:lnSpc>
              <a:buNone/>
            </a:pPr>
            <a:r>
              <a:rPr lang="en-US" sz="64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STUDENT SUCCESS</a:t>
            </a:r>
          </a:p>
          <a:p>
            <a:pPr marL="0" indent="0">
              <a:lnSpc>
                <a:spcPct val="120000"/>
              </a:lnSpc>
              <a:buNone/>
            </a:pPr>
            <a:r>
              <a:rPr lang="en-US" sz="5600" dirty="0">
                <a:latin typeface="Helvetica Neue Light" panose="02000403000000020004" pitchFamily="2" charset="0"/>
                <a:ea typeface="Helvetica Neue Light" panose="02000403000000020004" pitchFamily="2" charset="0"/>
              </a:rPr>
              <a:t>At Michigan State, we believe </a:t>
            </a:r>
            <a:r>
              <a:rPr lang="en-US" sz="5600" b="1" dirty="0">
                <a:latin typeface="Helvetica Neue Light" panose="02000403000000020004" pitchFamily="2" charset="0"/>
                <a:ea typeface="Helvetica Neue Light" panose="02000403000000020004" pitchFamily="2" charset="0"/>
              </a:rPr>
              <a:t>every student we admit has the ability to succeed and graduate. </a:t>
            </a:r>
            <a:r>
              <a:rPr lang="en-US" sz="5600" dirty="0">
                <a:latin typeface="Helvetica Neue Light" panose="02000403000000020004" pitchFamily="2" charset="0"/>
                <a:ea typeface="Helvetica Neue Light" panose="02000403000000020004" pitchFamily="2" charset="0"/>
              </a:rPr>
              <a:t>We feel a sense of urgency to improve graduation rates, because a college degree is the best route to individual opportunity, and an educated workforce strengthens Michigan and the nation.</a:t>
            </a:r>
          </a:p>
          <a:p>
            <a:pPr marL="0" indent="0">
              <a:lnSpc>
                <a:spcPct val="120000"/>
              </a:lnSpc>
              <a:buNone/>
            </a:pPr>
            <a:r>
              <a:rPr lang="en-US" sz="64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STAFF AND FACULTY SUCCESS</a:t>
            </a:r>
          </a:p>
          <a:p>
            <a:pPr marL="0" indent="0">
              <a:lnSpc>
                <a:spcPct val="120000"/>
              </a:lnSpc>
              <a:buNone/>
            </a:pPr>
            <a:r>
              <a:rPr lang="en-US" sz="5600" dirty="0">
                <a:latin typeface="Helvetica Neue Light" panose="02000403000000020004" pitchFamily="2" charset="0"/>
                <a:ea typeface="Helvetica Neue Light" panose="02000403000000020004" pitchFamily="2" charset="0"/>
              </a:rPr>
              <a:t>Creating an </a:t>
            </a:r>
            <a:r>
              <a:rPr lang="en-US" sz="5600" b="1" dirty="0">
                <a:latin typeface="Helvetica Neue Light" panose="02000403000000020004" pitchFamily="2" charset="0"/>
                <a:ea typeface="Helvetica Neue Light" panose="02000403000000020004" pitchFamily="2" charset="0"/>
              </a:rPr>
              <a:t>environment in which excellence and opportunity thrive </a:t>
            </a:r>
            <a:r>
              <a:rPr lang="en-US" sz="5600" dirty="0">
                <a:latin typeface="Helvetica Neue Light" panose="02000403000000020004" pitchFamily="2" charset="0"/>
                <a:ea typeface="Helvetica Neue Light" panose="02000403000000020004" pitchFamily="2" charset="0"/>
              </a:rPr>
              <a:t>will attract and keep talent and create conditions where staff and faculty can do their best work, individually and collaboratively.</a:t>
            </a:r>
          </a:p>
          <a:p>
            <a:pPr marL="0" indent="0">
              <a:lnSpc>
                <a:spcPct val="120000"/>
              </a:lnSpc>
              <a:buNone/>
            </a:pPr>
            <a:r>
              <a:rPr lang="en-US" sz="64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DISCOVERY, CREATIVITY AND INNOVATION </a:t>
            </a:r>
            <a:br>
              <a:rPr lang="en-US" sz="64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64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FOR EXCELLENCE AND GLOBAL IMPACT</a:t>
            </a:r>
          </a:p>
          <a:p>
            <a:pPr marL="0" indent="0">
              <a:lnSpc>
                <a:spcPct val="120000"/>
              </a:lnSpc>
              <a:buNone/>
            </a:pPr>
            <a:r>
              <a:rPr lang="en-US" sz="5600" dirty="0">
                <a:latin typeface="Helvetica Neue Light" panose="02000403000000020004" pitchFamily="2" charset="0"/>
                <a:ea typeface="Helvetica Neue Light" panose="02000403000000020004" pitchFamily="2" charset="0"/>
              </a:rPr>
              <a:t>At Michigan State, </a:t>
            </a:r>
            <a:r>
              <a:rPr lang="en-US" sz="5600" b="1" dirty="0">
                <a:latin typeface="Helvetica Neue Light" panose="02000403000000020004" pitchFamily="2" charset="0"/>
                <a:ea typeface="Helvetica Neue Light" panose="02000403000000020004" pitchFamily="2" charset="0"/>
              </a:rPr>
              <a:t>we pursue excellence in service to the common good</a:t>
            </a:r>
            <a:r>
              <a:rPr lang="en-US" sz="5600" dirty="0">
                <a:latin typeface="Helvetica Neue Light" panose="02000403000000020004" pitchFamily="2" charset="0"/>
                <a:ea typeface="Helvetica Neue Light" panose="02000403000000020004" pitchFamily="2" charset="0"/>
              </a:rPr>
              <a:t>, generating new knowledge and applying it in practical ways to address complex societal problems. </a:t>
            </a:r>
          </a:p>
          <a:p>
            <a:pPr marL="0" indent="0">
              <a:lnSpc>
                <a:spcPct val="120000"/>
              </a:lnSpc>
              <a:buNone/>
            </a:pPr>
            <a:endParaRPr lang="en-US" sz="5600" dirty="0">
              <a:latin typeface="Helvetica Neue Light" panose="02000403000000020004" pitchFamily="2" charset="0"/>
              <a:ea typeface="Helvetica Neue Light" panose="02000403000000020004" pitchFamily="2" charset="0"/>
            </a:endParaRPr>
          </a:p>
        </p:txBody>
      </p:sp>
      <p:pic>
        <p:nvPicPr>
          <p:cNvPr id="8" name="Picture 7">
            <a:extLst>
              <a:ext uri="{FF2B5EF4-FFF2-40B4-BE49-F238E27FC236}">
                <a16:creationId xmlns:a16="http://schemas.microsoft.com/office/drawing/2014/main" id="{1FC29492-1AEF-934A-8541-C2DA94101E0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6227" y="1187157"/>
            <a:ext cx="457200" cy="63500"/>
          </a:xfrm>
          <a:prstGeom prst="rect">
            <a:avLst/>
          </a:prstGeom>
        </p:spPr>
      </p:pic>
      <p:sp>
        <p:nvSpPr>
          <p:cNvPr id="14" name="Title 6">
            <a:extLst>
              <a:ext uri="{FF2B5EF4-FFF2-40B4-BE49-F238E27FC236}">
                <a16:creationId xmlns:a16="http://schemas.microsoft.com/office/drawing/2014/main" id="{4141F437-67D7-F543-9FCF-CAC263DC4A0F}"/>
              </a:ext>
            </a:extLst>
          </p:cNvPr>
          <p:cNvSpPr>
            <a:spLocks noGrp="1"/>
          </p:cNvSpPr>
          <p:nvPr>
            <p:ph type="title"/>
          </p:nvPr>
        </p:nvSpPr>
        <p:spPr>
          <a:xfrm>
            <a:off x="766880" y="57676"/>
            <a:ext cx="10515600" cy="1325563"/>
          </a:xfrm>
        </p:spPr>
        <p:txBody>
          <a:bodyPr>
            <a:normAutofit/>
          </a:bodyPr>
          <a:lstStyle/>
          <a:p>
            <a:r>
              <a:rPr lang="en-US" sz="4000" spc="300" dirty="0">
                <a:latin typeface="Helvetica Neue Light" panose="02000403000000020004" pitchFamily="2" charset="0"/>
                <a:ea typeface="Helvetica Neue Light" panose="02000403000000020004" pitchFamily="2" charset="0"/>
              </a:rPr>
              <a:t>THEMES</a:t>
            </a:r>
          </a:p>
        </p:txBody>
      </p:sp>
    </p:spTree>
    <p:extLst>
      <p:ext uri="{BB962C8B-B14F-4D97-AF65-F5344CB8AC3E}">
        <p14:creationId xmlns:p14="http://schemas.microsoft.com/office/powerpoint/2010/main" val="388811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image contains a metallic gold MSU seal with gold lines radiating out around it.">
            <a:extLst>
              <a:ext uri="{FF2B5EF4-FFF2-40B4-BE49-F238E27FC236}">
                <a16:creationId xmlns:a16="http://schemas.microsoft.com/office/drawing/2014/main" id="{5C33D254-0930-C042-AA8E-D6536A0600AB}"/>
              </a:ext>
            </a:extLst>
          </p:cNvPr>
          <p:cNvPicPr>
            <a:picLocks noChangeAspect="1"/>
          </p:cNvPicPr>
          <p:nvPr/>
        </p:nvPicPr>
        <p:blipFill rotWithShape="1">
          <a:blip r:embed="rId3"/>
          <a:srcRect l="38817"/>
          <a:stretch/>
        </p:blipFill>
        <p:spPr>
          <a:xfrm>
            <a:off x="0" y="199498"/>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744014"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1" name="Content Placeholder 10">
            <a:extLst>
              <a:ext uri="{FF2B5EF4-FFF2-40B4-BE49-F238E27FC236}">
                <a16:creationId xmlns:a16="http://schemas.microsoft.com/office/drawing/2014/main" id="{694D5B7A-D733-4542-8361-BC1FC6BEC210}"/>
              </a:ext>
            </a:extLst>
          </p:cNvPr>
          <p:cNvSpPr>
            <a:spLocks noGrp="1"/>
          </p:cNvSpPr>
          <p:nvPr>
            <p:ph idx="1"/>
          </p:nvPr>
        </p:nvSpPr>
        <p:spPr>
          <a:xfrm>
            <a:off x="3955469" y="1289751"/>
            <a:ext cx="8257973" cy="4344920"/>
          </a:xfrm>
        </p:spPr>
        <p:txBody>
          <a:bodyPr>
            <a:normAutofit/>
          </a:bodyPr>
          <a:lstStyle/>
          <a:p>
            <a:pPr marL="0" indent="0">
              <a:lnSpc>
                <a:spcPct val="200000"/>
              </a:lnSpc>
              <a:spcBef>
                <a:spcPts val="0"/>
              </a:spcBef>
              <a:spcAft>
                <a:spcPts val="2400"/>
              </a:spcAft>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86% 6-year graduation rate</a:t>
            </a:r>
          </a:p>
          <a:p>
            <a:pPr marL="0" indent="0">
              <a:lnSpc>
                <a:spcPct val="110000"/>
              </a:lnSpc>
              <a:spcBef>
                <a:spcPts val="0"/>
              </a:spcBef>
              <a:spcAft>
                <a:spcPts val="2400"/>
              </a:spcAft>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15% increase in recipients of highly prestigious awards/recognitions + 10% annual growth in external awards</a:t>
            </a:r>
          </a:p>
          <a:p>
            <a:pPr marL="0" indent="0">
              <a:lnSpc>
                <a:spcPct val="110000"/>
              </a:lnSpc>
              <a:spcBef>
                <a:spcPts val="0"/>
              </a:spcBef>
              <a:spcAft>
                <a:spcPts val="2400"/>
              </a:spcAft>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$1 billion annual research expenditures</a:t>
            </a:r>
          </a:p>
          <a:p>
            <a:pPr marL="0" indent="0">
              <a:lnSpc>
                <a:spcPct val="100000"/>
              </a:lnSpc>
              <a:spcBef>
                <a:spcPts val="0"/>
              </a:spcBef>
              <a:spcAft>
                <a:spcPts val="2400"/>
              </a:spcAft>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Triple National Institutes of Health and Centers for Disease Control funding within 5 years</a:t>
            </a:r>
          </a:p>
          <a:p>
            <a:pPr marL="0" indent="0">
              <a:lnSpc>
                <a:spcPct val="120000"/>
              </a:lnSpc>
              <a:spcBef>
                <a:spcPts val="0"/>
              </a:spcBef>
              <a:spcAft>
                <a:spcPts val="2400"/>
              </a:spcAft>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Reduce greenhouse gas emissions by 50% from 2010 baseline</a:t>
            </a:r>
          </a:p>
          <a:p>
            <a:pPr marL="0" indent="0">
              <a:lnSpc>
                <a:spcPct val="120000"/>
              </a:lnSpc>
              <a:spcBef>
                <a:spcPts val="0"/>
              </a:spcBef>
              <a:spcAft>
                <a:spcPts val="2400"/>
              </a:spcAft>
              <a:buNone/>
            </a:pPr>
            <a:r>
              <a:rPr lang="en-US" sz="1800" dirty="0">
                <a:solidFill>
                  <a:srgbClr val="008208"/>
                </a:solidFill>
                <a:latin typeface="Helvetica Neue Medium" panose="02000503000000020004" pitchFamily="2" charset="0"/>
                <a:ea typeface="Helvetica Neue Medium" panose="02000503000000020004" pitchFamily="2" charset="0"/>
                <a:cs typeface="Helvetica Neue Medium" panose="02000503000000020004" pitchFamily="2" charset="0"/>
              </a:rPr>
              <a:t>Eliminate race and ethnicity opportunity gaps across all subgroups of students</a:t>
            </a:r>
            <a:endParaRPr lang="en-US" sz="1800" dirty="0">
              <a:latin typeface="Helvetica Neue Light" panose="02000403000000020004" pitchFamily="2" charset="0"/>
              <a:ea typeface="Helvetica Neue Light" panose="02000403000000020004" pitchFamily="2" charset="0"/>
            </a:endParaRPr>
          </a:p>
        </p:txBody>
      </p:sp>
      <p:pic>
        <p:nvPicPr>
          <p:cNvPr id="18" name="Graphic 17" descr="Cheers with solid fill">
            <a:extLst>
              <a:ext uri="{FF2B5EF4-FFF2-40B4-BE49-F238E27FC236}">
                <a16:creationId xmlns:a16="http://schemas.microsoft.com/office/drawing/2014/main" id="{FBA34D27-7CD0-524C-8276-04B767559B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0052" y="5087941"/>
            <a:ext cx="610133" cy="610133"/>
          </a:xfrm>
          <a:prstGeom prst="rect">
            <a:avLst/>
          </a:prstGeom>
        </p:spPr>
      </p:pic>
      <p:pic>
        <p:nvPicPr>
          <p:cNvPr id="17" name="Graphic 16" descr="Completed with solid fill">
            <a:extLst>
              <a:ext uri="{FF2B5EF4-FFF2-40B4-BE49-F238E27FC236}">
                <a16:creationId xmlns:a16="http://schemas.microsoft.com/office/drawing/2014/main" id="{267C71F3-A8C9-3749-8F57-2BE79BB68F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92947" y="4324921"/>
            <a:ext cx="726236" cy="726236"/>
          </a:xfrm>
          <a:prstGeom prst="rect">
            <a:avLst/>
          </a:prstGeom>
        </p:spPr>
      </p:pic>
      <p:pic>
        <p:nvPicPr>
          <p:cNvPr id="16" name="Graphic 15" descr="Heart with pulse with solid fill">
            <a:extLst>
              <a:ext uri="{FF2B5EF4-FFF2-40B4-BE49-F238E27FC236}">
                <a16:creationId xmlns:a16="http://schemas.microsoft.com/office/drawing/2014/main" id="{FA09BF9C-C85C-AD4F-8D3F-0D43DAF0B9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86349" y="3615233"/>
            <a:ext cx="726236" cy="726236"/>
          </a:xfrm>
          <a:prstGeom prst="rect">
            <a:avLst/>
          </a:prstGeom>
        </p:spPr>
      </p:pic>
      <p:pic>
        <p:nvPicPr>
          <p:cNvPr id="15" name="Graphic 14" descr="Earth globe: Americas with solid fill">
            <a:extLst>
              <a:ext uri="{FF2B5EF4-FFF2-40B4-BE49-F238E27FC236}">
                <a16:creationId xmlns:a16="http://schemas.microsoft.com/office/drawing/2014/main" id="{2F00C196-FD0A-A549-8183-A41F8AA9FE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50683" y="2909402"/>
            <a:ext cx="597568" cy="597568"/>
          </a:xfrm>
          <a:prstGeom prst="rect">
            <a:avLst/>
          </a:prstGeom>
        </p:spPr>
      </p:pic>
      <p:pic>
        <p:nvPicPr>
          <p:cNvPr id="14" name="Graphic 13" descr="Excellent with solid fill">
            <a:extLst>
              <a:ext uri="{FF2B5EF4-FFF2-40B4-BE49-F238E27FC236}">
                <a16:creationId xmlns:a16="http://schemas.microsoft.com/office/drawing/2014/main" id="{EFCBB56A-D594-2040-9616-663FE48C21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70730" y="2166047"/>
            <a:ext cx="579455" cy="579455"/>
          </a:xfrm>
          <a:prstGeom prst="rect">
            <a:avLst/>
          </a:prstGeom>
        </p:spPr>
      </p:pic>
      <p:pic>
        <p:nvPicPr>
          <p:cNvPr id="10" name="Graphic 9" descr="Graduation cap with solid fill">
            <a:extLst>
              <a:ext uri="{FF2B5EF4-FFF2-40B4-BE49-F238E27FC236}">
                <a16:creationId xmlns:a16="http://schemas.microsoft.com/office/drawing/2014/main" id="{4AC8BDE2-0A19-C14C-BE2D-33405AA4C18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86744" y="1321561"/>
            <a:ext cx="726236" cy="726236"/>
          </a:xfrm>
          <a:prstGeom prst="rect">
            <a:avLst/>
          </a:prstGeom>
        </p:spPr>
      </p:pic>
      <p:pic>
        <p:nvPicPr>
          <p:cNvPr id="13" name="Picture 12">
            <a:extLst>
              <a:ext uri="{FF2B5EF4-FFF2-40B4-BE49-F238E27FC236}">
                <a16:creationId xmlns:a16="http://schemas.microsoft.com/office/drawing/2014/main" id="{DF0B7A5E-628B-1F47-A457-5D21DD35DB51}"/>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4138611" y="1054057"/>
            <a:ext cx="457200" cy="63500"/>
          </a:xfrm>
          <a:prstGeom prst="rect">
            <a:avLst/>
          </a:prstGeom>
        </p:spPr>
      </p:pic>
      <p:sp>
        <p:nvSpPr>
          <p:cNvPr id="2" name="Title 1">
            <a:extLst>
              <a:ext uri="{FF2B5EF4-FFF2-40B4-BE49-F238E27FC236}">
                <a16:creationId xmlns:a16="http://schemas.microsoft.com/office/drawing/2014/main" id="{98B1D137-EF5C-5062-1AE7-D891751E743D}"/>
              </a:ext>
            </a:extLst>
          </p:cNvPr>
          <p:cNvSpPr>
            <a:spLocks noGrp="1"/>
          </p:cNvSpPr>
          <p:nvPr>
            <p:ph type="title"/>
          </p:nvPr>
        </p:nvSpPr>
        <p:spPr>
          <a:xfrm>
            <a:off x="3240052" y="274153"/>
            <a:ext cx="8343286" cy="1325563"/>
          </a:xfrm>
        </p:spPr>
        <p:txBody>
          <a:bodyPr/>
          <a:lstStyle/>
          <a:p>
            <a:r>
              <a:rPr lang="en-US" sz="4400" kern="1200" dirty="0">
                <a:solidFill>
                  <a:schemeClr val="tx1"/>
                </a:solidFill>
                <a:effectLst/>
                <a:latin typeface="+mj-lt"/>
                <a:ea typeface="+mj-ea"/>
                <a:cs typeface="+mj-cs"/>
              </a:rPr>
              <a:t>KEY METRICS </a:t>
            </a:r>
            <a:br>
              <a:rPr lang="en-US" spc="300" dirty="0">
                <a:latin typeface="Helvetica Neue Light" panose="02000403000000020004" pitchFamily="2" charset="0"/>
                <a:ea typeface="Helvetica Neue Light" panose="02000403000000020004" pitchFamily="2" charset="0"/>
              </a:rPr>
            </a:br>
            <a:endParaRPr lang="en-US" dirty="0"/>
          </a:p>
        </p:txBody>
      </p:sp>
    </p:spTree>
    <p:extLst>
      <p:ext uri="{BB962C8B-B14F-4D97-AF65-F5344CB8AC3E}">
        <p14:creationId xmlns:p14="http://schemas.microsoft.com/office/powerpoint/2010/main" val="62047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4E0E7-E88C-8945-A030-4C9D844D0F94}"/>
              </a:ext>
              <a:ext uri="{C183D7F6-B498-43B3-948B-1728B52AA6E4}">
                <adec:decorative xmlns:adec="http://schemas.microsoft.com/office/drawing/2017/decorative" val="1"/>
              </a:ext>
            </a:extLst>
          </p:cNvPr>
          <p:cNvSpPr/>
          <p:nvPr/>
        </p:nvSpPr>
        <p:spPr>
          <a:xfrm flipH="1">
            <a:off x="7382826" y="-3532"/>
            <a:ext cx="4809174" cy="6857993"/>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6" y="6235524"/>
            <a:ext cx="3934363"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9" name="TextBox 8">
            <a:extLst>
              <a:ext uri="{FF2B5EF4-FFF2-40B4-BE49-F238E27FC236}">
                <a16:creationId xmlns:a16="http://schemas.microsoft.com/office/drawing/2014/main" id="{7C0A51E7-3C33-C34F-9019-7A2C20881D6A}"/>
              </a:ext>
            </a:extLst>
          </p:cNvPr>
          <p:cNvSpPr txBox="1"/>
          <p:nvPr/>
        </p:nvSpPr>
        <p:spPr>
          <a:xfrm>
            <a:off x="7461949" y="-18249"/>
            <a:ext cx="4558416" cy="6032421"/>
          </a:xfrm>
          <a:prstGeom prst="rect">
            <a:avLst/>
          </a:prstGeom>
          <a:noFill/>
        </p:spPr>
        <p:txBody>
          <a:bodyPr wrap="square" lIns="91440" tIns="45720" rIns="91440" bIns="45720" rtlCol="0" anchor="t">
            <a:spAutoFit/>
          </a:bodyPr>
          <a:lstStyle/>
          <a:p>
            <a:pPr>
              <a:lnSpc>
                <a:spcPct val="200000"/>
              </a:lnSpc>
            </a:pPr>
            <a:r>
              <a:rPr lang="en-US" sz="1400" spc="300" dirty="0">
                <a:latin typeface="Helvetica Neue Light" panose="02000403000000020004" pitchFamily="2" charset="0"/>
                <a:ea typeface="Helvetica Neue Light" panose="02000403000000020004" pitchFamily="2" charset="0"/>
              </a:rPr>
              <a:t>OTHER MEMBERS</a:t>
            </a:r>
          </a:p>
          <a:p>
            <a:pPr>
              <a:spcAft>
                <a:spcPts val="1200"/>
              </a:spcAft>
            </a:pPr>
            <a:r>
              <a:rPr lang="en-US" sz="1200" dirty="0">
                <a:latin typeface="Helvetica Neue Medium" panose="02000503000000020004" pitchFamily="2" charset="0"/>
                <a:ea typeface="Helvetica Neue Light" panose="02000403000000020004" pitchFamily="2" charset="0"/>
              </a:rPr>
              <a:t>Rebecca Barber, </a:t>
            </a:r>
            <a:r>
              <a:rPr lang="en-US" sz="1200" dirty="0">
                <a:latin typeface="Helvetica Neue Light" panose="02000403000000020004"/>
                <a:ea typeface="Helvetica Neue Light" panose="02000403000000020004" pitchFamily="2" charset="0"/>
              </a:rPr>
              <a:t>VP for Financial Planning and Analysis</a:t>
            </a:r>
          </a:p>
          <a:p>
            <a:pPr>
              <a:spcAft>
                <a:spcPts val="1200"/>
              </a:spcAft>
            </a:pPr>
            <a:r>
              <a:rPr lang="en-US" sz="1200" dirty="0">
                <a:latin typeface="Helvetica Neue Medium" panose="02000503000000020004" pitchFamily="2" charset="0"/>
                <a:ea typeface="Helvetica Neue Light" panose="02000403000000020004" pitchFamily="2" charset="0"/>
              </a:rPr>
              <a:t>Dan Bollman, </a:t>
            </a:r>
            <a:r>
              <a:rPr lang="en-US" sz="1200" dirty="0">
                <a:latin typeface="Helvetica Neue Light" panose="02000403000000020004" pitchFamily="2" charset="0"/>
                <a:ea typeface="Helvetica Neue Light" panose="02000403000000020004" pitchFamily="2" charset="0"/>
              </a:rPr>
              <a:t>VP for Strategic </a:t>
            </a:r>
            <a:r>
              <a:rPr lang="en-US" sz="1200" dirty="0">
                <a:latin typeface="Helvetica Neue Light" panose="02000403000000020004"/>
                <a:ea typeface="Helvetica Neue Light" panose="02000403000000020004" pitchFamily="2" charset="0"/>
              </a:rPr>
              <a:t>Infrastructure Planning &amp; Facilities </a:t>
            </a:r>
          </a:p>
          <a:p>
            <a:pPr>
              <a:spcAft>
                <a:spcPts val="1200"/>
              </a:spcAft>
            </a:pPr>
            <a:r>
              <a:rPr lang="en-US" sz="1200" dirty="0">
                <a:latin typeface="Helvetica Neue Medium" panose="02000503000000020004"/>
                <a:ea typeface="Helvetica Neue Light" panose="02000403000000020004" pitchFamily="2" charset="0"/>
              </a:rPr>
              <a:t>Christine Brogdon</a:t>
            </a:r>
            <a:r>
              <a:rPr lang="en-US" sz="1200" dirty="0">
                <a:latin typeface="Helvetica Neue Light" panose="02000403000000020004" pitchFamily="2" charset="0"/>
                <a:ea typeface="Helvetica Neue Light" panose="02000403000000020004" pitchFamily="2" charset="0"/>
              </a:rPr>
              <a:t>, Vice President for Human Resources</a:t>
            </a:r>
          </a:p>
          <a:p>
            <a:pPr>
              <a:spcAft>
                <a:spcPts val="1200"/>
              </a:spcAft>
            </a:pPr>
            <a:r>
              <a:rPr lang="en-US" sz="1200" dirty="0">
                <a:latin typeface="Helvetica Neue Medium" panose="02000503000000020004" pitchFamily="2" charset="0"/>
                <a:ea typeface="Helvetica Neue Light" panose="02000403000000020004" pitchFamily="2" charset="0"/>
              </a:rPr>
              <a:t>Rebecca Campbell, </a:t>
            </a:r>
            <a:r>
              <a:rPr lang="en-US" sz="1200" dirty="0">
                <a:latin typeface="Helvetica Neue Light" panose="02000403000000020004" pitchFamily="2" charset="0"/>
                <a:ea typeface="Helvetica Neue Light" panose="02000403000000020004" pitchFamily="2" charset="0"/>
              </a:rPr>
              <a:t>Professor of Psychology and Co-Chair of the RVSM Expert Advisory Workgroup </a:t>
            </a:r>
          </a:p>
          <a:p>
            <a:pPr>
              <a:spcAft>
                <a:spcPts val="1200"/>
              </a:spcAft>
            </a:pPr>
            <a:r>
              <a:rPr lang="en-US" sz="1200" dirty="0">
                <a:latin typeface="Helvetica Neue Medium" panose="02000503000000020004"/>
                <a:ea typeface="Helvetica Neue Light" panose="02000403000000020004" pitchFamily="2" charset="0"/>
              </a:rPr>
              <a:t>Bethan Cantwell</a:t>
            </a:r>
            <a:r>
              <a:rPr lang="en-US" sz="1200" dirty="0">
                <a:latin typeface="Helvetica Neue Light" panose="02000403000000020004" pitchFamily="2" charset="0"/>
                <a:ea typeface="Helvetica Neue Light" panose="02000403000000020004" pitchFamily="2" charset="0"/>
              </a:rPr>
              <a:t>, Assistant Provost, Institutional Research</a:t>
            </a:r>
          </a:p>
          <a:p>
            <a:pPr>
              <a:spcAft>
                <a:spcPts val="1200"/>
              </a:spcAft>
            </a:pPr>
            <a:r>
              <a:rPr lang="en-US" sz="1200" dirty="0">
                <a:latin typeface="Helvetica Neue Medium" panose="02000503000000020004" pitchFamily="2" charset="0"/>
                <a:ea typeface="Helvetica Neue Light" panose="02000403000000020004" pitchFamily="2" charset="0"/>
              </a:rPr>
              <a:t>Stefan Fletcher, </a:t>
            </a:r>
            <a:r>
              <a:rPr lang="en-US" sz="1200" dirty="0">
                <a:latin typeface="Helvetica Neue Light" panose="02000403000000020004"/>
                <a:ea typeface="Helvetica Neue Light" panose="02000403000000020004" pitchFamily="2" charset="0"/>
              </a:rPr>
              <a:t>Secretary &amp; Chief of Staff to the Board of Trustees</a:t>
            </a:r>
          </a:p>
          <a:p>
            <a:pPr>
              <a:spcAft>
                <a:spcPts val="1200"/>
              </a:spcAft>
            </a:pPr>
            <a:r>
              <a:rPr lang="en-US" sz="1200" dirty="0">
                <a:latin typeface="Helvetica Neue Medium" panose="02000503000000020004"/>
                <a:ea typeface="Helvetica Neue Light" panose="02000403000000020004" pitchFamily="2" charset="0"/>
              </a:rPr>
              <a:t>Terry Frazier</a:t>
            </a:r>
            <a:r>
              <a:rPr lang="en-US" sz="1200" dirty="0">
                <a:latin typeface="Helvetica Neue Light" panose="02000403000000020004"/>
                <a:ea typeface="Helvetica Neue Light" panose="02000403000000020004" pitchFamily="2" charset="0"/>
              </a:rPr>
              <a:t>, Special Asst. to the VP and Chief Diversity Officer</a:t>
            </a:r>
          </a:p>
          <a:p>
            <a:pPr>
              <a:spcAft>
                <a:spcPts val="1200"/>
              </a:spcAft>
            </a:pPr>
            <a:r>
              <a:rPr lang="en-US" sz="1200" dirty="0">
                <a:latin typeface="Helvetica Neue Medium" panose="02000503000000020004" pitchFamily="2" charset="0"/>
                <a:ea typeface="Helvetica Neue Light" panose="02000403000000020004" pitchFamily="2" charset="0"/>
              </a:rPr>
              <a:t>Thomas Glasmacher, </a:t>
            </a:r>
            <a:r>
              <a:rPr lang="en-US" sz="1200" dirty="0">
                <a:latin typeface="Helvetica Neue Light" panose="02000403000000020004" pitchFamily="2" charset="0"/>
                <a:ea typeface="Helvetica Neue Light" panose="02000403000000020004" pitchFamily="2" charset="0"/>
              </a:rPr>
              <a:t>Laboratory Director and Project Director, Facility for Rare Isotope Beams </a:t>
            </a:r>
          </a:p>
          <a:p>
            <a:pPr>
              <a:spcAft>
                <a:spcPts val="1200"/>
              </a:spcAft>
            </a:pPr>
            <a:r>
              <a:rPr lang="en-US" sz="1200" dirty="0">
                <a:latin typeface="Helvetica Neue Medium" panose="02000503000000020004"/>
                <a:ea typeface="Helvetica Neue Light" panose="02000403000000020004" pitchFamily="2" charset="0"/>
              </a:rPr>
              <a:t>Norm Hubbard</a:t>
            </a:r>
            <a:r>
              <a:rPr lang="en-US" sz="1200" dirty="0">
                <a:latin typeface="Helvetica Neue Light" panose="02000403000000020004" pitchFamily="2" charset="0"/>
                <a:ea typeface="Helvetica Neue Light" panose="02000403000000020004" pitchFamily="2" charset="0"/>
              </a:rPr>
              <a:t>, Chief Business Officer, Office of Health Sciences</a:t>
            </a:r>
          </a:p>
          <a:p>
            <a:pPr>
              <a:spcAft>
                <a:spcPts val="1200"/>
              </a:spcAft>
            </a:pPr>
            <a:r>
              <a:rPr lang="en-US" sz="1200" dirty="0">
                <a:latin typeface="Helvetica Neue Medium" panose="02000503000000020004"/>
                <a:ea typeface="Helvetica Neue Light" panose="02000403000000020004" pitchFamily="2" charset="0"/>
              </a:rPr>
              <a:t>Roushell Mignott-Nesbitt</a:t>
            </a:r>
            <a:r>
              <a:rPr lang="en-US" sz="1200" dirty="0">
                <a:latin typeface="Helvetica Neue Light" panose="02000403000000020004" pitchFamily="2" charset="0"/>
                <a:ea typeface="Helvetica Neue Light" panose="02000403000000020004" pitchFamily="2" charset="0"/>
              </a:rPr>
              <a:t>, Business Operations Administrator, Office of the EVP for Administration</a:t>
            </a:r>
          </a:p>
          <a:p>
            <a:pPr>
              <a:spcAft>
                <a:spcPts val="1200"/>
              </a:spcAft>
            </a:pPr>
            <a:r>
              <a:rPr lang="en-US" sz="1200" dirty="0">
                <a:latin typeface="Helvetica Neue Medium"/>
                <a:ea typeface="Helvetica Neue Light" panose="02000403000000020004" pitchFamily="2" charset="0"/>
              </a:rPr>
              <a:t>Mike Stokes, </a:t>
            </a:r>
            <a:r>
              <a:rPr lang="en-US" sz="1200" dirty="0">
                <a:latin typeface="Helvetica Neue Light" panose="02000403000000020004" pitchFamily="2" charset="0"/>
                <a:ea typeface="Helvetica Neue Light" panose="02000403000000020004" pitchFamily="2" charset="0"/>
                <a:cs typeface="Helvetica Neue" panose="02000503000000020004" pitchFamily="2" charset="0"/>
              </a:rPr>
              <a:t>Interim Director of Financial Planning and Budget</a:t>
            </a:r>
            <a:endParaRPr lang="en-US" sz="1200" dirty="0">
              <a:latin typeface="Helvetica Neue Light" panose="02000403000000020004"/>
              <a:ea typeface="Helvetica Neue Light" panose="02000403000000020004" pitchFamily="2" charset="0"/>
            </a:endParaRPr>
          </a:p>
          <a:p>
            <a:pPr>
              <a:spcAft>
                <a:spcPts val="1200"/>
              </a:spcAft>
            </a:pPr>
            <a:r>
              <a:rPr lang="en-US" sz="1200" dirty="0">
                <a:latin typeface="Helvetica Neue Medium" panose="02000503000000020004" pitchFamily="2" charset="0"/>
                <a:ea typeface="Helvetica Neue Light" panose="02000403000000020004" pitchFamily="2" charset="0"/>
              </a:rPr>
              <a:t>Heather Swain, </a:t>
            </a:r>
            <a:r>
              <a:rPr lang="en-US" sz="1200" dirty="0">
                <a:latin typeface="Helvetica Neue Light" panose="02000403000000020004" pitchFamily="2" charset="0"/>
                <a:ea typeface="Helvetica Neue Light" panose="02000403000000020004" pitchFamily="2" charset="0"/>
              </a:rPr>
              <a:t>VP for Marketing, Public Relations &amp; Digital Strategy </a:t>
            </a:r>
          </a:p>
          <a:p>
            <a:pPr>
              <a:spcAft>
                <a:spcPts val="1200"/>
              </a:spcAft>
            </a:pPr>
            <a:r>
              <a:rPr lang="en-US" sz="1200" dirty="0">
                <a:latin typeface="Helvetica Neue Medium" panose="02000503000000020004"/>
                <a:ea typeface="Helvetica Neue Light" panose="02000403000000020004" pitchFamily="2" charset="0"/>
              </a:rPr>
              <a:t>Dave Weatherspoon</a:t>
            </a:r>
            <a:r>
              <a:rPr lang="en-US" sz="1200" dirty="0">
                <a:latin typeface="Helvetica Neue Light" panose="02000403000000020004" pitchFamily="2" charset="0"/>
                <a:ea typeface="Helvetica Neue Light" panose="02000403000000020004" pitchFamily="2" charset="0"/>
              </a:rPr>
              <a:t>, Assoc. Provost of Enrollment Management and Academic Strategic Planning</a:t>
            </a:r>
          </a:p>
          <a:p>
            <a:pPr>
              <a:spcAft>
                <a:spcPts val="1200"/>
              </a:spcAft>
            </a:pPr>
            <a:r>
              <a:rPr lang="en-US" sz="1200" dirty="0">
                <a:latin typeface="Helvetica Neue Medium"/>
                <a:ea typeface="Helvetica Neue Light" panose="02000403000000020004" pitchFamily="2" charset="0"/>
              </a:rPr>
              <a:t>Mike Zeig, </a:t>
            </a:r>
            <a:r>
              <a:rPr lang="en-US" sz="1200" dirty="0">
                <a:latin typeface="Helvetica Neue Light"/>
                <a:ea typeface="Helvetica Neue Light" panose="02000403000000020004" pitchFamily="2" charset="0"/>
              </a:rPr>
              <a:t>Chief of Staff, Office of the President</a:t>
            </a:r>
            <a:endParaRPr lang="en-US" sz="1300" dirty="0">
              <a:latin typeface="Helvetica Neue Light"/>
              <a:ea typeface="Helvetica Neue Light" panose="02000403000000020004" pitchFamily="2" charset="0"/>
            </a:endParaRPr>
          </a:p>
        </p:txBody>
      </p:sp>
      <p:cxnSp>
        <p:nvCxnSpPr>
          <p:cNvPr id="12" name="Straight Connector 11">
            <a:extLst>
              <a:ext uri="{FF2B5EF4-FFF2-40B4-BE49-F238E27FC236}">
                <a16:creationId xmlns:a16="http://schemas.microsoft.com/office/drawing/2014/main" id="{F2750526-574D-264F-8F52-0541C1A69AEE}"/>
              </a:ext>
              <a:ext uri="{C183D7F6-B498-43B3-948B-1728B52AA6E4}">
                <adec:decorative xmlns:adec="http://schemas.microsoft.com/office/drawing/2017/decorative" val="1"/>
              </a:ext>
            </a:extLst>
          </p:cNvPr>
          <p:cNvCxnSpPr>
            <a:cxnSpLocks/>
          </p:cNvCxnSpPr>
          <p:nvPr/>
        </p:nvCxnSpPr>
        <p:spPr>
          <a:xfrm flipH="1">
            <a:off x="6965560" y="5562"/>
            <a:ext cx="496389" cy="6860272"/>
          </a:xfrm>
          <a:prstGeom prst="line">
            <a:avLst/>
          </a:prstGeom>
          <a:ln>
            <a:solidFill>
              <a:srgbClr val="B1953A"/>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48E2C151-4649-2E41-99E5-F92310A5A001}"/>
              </a:ext>
            </a:extLst>
          </p:cNvPr>
          <p:cNvSpPr txBox="1"/>
          <p:nvPr/>
        </p:nvSpPr>
        <p:spPr>
          <a:xfrm>
            <a:off x="461640" y="2119797"/>
            <a:ext cx="6781446" cy="2934137"/>
          </a:xfrm>
          <a:prstGeom prst="rect">
            <a:avLst/>
          </a:prstGeom>
          <a:noFill/>
        </p:spPr>
        <p:txBody>
          <a:bodyPr wrap="square" lIns="91440" tIns="45720" rIns="91440" bIns="45720" rtlCol="0" anchor="t">
            <a:spAutoFit/>
          </a:bodyPr>
          <a:lstStyle/>
          <a:p>
            <a:pPr>
              <a:lnSpc>
                <a:spcPct val="200000"/>
              </a:lnSpc>
            </a:pPr>
            <a:r>
              <a:rPr lang="en-US" sz="1600" b="1" spc="300" dirty="0">
                <a:latin typeface="HELVETICA NEUE THIN"/>
                <a:ea typeface="HELVETICA NEUE THIN" panose="020B0403020202020204" pitchFamily="34" charset="0"/>
              </a:rPr>
              <a:t>STRATEGIC THEME EXECUTIVE SPONSORS</a:t>
            </a:r>
          </a:p>
          <a:p>
            <a:pPr>
              <a:spcAft>
                <a:spcPts val="400"/>
              </a:spcAft>
            </a:pPr>
            <a:r>
              <a:rPr lang="en-US" sz="1400" dirty="0">
                <a:latin typeface="Helvetica Neue Medium"/>
                <a:ea typeface="Helvetica Neue Light" panose="02000403000000020004" pitchFamily="2" charset="0"/>
              </a:rPr>
              <a:t>Thomas Jeitschko, </a:t>
            </a:r>
            <a:r>
              <a:rPr lang="en-US" sz="1400" dirty="0">
                <a:latin typeface="Helvetica Neue Light" panose="02000403000000020004"/>
                <a:ea typeface="Helvetica Neue Light" panose="02000403000000020004" pitchFamily="2" charset="0"/>
              </a:rPr>
              <a:t>Interim</a:t>
            </a:r>
            <a:r>
              <a:rPr lang="en-US" sz="1400" dirty="0">
                <a:latin typeface="Helvetica Neue Medium"/>
                <a:ea typeface="Helvetica Neue Light" panose="02000403000000020004" pitchFamily="2" charset="0"/>
              </a:rPr>
              <a:t> </a:t>
            </a:r>
            <a:r>
              <a:rPr lang="en-US" sz="1400" dirty="0">
                <a:latin typeface="Helvetica Neue Light"/>
                <a:ea typeface="Helvetica Neue Light" panose="02000403000000020004" pitchFamily="2" charset="0"/>
              </a:rPr>
              <a:t>Provost and Executive Vice President for Academic Affairs</a:t>
            </a:r>
          </a:p>
          <a:p>
            <a:pPr>
              <a:spcAft>
                <a:spcPts val="400"/>
              </a:spcAft>
            </a:pPr>
            <a:r>
              <a:rPr lang="en-US" sz="1400" dirty="0">
                <a:latin typeface="Helvetica Neue Medium"/>
                <a:ea typeface="Helvetica Neue Light" panose="02000403000000020004" pitchFamily="2" charset="0"/>
              </a:rPr>
              <a:t>Norman Beauchamp, </a:t>
            </a:r>
            <a:r>
              <a:rPr lang="en-US" sz="1400" dirty="0">
                <a:latin typeface="Helvetica Neue Light"/>
                <a:ea typeface="Helvetica Neue Light" panose="02000403000000020004" pitchFamily="2" charset="0"/>
              </a:rPr>
              <a:t>Executive Vice President for Health Sciences</a:t>
            </a:r>
          </a:p>
          <a:p>
            <a:pPr>
              <a:spcAft>
                <a:spcPts val="400"/>
              </a:spcAft>
            </a:pPr>
            <a:r>
              <a:rPr lang="en-US" sz="1400" dirty="0">
                <a:latin typeface="Helvetica Neue Medium"/>
                <a:ea typeface="Helvetica Neue Light" panose="02000403000000020004" pitchFamily="2" charset="0"/>
              </a:rPr>
              <a:t>Melissa Woo, </a:t>
            </a:r>
            <a:r>
              <a:rPr lang="en-US" sz="1400" dirty="0">
                <a:latin typeface="Helvetica Neue Light"/>
                <a:ea typeface="Helvetica Neue Light" panose="02000403000000020004" pitchFamily="2" charset="0"/>
              </a:rPr>
              <a:t>Executive Vice President for Administration</a:t>
            </a:r>
          </a:p>
          <a:p>
            <a:pPr>
              <a:spcAft>
                <a:spcPts val="400"/>
              </a:spcAft>
            </a:pPr>
            <a:r>
              <a:rPr lang="en-US" sz="1400" dirty="0">
                <a:latin typeface="Helvetica Neue Medium"/>
                <a:ea typeface="Helvetica Neue Light" panose="02000403000000020004" pitchFamily="2" charset="0"/>
              </a:rPr>
              <a:t>Lisa Frace, </a:t>
            </a:r>
            <a:r>
              <a:rPr lang="en-US" sz="1400" dirty="0">
                <a:latin typeface="Helvetica Neue Light"/>
                <a:ea typeface="Helvetica Neue Light" panose="02000403000000020004" pitchFamily="2" charset="0"/>
              </a:rPr>
              <a:t>Senior Vice President, Chief Financial Officer and Treasurer</a:t>
            </a:r>
          </a:p>
          <a:p>
            <a:pPr>
              <a:spcAft>
                <a:spcPts val="400"/>
              </a:spcAft>
            </a:pPr>
            <a:r>
              <a:rPr lang="en-US" sz="1400" dirty="0">
                <a:latin typeface="Helvetica Neue Medium"/>
                <a:ea typeface="Helvetica Neue Light" panose="02000403000000020004" pitchFamily="2" charset="0"/>
              </a:rPr>
              <a:t>Douglas Gage, </a:t>
            </a:r>
            <a:r>
              <a:rPr lang="en-US" sz="1400" dirty="0">
                <a:latin typeface="Helvetica Neue Light"/>
                <a:ea typeface="Helvetica Neue Light" panose="02000403000000020004" pitchFamily="2" charset="0"/>
              </a:rPr>
              <a:t>Vice President for Research and Innovation</a:t>
            </a:r>
          </a:p>
          <a:p>
            <a:pPr>
              <a:spcAft>
                <a:spcPts val="400"/>
              </a:spcAft>
            </a:pPr>
            <a:r>
              <a:rPr lang="en-US" sz="1400" dirty="0">
                <a:latin typeface="Helvetica Neue Medium"/>
                <a:ea typeface="Helvetica Neue Light" panose="02000403000000020004" pitchFamily="2" charset="0"/>
              </a:rPr>
              <a:t>Vennie Gore, </a:t>
            </a:r>
            <a:r>
              <a:rPr lang="en-US" sz="1400" dirty="0">
                <a:latin typeface="Helvetica Neue Light"/>
                <a:ea typeface="Helvetica Neue Light" panose="02000403000000020004" pitchFamily="2" charset="0"/>
              </a:rPr>
              <a:t>Senior Vice President for Student Live and Engagement</a:t>
            </a:r>
          </a:p>
          <a:p>
            <a:pPr>
              <a:spcAft>
                <a:spcPts val="400"/>
              </a:spcAft>
            </a:pPr>
            <a:r>
              <a:rPr lang="en-US" sz="1400" dirty="0">
                <a:latin typeface="Helvetica Neue Medium"/>
                <a:ea typeface="Helvetica Neue Light" panose="02000403000000020004" pitchFamily="2" charset="0"/>
              </a:rPr>
              <a:t>Jabbar R. Bennett, </a:t>
            </a:r>
            <a:r>
              <a:rPr lang="en-US" sz="1400" dirty="0">
                <a:latin typeface="Helvetica Neue Light"/>
                <a:ea typeface="Helvetica Neue Light" panose="02000403000000020004" pitchFamily="2" charset="0"/>
              </a:rPr>
              <a:t>Vice President and Chief Diversity Officer</a:t>
            </a:r>
          </a:p>
          <a:p>
            <a:pPr>
              <a:spcAft>
                <a:spcPts val="400"/>
              </a:spcAft>
            </a:pPr>
            <a:endParaRPr lang="en-US" sz="1400" dirty="0">
              <a:latin typeface="Helvetica Neue Light"/>
              <a:ea typeface="Helvetica Neue Light" panose="02000403000000020004" pitchFamily="2" charset="0"/>
            </a:endParaRPr>
          </a:p>
          <a:p>
            <a:pPr>
              <a:spcAft>
                <a:spcPts val="400"/>
              </a:spcAft>
            </a:pPr>
            <a:r>
              <a:rPr lang="en-US" sz="1400" dirty="0">
                <a:latin typeface="Helvetica Neue Medium" panose="02000503000000020004"/>
                <a:ea typeface="Helvetica Neue Light" panose="02000403000000020004" pitchFamily="2" charset="0"/>
              </a:rPr>
              <a:t>Bill Beekman</a:t>
            </a:r>
            <a:r>
              <a:rPr lang="en-US" sz="1400" dirty="0">
                <a:latin typeface="Helvetica Neue Light"/>
                <a:ea typeface="Helvetica Neue Light" panose="02000403000000020004" pitchFamily="2" charset="0"/>
              </a:rPr>
              <a:t>, Chair</a:t>
            </a:r>
          </a:p>
        </p:txBody>
      </p:sp>
      <p:pic>
        <p:nvPicPr>
          <p:cNvPr id="11" name="Picture 10">
            <a:extLst>
              <a:ext uri="{FF2B5EF4-FFF2-40B4-BE49-F238E27FC236}">
                <a16:creationId xmlns:a16="http://schemas.microsoft.com/office/drawing/2014/main" id="{DA3F32E7-4C79-614C-AFAD-95D4600107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8885" y="1870166"/>
            <a:ext cx="457200" cy="63500"/>
          </a:xfrm>
          <a:prstGeom prst="rect">
            <a:avLst/>
          </a:prstGeom>
        </p:spPr>
      </p:pic>
      <p:sp>
        <p:nvSpPr>
          <p:cNvPr id="5" name="Title 4">
            <a:extLst>
              <a:ext uri="{FF2B5EF4-FFF2-40B4-BE49-F238E27FC236}">
                <a16:creationId xmlns:a16="http://schemas.microsoft.com/office/drawing/2014/main" id="{0C765E02-555F-0E6B-9BF6-110938DABB85}"/>
              </a:ext>
            </a:extLst>
          </p:cNvPr>
          <p:cNvSpPr>
            <a:spLocks noGrp="1"/>
          </p:cNvSpPr>
          <p:nvPr>
            <p:ph type="title" idx="4294967295"/>
          </p:nvPr>
        </p:nvSpPr>
        <p:spPr>
          <a:xfrm>
            <a:off x="707041" y="775986"/>
            <a:ext cx="6326889" cy="1325563"/>
          </a:xfrm>
        </p:spPr>
        <p:txBody>
          <a:bodyPr/>
          <a:lstStyle/>
          <a:p>
            <a:pPr rtl="0" eaLnBrk="1" latinLnBrk="0" hangingPunct="1"/>
            <a:r>
              <a:rPr lang="en-US" sz="4000" kern="1200" spc="300" dirty="0">
                <a:solidFill>
                  <a:srgbClr val="000000"/>
                </a:solidFill>
                <a:effectLst/>
                <a:latin typeface="Helvetica Neue Light" panose="02000403000000020004"/>
                <a:ea typeface="Helvetica Neue Light" panose="02000403000000020004"/>
                <a:cs typeface="+mn-cs"/>
              </a:rPr>
              <a:t>STEERING COMMITTEE MEMBERSHIP</a:t>
            </a:r>
            <a:endParaRPr lang="en-US" dirty="0">
              <a:effectLst/>
            </a:endParaRPr>
          </a:p>
          <a:p>
            <a:endParaRPr lang="en-US" dirty="0"/>
          </a:p>
        </p:txBody>
      </p:sp>
    </p:spTree>
    <p:extLst>
      <p:ext uri="{BB962C8B-B14F-4D97-AF65-F5344CB8AC3E}">
        <p14:creationId xmlns:p14="http://schemas.microsoft.com/office/powerpoint/2010/main" val="315316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6" y="6235524"/>
            <a:ext cx="3934363"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0" name="TextBox 9">
            <a:extLst>
              <a:ext uri="{FF2B5EF4-FFF2-40B4-BE49-F238E27FC236}">
                <a16:creationId xmlns:a16="http://schemas.microsoft.com/office/drawing/2014/main" id="{CC5592DB-762E-BDE0-D248-E1F9A8DF3E43}"/>
              </a:ext>
            </a:extLst>
          </p:cNvPr>
          <p:cNvSpPr txBox="1"/>
          <p:nvPr/>
        </p:nvSpPr>
        <p:spPr>
          <a:xfrm>
            <a:off x="5874059" y="1490973"/>
            <a:ext cx="5720178" cy="3970318"/>
          </a:xfrm>
          <a:prstGeom prst="rect">
            <a:avLst/>
          </a:prstGeom>
          <a:noFill/>
        </p:spPr>
        <p:txBody>
          <a:bodyPr wrap="square">
            <a:spAutoFit/>
          </a:bodyPr>
          <a:lstStyle/>
          <a:p>
            <a:r>
              <a:rPr lang="en-US" sz="1400" dirty="0">
                <a:latin typeface="Helvetica Neue Light" panose="02000403000000020004"/>
              </a:rPr>
              <a:t>Amy Martin, Assistant Dean, Administration and Leadership/Chief of Staff, Office of the Associate   Provost for Undergraduate Education</a:t>
            </a:r>
          </a:p>
          <a:p>
            <a:endParaRPr lang="en-US" sz="1400" dirty="0">
              <a:latin typeface="Helvetica Neue Light" panose="02000403000000020004"/>
            </a:endParaRPr>
          </a:p>
          <a:p>
            <a:r>
              <a:rPr lang="en-US" sz="1400" dirty="0">
                <a:latin typeface="Helvetica Neue Light" panose="02000403000000020004"/>
              </a:rPr>
              <a:t>Roushell Mignott-Nesbitt, Business Operations Administrator, Office of the Executive Vice President for Administration </a:t>
            </a:r>
          </a:p>
          <a:p>
            <a:endParaRPr lang="en-US" sz="1400" dirty="0">
              <a:latin typeface="Helvetica Neue Light" panose="02000403000000020004"/>
            </a:endParaRPr>
          </a:p>
          <a:p>
            <a:r>
              <a:rPr lang="en-US" sz="1400" dirty="0">
                <a:latin typeface="Helvetica Neue Light" panose="02000403000000020004"/>
              </a:rPr>
              <a:t>Lauren Scott-Briningstool, Senior Communications Manager, Offices of the EVPA &amp; Senior VP, CFO and Treasurer</a:t>
            </a:r>
          </a:p>
          <a:p>
            <a:endParaRPr lang="en-US" sz="1400" dirty="0">
              <a:latin typeface="Helvetica Neue Light" panose="02000403000000020004"/>
            </a:endParaRPr>
          </a:p>
          <a:p>
            <a:r>
              <a:rPr lang="en-US" sz="1400" dirty="0">
                <a:latin typeface="Helvetica Neue Light" panose="02000403000000020004"/>
              </a:rPr>
              <a:t>Heather Swain, Vice President for Marketing, Public Relations and Digital Strategy</a:t>
            </a:r>
          </a:p>
          <a:p>
            <a:endParaRPr lang="en-US" sz="1400" dirty="0">
              <a:latin typeface="Helvetica Neue Light" panose="02000403000000020004"/>
            </a:endParaRPr>
          </a:p>
          <a:p>
            <a:r>
              <a:rPr lang="en-US" sz="1400" dirty="0">
                <a:latin typeface="Helvetica Neue Light" panose="02000403000000020004"/>
              </a:rPr>
              <a:t>Nicole Szymczak, Senior Communications Manager, Executive Vice President of Health Sciences</a:t>
            </a:r>
          </a:p>
          <a:p>
            <a:endParaRPr lang="en-US" sz="1400" dirty="0">
              <a:latin typeface="Helvetica Neue Light" panose="02000403000000020004"/>
            </a:endParaRPr>
          </a:p>
          <a:p>
            <a:r>
              <a:rPr lang="en-US" sz="1400" dirty="0">
                <a:latin typeface="Helvetica Neue Light" panose="02000403000000020004"/>
              </a:rPr>
              <a:t>Erica </a:t>
            </a:r>
            <a:r>
              <a:rPr lang="en-US" sz="1400" dirty="0" err="1">
                <a:latin typeface="Helvetica Neue Light" panose="02000403000000020004"/>
              </a:rPr>
              <a:t>Venton</a:t>
            </a:r>
            <a:r>
              <a:rPr lang="en-US" sz="1400" dirty="0">
                <a:latin typeface="Helvetica Neue Light" panose="02000403000000020004"/>
              </a:rPr>
              <a:t>, Marketing Manager, Office of the Provost</a:t>
            </a:r>
          </a:p>
          <a:p>
            <a:endParaRPr lang="en-US" sz="1400" dirty="0">
              <a:latin typeface="Helvetica Neue Light" panose="02000403000000020004"/>
            </a:endParaRPr>
          </a:p>
          <a:p>
            <a:r>
              <a:rPr lang="en-US" sz="1400" dirty="0">
                <a:latin typeface="Helvetica Neue Light" panose="02000403000000020004"/>
              </a:rPr>
              <a:t>Michael Zeig, Chief of Staff, Office of the President</a:t>
            </a:r>
          </a:p>
        </p:txBody>
      </p:sp>
      <p:sp>
        <p:nvSpPr>
          <p:cNvPr id="5" name="Content Placeholder 4">
            <a:extLst>
              <a:ext uri="{FF2B5EF4-FFF2-40B4-BE49-F238E27FC236}">
                <a16:creationId xmlns:a16="http://schemas.microsoft.com/office/drawing/2014/main" id="{096ED4D9-1891-4442-4F08-EE64E7A6D06B}"/>
              </a:ext>
            </a:extLst>
          </p:cNvPr>
          <p:cNvSpPr>
            <a:spLocks noGrp="1"/>
          </p:cNvSpPr>
          <p:nvPr>
            <p:ph sz="half" idx="1"/>
          </p:nvPr>
        </p:nvSpPr>
        <p:spPr>
          <a:xfrm>
            <a:off x="527271" y="1490973"/>
            <a:ext cx="5181600" cy="4351338"/>
          </a:xfrm>
        </p:spPr>
        <p:txBody>
          <a:bodyPr>
            <a:normAutofit/>
          </a:bodyPr>
          <a:lstStyle/>
          <a:p>
            <a:pPr marL="0" indent="0">
              <a:buNone/>
            </a:pPr>
            <a:r>
              <a:rPr lang="en-US" sz="1400" dirty="0">
                <a:latin typeface="Helvetica Neue Light" panose="02000403000000020004"/>
              </a:rPr>
              <a:t>Bill Beekman, Vice President for Strategic Initiatives </a:t>
            </a:r>
          </a:p>
          <a:p>
            <a:pPr marL="0" indent="0">
              <a:buNone/>
            </a:pPr>
            <a:r>
              <a:rPr lang="en-US" sz="1400" dirty="0">
                <a:latin typeface="Helvetica Neue Light" panose="02000403000000020004"/>
              </a:rPr>
              <a:t>Erin Carter, Chief of Staff, Student Life &amp; Engagement</a:t>
            </a:r>
          </a:p>
          <a:p>
            <a:pPr marL="0" indent="0">
              <a:buNone/>
            </a:pPr>
            <a:r>
              <a:rPr lang="en-US" sz="1400" dirty="0">
                <a:latin typeface="Helvetica Neue Light" panose="02000403000000020004"/>
              </a:rPr>
              <a:t>Bethan Cantwell, Assistant Provost, Institutional Research</a:t>
            </a:r>
          </a:p>
          <a:p>
            <a:pPr marL="0" indent="0">
              <a:buNone/>
            </a:pPr>
            <a:r>
              <a:rPr lang="en-US" sz="1400" dirty="0">
                <a:latin typeface="Helvetica Neue Light" panose="02000403000000020004"/>
              </a:rPr>
              <a:t>Prabu David, Dean of College of Communications Arts/Associate Provost for Faculty and Academic Staff Development</a:t>
            </a:r>
          </a:p>
          <a:p>
            <a:pPr marL="0" indent="0">
              <a:buNone/>
            </a:pPr>
            <a:r>
              <a:rPr lang="en-US" sz="1400" dirty="0">
                <a:latin typeface="Helvetica Neue Light" panose="02000403000000020004"/>
              </a:rPr>
              <a:t>Terrence Frazier, Special Assistant to the Vice President and Chief Diversity Officer</a:t>
            </a:r>
          </a:p>
          <a:p>
            <a:pPr marL="0" indent="0">
              <a:buNone/>
            </a:pPr>
            <a:r>
              <a:rPr lang="en-US" sz="1400" dirty="0">
                <a:latin typeface="Helvetica Neue Light" panose="02000403000000020004"/>
              </a:rPr>
              <a:t>Norman Hubbard, Chief Business Officer, Office of Health Sciences</a:t>
            </a:r>
          </a:p>
          <a:p>
            <a:pPr marL="0" indent="0">
              <a:buNone/>
            </a:pPr>
            <a:r>
              <a:rPr lang="en-US" sz="1400" dirty="0">
                <a:latin typeface="Helvetica Neue Light" panose="02000403000000020004"/>
              </a:rPr>
              <a:t>Melanie Kauffman, Senior Communications Manager, Research and Innovation</a:t>
            </a:r>
          </a:p>
          <a:p>
            <a:pPr marL="0" indent="0">
              <a:buNone/>
            </a:pPr>
            <a:r>
              <a:rPr lang="en-US" sz="1400" dirty="0">
                <a:latin typeface="Helvetica Neue Light" panose="02000403000000020004"/>
              </a:rPr>
              <a:t>Melody Kindraka, Content and Project Manager, University Communications</a:t>
            </a:r>
          </a:p>
          <a:p>
            <a:pPr marL="0" indent="0">
              <a:buNone/>
            </a:pPr>
            <a:r>
              <a:rPr lang="en-US" sz="1400" dirty="0">
                <a:latin typeface="Helvetica Neue Light" panose="02000403000000020004"/>
              </a:rPr>
              <a:t>Kelly Mazurkiewicz, Senior Communications Manager, Office of the Provost</a:t>
            </a:r>
          </a:p>
          <a:p>
            <a:pPr marL="0" indent="0">
              <a:buNone/>
            </a:pPr>
            <a:endParaRPr lang="en-US" dirty="0"/>
          </a:p>
        </p:txBody>
      </p:sp>
      <p:sp>
        <p:nvSpPr>
          <p:cNvPr id="2" name="Title 1">
            <a:extLst>
              <a:ext uri="{FF2B5EF4-FFF2-40B4-BE49-F238E27FC236}">
                <a16:creationId xmlns:a16="http://schemas.microsoft.com/office/drawing/2014/main" id="{27E4B818-7072-A998-D933-AEA92D4DA6B5}"/>
              </a:ext>
            </a:extLst>
          </p:cNvPr>
          <p:cNvSpPr>
            <a:spLocks noGrp="1"/>
          </p:cNvSpPr>
          <p:nvPr>
            <p:ph type="title"/>
          </p:nvPr>
        </p:nvSpPr>
        <p:spPr/>
        <p:txBody>
          <a:bodyPr/>
          <a:lstStyle/>
          <a:p>
            <a:pPr rtl="0" eaLnBrk="1" latinLnBrk="0" hangingPunct="1"/>
            <a:r>
              <a:rPr lang="en-US" sz="4000" kern="1200" spc="300" dirty="0">
                <a:solidFill>
                  <a:srgbClr val="000000"/>
                </a:solidFill>
                <a:effectLst/>
                <a:latin typeface="Helvetica Neue Light" panose="02000403000000020004"/>
                <a:ea typeface="Helvetica Neue Light" panose="02000403000000020004"/>
                <a:cs typeface="+mn-cs"/>
              </a:rPr>
              <a:t>WORK GROUP MEMBERSHIP</a:t>
            </a:r>
            <a:endParaRPr lang="en-US" dirty="0">
              <a:effectLst/>
            </a:endParaRPr>
          </a:p>
          <a:p>
            <a:endParaRPr lang="en-US" dirty="0"/>
          </a:p>
        </p:txBody>
      </p:sp>
    </p:spTree>
    <p:extLst>
      <p:ext uri="{BB962C8B-B14F-4D97-AF65-F5344CB8AC3E}">
        <p14:creationId xmlns:p14="http://schemas.microsoft.com/office/powerpoint/2010/main" val="3519009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image contains a metallic gold MSU seal with gold lines radiating out around it.">
            <a:extLst>
              <a:ext uri="{FF2B5EF4-FFF2-40B4-BE49-F238E27FC236}">
                <a16:creationId xmlns:a16="http://schemas.microsoft.com/office/drawing/2014/main" id="{4DC3E21F-D54C-0845-8B70-CA31316B3F1B}"/>
              </a:ext>
            </a:extLst>
          </p:cNvPr>
          <p:cNvPicPr>
            <a:picLocks noChangeAspect="1"/>
          </p:cNvPicPr>
          <p:nvPr/>
        </p:nvPicPr>
        <p:blipFill rotWithShape="1">
          <a:blip r:embed="rId2"/>
          <a:srcRect l="38817"/>
          <a:stretch/>
        </p:blipFill>
        <p:spPr>
          <a:xfrm>
            <a:off x="0" y="-295"/>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9682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17" name="TextBox 16">
            <a:extLst>
              <a:ext uri="{FF2B5EF4-FFF2-40B4-BE49-F238E27FC236}">
                <a16:creationId xmlns:a16="http://schemas.microsoft.com/office/drawing/2014/main" id="{FA23E0B7-ECE5-0D45-8401-71C68255E6EF}"/>
              </a:ext>
            </a:extLst>
          </p:cNvPr>
          <p:cNvSpPr txBox="1"/>
          <p:nvPr/>
        </p:nvSpPr>
        <p:spPr>
          <a:xfrm>
            <a:off x="3114558" y="4985077"/>
            <a:ext cx="8369519" cy="892552"/>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a:ea typeface="Helvetica Neue Light" panose="02000403000000020004" pitchFamily="2" charset="0"/>
              </a:rPr>
              <a:t>OBJECTIVE FIVE</a:t>
            </a:r>
          </a:p>
          <a:p>
            <a:pPr>
              <a:spcAft>
                <a:spcPts val="400"/>
              </a:spcAft>
            </a:pPr>
            <a:r>
              <a:rPr lang="en-US" sz="1200" b="0" i="0" dirty="0">
                <a:solidFill>
                  <a:srgbClr val="212529"/>
                </a:solidFill>
                <a:effectLst/>
                <a:latin typeface="Helvetica Neue Light" panose="02000403000000020004"/>
              </a:rPr>
              <a:t>Provide a positive climate and holistic support throughout the student experience, understanding that providing high-quality out-of-classroom experiences and care are essential to student success</a:t>
            </a:r>
            <a:endParaRPr lang="en-US" sz="1200" dirty="0">
              <a:latin typeface="Helvetica Neue Light" panose="02000403000000020004"/>
              <a:ea typeface="Helvetica Neue Light" panose="02000403000000020004" pitchFamily="2" charset="0"/>
            </a:endParaRPr>
          </a:p>
        </p:txBody>
      </p:sp>
      <p:sp>
        <p:nvSpPr>
          <p:cNvPr id="16" name="TextBox 15">
            <a:extLst>
              <a:ext uri="{FF2B5EF4-FFF2-40B4-BE49-F238E27FC236}">
                <a16:creationId xmlns:a16="http://schemas.microsoft.com/office/drawing/2014/main" id="{25AC22BF-873D-B241-A923-E19D64028780}"/>
              </a:ext>
            </a:extLst>
          </p:cNvPr>
          <p:cNvSpPr txBox="1"/>
          <p:nvPr/>
        </p:nvSpPr>
        <p:spPr>
          <a:xfrm>
            <a:off x="3158120" y="4084213"/>
            <a:ext cx="8099815" cy="892552"/>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a:ea typeface="Helvetica Neue Light" panose="02000403000000020004" pitchFamily="2" charset="0"/>
              </a:rPr>
              <a:t>OBJECTIVE FOUR</a:t>
            </a:r>
          </a:p>
          <a:p>
            <a:pPr>
              <a:spcAft>
                <a:spcPts val="400"/>
              </a:spcAft>
            </a:pPr>
            <a:r>
              <a:rPr lang="en-US" sz="1200" b="0" i="0" dirty="0">
                <a:solidFill>
                  <a:srgbClr val="212529"/>
                </a:solidFill>
                <a:effectLst/>
                <a:latin typeface="Helvetica Neue Light" panose="02000403000000020004"/>
              </a:rPr>
              <a:t>Strengthen each student’s educational experience to eliminate opportunity gaps and support success through graduation and beyond</a:t>
            </a:r>
            <a:endParaRPr lang="en-US" sz="1200" dirty="0">
              <a:latin typeface="Helvetica Neue Light" panose="02000403000000020004"/>
              <a:ea typeface="Helvetica Neue Light" panose="02000403000000020004" pitchFamily="2" charset="0"/>
            </a:endParaRPr>
          </a:p>
        </p:txBody>
      </p:sp>
      <p:sp>
        <p:nvSpPr>
          <p:cNvPr id="15" name="TextBox 14">
            <a:extLst>
              <a:ext uri="{FF2B5EF4-FFF2-40B4-BE49-F238E27FC236}">
                <a16:creationId xmlns:a16="http://schemas.microsoft.com/office/drawing/2014/main" id="{8FDBD193-B4D3-3740-AE1C-52936F2E470F}"/>
              </a:ext>
            </a:extLst>
          </p:cNvPr>
          <p:cNvSpPr txBox="1"/>
          <p:nvPr/>
        </p:nvSpPr>
        <p:spPr>
          <a:xfrm>
            <a:off x="3114558" y="3269579"/>
            <a:ext cx="8056253" cy="892552"/>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a:ea typeface="Helvetica Neue Light" panose="02000403000000020004" pitchFamily="2" charset="0"/>
              </a:rPr>
              <a:t>OBJECTIVE THREE</a:t>
            </a:r>
          </a:p>
          <a:p>
            <a:pPr>
              <a:spcAft>
                <a:spcPts val="400"/>
              </a:spcAft>
            </a:pPr>
            <a:r>
              <a:rPr lang="en-US" sz="1200" b="0" i="0">
                <a:solidFill>
                  <a:srgbClr val="212529"/>
                </a:solidFill>
                <a:effectLst/>
                <a:latin typeface="Helvetica Neue Light" panose="02000403000000020004"/>
              </a:rPr>
              <a:t>Increase the number and diversity of learners we serve through an online learning strategy that provides wider access through targeted programs</a:t>
            </a:r>
            <a:endParaRPr lang="en-US" sz="1200">
              <a:latin typeface="Helvetica Neue Light" panose="02000403000000020004"/>
              <a:ea typeface="Helvetica Neue Light" panose="02000403000000020004" pitchFamily="2" charset="0"/>
            </a:endParaRPr>
          </a:p>
        </p:txBody>
      </p:sp>
      <p:sp>
        <p:nvSpPr>
          <p:cNvPr id="13" name="TextBox 12">
            <a:extLst>
              <a:ext uri="{FF2B5EF4-FFF2-40B4-BE49-F238E27FC236}">
                <a16:creationId xmlns:a16="http://schemas.microsoft.com/office/drawing/2014/main" id="{FD520C70-5878-5843-B649-A43B20895219}"/>
              </a:ext>
            </a:extLst>
          </p:cNvPr>
          <p:cNvSpPr txBox="1"/>
          <p:nvPr/>
        </p:nvSpPr>
        <p:spPr>
          <a:xfrm>
            <a:off x="3103360" y="2490027"/>
            <a:ext cx="8154575" cy="892552"/>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a:ea typeface="Helvetica Neue Light" panose="02000403000000020004" pitchFamily="2" charset="0"/>
              </a:rPr>
              <a:t>OBJECTIVE TWO</a:t>
            </a:r>
          </a:p>
          <a:p>
            <a:pPr>
              <a:spcAft>
                <a:spcPts val="400"/>
              </a:spcAft>
            </a:pPr>
            <a:r>
              <a:rPr lang="en-US" sz="1200" b="0" i="0" dirty="0">
                <a:solidFill>
                  <a:srgbClr val="212529"/>
                </a:solidFill>
                <a:effectLst/>
                <a:latin typeface="Helvetica Neue Light" panose="02000403000000020004"/>
              </a:rPr>
              <a:t>Increase access to and successful completion of highly ranked graduate and professional education by an increasingly diverse population of students</a:t>
            </a:r>
            <a:endParaRPr lang="en-US" sz="1200" dirty="0">
              <a:latin typeface="Helvetica Neue Light" panose="02000403000000020004" pitchFamily="2" charset="0"/>
              <a:ea typeface="Helvetica Neue Light" panose="02000403000000020004" pitchFamily="2" charset="0"/>
            </a:endParaRPr>
          </a:p>
        </p:txBody>
      </p:sp>
      <p:sp>
        <p:nvSpPr>
          <p:cNvPr id="18" name="TextBox 17">
            <a:extLst>
              <a:ext uri="{FF2B5EF4-FFF2-40B4-BE49-F238E27FC236}">
                <a16:creationId xmlns:a16="http://schemas.microsoft.com/office/drawing/2014/main" id="{56DC10FD-BBFA-0946-862E-0920FB101125}"/>
              </a:ext>
            </a:extLst>
          </p:cNvPr>
          <p:cNvSpPr txBox="1"/>
          <p:nvPr/>
        </p:nvSpPr>
        <p:spPr>
          <a:xfrm>
            <a:off x="3103360" y="1575448"/>
            <a:ext cx="8056253" cy="892552"/>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a:ea typeface="Helvetica Neue Light" panose="02000403000000020004" pitchFamily="2" charset="0"/>
              </a:rPr>
              <a:t>OBJECTIVE ONE</a:t>
            </a:r>
          </a:p>
          <a:p>
            <a:pPr>
              <a:spcAft>
                <a:spcPts val="400"/>
              </a:spcAft>
            </a:pPr>
            <a:r>
              <a:rPr lang="en-US" sz="1200" b="0" i="0">
                <a:solidFill>
                  <a:srgbClr val="212529"/>
                </a:solidFill>
                <a:effectLst/>
                <a:latin typeface="Helvetica Neue Light" panose="02000403000000020004"/>
              </a:rPr>
              <a:t>Strengthen MSU’s ability to attract and meet the needs, goals and aspirations of dynamic undergraduate students from all backgrounds</a:t>
            </a:r>
            <a:endParaRPr lang="en-US" sz="1200">
              <a:latin typeface="Helvetica Neue Light" panose="02000403000000020004"/>
              <a:ea typeface="Helvetica Neue Light" panose="02000403000000020004" pitchFamily="2" charset="0"/>
            </a:endParaRP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14558" y="1511948"/>
            <a:ext cx="457200" cy="63500"/>
          </a:xfrm>
          <a:prstGeom prst="rect">
            <a:avLst/>
          </a:prstGeom>
        </p:spPr>
      </p:pic>
      <p:sp>
        <p:nvSpPr>
          <p:cNvPr id="19" name="TextBox 18">
            <a:extLst>
              <a:ext uri="{FF2B5EF4-FFF2-40B4-BE49-F238E27FC236}">
                <a16:creationId xmlns:a16="http://schemas.microsoft.com/office/drawing/2014/main" id="{FAE2ED98-1DC2-584E-9285-2D5580AC12C1}"/>
              </a:ext>
            </a:extLst>
          </p:cNvPr>
          <p:cNvSpPr txBox="1"/>
          <p:nvPr/>
        </p:nvSpPr>
        <p:spPr>
          <a:xfrm>
            <a:off x="3063065" y="806637"/>
            <a:ext cx="8194870" cy="523220"/>
          </a:xfrm>
          <a:prstGeom prst="rect">
            <a:avLst/>
          </a:prstGeom>
          <a:noFill/>
        </p:spPr>
        <p:txBody>
          <a:bodyPr wrap="square">
            <a:spAutoFit/>
          </a:bodyPr>
          <a:lstStyle/>
          <a:p>
            <a:pPr>
              <a:lnSpc>
                <a:spcPct val="100000"/>
              </a:lnSpc>
            </a:pPr>
            <a:r>
              <a:rPr lang="en-US" sz="1400">
                <a:solidFill>
                  <a:srgbClr val="008208"/>
                </a:solidFill>
                <a:latin typeface="Helvetica Neue Thin" panose="020B0403020202020204"/>
                <a:ea typeface="Helvetica Neue Medium" panose="02000503000000020004" pitchFamily="2" charset="0"/>
                <a:cs typeface="Helvetica Neue Medium" panose="02000503000000020004" pitchFamily="2" charset="0"/>
              </a:rPr>
              <a:t>GOAL: </a:t>
            </a:r>
            <a:r>
              <a:rPr lang="en-US" sz="1400">
                <a:latin typeface="Helvetica Neue Light" panose="02000403000000020004" pitchFamily="2" charset="0"/>
                <a:ea typeface="Helvetica Neue Light" panose="02000403000000020004" pitchFamily="2" charset="0"/>
              </a:rPr>
              <a:t>Provide an exceptional educational experience for all student that prepares them for postgraduate success, achieving high graduation rates with no opportunity gaps</a:t>
            </a:r>
            <a:endParaRPr lang="en-US" sz="1400" spc="300">
              <a:solidFill>
                <a:srgbClr val="008208"/>
              </a:solidFill>
              <a:latin typeface="Helvetica Neue Light" panose="02000403000000020004" pitchFamily="2" charset="0"/>
              <a:ea typeface="Helvetica Neue Light" panose="02000403000000020004" pitchFamily="2" charset="0"/>
            </a:endParaRPr>
          </a:p>
        </p:txBody>
      </p:sp>
      <p:sp>
        <p:nvSpPr>
          <p:cNvPr id="5" name="Title 4">
            <a:extLst>
              <a:ext uri="{FF2B5EF4-FFF2-40B4-BE49-F238E27FC236}">
                <a16:creationId xmlns:a16="http://schemas.microsoft.com/office/drawing/2014/main" id="{12FF5661-A5AC-49AF-37BA-492037BAB518}"/>
              </a:ext>
            </a:extLst>
          </p:cNvPr>
          <p:cNvSpPr>
            <a:spLocks noGrp="1"/>
          </p:cNvSpPr>
          <p:nvPr>
            <p:ph type="title"/>
          </p:nvPr>
        </p:nvSpPr>
        <p:spPr>
          <a:xfrm>
            <a:off x="3062659" y="211032"/>
            <a:ext cx="8290735" cy="1325563"/>
          </a:xfrm>
        </p:spPr>
        <p:txBody>
          <a:bodyPr/>
          <a:lstStyle/>
          <a:p>
            <a:pPr rtl="0" eaLnBrk="1" latinLnBrk="0" hangingPunct="1"/>
            <a:r>
              <a:rPr lang="en-US" sz="1800" b="1" kern="1200" spc="300" dirty="0">
                <a:solidFill>
                  <a:srgbClr val="000000"/>
                </a:solidFill>
                <a:effectLst/>
                <a:latin typeface="Helvetica Neue Thin" panose="020B0403020202020204"/>
                <a:ea typeface="Helvetica Neue Light" panose="02000403000000020004"/>
                <a:cs typeface="+mn-cs"/>
              </a:rPr>
              <a:t>STUDENT SUCCESS</a:t>
            </a:r>
            <a:endParaRPr lang="en-US" dirty="0">
              <a:effectLst/>
            </a:endParaRPr>
          </a:p>
          <a:p>
            <a:endParaRPr lang="en-US" dirty="0"/>
          </a:p>
        </p:txBody>
      </p:sp>
    </p:spTree>
    <p:extLst>
      <p:ext uri="{BB962C8B-B14F-4D97-AF65-F5344CB8AC3E}">
        <p14:creationId xmlns:p14="http://schemas.microsoft.com/office/powerpoint/2010/main" val="288345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image contains a metallic gold MSU seal with gold lines radiating out around it.">
            <a:extLst>
              <a:ext uri="{FF2B5EF4-FFF2-40B4-BE49-F238E27FC236}">
                <a16:creationId xmlns:a16="http://schemas.microsoft.com/office/drawing/2014/main" id="{4DC3E21F-D54C-0845-8B70-CA31316B3F1B}"/>
              </a:ext>
            </a:extLst>
          </p:cNvPr>
          <p:cNvPicPr>
            <a:picLocks noChangeAspect="1"/>
          </p:cNvPicPr>
          <p:nvPr/>
        </p:nvPicPr>
        <p:blipFill rotWithShape="1">
          <a:blip r:embed="rId2"/>
          <a:srcRect l="38817"/>
          <a:stretch/>
        </p:blipFill>
        <p:spPr>
          <a:xfrm>
            <a:off x="-5783" y="11685"/>
            <a:ext cx="7459427" cy="6858000"/>
          </a:xfrm>
          <a:prstGeom prst="rect">
            <a:avLst/>
          </a:prstGeom>
        </p:spPr>
      </p:pic>
      <p:pic>
        <p:nvPicPr>
          <p:cNvPr id="3" name="Picture 2" descr="Green footer bar">
            <a:extLst>
              <a:ext uri="{FF2B5EF4-FFF2-40B4-BE49-F238E27FC236}">
                <a16:creationId xmlns:a16="http://schemas.microsoft.com/office/drawing/2014/main" id="{3F526195-DB80-514D-929B-55D2A5E612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783" y="6106052"/>
            <a:ext cx="12197783" cy="552450"/>
          </a:xfrm>
          <a:prstGeom prst="rect">
            <a:avLst/>
          </a:prstGeom>
        </p:spPr>
      </p:pic>
      <p:sp>
        <p:nvSpPr>
          <p:cNvPr id="4" name="TextBox 3">
            <a:extLst>
              <a:ext uri="{FF2B5EF4-FFF2-40B4-BE49-F238E27FC236}">
                <a16:creationId xmlns:a16="http://schemas.microsoft.com/office/drawing/2014/main" id="{48707AAF-2F9D-D74B-BC06-A1E599B94BD6}"/>
              </a:ext>
            </a:extLst>
          </p:cNvPr>
          <p:cNvSpPr txBox="1"/>
          <p:nvPr/>
        </p:nvSpPr>
        <p:spPr>
          <a:xfrm>
            <a:off x="104237" y="6235524"/>
            <a:ext cx="3968230" cy="307777"/>
          </a:xfrm>
          <a:prstGeom prst="rect">
            <a:avLst/>
          </a:prstGeom>
          <a:noFill/>
        </p:spPr>
        <p:txBody>
          <a:bodyPr wrap="square" rtlCol="0">
            <a:spAutoFit/>
          </a:bodyPr>
          <a:lstStyle/>
          <a:p>
            <a:r>
              <a:rPr lang="en-US" sz="1400" spc="150">
                <a:solidFill>
                  <a:schemeClr val="bg1"/>
                </a:solidFill>
                <a:latin typeface="Helvetica Neue Thin" panose="020B0403020202020204" pitchFamily="34" charset="0"/>
                <a:ea typeface="Helvetica Neue Thin" panose="020B0403020202020204" pitchFamily="34" charset="0"/>
              </a:rPr>
              <a:t>STRATEGIC PLAN: </a:t>
            </a:r>
            <a:r>
              <a:rPr lang="en-US" sz="1400" spc="150">
                <a:solidFill>
                  <a:schemeClr val="bg1"/>
                </a:solidFill>
                <a:latin typeface="Helvetica Neue Medium" panose="02000503000000020004" pitchFamily="2" charset="0"/>
                <a:ea typeface="Helvetica Neue Thin" panose="020B0403020202020204" pitchFamily="34" charset="0"/>
              </a:rPr>
              <a:t>MSU 2030</a:t>
            </a:r>
          </a:p>
        </p:txBody>
      </p:sp>
      <p:sp>
        <p:nvSpPr>
          <p:cNvPr id="24" name="TextBox 23">
            <a:extLst>
              <a:ext uri="{FF2B5EF4-FFF2-40B4-BE49-F238E27FC236}">
                <a16:creationId xmlns:a16="http://schemas.microsoft.com/office/drawing/2014/main" id="{ABC78CCA-DA66-654F-B4ED-1E78848DBFE4}"/>
              </a:ext>
            </a:extLst>
          </p:cNvPr>
          <p:cNvSpPr txBox="1"/>
          <p:nvPr/>
        </p:nvSpPr>
        <p:spPr>
          <a:xfrm>
            <a:off x="2688074" y="4492352"/>
            <a:ext cx="8324055" cy="954107"/>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THREE</a:t>
            </a:r>
          </a:p>
          <a:p>
            <a:pPr>
              <a:spcAft>
                <a:spcPts val="400"/>
              </a:spcAft>
            </a:pPr>
            <a:r>
              <a:rPr lang="en-US" sz="1400" b="0" i="0" dirty="0">
                <a:solidFill>
                  <a:srgbClr val="212529"/>
                </a:solidFill>
                <a:effectLst/>
                <a:latin typeface="Helvetica Neue Light" panose="02000403000000020004"/>
              </a:rPr>
              <a:t>Invest in leadership and career development opportunities for staff and faculty that contribute to a culture of care, respect and inclusion</a:t>
            </a:r>
            <a:endParaRPr lang="en-US" sz="1400" dirty="0">
              <a:latin typeface="Helvetica Neue Light" panose="02000403000000020004"/>
              <a:ea typeface="Helvetica Neue Light" panose="02000403000000020004" pitchFamily="2" charset="0"/>
            </a:endParaRPr>
          </a:p>
        </p:txBody>
      </p:sp>
      <p:sp>
        <p:nvSpPr>
          <p:cNvPr id="21" name="TextBox 20">
            <a:extLst>
              <a:ext uri="{FF2B5EF4-FFF2-40B4-BE49-F238E27FC236}">
                <a16:creationId xmlns:a16="http://schemas.microsoft.com/office/drawing/2014/main" id="{2DDCB3B8-AF02-B845-AFE4-935CEC9A385B}"/>
              </a:ext>
            </a:extLst>
          </p:cNvPr>
          <p:cNvSpPr txBox="1"/>
          <p:nvPr/>
        </p:nvSpPr>
        <p:spPr>
          <a:xfrm>
            <a:off x="2688075" y="3449555"/>
            <a:ext cx="8432209" cy="1190069"/>
          </a:xfrm>
          <a:prstGeom prst="rect">
            <a:avLst/>
          </a:prstGeom>
          <a:noFill/>
        </p:spPr>
        <p:txBody>
          <a:bodyPr wrap="square" rtlCol="0">
            <a:spAutoFit/>
          </a:bodyPr>
          <a:lstStyle/>
          <a:p>
            <a:pPr>
              <a:lnSpc>
                <a:spcPct val="200000"/>
              </a:lnSpc>
            </a:pPr>
            <a:r>
              <a:rPr lang="en-US" sz="1400" spc="300" dirty="0">
                <a:solidFill>
                  <a:srgbClr val="008208"/>
                </a:solidFill>
                <a:latin typeface="Helvetica Neue Thin" panose="020B0403020202020204" pitchFamily="34" charset="0"/>
                <a:ea typeface="Helvetica Neue Thin" panose="020B0403020202020204" pitchFamily="34" charset="0"/>
              </a:rPr>
              <a:t>OBJECTIVE TWO</a:t>
            </a:r>
          </a:p>
          <a:p>
            <a:pPr>
              <a:spcAft>
                <a:spcPts val="400"/>
              </a:spcAft>
            </a:pPr>
            <a:r>
              <a:rPr lang="en-US" sz="1400" b="0" i="0" dirty="0">
                <a:solidFill>
                  <a:srgbClr val="212529"/>
                </a:solidFill>
                <a:effectLst/>
                <a:latin typeface="Helvetica Neue Light" panose="02000403000000020004"/>
              </a:rPr>
              <a:t>Make MSU a workplace of choice — and a desirable place to stay — for discipline-leading, innovative, creative and diverse staff, faculty and postdoctoral research associates</a:t>
            </a:r>
          </a:p>
          <a:p>
            <a:pPr>
              <a:spcAft>
                <a:spcPts val="400"/>
              </a:spcAft>
            </a:pPr>
            <a:endParaRPr lang="en-US" sz="1200" dirty="0">
              <a:latin typeface="Helvetica Neue Light" panose="02000403000000020004" pitchFamily="2" charset="0"/>
              <a:ea typeface="Helvetica Neue Light" panose="02000403000000020004" pitchFamily="2" charset="0"/>
            </a:endParaRPr>
          </a:p>
        </p:txBody>
      </p:sp>
      <p:sp>
        <p:nvSpPr>
          <p:cNvPr id="25" name="TextBox 24">
            <a:extLst>
              <a:ext uri="{FF2B5EF4-FFF2-40B4-BE49-F238E27FC236}">
                <a16:creationId xmlns:a16="http://schemas.microsoft.com/office/drawing/2014/main" id="{BCFBD92C-DE04-0D43-98D8-D0502842D4CF}"/>
              </a:ext>
            </a:extLst>
          </p:cNvPr>
          <p:cNvSpPr txBox="1"/>
          <p:nvPr/>
        </p:nvSpPr>
        <p:spPr>
          <a:xfrm>
            <a:off x="2688074" y="2362613"/>
            <a:ext cx="8324054" cy="954107"/>
          </a:xfrm>
          <a:prstGeom prst="rect">
            <a:avLst/>
          </a:prstGeom>
          <a:noFill/>
        </p:spPr>
        <p:txBody>
          <a:bodyPr wrap="square" rtlCol="0">
            <a:spAutoFit/>
          </a:bodyPr>
          <a:lstStyle/>
          <a:p>
            <a:pPr>
              <a:lnSpc>
                <a:spcPct val="200000"/>
              </a:lnSpc>
            </a:pPr>
            <a:r>
              <a:rPr lang="en-US" sz="1400" spc="300">
                <a:solidFill>
                  <a:srgbClr val="008208"/>
                </a:solidFill>
                <a:latin typeface="Helvetica Neue Thin" panose="020B0403020202020204" pitchFamily="34" charset="0"/>
                <a:ea typeface="Helvetica Neue Thin" panose="020B0403020202020204" pitchFamily="34" charset="0"/>
              </a:rPr>
              <a:t>OBJECTIVE ONE</a:t>
            </a:r>
          </a:p>
          <a:p>
            <a:pPr>
              <a:spcAft>
                <a:spcPts val="400"/>
              </a:spcAft>
            </a:pPr>
            <a:r>
              <a:rPr lang="en-US" sz="1400">
                <a:solidFill>
                  <a:srgbClr val="212529"/>
                </a:solidFill>
                <a:latin typeface="Helvetica Neue Light" panose="02000403000000020004"/>
              </a:rPr>
              <a:t>Create a workplace culture that advances DEI and supports all staff, faculty and postdoctoral research associates</a:t>
            </a:r>
            <a:endParaRPr lang="en-US" sz="1400">
              <a:latin typeface="Helvetica Neue Light" panose="02000403000000020004"/>
              <a:ea typeface="Helvetica Neue Light" panose="02000403000000020004" pitchFamily="2" charset="0"/>
            </a:endParaRPr>
          </a:p>
        </p:txBody>
      </p:sp>
      <p:pic>
        <p:nvPicPr>
          <p:cNvPr id="22" name="Picture 21">
            <a:extLst>
              <a:ext uri="{FF2B5EF4-FFF2-40B4-BE49-F238E27FC236}">
                <a16:creationId xmlns:a16="http://schemas.microsoft.com/office/drawing/2014/main" id="{13433BC8-A427-1448-8717-9D2C053DFC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3260" y="2254655"/>
            <a:ext cx="457200" cy="63500"/>
          </a:xfrm>
          <a:prstGeom prst="rect">
            <a:avLst/>
          </a:prstGeom>
        </p:spPr>
      </p:pic>
      <p:sp>
        <p:nvSpPr>
          <p:cNvPr id="26" name="TextBox 25">
            <a:extLst>
              <a:ext uri="{FF2B5EF4-FFF2-40B4-BE49-F238E27FC236}">
                <a16:creationId xmlns:a16="http://schemas.microsoft.com/office/drawing/2014/main" id="{FC4FBFD0-51F4-AD47-9A3B-FDAE8E9FEA43}"/>
              </a:ext>
            </a:extLst>
          </p:cNvPr>
          <p:cNvSpPr txBox="1"/>
          <p:nvPr/>
        </p:nvSpPr>
        <p:spPr>
          <a:xfrm>
            <a:off x="2647779" y="1341701"/>
            <a:ext cx="8669149" cy="738664"/>
          </a:xfrm>
          <a:prstGeom prst="rect">
            <a:avLst/>
          </a:prstGeom>
          <a:noFill/>
        </p:spPr>
        <p:txBody>
          <a:bodyPr wrap="square">
            <a:spAutoFit/>
          </a:bodyPr>
          <a:lstStyle/>
          <a:p>
            <a:pPr>
              <a:lnSpc>
                <a:spcPct val="100000"/>
              </a:lnSpc>
            </a:pPr>
            <a:r>
              <a:rPr lang="en-US" sz="1400">
                <a:solidFill>
                  <a:srgbClr val="008208"/>
                </a:solidFill>
                <a:latin typeface="Helvetica Neue Thin" panose="020B0403020202020204"/>
                <a:ea typeface="Helvetica Neue Medium" panose="02000503000000020004" pitchFamily="2" charset="0"/>
                <a:cs typeface="Helvetica Neue Medium" panose="02000503000000020004" pitchFamily="2" charset="0"/>
              </a:rPr>
              <a:t>GOAL</a:t>
            </a:r>
            <a:r>
              <a:rPr lang="en-US" sz="1400">
                <a:latin typeface="Helvetica Neue Thin" panose="020B0403020202020204"/>
                <a:ea typeface="Helvetica Neue Medium" panose="02000503000000020004" pitchFamily="2" charset="0"/>
                <a:cs typeface="Helvetica Neue Medium" panose="02000503000000020004" pitchFamily="2" charset="0"/>
              </a:rPr>
              <a:t>: </a:t>
            </a:r>
            <a:r>
              <a:rPr lang="en-US" sz="1400">
                <a:latin typeface="Helvetica Neue Light" panose="02000403000000020004" pitchFamily="2" charset="0"/>
                <a:ea typeface="Helvetica Neue Light" panose="02000403000000020004" pitchFamily="2" charset="0"/>
              </a:rPr>
              <a:t>Support career development and well-being of staff, faculty and postdoctoral research associates at MSU, focusing on creating a best-in-class workplace culture and environment in which excellence and opportunity thrive</a:t>
            </a:r>
            <a:endParaRPr lang="en-US" sz="1400" spc="300">
              <a:solidFill>
                <a:srgbClr val="008208"/>
              </a:solidFill>
              <a:latin typeface="Helvetica Neue Light" panose="02000403000000020004" pitchFamily="2" charset="0"/>
              <a:ea typeface="Helvetica Neue Light" panose="02000403000000020004" pitchFamily="2" charset="0"/>
            </a:endParaRPr>
          </a:p>
        </p:txBody>
      </p:sp>
      <p:sp>
        <p:nvSpPr>
          <p:cNvPr id="2" name="Title 1">
            <a:extLst>
              <a:ext uri="{FF2B5EF4-FFF2-40B4-BE49-F238E27FC236}">
                <a16:creationId xmlns:a16="http://schemas.microsoft.com/office/drawing/2014/main" id="{BCA21992-DE4A-1660-1C39-9A81D34BB192}"/>
              </a:ext>
            </a:extLst>
          </p:cNvPr>
          <p:cNvSpPr>
            <a:spLocks noGrp="1"/>
          </p:cNvSpPr>
          <p:nvPr>
            <p:ph type="title"/>
          </p:nvPr>
        </p:nvSpPr>
        <p:spPr>
          <a:xfrm>
            <a:off x="2684650" y="365125"/>
            <a:ext cx="8669150" cy="1325563"/>
          </a:xfrm>
        </p:spPr>
        <p:txBody>
          <a:bodyPr/>
          <a:lstStyle/>
          <a:p>
            <a:pPr rtl="0" eaLnBrk="1" latinLnBrk="0" hangingPunct="1"/>
            <a:r>
              <a:rPr lang="en-US" sz="1800" b="1" kern="1200" spc="300" dirty="0">
                <a:solidFill>
                  <a:srgbClr val="000000"/>
                </a:solidFill>
                <a:effectLst/>
                <a:latin typeface="Helvetica Neue Thin" panose="020B0403020202020204"/>
                <a:ea typeface="Helvetica Neue Light" panose="02000403000000020004"/>
                <a:cs typeface="+mn-cs"/>
              </a:rPr>
              <a:t>STAFF AND FACULTY SUCCESS</a:t>
            </a:r>
            <a:endParaRPr lang="en-US" dirty="0">
              <a:effectLst/>
            </a:endParaRPr>
          </a:p>
          <a:p>
            <a:endParaRPr lang="en-US" dirty="0"/>
          </a:p>
        </p:txBody>
      </p:sp>
    </p:spTree>
    <p:extLst>
      <p:ext uri="{BB962C8B-B14F-4D97-AF65-F5344CB8AC3E}">
        <p14:creationId xmlns:p14="http://schemas.microsoft.com/office/powerpoint/2010/main" val="3470302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22056f-7c5f-4b12-b1ab-cd0a54ac1972">
      <UserInfo>
        <DisplayName>Beauchamp, Norman</DisplayName>
        <AccountId>31</AccountId>
        <AccountType/>
      </UserInfo>
      <UserInfo>
        <DisplayName>Kuczajda, Laura</DisplayName>
        <AccountId>32</AccountId>
        <AccountType/>
      </UserInfo>
      <UserInfo>
        <DisplayName>Shepherd, Renee</DisplayName>
        <AccountId>33</AccountId>
        <AccountType/>
      </UserInfo>
      <UserInfo>
        <DisplayName>Conklin, Erin</DisplayName>
        <AccountId>34</AccountId>
        <AccountType/>
      </UserInfo>
      <UserInfo>
        <DisplayName>Shannon-Kortes, Rebecca</DisplayName>
        <AccountId>35</AccountId>
        <AccountType/>
      </UserInfo>
    </SharedWithUsers>
    <TaxCatchAll xmlns="7a22056f-7c5f-4b12-b1ab-cd0a54ac1972" xsi:nil="true"/>
    <lcf76f155ced4ddcb4097134ff3c332f xmlns="9e7a9e52-fe58-49f9-bce8-088bc90a0a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6BD0EE2A99894C8759DA9031965AC5" ma:contentTypeVersion="16" ma:contentTypeDescription="Create a new document." ma:contentTypeScope="" ma:versionID="776bc4a2c238cbe9b88b7787a148ebc8">
  <xsd:schema xmlns:xsd="http://www.w3.org/2001/XMLSchema" xmlns:xs="http://www.w3.org/2001/XMLSchema" xmlns:p="http://schemas.microsoft.com/office/2006/metadata/properties" xmlns:ns2="9e7a9e52-fe58-49f9-bce8-088bc90a0a85" xmlns:ns3="7a22056f-7c5f-4b12-b1ab-cd0a54ac1972" targetNamespace="http://schemas.microsoft.com/office/2006/metadata/properties" ma:root="true" ma:fieldsID="8da5f2590a4c68a89b2fc898cb79153d" ns2:_="" ns3:_="">
    <xsd:import namespace="9e7a9e52-fe58-49f9-bce8-088bc90a0a85"/>
    <xsd:import namespace="7a22056f-7c5f-4b12-b1ab-cd0a54ac19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a9e52-fe58-49f9-bce8-088bc90a0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22056f-7c5f-4b12-b1ab-cd0a54ac197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ee3c7f5-1b85-4c9d-aaf5-d58381f47456}" ma:internalName="TaxCatchAll" ma:showField="CatchAllData" ma:web="7a22056f-7c5f-4b12-b1ab-cd0a54ac1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772FB8-E8CB-40A8-A65D-FFBA1F7F15FF}">
  <ds:schemaRefs>
    <ds:schemaRef ds:uri="http://schemas.microsoft.com/sharepoint/v3/contenttype/forms"/>
  </ds:schemaRefs>
</ds:datastoreItem>
</file>

<file path=customXml/itemProps2.xml><?xml version="1.0" encoding="utf-8"?>
<ds:datastoreItem xmlns:ds="http://schemas.openxmlformats.org/officeDocument/2006/customXml" ds:itemID="{E3C5DFEB-78AB-40AA-B38E-371FE755AF29}">
  <ds:schemaRefs>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http://www.w3.org/XML/1998/namespace"/>
    <ds:schemaRef ds:uri="7a22056f-7c5f-4b12-b1ab-cd0a54ac1972"/>
    <ds:schemaRef ds:uri="http://purl.org/dc/elements/1.1/"/>
    <ds:schemaRef ds:uri="http://schemas.microsoft.com/office/2006/metadata/properties"/>
    <ds:schemaRef ds:uri="9e7a9e52-fe58-49f9-bce8-088bc90a0a85"/>
    <ds:schemaRef ds:uri="http://purl.org/dc/dcmitype/"/>
  </ds:schemaRefs>
</ds:datastoreItem>
</file>

<file path=customXml/itemProps3.xml><?xml version="1.0" encoding="utf-8"?>
<ds:datastoreItem xmlns:ds="http://schemas.openxmlformats.org/officeDocument/2006/customXml" ds:itemID="{6BD39953-4539-4B08-AF63-A1DD5BACC0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a9e52-fe58-49f9-bce8-088bc90a0a85"/>
    <ds:schemaRef ds:uri="7a22056f-7c5f-4b12-b1ab-cd0a54ac1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1471</TotalTime>
  <Words>1817</Words>
  <Application>Microsoft Office PowerPoint</Application>
  <PresentationFormat>Widescreen</PresentationFormat>
  <Paragraphs>180</Paragraphs>
  <Slides>15</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Helvetica Neue Light</vt:lpstr>
      <vt:lpstr>Helvetica Neue Light</vt:lpstr>
      <vt:lpstr>Helvetica Neue Medium</vt:lpstr>
      <vt:lpstr>Helvetica Neue Thin</vt:lpstr>
      <vt:lpstr>Helvetica Neue Thin</vt:lpstr>
      <vt:lpstr>Office Theme</vt:lpstr>
      <vt:lpstr>Strategic Plan MSU 2030</vt:lpstr>
      <vt:lpstr>VISION</vt:lpstr>
      <vt:lpstr>VALUES</vt:lpstr>
      <vt:lpstr>THEMES</vt:lpstr>
      <vt:lpstr>KEY METRICS  </vt:lpstr>
      <vt:lpstr>STEERING COMMITTEE MEMBERSHIP </vt:lpstr>
      <vt:lpstr>WORK GROUP MEMBERSHIP </vt:lpstr>
      <vt:lpstr>STUDENT SUCCESS </vt:lpstr>
      <vt:lpstr>STAFF AND FACULTY SUCCESS </vt:lpstr>
      <vt:lpstr>DISCOVERY, CREATIVITY, and INNOVATION FOR GLOBAL IMPACT </vt:lpstr>
      <vt:lpstr>SUSTAINABLE HEALTH </vt:lpstr>
      <vt:lpstr>STEWARDSHIP AND SUSTAINABILITY </vt:lpstr>
      <vt:lpstr>DIVERSITY, EQUITY, AND INCLUSION </vt:lpstr>
      <vt:lpstr>Contact Info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Brasseur, Aimee</dc:creator>
  <cp:lastModifiedBy>Leete, Beth</cp:lastModifiedBy>
  <cp:revision>67</cp:revision>
  <dcterms:created xsi:type="dcterms:W3CDTF">2021-12-07T21:28:47Z</dcterms:created>
  <dcterms:modified xsi:type="dcterms:W3CDTF">2023-04-07T15:01:09Z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0x0101008A6BD0EE2A99894C8759DA9031965AC5</vt:lpwstr>
  </property>
  <property fmtid="{D5CDD505-2E9C-101B-9397-08002B2CF9AE}" pid="3" name="MediaServiceImageTags">
    <vt:lpwstr/>
  </property>
</Properties>
</file>