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9" r:id="rId2"/>
  </p:sldMasterIdLst>
  <p:notesMasterIdLst>
    <p:notesMasterId r:id="rId23"/>
  </p:notesMasterIdLst>
  <p:sldIdLst>
    <p:sldId id="258" r:id="rId3"/>
    <p:sldId id="2588" r:id="rId4"/>
    <p:sldId id="2510" r:id="rId5"/>
    <p:sldId id="2550" r:id="rId6"/>
    <p:sldId id="2575" r:id="rId7"/>
    <p:sldId id="2553" r:id="rId8"/>
    <p:sldId id="2498" r:id="rId9"/>
    <p:sldId id="2574" r:id="rId10"/>
    <p:sldId id="2569" r:id="rId11"/>
    <p:sldId id="2587" r:id="rId12"/>
    <p:sldId id="2584" r:id="rId13"/>
    <p:sldId id="2582" r:id="rId14"/>
    <p:sldId id="2581" r:id="rId15"/>
    <p:sldId id="2583" r:id="rId16"/>
    <p:sldId id="2580" r:id="rId17"/>
    <p:sldId id="2586" r:id="rId18"/>
    <p:sldId id="2578" r:id="rId19"/>
    <p:sldId id="2589" r:id="rId20"/>
    <p:sldId id="2534" r:id="rId21"/>
    <p:sldId id="2518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C533A"/>
    <a:srgbClr val="67C521"/>
    <a:srgbClr val="064339"/>
    <a:srgbClr val="18453B"/>
    <a:srgbClr val="00800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3" autoAdjust="0"/>
    <p:restoredTop sz="86455" autoAdjust="0"/>
  </p:normalViewPr>
  <p:slideViewPr>
    <p:cSldViewPr snapToGrid="0" snapToObjects="1" showGuides="1">
      <p:cViewPr varScale="1">
        <p:scale>
          <a:sx n="98" d="100"/>
          <a:sy n="98" d="100"/>
        </p:scale>
        <p:origin x="3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0E53F-695B-4828-BE2B-85DC7C617225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A9484-553C-4FCB-BE9D-EC5A4223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9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A9484-553C-4FCB-BE9D-EC5A4223D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3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79630" y="1564719"/>
            <a:ext cx="4607169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630" y="2866684"/>
            <a:ext cx="4607170" cy="30651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48606"/>
            <a:ext cx="82296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2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03154"/>
            <a:ext cx="82296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2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9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09873"/>
            <a:ext cx="82296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column, no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11"/>
            <a:ext cx="82296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8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5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18288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7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n>
                  <a:noFill/>
                </a:ln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asthead">
            <a:extLst>
              <a:ext uri="{FF2B5EF4-FFF2-40B4-BE49-F238E27FC236}">
                <a16:creationId xmlns:a16="http://schemas.microsoft.com/office/drawing/2014/main" id="{C8DBA5D5-0209-C94B-99BC-B3F77BEE93F9}"/>
              </a:ext>
            </a:extLst>
          </p:cNvPr>
          <p:cNvGrpSpPr/>
          <p:nvPr userDrawn="1"/>
        </p:nvGrpSpPr>
        <p:grpSpPr>
          <a:xfrm>
            <a:off x="0" y="-1"/>
            <a:ext cx="9144000" cy="572589"/>
            <a:chOff x="0" y="-1"/>
            <a:chExt cx="9144000" cy="5725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EAC73F-8000-9D48-B1F7-88AD63C31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-1"/>
              <a:ext cx="9144000" cy="136525"/>
            </a:xfrm>
            <a:prstGeom prst="rect">
              <a:avLst/>
            </a:prstGeom>
            <a:solidFill>
              <a:srgbClr val="67C52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Michigan State University logo">
              <a:extLst>
                <a:ext uri="{FF2B5EF4-FFF2-40B4-BE49-F238E27FC236}">
                  <a16:creationId xmlns:a16="http://schemas.microsoft.com/office/drawing/2014/main" id="{B4C3FFAF-5D42-C347-9299-CC7C5EE8D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640038" y="289664"/>
              <a:ext cx="3351561" cy="282924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0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clusion.msu.edu/about/data-information/index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pm.msu.edu/locations/single-occupancy-restroom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clusion.msu.edu/news/all-gender-restroom-design-study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clusion.msu.edu/news/vpcdo-dei-strategic-update.html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clusion.msu.edu/news/vpcdo-dei-strategic-update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clusion.msu.edu/news/vpcdo-dei-strategic-update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clusion.msu.edu/news/spotlight-dei-implemented-actions.html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D242-3286-414A-8E6B-C9A85568E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329" y="449059"/>
            <a:ext cx="4940545" cy="1301965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Advancing Diversity, Equity and Inclusion at MSU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76271-14D8-D348-ADF0-E934324DF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5328" y="3922283"/>
            <a:ext cx="4940545" cy="293184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Jabbar R. Bennett, PhD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Vice President and Chief Diversity Officer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Professor of Medicine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College of Human Medicine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Conversation on MSU’s Strategic Plans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Tuesday, April 4, 2023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824B-8972-413F-8BFE-7042684E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5" y="565703"/>
            <a:ext cx="8901947" cy="48023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Update – General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(cont’d 2 of 6)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SU Diversity, Equity and Inclusion Report cover">
            <a:extLst>
              <a:ext uri="{FF2B5EF4-FFF2-40B4-BE49-F238E27FC236}">
                <a16:creationId xmlns:a16="http://schemas.microsoft.com/office/drawing/2014/main" id="{09C24E79-870B-0C2B-B003-A378AA68A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6" y="1511619"/>
            <a:ext cx="59171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73E6BC-9FB1-CA46-B001-9FD061C18ECA}"/>
              </a:ext>
            </a:extLst>
          </p:cNvPr>
          <p:cNvSpPr txBox="1"/>
          <p:nvPr/>
        </p:nvSpPr>
        <p:spPr>
          <a:xfrm>
            <a:off x="6156736" y="1045936"/>
            <a:ext cx="2886526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Annual Report Highlights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̶"/>
              <a:tabLst>
                <a:tab pos="139700" algn="l"/>
                <a:tab pos="457200" algn="l"/>
              </a:tabLst>
            </a:pPr>
            <a:r>
              <a:rPr lang="en-US" sz="12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 d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ocuments first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 of institutional DEI strategic priority implementation efforts with 50% of ~ 270 action items being complete or in progress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̶"/>
              <a:tabLst>
                <a:tab pos="139700" algn="l"/>
                <a:tab pos="457200" algn="l"/>
              </a:tabLst>
            </a:pPr>
            <a:r>
              <a:rPr lang="en-US" sz="12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$38M committed to construct the 34,000 square foot multicultural center, with groundbreaking set for April 21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̶"/>
              <a:tabLst>
                <a:tab pos="139700" algn="l"/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$48.1M was spent with diverse vendors, a historical record, making up 4.55% of total vendor expenditures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̶"/>
              <a:tabLst>
                <a:tab pos="139700" algn="l"/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Served 3,478 students with permanent disabilities and 451 employees, both an increase from the previous year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̶"/>
              <a:tabLst>
                <a:tab pos="139700" algn="l"/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Six-year graduation rate hit a second record year at 82%, tying the previous year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̶"/>
              <a:tabLst>
                <a:tab pos="596900" algn="l"/>
                <a:tab pos="914400" algn="l"/>
              </a:tabLst>
            </a:pPr>
            <a:r>
              <a:rPr lang="en-US" sz="12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Graduate rates among student of color remained the same or increased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̶"/>
              <a:tabLst>
                <a:tab pos="596900" algn="l"/>
                <a:tab pos="9144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Faculty and academic staff of color saw a slight increase of 1.5% (comprising 29.2% of total)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̶"/>
              <a:tabLst>
                <a:tab pos="596900" algn="l"/>
                <a:tab pos="91440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upport staff of color increased to 18.6%, an increase of 7.2%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7764A-50BB-6D9E-E6D3-BED450C67785}"/>
              </a:ext>
            </a:extLst>
          </p:cNvPr>
          <p:cNvSpPr txBox="1"/>
          <p:nvPr/>
        </p:nvSpPr>
        <p:spPr>
          <a:xfrm>
            <a:off x="100738" y="6107631"/>
            <a:ext cx="2533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Released March 20,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C3166-403F-2057-87E2-68B8F938AE11}"/>
              </a:ext>
            </a:extLst>
          </p:cNvPr>
          <p:cNvSpPr txBox="1"/>
          <p:nvPr/>
        </p:nvSpPr>
        <p:spPr>
          <a:xfrm>
            <a:off x="100738" y="6549302"/>
            <a:ext cx="476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https://inclusion.msu.edu/about/data-information/index.html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167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824B-8972-413F-8BFE-7042684E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4" y="565703"/>
            <a:ext cx="8289763" cy="48023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Update – General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(cont’d 3 of 6)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12A03-5131-829D-8F4B-DF27EB8A885D}"/>
              </a:ext>
            </a:extLst>
          </p:cNvPr>
          <p:cNvSpPr txBox="1"/>
          <p:nvPr/>
        </p:nvSpPr>
        <p:spPr>
          <a:xfrm>
            <a:off x="141315" y="1109136"/>
            <a:ext cx="883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 Term Work Group on Names and Pronouns/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Name, Gender, Pronoun Systems Integration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Picture of whiteboard with the text &quot;Hello my pronouns are&quot;">
            <a:extLst>
              <a:ext uri="{FF2B5EF4-FFF2-40B4-BE49-F238E27FC236}">
                <a16:creationId xmlns:a16="http://schemas.microsoft.com/office/drawing/2014/main" id="{3EBD7991-24D6-C322-7F4F-FF615DF8E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84" y="1909092"/>
            <a:ext cx="68573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2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824B-8972-413F-8BFE-7042684E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5" y="565703"/>
            <a:ext cx="7886808" cy="48023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Update – General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(cont’d 4 of 6)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shot of All Gender Restroom Locator Map webpage&#10;Source: https://ispm.msu.edu/locations/single-occupancy-restrooms &#10;">
            <a:extLst>
              <a:ext uri="{FF2B5EF4-FFF2-40B4-BE49-F238E27FC236}">
                <a16:creationId xmlns:a16="http://schemas.microsoft.com/office/drawing/2014/main" id="{3F7BD2BD-E9B9-DB11-A759-975D58015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5" y="1713184"/>
            <a:ext cx="4281778" cy="4572000"/>
          </a:xfrm>
          <a:prstGeom prst="rect">
            <a:avLst/>
          </a:prstGeom>
        </p:spPr>
      </p:pic>
      <p:pic>
        <p:nvPicPr>
          <p:cNvPr id="6" name="Picture 5" descr="Screenshot of All Gender Restroom Map&#10;Source: https://ispm.msu.edu/locations/single-occupancy-restrooms &#10;">
            <a:extLst>
              <a:ext uri="{FF2B5EF4-FFF2-40B4-BE49-F238E27FC236}">
                <a16:creationId xmlns:a16="http://schemas.microsoft.com/office/drawing/2014/main" id="{132F8170-ED32-F43F-E4AC-C0875F51F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38" y="1712548"/>
            <a:ext cx="5611088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26F5CB-C492-6AE6-EC18-74A745EFAC2A}"/>
              </a:ext>
            </a:extLst>
          </p:cNvPr>
          <p:cNvSpPr txBox="1"/>
          <p:nvPr/>
        </p:nvSpPr>
        <p:spPr>
          <a:xfrm>
            <a:off x="141315" y="1159121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Gender Restroom Locator 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50278-CD79-17F8-9881-53013C5C6124}"/>
              </a:ext>
            </a:extLst>
          </p:cNvPr>
          <p:cNvSpPr txBox="1"/>
          <p:nvPr/>
        </p:nvSpPr>
        <p:spPr>
          <a:xfrm>
            <a:off x="141315" y="6425032"/>
            <a:ext cx="4826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https://ispm.msu.edu/locations/single-occupancy-restrooms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79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824B-8972-413F-8BFE-7042684E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5" y="565703"/>
            <a:ext cx="8320760" cy="48023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Update – General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(cont’d 5 of 6)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E3414-C16D-D196-948D-5238518AB546}"/>
              </a:ext>
            </a:extLst>
          </p:cNvPr>
          <p:cNvSpPr txBox="1"/>
          <p:nvPr/>
        </p:nvSpPr>
        <p:spPr>
          <a:xfrm>
            <a:off x="140144" y="1179806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Gender Restroom Design Study</a:t>
            </a:r>
          </a:p>
        </p:txBody>
      </p:sp>
      <p:pic>
        <p:nvPicPr>
          <p:cNvPr id="8" name="Picture 7" descr="Picture of All Gender Restroom Design Study&#10;Source: https://inclusion.msu.edu/news/all-gender-restroom-design-study.html &#10;">
            <a:extLst>
              <a:ext uri="{FF2B5EF4-FFF2-40B4-BE49-F238E27FC236}">
                <a16:creationId xmlns:a16="http://schemas.microsoft.com/office/drawing/2014/main" id="{83B610A9-315D-77AA-7146-B31B464B3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73" y="1683008"/>
            <a:ext cx="6170931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A99FCD-847B-4A34-5314-E5AFBF9BA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777" y="2223514"/>
            <a:ext cx="6176003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28A08B-EA38-1FB0-613F-2BCCD6B5983A}"/>
              </a:ext>
            </a:extLst>
          </p:cNvPr>
          <p:cNvSpPr txBox="1"/>
          <p:nvPr/>
        </p:nvSpPr>
        <p:spPr>
          <a:xfrm>
            <a:off x="245373" y="6509288"/>
            <a:ext cx="5512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https://inclusion.msu.edu/news/all-gender-restroom-design-study.html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626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824B-8972-413F-8BFE-7042684E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736184"/>
            <a:ext cx="8320760" cy="48023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Update – General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(cont’d 6 of 6)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E3414-C16D-D196-948D-5238518AB546}"/>
              </a:ext>
            </a:extLst>
          </p:cNvPr>
          <p:cNvSpPr txBox="1"/>
          <p:nvPr/>
        </p:nvSpPr>
        <p:spPr>
          <a:xfrm>
            <a:off x="273050" y="1628565"/>
            <a:ext cx="48622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Other Select Initiatives</a:t>
            </a:r>
          </a:p>
          <a:p>
            <a:endParaRPr lang="en-US" sz="2400" dirty="0"/>
          </a:p>
          <a:p>
            <a:r>
              <a:rPr lang="en-US" sz="2400" dirty="0"/>
              <a:t>IT Tool Accessibility</a:t>
            </a:r>
          </a:p>
          <a:p>
            <a:endParaRPr lang="en-US" sz="2400" dirty="0"/>
          </a:p>
          <a:p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Mitigating Bias in Hiring eLearning</a:t>
            </a:r>
          </a:p>
          <a:p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MSU CARES Volunteer Program</a:t>
            </a: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Supplier Diversity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5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824B-8972-413F-8BFE-7042684E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4" y="565703"/>
            <a:ext cx="7941051" cy="48023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Update – Staff and Faculty Success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12A03-5131-829D-8F4B-DF27EB8A885D}"/>
              </a:ext>
            </a:extLst>
          </p:cNvPr>
          <p:cNvSpPr txBox="1"/>
          <p:nvPr/>
        </p:nvSpPr>
        <p:spPr>
          <a:xfrm>
            <a:off x="141314" y="1171129"/>
            <a:ext cx="721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Observed Days Off, Effective Academic Year 2022 – 2023</a:t>
            </a:r>
          </a:p>
        </p:txBody>
      </p:sp>
      <p:pic>
        <p:nvPicPr>
          <p:cNvPr id="1026" name="Picture 2" descr="Michigan State Spartans Snowflake Metal Ornament">
            <a:extLst>
              <a:ext uri="{FF2B5EF4-FFF2-40B4-BE49-F238E27FC236}">
                <a16:creationId xmlns:a16="http://schemas.microsoft.com/office/drawing/2014/main" id="{56AB3BE1-DF96-D331-BA08-92CB2510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5" y="1883391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C3D8C4-3931-7FF0-3152-0A289545A66F}"/>
              </a:ext>
            </a:extLst>
          </p:cNvPr>
          <p:cNvSpPr txBox="1"/>
          <p:nvPr/>
        </p:nvSpPr>
        <p:spPr>
          <a:xfrm>
            <a:off x="225473" y="4687536"/>
            <a:ext cx="2565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Winter Break</a:t>
            </a:r>
          </a:p>
          <a:p>
            <a:pPr algn="ctr"/>
            <a:r>
              <a:rPr lang="en-US" sz="1200" dirty="0"/>
              <a:t>(1 week from December – January)</a:t>
            </a:r>
          </a:p>
        </p:txBody>
      </p:sp>
      <p:pic>
        <p:nvPicPr>
          <p:cNvPr id="14" name="Picture 13" descr="Picture of Martin Luther King Jr.">
            <a:extLst>
              <a:ext uri="{FF2B5EF4-FFF2-40B4-BE49-F238E27FC236}">
                <a16:creationId xmlns:a16="http://schemas.microsoft.com/office/drawing/2014/main" id="{546EB5DD-5CD1-7065-8F96-A6A198306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87" y="2498334"/>
            <a:ext cx="2373825" cy="2743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95E11E-4E14-6724-FA18-882687C6275E}"/>
              </a:ext>
            </a:extLst>
          </p:cNvPr>
          <p:cNvSpPr txBox="1"/>
          <p:nvPr/>
        </p:nvSpPr>
        <p:spPr>
          <a:xfrm>
            <a:off x="2935206" y="5363425"/>
            <a:ext cx="316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MLK Jr. Day is a Full University Holiday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0876D1-F363-48F7-BAA9-6145F0A7F55C}"/>
              </a:ext>
            </a:extLst>
          </p:cNvPr>
          <p:cNvSpPr txBox="1"/>
          <p:nvPr/>
        </p:nvSpPr>
        <p:spPr>
          <a:xfrm>
            <a:off x="6175327" y="4498297"/>
            <a:ext cx="274320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2</a:t>
            </a:r>
          </a:p>
          <a:p>
            <a:pPr algn="ctr"/>
            <a:r>
              <a:rPr lang="en-US" dirty="0"/>
              <a:t>Personal Observance Days Added</a:t>
            </a:r>
          </a:p>
        </p:txBody>
      </p:sp>
    </p:spTree>
    <p:extLst>
      <p:ext uri="{BB962C8B-B14F-4D97-AF65-F5344CB8AC3E}">
        <p14:creationId xmlns:p14="http://schemas.microsoft.com/office/powerpoint/2010/main" val="331297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824B-8972-413F-8BFE-7042684E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4" y="565703"/>
            <a:ext cx="8800197" cy="48023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Update – Staff and Faculty Success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(cont’d 2 of 3)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shot of the Institutional Diversity and Inclusion webpage &quot;Spotlight: DEI Implemented Actions&quot; for the Inclusive Communications Guide update&#10;https://inclusion.msu.edu/news/spotlight-dei-implemented-actions.html">
            <a:extLst>
              <a:ext uri="{FF2B5EF4-FFF2-40B4-BE49-F238E27FC236}">
                <a16:creationId xmlns:a16="http://schemas.microsoft.com/office/drawing/2014/main" id="{351EE2C1-AEA1-EBCF-8E92-27F6DB1C5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01" y="1438672"/>
            <a:ext cx="5298270" cy="3200400"/>
          </a:xfrm>
          <a:prstGeom prst="rect">
            <a:avLst/>
          </a:prstGeom>
        </p:spPr>
      </p:pic>
      <p:pic>
        <p:nvPicPr>
          <p:cNvPr id="6" name="Picture 5" descr="Screenshot of the Institutional Diversity and Inclusion webpage &quot;Spotlight: DEI Implemented Actions&quot; for the University Religious Observance Policy update&#10;https://inclusion.msu.edu/news/spotlight-dei-implemented-actions.html">
            <a:extLst>
              <a:ext uri="{FF2B5EF4-FFF2-40B4-BE49-F238E27FC236}">
                <a16:creationId xmlns:a16="http://schemas.microsoft.com/office/drawing/2014/main" id="{9C0702E1-A41C-1F6F-4E56-9B8F35F4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498" y="3038872"/>
            <a:ext cx="551355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3C11C-7E18-B85D-3AFD-E2B6494F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31837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Update – Staff and Faculty Success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(cont’d 3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6C64F-9F0C-4565-8AD5-3393C2FAF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8652"/>
            <a:ext cx="8229600" cy="406649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Expansion of Eligibility of 403(b) Base Retirement Program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Starting January 1, 2023, every benefit eligible current employee and new hire became immediately eligible to enroll in the 403(b) Base Retirement Program with voluntary participation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Bereavement Leave Policy for Faculty/Academic Staff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6286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Endorsed by Faculty Senate January 24, 2023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Acknowledgement of 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Diversity, Equity and Inclusion (DEI) in Reappointment, Promotion and Tenure (RPT)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Academic Search Committee Training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Required, online training program expected to go live in 2023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Academic Specialists Handbook Policy Review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Working Group made recommendations in AY21 – 22 impacting professional development, the continuing appointment system, and promotion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09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1D30-7D8D-4B29-F7A3-82E6CDEA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4" y="703665"/>
            <a:ext cx="8332153" cy="480233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Update – Student Success</a:t>
            </a:r>
          </a:p>
        </p:txBody>
      </p:sp>
      <p:pic>
        <p:nvPicPr>
          <p:cNvPr id="7" name="Picture 6" descr="Rendering of the MSU Multicultural Center building - construction to commence this spring">
            <a:extLst>
              <a:ext uri="{FF2B5EF4-FFF2-40B4-BE49-F238E27FC236}">
                <a16:creationId xmlns:a16="http://schemas.microsoft.com/office/drawing/2014/main" id="{07F03C62-19C6-303B-4FF9-00FD3FC1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23" y="1312317"/>
            <a:ext cx="8069370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B88B99-3E58-3D41-7A56-8497D4617391}"/>
              </a:ext>
            </a:extLst>
          </p:cNvPr>
          <p:cNvSpPr txBox="1"/>
          <p:nvPr/>
        </p:nvSpPr>
        <p:spPr>
          <a:xfrm>
            <a:off x="405923" y="5683955"/>
            <a:ext cx="8332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Five Pillars of Success Identified by Students During the Feasibility Study:</a:t>
            </a:r>
          </a:p>
          <a:p>
            <a:r>
              <a:rPr lang="en-US" b="1" dirty="0"/>
              <a:t>Advocacy and Activism</a:t>
            </a:r>
            <a:r>
              <a:rPr lang="en-US" dirty="0"/>
              <a:t>, </a:t>
            </a:r>
            <a:r>
              <a:rPr lang="en-US" b="1" dirty="0"/>
              <a:t>Community</a:t>
            </a:r>
            <a:r>
              <a:rPr lang="en-US" dirty="0"/>
              <a:t>, </a:t>
            </a:r>
            <a:r>
              <a:rPr lang="en-US" b="1" dirty="0"/>
              <a:t>Education</a:t>
            </a:r>
            <a:r>
              <a:rPr lang="en-US" dirty="0"/>
              <a:t>, </a:t>
            </a:r>
            <a:r>
              <a:rPr lang="en-US" b="1" dirty="0"/>
              <a:t>Healing</a:t>
            </a:r>
            <a:r>
              <a:rPr lang="en-US" dirty="0"/>
              <a:t>, </a:t>
            </a:r>
            <a:r>
              <a:rPr lang="en-US" b="1" dirty="0"/>
              <a:t>Intersectionality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497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BB9C4-3086-4423-B7D4-2B0B22BF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1" y="831747"/>
            <a:ext cx="7862935" cy="48023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– 2023 Top Priorities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AA325-DDFC-4EBC-ABDE-7034A66C2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1" y="1710956"/>
            <a:ext cx="8229600" cy="3597213"/>
          </a:xfrm>
        </p:spPr>
        <p:txBody>
          <a:bodyPr/>
          <a:lstStyle/>
          <a:p>
            <a:pPr marL="571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Finalize Metrics, Accountability Structures and Funding Mechanisms for Institutional DEI Strategic Priorities</a:t>
            </a:r>
          </a:p>
          <a:p>
            <a:pPr marL="5715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Launch Work Group on Race and Ethnicity in Student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Conduct Anti-Discrimination Policy (ADP) Review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 DEI Corporate Executive Council</a:t>
            </a:r>
          </a:p>
        </p:txBody>
      </p:sp>
    </p:spTree>
    <p:extLst>
      <p:ext uri="{BB962C8B-B14F-4D97-AF65-F5344CB8AC3E}">
        <p14:creationId xmlns:p14="http://schemas.microsoft.com/office/powerpoint/2010/main" val="209859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EE3923-E3E6-438A-83A3-190C4497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8" y="821986"/>
            <a:ext cx="8400081" cy="4802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Diversity, Equity and Inclusion (DEI) Strategic Priorities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07958C-49F9-3B0E-EBE0-D09A36CCF7EF}"/>
              </a:ext>
            </a:extLst>
          </p:cNvPr>
          <p:cNvGrpSpPr/>
          <p:nvPr/>
        </p:nvGrpSpPr>
        <p:grpSpPr>
          <a:xfrm>
            <a:off x="457198" y="1728722"/>
            <a:ext cx="8227188" cy="4067175"/>
            <a:chOff x="457198" y="1728722"/>
            <a:chExt cx="8227188" cy="4067175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7CC5BD05-59AE-0BE9-3D76-689AF1001F24}"/>
                </a:ext>
              </a:extLst>
            </p:cNvPr>
            <p:cNvSpPr/>
            <p:nvPr/>
          </p:nvSpPr>
          <p:spPr>
            <a:xfrm>
              <a:off x="1517001" y="1728722"/>
              <a:ext cx="6995160" cy="4067175"/>
            </a:xfrm>
            <a:prstGeom prst="rightArrow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300CCB5-F741-214E-CE9B-42AD075737C6}"/>
                </a:ext>
              </a:extLst>
            </p:cNvPr>
            <p:cNvSpPr/>
            <p:nvPr/>
          </p:nvSpPr>
          <p:spPr>
            <a:xfrm>
              <a:off x="457198" y="2938592"/>
              <a:ext cx="1451431" cy="1626870"/>
            </a:xfrm>
            <a:custGeom>
              <a:avLst/>
              <a:gdLst>
                <a:gd name="connsiteX0" fmla="*/ 0 w 1451431"/>
                <a:gd name="connsiteY0" fmla="*/ 241910 h 1626870"/>
                <a:gd name="connsiteX1" fmla="*/ 241910 w 1451431"/>
                <a:gd name="connsiteY1" fmla="*/ 0 h 1626870"/>
                <a:gd name="connsiteX2" fmla="*/ 1209521 w 1451431"/>
                <a:gd name="connsiteY2" fmla="*/ 0 h 1626870"/>
                <a:gd name="connsiteX3" fmla="*/ 1451431 w 1451431"/>
                <a:gd name="connsiteY3" fmla="*/ 241910 h 1626870"/>
                <a:gd name="connsiteX4" fmla="*/ 1451431 w 1451431"/>
                <a:gd name="connsiteY4" fmla="*/ 1384960 h 1626870"/>
                <a:gd name="connsiteX5" fmla="*/ 1209521 w 1451431"/>
                <a:gd name="connsiteY5" fmla="*/ 1626870 h 1626870"/>
                <a:gd name="connsiteX6" fmla="*/ 241910 w 1451431"/>
                <a:gd name="connsiteY6" fmla="*/ 1626870 h 1626870"/>
                <a:gd name="connsiteX7" fmla="*/ 0 w 1451431"/>
                <a:gd name="connsiteY7" fmla="*/ 1384960 h 1626870"/>
                <a:gd name="connsiteX8" fmla="*/ 0 w 1451431"/>
                <a:gd name="connsiteY8" fmla="*/ 241910 h 162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431" h="1626870">
                  <a:moveTo>
                    <a:pt x="0" y="241910"/>
                  </a:moveTo>
                  <a:cubicBezTo>
                    <a:pt x="0" y="108307"/>
                    <a:pt x="108307" y="0"/>
                    <a:pt x="241910" y="0"/>
                  </a:cubicBezTo>
                  <a:lnTo>
                    <a:pt x="1209521" y="0"/>
                  </a:lnTo>
                  <a:cubicBezTo>
                    <a:pt x="1343124" y="0"/>
                    <a:pt x="1451431" y="108307"/>
                    <a:pt x="1451431" y="241910"/>
                  </a:cubicBezTo>
                  <a:lnTo>
                    <a:pt x="1451431" y="1384960"/>
                  </a:lnTo>
                  <a:cubicBezTo>
                    <a:pt x="1451431" y="1518563"/>
                    <a:pt x="1343124" y="1626870"/>
                    <a:pt x="1209521" y="1626870"/>
                  </a:cubicBezTo>
                  <a:lnTo>
                    <a:pt x="241910" y="1626870"/>
                  </a:lnTo>
                  <a:cubicBezTo>
                    <a:pt x="108307" y="1626870"/>
                    <a:pt x="0" y="1518563"/>
                    <a:pt x="0" y="1384960"/>
                  </a:cubicBezTo>
                  <a:lnTo>
                    <a:pt x="0" y="24191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813" tIns="131813" rIns="131813" bIns="13181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University Strategic Planning Committee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BB719E-C4E6-1203-0ADD-01535C7B1920}"/>
                </a:ext>
              </a:extLst>
            </p:cNvPr>
            <p:cNvSpPr/>
            <p:nvPr/>
          </p:nvSpPr>
          <p:spPr>
            <a:xfrm>
              <a:off x="2152945" y="2948874"/>
              <a:ext cx="1451431" cy="1626870"/>
            </a:xfrm>
            <a:custGeom>
              <a:avLst/>
              <a:gdLst>
                <a:gd name="connsiteX0" fmla="*/ 0 w 1451431"/>
                <a:gd name="connsiteY0" fmla="*/ 241910 h 1626870"/>
                <a:gd name="connsiteX1" fmla="*/ 241910 w 1451431"/>
                <a:gd name="connsiteY1" fmla="*/ 0 h 1626870"/>
                <a:gd name="connsiteX2" fmla="*/ 1209521 w 1451431"/>
                <a:gd name="connsiteY2" fmla="*/ 0 h 1626870"/>
                <a:gd name="connsiteX3" fmla="*/ 1451431 w 1451431"/>
                <a:gd name="connsiteY3" fmla="*/ 241910 h 1626870"/>
                <a:gd name="connsiteX4" fmla="*/ 1451431 w 1451431"/>
                <a:gd name="connsiteY4" fmla="*/ 1384960 h 1626870"/>
                <a:gd name="connsiteX5" fmla="*/ 1209521 w 1451431"/>
                <a:gd name="connsiteY5" fmla="*/ 1626870 h 1626870"/>
                <a:gd name="connsiteX6" fmla="*/ 241910 w 1451431"/>
                <a:gd name="connsiteY6" fmla="*/ 1626870 h 1626870"/>
                <a:gd name="connsiteX7" fmla="*/ 0 w 1451431"/>
                <a:gd name="connsiteY7" fmla="*/ 1384960 h 1626870"/>
                <a:gd name="connsiteX8" fmla="*/ 0 w 1451431"/>
                <a:gd name="connsiteY8" fmla="*/ 241910 h 162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431" h="1626870">
                  <a:moveTo>
                    <a:pt x="0" y="241910"/>
                  </a:moveTo>
                  <a:cubicBezTo>
                    <a:pt x="0" y="108307"/>
                    <a:pt x="108307" y="0"/>
                    <a:pt x="241910" y="0"/>
                  </a:cubicBezTo>
                  <a:lnTo>
                    <a:pt x="1209521" y="0"/>
                  </a:lnTo>
                  <a:cubicBezTo>
                    <a:pt x="1343124" y="0"/>
                    <a:pt x="1451431" y="108307"/>
                    <a:pt x="1451431" y="241910"/>
                  </a:cubicBezTo>
                  <a:lnTo>
                    <a:pt x="1451431" y="1384960"/>
                  </a:lnTo>
                  <a:cubicBezTo>
                    <a:pt x="1451431" y="1518563"/>
                    <a:pt x="1343124" y="1626870"/>
                    <a:pt x="1209521" y="1626870"/>
                  </a:cubicBezTo>
                  <a:lnTo>
                    <a:pt x="241910" y="1626870"/>
                  </a:lnTo>
                  <a:cubicBezTo>
                    <a:pt x="108307" y="1626870"/>
                    <a:pt x="0" y="1518563"/>
                    <a:pt x="0" y="1384960"/>
                  </a:cubicBezTo>
                  <a:lnTo>
                    <a:pt x="0" y="24191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813" tIns="131813" rIns="131813" bIns="13181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Diversity, Equity and Inclusion Steering Committee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E56283-4C88-42D7-B0D6-C869BB46E715}"/>
                </a:ext>
              </a:extLst>
            </p:cNvPr>
            <p:cNvSpPr/>
            <p:nvPr/>
          </p:nvSpPr>
          <p:spPr>
            <a:xfrm>
              <a:off x="3846282" y="2948874"/>
              <a:ext cx="1451431" cy="1626870"/>
            </a:xfrm>
            <a:custGeom>
              <a:avLst/>
              <a:gdLst>
                <a:gd name="connsiteX0" fmla="*/ 0 w 1451431"/>
                <a:gd name="connsiteY0" fmla="*/ 241910 h 1626870"/>
                <a:gd name="connsiteX1" fmla="*/ 241910 w 1451431"/>
                <a:gd name="connsiteY1" fmla="*/ 0 h 1626870"/>
                <a:gd name="connsiteX2" fmla="*/ 1209521 w 1451431"/>
                <a:gd name="connsiteY2" fmla="*/ 0 h 1626870"/>
                <a:gd name="connsiteX3" fmla="*/ 1451431 w 1451431"/>
                <a:gd name="connsiteY3" fmla="*/ 241910 h 1626870"/>
                <a:gd name="connsiteX4" fmla="*/ 1451431 w 1451431"/>
                <a:gd name="connsiteY4" fmla="*/ 1384960 h 1626870"/>
                <a:gd name="connsiteX5" fmla="*/ 1209521 w 1451431"/>
                <a:gd name="connsiteY5" fmla="*/ 1626870 h 1626870"/>
                <a:gd name="connsiteX6" fmla="*/ 241910 w 1451431"/>
                <a:gd name="connsiteY6" fmla="*/ 1626870 h 1626870"/>
                <a:gd name="connsiteX7" fmla="*/ 0 w 1451431"/>
                <a:gd name="connsiteY7" fmla="*/ 1384960 h 1626870"/>
                <a:gd name="connsiteX8" fmla="*/ 0 w 1451431"/>
                <a:gd name="connsiteY8" fmla="*/ 241910 h 162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431" h="1626870">
                  <a:moveTo>
                    <a:pt x="0" y="241910"/>
                  </a:moveTo>
                  <a:cubicBezTo>
                    <a:pt x="0" y="108307"/>
                    <a:pt x="108307" y="0"/>
                    <a:pt x="241910" y="0"/>
                  </a:cubicBezTo>
                  <a:lnTo>
                    <a:pt x="1209521" y="0"/>
                  </a:lnTo>
                  <a:cubicBezTo>
                    <a:pt x="1343124" y="0"/>
                    <a:pt x="1451431" y="108307"/>
                    <a:pt x="1451431" y="241910"/>
                  </a:cubicBezTo>
                  <a:lnTo>
                    <a:pt x="1451431" y="1384960"/>
                  </a:lnTo>
                  <a:cubicBezTo>
                    <a:pt x="1451431" y="1518563"/>
                    <a:pt x="1343124" y="1626870"/>
                    <a:pt x="1209521" y="1626870"/>
                  </a:cubicBezTo>
                  <a:lnTo>
                    <a:pt x="241910" y="1626870"/>
                  </a:lnTo>
                  <a:cubicBezTo>
                    <a:pt x="108307" y="1626870"/>
                    <a:pt x="0" y="1518563"/>
                    <a:pt x="0" y="1384960"/>
                  </a:cubicBezTo>
                  <a:lnTo>
                    <a:pt x="0" y="24191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813" tIns="131813" rIns="131813" bIns="13181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Task Force on Racial Equity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3E21D1-989E-2C1D-7030-4A015D82280F}"/>
                </a:ext>
              </a:extLst>
            </p:cNvPr>
            <p:cNvSpPr/>
            <p:nvPr/>
          </p:nvSpPr>
          <p:spPr>
            <a:xfrm>
              <a:off x="5539618" y="2948874"/>
              <a:ext cx="1451431" cy="1626870"/>
            </a:xfrm>
            <a:custGeom>
              <a:avLst/>
              <a:gdLst>
                <a:gd name="connsiteX0" fmla="*/ 0 w 1451431"/>
                <a:gd name="connsiteY0" fmla="*/ 241910 h 1626870"/>
                <a:gd name="connsiteX1" fmla="*/ 241910 w 1451431"/>
                <a:gd name="connsiteY1" fmla="*/ 0 h 1626870"/>
                <a:gd name="connsiteX2" fmla="*/ 1209521 w 1451431"/>
                <a:gd name="connsiteY2" fmla="*/ 0 h 1626870"/>
                <a:gd name="connsiteX3" fmla="*/ 1451431 w 1451431"/>
                <a:gd name="connsiteY3" fmla="*/ 241910 h 1626870"/>
                <a:gd name="connsiteX4" fmla="*/ 1451431 w 1451431"/>
                <a:gd name="connsiteY4" fmla="*/ 1384960 h 1626870"/>
                <a:gd name="connsiteX5" fmla="*/ 1209521 w 1451431"/>
                <a:gd name="connsiteY5" fmla="*/ 1626870 h 1626870"/>
                <a:gd name="connsiteX6" fmla="*/ 241910 w 1451431"/>
                <a:gd name="connsiteY6" fmla="*/ 1626870 h 1626870"/>
                <a:gd name="connsiteX7" fmla="*/ 0 w 1451431"/>
                <a:gd name="connsiteY7" fmla="*/ 1384960 h 1626870"/>
                <a:gd name="connsiteX8" fmla="*/ 0 w 1451431"/>
                <a:gd name="connsiteY8" fmla="*/ 241910 h 162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431" h="1626870">
                  <a:moveTo>
                    <a:pt x="0" y="241910"/>
                  </a:moveTo>
                  <a:cubicBezTo>
                    <a:pt x="0" y="108307"/>
                    <a:pt x="108307" y="0"/>
                    <a:pt x="241910" y="0"/>
                  </a:cubicBezTo>
                  <a:lnTo>
                    <a:pt x="1209521" y="0"/>
                  </a:lnTo>
                  <a:cubicBezTo>
                    <a:pt x="1343124" y="0"/>
                    <a:pt x="1451431" y="108307"/>
                    <a:pt x="1451431" y="241910"/>
                  </a:cubicBezTo>
                  <a:lnTo>
                    <a:pt x="1451431" y="1384960"/>
                  </a:lnTo>
                  <a:cubicBezTo>
                    <a:pt x="1451431" y="1518563"/>
                    <a:pt x="1343124" y="1626870"/>
                    <a:pt x="1209521" y="1626870"/>
                  </a:cubicBezTo>
                  <a:lnTo>
                    <a:pt x="241910" y="1626870"/>
                  </a:lnTo>
                  <a:cubicBezTo>
                    <a:pt x="108307" y="1626870"/>
                    <a:pt x="0" y="1518563"/>
                    <a:pt x="0" y="1384960"/>
                  </a:cubicBezTo>
                  <a:lnTo>
                    <a:pt x="0" y="24191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437698"/>
                <a:satOff val="-12660"/>
                <a:lumOff val="-2059"/>
                <a:alphaOff val="0"/>
              </a:schemeClr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03" tIns="128003" rIns="128003" bIns="128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Relationship Violence and Sexual Misconduct Expert Advisory Workgroup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8A1104-B31D-25BD-F8C3-7B71A159F056}"/>
                </a:ext>
              </a:extLst>
            </p:cNvPr>
            <p:cNvSpPr/>
            <p:nvPr/>
          </p:nvSpPr>
          <p:spPr>
            <a:xfrm>
              <a:off x="7232955" y="2948874"/>
              <a:ext cx="1451431" cy="1626870"/>
            </a:xfrm>
            <a:custGeom>
              <a:avLst/>
              <a:gdLst>
                <a:gd name="connsiteX0" fmla="*/ 0 w 1451431"/>
                <a:gd name="connsiteY0" fmla="*/ 241910 h 1626870"/>
                <a:gd name="connsiteX1" fmla="*/ 241910 w 1451431"/>
                <a:gd name="connsiteY1" fmla="*/ 0 h 1626870"/>
                <a:gd name="connsiteX2" fmla="*/ 1209521 w 1451431"/>
                <a:gd name="connsiteY2" fmla="*/ 0 h 1626870"/>
                <a:gd name="connsiteX3" fmla="*/ 1451431 w 1451431"/>
                <a:gd name="connsiteY3" fmla="*/ 241910 h 1626870"/>
                <a:gd name="connsiteX4" fmla="*/ 1451431 w 1451431"/>
                <a:gd name="connsiteY4" fmla="*/ 1384960 h 1626870"/>
                <a:gd name="connsiteX5" fmla="*/ 1209521 w 1451431"/>
                <a:gd name="connsiteY5" fmla="*/ 1626870 h 1626870"/>
                <a:gd name="connsiteX6" fmla="*/ 241910 w 1451431"/>
                <a:gd name="connsiteY6" fmla="*/ 1626870 h 1626870"/>
                <a:gd name="connsiteX7" fmla="*/ 0 w 1451431"/>
                <a:gd name="connsiteY7" fmla="*/ 1384960 h 1626870"/>
                <a:gd name="connsiteX8" fmla="*/ 0 w 1451431"/>
                <a:gd name="connsiteY8" fmla="*/ 241910 h 162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431" h="1626870">
                  <a:moveTo>
                    <a:pt x="0" y="241910"/>
                  </a:moveTo>
                  <a:cubicBezTo>
                    <a:pt x="0" y="108307"/>
                    <a:pt x="108307" y="0"/>
                    <a:pt x="241910" y="0"/>
                  </a:cubicBezTo>
                  <a:lnTo>
                    <a:pt x="1209521" y="0"/>
                  </a:lnTo>
                  <a:cubicBezTo>
                    <a:pt x="1343124" y="0"/>
                    <a:pt x="1451431" y="108307"/>
                    <a:pt x="1451431" y="241910"/>
                  </a:cubicBezTo>
                  <a:lnTo>
                    <a:pt x="1451431" y="1384960"/>
                  </a:lnTo>
                  <a:cubicBezTo>
                    <a:pt x="1451431" y="1518563"/>
                    <a:pt x="1343124" y="1626870"/>
                    <a:pt x="1209521" y="1626870"/>
                  </a:cubicBezTo>
                  <a:lnTo>
                    <a:pt x="241910" y="1626870"/>
                  </a:lnTo>
                  <a:cubicBezTo>
                    <a:pt x="108307" y="1626870"/>
                    <a:pt x="0" y="1518563"/>
                    <a:pt x="0" y="1384960"/>
                  </a:cubicBezTo>
                  <a:lnTo>
                    <a:pt x="0" y="24191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813" tIns="131813" rIns="131813" bIns="13181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Short-Term Work Group on Names and Pronouns</a:t>
              </a:r>
            </a:p>
          </p:txBody>
        </p: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D8ED862F-A0C5-031D-7B02-22ECE843AC12}"/>
              </a:ext>
            </a:extLst>
          </p:cNvPr>
          <p:cNvSpPr txBox="1">
            <a:spLocks/>
          </p:cNvSpPr>
          <p:nvPr/>
        </p:nvSpPr>
        <p:spPr>
          <a:xfrm>
            <a:off x="423863" y="5795897"/>
            <a:ext cx="8296275" cy="495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 baseline="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Two – Implementation Planning</a:t>
            </a:r>
            <a:b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(2021 – 2023) </a:t>
            </a:r>
          </a:p>
        </p:txBody>
      </p:sp>
    </p:spTree>
    <p:extLst>
      <p:ext uri="{BB962C8B-B14F-4D97-AF65-F5344CB8AC3E}">
        <p14:creationId xmlns:p14="http://schemas.microsoft.com/office/powerpoint/2010/main" val="382599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4A2A4-2EAF-4DB4-97CF-48F41FA69581}"/>
              </a:ext>
            </a:extLst>
          </p:cNvPr>
          <p:cNvSpPr/>
          <p:nvPr/>
        </p:nvSpPr>
        <p:spPr>
          <a:xfrm>
            <a:off x="495648" y="3298005"/>
            <a:ext cx="8132950" cy="1408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Office for Institutional Diversity and Inclusion will provide a template for and oversight of university-wide DEI Strategic Plan-related initiatives and partner with units to develop and align local DEI action plans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Administration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President, and Vice President and Chief Diversity Officer will share regular updates with Board of Trustees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Academic and Administrative Units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 will discuss and report local efforts during annual budget request and performance review processes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toward advancing diversity, equity and inclusion will be considered during annual performance review discussions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 and Transparency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DEI plans and annual progress updates will be made public for all major academic and administrative units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83FC6-7F0C-44AC-96DB-C4664037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48" y="738214"/>
            <a:ext cx="7886700" cy="54217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/>
                <a:cs typeface="Arial"/>
              </a:rPr>
              <a:t>Our Shared Responsibility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0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A431-83D2-4835-A659-E03CF0F1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64" y="718933"/>
            <a:ext cx="8594333" cy="480233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Strategic Planning Implementation Steering Committee (SPISC)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DBAD37-3135-4CCC-83CC-75C6317C0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264" y="1124351"/>
            <a:ext cx="8229600" cy="1946802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communication, encourage coordination and enable collaboration among executive sponsors and subcommittees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Convenor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Beekman</a:t>
            </a:r>
          </a:p>
          <a:p>
            <a:pPr marL="0" indent="0">
              <a:buNone/>
            </a:pP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9D9C821-F565-433D-B268-D6BAD6951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70285"/>
              </p:ext>
            </p:extLst>
          </p:nvPr>
        </p:nvGraphicFramePr>
        <p:xfrm>
          <a:off x="272264" y="3174432"/>
          <a:ext cx="8229600" cy="25958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239601">
                  <a:extLst>
                    <a:ext uri="{9D8B030D-6E8A-4147-A177-3AD203B41FA5}">
                      <a16:colId xmlns:a16="http://schemas.microsoft.com/office/drawing/2014/main" val="461471154"/>
                    </a:ext>
                  </a:extLst>
                </a:gridCol>
                <a:gridCol w="4989999">
                  <a:extLst>
                    <a:ext uri="{9D8B030D-6E8A-4147-A177-3AD203B41FA5}">
                      <a16:colId xmlns:a16="http://schemas.microsoft.com/office/drawing/2014/main" val="3482457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Strategic Theme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Executive Sponsor(s)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57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Student Success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Vennie Gore, Thomas Jeitschko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17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Staff and Faculty Success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Melissa Woo, Thomas Jeitschko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3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Innovation for Global Impact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 Beauchamp, Doug Gage, Thomas Jeitschko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19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Sustainable Health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 Beauchamp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12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Stewardship and Sustainability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Lisa Frace, Melissa Woo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961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Diversity, Equity and Inclusion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Jabbar R. Bennett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585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0927A1-CDBF-446C-B0E7-88CE14FD198B}"/>
              </a:ext>
            </a:extLst>
          </p:cNvPr>
          <p:cNvSpPr txBox="1"/>
          <p:nvPr/>
        </p:nvSpPr>
        <p:spPr>
          <a:xfrm>
            <a:off x="272264" y="5861771"/>
            <a:ext cx="8320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Other Members</a:t>
            </a:r>
          </a:p>
          <a:p>
            <a:r>
              <a:rPr lang="en-US" sz="1600" dirty="0"/>
              <a:t>Dan Bollman, Becki Campbell, Terry Frazier, Thomas Glasmacher, Mike Stokes, </a:t>
            </a:r>
          </a:p>
          <a:p>
            <a:r>
              <a:rPr lang="en-US" sz="1600" dirty="0"/>
              <a:t>Heather Swain, Dave Weatherspoon, Mike Zeig</a:t>
            </a:r>
          </a:p>
        </p:txBody>
      </p:sp>
    </p:spTree>
    <p:extLst>
      <p:ext uri="{BB962C8B-B14F-4D97-AF65-F5344CB8AC3E}">
        <p14:creationId xmlns:p14="http://schemas.microsoft.com/office/powerpoint/2010/main" val="350216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F72D-C3D7-4945-BD49-70FE13958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1741"/>
            <a:ext cx="8229600" cy="48023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Strategic Theme Subcommittee, Strategic Planning Implementation Steering Committee (cont’d)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423C6-9815-462B-A4E8-88B9D9AB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5257"/>
            <a:ext cx="8229600" cy="4711002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Executive Sponsor/Convenor</a:t>
            </a:r>
            <a:endParaRPr lang="en-US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Jabbar R. Bennett, Vice President and Chief Diversity Officer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Members</a:t>
            </a:r>
            <a:endParaRPr lang="en-US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Ann Austin, Interim Assoc. Provost/Assoc. Vice President, Faculty and Academic Staff Affairs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Norm Beauchamp, Executive Vice President, Health Sciences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Dan Bollman, Vice President, Infrastructure Planning and Facilities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Christina Brogdon, Vice President and Chief Human Resources Officer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Kwesi C. Brookins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Associate Provost, University Outreach and Engagement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Lisa Frace, Senior Vice President, Chief Financial Officer and Treasurer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Doug Gage, Vice President, Research and Innovation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Vennie Gore, Senior Vice President, Student Life and Engagement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Emily Guerrant, Vice President and University Spokesperson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Sarah Harebo, Acting Associate Vice President, Office for Civil Rights and Title IX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Thomas Jeitschko, Interim Provost and Executive Vice President for Academic Affairs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Marlon Lynch, Vice President, Public Safety and Chief of Police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Kim Tobin, Vice President, University Advancement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Estrella Torrez, Assoc. Prof., Residential College in the Arts and Humanities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Quentin Tyler, Assoc. Dean, College of Ag. &amp; Natural Resources/Director, MSU Extension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Kathy Wilbur, Senior Vice President, Government Relations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Melissa Woo, Executive Vice President, and Chief Information Officer</a:t>
            </a:r>
            <a:endParaRPr lang="en-US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43D55-F86B-49A0-ABDA-EEFF670B9612}"/>
              </a:ext>
            </a:extLst>
          </p:cNvPr>
          <p:cNvSpPr txBox="1"/>
          <p:nvPr/>
        </p:nvSpPr>
        <p:spPr>
          <a:xfrm>
            <a:off x="457200" y="6599542"/>
            <a:ext cx="5081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https://inclusion.msu.edu/news/vpcdo-dei-strategic-update.html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00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F72D-C3D7-4945-BD49-70FE13958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4299"/>
            <a:ext cx="8229600" cy="48023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Strategic Theme Subcommittee, Strategic Planning Implementation Steering Committee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423C6-9815-462B-A4E8-88B9D9AB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6984"/>
            <a:ext cx="8229600" cy="4793196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Purpose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help support the implementation and success of key institutional diversity, equity and inclusion strategic priorities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Objectives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assist in implementation planning efforts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Provide overall feedback on approach to implementation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Review and give input on “Stakeholder” and “Influencer” lists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Prioritize recommendations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Evaluate and expand proposed metrics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Explore individual and unit-based accountability measures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manage execution of efforts within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thei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 oversight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Create “Action Planning Teams” consisting of faculty, staff, students and others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provide regular updates on progress made and challenges faced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396DE-773B-4C35-83E5-454E1C24C421}"/>
              </a:ext>
            </a:extLst>
          </p:cNvPr>
          <p:cNvSpPr txBox="1"/>
          <p:nvPr/>
        </p:nvSpPr>
        <p:spPr>
          <a:xfrm>
            <a:off x="457200" y="6570118"/>
            <a:ext cx="5081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https://inclusion.msu.edu/news/vpcdo-dei-strategic-update.html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357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48FA-DE7C-494C-BB82-E1BCF0CC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60" y="893283"/>
            <a:ext cx="8633141" cy="480233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DEI Strategic Priorities Implementation Planning – Action Planning Teams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4024F-C655-4A64-B87C-B48F0C7D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60" y="2530633"/>
            <a:ext cx="8522413" cy="3762839"/>
          </a:xfrm>
        </p:spPr>
        <p:txBody>
          <a:bodyPr numCol="2"/>
          <a:lstStyle/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Police and </a:t>
            </a:r>
          </a:p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Safety</a:t>
            </a:r>
          </a:p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</a:t>
            </a:r>
          </a:p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Technology</a:t>
            </a:r>
          </a:p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Planning and Facilities</a:t>
            </a:r>
          </a:p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MSU Extension</a:t>
            </a:r>
          </a:p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for Civil Rights/Title IX</a:t>
            </a:r>
          </a:p>
          <a:p>
            <a:pPr marL="57150" indent="0">
              <a:buNone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Health Sciences</a:t>
            </a:r>
          </a:p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Research and Innovation</a:t>
            </a:r>
          </a:p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the Provost</a:t>
            </a:r>
          </a:p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Life and Engagement</a:t>
            </a:r>
          </a:p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Advancement</a:t>
            </a:r>
          </a:p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Communications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8D61A-E18F-4AA6-A0D7-F67F67E17EB0}"/>
              </a:ext>
            </a:extLst>
          </p:cNvPr>
          <p:cNvSpPr txBox="1"/>
          <p:nvPr/>
        </p:nvSpPr>
        <p:spPr>
          <a:xfrm>
            <a:off x="192360" y="2068968"/>
            <a:ext cx="7062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12+ Action Planning Teams With Broad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25045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781438-BA33-A77C-021A-7CEF0019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125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Strategic Theme Subcommittee, Strategic Planning Implementation Steering Committee Goals and Objectives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5ABA410-C541-4223-940B-A9FA288619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513110"/>
              </p:ext>
            </p:extLst>
          </p:nvPr>
        </p:nvGraphicFramePr>
        <p:xfrm>
          <a:off x="457200" y="1433071"/>
          <a:ext cx="8229597" cy="497130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23016">
                  <a:extLst>
                    <a:ext uri="{9D8B030D-6E8A-4147-A177-3AD203B41FA5}">
                      <a16:colId xmlns:a16="http://schemas.microsoft.com/office/drawing/2014/main" val="3698330413"/>
                    </a:ext>
                  </a:extLst>
                </a:gridCol>
                <a:gridCol w="2864367">
                  <a:extLst>
                    <a:ext uri="{9D8B030D-6E8A-4147-A177-3AD203B41FA5}">
                      <a16:colId xmlns:a16="http://schemas.microsoft.com/office/drawing/2014/main" val="1953055375"/>
                    </a:ext>
                  </a:extLst>
                </a:gridCol>
                <a:gridCol w="3038720">
                  <a:extLst>
                    <a:ext uri="{9D8B030D-6E8A-4147-A177-3AD203B41FA5}">
                      <a16:colId xmlns:a16="http://schemas.microsoft.com/office/drawing/2014/main" val="3407463231"/>
                    </a:ext>
                  </a:extLst>
                </a:gridCol>
                <a:gridCol w="1303494">
                  <a:extLst>
                    <a:ext uri="{9D8B030D-6E8A-4147-A177-3AD203B41FA5}">
                      <a16:colId xmlns:a16="http://schemas.microsoft.com/office/drawing/2014/main" val="2291025361"/>
                    </a:ext>
                  </a:extLst>
                </a:gridCol>
              </a:tblGrid>
              <a:tr h="691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Goal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Become a national leader in increasing diversity, promoting inclusion, ensuring equity and eliminating disparities on our campus and beyond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Alignment with DEI Report and Plan Strategic Goal(s)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Prioritized Action Items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(~200)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148351"/>
                  </a:ext>
                </a:extLst>
              </a:tr>
              <a:tr h="691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Objective 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Recruit and support the success of a more diverse student body: Recruit, retain and graduate a diverse student body and eliminate disparities in MSU’s graduation rates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 One: Increase Diversity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 Two: Ensure Equity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 Three: Promote Inclusion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17*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488317"/>
                  </a:ext>
                </a:extLst>
              </a:tr>
              <a:tr h="9219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Objective 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Dramatically increase MSU faculty who make significant contributions to advancing social justice and ethics, ensuring equity, addressing disparities and empowering communities through scholarship and engaged research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 One: Increase Diversity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 Two: Ensure Equity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 Four: Enhance Outreach and Engagement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19*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646192"/>
                  </a:ext>
                </a:extLst>
              </a:tr>
              <a:tr h="691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Objective 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Recruit, retain and expand career development for staff from diverse backgrounds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 One: Increase Diversity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 Two: Ensure Equity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 Three: Promote Inclusion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23*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398446"/>
                  </a:ext>
                </a:extLst>
              </a:tr>
              <a:tr h="5098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Objective 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Provide a world-class academic environment that integrates DEI in teaching, research and service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 Two: Ensure Equity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 Three: Promote Inclusion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10*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206316"/>
                  </a:ext>
                </a:extLst>
              </a:tr>
              <a:tr h="9880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Objective 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Increase proactive engagement with historically underrepresented and underserved communities based on partnerships informed by shared goals and mutual learning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 Two: Ensure Equity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 Three: Promote Inclusion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Goal Four: Enhance Outreach and Engagement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20*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72792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F5A841-C944-4AAB-A06A-CDBD018A59F6}"/>
              </a:ext>
            </a:extLst>
          </p:cNvPr>
          <p:cNvSpPr txBox="1"/>
          <p:nvPr/>
        </p:nvSpPr>
        <p:spPr>
          <a:xfrm>
            <a:off x="6977472" y="6587256"/>
            <a:ext cx="170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*Ranked as #1 priority</a:t>
            </a:r>
          </a:p>
        </p:txBody>
      </p:sp>
    </p:spTree>
    <p:extLst>
      <p:ext uri="{BB962C8B-B14F-4D97-AF65-F5344CB8AC3E}">
        <p14:creationId xmlns:p14="http://schemas.microsoft.com/office/powerpoint/2010/main" val="247469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48FA-DE7C-494C-BB82-E1BCF0CC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2252"/>
            <a:ext cx="8229600" cy="480233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DEI Strategic Priorities Implementation Planning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F3333D2-502A-4147-A6CC-2BF0BFBD0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85225"/>
              </p:ext>
            </p:extLst>
          </p:nvPr>
        </p:nvGraphicFramePr>
        <p:xfrm>
          <a:off x="498764" y="893816"/>
          <a:ext cx="8188036" cy="55562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78745">
                  <a:extLst>
                    <a:ext uri="{9D8B030D-6E8A-4147-A177-3AD203B41FA5}">
                      <a16:colId xmlns:a16="http://schemas.microsoft.com/office/drawing/2014/main" val="402843369"/>
                    </a:ext>
                  </a:extLst>
                </a:gridCol>
                <a:gridCol w="2409291">
                  <a:extLst>
                    <a:ext uri="{9D8B030D-6E8A-4147-A177-3AD203B41FA5}">
                      <a16:colId xmlns:a16="http://schemas.microsoft.com/office/drawing/2014/main" val="3285227038"/>
                    </a:ext>
                  </a:extLst>
                </a:gridCol>
              </a:tblGrid>
              <a:tr h="353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Action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Tentative Timeline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770094"/>
                  </a:ext>
                </a:extLst>
              </a:tr>
              <a:tr h="3673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Socialize Proposed Implementation Approach Among Sponsors, Stakeholders, Influencers and Community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Fall 2021 – Spring 2022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6279283"/>
                  </a:ext>
                </a:extLst>
              </a:tr>
              <a:tr h="9276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Engage Sponsors</a:t>
                      </a:r>
                      <a:endParaRPr lang="en-US" sz="1300" dirty="0">
                        <a:effectLst/>
                      </a:endParaRP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en-US" sz="1300" kern="1200" dirty="0">
                          <a:effectLst/>
                        </a:rPr>
                        <a:t>Provide Overall Feedback</a:t>
                      </a:r>
                      <a:endParaRPr lang="en-US" sz="1300" dirty="0">
                        <a:effectLst/>
                      </a:endParaRP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en-US" sz="1300" kern="1200" dirty="0">
                          <a:effectLst/>
                        </a:rPr>
                        <a:t>Review Stakeholder and Influencer Lists</a:t>
                      </a:r>
                      <a:endParaRPr lang="en-US" sz="1300" dirty="0">
                        <a:effectLst/>
                      </a:endParaRP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en-US" sz="1300" dirty="0">
                          <a:effectLst/>
                        </a:rPr>
                        <a:t>Review Metrics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en-US" sz="1300" dirty="0">
                          <a:effectLst/>
                        </a:rPr>
                        <a:t>Explore Accountability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Spring 2022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496192"/>
                  </a:ext>
                </a:extLst>
              </a:tr>
              <a:tr h="3710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Engage Stakeholders, Influencers and Community</a:t>
                      </a:r>
                    </a:p>
                    <a:p>
                      <a:pPr marL="628650" marR="0" lvl="1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en-US" sz="1300" kern="1200" dirty="0">
                          <a:effectLst/>
                        </a:rPr>
                        <a:t>Provide Overall Feedback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Spring 2022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8708027"/>
                  </a:ext>
                </a:extLst>
              </a:tr>
              <a:tr h="210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Communicate Next Steps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Spring 2022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499761"/>
                  </a:ext>
                </a:extLst>
              </a:tr>
              <a:tr h="1298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Convene Sponsors</a:t>
                      </a:r>
                    </a:p>
                    <a:p>
                      <a:pPr marL="628650" marR="0" lvl="1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en-US" sz="1300" dirty="0">
                          <a:effectLst/>
                        </a:rPr>
                        <a:t>Discuss Feasibility and Prioritization of Proposed Recommendations and Actions</a:t>
                      </a:r>
                    </a:p>
                    <a:p>
                      <a:pPr marL="1257300" marR="0" lvl="2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en-US" sz="1300" dirty="0">
                          <a:effectLst/>
                        </a:rPr>
                        <a:t>Review and Endorse Metrics</a:t>
                      </a:r>
                    </a:p>
                    <a:p>
                      <a:pPr marL="1257300" marR="0" lvl="2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en-US" sz="1300" dirty="0">
                          <a:effectLst/>
                        </a:rPr>
                        <a:t>Establish Accountability</a:t>
                      </a:r>
                    </a:p>
                    <a:p>
                      <a:pPr marL="1257300" marR="0" lvl="2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en-US" sz="1300" dirty="0">
                          <a:effectLst/>
                        </a:rPr>
                        <a:t>Determine Funding Request Process</a:t>
                      </a:r>
                    </a:p>
                    <a:p>
                      <a:pPr marL="1257300" marR="0" lvl="2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en-US" sz="1300" dirty="0">
                          <a:effectLst/>
                        </a:rPr>
                        <a:t>Explore Dashboard Creation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Spring – Summer 2022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403746"/>
                  </a:ext>
                </a:extLst>
              </a:tr>
              <a:tr h="3710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Provide Regular Updates</a:t>
                      </a:r>
                      <a:endParaRPr lang="en-US" sz="1300" dirty="0">
                        <a:effectLst/>
                      </a:endParaRP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en-US" sz="1300" kern="1200" dirty="0">
                          <a:effectLst/>
                        </a:rPr>
                        <a:t>Board of Trustees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Spring 2022 – Ongoing 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44703"/>
                  </a:ext>
                </a:extLst>
              </a:tr>
              <a:tr h="236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Explore Implementation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Fall 2022 – Ongoing 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209246"/>
                  </a:ext>
                </a:extLst>
              </a:tr>
              <a:tr h="3710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Monitor and Assess Progress</a:t>
                      </a:r>
                      <a:endParaRPr lang="en-US" sz="1300" dirty="0">
                        <a:effectLst/>
                      </a:endParaRP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en-US" sz="1300" kern="1200" dirty="0">
                          <a:effectLst/>
                        </a:rPr>
                        <a:t>Performance Review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Spring 2023 – Ongoing 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86598"/>
                  </a:ext>
                </a:extLst>
              </a:tr>
              <a:tr h="556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Provide Regular Updates</a:t>
                      </a:r>
                      <a:endParaRPr lang="en-US" sz="1300" dirty="0">
                        <a:effectLst/>
                      </a:endParaRP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en-US" sz="1300" kern="1200" dirty="0">
                          <a:effectLst/>
                        </a:rPr>
                        <a:t>Board of Trustees</a:t>
                      </a:r>
                      <a:endParaRPr lang="en-US" sz="1300" dirty="0">
                        <a:effectLst/>
                      </a:endParaRP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en-US" sz="1300" kern="1200" dirty="0">
                          <a:effectLst/>
                        </a:rPr>
                        <a:t>Public Dashboard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Spring 2023 – Ongoing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625554"/>
                  </a:ext>
                </a:extLst>
              </a:tr>
              <a:tr h="1832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Explore Approach to Funding New Initiatives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Spring 2024 – Ongoing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989377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A794452-5070-49D1-832F-3870C25DED65}"/>
              </a:ext>
            </a:extLst>
          </p:cNvPr>
          <p:cNvSpPr txBox="1"/>
          <p:nvPr/>
        </p:nvSpPr>
        <p:spPr>
          <a:xfrm>
            <a:off x="0" y="6570118"/>
            <a:ext cx="5081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https://inclusion.msu.edu/news/vpcdo-dei-strategic-update.html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02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of the Institutional Diversity and Inclusion website https://inclusion.msu.edu/news/spotlight-dei-implemented-actions.html ">
            <a:extLst>
              <a:ext uri="{FF2B5EF4-FFF2-40B4-BE49-F238E27FC236}">
                <a16:creationId xmlns:a16="http://schemas.microsoft.com/office/drawing/2014/main" id="{876D340D-340C-43CD-A117-882F60AD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8" y="1352215"/>
            <a:ext cx="6341804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5824B-8972-413F-8BFE-7042684E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5" y="565703"/>
            <a:ext cx="6341805" cy="48023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Update – General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6CBFA3-97C4-4076-BA49-A6A1851027D8}"/>
              </a:ext>
            </a:extLst>
          </p:cNvPr>
          <p:cNvSpPr txBox="1"/>
          <p:nvPr/>
        </p:nvSpPr>
        <p:spPr>
          <a:xfrm>
            <a:off x="92062" y="6510731"/>
            <a:ext cx="5557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https://inclusion.msu.edu/news/spotlight-dei-implemented-actions.html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9385486"/>
      </p:ext>
    </p:extLst>
  </p:cSld>
  <p:clrMapOvr>
    <a:masterClrMapping/>
  </p:clrMapOvr>
</p:sld>
</file>

<file path=ppt/theme/theme1.xml><?xml version="1.0" encoding="utf-8"?>
<a:theme xmlns:a="http://schemas.openxmlformats.org/drawingml/2006/main" name="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ppt/theme/theme2.xml><?xml version="1.0" encoding="utf-8"?>
<a:theme xmlns:a="http://schemas.openxmlformats.org/drawingml/2006/main" name="1_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MSU Template 1</Template>
  <TotalTime>3880</TotalTime>
  <Words>1708</Words>
  <Application>Microsoft Office PowerPoint</Application>
  <PresentationFormat>On-screen Show (4:3)</PresentationFormat>
  <Paragraphs>250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Gotham Book</vt:lpstr>
      <vt:lpstr>Gotham-Bold</vt:lpstr>
      <vt:lpstr>Wingdings</vt:lpstr>
      <vt:lpstr>MSU Template 1</vt:lpstr>
      <vt:lpstr>1_MSU Template 1</vt:lpstr>
      <vt:lpstr>Advancing Diversity, Equity and Inclusion at MSU</vt:lpstr>
      <vt:lpstr>Institutional Diversity, Equity and Inclusion (DEI) Strategic Priorities</vt:lpstr>
      <vt:lpstr>University Strategic Planning Implementation Steering Committee (SPISC)</vt:lpstr>
      <vt:lpstr>DEI Strategic Theme Subcommittee, Strategic Planning Implementation Steering Committee (cont’d)</vt:lpstr>
      <vt:lpstr>DEI Strategic Theme Subcommittee, Strategic Planning Implementation Steering Committee</vt:lpstr>
      <vt:lpstr>Institutional DEI Strategic Priorities Implementation Planning – Action Planning Teams</vt:lpstr>
      <vt:lpstr>DEI Strategic Theme Subcommittee, Strategic Planning Implementation Steering Committee Goals and Objectives </vt:lpstr>
      <vt:lpstr>Institutional DEI Strategic Priorities Implementation Planning</vt:lpstr>
      <vt:lpstr>Progress Update – General</vt:lpstr>
      <vt:lpstr>Progress Update – General (cont’d 2 of 6)</vt:lpstr>
      <vt:lpstr>Progress Update – General (cont’d 3 of 6)</vt:lpstr>
      <vt:lpstr>Progress Update – General (cont’d 4 of 6)</vt:lpstr>
      <vt:lpstr>Progress Update – General (cont’d 5 of 6)</vt:lpstr>
      <vt:lpstr>Progress Update – General (cont’d 6 of 6)</vt:lpstr>
      <vt:lpstr>Progress Update – Staff and Faculty Success</vt:lpstr>
      <vt:lpstr>Progress Update – Staff and Faculty Success (cont’d 2 of 3)</vt:lpstr>
      <vt:lpstr>Progress Update – Staff and Faculty Success (cont’d 3 of 3)</vt:lpstr>
      <vt:lpstr>Progress Update – Student Success</vt:lpstr>
      <vt:lpstr>2022 – 2023 Top Priorities</vt:lpstr>
      <vt:lpstr>Our Shared Responsibility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Davies</dc:creator>
  <cp:lastModifiedBy>Leete, Beth</cp:lastModifiedBy>
  <cp:revision>173</cp:revision>
  <cp:lastPrinted>2010-09-08T13:46:11Z</cp:lastPrinted>
  <dcterms:created xsi:type="dcterms:W3CDTF">2019-05-04T17:37:47Z</dcterms:created>
  <dcterms:modified xsi:type="dcterms:W3CDTF">2023-04-10T17:21:06Z</dcterms:modified>
</cp:coreProperties>
</file>