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19"/>
  </p:notesMasterIdLst>
  <p:handoutMasterIdLst>
    <p:handoutMasterId r:id="rId20"/>
  </p:handoutMasterIdLst>
  <p:sldIdLst>
    <p:sldId id="256" r:id="rId2"/>
    <p:sldId id="260" r:id="rId3"/>
    <p:sldId id="461" r:id="rId4"/>
    <p:sldId id="463" r:id="rId5"/>
    <p:sldId id="462" r:id="rId6"/>
    <p:sldId id="468" r:id="rId7"/>
    <p:sldId id="257" r:id="rId8"/>
    <p:sldId id="267" r:id="rId9"/>
    <p:sldId id="265" r:id="rId10"/>
    <p:sldId id="263" r:id="rId11"/>
    <p:sldId id="453" r:id="rId12"/>
    <p:sldId id="454" r:id="rId13"/>
    <p:sldId id="455" r:id="rId14"/>
    <p:sldId id="456" r:id="rId15"/>
    <p:sldId id="261" r:id="rId16"/>
    <p:sldId id="262" r:id="rId17"/>
    <p:sldId id="266" r:id="rId1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21" autoAdjust="0"/>
    <p:restoredTop sz="86357" autoAdjust="0"/>
  </p:normalViewPr>
  <p:slideViewPr>
    <p:cSldViewPr>
      <p:cViewPr varScale="1">
        <p:scale>
          <a:sx n="60" d="100"/>
          <a:sy n="60" d="100"/>
        </p:scale>
        <p:origin x="259" y="38"/>
      </p:cViewPr>
      <p:guideLst>
        <p:guide orient="horz" pos="2160"/>
        <p:guide pos="2880"/>
      </p:guideLst>
    </p:cSldViewPr>
  </p:slideViewPr>
  <p:outlineViewPr>
    <p:cViewPr>
      <p:scale>
        <a:sx n="33" d="100"/>
        <a:sy n="33" d="100"/>
      </p:scale>
      <p:origin x="0" y="-133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255AB-FB11-4709-9235-9570602CC45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CC43431-A8F0-4D93-BBC0-AB9F16EDB57A}">
      <dgm:prSet/>
      <dgm:spPr/>
      <dgm:t>
        <a:bodyPr/>
        <a:lstStyle/>
        <a:p>
          <a:r>
            <a:rPr lang="en-US" b="0" i="0" baseline="0" dirty="0"/>
            <a:t>Academic administrators have the special obligation to build academic units that are strong in scholarship, teaching –learning excellence, and public service.  </a:t>
          </a:r>
          <a:endParaRPr lang="en-US" dirty="0"/>
        </a:p>
      </dgm:t>
    </dgm:pt>
    <dgm:pt modelId="{571079FE-6591-4BF8-9B10-D2B00AAFA45C}" type="parTrans" cxnId="{D1A481B3-CBBD-46AF-8456-A14585D910D4}">
      <dgm:prSet/>
      <dgm:spPr/>
      <dgm:t>
        <a:bodyPr/>
        <a:lstStyle/>
        <a:p>
          <a:endParaRPr lang="en-US"/>
        </a:p>
      </dgm:t>
    </dgm:pt>
    <dgm:pt modelId="{CB0643BE-1902-41C6-8401-777743CC602F}" type="sibTrans" cxnId="{D1A481B3-CBBD-46AF-8456-A14585D910D4}">
      <dgm:prSet/>
      <dgm:spPr/>
      <dgm:t>
        <a:bodyPr/>
        <a:lstStyle/>
        <a:p>
          <a:endParaRPr lang="en-US"/>
        </a:p>
      </dgm:t>
    </dgm:pt>
    <dgm:pt modelId="{B84B56EA-3862-49DB-8F22-093E99C2449B}">
      <dgm:prSet/>
      <dgm:spPr/>
      <dgm:t>
        <a:bodyPr/>
        <a:lstStyle/>
        <a:p>
          <a:r>
            <a:rPr lang="en-US" b="0" i="0" baseline="0" dirty="0"/>
            <a:t>To discharge this responsibility, academic administrators must apply rigorous standards in making RPT recommendations.  </a:t>
          </a:r>
          <a:endParaRPr lang="en-US" dirty="0"/>
        </a:p>
      </dgm:t>
    </dgm:pt>
    <dgm:pt modelId="{CE24E375-D54B-467E-A796-C797978E36A8}" type="parTrans" cxnId="{E70C6A65-CD3B-427D-BE26-F41F5BAC37AA}">
      <dgm:prSet/>
      <dgm:spPr/>
      <dgm:t>
        <a:bodyPr/>
        <a:lstStyle/>
        <a:p>
          <a:endParaRPr lang="en-US"/>
        </a:p>
      </dgm:t>
    </dgm:pt>
    <dgm:pt modelId="{994AE228-FE92-4724-A8BB-AF5ABCEEE591}" type="sibTrans" cxnId="{E70C6A65-CD3B-427D-BE26-F41F5BAC37AA}">
      <dgm:prSet/>
      <dgm:spPr/>
      <dgm:t>
        <a:bodyPr/>
        <a:lstStyle/>
        <a:p>
          <a:endParaRPr lang="en-US"/>
        </a:p>
      </dgm:t>
    </dgm:pt>
    <dgm:pt modelId="{F1E61EDB-C420-4AFC-9111-4BC09B7CEABB}">
      <dgm:prSet/>
      <dgm:spPr/>
      <dgm:t>
        <a:bodyPr/>
        <a:lstStyle/>
        <a:p>
          <a:r>
            <a:rPr lang="en-US" b="0" i="0" baseline="0" dirty="0"/>
            <a:t>The achievement and performance level required must be competitive with faculties of leading research-intensive, land-grant universities of international scope.</a:t>
          </a:r>
          <a:endParaRPr lang="en-US" dirty="0"/>
        </a:p>
      </dgm:t>
    </dgm:pt>
    <dgm:pt modelId="{B1716E18-9388-4224-B34E-794B76F3654C}" type="parTrans" cxnId="{742E2FA2-0263-4A76-87CA-6B40BB9A24D1}">
      <dgm:prSet/>
      <dgm:spPr/>
      <dgm:t>
        <a:bodyPr/>
        <a:lstStyle/>
        <a:p>
          <a:endParaRPr lang="en-US"/>
        </a:p>
      </dgm:t>
    </dgm:pt>
    <dgm:pt modelId="{9588E2A5-7711-41F0-9279-FE863B8AABE9}" type="sibTrans" cxnId="{742E2FA2-0263-4A76-87CA-6B40BB9A24D1}">
      <dgm:prSet/>
      <dgm:spPr/>
      <dgm:t>
        <a:bodyPr/>
        <a:lstStyle/>
        <a:p>
          <a:endParaRPr lang="en-US"/>
        </a:p>
      </dgm:t>
    </dgm:pt>
    <dgm:pt modelId="{D55E39BD-BC3D-44DC-80BC-E6706E92C72A}" type="pres">
      <dgm:prSet presAssocID="{D73255AB-FB11-4709-9235-9570602CC45A}" presName="linear" presStyleCnt="0">
        <dgm:presLayoutVars>
          <dgm:animLvl val="lvl"/>
          <dgm:resizeHandles val="exact"/>
        </dgm:presLayoutVars>
      </dgm:prSet>
      <dgm:spPr/>
    </dgm:pt>
    <dgm:pt modelId="{C96F63C3-F78D-4DA1-B38B-4FF03C69F708}" type="pres">
      <dgm:prSet presAssocID="{BCC43431-A8F0-4D93-BBC0-AB9F16EDB57A}" presName="parentText" presStyleLbl="node1" presStyleIdx="0" presStyleCnt="3">
        <dgm:presLayoutVars>
          <dgm:chMax val="0"/>
          <dgm:bulletEnabled val="1"/>
        </dgm:presLayoutVars>
      </dgm:prSet>
      <dgm:spPr/>
    </dgm:pt>
    <dgm:pt modelId="{F6E03DC0-8C04-4C5D-869A-1E5BB83B8786}" type="pres">
      <dgm:prSet presAssocID="{CB0643BE-1902-41C6-8401-777743CC602F}" presName="spacer" presStyleCnt="0"/>
      <dgm:spPr/>
    </dgm:pt>
    <dgm:pt modelId="{E0858465-92F1-40C3-A6CC-3D33806B1EA9}" type="pres">
      <dgm:prSet presAssocID="{B84B56EA-3862-49DB-8F22-093E99C2449B}" presName="parentText" presStyleLbl="node1" presStyleIdx="1" presStyleCnt="3">
        <dgm:presLayoutVars>
          <dgm:chMax val="0"/>
          <dgm:bulletEnabled val="1"/>
        </dgm:presLayoutVars>
      </dgm:prSet>
      <dgm:spPr/>
    </dgm:pt>
    <dgm:pt modelId="{61B4B3EE-5028-48B5-9DA1-6B3A8393F0FC}" type="pres">
      <dgm:prSet presAssocID="{994AE228-FE92-4724-A8BB-AF5ABCEEE591}" presName="spacer" presStyleCnt="0"/>
      <dgm:spPr/>
    </dgm:pt>
    <dgm:pt modelId="{D60F86AF-95BD-4279-8066-FFD2A9F449A1}" type="pres">
      <dgm:prSet presAssocID="{F1E61EDB-C420-4AFC-9111-4BC09B7CEABB}" presName="parentText" presStyleLbl="node1" presStyleIdx="2" presStyleCnt="3">
        <dgm:presLayoutVars>
          <dgm:chMax val="0"/>
          <dgm:bulletEnabled val="1"/>
        </dgm:presLayoutVars>
      </dgm:prSet>
      <dgm:spPr/>
    </dgm:pt>
  </dgm:ptLst>
  <dgm:cxnLst>
    <dgm:cxn modelId="{4BAE9125-B812-4343-8509-4EFF8A3538D1}" type="presOf" srcId="{BCC43431-A8F0-4D93-BBC0-AB9F16EDB57A}" destId="{C96F63C3-F78D-4DA1-B38B-4FF03C69F708}" srcOrd="0" destOrd="0" presId="urn:microsoft.com/office/officeart/2005/8/layout/vList2"/>
    <dgm:cxn modelId="{E70C6A65-CD3B-427D-BE26-F41F5BAC37AA}" srcId="{D73255AB-FB11-4709-9235-9570602CC45A}" destId="{B84B56EA-3862-49DB-8F22-093E99C2449B}" srcOrd="1" destOrd="0" parTransId="{CE24E375-D54B-467E-A796-C797978E36A8}" sibTransId="{994AE228-FE92-4724-A8BB-AF5ABCEEE591}"/>
    <dgm:cxn modelId="{6ACEC796-EFBA-4794-8A54-86DFF9F055E0}" type="presOf" srcId="{B84B56EA-3862-49DB-8F22-093E99C2449B}" destId="{E0858465-92F1-40C3-A6CC-3D33806B1EA9}" srcOrd="0" destOrd="0" presId="urn:microsoft.com/office/officeart/2005/8/layout/vList2"/>
    <dgm:cxn modelId="{742E2FA2-0263-4A76-87CA-6B40BB9A24D1}" srcId="{D73255AB-FB11-4709-9235-9570602CC45A}" destId="{F1E61EDB-C420-4AFC-9111-4BC09B7CEABB}" srcOrd="2" destOrd="0" parTransId="{B1716E18-9388-4224-B34E-794B76F3654C}" sibTransId="{9588E2A5-7711-41F0-9279-FE863B8AABE9}"/>
    <dgm:cxn modelId="{D1A481B3-CBBD-46AF-8456-A14585D910D4}" srcId="{D73255AB-FB11-4709-9235-9570602CC45A}" destId="{BCC43431-A8F0-4D93-BBC0-AB9F16EDB57A}" srcOrd="0" destOrd="0" parTransId="{571079FE-6591-4BF8-9B10-D2B00AAFA45C}" sibTransId="{CB0643BE-1902-41C6-8401-777743CC602F}"/>
    <dgm:cxn modelId="{8EAFB6C1-7548-44A8-B827-870D11AF888E}" type="presOf" srcId="{D73255AB-FB11-4709-9235-9570602CC45A}" destId="{D55E39BD-BC3D-44DC-80BC-E6706E92C72A}" srcOrd="0" destOrd="0" presId="urn:microsoft.com/office/officeart/2005/8/layout/vList2"/>
    <dgm:cxn modelId="{D73CE9C7-5242-443A-92F3-C45D0244A557}" type="presOf" srcId="{F1E61EDB-C420-4AFC-9111-4BC09B7CEABB}" destId="{D60F86AF-95BD-4279-8066-FFD2A9F449A1}" srcOrd="0" destOrd="0" presId="urn:microsoft.com/office/officeart/2005/8/layout/vList2"/>
    <dgm:cxn modelId="{D7556928-EE85-4F62-9A96-060933B6E66C}" type="presParOf" srcId="{D55E39BD-BC3D-44DC-80BC-E6706E92C72A}" destId="{C96F63C3-F78D-4DA1-B38B-4FF03C69F708}" srcOrd="0" destOrd="0" presId="urn:microsoft.com/office/officeart/2005/8/layout/vList2"/>
    <dgm:cxn modelId="{4A1D9F2D-1848-47C0-81AB-CD7095FE8AD2}" type="presParOf" srcId="{D55E39BD-BC3D-44DC-80BC-E6706E92C72A}" destId="{F6E03DC0-8C04-4C5D-869A-1E5BB83B8786}" srcOrd="1" destOrd="0" presId="urn:microsoft.com/office/officeart/2005/8/layout/vList2"/>
    <dgm:cxn modelId="{03DFD2A5-9DFD-40C4-B25C-ABCA614B7366}" type="presParOf" srcId="{D55E39BD-BC3D-44DC-80BC-E6706E92C72A}" destId="{E0858465-92F1-40C3-A6CC-3D33806B1EA9}" srcOrd="2" destOrd="0" presId="urn:microsoft.com/office/officeart/2005/8/layout/vList2"/>
    <dgm:cxn modelId="{506F1898-1D8D-49D3-ADAF-947C93A5120E}" type="presParOf" srcId="{D55E39BD-BC3D-44DC-80BC-E6706E92C72A}" destId="{61B4B3EE-5028-48B5-9DA1-6B3A8393F0FC}" srcOrd="3" destOrd="0" presId="urn:microsoft.com/office/officeart/2005/8/layout/vList2"/>
    <dgm:cxn modelId="{F248B3AB-8380-4B16-B019-12BC267EA069}" type="presParOf" srcId="{D55E39BD-BC3D-44DC-80BC-E6706E92C72A}" destId="{D60F86AF-95BD-4279-8066-FFD2A9F449A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B650A-EB2A-4489-AABA-86A0539F647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25CB86C-FD14-46FB-9D50-0EA15C72D0EE}">
      <dgm:prSet custT="1"/>
      <dgm:spPr>
        <a:solidFill>
          <a:srgbClr val="006600"/>
        </a:solidFill>
      </dgm:spPr>
      <dgm:t>
        <a:bodyPr/>
        <a:lstStyle/>
        <a:p>
          <a:pPr rtl="0"/>
          <a:r>
            <a:rPr lang="en-US" sz="2000" b="1" i="0" dirty="0"/>
            <a:t>Department level committee makes recommendation to chair or school director</a:t>
          </a:r>
          <a:endParaRPr lang="en-US" sz="2000" b="1" dirty="0"/>
        </a:p>
      </dgm:t>
    </dgm:pt>
    <dgm:pt modelId="{99713D7C-6542-4084-B4AA-CC3C4CE5712F}" type="parTrans" cxnId="{74A1428D-7F8B-4E42-A5A3-A70DE4B1084C}">
      <dgm:prSet/>
      <dgm:spPr/>
      <dgm:t>
        <a:bodyPr/>
        <a:lstStyle/>
        <a:p>
          <a:endParaRPr lang="en-US"/>
        </a:p>
      </dgm:t>
    </dgm:pt>
    <dgm:pt modelId="{DC6CBBDC-C0BD-4EA1-8480-512FF0783620}" type="sibTrans" cxnId="{74A1428D-7F8B-4E42-A5A3-A70DE4B1084C}">
      <dgm:prSet/>
      <dgm:spPr/>
      <dgm:t>
        <a:bodyPr/>
        <a:lstStyle/>
        <a:p>
          <a:endParaRPr lang="en-US"/>
        </a:p>
      </dgm:t>
    </dgm:pt>
    <dgm:pt modelId="{D6165110-CFF9-4A94-95CF-F4AEECDA19BD}">
      <dgm:prSet custT="1"/>
      <dgm:spPr>
        <a:solidFill>
          <a:srgbClr val="006600"/>
        </a:solidFill>
      </dgm:spPr>
      <dgm:t>
        <a:bodyPr/>
        <a:lstStyle/>
        <a:p>
          <a:pPr rtl="0"/>
          <a:r>
            <a:rPr lang="en-US" sz="2000" b="1" i="0" dirty="0"/>
            <a:t>Chair independently makes a recommendation to the dean</a:t>
          </a:r>
          <a:endParaRPr lang="en-US" sz="2000" b="1" dirty="0"/>
        </a:p>
      </dgm:t>
    </dgm:pt>
    <dgm:pt modelId="{5B128BE7-8C61-4709-9192-F412F48A8908}" type="parTrans" cxnId="{C077D492-E0C9-4ACF-95F6-4A20F803F9B9}">
      <dgm:prSet/>
      <dgm:spPr/>
      <dgm:t>
        <a:bodyPr/>
        <a:lstStyle/>
        <a:p>
          <a:endParaRPr lang="en-US"/>
        </a:p>
      </dgm:t>
    </dgm:pt>
    <dgm:pt modelId="{4236D7DF-AA38-4715-8F9D-2297FA34EBE8}" type="sibTrans" cxnId="{C077D492-E0C9-4ACF-95F6-4A20F803F9B9}">
      <dgm:prSet/>
      <dgm:spPr/>
      <dgm:t>
        <a:bodyPr/>
        <a:lstStyle/>
        <a:p>
          <a:endParaRPr lang="en-US"/>
        </a:p>
      </dgm:t>
    </dgm:pt>
    <dgm:pt modelId="{F0CAC653-98A2-44F5-8B5C-47C6A3FFBE3A}">
      <dgm:prSet custT="1"/>
      <dgm:spPr>
        <a:solidFill>
          <a:srgbClr val="006600"/>
        </a:solidFill>
      </dgm:spPr>
      <dgm:t>
        <a:bodyPr/>
        <a:lstStyle/>
        <a:p>
          <a:pPr rtl="0"/>
          <a:r>
            <a:rPr lang="en-US" sz="2000" b="1" i="0" dirty="0"/>
            <a:t>The dean is advised by a college review committee</a:t>
          </a:r>
          <a:endParaRPr lang="en-US" sz="2000" b="1" dirty="0"/>
        </a:p>
      </dgm:t>
    </dgm:pt>
    <dgm:pt modelId="{77AA0796-8A20-4DB3-B440-48EA5FBE2F9C}" type="parTrans" cxnId="{1707ED87-FEF1-4734-A348-97CEF745980B}">
      <dgm:prSet/>
      <dgm:spPr/>
      <dgm:t>
        <a:bodyPr/>
        <a:lstStyle/>
        <a:p>
          <a:endParaRPr lang="en-US"/>
        </a:p>
      </dgm:t>
    </dgm:pt>
    <dgm:pt modelId="{520C6CA3-B9A1-4697-969F-BB14C7584EE9}" type="sibTrans" cxnId="{1707ED87-FEF1-4734-A348-97CEF745980B}">
      <dgm:prSet/>
      <dgm:spPr/>
      <dgm:t>
        <a:bodyPr/>
        <a:lstStyle/>
        <a:p>
          <a:endParaRPr lang="en-US"/>
        </a:p>
      </dgm:t>
    </dgm:pt>
    <dgm:pt modelId="{271D6C60-9515-4F79-98AD-C991114AD8F3}">
      <dgm:prSet custT="1"/>
      <dgm:spPr>
        <a:solidFill>
          <a:srgbClr val="006600"/>
        </a:solidFill>
      </dgm:spPr>
      <dgm:t>
        <a:bodyPr/>
        <a:lstStyle/>
        <a:p>
          <a:pPr rtl="0"/>
          <a:r>
            <a:rPr lang="en-US" sz="2000" b="1" i="0" dirty="0"/>
            <a:t>The dean independently makes a recommendation to the provost</a:t>
          </a:r>
          <a:endParaRPr lang="en-US" sz="2000" b="1" dirty="0"/>
        </a:p>
      </dgm:t>
    </dgm:pt>
    <dgm:pt modelId="{DCE6EC96-3158-41FC-9EF6-A2688A723846}" type="parTrans" cxnId="{F34A58E3-5B52-4002-8F64-EC155EAE5210}">
      <dgm:prSet/>
      <dgm:spPr/>
      <dgm:t>
        <a:bodyPr/>
        <a:lstStyle/>
        <a:p>
          <a:endParaRPr lang="en-US"/>
        </a:p>
      </dgm:t>
    </dgm:pt>
    <dgm:pt modelId="{6A7CA97C-4025-400E-9E6F-EC3E25086FDE}" type="sibTrans" cxnId="{F34A58E3-5B52-4002-8F64-EC155EAE5210}">
      <dgm:prSet/>
      <dgm:spPr/>
      <dgm:t>
        <a:bodyPr/>
        <a:lstStyle/>
        <a:p>
          <a:endParaRPr lang="en-US"/>
        </a:p>
      </dgm:t>
    </dgm:pt>
    <dgm:pt modelId="{FA0E378A-32C4-48AB-89E9-B6F771DA0F85}" type="pres">
      <dgm:prSet presAssocID="{890B650A-EB2A-4489-AABA-86A0539F647B}" presName="Name0" presStyleCnt="0">
        <dgm:presLayoutVars>
          <dgm:dir/>
          <dgm:animLvl val="lvl"/>
          <dgm:resizeHandles val="exact"/>
        </dgm:presLayoutVars>
      </dgm:prSet>
      <dgm:spPr/>
    </dgm:pt>
    <dgm:pt modelId="{DDE09EC1-B91A-4D40-B2F6-A10B83E1A08E}" type="pres">
      <dgm:prSet presAssocID="{271D6C60-9515-4F79-98AD-C991114AD8F3}" presName="boxAndChildren" presStyleCnt="0"/>
      <dgm:spPr/>
    </dgm:pt>
    <dgm:pt modelId="{69FA4716-0377-44C4-A9E8-FDEC84A535C9}" type="pres">
      <dgm:prSet presAssocID="{271D6C60-9515-4F79-98AD-C991114AD8F3}" presName="parentTextBox" presStyleLbl="node1" presStyleIdx="0" presStyleCnt="4"/>
      <dgm:spPr/>
    </dgm:pt>
    <dgm:pt modelId="{0C0ED76A-26BD-4DF5-96C0-6D95003CB1E3}" type="pres">
      <dgm:prSet presAssocID="{520C6CA3-B9A1-4697-969F-BB14C7584EE9}" presName="sp" presStyleCnt="0"/>
      <dgm:spPr/>
    </dgm:pt>
    <dgm:pt modelId="{AA411215-3EEE-449B-A289-9EF00917EF1A}" type="pres">
      <dgm:prSet presAssocID="{F0CAC653-98A2-44F5-8B5C-47C6A3FFBE3A}" presName="arrowAndChildren" presStyleCnt="0"/>
      <dgm:spPr/>
    </dgm:pt>
    <dgm:pt modelId="{F14B0017-09C6-4249-9A61-588CCEC0B5AE}" type="pres">
      <dgm:prSet presAssocID="{F0CAC653-98A2-44F5-8B5C-47C6A3FFBE3A}" presName="parentTextArrow" presStyleLbl="node1" presStyleIdx="1" presStyleCnt="4"/>
      <dgm:spPr/>
    </dgm:pt>
    <dgm:pt modelId="{8AA3E78F-6FAA-4EEE-9DC9-53A51AE351D1}" type="pres">
      <dgm:prSet presAssocID="{4236D7DF-AA38-4715-8F9D-2297FA34EBE8}" presName="sp" presStyleCnt="0"/>
      <dgm:spPr/>
    </dgm:pt>
    <dgm:pt modelId="{AB92AE18-F60A-47EE-A07A-CE98FAF21D9B}" type="pres">
      <dgm:prSet presAssocID="{D6165110-CFF9-4A94-95CF-F4AEECDA19BD}" presName="arrowAndChildren" presStyleCnt="0"/>
      <dgm:spPr/>
    </dgm:pt>
    <dgm:pt modelId="{D77A4B94-F5AC-42C4-B8D9-735989DD1103}" type="pres">
      <dgm:prSet presAssocID="{D6165110-CFF9-4A94-95CF-F4AEECDA19BD}" presName="parentTextArrow" presStyleLbl="node1" presStyleIdx="2" presStyleCnt="4"/>
      <dgm:spPr/>
    </dgm:pt>
    <dgm:pt modelId="{2619FAE5-B83E-4F26-8A77-7C53F44F08BC}" type="pres">
      <dgm:prSet presAssocID="{DC6CBBDC-C0BD-4EA1-8480-512FF0783620}" presName="sp" presStyleCnt="0"/>
      <dgm:spPr/>
    </dgm:pt>
    <dgm:pt modelId="{81C5B6A4-7A4D-4193-B9DE-5E1308D1B062}" type="pres">
      <dgm:prSet presAssocID="{D25CB86C-FD14-46FB-9D50-0EA15C72D0EE}" presName="arrowAndChildren" presStyleCnt="0"/>
      <dgm:spPr/>
    </dgm:pt>
    <dgm:pt modelId="{D49A06CC-C764-4611-86A4-A2B310011BB2}" type="pres">
      <dgm:prSet presAssocID="{D25CB86C-FD14-46FB-9D50-0EA15C72D0EE}" presName="parentTextArrow" presStyleLbl="node1" presStyleIdx="3" presStyleCnt="4"/>
      <dgm:spPr/>
    </dgm:pt>
  </dgm:ptLst>
  <dgm:cxnLst>
    <dgm:cxn modelId="{E6282B36-6EA8-4DC4-A158-51B1B0701B32}" type="presOf" srcId="{D25CB86C-FD14-46FB-9D50-0EA15C72D0EE}" destId="{D49A06CC-C764-4611-86A4-A2B310011BB2}" srcOrd="0" destOrd="0" presId="urn:microsoft.com/office/officeart/2005/8/layout/process4"/>
    <dgm:cxn modelId="{1707ED87-FEF1-4734-A348-97CEF745980B}" srcId="{890B650A-EB2A-4489-AABA-86A0539F647B}" destId="{F0CAC653-98A2-44F5-8B5C-47C6A3FFBE3A}" srcOrd="2" destOrd="0" parTransId="{77AA0796-8A20-4DB3-B440-48EA5FBE2F9C}" sibTransId="{520C6CA3-B9A1-4697-969F-BB14C7584EE9}"/>
    <dgm:cxn modelId="{74A1428D-7F8B-4E42-A5A3-A70DE4B1084C}" srcId="{890B650A-EB2A-4489-AABA-86A0539F647B}" destId="{D25CB86C-FD14-46FB-9D50-0EA15C72D0EE}" srcOrd="0" destOrd="0" parTransId="{99713D7C-6542-4084-B4AA-CC3C4CE5712F}" sibTransId="{DC6CBBDC-C0BD-4EA1-8480-512FF0783620}"/>
    <dgm:cxn modelId="{C077D492-E0C9-4ACF-95F6-4A20F803F9B9}" srcId="{890B650A-EB2A-4489-AABA-86A0539F647B}" destId="{D6165110-CFF9-4A94-95CF-F4AEECDA19BD}" srcOrd="1" destOrd="0" parTransId="{5B128BE7-8C61-4709-9192-F412F48A8908}" sibTransId="{4236D7DF-AA38-4715-8F9D-2297FA34EBE8}"/>
    <dgm:cxn modelId="{B84AFCCB-487A-4783-AF15-F462F0B5FA29}" type="presOf" srcId="{D6165110-CFF9-4A94-95CF-F4AEECDA19BD}" destId="{D77A4B94-F5AC-42C4-B8D9-735989DD1103}" srcOrd="0" destOrd="0" presId="urn:microsoft.com/office/officeart/2005/8/layout/process4"/>
    <dgm:cxn modelId="{F34A58E3-5B52-4002-8F64-EC155EAE5210}" srcId="{890B650A-EB2A-4489-AABA-86A0539F647B}" destId="{271D6C60-9515-4F79-98AD-C991114AD8F3}" srcOrd="3" destOrd="0" parTransId="{DCE6EC96-3158-41FC-9EF6-A2688A723846}" sibTransId="{6A7CA97C-4025-400E-9E6F-EC3E25086FDE}"/>
    <dgm:cxn modelId="{C1F3B0F4-4327-46BF-8580-62E2F4BD851F}" type="presOf" srcId="{271D6C60-9515-4F79-98AD-C991114AD8F3}" destId="{69FA4716-0377-44C4-A9E8-FDEC84A535C9}" srcOrd="0" destOrd="0" presId="urn:microsoft.com/office/officeart/2005/8/layout/process4"/>
    <dgm:cxn modelId="{B8E279F9-7358-43EF-B2B4-08185FBB51F5}" type="presOf" srcId="{890B650A-EB2A-4489-AABA-86A0539F647B}" destId="{FA0E378A-32C4-48AB-89E9-B6F771DA0F85}" srcOrd="0" destOrd="0" presId="urn:microsoft.com/office/officeart/2005/8/layout/process4"/>
    <dgm:cxn modelId="{676F2FFC-8920-4A13-82C7-9BA4F2929E34}" type="presOf" srcId="{F0CAC653-98A2-44F5-8B5C-47C6A3FFBE3A}" destId="{F14B0017-09C6-4249-9A61-588CCEC0B5AE}" srcOrd="0" destOrd="0" presId="urn:microsoft.com/office/officeart/2005/8/layout/process4"/>
    <dgm:cxn modelId="{5DEEFC4C-803F-44B7-9AF3-19625B99B721}" type="presParOf" srcId="{FA0E378A-32C4-48AB-89E9-B6F771DA0F85}" destId="{DDE09EC1-B91A-4D40-B2F6-A10B83E1A08E}" srcOrd="0" destOrd="0" presId="urn:microsoft.com/office/officeart/2005/8/layout/process4"/>
    <dgm:cxn modelId="{388D425A-6D21-49E1-8D54-15AF451445EA}" type="presParOf" srcId="{DDE09EC1-B91A-4D40-B2F6-A10B83E1A08E}" destId="{69FA4716-0377-44C4-A9E8-FDEC84A535C9}" srcOrd="0" destOrd="0" presId="urn:microsoft.com/office/officeart/2005/8/layout/process4"/>
    <dgm:cxn modelId="{A4550294-0C7A-41D8-8309-7A6593E8A70A}" type="presParOf" srcId="{FA0E378A-32C4-48AB-89E9-B6F771DA0F85}" destId="{0C0ED76A-26BD-4DF5-96C0-6D95003CB1E3}" srcOrd="1" destOrd="0" presId="urn:microsoft.com/office/officeart/2005/8/layout/process4"/>
    <dgm:cxn modelId="{C778FD6A-9A1A-47FD-AEC6-15D880828A17}" type="presParOf" srcId="{FA0E378A-32C4-48AB-89E9-B6F771DA0F85}" destId="{AA411215-3EEE-449B-A289-9EF00917EF1A}" srcOrd="2" destOrd="0" presId="urn:microsoft.com/office/officeart/2005/8/layout/process4"/>
    <dgm:cxn modelId="{DD157249-2EFA-43E6-AC8C-BC41D0893D80}" type="presParOf" srcId="{AA411215-3EEE-449B-A289-9EF00917EF1A}" destId="{F14B0017-09C6-4249-9A61-588CCEC0B5AE}" srcOrd="0" destOrd="0" presId="urn:microsoft.com/office/officeart/2005/8/layout/process4"/>
    <dgm:cxn modelId="{E4D8DC99-6A82-4BEC-B71D-646333C9BA3E}" type="presParOf" srcId="{FA0E378A-32C4-48AB-89E9-B6F771DA0F85}" destId="{8AA3E78F-6FAA-4EEE-9DC9-53A51AE351D1}" srcOrd="3" destOrd="0" presId="urn:microsoft.com/office/officeart/2005/8/layout/process4"/>
    <dgm:cxn modelId="{0A690CEC-7779-42AC-9865-FB4D6866D5AF}" type="presParOf" srcId="{FA0E378A-32C4-48AB-89E9-B6F771DA0F85}" destId="{AB92AE18-F60A-47EE-A07A-CE98FAF21D9B}" srcOrd="4" destOrd="0" presId="urn:microsoft.com/office/officeart/2005/8/layout/process4"/>
    <dgm:cxn modelId="{90BA0E0D-720E-4BDB-94A4-9704BE8D225F}" type="presParOf" srcId="{AB92AE18-F60A-47EE-A07A-CE98FAF21D9B}" destId="{D77A4B94-F5AC-42C4-B8D9-735989DD1103}" srcOrd="0" destOrd="0" presId="urn:microsoft.com/office/officeart/2005/8/layout/process4"/>
    <dgm:cxn modelId="{111F018C-3436-4A4F-A3C3-DF20B637E189}" type="presParOf" srcId="{FA0E378A-32C4-48AB-89E9-B6F771DA0F85}" destId="{2619FAE5-B83E-4F26-8A77-7C53F44F08BC}" srcOrd="5" destOrd="0" presId="urn:microsoft.com/office/officeart/2005/8/layout/process4"/>
    <dgm:cxn modelId="{A900D188-BA78-430A-A017-F7A2E10AB19E}" type="presParOf" srcId="{FA0E378A-32C4-48AB-89E9-B6F771DA0F85}" destId="{81C5B6A4-7A4D-4193-B9DE-5E1308D1B062}" srcOrd="6" destOrd="0" presId="urn:microsoft.com/office/officeart/2005/8/layout/process4"/>
    <dgm:cxn modelId="{B4D16237-C0E9-4B53-838E-9F5BB22E7044}" type="presParOf" srcId="{81C5B6A4-7A4D-4193-B9DE-5E1308D1B062}" destId="{D49A06CC-C764-4611-86A4-A2B310011BB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EC0E7-EB6A-4D5B-B54F-14EF9B683A8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260D378-B3B6-476D-92BA-A7EA649D7AB7}">
      <dgm:prSet/>
      <dgm:spPr>
        <a:solidFill>
          <a:srgbClr val="006600"/>
        </a:solidFill>
      </dgm:spPr>
      <dgm:t>
        <a:bodyPr/>
        <a:lstStyle/>
        <a:p>
          <a:pPr rtl="0"/>
          <a:r>
            <a:rPr lang="en-US" b="0" i="0" dirty="0"/>
            <a:t>Representatives of the provost meet with each dean – Associate Provost FASA, and a distinguished MSU faculty panel -- to review each case</a:t>
          </a:r>
          <a:endParaRPr lang="en-US" dirty="0"/>
        </a:p>
      </dgm:t>
    </dgm:pt>
    <dgm:pt modelId="{EC3DC86F-7966-4FDD-A672-AD5259CC361E}" type="parTrans" cxnId="{897DDF91-964D-4AB7-82D1-1153EF9298E2}">
      <dgm:prSet/>
      <dgm:spPr/>
      <dgm:t>
        <a:bodyPr/>
        <a:lstStyle/>
        <a:p>
          <a:endParaRPr lang="en-US"/>
        </a:p>
      </dgm:t>
    </dgm:pt>
    <dgm:pt modelId="{340DDFEF-771F-43E9-B50A-1A1DACD4F332}" type="sibTrans" cxnId="{897DDF91-964D-4AB7-82D1-1153EF9298E2}">
      <dgm:prSet/>
      <dgm:spPr/>
      <dgm:t>
        <a:bodyPr/>
        <a:lstStyle/>
        <a:p>
          <a:endParaRPr lang="en-US"/>
        </a:p>
      </dgm:t>
    </dgm:pt>
    <dgm:pt modelId="{054D3D8D-AC88-4672-98B3-DAA8EF201D1D}">
      <dgm:prSet/>
      <dgm:spPr>
        <a:solidFill>
          <a:srgbClr val="006600"/>
        </a:solidFill>
      </dgm:spPr>
      <dgm:t>
        <a:bodyPr/>
        <a:lstStyle/>
        <a:p>
          <a:pPr rtl="0"/>
          <a:r>
            <a:rPr lang="en-US" b="0" i="0" dirty="0"/>
            <a:t>Provost meets with representatives and formulates recommendations for President and Board of Trustees</a:t>
          </a:r>
          <a:endParaRPr lang="en-US" dirty="0"/>
        </a:p>
      </dgm:t>
    </dgm:pt>
    <dgm:pt modelId="{A8A4E06D-2FAF-4FB0-89BE-FC19715C32D2}" type="parTrans" cxnId="{B9DBB34A-CF88-4301-B2FD-D6EDF698C76A}">
      <dgm:prSet/>
      <dgm:spPr/>
      <dgm:t>
        <a:bodyPr/>
        <a:lstStyle/>
        <a:p>
          <a:endParaRPr lang="en-US"/>
        </a:p>
      </dgm:t>
    </dgm:pt>
    <dgm:pt modelId="{8B397614-8D6E-40B9-87C0-1E79134D0381}" type="sibTrans" cxnId="{B9DBB34A-CF88-4301-B2FD-D6EDF698C76A}">
      <dgm:prSet/>
      <dgm:spPr/>
      <dgm:t>
        <a:bodyPr/>
        <a:lstStyle/>
        <a:p>
          <a:endParaRPr lang="en-US"/>
        </a:p>
      </dgm:t>
    </dgm:pt>
    <dgm:pt modelId="{54621151-D5A7-44A3-AFDA-4DFF3B75A73F}" type="pres">
      <dgm:prSet presAssocID="{331EC0E7-EB6A-4D5B-B54F-14EF9B683A85}" presName="Name0" presStyleCnt="0">
        <dgm:presLayoutVars>
          <dgm:dir/>
          <dgm:animLvl val="lvl"/>
          <dgm:resizeHandles val="exact"/>
        </dgm:presLayoutVars>
      </dgm:prSet>
      <dgm:spPr/>
    </dgm:pt>
    <dgm:pt modelId="{7456B13D-4285-45FD-808D-AC7FAF4A130B}" type="pres">
      <dgm:prSet presAssocID="{054D3D8D-AC88-4672-98B3-DAA8EF201D1D}" presName="boxAndChildren" presStyleCnt="0"/>
      <dgm:spPr/>
    </dgm:pt>
    <dgm:pt modelId="{1A4843A2-F3CA-4B38-9A47-EAC977DB8C74}" type="pres">
      <dgm:prSet presAssocID="{054D3D8D-AC88-4672-98B3-DAA8EF201D1D}" presName="parentTextBox" presStyleLbl="node1" presStyleIdx="0" presStyleCnt="2"/>
      <dgm:spPr/>
    </dgm:pt>
    <dgm:pt modelId="{FBE56F10-17A0-4F37-BAA7-A5ABF26A84A4}" type="pres">
      <dgm:prSet presAssocID="{340DDFEF-771F-43E9-B50A-1A1DACD4F332}" presName="sp" presStyleCnt="0"/>
      <dgm:spPr/>
    </dgm:pt>
    <dgm:pt modelId="{D3222CFA-650C-4AF7-A121-30F86F1D5086}" type="pres">
      <dgm:prSet presAssocID="{C260D378-B3B6-476D-92BA-A7EA649D7AB7}" presName="arrowAndChildren" presStyleCnt="0"/>
      <dgm:spPr/>
    </dgm:pt>
    <dgm:pt modelId="{8C775B22-90FA-4854-A14C-1CC0889BAA05}" type="pres">
      <dgm:prSet presAssocID="{C260D378-B3B6-476D-92BA-A7EA649D7AB7}" presName="parentTextArrow" presStyleLbl="node1" presStyleIdx="1" presStyleCnt="2"/>
      <dgm:spPr/>
    </dgm:pt>
  </dgm:ptLst>
  <dgm:cxnLst>
    <dgm:cxn modelId="{63C1830F-D7D9-41BB-852C-8C88B51EA4C8}" type="presOf" srcId="{C260D378-B3B6-476D-92BA-A7EA649D7AB7}" destId="{8C775B22-90FA-4854-A14C-1CC0889BAA05}" srcOrd="0" destOrd="0" presId="urn:microsoft.com/office/officeart/2005/8/layout/process4"/>
    <dgm:cxn modelId="{0CBCCF14-03B3-4CEB-AC38-788671B9C131}" type="presOf" srcId="{331EC0E7-EB6A-4D5B-B54F-14EF9B683A85}" destId="{54621151-D5A7-44A3-AFDA-4DFF3B75A73F}" srcOrd="0" destOrd="0" presId="urn:microsoft.com/office/officeart/2005/8/layout/process4"/>
    <dgm:cxn modelId="{B9DBB34A-CF88-4301-B2FD-D6EDF698C76A}" srcId="{331EC0E7-EB6A-4D5B-B54F-14EF9B683A85}" destId="{054D3D8D-AC88-4672-98B3-DAA8EF201D1D}" srcOrd="1" destOrd="0" parTransId="{A8A4E06D-2FAF-4FB0-89BE-FC19715C32D2}" sibTransId="{8B397614-8D6E-40B9-87C0-1E79134D0381}"/>
    <dgm:cxn modelId="{897DDF91-964D-4AB7-82D1-1153EF9298E2}" srcId="{331EC0E7-EB6A-4D5B-B54F-14EF9B683A85}" destId="{C260D378-B3B6-476D-92BA-A7EA649D7AB7}" srcOrd="0" destOrd="0" parTransId="{EC3DC86F-7966-4FDD-A672-AD5259CC361E}" sibTransId="{340DDFEF-771F-43E9-B50A-1A1DACD4F332}"/>
    <dgm:cxn modelId="{7E3172E2-67AE-4564-A568-2CDCD60B8187}" type="presOf" srcId="{054D3D8D-AC88-4672-98B3-DAA8EF201D1D}" destId="{1A4843A2-F3CA-4B38-9A47-EAC977DB8C74}" srcOrd="0" destOrd="0" presId="urn:microsoft.com/office/officeart/2005/8/layout/process4"/>
    <dgm:cxn modelId="{5D752DF2-28DC-4A73-8F0C-2DA9E2E2A4D3}" type="presParOf" srcId="{54621151-D5A7-44A3-AFDA-4DFF3B75A73F}" destId="{7456B13D-4285-45FD-808D-AC7FAF4A130B}" srcOrd="0" destOrd="0" presId="urn:microsoft.com/office/officeart/2005/8/layout/process4"/>
    <dgm:cxn modelId="{DEFFCAFC-53DE-4FF5-BF70-58D1E0075243}" type="presParOf" srcId="{7456B13D-4285-45FD-808D-AC7FAF4A130B}" destId="{1A4843A2-F3CA-4B38-9A47-EAC977DB8C74}" srcOrd="0" destOrd="0" presId="urn:microsoft.com/office/officeart/2005/8/layout/process4"/>
    <dgm:cxn modelId="{B1D089C9-191A-428A-AD2D-92BC9B3B9E9A}" type="presParOf" srcId="{54621151-D5A7-44A3-AFDA-4DFF3B75A73F}" destId="{FBE56F10-17A0-4F37-BAA7-A5ABF26A84A4}" srcOrd="1" destOrd="0" presId="urn:microsoft.com/office/officeart/2005/8/layout/process4"/>
    <dgm:cxn modelId="{BBD2C695-E807-46AE-B2D8-43F6DFEF0718}" type="presParOf" srcId="{54621151-D5A7-44A3-AFDA-4DFF3B75A73F}" destId="{D3222CFA-650C-4AF7-A121-30F86F1D5086}" srcOrd="2" destOrd="0" presId="urn:microsoft.com/office/officeart/2005/8/layout/process4"/>
    <dgm:cxn modelId="{2A7574B8-9C6F-45D5-93C6-ADDF14D057F3}" type="presParOf" srcId="{D3222CFA-650C-4AF7-A121-30F86F1D5086}" destId="{8C775B22-90FA-4854-A14C-1CC0889BAA0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F63C3-F78D-4DA1-B38B-4FF03C69F708}">
      <dsp:nvSpPr>
        <dsp:cNvPr id="0" name=""/>
        <dsp:cNvSpPr/>
      </dsp:nvSpPr>
      <dsp:spPr>
        <a:xfrm>
          <a:off x="0" y="434484"/>
          <a:ext cx="4435078" cy="1221479"/>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Academic administrators have the special obligation to build academic units that are strong in scholarship, teaching –learning excellence, and public service.  </a:t>
          </a:r>
          <a:endParaRPr lang="en-US" sz="1800" kern="1200" dirty="0"/>
        </a:p>
      </dsp:txBody>
      <dsp:txXfrm>
        <a:off x="59628" y="494112"/>
        <a:ext cx="4315822" cy="1102223"/>
      </dsp:txXfrm>
    </dsp:sp>
    <dsp:sp modelId="{E0858465-92F1-40C3-A6CC-3D33806B1EA9}">
      <dsp:nvSpPr>
        <dsp:cNvPr id="0" name=""/>
        <dsp:cNvSpPr/>
      </dsp:nvSpPr>
      <dsp:spPr>
        <a:xfrm>
          <a:off x="0" y="1707804"/>
          <a:ext cx="4435078" cy="1221479"/>
        </a:xfrm>
        <a:prstGeom prst="roundRect">
          <a:avLst/>
        </a:prstGeom>
        <a:gradFill rotWithShape="0">
          <a:gsLst>
            <a:gs pos="0">
              <a:schemeClr val="accent5">
                <a:hueOff val="-842315"/>
                <a:satOff val="-3972"/>
                <a:lumOff val="980"/>
                <a:alphaOff val="0"/>
                <a:tint val="98000"/>
                <a:satMod val="110000"/>
                <a:lumMod val="104000"/>
              </a:schemeClr>
            </a:gs>
            <a:gs pos="69000">
              <a:schemeClr val="accent5">
                <a:hueOff val="-842315"/>
                <a:satOff val="-3972"/>
                <a:lumOff val="980"/>
                <a:alphaOff val="0"/>
                <a:shade val="88000"/>
                <a:satMod val="130000"/>
                <a:lumMod val="92000"/>
              </a:schemeClr>
            </a:gs>
            <a:gs pos="100000">
              <a:schemeClr val="accent5">
                <a:hueOff val="-842315"/>
                <a:satOff val="-3972"/>
                <a:lumOff val="98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To discharge this responsibility, academic administrators must apply rigorous standards in making RPT recommendations.  </a:t>
          </a:r>
          <a:endParaRPr lang="en-US" sz="1800" kern="1200" dirty="0"/>
        </a:p>
      </dsp:txBody>
      <dsp:txXfrm>
        <a:off x="59628" y="1767432"/>
        <a:ext cx="4315822" cy="1102223"/>
      </dsp:txXfrm>
    </dsp:sp>
    <dsp:sp modelId="{D60F86AF-95BD-4279-8066-FFD2A9F449A1}">
      <dsp:nvSpPr>
        <dsp:cNvPr id="0" name=""/>
        <dsp:cNvSpPr/>
      </dsp:nvSpPr>
      <dsp:spPr>
        <a:xfrm>
          <a:off x="0" y="2981124"/>
          <a:ext cx="4435078" cy="1221479"/>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The achievement and performance level required must be competitive with faculties of leading research-intensive, land-grant universities of international scope.</a:t>
          </a:r>
          <a:endParaRPr lang="en-US" sz="1800" kern="1200" dirty="0"/>
        </a:p>
      </dsp:txBody>
      <dsp:txXfrm>
        <a:off x="59628" y="3040752"/>
        <a:ext cx="4315822" cy="1102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A4716-0377-44C4-A9E8-FDEC84A535C9}">
      <dsp:nvSpPr>
        <dsp:cNvPr id="0" name=""/>
        <dsp:cNvSpPr/>
      </dsp:nvSpPr>
      <dsp:spPr>
        <a:xfrm>
          <a:off x="0" y="2829450"/>
          <a:ext cx="6572250" cy="619014"/>
        </a:xfrm>
        <a:prstGeom prst="rec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The dean independently makes a recommendation to the provost</a:t>
          </a:r>
          <a:endParaRPr lang="en-US" sz="2000" b="1" kern="1200" dirty="0"/>
        </a:p>
      </dsp:txBody>
      <dsp:txXfrm>
        <a:off x="0" y="2829450"/>
        <a:ext cx="6572250" cy="619014"/>
      </dsp:txXfrm>
    </dsp:sp>
    <dsp:sp modelId="{F14B0017-09C6-4249-9A61-588CCEC0B5AE}">
      <dsp:nvSpPr>
        <dsp:cNvPr id="0" name=""/>
        <dsp:cNvSpPr/>
      </dsp:nvSpPr>
      <dsp:spPr>
        <a:xfrm rot="10800000">
          <a:off x="0" y="1886691"/>
          <a:ext cx="6572250" cy="952044"/>
        </a:xfrm>
        <a:prstGeom prst="upArrowCallou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The dean is advised by a college review committee</a:t>
          </a:r>
          <a:endParaRPr lang="en-US" sz="2000" b="1" kern="1200" dirty="0"/>
        </a:p>
      </dsp:txBody>
      <dsp:txXfrm rot="10800000">
        <a:off x="0" y="1886691"/>
        <a:ext cx="6572250" cy="618610"/>
      </dsp:txXfrm>
    </dsp:sp>
    <dsp:sp modelId="{D77A4B94-F5AC-42C4-B8D9-735989DD1103}">
      <dsp:nvSpPr>
        <dsp:cNvPr id="0" name=""/>
        <dsp:cNvSpPr/>
      </dsp:nvSpPr>
      <dsp:spPr>
        <a:xfrm rot="10800000">
          <a:off x="0" y="943932"/>
          <a:ext cx="6572250" cy="952044"/>
        </a:xfrm>
        <a:prstGeom prst="upArrowCallou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Chair independently makes a recommendation to the dean</a:t>
          </a:r>
          <a:endParaRPr lang="en-US" sz="2000" b="1" kern="1200" dirty="0"/>
        </a:p>
      </dsp:txBody>
      <dsp:txXfrm rot="10800000">
        <a:off x="0" y="943932"/>
        <a:ext cx="6572250" cy="618610"/>
      </dsp:txXfrm>
    </dsp:sp>
    <dsp:sp modelId="{D49A06CC-C764-4611-86A4-A2B310011BB2}">
      <dsp:nvSpPr>
        <dsp:cNvPr id="0" name=""/>
        <dsp:cNvSpPr/>
      </dsp:nvSpPr>
      <dsp:spPr>
        <a:xfrm rot="10800000">
          <a:off x="0" y="1172"/>
          <a:ext cx="6572250" cy="952044"/>
        </a:xfrm>
        <a:prstGeom prst="upArrowCallou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Department level committee makes recommendation to chair or school director</a:t>
          </a:r>
          <a:endParaRPr lang="en-US" sz="2000" b="1" kern="1200" dirty="0"/>
        </a:p>
      </dsp:txBody>
      <dsp:txXfrm rot="10800000">
        <a:off x="0" y="1172"/>
        <a:ext cx="6572250" cy="618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843A2-F3CA-4B38-9A47-EAC977DB8C74}">
      <dsp:nvSpPr>
        <dsp:cNvPr id="0" name=""/>
        <dsp:cNvSpPr/>
      </dsp:nvSpPr>
      <dsp:spPr>
        <a:xfrm>
          <a:off x="0" y="2082039"/>
          <a:ext cx="6572250" cy="1366043"/>
        </a:xfrm>
        <a:prstGeom prst="rec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b="0" i="0" kern="1200" dirty="0"/>
            <a:t>Provost meets with representatives and formulates recommendations for President and Board of Trustees</a:t>
          </a:r>
          <a:endParaRPr lang="en-US" sz="2300" kern="1200" dirty="0"/>
        </a:p>
      </dsp:txBody>
      <dsp:txXfrm>
        <a:off x="0" y="2082039"/>
        <a:ext cx="6572250" cy="1366043"/>
      </dsp:txXfrm>
    </dsp:sp>
    <dsp:sp modelId="{8C775B22-90FA-4854-A14C-1CC0889BAA05}">
      <dsp:nvSpPr>
        <dsp:cNvPr id="0" name=""/>
        <dsp:cNvSpPr/>
      </dsp:nvSpPr>
      <dsp:spPr>
        <a:xfrm rot="10800000">
          <a:off x="0" y="1555"/>
          <a:ext cx="6572250" cy="2100974"/>
        </a:xfrm>
        <a:prstGeom prst="upArrowCallou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b="0" i="0" kern="1200" dirty="0"/>
            <a:t>Representatives of the provost meet with each dean – Associate Provost FASA, and a distinguished MSU faculty panel -- to review each case</a:t>
          </a:r>
          <a:endParaRPr lang="en-US" sz="2300" kern="1200" dirty="0"/>
        </a:p>
      </dsp:txBody>
      <dsp:txXfrm rot="10800000">
        <a:off x="0" y="1555"/>
        <a:ext cx="6572250" cy="13651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1AE7DBA3-FCA1-4EDE-A1A0-5CC44E1C6808}" type="slidenum">
              <a:rPr lang="en-US" smtClean="0"/>
              <a:pPr/>
              <a:t>‹#›</a:t>
            </a:fld>
            <a:endParaRPr lang="en-US"/>
          </a:p>
        </p:txBody>
      </p:sp>
    </p:spTree>
    <p:extLst>
      <p:ext uri="{BB962C8B-B14F-4D97-AF65-F5344CB8AC3E}">
        <p14:creationId xmlns:p14="http://schemas.microsoft.com/office/powerpoint/2010/main" val="169004059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392F52B5-4286-49B6-BE57-D0EDE04A97E7}" type="slidenum">
              <a:rPr lang="en-US" smtClean="0"/>
              <a:pPr/>
              <a:t>‹#›</a:t>
            </a:fld>
            <a:endParaRPr lang="en-US"/>
          </a:p>
        </p:txBody>
      </p:sp>
    </p:spTree>
    <p:extLst>
      <p:ext uri="{BB962C8B-B14F-4D97-AF65-F5344CB8AC3E}">
        <p14:creationId xmlns:p14="http://schemas.microsoft.com/office/powerpoint/2010/main" val="104150749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2F52B5-4286-49B6-BE57-D0EDE04A97E7}"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37342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392F52B5-4286-49B6-BE57-D0EDE04A97E7}" type="slidenum">
              <a:rPr lang="en-US" smtClean="0"/>
              <a:pPr/>
              <a:t>17</a:t>
            </a:fld>
            <a:endParaRPr lang="en-US"/>
          </a:p>
        </p:txBody>
      </p:sp>
    </p:spTree>
    <p:extLst>
      <p:ext uri="{BB962C8B-B14F-4D97-AF65-F5344CB8AC3E}">
        <p14:creationId xmlns:p14="http://schemas.microsoft.com/office/powerpoint/2010/main" val="339262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192BEC-7FF6-42E4-99D2-2A63A30AB673}" type="datetimeFigureOut">
              <a:rPr lang="en-US" smtClean="0"/>
              <a:pPr/>
              <a:t>3/9/2022</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0240800D-A8D5-42EF-BF2C-0996736200F5}"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695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92BEC-7FF6-42E4-99D2-2A63A30AB673}"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800D-A8D5-42EF-BF2C-0996736200F5}" type="slidenum">
              <a:rPr lang="en-US" smtClean="0"/>
              <a:pPr/>
              <a:t>‹#›</a:t>
            </a:fld>
            <a:endParaRPr lang="en-US"/>
          </a:p>
        </p:txBody>
      </p:sp>
    </p:spTree>
    <p:extLst>
      <p:ext uri="{BB962C8B-B14F-4D97-AF65-F5344CB8AC3E}">
        <p14:creationId xmlns:p14="http://schemas.microsoft.com/office/powerpoint/2010/main" val="423408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92BEC-7FF6-42E4-99D2-2A63A30AB673}"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800D-A8D5-42EF-BF2C-0996736200F5}"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215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92BEC-7FF6-42E4-99D2-2A63A30AB673}"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800D-A8D5-42EF-BF2C-0996736200F5}"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077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92BEC-7FF6-42E4-99D2-2A63A30AB673}"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800D-A8D5-42EF-BF2C-0996736200F5}"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646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192BEC-7FF6-42E4-99D2-2A63A30AB673}" type="datetimeFigureOut">
              <a:rPr lang="en-US" smtClean="0"/>
              <a:pPr/>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0800D-A8D5-42EF-BF2C-0996736200F5}"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360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192BEC-7FF6-42E4-99D2-2A63A30AB673}" type="datetimeFigureOut">
              <a:rPr lang="en-US" smtClean="0"/>
              <a:pPr/>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40800D-A8D5-42EF-BF2C-0996736200F5}" type="slidenum">
              <a:rPr lang="en-US" smtClean="0"/>
              <a:pPr/>
              <a:t>‹#›</a:t>
            </a:fld>
            <a:endParaRPr lang="en-US"/>
          </a:p>
        </p:txBody>
      </p:sp>
    </p:spTree>
    <p:extLst>
      <p:ext uri="{BB962C8B-B14F-4D97-AF65-F5344CB8AC3E}">
        <p14:creationId xmlns:p14="http://schemas.microsoft.com/office/powerpoint/2010/main" val="229109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192BEC-7FF6-42E4-99D2-2A63A30AB673}" type="datetimeFigureOut">
              <a:rPr lang="en-US" smtClean="0"/>
              <a:pPr/>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0800D-A8D5-42EF-BF2C-0996736200F5}" type="slidenum">
              <a:rPr lang="en-US" smtClean="0"/>
              <a:pPr/>
              <a:t>‹#›</a:t>
            </a:fld>
            <a:endParaRPr lang="en-US"/>
          </a:p>
        </p:txBody>
      </p:sp>
    </p:spTree>
    <p:extLst>
      <p:ext uri="{BB962C8B-B14F-4D97-AF65-F5344CB8AC3E}">
        <p14:creationId xmlns:p14="http://schemas.microsoft.com/office/powerpoint/2010/main" val="93527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92BEC-7FF6-42E4-99D2-2A63A30AB673}" type="datetimeFigureOut">
              <a:rPr lang="en-US" smtClean="0"/>
              <a:pPr/>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40800D-A8D5-42EF-BF2C-0996736200F5}" type="slidenum">
              <a:rPr lang="en-US" smtClean="0"/>
              <a:pPr/>
              <a:t>‹#›</a:t>
            </a:fld>
            <a:endParaRPr lang="en-US"/>
          </a:p>
        </p:txBody>
      </p:sp>
    </p:spTree>
    <p:extLst>
      <p:ext uri="{BB962C8B-B14F-4D97-AF65-F5344CB8AC3E}">
        <p14:creationId xmlns:p14="http://schemas.microsoft.com/office/powerpoint/2010/main" val="379730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7192BEC-7FF6-42E4-99D2-2A63A30AB673}" type="datetimeFigureOut">
              <a:rPr lang="en-US" smtClean="0"/>
              <a:pPr/>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0800D-A8D5-42EF-BF2C-0996736200F5}"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501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E7192BEC-7FF6-42E4-99D2-2A63A30AB673}" type="datetimeFigureOut">
              <a:rPr lang="en-US" smtClean="0"/>
              <a:pPr/>
              <a:t>3/9/2022</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0240800D-A8D5-42EF-BF2C-0996736200F5}"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815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7192BEC-7FF6-42E4-99D2-2A63A30AB673}" type="datetimeFigureOut">
              <a:rPr lang="en-US" smtClean="0"/>
              <a:pPr/>
              <a:t>3/9/2022</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0240800D-A8D5-42EF-BF2C-0996736200F5}" type="slidenum">
              <a:rPr lang="en-US" smtClean="0"/>
              <a:pPr/>
              <a:t>‹#›</a:t>
            </a:fld>
            <a:endParaRPr lang="en-US"/>
          </a:p>
        </p:txBody>
      </p:sp>
    </p:spTree>
    <p:extLst>
      <p:ext uri="{BB962C8B-B14F-4D97-AF65-F5344CB8AC3E}">
        <p14:creationId xmlns:p14="http://schemas.microsoft.com/office/powerpoint/2010/main" val="213232037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mailto:langsu@msu.edu" TargetMode="External"/><Relationship Id="rId7" Type="http://schemas.openxmlformats.org/officeDocument/2006/relationships/hyperlink" Target="mailto:burtkara@ms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petrovi8@msu.edu" TargetMode="External"/><Relationship Id="rId5" Type="http://schemas.openxmlformats.org/officeDocument/2006/relationships/hyperlink" Target="mailto:sortmanm@msu.edu" TargetMode="External"/><Relationship Id="rId4" Type="http://schemas.openxmlformats.org/officeDocument/2006/relationships/hyperlink" Target="mailto:lewlessk@msu.edu"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7" name="Straight Connector 16">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1B6FE1E6-1155-46CD-9113-BC03DDD53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0DFCE9-814C-46CF-8B54-3DF7C405D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Content Placeholder 2"/>
          <p:cNvSpPr txBox="1">
            <a:spLocks/>
          </p:cNvSpPr>
          <p:nvPr/>
        </p:nvSpPr>
        <p:spPr>
          <a:xfrm>
            <a:off x="1120880" y="4672951"/>
            <a:ext cx="7202454" cy="960755"/>
          </a:xfrm>
          <a:prstGeom prst="rect">
            <a:avLst/>
          </a:prstGeom>
        </p:spPr>
        <p:txBody>
          <a:bodyPr vert="horz" lIns="91440" tIns="45720" rIns="91440" bIns="45720" rtlCol="0" anchor="t">
            <a:noAutofit/>
          </a:bodyPr>
          <a:lstStyle/>
          <a:p>
            <a:pPr marL="0" marR="0" lvl="0" indent="0" algn="ctr" defTabSz="914400" fontAlgn="base">
              <a:lnSpc>
                <a:spcPct val="90000"/>
              </a:lnSpc>
              <a:spcBef>
                <a:spcPct val="0"/>
              </a:spcBef>
              <a:spcAft>
                <a:spcPts val="600"/>
              </a:spcAft>
              <a:buClrTx/>
              <a:buSzTx/>
              <a:tabLst/>
              <a:defRPr/>
            </a:pPr>
            <a:endParaRPr kumimoji="0" lang="en-US" sz="2400" u="none" strike="noStrike" cap="all" spc="0" normalizeH="0" baseline="0" noProof="0" dirty="0">
              <a:ln>
                <a:noFill/>
              </a:ln>
              <a:uLnTx/>
              <a:uFillTx/>
              <a:latin typeface="+mj-lt"/>
              <a:ea typeface="+mj-ea"/>
              <a:cs typeface="+mj-cs"/>
            </a:endParaRPr>
          </a:p>
          <a:p>
            <a:pPr marL="0" marR="0" lvl="0" indent="0" algn="ctr" defTabSz="914400" fontAlgn="base">
              <a:lnSpc>
                <a:spcPct val="90000"/>
              </a:lnSpc>
              <a:spcBef>
                <a:spcPct val="0"/>
              </a:spcBef>
              <a:spcAft>
                <a:spcPts val="600"/>
              </a:spcAft>
              <a:buClrTx/>
              <a:buSzTx/>
              <a:tabLst/>
              <a:defRPr/>
            </a:pPr>
            <a:r>
              <a:rPr lang="en-US" sz="2400" cap="all" dirty="0">
                <a:latin typeface="+mj-lt"/>
                <a:ea typeface="+mj-ea"/>
                <a:cs typeface="+mj-cs"/>
              </a:rPr>
              <a:t>Administrator Perspectives</a:t>
            </a:r>
          </a:p>
          <a:p>
            <a:pPr marL="0" marR="0" lvl="0" indent="0" algn="ctr" defTabSz="914400" fontAlgn="base">
              <a:lnSpc>
                <a:spcPct val="90000"/>
              </a:lnSpc>
              <a:spcBef>
                <a:spcPct val="0"/>
              </a:spcBef>
              <a:spcAft>
                <a:spcPts val="600"/>
              </a:spcAft>
              <a:buClrTx/>
              <a:buSzTx/>
              <a:tabLst/>
              <a:defRPr/>
            </a:pPr>
            <a:r>
              <a:rPr kumimoji="0" lang="en-US" sz="2400" u="none" strike="noStrike" cap="all" spc="0" normalizeH="0" baseline="0" noProof="0" dirty="0">
                <a:ln>
                  <a:noFill/>
                </a:ln>
                <a:uLnTx/>
                <a:uFillTx/>
                <a:latin typeface="+mj-lt"/>
                <a:ea typeface="+mj-ea"/>
                <a:cs typeface="+mj-cs"/>
              </a:rPr>
              <a:t>Promotion to Full Professor</a:t>
            </a:r>
          </a:p>
        </p:txBody>
      </p:sp>
      <p:cxnSp>
        <p:nvCxnSpPr>
          <p:cNvPr id="25" name="Straight Connector 24">
            <a:extLst>
              <a:ext uri="{FF2B5EF4-FFF2-40B4-BE49-F238E27FC236}">
                <a16:creationId xmlns:a16="http://schemas.microsoft.com/office/drawing/2014/main" id="{34EA8DE4-CCC2-431B-8C80-EA90145DB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4826256"/>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4CB4C886-8576-4974-AB93-DE953D243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15050"/>
            <a:ext cx="9144000" cy="742950"/>
          </a:xfrm>
          <a:prstGeom prst="rect">
            <a:avLst/>
          </a:prstGeom>
        </p:spPr>
      </p:pic>
      <p:cxnSp>
        <p:nvCxnSpPr>
          <p:cNvPr id="29" name="Straight Connector 28">
            <a:extLst>
              <a:ext uri="{FF2B5EF4-FFF2-40B4-BE49-F238E27FC236}">
                <a16:creationId xmlns:a16="http://schemas.microsoft.com/office/drawing/2014/main" id="{9F386762-7F04-4308-9C63-5F9B6DD51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C183D7F6-B498-43B3-948B-1728B52AA6E4}">
                <adec:decorative xmlns:adec="http://schemas.microsoft.com/office/drawing/2017/decorative" val="1"/>
              </a:ext>
            </a:extLst>
          </p:cNvPr>
          <p:cNvGrpSpPr/>
          <p:nvPr/>
        </p:nvGrpSpPr>
        <p:grpSpPr>
          <a:xfrm>
            <a:off x="1088684" y="859808"/>
            <a:ext cx="7203281" cy="2344361"/>
            <a:chOff x="0" y="-56509"/>
            <a:chExt cx="7733109" cy="2051016"/>
          </a:xfrm>
        </p:grpSpPr>
        <p:sp>
          <p:nvSpPr>
            <p:cNvPr id="6" name="Rounded Rectangle 5" descr="Green Background"/>
            <p:cNvSpPr/>
            <p:nvPr/>
          </p:nvSpPr>
          <p:spPr>
            <a:xfrm>
              <a:off x="0" y="0"/>
              <a:ext cx="7696200" cy="1994507"/>
            </a:xfrm>
            <a:prstGeom prst="roundRect">
              <a:avLst/>
            </a:prstGeom>
            <a:solidFill>
              <a:srgbClr val="00602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4564" y="-56509"/>
              <a:ext cx="7698545" cy="179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rmAutofit/>
            </a:bodyPr>
            <a:lstStyle/>
            <a:p>
              <a:pPr lvl="0" algn="ctr" defTabSz="1955800" rtl="0">
                <a:lnSpc>
                  <a:spcPct val="90000"/>
                </a:lnSpc>
                <a:spcBef>
                  <a:spcPct val="0"/>
                </a:spcBef>
                <a:spcAft>
                  <a:spcPct val="35000"/>
                </a:spcAft>
              </a:pPr>
              <a:endParaRPr lang="en-US" sz="4000" kern="1200" dirty="0"/>
            </a:p>
          </p:txBody>
        </p:sp>
      </p:grpSp>
      <p:sp>
        <p:nvSpPr>
          <p:cNvPr id="2" name="Title 1">
            <a:extLst>
              <a:ext uri="{FF2B5EF4-FFF2-40B4-BE49-F238E27FC236}">
                <a16:creationId xmlns:a16="http://schemas.microsoft.com/office/drawing/2014/main" id="{4FCE4B1E-278B-4DA8-9AFF-5E8B432A50CB}"/>
              </a:ext>
            </a:extLst>
          </p:cNvPr>
          <p:cNvSpPr>
            <a:spLocks noGrp="1"/>
          </p:cNvSpPr>
          <p:nvPr>
            <p:ph type="ctrTitle"/>
          </p:nvPr>
        </p:nvSpPr>
        <p:spPr>
          <a:xfrm>
            <a:off x="1601651" y="729586"/>
            <a:ext cx="6643234" cy="2279770"/>
          </a:xfrm>
        </p:spPr>
        <p:txBody>
          <a:bodyPr/>
          <a:lstStyle/>
          <a:p>
            <a:pPr rtl="0" eaLnBrk="1" fontAlgn="base" latinLnBrk="0" hangingPunct="1"/>
            <a:r>
              <a:rPr lang="en-US" sz="3600" kern="1200" cap="all" spc="0" baseline="0" dirty="0">
                <a:ln>
                  <a:noFill/>
                </a:ln>
                <a:solidFill>
                  <a:schemeClr val="bg1"/>
                </a:solidFill>
                <a:effectLst/>
                <a:ea typeface="+mn-ea"/>
                <a:cs typeface="+mn-cs"/>
              </a:rPr>
              <a:t>Promotion basics at MSU</a:t>
            </a:r>
            <a:endParaRPr lang="en-US" sz="3600" dirty="0">
              <a:solidFill>
                <a:schemeClr val="bg1"/>
              </a:solidFill>
              <a:effectLst/>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2560-152C-4D3F-9582-2ACE55428C47}"/>
              </a:ext>
            </a:extLst>
          </p:cNvPr>
          <p:cNvSpPr>
            <a:spLocks noGrp="1"/>
          </p:cNvSpPr>
          <p:nvPr>
            <p:ph type="title"/>
          </p:nvPr>
        </p:nvSpPr>
        <p:spPr/>
        <p:txBody>
          <a:bodyPr/>
          <a:lstStyle/>
          <a:p>
            <a:pPr algn="ctr" rtl="0"/>
            <a:r>
              <a:rPr lang="en-US" sz="2800" b="1" i="0" kern="1200" baseline="0" dirty="0">
                <a:solidFill>
                  <a:srgbClr val="000000"/>
                </a:solidFill>
                <a:effectLst/>
              </a:rPr>
              <a:t>Average Time in Rank </a:t>
            </a:r>
            <a:endParaRPr lang="en-US" dirty="0">
              <a:effectLst/>
            </a:endParaRPr>
          </a:p>
          <a:p>
            <a:pPr algn="ctr" rtl="0"/>
            <a:r>
              <a:rPr lang="en-US" sz="2800" b="1" i="0" kern="1200" baseline="0" dirty="0">
                <a:solidFill>
                  <a:srgbClr val="000000"/>
                </a:solidFill>
                <a:effectLst/>
              </a:rPr>
              <a:t>When Promoted to Professor</a:t>
            </a:r>
            <a:endParaRPr lang="en-US" dirty="0">
              <a:effectLst/>
            </a:endParaRPr>
          </a:p>
          <a:p>
            <a:pPr algn="ctr"/>
            <a:endParaRPr lang="en-US" dirty="0"/>
          </a:p>
        </p:txBody>
      </p:sp>
      <p:pic>
        <p:nvPicPr>
          <p:cNvPr id="7" name="Content Placeholder 6" descr="Average Time in Rank When Promoted to Professor 7-9 years between 2008 - 2018">
            <a:extLst>
              <a:ext uri="{FF2B5EF4-FFF2-40B4-BE49-F238E27FC236}">
                <a16:creationId xmlns:a16="http://schemas.microsoft.com/office/drawing/2014/main" id="{79FCA00E-155B-4473-8BA3-7461FAF51B1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2609" y="1554034"/>
            <a:ext cx="6096000" cy="3749931"/>
          </a:xfrm>
        </p:spPr>
      </p:pic>
    </p:spTree>
    <p:extLst>
      <p:ext uri="{BB962C8B-B14F-4D97-AF65-F5344CB8AC3E}">
        <p14:creationId xmlns:p14="http://schemas.microsoft.com/office/powerpoint/2010/main" val="406329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96EA-12E2-024E-BBF1-4F3305A13B22}"/>
              </a:ext>
            </a:extLst>
          </p:cNvPr>
          <p:cNvSpPr>
            <a:spLocks noGrp="1"/>
          </p:cNvSpPr>
          <p:nvPr>
            <p:ph type="title"/>
          </p:nvPr>
        </p:nvSpPr>
        <p:spPr/>
        <p:txBody>
          <a:bodyPr>
            <a:normAutofit/>
          </a:bodyPr>
          <a:lstStyle/>
          <a:p>
            <a:r>
              <a:rPr lang="en-US" dirty="0"/>
              <a:t>Evaluation &amp; Impact of COVID</a:t>
            </a:r>
          </a:p>
        </p:txBody>
      </p:sp>
      <p:sp>
        <p:nvSpPr>
          <p:cNvPr id="3" name="Content Placeholder 2">
            <a:extLst>
              <a:ext uri="{FF2B5EF4-FFF2-40B4-BE49-F238E27FC236}">
                <a16:creationId xmlns:a16="http://schemas.microsoft.com/office/drawing/2014/main" id="{38CFDCFF-1DED-8C47-B25B-6CB1D6B0E54C}"/>
              </a:ext>
            </a:extLst>
          </p:cNvPr>
          <p:cNvSpPr>
            <a:spLocks noGrp="1"/>
          </p:cNvSpPr>
          <p:nvPr>
            <p:ph idx="1"/>
          </p:nvPr>
        </p:nvSpPr>
        <p:spPr/>
        <p:txBody>
          <a:bodyPr>
            <a:normAutofit fontScale="92500"/>
          </a:bodyPr>
          <a:lstStyle/>
          <a:p>
            <a:r>
              <a:rPr lang="en-US" sz="2000" dirty="0"/>
              <a:t>COVID Impact statement - The purpose is to acknowledge that faculty and academic staff (FAS) at MSU have encountered varied challenges due to the pandemic. </a:t>
            </a:r>
          </a:p>
          <a:p>
            <a:r>
              <a:rPr lang="en-US" sz="2000" dirty="0"/>
              <a:t>Guidelines for FAS on writing a COVID-19 impact statement that may be submitted to their unit administrator as part of their activity report for annual review, and to internal and external reviewers upon promotion appointment assessments.</a:t>
            </a:r>
          </a:p>
          <a:p>
            <a:r>
              <a:rPr lang="en-US" sz="2000" dirty="0"/>
              <a:t>Prompts for considering what to include in the impact statement.</a:t>
            </a:r>
          </a:p>
        </p:txBody>
      </p:sp>
    </p:spTree>
    <p:extLst>
      <p:ext uri="{BB962C8B-B14F-4D97-AF65-F5344CB8AC3E}">
        <p14:creationId xmlns:p14="http://schemas.microsoft.com/office/powerpoint/2010/main" val="387996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B5C2-5A59-2C41-8A7F-B097809913AB}"/>
              </a:ext>
            </a:extLst>
          </p:cNvPr>
          <p:cNvSpPr>
            <a:spLocks noGrp="1"/>
          </p:cNvSpPr>
          <p:nvPr>
            <p:ph type="title"/>
          </p:nvPr>
        </p:nvSpPr>
        <p:spPr/>
        <p:txBody>
          <a:bodyPr>
            <a:normAutofit/>
          </a:bodyPr>
          <a:lstStyle/>
          <a:p>
            <a:r>
              <a:rPr lang="en-US" dirty="0"/>
              <a:t>How to Use a COVID Impact Statement </a:t>
            </a:r>
            <a:r>
              <a:rPr lang="en-US" sz="1800" dirty="0"/>
              <a:t>(1 of 2)</a:t>
            </a:r>
          </a:p>
        </p:txBody>
      </p:sp>
      <p:sp>
        <p:nvSpPr>
          <p:cNvPr id="3" name="Content Placeholder 2">
            <a:extLst>
              <a:ext uri="{FF2B5EF4-FFF2-40B4-BE49-F238E27FC236}">
                <a16:creationId xmlns:a16="http://schemas.microsoft.com/office/drawing/2014/main" id="{A38FBBF5-4067-984B-B6F1-AE61ABC9FAE8}"/>
              </a:ext>
            </a:extLst>
          </p:cNvPr>
          <p:cNvSpPr>
            <a:spLocks noGrp="1"/>
          </p:cNvSpPr>
          <p:nvPr>
            <p:ph idx="1"/>
          </p:nvPr>
        </p:nvSpPr>
        <p:spPr/>
        <p:txBody>
          <a:bodyPr>
            <a:normAutofit fontScale="85000" lnSpcReduction="10000"/>
          </a:bodyPr>
          <a:lstStyle/>
          <a:p>
            <a:r>
              <a:rPr lang="en-US" sz="2000" dirty="0"/>
              <a:t>Broad discussions within disciplines and academic units need to be facilitated to explore how the discipline(s) has been impacted by the pandemic and what opportunities for program growth and scholarship were not possible to inform the context of how to judge accomplishments.</a:t>
            </a:r>
          </a:p>
          <a:p>
            <a:pPr marL="0" indent="0">
              <a:buNone/>
            </a:pPr>
            <a:endParaRPr lang="en-US" sz="2000" dirty="0"/>
          </a:p>
          <a:p>
            <a:r>
              <a:rPr lang="en-US" sz="2000" dirty="0"/>
              <a:t>The impact statement provided by a FAS member is accepted as valid because they are a trusted member of the scholarly community.</a:t>
            </a:r>
          </a:p>
          <a:p>
            <a:pPr marL="457200" indent="-457200">
              <a:buAutoNum type="arabicPeriod"/>
            </a:pPr>
            <a:endParaRPr lang="en-US" sz="2000" dirty="0"/>
          </a:p>
          <a:p>
            <a:r>
              <a:rPr lang="en-US" sz="2000" dirty="0"/>
              <a:t>Each impact statement is equally valued .</a:t>
            </a:r>
          </a:p>
          <a:p>
            <a:pPr marL="457200" indent="-457200">
              <a:buAutoNum type="arabicPeriod"/>
            </a:pPr>
            <a:endParaRPr lang="en-US" sz="2000" dirty="0"/>
          </a:p>
          <a:p>
            <a:pPr marL="457200" indent="-457200">
              <a:buAutoNum type="arabicPeriod"/>
            </a:pPr>
            <a:endParaRPr lang="en-US" sz="2000" dirty="0"/>
          </a:p>
          <a:p>
            <a:endParaRPr lang="en-US" sz="2000" dirty="0"/>
          </a:p>
          <a:p>
            <a:endParaRPr lang="en-US" dirty="0"/>
          </a:p>
        </p:txBody>
      </p:sp>
    </p:spTree>
    <p:extLst>
      <p:ext uri="{BB962C8B-B14F-4D97-AF65-F5344CB8AC3E}">
        <p14:creationId xmlns:p14="http://schemas.microsoft.com/office/powerpoint/2010/main" val="35402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BBAB-E808-1E4E-B766-4F15CAAB89B1}"/>
              </a:ext>
            </a:extLst>
          </p:cNvPr>
          <p:cNvSpPr>
            <a:spLocks noGrp="1"/>
          </p:cNvSpPr>
          <p:nvPr>
            <p:ph type="title"/>
          </p:nvPr>
        </p:nvSpPr>
        <p:spPr/>
        <p:txBody>
          <a:bodyPr>
            <a:normAutofit/>
          </a:bodyPr>
          <a:lstStyle/>
          <a:p>
            <a:r>
              <a:rPr lang="en-US" dirty="0"/>
              <a:t>How to Use a COVID Impact Statement </a:t>
            </a:r>
            <a:r>
              <a:rPr lang="en-US" sz="1800" dirty="0"/>
              <a:t>(2 of 2)</a:t>
            </a:r>
            <a:endParaRPr lang="en-US" dirty="0"/>
          </a:p>
        </p:txBody>
      </p:sp>
      <p:sp>
        <p:nvSpPr>
          <p:cNvPr id="3" name="Content Placeholder 2">
            <a:extLst>
              <a:ext uri="{FF2B5EF4-FFF2-40B4-BE49-F238E27FC236}">
                <a16:creationId xmlns:a16="http://schemas.microsoft.com/office/drawing/2014/main" id="{15FD446D-9D42-E64F-8B58-1631FAF454FC}"/>
              </a:ext>
            </a:extLst>
          </p:cNvPr>
          <p:cNvSpPr>
            <a:spLocks noGrp="1"/>
          </p:cNvSpPr>
          <p:nvPr>
            <p:ph idx="1"/>
          </p:nvPr>
        </p:nvSpPr>
        <p:spPr/>
        <p:txBody>
          <a:bodyPr>
            <a:normAutofit fontScale="85000" lnSpcReduction="10000"/>
          </a:bodyPr>
          <a:lstStyle/>
          <a:p>
            <a:r>
              <a:rPr lang="en-US" sz="2000" dirty="0"/>
              <a:t>Impact of the pandemic may be accelerating as well as decelerating and may change over time.</a:t>
            </a:r>
          </a:p>
          <a:p>
            <a:r>
              <a:rPr lang="en-US" sz="2000" dirty="0"/>
              <a:t>Under such extraordinary times, the work that is produced can still be evaluated based on quality and relevance to increasing knowledge and understanding rather than on quantity of work. </a:t>
            </a:r>
          </a:p>
          <a:p>
            <a:r>
              <a:rPr lang="en-US" sz="2000" dirty="0"/>
              <a:t>Assessments about annual reviews, reappointment, and  promotion must be made on the information provided by the FAS member. While a COVID impact statement is not required, impact that is not documented cannot be considered in assessments.</a:t>
            </a:r>
          </a:p>
          <a:p>
            <a:endParaRPr lang="en-US" sz="2000" dirty="0"/>
          </a:p>
        </p:txBody>
      </p:sp>
    </p:spTree>
    <p:extLst>
      <p:ext uri="{BB962C8B-B14F-4D97-AF65-F5344CB8AC3E}">
        <p14:creationId xmlns:p14="http://schemas.microsoft.com/office/powerpoint/2010/main" val="3498762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EDA0-0ADF-B44F-A104-5048AEFF05BF}"/>
              </a:ext>
            </a:extLst>
          </p:cNvPr>
          <p:cNvSpPr>
            <a:spLocks noGrp="1"/>
          </p:cNvSpPr>
          <p:nvPr>
            <p:ph type="title"/>
          </p:nvPr>
        </p:nvSpPr>
        <p:spPr/>
        <p:txBody>
          <a:bodyPr>
            <a:normAutofit/>
          </a:bodyPr>
          <a:lstStyle/>
          <a:p>
            <a:r>
              <a:rPr lang="en-US" dirty="0"/>
              <a:t>How to Use a COVID Impact Statement</a:t>
            </a:r>
          </a:p>
        </p:txBody>
      </p:sp>
      <p:sp>
        <p:nvSpPr>
          <p:cNvPr id="3" name="Content Placeholder 2">
            <a:extLst>
              <a:ext uri="{FF2B5EF4-FFF2-40B4-BE49-F238E27FC236}">
                <a16:creationId xmlns:a16="http://schemas.microsoft.com/office/drawing/2014/main" id="{5B8CAEBA-2B9E-C849-9326-6607812ED103}"/>
              </a:ext>
            </a:extLst>
          </p:cNvPr>
          <p:cNvSpPr>
            <a:spLocks noGrp="1"/>
          </p:cNvSpPr>
          <p:nvPr>
            <p:ph idx="1"/>
          </p:nvPr>
        </p:nvSpPr>
        <p:spPr/>
        <p:txBody>
          <a:bodyPr>
            <a:normAutofit/>
          </a:bodyPr>
          <a:lstStyle/>
          <a:p>
            <a:r>
              <a:rPr lang="en-US" sz="2000" dirty="0"/>
              <a:t>Value-based categories like sharing information, expanding opportunities of others, and mentoring/stewardship may be applied to activity reports and impact statements to allow FAS to share the multiple ways learning, teaching, and knowing have occurred to indicate how FAS have been doing valuable, adaptive, human-based work in other new and perhaps non-traditional ways.</a:t>
            </a:r>
          </a:p>
        </p:txBody>
      </p:sp>
    </p:spTree>
    <p:extLst>
      <p:ext uri="{BB962C8B-B14F-4D97-AF65-F5344CB8AC3E}">
        <p14:creationId xmlns:p14="http://schemas.microsoft.com/office/powerpoint/2010/main" val="151863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REVIEW PROCESS</a:t>
            </a:r>
          </a:p>
        </p:txBody>
      </p:sp>
      <p:graphicFrame>
        <p:nvGraphicFramePr>
          <p:cNvPr id="5" name="Content Placeholder 4" descr="Department level committee makes recommendation to chair or school director&#10;Chair independently makes a recommendation to the dean&#10;The dean is advised by a college review committee&#10;The dean independently makes a recommendation to the provost&#10;"/>
          <p:cNvGraphicFramePr>
            <a:graphicFrameLocks noGrp="1"/>
          </p:cNvGraphicFramePr>
          <p:nvPr>
            <p:ph idx="1"/>
            <p:extLst>
              <p:ext uri="{D42A27DB-BD31-4B8C-83A1-F6EECF244321}">
                <p14:modId xmlns:p14="http://schemas.microsoft.com/office/powerpoint/2010/main" val="2077889725"/>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REVIEW PROCESS (Continued)</a:t>
            </a:r>
            <a:br>
              <a:rPr lang="en-US" dirty="0"/>
            </a:br>
            <a:endParaRPr lang="en-US" dirty="0"/>
          </a:p>
        </p:txBody>
      </p:sp>
      <p:graphicFrame>
        <p:nvGraphicFramePr>
          <p:cNvPr id="5" name="Content Placeholder 4" descr="Representatives of the provost meet with each dean – Associate Provost FASA, and a distinguished MSU faculty panel -- to review each case&#10;Provost meets with representatives and formulates recommendations for President and Board of Trustees&#10;"/>
          <p:cNvGraphicFramePr>
            <a:graphicFrameLocks noGrp="1"/>
          </p:cNvGraphicFramePr>
          <p:nvPr>
            <p:ph idx="1"/>
            <p:extLst>
              <p:ext uri="{D42A27DB-BD31-4B8C-83A1-F6EECF244321}">
                <p14:modId xmlns:p14="http://schemas.microsoft.com/office/powerpoint/2010/main" val="1763142853"/>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708A9F-A0DF-0941-83B7-A6875E2CD820}"/>
              </a:ext>
            </a:extLst>
          </p:cNvPr>
          <p:cNvSpPr>
            <a:spLocks noGrp="1"/>
          </p:cNvSpPr>
          <p:nvPr>
            <p:ph idx="1"/>
          </p:nvPr>
        </p:nvSpPr>
        <p:spPr>
          <a:xfrm>
            <a:off x="4038600" y="457200"/>
            <a:ext cx="4916510" cy="5546047"/>
          </a:xfrm>
        </p:spPr>
        <p:txBody>
          <a:bodyPr anchor="ctr">
            <a:normAutofit/>
          </a:bodyPr>
          <a:lstStyle/>
          <a:p>
            <a:pPr marL="0" indent="0">
              <a:buNone/>
            </a:pPr>
            <a:r>
              <a:rPr lang="en-US" sz="1700" dirty="0"/>
              <a:t>Please feel free to reach out to the Faculty and Academic Staff Affairs resources team:</a:t>
            </a:r>
          </a:p>
          <a:p>
            <a:pPr marL="0" indent="0">
              <a:buNone/>
            </a:pPr>
            <a:endParaRPr lang="en-US" sz="1700" dirty="0"/>
          </a:p>
          <a:p>
            <a:pPr marL="0" indent="0">
              <a:buNone/>
            </a:pPr>
            <a:r>
              <a:rPr lang="en-US" sz="1700" dirty="0"/>
              <a:t>Suzanne Lang </a:t>
            </a:r>
            <a:r>
              <a:rPr lang="en-US" sz="1700" dirty="0">
                <a:solidFill>
                  <a:srgbClr val="0070C0"/>
                </a:solidFill>
                <a:hlinkClick r:id="rId3">
                  <a:extLst>
                    <a:ext uri="{A12FA001-AC4F-418D-AE19-62706E023703}">
                      <ahyp:hlinkClr xmlns:ahyp="http://schemas.microsoft.com/office/drawing/2018/hyperlinkcolor" val="tx"/>
                    </a:ext>
                  </a:extLst>
                </a:hlinkClick>
              </a:rPr>
              <a:t>langsu@msu.edu</a:t>
            </a:r>
            <a:endParaRPr lang="en-US" sz="1700" dirty="0">
              <a:solidFill>
                <a:srgbClr val="0070C0"/>
              </a:solidFill>
            </a:endParaRPr>
          </a:p>
          <a:p>
            <a:pPr marL="0" indent="0">
              <a:buNone/>
            </a:pPr>
            <a:r>
              <a:rPr lang="en-US" sz="1700" dirty="0"/>
              <a:t>Kathy Lewless </a:t>
            </a:r>
            <a:r>
              <a:rPr lang="en-US" sz="1700" dirty="0">
                <a:solidFill>
                  <a:srgbClr val="0070C0"/>
                </a:solidFill>
                <a:hlinkClick r:id="rId4">
                  <a:extLst>
                    <a:ext uri="{A12FA001-AC4F-418D-AE19-62706E023703}">
                      <ahyp:hlinkClr xmlns:ahyp="http://schemas.microsoft.com/office/drawing/2018/hyperlinkcolor" val="tx"/>
                    </a:ext>
                  </a:extLst>
                </a:hlinkClick>
              </a:rPr>
              <a:t>lewlessk@msu.edu</a:t>
            </a:r>
            <a:endParaRPr lang="en-US" sz="1700" dirty="0">
              <a:solidFill>
                <a:srgbClr val="0070C0"/>
              </a:solidFill>
            </a:endParaRPr>
          </a:p>
          <a:p>
            <a:pPr marL="0" indent="0">
              <a:buNone/>
            </a:pPr>
            <a:r>
              <a:rPr lang="en-US" sz="1700" dirty="0"/>
              <a:t>Melissa Sortman </a:t>
            </a:r>
            <a:r>
              <a:rPr lang="en-US" sz="1700" dirty="0">
                <a:solidFill>
                  <a:srgbClr val="0070C0"/>
                </a:solidFill>
                <a:hlinkClick r:id="rId5">
                  <a:extLst>
                    <a:ext uri="{A12FA001-AC4F-418D-AE19-62706E023703}">
                      <ahyp:hlinkClr xmlns:ahyp="http://schemas.microsoft.com/office/drawing/2018/hyperlinkcolor" val="tx"/>
                    </a:ext>
                  </a:extLst>
                </a:hlinkClick>
              </a:rPr>
              <a:t>sortmanm@msu.edu</a:t>
            </a:r>
            <a:endParaRPr lang="en-US" sz="1700" dirty="0">
              <a:solidFill>
                <a:srgbClr val="0070C0"/>
              </a:solidFill>
            </a:endParaRPr>
          </a:p>
          <a:p>
            <a:pPr marL="0" indent="0">
              <a:buNone/>
            </a:pPr>
            <a:r>
              <a:rPr lang="en-US" sz="1700" dirty="0"/>
              <a:t>Jennie Yelvington </a:t>
            </a:r>
            <a:r>
              <a:rPr lang="en-US" sz="1700" dirty="0">
                <a:solidFill>
                  <a:srgbClr val="0070C0"/>
                </a:solidFill>
                <a:hlinkClick r:id="rId6">
                  <a:extLst>
                    <a:ext uri="{A12FA001-AC4F-418D-AE19-62706E023703}">
                      <ahyp:hlinkClr xmlns:ahyp="http://schemas.microsoft.com/office/drawing/2018/hyperlinkcolor" val="tx"/>
                    </a:ext>
                  </a:extLst>
                </a:hlinkClick>
              </a:rPr>
              <a:t>petrovi8@msu.edu</a:t>
            </a:r>
            <a:r>
              <a:rPr lang="en-US" sz="1700" dirty="0">
                <a:solidFill>
                  <a:srgbClr val="0070C0"/>
                </a:solidFill>
              </a:rPr>
              <a:t>  </a:t>
            </a:r>
          </a:p>
          <a:p>
            <a:pPr marL="0" indent="0">
              <a:buNone/>
            </a:pPr>
            <a:r>
              <a:rPr lang="en-US" sz="1700" dirty="0"/>
              <a:t>Kara Yermak </a:t>
            </a:r>
            <a:r>
              <a:rPr lang="en-US" sz="1700" dirty="0">
                <a:solidFill>
                  <a:srgbClr val="0070C0"/>
                </a:solidFill>
                <a:hlinkClick r:id="rId7">
                  <a:extLst>
                    <a:ext uri="{A12FA001-AC4F-418D-AE19-62706E023703}">
                      <ahyp:hlinkClr xmlns:ahyp="http://schemas.microsoft.com/office/drawing/2018/hyperlinkcolor" val="tx"/>
                    </a:ext>
                  </a:extLst>
                </a:hlinkClick>
              </a:rPr>
              <a:t>burtkara@msu.edu</a:t>
            </a:r>
            <a:endParaRPr lang="en-US" sz="1700" dirty="0">
              <a:solidFill>
                <a:srgbClr val="0070C0"/>
              </a:solidFill>
            </a:endParaRPr>
          </a:p>
          <a:p>
            <a:pPr marL="0" indent="0">
              <a:buNone/>
            </a:pPr>
            <a:endParaRPr lang="en-US" sz="1700" dirty="0"/>
          </a:p>
          <a:p>
            <a:pPr marL="0" indent="0">
              <a:buNone/>
            </a:pPr>
            <a:endParaRPr lang="en-US" sz="1700" dirty="0"/>
          </a:p>
          <a:p>
            <a:pPr marL="0" indent="0">
              <a:buNone/>
            </a:pPr>
            <a:endParaRPr lang="en-US" sz="1700" dirty="0"/>
          </a:p>
        </p:txBody>
      </p:sp>
      <p:pic>
        <p:nvPicPr>
          <p:cNvPr id="11" name="Picture 10">
            <a:extLst>
              <a:ext uri="{FF2B5EF4-FFF2-40B4-BE49-F238E27FC236}">
                <a16:creationId xmlns:a16="http://schemas.microsoft.com/office/drawing/2014/main" id="{21CC447E-86DD-7C41-9721-156FF8B4A88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11247" y="2438400"/>
            <a:ext cx="2620112" cy="2515308"/>
          </a:xfrm>
          <a:prstGeom prst="rect">
            <a:avLst/>
          </a:prstGeom>
        </p:spPr>
      </p:pic>
      <p:sp>
        <p:nvSpPr>
          <p:cNvPr id="2" name="Title 1">
            <a:extLst>
              <a:ext uri="{FF2B5EF4-FFF2-40B4-BE49-F238E27FC236}">
                <a16:creationId xmlns:a16="http://schemas.microsoft.com/office/drawing/2014/main" id="{D02EC262-2B32-D144-B225-B02DD91B9192}"/>
              </a:ext>
            </a:extLst>
          </p:cNvPr>
          <p:cNvSpPr>
            <a:spLocks noGrp="1"/>
          </p:cNvSpPr>
          <p:nvPr>
            <p:ph type="title"/>
          </p:nvPr>
        </p:nvSpPr>
        <p:spPr>
          <a:xfrm>
            <a:off x="304800" y="375139"/>
            <a:ext cx="2926559" cy="1172537"/>
          </a:xfrm>
        </p:spPr>
        <p:txBody>
          <a:bodyPr anchor="b">
            <a:normAutofit/>
          </a:bodyPr>
          <a:lstStyle/>
          <a:p>
            <a:pPr algn="r"/>
            <a:r>
              <a:rPr lang="en-US" sz="3500" dirty="0">
                <a:solidFill>
                  <a:schemeClr val="accent3">
                    <a:lumMod val="50000"/>
                  </a:schemeClr>
                </a:solidFill>
              </a:rPr>
              <a:t>Questions?</a:t>
            </a:r>
          </a:p>
        </p:txBody>
      </p:sp>
    </p:spTree>
    <p:extLst>
      <p:ext uri="{BB962C8B-B14F-4D97-AF65-F5344CB8AC3E}">
        <p14:creationId xmlns:p14="http://schemas.microsoft.com/office/powerpoint/2010/main" val="244146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5" name="Straight Connector 14">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9" name="Picture 18">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 name="Straight Connector 20">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descr="Academic administrators have the special obligation to build academic units that are strong in scholarship, teaching –learning excellence, and public service.  &#10;To discharge this responsibility, academic administrators must apply rigorous standards in making RPT recommendations.  &#10;The achievement and performance level required must be competitive with faculties of leading research-intensive, land-grant universities of international scope.&#10;">
            <a:extLst>
              <a:ext uri="{FF2B5EF4-FFF2-40B4-BE49-F238E27FC236}">
                <a16:creationId xmlns:a16="http://schemas.microsoft.com/office/drawing/2014/main" id="{E0E7B446-C11F-40EB-814C-8A8D44825989}"/>
              </a:ext>
            </a:extLst>
          </p:cNvPr>
          <p:cNvGraphicFramePr/>
          <p:nvPr>
            <p:extLst>
              <p:ext uri="{D42A27DB-BD31-4B8C-83A1-F6EECF244321}">
                <p14:modId xmlns:p14="http://schemas.microsoft.com/office/powerpoint/2010/main" val="240044828"/>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6EB39C7-1CB2-4109-A28D-D81409623B82}"/>
              </a:ext>
            </a:extLst>
          </p:cNvPr>
          <p:cNvSpPr>
            <a:spLocks noGrp="1"/>
          </p:cNvSpPr>
          <p:nvPr>
            <p:ph type="title"/>
          </p:nvPr>
        </p:nvSpPr>
        <p:spPr>
          <a:xfrm>
            <a:off x="285382" y="2724945"/>
            <a:ext cx="3285672" cy="1049235"/>
          </a:xfrm>
        </p:spPr>
        <p:txBody>
          <a:bodyPr>
            <a:normAutofit fontScale="90000"/>
          </a:bodyPr>
          <a:lstStyle/>
          <a:p>
            <a:pPr rtl="0" eaLnBrk="1" fontAlgn="base" latinLnBrk="0" hangingPunct="1"/>
            <a:r>
              <a:rPr lang="en-US" sz="2500" kern="1200" cap="all" spc="0" baseline="0" dirty="0">
                <a:ln>
                  <a:noFill/>
                </a:ln>
                <a:solidFill>
                  <a:srgbClr val="000000"/>
                </a:solidFill>
                <a:effectLst/>
                <a:latin typeface="Gill Sans MT" panose="020B0502020104020203" pitchFamily="34" charset="0"/>
                <a:ea typeface="+mn-ea"/>
                <a:cs typeface="+mn-cs"/>
              </a:rPr>
              <a:t>APPOINTMENT, REAPPOINTMENT, TENURE, AND PROMOTION RECOMMENDATIONS</a:t>
            </a:r>
            <a:endParaRPr lang="en-US" dirty="0">
              <a:effectLst/>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FF31-BECA-A742-AE8F-1E965CE53C66}"/>
              </a:ext>
            </a:extLst>
          </p:cNvPr>
          <p:cNvSpPr>
            <a:spLocks noGrp="1"/>
          </p:cNvSpPr>
          <p:nvPr>
            <p:ph type="title"/>
          </p:nvPr>
        </p:nvSpPr>
        <p:spPr/>
        <p:txBody>
          <a:bodyPr>
            <a:normAutofit/>
          </a:bodyPr>
          <a:lstStyle/>
          <a:p>
            <a:r>
              <a:rPr lang="en-US" dirty="0"/>
              <a:t>Levels of Accountability -</a:t>
            </a:r>
            <a:br>
              <a:rPr lang="en-US" dirty="0"/>
            </a:br>
            <a:r>
              <a:rPr lang="en-US" dirty="0"/>
              <a:t>The Institution</a:t>
            </a:r>
          </a:p>
        </p:txBody>
      </p:sp>
      <p:sp>
        <p:nvSpPr>
          <p:cNvPr id="3" name="Content Placeholder 2">
            <a:extLst>
              <a:ext uri="{FF2B5EF4-FFF2-40B4-BE49-F238E27FC236}">
                <a16:creationId xmlns:a16="http://schemas.microsoft.com/office/drawing/2014/main" id="{B642E855-1E8D-CF4B-A3CE-DF22CD8091C6}"/>
              </a:ext>
            </a:extLst>
          </p:cNvPr>
          <p:cNvSpPr>
            <a:spLocks noGrp="1"/>
          </p:cNvSpPr>
          <p:nvPr>
            <p:ph idx="1"/>
          </p:nvPr>
        </p:nvSpPr>
        <p:spPr/>
        <p:txBody>
          <a:bodyPr>
            <a:normAutofit lnSpcReduction="10000"/>
          </a:bodyPr>
          <a:lstStyle/>
          <a:p>
            <a:r>
              <a:rPr lang="en-US" dirty="0"/>
              <a:t>Clear values – aspirations of each decision rests on our purpose – research, teaching, service, outreach, &amp; engagement.</a:t>
            </a:r>
          </a:p>
          <a:p>
            <a:r>
              <a:rPr lang="en-US" dirty="0"/>
              <a:t>We </a:t>
            </a:r>
            <a:r>
              <a:rPr lang="en-US" u="sng" dirty="0"/>
              <a:t>are</a:t>
            </a:r>
            <a:r>
              <a:rPr lang="en-US" dirty="0"/>
              <a:t> what we </a:t>
            </a:r>
            <a:r>
              <a:rPr lang="en-US" u="sng" dirty="0"/>
              <a:t>value</a:t>
            </a:r>
            <a:r>
              <a:rPr lang="en-US" dirty="0"/>
              <a:t>.</a:t>
            </a:r>
          </a:p>
          <a:p>
            <a:r>
              <a:rPr lang="en-US" dirty="0"/>
              <a:t>Meaningful guidance that is expectant of success.</a:t>
            </a:r>
          </a:p>
          <a:p>
            <a:r>
              <a:rPr lang="en-US" dirty="0"/>
              <a:t>Success of recruitment, tenure, promotion process…is an indication of a department’s success…</a:t>
            </a:r>
          </a:p>
          <a:p>
            <a:r>
              <a:rPr lang="en-US" dirty="0"/>
              <a:t>Not exclusionary practices of “winnowing academics”.</a:t>
            </a:r>
          </a:p>
          <a:p>
            <a:pPr marL="0" indent="0">
              <a:buNone/>
            </a:pPr>
            <a:endParaRPr lang="en-US" dirty="0"/>
          </a:p>
        </p:txBody>
      </p:sp>
    </p:spTree>
    <p:extLst>
      <p:ext uri="{BB962C8B-B14F-4D97-AF65-F5344CB8AC3E}">
        <p14:creationId xmlns:p14="http://schemas.microsoft.com/office/powerpoint/2010/main" val="12728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1488-916D-054C-8ADB-C9E422BD585D}"/>
              </a:ext>
            </a:extLst>
          </p:cNvPr>
          <p:cNvSpPr>
            <a:spLocks noGrp="1"/>
          </p:cNvSpPr>
          <p:nvPr>
            <p:ph type="title"/>
          </p:nvPr>
        </p:nvSpPr>
        <p:spPr/>
        <p:txBody>
          <a:bodyPr/>
          <a:lstStyle/>
          <a:p>
            <a:r>
              <a:rPr lang="en-US" dirty="0"/>
              <a:t>Faculty Rights &amp; Responsibilities</a:t>
            </a:r>
          </a:p>
        </p:txBody>
      </p:sp>
      <p:sp>
        <p:nvSpPr>
          <p:cNvPr id="3" name="Content Placeholder 2">
            <a:extLst>
              <a:ext uri="{FF2B5EF4-FFF2-40B4-BE49-F238E27FC236}">
                <a16:creationId xmlns:a16="http://schemas.microsoft.com/office/drawing/2014/main" id="{DCBA27DC-5492-AC48-9594-48C2B50669D3}"/>
              </a:ext>
            </a:extLst>
          </p:cNvPr>
          <p:cNvSpPr>
            <a:spLocks noGrp="1"/>
          </p:cNvSpPr>
          <p:nvPr>
            <p:ph idx="1"/>
          </p:nvPr>
        </p:nvSpPr>
        <p:spPr/>
        <p:txBody>
          <a:bodyPr>
            <a:normAutofit/>
          </a:bodyPr>
          <a:lstStyle/>
          <a:p>
            <a:r>
              <a:rPr lang="en-US" dirty="0"/>
              <a:t>Academic freedom &amp; responsibility are intertwined.</a:t>
            </a:r>
          </a:p>
          <a:p>
            <a:r>
              <a:rPr lang="en-US" dirty="0"/>
              <a:t>Recommendations for promotion are among the most important decisions made by the University.</a:t>
            </a:r>
          </a:p>
          <a:p>
            <a:r>
              <a:rPr lang="en-US" dirty="0"/>
              <a:t>Expectations and procedures must be in alignment between the University, college and academic unit.</a:t>
            </a:r>
          </a:p>
          <a:p>
            <a:pPr marL="0" indent="0">
              <a:buNone/>
            </a:pPr>
            <a:endParaRPr lang="en-US" dirty="0"/>
          </a:p>
        </p:txBody>
      </p:sp>
    </p:spTree>
    <p:extLst>
      <p:ext uri="{BB962C8B-B14F-4D97-AF65-F5344CB8AC3E}">
        <p14:creationId xmlns:p14="http://schemas.microsoft.com/office/powerpoint/2010/main" val="130526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AB3F-49A2-364D-9B5D-78F1816E68AB}"/>
              </a:ext>
            </a:extLst>
          </p:cNvPr>
          <p:cNvSpPr>
            <a:spLocks noGrp="1"/>
          </p:cNvSpPr>
          <p:nvPr>
            <p:ph type="title"/>
          </p:nvPr>
        </p:nvSpPr>
        <p:spPr/>
        <p:txBody>
          <a:bodyPr/>
          <a:lstStyle/>
          <a:p>
            <a:r>
              <a:rPr lang="en-US" dirty="0"/>
              <a:t>Duties of the Individual to the Institution</a:t>
            </a:r>
          </a:p>
        </p:txBody>
      </p:sp>
      <p:sp>
        <p:nvSpPr>
          <p:cNvPr id="3" name="Content Placeholder 2">
            <a:extLst>
              <a:ext uri="{FF2B5EF4-FFF2-40B4-BE49-F238E27FC236}">
                <a16:creationId xmlns:a16="http://schemas.microsoft.com/office/drawing/2014/main" id="{8904EE3D-42F0-4C46-ACD4-E49E15014367}"/>
              </a:ext>
            </a:extLst>
          </p:cNvPr>
          <p:cNvSpPr>
            <a:spLocks noGrp="1"/>
          </p:cNvSpPr>
          <p:nvPr>
            <p:ph idx="1"/>
          </p:nvPr>
        </p:nvSpPr>
        <p:spPr/>
        <p:txBody>
          <a:bodyPr>
            <a:normAutofit fontScale="92500" lnSpcReduction="10000"/>
          </a:bodyPr>
          <a:lstStyle/>
          <a:p>
            <a:r>
              <a:rPr lang="en-US" dirty="0"/>
              <a:t>Highest standards of behavior.</a:t>
            </a:r>
          </a:p>
          <a:p>
            <a:r>
              <a:rPr lang="en-US" dirty="0"/>
              <a:t>Enables culture and climate that is respectful of all individuals.</a:t>
            </a:r>
          </a:p>
          <a:p>
            <a:r>
              <a:rPr lang="en-US" dirty="0"/>
              <a:t>Without personal responsibility, confidence in the individual is eroded.</a:t>
            </a:r>
          </a:p>
          <a:p>
            <a:r>
              <a:rPr lang="en-US" dirty="0"/>
              <a:t>Faculty duty to be accountable for our actions, hear critique, be self-reflective, &amp; come to the aid of others who are subject to negative impacts resulting from inappropriate behaviors.</a:t>
            </a:r>
          </a:p>
          <a:p>
            <a:r>
              <a:rPr lang="en-US" dirty="0"/>
              <a:t>Inaction corrodes the the climate so that our best work can’t be accomplished. </a:t>
            </a:r>
          </a:p>
        </p:txBody>
      </p:sp>
    </p:spTree>
    <p:extLst>
      <p:ext uri="{BB962C8B-B14F-4D97-AF65-F5344CB8AC3E}">
        <p14:creationId xmlns:p14="http://schemas.microsoft.com/office/powerpoint/2010/main" val="92583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59A6-EB4C-B44F-87B5-4961D012768E}"/>
              </a:ext>
            </a:extLst>
          </p:cNvPr>
          <p:cNvSpPr>
            <a:spLocks noGrp="1"/>
          </p:cNvSpPr>
          <p:nvPr>
            <p:ph type="title"/>
          </p:nvPr>
        </p:nvSpPr>
        <p:spPr/>
        <p:txBody>
          <a:bodyPr/>
          <a:lstStyle/>
          <a:p>
            <a:r>
              <a:rPr lang="en-US"/>
              <a:t>Diversity, Equity, and Inclusion</a:t>
            </a:r>
            <a:endParaRPr lang="en-US" dirty="0"/>
          </a:p>
        </p:txBody>
      </p:sp>
      <p:sp>
        <p:nvSpPr>
          <p:cNvPr id="3" name="Content Placeholder 2">
            <a:extLst>
              <a:ext uri="{FF2B5EF4-FFF2-40B4-BE49-F238E27FC236}">
                <a16:creationId xmlns:a16="http://schemas.microsoft.com/office/drawing/2014/main" id="{E50BEDEF-04AA-564A-AC27-74DE6E0D3334}"/>
              </a:ext>
            </a:extLst>
          </p:cNvPr>
          <p:cNvSpPr>
            <a:spLocks noGrp="1"/>
          </p:cNvSpPr>
          <p:nvPr>
            <p:ph idx="1"/>
          </p:nvPr>
        </p:nvSpPr>
        <p:spPr/>
        <p:txBody>
          <a:bodyPr>
            <a:normAutofit fontScale="85000" lnSpcReduction="10000"/>
          </a:bodyPr>
          <a:lstStyle/>
          <a:p>
            <a:r>
              <a:rPr lang="en-US" dirty="0"/>
              <a:t>DEI are core values of MSU</a:t>
            </a:r>
          </a:p>
          <a:p>
            <a:r>
              <a:rPr lang="en-US" dirty="0"/>
              <a:t>Candidates should detail their DEI efforts; provide evidence of activities in the context of research/creative activities, teaching, outreach and engagement, as appropriate.</a:t>
            </a:r>
          </a:p>
          <a:p>
            <a:r>
              <a:rPr lang="en-US" dirty="0"/>
              <a:t>Describe how these efforts are interwoven and enhance their areas of accomplishment.</a:t>
            </a:r>
          </a:p>
          <a:p>
            <a:r>
              <a:rPr lang="en-US" dirty="0"/>
              <a:t>Where appropriate, faculty commitment to learning and engaging in DEI efforts will be recognized and considered in the RPT process.</a:t>
            </a:r>
          </a:p>
          <a:p>
            <a:r>
              <a:rPr lang="en-US" dirty="0"/>
              <a:t>Ideas on how we operationalize this evaluation needs to be discussed based on the discipline and the culture of the academic unit.</a:t>
            </a:r>
          </a:p>
        </p:txBody>
      </p:sp>
    </p:spTree>
    <p:extLst>
      <p:ext uri="{BB962C8B-B14F-4D97-AF65-F5344CB8AC3E}">
        <p14:creationId xmlns:p14="http://schemas.microsoft.com/office/powerpoint/2010/main" val="287275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4392-1233-664B-AF44-7DBFB4201CD4}"/>
              </a:ext>
            </a:extLst>
          </p:cNvPr>
          <p:cNvSpPr>
            <a:spLocks noGrp="1"/>
          </p:cNvSpPr>
          <p:nvPr>
            <p:ph type="title"/>
          </p:nvPr>
        </p:nvSpPr>
        <p:spPr>
          <a:xfrm>
            <a:off x="1143000" y="804520"/>
            <a:ext cx="7391399" cy="1049235"/>
          </a:xfrm>
        </p:spPr>
        <p:txBody>
          <a:bodyPr>
            <a:normAutofit/>
          </a:bodyPr>
          <a:lstStyle/>
          <a:p>
            <a:r>
              <a:rPr lang="en-US" dirty="0"/>
              <a:t>Promotion to Full Professor </a:t>
            </a:r>
            <a:r>
              <a:rPr lang="en-US" sz="1800" dirty="0"/>
              <a:t>(1 of 3)</a:t>
            </a:r>
          </a:p>
        </p:txBody>
      </p:sp>
      <p:sp>
        <p:nvSpPr>
          <p:cNvPr id="4" name="Content Placeholder 2"/>
          <p:cNvSpPr>
            <a:spLocks noGrp="1"/>
          </p:cNvSpPr>
          <p:nvPr>
            <p:ph idx="1"/>
          </p:nvPr>
        </p:nvSpPr>
        <p:spPr/>
        <p:txBody>
          <a:bodyPr>
            <a:normAutofit/>
          </a:bodyPr>
          <a:lstStyle/>
          <a:p>
            <a:pPr marL="0" indent="0">
              <a:buNone/>
            </a:pPr>
            <a:r>
              <a:rPr lang="en-US" dirty="0"/>
              <a:t>A recommendation for promotion from associate professor to professor in the tenure system should be based on several years of sustained, outstanding achievements in education and scholarship across the mission, consistent with performance levels expected at peer universities.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39BE-4B35-5A41-8FDC-D29295A9BFFD}"/>
              </a:ext>
            </a:extLst>
          </p:cNvPr>
          <p:cNvSpPr>
            <a:spLocks noGrp="1"/>
          </p:cNvSpPr>
          <p:nvPr>
            <p:ph type="title"/>
          </p:nvPr>
        </p:nvSpPr>
        <p:spPr>
          <a:xfrm>
            <a:off x="1066800" y="804520"/>
            <a:ext cx="7467599" cy="1049235"/>
          </a:xfrm>
        </p:spPr>
        <p:txBody>
          <a:bodyPr>
            <a:normAutofit/>
          </a:bodyPr>
          <a:lstStyle/>
          <a:p>
            <a:r>
              <a:rPr lang="en-US" dirty="0"/>
              <a:t>Promotion to Full Professor </a:t>
            </a:r>
            <a:r>
              <a:rPr lang="en-US" sz="1800" dirty="0"/>
              <a:t>(2 of 3)</a:t>
            </a:r>
          </a:p>
        </p:txBody>
      </p:sp>
      <p:sp>
        <p:nvSpPr>
          <p:cNvPr id="3" name="Content Placeholder 2">
            <a:extLst>
              <a:ext uri="{FF2B5EF4-FFF2-40B4-BE49-F238E27FC236}">
                <a16:creationId xmlns:a16="http://schemas.microsoft.com/office/drawing/2014/main" id="{79679FE3-8AFD-C24D-9D96-2CA12652D1E4}"/>
              </a:ext>
            </a:extLst>
          </p:cNvPr>
          <p:cNvSpPr>
            <a:spLocks noGrp="1"/>
          </p:cNvSpPr>
          <p:nvPr>
            <p:ph idx="1"/>
          </p:nvPr>
        </p:nvSpPr>
        <p:spPr/>
        <p:txBody>
          <a:bodyPr/>
          <a:lstStyle/>
          <a:p>
            <a:pPr marL="0" indent="0">
              <a:buNone/>
            </a:pPr>
            <a:r>
              <a:rPr lang="en-US" dirty="0"/>
              <a:t>Bearing in mind the University's continuing objective to improve its faculty, the unit and college must refrain from doubtful recommendations.</a:t>
            </a:r>
          </a:p>
          <a:p>
            <a:pPr marL="0" indent="0">
              <a:buNone/>
            </a:pPr>
            <a:r>
              <a:rPr lang="en-US" dirty="0"/>
              <a:t>  </a:t>
            </a:r>
          </a:p>
          <a:p>
            <a:pPr marL="0" indent="0">
              <a:buNone/>
            </a:pPr>
            <a:r>
              <a:rPr lang="en-US" dirty="0"/>
              <a:t>The dean must evaluate carefully each recommendation to ensure that it is well grounded and fully justified. </a:t>
            </a:r>
          </a:p>
          <a:p>
            <a:endParaRPr lang="en-US" dirty="0"/>
          </a:p>
        </p:txBody>
      </p:sp>
    </p:spTree>
    <p:extLst>
      <p:ext uri="{BB962C8B-B14F-4D97-AF65-F5344CB8AC3E}">
        <p14:creationId xmlns:p14="http://schemas.microsoft.com/office/powerpoint/2010/main" val="258083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6A53-0BED-E24F-9381-527933936C5F}"/>
              </a:ext>
            </a:extLst>
          </p:cNvPr>
          <p:cNvSpPr>
            <a:spLocks noGrp="1"/>
          </p:cNvSpPr>
          <p:nvPr>
            <p:ph type="title"/>
          </p:nvPr>
        </p:nvSpPr>
        <p:spPr>
          <a:xfrm>
            <a:off x="1066800" y="804520"/>
            <a:ext cx="7391399" cy="1049235"/>
          </a:xfrm>
        </p:spPr>
        <p:txBody>
          <a:bodyPr>
            <a:normAutofit/>
          </a:bodyPr>
          <a:lstStyle/>
          <a:p>
            <a:r>
              <a:rPr lang="en-US" dirty="0"/>
              <a:t>Promotion to Full Professor </a:t>
            </a:r>
            <a:r>
              <a:rPr lang="en-US" sz="1800" dirty="0"/>
              <a:t>(3 of 3)</a:t>
            </a:r>
          </a:p>
        </p:txBody>
      </p:sp>
      <p:sp>
        <p:nvSpPr>
          <p:cNvPr id="3" name="Content Placeholder 2">
            <a:extLst>
              <a:ext uri="{FF2B5EF4-FFF2-40B4-BE49-F238E27FC236}">
                <a16:creationId xmlns:a16="http://schemas.microsoft.com/office/drawing/2014/main" id="{FEA9FBC7-0094-E54E-8488-9E274BF75FFC}"/>
              </a:ext>
            </a:extLst>
          </p:cNvPr>
          <p:cNvSpPr>
            <a:spLocks noGrp="1"/>
          </p:cNvSpPr>
          <p:nvPr>
            <p:ph idx="1"/>
          </p:nvPr>
        </p:nvSpPr>
        <p:spPr/>
        <p:txBody>
          <a:bodyPr/>
          <a:lstStyle/>
          <a:p>
            <a:pPr marL="0" indent="0">
              <a:buNone/>
            </a:pPr>
            <a:r>
              <a:rPr lang="en-US" dirty="0"/>
              <a:t>A reasonably long period in rank before promotion is usually necessary to provide a basis in actual performance to permit endorsement of the individual as an expert of </a:t>
            </a:r>
            <a:r>
              <a:rPr lang="en-US" u="sng" dirty="0"/>
              <a:t>national stature </a:t>
            </a:r>
            <a:r>
              <a:rPr lang="en-US" dirty="0"/>
              <a:t>and to predict </a:t>
            </a:r>
            <a:r>
              <a:rPr lang="en-US" u="sng" dirty="0"/>
              <a:t>continuous</a:t>
            </a:r>
            <a:r>
              <a:rPr lang="en-US" dirty="0"/>
              <a:t>, long-term, high-quality professional achievement.</a:t>
            </a:r>
          </a:p>
          <a:p>
            <a:pPr marL="0" indent="0">
              <a:buNone/>
            </a:pPr>
            <a:endParaRPr lang="en-US" dirty="0"/>
          </a:p>
          <a:p>
            <a:endParaRPr lang="en-US" dirty="0"/>
          </a:p>
        </p:txBody>
      </p:sp>
    </p:spTree>
    <p:extLst>
      <p:ext uri="{BB962C8B-B14F-4D97-AF65-F5344CB8AC3E}">
        <p14:creationId xmlns:p14="http://schemas.microsoft.com/office/powerpoint/2010/main" val="2163428263"/>
      </p:ext>
    </p:extLst>
  </p:cSld>
  <p:clrMapOvr>
    <a:masterClrMapping/>
  </p:clrMapOvr>
</p:sld>
</file>

<file path=ppt/theme/theme1.xml><?xml version="1.0" encoding="utf-8"?>
<a:theme xmlns:a="http://schemas.openxmlformats.org/drawingml/2006/main" name="Gallery">
  <a:themeElements>
    <a:clrScheme name="Custom 2">
      <a:dk1>
        <a:srgbClr val="000000"/>
      </a:dk1>
      <a:lt1>
        <a:srgbClr val="FFFFFF"/>
      </a:lt1>
      <a:dk2>
        <a:srgbClr val="454545"/>
      </a:dk2>
      <a:lt2>
        <a:srgbClr val="DFDBD5"/>
      </a:lt2>
      <a:accent1>
        <a:srgbClr val="4554B7"/>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{53F4FBE3-1FA2-EC4B-9FA5-CAF813B42E6C}tf10001119</Template>
  <TotalTime>2979</TotalTime>
  <Words>1007</Words>
  <Application>Microsoft Office PowerPoint</Application>
  <PresentationFormat>On-screen Show (4:3)</PresentationFormat>
  <Paragraphs>77</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MT</vt:lpstr>
      <vt:lpstr>Gallery</vt:lpstr>
      <vt:lpstr>Promotion basics at MSU </vt:lpstr>
      <vt:lpstr>APPOINTMENT, REAPPOINTMENT, TENURE, AND PROMOTION RECOMMENDATIONS </vt:lpstr>
      <vt:lpstr>Levels of Accountability - The Institution</vt:lpstr>
      <vt:lpstr>Faculty Rights &amp; Responsibilities</vt:lpstr>
      <vt:lpstr>Duties of the Individual to the Institution</vt:lpstr>
      <vt:lpstr>Diversity, Equity, and Inclusion</vt:lpstr>
      <vt:lpstr>Promotion to Full Professor (1 of 3)</vt:lpstr>
      <vt:lpstr>Promotion to Full Professor (2 of 3)</vt:lpstr>
      <vt:lpstr>Promotion to Full Professor (3 of 3)</vt:lpstr>
      <vt:lpstr>Average Time in Rank  When Promoted to Professor </vt:lpstr>
      <vt:lpstr>Evaluation &amp; Impact of COVID</vt:lpstr>
      <vt:lpstr>How to Use a COVID Impact Statement (1 of 2)</vt:lpstr>
      <vt:lpstr>How to Use a COVID Impact Statement (2 of 2)</vt:lpstr>
      <vt:lpstr>How to Use a COVID Impact Statement</vt:lpstr>
      <vt:lpstr>THE REVIEW PROCESS</vt:lpstr>
      <vt:lpstr>THE REVIEW PROCESS (Continued) </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fodevent</dc:creator>
  <cp:lastModifiedBy>Leete, Beth</cp:lastModifiedBy>
  <cp:revision>29</cp:revision>
  <cp:lastPrinted>2015-03-13T17:18:16Z</cp:lastPrinted>
  <dcterms:created xsi:type="dcterms:W3CDTF">2011-10-10T20:56:08Z</dcterms:created>
  <dcterms:modified xsi:type="dcterms:W3CDTF">2022-03-09T18:48:01Z</dcterms:modified>
</cp:coreProperties>
</file>