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1"/>
    <p:sldMasterId id="2147484241" r:id="rId2"/>
    <p:sldMasterId id="2147484324" r:id="rId3"/>
    <p:sldMasterId id="2147484330" r:id="rId4"/>
  </p:sldMasterIdLst>
  <p:notesMasterIdLst>
    <p:notesMasterId r:id="rId34"/>
  </p:notesMasterIdLst>
  <p:handoutMasterIdLst>
    <p:handoutMasterId r:id="rId35"/>
  </p:handoutMasterIdLst>
  <p:sldIdLst>
    <p:sldId id="330" r:id="rId5"/>
    <p:sldId id="256" r:id="rId6"/>
    <p:sldId id="473" r:id="rId7"/>
    <p:sldId id="459" r:id="rId8"/>
    <p:sldId id="461" r:id="rId9"/>
    <p:sldId id="460" r:id="rId10"/>
    <p:sldId id="474" r:id="rId11"/>
    <p:sldId id="462" r:id="rId12"/>
    <p:sldId id="339" r:id="rId13"/>
    <p:sldId id="468" r:id="rId14"/>
    <p:sldId id="464" r:id="rId15"/>
    <p:sldId id="465" r:id="rId16"/>
    <p:sldId id="476" r:id="rId17"/>
    <p:sldId id="475" r:id="rId18"/>
    <p:sldId id="477" r:id="rId19"/>
    <p:sldId id="454" r:id="rId20"/>
    <p:sldId id="455" r:id="rId21"/>
    <p:sldId id="467" r:id="rId22"/>
    <p:sldId id="456" r:id="rId23"/>
    <p:sldId id="470" r:id="rId24"/>
    <p:sldId id="478" r:id="rId25"/>
    <p:sldId id="337" r:id="rId26"/>
    <p:sldId id="480" r:id="rId27"/>
    <p:sldId id="481" r:id="rId28"/>
    <p:sldId id="479" r:id="rId29"/>
    <p:sldId id="381" r:id="rId30"/>
    <p:sldId id="421" r:id="rId31"/>
    <p:sldId id="340" r:id="rId32"/>
    <p:sldId id="416" r:id="rId33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3" autoAdjust="0"/>
    <p:restoredTop sz="91441" autoAdjust="0"/>
  </p:normalViewPr>
  <p:slideViewPr>
    <p:cSldViewPr snapToObjects="1">
      <p:cViewPr varScale="1">
        <p:scale>
          <a:sx n="63" d="100"/>
          <a:sy n="63" d="100"/>
        </p:scale>
        <p:origin x="55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48E9D-2382-442E-91EC-16ACDDAA2F9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45A98-4E03-44C2-97D0-23E1EEA64B0B}">
      <dgm:prSet/>
      <dgm:spPr>
        <a:ln w="3175">
          <a:solidFill>
            <a:srgbClr val="18453B"/>
          </a:solidFill>
        </a:ln>
      </dgm:spPr>
      <dgm:t>
        <a:bodyPr/>
        <a:lstStyle/>
        <a:p>
          <a:r>
            <a:rPr lang="en-US" dirty="0">
              <a:latin typeface="Gotham Book" pitchFamily="50" charset="0"/>
              <a:cs typeface="Gotham Book" pitchFamily="50" charset="0"/>
            </a:rPr>
            <a:t>Promotion and tenure is a key branch point in a faculty member’s life.</a:t>
          </a:r>
        </a:p>
      </dgm:t>
    </dgm:pt>
    <dgm:pt modelId="{0406EC20-B785-44F7-A26C-3781026B6AF0}" type="parTrans" cxnId="{68160109-032E-43EF-8D05-28E93FC965FD}">
      <dgm:prSet/>
      <dgm:spPr/>
      <dgm:t>
        <a:bodyPr/>
        <a:lstStyle/>
        <a:p>
          <a:endParaRPr lang="en-US"/>
        </a:p>
      </dgm:t>
    </dgm:pt>
    <dgm:pt modelId="{8C082EF0-B21D-4B33-B7A0-CE5A7F15609F}" type="sibTrans" cxnId="{68160109-032E-43EF-8D05-28E93FC965FD}">
      <dgm:prSet/>
      <dgm:spPr/>
      <dgm:t>
        <a:bodyPr/>
        <a:lstStyle/>
        <a:p>
          <a:endParaRPr lang="en-US"/>
        </a:p>
      </dgm:t>
    </dgm:pt>
    <dgm:pt modelId="{5A5C4801-3A17-4DC7-ADD1-C6CC8EE64C51}">
      <dgm:prSet/>
      <dgm:spPr>
        <a:ln w="3175">
          <a:solidFill>
            <a:srgbClr val="18453B"/>
          </a:solidFill>
        </a:ln>
      </dgm:spPr>
      <dgm:t>
        <a:bodyPr/>
        <a:lstStyle/>
        <a:p>
          <a:r>
            <a:rPr lang="en-US" dirty="0">
              <a:latin typeface="Gotham Book" pitchFamily="50" charset="0"/>
              <a:cs typeface="Gotham Book" pitchFamily="50" charset="0"/>
            </a:rPr>
            <a:t>MSU attempts to hire the best faculty on the market who we are confident can be great professors.  We strive to provide a supportive environment, so that they have every opportunity for successful reappointment, promotion and tenure.</a:t>
          </a:r>
        </a:p>
      </dgm:t>
    </dgm:pt>
    <dgm:pt modelId="{BCF70C44-C8DB-47F4-8BE4-4B5FDBF5B38E}" type="parTrans" cxnId="{16BF756F-1C90-4ABB-B01A-77A22370C2C4}">
      <dgm:prSet/>
      <dgm:spPr/>
      <dgm:t>
        <a:bodyPr/>
        <a:lstStyle/>
        <a:p>
          <a:endParaRPr lang="en-US"/>
        </a:p>
      </dgm:t>
    </dgm:pt>
    <dgm:pt modelId="{CAC869D5-76D3-46B8-B76C-B2E29DF1B9DD}" type="sibTrans" cxnId="{16BF756F-1C90-4ABB-B01A-77A22370C2C4}">
      <dgm:prSet/>
      <dgm:spPr/>
      <dgm:t>
        <a:bodyPr/>
        <a:lstStyle/>
        <a:p>
          <a:endParaRPr lang="en-US"/>
        </a:p>
      </dgm:t>
    </dgm:pt>
    <dgm:pt modelId="{07ED4458-BD10-457C-9F0C-DC3D6E82AA1A}">
      <dgm:prSet/>
      <dgm:spPr>
        <a:ln w="3175">
          <a:solidFill>
            <a:srgbClr val="18453B"/>
          </a:solidFill>
        </a:ln>
      </dgm:spPr>
      <dgm:t>
        <a:bodyPr/>
        <a:lstStyle/>
        <a:p>
          <a:r>
            <a:rPr lang="en-US" dirty="0">
              <a:latin typeface="Gotham Book" pitchFamily="50" charset="0"/>
              <a:cs typeface="Gotham Book" pitchFamily="50" charset="0"/>
            </a:rPr>
            <a:t>Administrators play a critical role in supporting faculty success.</a:t>
          </a:r>
        </a:p>
      </dgm:t>
    </dgm:pt>
    <dgm:pt modelId="{27229184-2F24-423F-B358-218D39FB259C}" type="parTrans" cxnId="{6FD88D32-D71E-46DC-BDE2-422284061638}">
      <dgm:prSet/>
      <dgm:spPr/>
      <dgm:t>
        <a:bodyPr/>
        <a:lstStyle/>
        <a:p>
          <a:endParaRPr lang="en-US"/>
        </a:p>
      </dgm:t>
    </dgm:pt>
    <dgm:pt modelId="{B0ADCDBD-3033-4C36-9FEB-11C140337240}" type="sibTrans" cxnId="{6FD88D32-D71E-46DC-BDE2-422284061638}">
      <dgm:prSet/>
      <dgm:spPr/>
      <dgm:t>
        <a:bodyPr/>
        <a:lstStyle/>
        <a:p>
          <a:endParaRPr lang="en-US"/>
        </a:p>
      </dgm:t>
    </dgm:pt>
    <dgm:pt modelId="{11876E39-480D-4DB2-A114-0F477990F1F2}" type="pres">
      <dgm:prSet presAssocID="{3B948E9D-2382-442E-91EC-16ACDDAA2F9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DCBF6D2-B64A-46C3-B41A-C5B61452FF86}" type="pres">
      <dgm:prSet presAssocID="{6D745A98-4E03-44C2-97D0-23E1EEA64B0B}" presName="circle1" presStyleLbl="node1" presStyleIdx="0" presStyleCnt="3"/>
      <dgm:spPr>
        <a:solidFill>
          <a:srgbClr val="18453B"/>
        </a:solidFill>
      </dgm:spPr>
    </dgm:pt>
    <dgm:pt modelId="{0B0F832A-3B3D-473B-BB92-41FF2F4C912E}" type="pres">
      <dgm:prSet presAssocID="{6D745A98-4E03-44C2-97D0-23E1EEA64B0B}" presName="space" presStyleCnt="0"/>
      <dgm:spPr/>
    </dgm:pt>
    <dgm:pt modelId="{700E9532-90A1-4934-B2E9-4076B9A49547}" type="pres">
      <dgm:prSet presAssocID="{6D745A98-4E03-44C2-97D0-23E1EEA64B0B}" presName="rect1" presStyleLbl="alignAcc1" presStyleIdx="0" presStyleCnt="3"/>
      <dgm:spPr/>
    </dgm:pt>
    <dgm:pt modelId="{AD6E58CD-C7B6-4AD0-A0B9-221090FDB004}" type="pres">
      <dgm:prSet presAssocID="{5A5C4801-3A17-4DC7-ADD1-C6CC8EE64C51}" presName="vertSpace2" presStyleLbl="node1" presStyleIdx="0" presStyleCnt="3"/>
      <dgm:spPr/>
    </dgm:pt>
    <dgm:pt modelId="{2E4A7D3A-CEE0-4436-8101-BE41C4447E2F}" type="pres">
      <dgm:prSet presAssocID="{5A5C4801-3A17-4DC7-ADD1-C6CC8EE64C51}" presName="circle2" presStyleLbl="node1" presStyleIdx="1" presStyleCnt="3"/>
      <dgm:spPr>
        <a:solidFill>
          <a:srgbClr val="18453B"/>
        </a:solidFill>
      </dgm:spPr>
    </dgm:pt>
    <dgm:pt modelId="{54CAD263-8413-42CC-B51D-72EFA7F19329}" type="pres">
      <dgm:prSet presAssocID="{5A5C4801-3A17-4DC7-ADD1-C6CC8EE64C51}" presName="rect2" presStyleLbl="alignAcc1" presStyleIdx="1" presStyleCnt="3"/>
      <dgm:spPr/>
    </dgm:pt>
    <dgm:pt modelId="{27B5AC27-BB74-4E39-AF76-83F7F8A28961}" type="pres">
      <dgm:prSet presAssocID="{07ED4458-BD10-457C-9F0C-DC3D6E82AA1A}" presName="vertSpace3" presStyleLbl="node1" presStyleIdx="1" presStyleCnt="3"/>
      <dgm:spPr/>
    </dgm:pt>
    <dgm:pt modelId="{71646C92-32D7-48E7-94A4-8BD7304DD40A}" type="pres">
      <dgm:prSet presAssocID="{07ED4458-BD10-457C-9F0C-DC3D6E82AA1A}" presName="circle3" presStyleLbl="node1" presStyleIdx="2" presStyleCnt="3"/>
      <dgm:spPr>
        <a:solidFill>
          <a:srgbClr val="18453B"/>
        </a:solidFill>
      </dgm:spPr>
    </dgm:pt>
    <dgm:pt modelId="{D151092C-9A9B-4F6F-80E3-1EDEBF9ACB65}" type="pres">
      <dgm:prSet presAssocID="{07ED4458-BD10-457C-9F0C-DC3D6E82AA1A}" presName="rect3" presStyleLbl="alignAcc1" presStyleIdx="2" presStyleCnt="3"/>
      <dgm:spPr/>
    </dgm:pt>
    <dgm:pt modelId="{8D84C08B-8FF8-4837-925B-10FC698E6EB7}" type="pres">
      <dgm:prSet presAssocID="{6D745A98-4E03-44C2-97D0-23E1EEA64B0B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3DCB1601-A4C5-492A-B70A-C3FD29BF90F6}" type="pres">
      <dgm:prSet presAssocID="{5A5C4801-3A17-4DC7-ADD1-C6CC8EE64C5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1BD0CAA4-4B54-4360-A25B-059D0095205C}" type="pres">
      <dgm:prSet presAssocID="{07ED4458-BD10-457C-9F0C-DC3D6E82AA1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4119D07-A8CF-4A9C-9862-24ED5A9496CC}" type="presOf" srcId="{6D745A98-4E03-44C2-97D0-23E1EEA64B0B}" destId="{8D84C08B-8FF8-4837-925B-10FC698E6EB7}" srcOrd="1" destOrd="0" presId="urn:microsoft.com/office/officeart/2005/8/layout/target3"/>
    <dgm:cxn modelId="{68160109-032E-43EF-8D05-28E93FC965FD}" srcId="{3B948E9D-2382-442E-91EC-16ACDDAA2F9B}" destId="{6D745A98-4E03-44C2-97D0-23E1EEA64B0B}" srcOrd="0" destOrd="0" parTransId="{0406EC20-B785-44F7-A26C-3781026B6AF0}" sibTransId="{8C082EF0-B21D-4B33-B7A0-CE5A7F15609F}"/>
    <dgm:cxn modelId="{0376B91B-08EC-41CF-AB5D-7C7F7AB4F3E2}" type="presOf" srcId="{3B948E9D-2382-442E-91EC-16ACDDAA2F9B}" destId="{11876E39-480D-4DB2-A114-0F477990F1F2}" srcOrd="0" destOrd="0" presId="urn:microsoft.com/office/officeart/2005/8/layout/target3"/>
    <dgm:cxn modelId="{6FD88D32-D71E-46DC-BDE2-422284061638}" srcId="{3B948E9D-2382-442E-91EC-16ACDDAA2F9B}" destId="{07ED4458-BD10-457C-9F0C-DC3D6E82AA1A}" srcOrd="2" destOrd="0" parTransId="{27229184-2F24-423F-B358-218D39FB259C}" sibTransId="{B0ADCDBD-3033-4C36-9FEB-11C140337240}"/>
    <dgm:cxn modelId="{78C91D68-D149-43A6-B5F1-C025A18B6769}" type="presOf" srcId="{07ED4458-BD10-457C-9F0C-DC3D6E82AA1A}" destId="{D151092C-9A9B-4F6F-80E3-1EDEBF9ACB65}" srcOrd="0" destOrd="0" presId="urn:microsoft.com/office/officeart/2005/8/layout/target3"/>
    <dgm:cxn modelId="{16BF756F-1C90-4ABB-B01A-77A22370C2C4}" srcId="{3B948E9D-2382-442E-91EC-16ACDDAA2F9B}" destId="{5A5C4801-3A17-4DC7-ADD1-C6CC8EE64C51}" srcOrd="1" destOrd="0" parTransId="{BCF70C44-C8DB-47F4-8BE4-4B5FDBF5B38E}" sibTransId="{CAC869D5-76D3-46B8-B76C-B2E29DF1B9DD}"/>
    <dgm:cxn modelId="{8DAE24A2-12E6-4EF1-B5F0-46F8AA5BD2A9}" type="presOf" srcId="{6D745A98-4E03-44C2-97D0-23E1EEA64B0B}" destId="{700E9532-90A1-4934-B2E9-4076B9A49547}" srcOrd="0" destOrd="0" presId="urn:microsoft.com/office/officeart/2005/8/layout/target3"/>
    <dgm:cxn modelId="{086BD9C7-33FE-4FA0-B96F-B79FD0928066}" type="presOf" srcId="{07ED4458-BD10-457C-9F0C-DC3D6E82AA1A}" destId="{1BD0CAA4-4B54-4360-A25B-059D0095205C}" srcOrd="1" destOrd="0" presId="urn:microsoft.com/office/officeart/2005/8/layout/target3"/>
    <dgm:cxn modelId="{8E5A13E8-7BEB-44F7-BB32-69F62ABB76BC}" type="presOf" srcId="{5A5C4801-3A17-4DC7-ADD1-C6CC8EE64C51}" destId="{54CAD263-8413-42CC-B51D-72EFA7F19329}" srcOrd="0" destOrd="0" presId="urn:microsoft.com/office/officeart/2005/8/layout/target3"/>
    <dgm:cxn modelId="{3228D3FC-D9B3-4D97-84E8-F2101567D6DC}" type="presOf" srcId="{5A5C4801-3A17-4DC7-ADD1-C6CC8EE64C51}" destId="{3DCB1601-A4C5-492A-B70A-C3FD29BF90F6}" srcOrd="1" destOrd="0" presId="urn:microsoft.com/office/officeart/2005/8/layout/target3"/>
    <dgm:cxn modelId="{C8FCA478-44AB-4D02-9ABD-33A6DBA66ACF}" type="presParOf" srcId="{11876E39-480D-4DB2-A114-0F477990F1F2}" destId="{ADCBF6D2-B64A-46C3-B41A-C5B61452FF86}" srcOrd="0" destOrd="0" presId="urn:microsoft.com/office/officeart/2005/8/layout/target3"/>
    <dgm:cxn modelId="{39DB1993-0CC4-43BB-AF3D-C052495117E0}" type="presParOf" srcId="{11876E39-480D-4DB2-A114-0F477990F1F2}" destId="{0B0F832A-3B3D-473B-BB92-41FF2F4C912E}" srcOrd="1" destOrd="0" presId="urn:microsoft.com/office/officeart/2005/8/layout/target3"/>
    <dgm:cxn modelId="{B92E244B-0194-4ABA-AD76-3484B220FF87}" type="presParOf" srcId="{11876E39-480D-4DB2-A114-0F477990F1F2}" destId="{700E9532-90A1-4934-B2E9-4076B9A49547}" srcOrd="2" destOrd="0" presId="urn:microsoft.com/office/officeart/2005/8/layout/target3"/>
    <dgm:cxn modelId="{2521DE0C-DBDF-4C06-A27F-6105459EFCA9}" type="presParOf" srcId="{11876E39-480D-4DB2-A114-0F477990F1F2}" destId="{AD6E58CD-C7B6-4AD0-A0B9-221090FDB004}" srcOrd="3" destOrd="0" presId="urn:microsoft.com/office/officeart/2005/8/layout/target3"/>
    <dgm:cxn modelId="{FDA213EC-B7B7-45C1-ABB7-8903B5E2A80E}" type="presParOf" srcId="{11876E39-480D-4DB2-A114-0F477990F1F2}" destId="{2E4A7D3A-CEE0-4436-8101-BE41C4447E2F}" srcOrd="4" destOrd="0" presId="urn:microsoft.com/office/officeart/2005/8/layout/target3"/>
    <dgm:cxn modelId="{3E00BE93-17DB-4694-830C-ECEAD7CCFF19}" type="presParOf" srcId="{11876E39-480D-4DB2-A114-0F477990F1F2}" destId="{54CAD263-8413-42CC-B51D-72EFA7F19329}" srcOrd="5" destOrd="0" presId="urn:microsoft.com/office/officeart/2005/8/layout/target3"/>
    <dgm:cxn modelId="{36EEBC63-BBC6-42A1-82DA-CF3E5B3B7224}" type="presParOf" srcId="{11876E39-480D-4DB2-A114-0F477990F1F2}" destId="{27B5AC27-BB74-4E39-AF76-83F7F8A28961}" srcOrd="6" destOrd="0" presId="urn:microsoft.com/office/officeart/2005/8/layout/target3"/>
    <dgm:cxn modelId="{E4FDDC4C-E6B4-4DBF-AC9B-715AE4033065}" type="presParOf" srcId="{11876E39-480D-4DB2-A114-0F477990F1F2}" destId="{71646C92-32D7-48E7-94A4-8BD7304DD40A}" srcOrd="7" destOrd="0" presId="urn:microsoft.com/office/officeart/2005/8/layout/target3"/>
    <dgm:cxn modelId="{D238D442-FA16-47E9-9736-17B8EC2520AE}" type="presParOf" srcId="{11876E39-480D-4DB2-A114-0F477990F1F2}" destId="{D151092C-9A9B-4F6F-80E3-1EDEBF9ACB65}" srcOrd="8" destOrd="0" presId="urn:microsoft.com/office/officeart/2005/8/layout/target3"/>
    <dgm:cxn modelId="{E887A19C-4EC8-4E7C-A737-421126DBEE93}" type="presParOf" srcId="{11876E39-480D-4DB2-A114-0F477990F1F2}" destId="{8D84C08B-8FF8-4837-925B-10FC698E6EB7}" srcOrd="9" destOrd="0" presId="urn:microsoft.com/office/officeart/2005/8/layout/target3"/>
    <dgm:cxn modelId="{EFFDE6F0-C253-49C6-A07C-4C0FF20A79E5}" type="presParOf" srcId="{11876E39-480D-4DB2-A114-0F477990F1F2}" destId="{3DCB1601-A4C5-492A-B70A-C3FD29BF90F6}" srcOrd="10" destOrd="0" presId="urn:microsoft.com/office/officeart/2005/8/layout/target3"/>
    <dgm:cxn modelId="{1D8F6247-8493-4FBB-834D-E8794607ADB6}" type="presParOf" srcId="{11876E39-480D-4DB2-A114-0F477990F1F2}" destId="{1BD0CAA4-4B54-4360-A25B-059D009520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E6EB6-01E2-4243-8D8F-C20A7C7BAD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1283E-27B5-40B8-B49C-724EF2FE5C42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2400" b="1" dirty="0">
              <a:latin typeface="Gotham Book" pitchFamily="50" charset="0"/>
              <a:cs typeface="Gotham Book" pitchFamily="50" charset="0"/>
            </a:rPr>
            <a:t>TALK &amp; LISTEN TO YOUR CHAIR/DIRECTOR &amp; MENTOR(S</a:t>
          </a:r>
          <a:r>
            <a:rPr lang="en-US" sz="2400" dirty="0">
              <a:latin typeface="Gotham Book" pitchFamily="50" charset="0"/>
              <a:cs typeface="Gotham Book" pitchFamily="50" charset="0"/>
            </a:rPr>
            <a:t>)</a:t>
          </a:r>
        </a:p>
      </dgm:t>
    </dgm:pt>
    <dgm:pt modelId="{AC534E58-FC7B-4A20-BC3B-ED7D70CD6638}" type="parTrans" cxnId="{9E482843-DA4C-4A4F-9BC1-8689D6DBA18F}">
      <dgm:prSet/>
      <dgm:spPr/>
      <dgm:t>
        <a:bodyPr/>
        <a:lstStyle/>
        <a:p>
          <a:endParaRPr lang="en-US"/>
        </a:p>
      </dgm:t>
    </dgm:pt>
    <dgm:pt modelId="{E78AD6FC-D43E-4CE6-AEC2-C8B2A512821C}" type="sibTrans" cxnId="{9E482843-DA4C-4A4F-9BC1-8689D6DBA18F}">
      <dgm:prSet/>
      <dgm:spPr/>
      <dgm:t>
        <a:bodyPr/>
        <a:lstStyle/>
        <a:p>
          <a:endParaRPr lang="en-US"/>
        </a:p>
      </dgm:t>
    </dgm:pt>
    <dgm:pt modelId="{8671BB71-26E0-435D-8D01-E6DB476911DE}" type="pres">
      <dgm:prSet presAssocID="{25CE6EB6-01E2-4243-8D8F-C20A7C7BAD1A}" presName="CompostProcess" presStyleCnt="0">
        <dgm:presLayoutVars>
          <dgm:dir/>
          <dgm:resizeHandles val="exact"/>
        </dgm:presLayoutVars>
      </dgm:prSet>
      <dgm:spPr/>
    </dgm:pt>
    <dgm:pt modelId="{86B3429F-1FB9-40E0-AB2E-FC5EB0306247}" type="pres">
      <dgm:prSet presAssocID="{25CE6EB6-01E2-4243-8D8F-C20A7C7BAD1A}" presName="arrow" presStyleLbl="bgShp" presStyleIdx="0" presStyleCnt="1"/>
      <dgm:spPr>
        <a:solidFill>
          <a:srgbClr val="18453B"/>
        </a:solidFill>
      </dgm:spPr>
    </dgm:pt>
    <dgm:pt modelId="{EB135AF1-F4C7-4249-AEF8-FD8540004033}" type="pres">
      <dgm:prSet presAssocID="{25CE6EB6-01E2-4243-8D8F-C20A7C7BAD1A}" presName="linearProcess" presStyleCnt="0"/>
      <dgm:spPr/>
    </dgm:pt>
    <dgm:pt modelId="{71CE755C-83CF-4D90-9E90-1698DB9DCE10}" type="pres">
      <dgm:prSet presAssocID="{5251283E-27B5-40B8-B49C-724EF2FE5C42}" presName="textNode" presStyleLbl="node1" presStyleIdx="0" presStyleCnt="1" custScaleX="97928" custScaleY="65908">
        <dgm:presLayoutVars>
          <dgm:bulletEnabled val="1"/>
        </dgm:presLayoutVars>
      </dgm:prSet>
      <dgm:spPr/>
    </dgm:pt>
  </dgm:ptLst>
  <dgm:cxnLst>
    <dgm:cxn modelId="{9E482843-DA4C-4A4F-9BC1-8689D6DBA18F}" srcId="{25CE6EB6-01E2-4243-8D8F-C20A7C7BAD1A}" destId="{5251283E-27B5-40B8-B49C-724EF2FE5C42}" srcOrd="0" destOrd="0" parTransId="{AC534E58-FC7B-4A20-BC3B-ED7D70CD6638}" sibTransId="{E78AD6FC-D43E-4CE6-AEC2-C8B2A512821C}"/>
    <dgm:cxn modelId="{C4536BC8-4BFD-4D6C-98C1-C7A13E8D0ABC}" type="presOf" srcId="{5251283E-27B5-40B8-B49C-724EF2FE5C42}" destId="{71CE755C-83CF-4D90-9E90-1698DB9DCE10}" srcOrd="0" destOrd="0" presId="urn:microsoft.com/office/officeart/2005/8/layout/hProcess9"/>
    <dgm:cxn modelId="{639EBDDB-CB0A-4D73-B3F2-57A915559708}" type="presOf" srcId="{25CE6EB6-01E2-4243-8D8F-C20A7C7BAD1A}" destId="{8671BB71-26E0-435D-8D01-E6DB476911DE}" srcOrd="0" destOrd="0" presId="urn:microsoft.com/office/officeart/2005/8/layout/hProcess9"/>
    <dgm:cxn modelId="{44BC03DA-1F38-4720-869A-EDEC9574C766}" type="presParOf" srcId="{8671BB71-26E0-435D-8D01-E6DB476911DE}" destId="{86B3429F-1FB9-40E0-AB2E-FC5EB0306247}" srcOrd="0" destOrd="0" presId="urn:microsoft.com/office/officeart/2005/8/layout/hProcess9"/>
    <dgm:cxn modelId="{22E57921-657D-4017-AE71-0AA4554B9F47}" type="presParOf" srcId="{8671BB71-26E0-435D-8D01-E6DB476911DE}" destId="{EB135AF1-F4C7-4249-AEF8-FD8540004033}" srcOrd="1" destOrd="0" presId="urn:microsoft.com/office/officeart/2005/8/layout/hProcess9"/>
    <dgm:cxn modelId="{55FACB59-0EA7-4958-A0E7-DB5EDA8FDA0B}" type="presParOf" srcId="{EB135AF1-F4C7-4249-AEF8-FD8540004033}" destId="{71CE755C-83CF-4D90-9E90-1698DB9DCE1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B650A-EB2A-4489-AABA-86A0539F647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CB86C-FD14-46FB-9D50-0EA15C72D0EE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1800" b="0" i="0" dirty="0">
              <a:latin typeface="Gotham Book" pitchFamily="50" charset="0"/>
              <a:cs typeface="Gotham Book" pitchFamily="50" charset="0"/>
            </a:rPr>
            <a:t>Department level committee makes recommendation to chair or school director</a:t>
          </a:r>
          <a:endParaRPr lang="en-US" sz="1800" dirty="0">
            <a:latin typeface="Gotham Book" pitchFamily="50" charset="0"/>
            <a:cs typeface="Gotham Book" pitchFamily="50" charset="0"/>
          </a:endParaRPr>
        </a:p>
      </dgm:t>
    </dgm:pt>
    <dgm:pt modelId="{99713D7C-6542-4084-B4AA-CC3C4CE5712F}" type="parTrans" cxnId="{74A1428D-7F8B-4E42-A5A3-A70DE4B1084C}">
      <dgm:prSet/>
      <dgm:spPr/>
      <dgm:t>
        <a:bodyPr/>
        <a:lstStyle/>
        <a:p>
          <a:endParaRPr lang="en-US"/>
        </a:p>
      </dgm:t>
    </dgm:pt>
    <dgm:pt modelId="{DC6CBBDC-C0BD-4EA1-8480-512FF0783620}" type="sibTrans" cxnId="{74A1428D-7F8B-4E42-A5A3-A70DE4B1084C}">
      <dgm:prSet/>
      <dgm:spPr/>
      <dgm:t>
        <a:bodyPr/>
        <a:lstStyle/>
        <a:p>
          <a:endParaRPr lang="en-US"/>
        </a:p>
      </dgm:t>
    </dgm:pt>
    <dgm:pt modelId="{D6165110-CFF9-4A94-95CF-F4AEECDA19BD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1800" b="0" i="0" dirty="0">
              <a:latin typeface="Gotham Book" pitchFamily="50" charset="0"/>
              <a:cs typeface="Gotham Book" pitchFamily="50" charset="0"/>
            </a:rPr>
            <a:t>Chair independently makes a recommendation to the dean</a:t>
          </a:r>
          <a:endParaRPr lang="en-US" sz="1800" dirty="0">
            <a:latin typeface="Gotham Book" pitchFamily="50" charset="0"/>
            <a:cs typeface="Gotham Book" pitchFamily="50" charset="0"/>
          </a:endParaRPr>
        </a:p>
      </dgm:t>
    </dgm:pt>
    <dgm:pt modelId="{5B128BE7-8C61-4709-9192-F412F48A8908}" type="parTrans" cxnId="{C077D492-E0C9-4ACF-95F6-4A20F803F9B9}">
      <dgm:prSet/>
      <dgm:spPr/>
      <dgm:t>
        <a:bodyPr/>
        <a:lstStyle/>
        <a:p>
          <a:endParaRPr lang="en-US"/>
        </a:p>
      </dgm:t>
    </dgm:pt>
    <dgm:pt modelId="{4236D7DF-AA38-4715-8F9D-2297FA34EBE8}" type="sibTrans" cxnId="{C077D492-E0C9-4ACF-95F6-4A20F803F9B9}">
      <dgm:prSet/>
      <dgm:spPr/>
      <dgm:t>
        <a:bodyPr/>
        <a:lstStyle/>
        <a:p>
          <a:endParaRPr lang="en-US"/>
        </a:p>
      </dgm:t>
    </dgm:pt>
    <dgm:pt modelId="{F0CAC653-98A2-44F5-8B5C-47C6A3FFBE3A}">
      <dgm:prSet custT="1"/>
      <dgm:spPr>
        <a:solidFill>
          <a:srgbClr val="18453B"/>
        </a:solidFill>
        <a:ln>
          <a:solidFill>
            <a:srgbClr val="18453B"/>
          </a:solidFill>
        </a:ln>
      </dgm:spPr>
      <dgm:t>
        <a:bodyPr/>
        <a:lstStyle/>
        <a:p>
          <a:pPr rtl="0"/>
          <a:r>
            <a:rPr lang="en-US" sz="1800" b="0" i="0" dirty="0">
              <a:latin typeface="Gotham Book" pitchFamily="50" charset="0"/>
              <a:cs typeface="Gotham Book" pitchFamily="50" charset="0"/>
            </a:rPr>
            <a:t>The dean is advised by a college review committee</a:t>
          </a:r>
          <a:endParaRPr lang="en-US" sz="1800" dirty="0">
            <a:latin typeface="Gotham Book" pitchFamily="50" charset="0"/>
            <a:cs typeface="Gotham Book" pitchFamily="50" charset="0"/>
          </a:endParaRPr>
        </a:p>
      </dgm:t>
    </dgm:pt>
    <dgm:pt modelId="{77AA0796-8A20-4DB3-B440-48EA5FBE2F9C}" type="parTrans" cxnId="{1707ED87-FEF1-4734-A348-97CEF745980B}">
      <dgm:prSet/>
      <dgm:spPr/>
      <dgm:t>
        <a:bodyPr/>
        <a:lstStyle/>
        <a:p>
          <a:endParaRPr lang="en-US"/>
        </a:p>
      </dgm:t>
    </dgm:pt>
    <dgm:pt modelId="{520C6CA3-B9A1-4697-969F-BB14C7584EE9}" type="sibTrans" cxnId="{1707ED87-FEF1-4734-A348-97CEF745980B}">
      <dgm:prSet/>
      <dgm:spPr/>
      <dgm:t>
        <a:bodyPr/>
        <a:lstStyle/>
        <a:p>
          <a:endParaRPr lang="en-US"/>
        </a:p>
      </dgm:t>
    </dgm:pt>
    <dgm:pt modelId="{271D6C60-9515-4F79-98AD-C991114AD8F3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1800" b="0" i="0" dirty="0">
              <a:latin typeface="Gotham Book" pitchFamily="50" charset="0"/>
              <a:cs typeface="Gotham Book" pitchFamily="50" charset="0"/>
            </a:rPr>
            <a:t>The dean independently makes a recommendation to the provost</a:t>
          </a:r>
          <a:endParaRPr lang="en-US" sz="1800" dirty="0">
            <a:latin typeface="Gotham Book" pitchFamily="50" charset="0"/>
            <a:cs typeface="Gotham Book" pitchFamily="50" charset="0"/>
          </a:endParaRPr>
        </a:p>
      </dgm:t>
    </dgm:pt>
    <dgm:pt modelId="{DCE6EC96-3158-41FC-9EF6-A2688A723846}" type="parTrans" cxnId="{F34A58E3-5B52-4002-8F64-EC155EAE5210}">
      <dgm:prSet/>
      <dgm:spPr/>
      <dgm:t>
        <a:bodyPr/>
        <a:lstStyle/>
        <a:p>
          <a:endParaRPr lang="en-US"/>
        </a:p>
      </dgm:t>
    </dgm:pt>
    <dgm:pt modelId="{6A7CA97C-4025-400E-9E6F-EC3E25086FDE}" type="sibTrans" cxnId="{F34A58E3-5B52-4002-8F64-EC155EAE5210}">
      <dgm:prSet/>
      <dgm:spPr/>
      <dgm:t>
        <a:bodyPr/>
        <a:lstStyle/>
        <a:p>
          <a:endParaRPr lang="en-US"/>
        </a:p>
      </dgm:t>
    </dgm:pt>
    <dgm:pt modelId="{FA0E378A-32C4-48AB-89E9-B6F771DA0F85}" type="pres">
      <dgm:prSet presAssocID="{890B650A-EB2A-4489-AABA-86A0539F647B}" presName="Name0" presStyleCnt="0">
        <dgm:presLayoutVars>
          <dgm:dir/>
          <dgm:animLvl val="lvl"/>
          <dgm:resizeHandles val="exact"/>
        </dgm:presLayoutVars>
      </dgm:prSet>
      <dgm:spPr/>
    </dgm:pt>
    <dgm:pt modelId="{DDE09EC1-B91A-4D40-B2F6-A10B83E1A08E}" type="pres">
      <dgm:prSet presAssocID="{271D6C60-9515-4F79-98AD-C991114AD8F3}" presName="boxAndChildren" presStyleCnt="0"/>
      <dgm:spPr/>
    </dgm:pt>
    <dgm:pt modelId="{69FA4716-0377-44C4-A9E8-FDEC84A535C9}" type="pres">
      <dgm:prSet presAssocID="{271D6C60-9515-4F79-98AD-C991114AD8F3}" presName="parentTextBox" presStyleLbl="node1" presStyleIdx="0" presStyleCnt="4"/>
      <dgm:spPr/>
    </dgm:pt>
    <dgm:pt modelId="{0C0ED76A-26BD-4DF5-96C0-6D95003CB1E3}" type="pres">
      <dgm:prSet presAssocID="{520C6CA3-B9A1-4697-969F-BB14C7584EE9}" presName="sp" presStyleCnt="0"/>
      <dgm:spPr/>
    </dgm:pt>
    <dgm:pt modelId="{AA411215-3EEE-449B-A289-9EF00917EF1A}" type="pres">
      <dgm:prSet presAssocID="{F0CAC653-98A2-44F5-8B5C-47C6A3FFBE3A}" presName="arrowAndChildren" presStyleCnt="0"/>
      <dgm:spPr/>
    </dgm:pt>
    <dgm:pt modelId="{F14B0017-09C6-4249-9A61-588CCEC0B5AE}" type="pres">
      <dgm:prSet presAssocID="{F0CAC653-98A2-44F5-8B5C-47C6A3FFBE3A}" presName="parentTextArrow" presStyleLbl="node1" presStyleIdx="1" presStyleCnt="4"/>
      <dgm:spPr/>
    </dgm:pt>
    <dgm:pt modelId="{8AA3E78F-6FAA-4EEE-9DC9-53A51AE351D1}" type="pres">
      <dgm:prSet presAssocID="{4236D7DF-AA38-4715-8F9D-2297FA34EBE8}" presName="sp" presStyleCnt="0"/>
      <dgm:spPr/>
    </dgm:pt>
    <dgm:pt modelId="{AB92AE18-F60A-47EE-A07A-CE98FAF21D9B}" type="pres">
      <dgm:prSet presAssocID="{D6165110-CFF9-4A94-95CF-F4AEECDA19BD}" presName="arrowAndChildren" presStyleCnt="0"/>
      <dgm:spPr/>
    </dgm:pt>
    <dgm:pt modelId="{D77A4B94-F5AC-42C4-B8D9-735989DD1103}" type="pres">
      <dgm:prSet presAssocID="{D6165110-CFF9-4A94-95CF-F4AEECDA19BD}" presName="parentTextArrow" presStyleLbl="node1" presStyleIdx="2" presStyleCnt="4"/>
      <dgm:spPr/>
    </dgm:pt>
    <dgm:pt modelId="{2619FAE5-B83E-4F26-8A77-7C53F44F08BC}" type="pres">
      <dgm:prSet presAssocID="{DC6CBBDC-C0BD-4EA1-8480-512FF0783620}" presName="sp" presStyleCnt="0"/>
      <dgm:spPr/>
    </dgm:pt>
    <dgm:pt modelId="{81C5B6A4-7A4D-4193-B9DE-5E1308D1B062}" type="pres">
      <dgm:prSet presAssocID="{D25CB86C-FD14-46FB-9D50-0EA15C72D0EE}" presName="arrowAndChildren" presStyleCnt="0"/>
      <dgm:spPr/>
    </dgm:pt>
    <dgm:pt modelId="{D49A06CC-C764-4611-86A4-A2B310011BB2}" type="pres">
      <dgm:prSet presAssocID="{D25CB86C-FD14-46FB-9D50-0EA15C72D0EE}" presName="parentTextArrow" presStyleLbl="node1" presStyleIdx="3" presStyleCnt="4"/>
      <dgm:spPr/>
    </dgm:pt>
  </dgm:ptLst>
  <dgm:cxnLst>
    <dgm:cxn modelId="{5EB0E746-50BC-4482-937E-1D4238F2C8B8}" type="presOf" srcId="{890B650A-EB2A-4489-AABA-86A0539F647B}" destId="{FA0E378A-32C4-48AB-89E9-B6F771DA0F85}" srcOrd="0" destOrd="0" presId="urn:microsoft.com/office/officeart/2005/8/layout/process4"/>
    <dgm:cxn modelId="{411BFA71-41A2-4EE4-B9D4-41798D5B4D79}" type="presOf" srcId="{271D6C60-9515-4F79-98AD-C991114AD8F3}" destId="{69FA4716-0377-44C4-A9E8-FDEC84A535C9}" srcOrd="0" destOrd="0" presId="urn:microsoft.com/office/officeart/2005/8/layout/process4"/>
    <dgm:cxn modelId="{1707ED87-FEF1-4734-A348-97CEF745980B}" srcId="{890B650A-EB2A-4489-AABA-86A0539F647B}" destId="{F0CAC653-98A2-44F5-8B5C-47C6A3FFBE3A}" srcOrd="2" destOrd="0" parTransId="{77AA0796-8A20-4DB3-B440-48EA5FBE2F9C}" sibTransId="{520C6CA3-B9A1-4697-969F-BB14C7584EE9}"/>
    <dgm:cxn modelId="{EB24288A-EA4D-4869-B32F-E4579AC0ABC6}" type="presOf" srcId="{D25CB86C-FD14-46FB-9D50-0EA15C72D0EE}" destId="{D49A06CC-C764-4611-86A4-A2B310011BB2}" srcOrd="0" destOrd="0" presId="urn:microsoft.com/office/officeart/2005/8/layout/process4"/>
    <dgm:cxn modelId="{74A1428D-7F8B-4E42-A5A3-A70DE4B1084C}" srcId="{890B650A-EB2A-4489-AABA-86A0539F647B}" destId="{D25CB86C-FD14-46FB-9D50-0EA15C72D0EE}" srcOrd="0" destOrd="0" parTransId="{99713D7C-6542-4084-B4AA-CC3C4CE5712F}" sibTransId="{DC6CBBDC-C0BD-4EA1-8480-512FF0783620}"/>
    <dgm:cxn modelId="{C077D492-E0C9-4ACF-95F6-4A20F803F9B9}" srcId="{890B650A-EB2A-4489-AABA-86A0539F647B}" destId="{D6165110-CFF9-4A94-95CF-F4AEECDA19BD}" srcOrd="1" destOrd="0" parTransId="{5B128BE7-8C61-4709-9192-F412F48A8908}" sibTransId="{4236D7DF-AA38-4715-8F9D-2297FA34EBE8}"/>
    <dgm:cxn modelId="{978F369D-3E12-4B1F-8EB3-44107DFCF320}" type="presOf" srcId="{F0CAC653-98A2-44F5-8B5C-47C6A3FFBE3A}" destId="{F14B0017-09C6-4249-9A61-588CCEC0B5AE}" srcOrd="0" destOrd="0" presId="urn:microsoft.com/office/officeart/2005/8/layout/process4"/>
    <dgm:cxn modelId="{4409A2C3-18EA-4D2B-A92A-1849A9664A95}" type="presOf" srcId="{D6165110-CFF9-4A94-95CF-F4AEECDA19BD}" destId="{D77A4B94-F5AC-42C4-B8D9-735989DD1103}" srcOrd="0" destOrd="0" presId="urn:microsoft.com/office/officeart/2005/8/layout/process4"/>
    <dgm:cxn modelId="{F34A58E3-5B52-4002-8F64-EC155EAE5210}" srcId="{890B650A-EB2A-4489-AABA-86A0539F647B}" destId="{271D6C60-9515-4F79-98AD-C991114AD8F3}" srcOrd="3" destOrd="0" parTransId="{DCE6EC96-3158-41FC-9EF6-A2688A723846}" sibTransId="{6A7CA97C-4025-400E-9E6F-EC3E25086FDE}"/>
    <dgm:cxn modelId="{E7499952-969F-436F-8706-37D05A609658}" type="presParOf" srcId="{FA0E378A-32C4-48AB-89E9-B6F771DA0F85}" destId="{DDE09EC1-B91A-4D40-B2F6-A10B83E1A08E}" srcOrd="0" destOrd="0" presId="urn:microsoft.com/office/officeart/2005/8/layout/process4"/>
    <dgm:cxn modelId="{B674FA37-EAFE-4CC4-9F14-90798FE62205}" type="presParOf" srcId="{DDE09EC1-B91A-4D40-B2F6-A10B83E1A08E}" destId="{69FA4716-0377-44C4-A9E8-FDEC84A535C9}" srcOrd="0" destOrd="0" presId="urn:microsoft.com/office/officeart/2005/8/layout/process4"/>
    <dgm:cxn modelId="{B5F35E8F-A48E-44D9-8BD1-A15023F0B653}" type="presParOf" srcId="{FA0E378A-32C4-48AB-89E9-B6F771DA0F85}" destId="{0C0ED76A-26BD-4DF5-96C0-6D95003CB1E3}" srcOrd="1" destOrd="0" presId="urn:microsoft.com/office/officeart/2005/8/layout/process4"/>
    <dgm:cxn modelId="{CD81AB8D-A680-4B3A-9AB8-43555D72665C}" type="presParOf" srcId="{FA0E378A-32C4-48AB-89E9-B6F771DA0F85}" destId="{AA411215-3EEE-449B-A289-9EF00917EF1A}" srcOrd="2" destOrd="0" presId="urn:microsoft.com/office/officeart/2005/8/layout/process4"/>
    <dgm:cxn modelId="{F6D0D295-4BB9-41E0-8BBB-38CB470473FC}" type="presParOf" srcId="{AA411215-3EEE-449B-A289-9EF00917EF1A}" destId="{F14B0017-09C6-4249-9A61-588CCEC0B5AE}" srcOrd="0" destOrd="0" presId="urn:microsoft.com/office/officeart/2005/8/layout/process4"/>
    <dgm:cxn modelId="{15CC0209-E1F6-433D-B164-D2FB521DBB50}" type="presParOf" srcId="{FA0E378A-32C4-48AB-89E9-B6F771DA0F85}" destId="{8AA3E78F-6FAA-4EEE-9DC9-53A51AE351D1}" srcOrd="3" destOrd="0" presId="urn:microsoft.com/office/officeart/2005/8/layout/process4"/>
    <dgm:cxn modelId="{3183911D-1F05-4FD5-BF15-BF76CB181F02}" type="presParOf" srcId="{FA0E378A-32C4-48AB-89E9-B6F771DA0F85}" destId="{AB92AE18-F60A-47EE-A07A-CE98FAF21D9B}" srcOrd="4" destOrd="0" presId="urn:microsoft.com/office/officeart/2005/8/layout/process4"/>
    <dgm:cxn modelId="{E57FF69A-95E5-49A7-A5AF-5F8BA08DE8CD}" type="presParOf" srcId="{AB92AE18-F60A-47EE-A07A-CE98FAF21D9B}" destId="{D77A4B94-F5AC-42C4-B8D9-735989DD1103}" srcOrd="0" destOrd="0" presId="urn:microsoft.com/office/officeart/2005/8/layout/process4"/>
    <dgm:cxn modelId="{11458388-B28F-412A-A99D-4587A888BDB9}" type="presParOf" srcId="{FA0E378A-32C4-48AB-89E9-B6F771DA0F85}" destId="{2619FAE5-B83E-4F26-8A77-7C53F44F08BC}" srcOrd="5" destOrd="0" presId="urn:microsoft.com/office/officeart/2005/8/layout/process4"/>
    <dgm:cxn modelId="{FF7F188F-4487-434C-A2B7-029F17222B99}" type="presParOf" srcId="{FA0E378A-32C4-48AB-89E9-B6F771DA0F85}" destId="{81C5B6A4-7A4D-4193-B9DE-5E1308D1B062}" srcOrd="6" destOrd="0" presId="urn:microsoft.com/office/officeart/2005/8/layout/process4"/>
    <dgm:cxn modelId="{217F48B8-4170-4A70-BF9C-8834B71D7F33}" type="presParOf" srcId="{81C5B6A4-7A4D-4193-B9DE-5E1308D1B062}" destId="{D49A06CC-C764-4611-86A4-A2B310011B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EC0E7-EB6A-4D5B-B54F-14EF9B683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60D378-B3B6-476D-92BA-A7EA649D7AB7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2400" b="0" i="0" dirty="0">
              <a:latin typeface="Gotham Book" pitchFamily="50" charset="0"/>
              <a:cs typeface="Gotham Book" pitchFamily="50" charset="0"/>
            </a:rPr>
            <a:t>Representatives of the provost meet with each dean – Associate Provost FASA, and a distinguished MSU faculty panel -- to review each case</a:t>
          </a:r>
          <a:endParaRPr lang="en-US" sz="2400" dirty="0">
            <a:latin typeface="Gotham Book" pitchFamily="50" charset="0"/>
            <a:cs typeface="Gotham Book" pitchFamily="50" charset="0"/>
          </a:endParaRPr>
        </a:p>
      </dgm:t>
    </dgm:pt>
    <dgm:pt modelId="{EC3DC86F-7966-4FDD-A672-AD5259CC361E}" type="parTrans" cxnId="{897DDF91-964D-4AB7-82D1-1153EF9298E2}">
      <dgm:prSet/>
      <dgm:spPr/>
      <dgm:t>
        <a:bodyPr/>
        <a:lstStyle/>
        <a:p>
          <a:endParaRPr lang="en-US"/>
        </a:p>
      </dgm:t>
    </dgm:pt>
    <dgm:pt modelId="{340DDFEF-771F-43E9-B50A-1A1DACD4F332}" type="sibTrans" cxnId="{897DDF91-964D-4AB7-82D1-1153EF9298E2}">
      <dgm:prSet/>
      <dgm:spPr/>
      <dgm:t>
        <a:bodyPr/>
        <a:lstStyle/>
        <a:p>
          <a:endParaRPr lang="en-US"/>
        </a:p>
      </dgm:t>
    </dgm:pt>
    <dgm:pt modelId="{054D3D8D-AC88-4672-98B3-DAA8EF201D1D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2400" b="0" i="0" dirty="0">
              <a:latin typeface="Gotham Book" pitchFamily="50" charset="0"/>
              <a:cs typeface="Gotham Book" pitchFamily="50" charset="0"/>
            </a:rPr>
            <a:t>Provost meets with representatives and formulates recommendations for President and Board of Trustees</a:t>
          </a:r>
          <a:endParaRPr lang="en-US" sz="2400" dirty="0">
            <a:latin typeface="Gotham Book" pitchFamily="50" charset="0"/>
            <a:cs typeface="Gotham Book" pitchFamily="50" charset="0"/>
          </a:endParaRPr>
        </a:p>
      </dgm:t>
    </dgm:pt>
    <dgm:pt modelId="{A8A4E06D-2FAF-4FB0-89BE-FC19715C32D2}" type="parTrans" cxnId="{B9DBB34A-CF88-4301-B2FD-D6EDF698C76A}">
      <dgm:prSet/>
      <dgm:spPr/>
      <dgm:t>
        <a:bodyPr/>
        <a:lstStyle/>
        <a:p>
          <a:endParaRPr lang="en-US"/>
        </a:p>
      </dgm:t>
    </dgm:pt>
    <dgm:pt modelId="{8B397614-8D6E-40B9-87C0-1E79134D0381}" type="sibTrans" cxnId="{B9DBB34A-CF88-4301-B2FD-D6EDF698C76A}">
      <dgm:prSet/>
      <dgm:spPr/>
      <dgm:t>
        <a:bodyPr/>
        <a:lstStyle/>
        <a:p>
          <a:endParaRPr lang="en-US"/>
        </a:p>
      </dgm:t>
    </dgm:pt>
    <dgm:pt modelId="{54621151-D5A7-44A3-AFDA-4DFF3B75A73F}" type="pres">
      <dgm:prSet presAssocID="{331EC0E7-EB6A-4D5B-B54F-14EF9B683A85}" presName="Name0" presStyleCnt="0">
        <dgm:presLayoutVars>
          <dgm:dir/>
          <dgm:animLvl val="lvl"/>
          <dgm:resizeHandles val="exact"/>
        </dgm:presLayoutVars>
      </dgm:prSet>
      <dgm:spPr/>
    </dgm:pt>
    <dgm:pt modelId="{7456B13D-4285-45FD-808D-AC7FAF4A130B}" type="pres">
      <dgm:prSet presAssocID="{054D3D8D-AC88-4672-98B3-DAA8EF201D1D}" presName="boxAndChildren" presStyleCnt="0"/>
      <dgm:spPr/>
    </dgm:pt>
    <dgm:pt modelId="{1A4843A2-F3CA-4B38-9A47-EAC977DB8C74}" type="pres">
      <dgm:prSet presAssocID="{054D3D8D-AC88-4672-98B3-DAA8EF201D1D}" presName="parentTextBox" presStyleLbl="node1" presStyleIdx="0" presStyleCnt="2"/>
      <dgm:spPr/>
    </dgm:pt>
    <dgm:pt modelId="{FBE56F10-17A0-4F37-BAA7-A5ABF26A84A4}" type="pres">
      <dgm:prSet presAssocID="{340DDFEF-771F-43E9-B50A-1A1DACD4F332}" presName="sp" presStyleCnt="0"/>
      <dgm:spPr/>
    </dgm:pt>
    <dgm:pt modelId="{D3222CFA-650C-4AF7-A121-30F86F1D5086}" type="pres">
      <dgm:prSet presAssocID="{C260D378-B3B6-476D-92BA-A7EA649D7AB7}" presName="arrowAndChildren" presStyleCnt="0"/>
      <dgm:spPr/>
    </dgm:pt>
    <dgm:pt modelId="{8C775B22-90FA-4854-A14C-1CC0889BAA05}" type="pres">
      <dgm:prSet presAssocID="{C260D378-B3B6-476D-92BA-A7EA649D7AB7}" presName="parentTextArrow" presStyleLbl="node1" presStyleIdx="1" presStyleCnt="2"/>
      <dgm:spPr/>
    </dgm:pt>
  </dgm:ptLst>
  <dgm:cxnLst>
    <dgm:cxn modelId="{F660A568-EA20-41DD-9947-28376711481D}" type="presOf" srcId="{054D3D8D-AC88-4672-98B3-DAA8EF201D1D}" destId="{1A4843A2-F3CA-4B38-9A47-EAC977DB8C74}" srcOrd="0" destOrd="0" presId="urn:microsoft.com/office/officeart/2005/8/layout/process4"/>
    <dgm:cxn modelId="{B9DBB34A-CF88-4301-B2FD-D6EDF698C76A}" srcId="{331EC0E7-EB6A-4D5B-B54F-14EF9B683A85}" destId="{054D3D8D-AC88-4672-98B3-DAA8EF201D1D}" srcOrd="1" destOrd="0" parTransId="{A8A4E06D-2FAF-4FB0-89BE-FC19715C32D2}" sibTransId="{8B397614-8D6E-40B9-87C0-1E79134D0381}"/>
    <dgm:cxn modelId="{897DDF91-964D-4AB7-82D1-1153EF9298E2}" srcId="{331EC0E7-EB6A-4D5B-B54F-14EF9B683A85}" destId="{C260D378-B3B6-476D-92BA-A7EA649D7AB7}" srcOrd="0" destOrd="0" parTransId="{EC3DC86F-7966-4FDD-A672-AD5259CC361E}" sibTransId="{340DDFEF-771F-43E9-B50A-1A1DACD4F332}"/>
    <dgm:cxn modelId="{8436E7C9-E8A5-4958-BFA2-D9FA7D9FB5E7}" type="presOf" srcId="{C260D378-B3B6-476D-92BA-A7EA649D7AB7}" destId="{8C775B22-90FA-4854-A14C-1CC0889BAA05}" srcOrd="0" destOrd="0" presId="urn:microsoft.com/office/officeart/2005/8/layout/process4"/>
    <dgm:cxn modelId="{9C83C1EC-3067-46C2-B8DB-FB82EA8775AB}" type="presOf" srcId="{331EC0E7-EB6A-4D5B-B54F-14EF9B683A85}" destId="{54621151-D5A7-44A3-AFDA-4DFF3B75A73F}" srcOrd="0" destOrd="0" presId="urn:microsoft.com/office/officeart/2005/8/layout/process4"/>
    <dgm:cxn modelId="{7FFEF3CE-F624-4125-A8D3-A2C6F17566D2}" type="presParOf" srcId="{54621151-D5A7-44A3-AFDA-4DFF3B75A73F}" destId="{7456B13D-4285-45FD-808D-AC7FAF4A130B}" srcOrd="0" destOrd="0" presId="urn:microsoft.com/office/officeart/2005/8/layout/process4"/>
    <dgm:cxn modelId="{108F7716-1496-4601-BBD1-23359B88FD7E}" type="presParOf" srcId="{7456B13D-4285-45FD-808D-AC7FAF4A130B}" destId="{1A4843A2-F3CA-4B38-9A47-EAC977DB8C74}" srcOrd="0" destOrd="0" presId="urn:microsoft.com/office/officeart/2005/8/layout/process4"/>
    <dgm:cxn modelId="{1E74A6D2-9275-474C-AC1D-7CC4392F5B4C}" type="presParOf" srcId="{54621151-D5A7-44A3-AFDA-4DFF3B75A73F}" destId="{FBE56F10-17A0-4F37-BAA7-A5ABF26A84A4}" srcOrd="1" destOrd="0" presId="urn:microsoft.com/office/officeart/2005/8/layout/process4"/>
    <dgm:cxn modelId="{820AC35C-D9B2-4A1F-82AB-04EEC6A71C21}" type="presParOf" srcId="{54621151-D5A7-44A3-AFDA-4DFF3B75A73F}" destId="{D3222CFA-650C-4AF7-A121-30F86F1D5086}" srcOrd="2" destOrd="0" presId="urn:microsoft.com/office/officeart/2005/8/layout/process4"/>
    <dgm:cxn modelId="{9CC0E0D4-5BDF-4650-8DB3-470524C5E172}" type="presParOf" srcId="{D3222CFA-650C-4AF7-A121-30F86F1D5086}" destId="{8C775B22-90FA-4854-A14C-1CC0889BAA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CE6EB6-01E2-4243-8D8F-C20A7C7BAD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1283E-27B5-40B8-B49C-724EF2FE5C42}">
      <dgm:prSet custT="1"/>
      <dgm:spPr>
        <a:solidFill>
          <a:srgbClr val="18453B"/>
        </a:solidFill>
      </dgm:spPr>
      <dgm:t>
        <a:bodyPr/>
        <a:lstStyle/>
        <a:p>
          <a:pPr rtl="0"/>
          <a:r>
            <a:rPr lang="en-US" sz="2400" b="1" dirty="0">
              <a:latin typeface="Gotham Book" pitchFamily="50" charset="0"/>
              <a:cs typeface="Gotham Book" pitchFamily="50" charset="0"/>
            </a:rPr>
            <a:t>TALK TO YOUR CHAIR/DIRECTOR &amp; MENTOR(S</a:t>
          </a:r>
          <a:r>
            <a:rPr lang="en-US" sz="2400" dirty="0">
              <a:latin typeface="Gotham Book" pitchFamily="50" charset="0"/>
              <a:cs typeface="Gotham Book" pitchFamily="50" charset="0"/>
            </a:rPr>
            <a:t>)</a:t>
          </a:r>
        </a:p>
      </dgm:t>
    </dgm:pt>
    <dgm:pt modelId="{AC534E58-FC7B-4A20-BC3B-ED7D70CD6638}" type="parTrans" cxnId="{9E482843-DA4C-4A4F-9BC1-8689D6DBA18F}">
      <dgm:prSet/>
      <dgm:spPr/>
      <dgm:t>
        <a:bodyPr/>
        <a:lstStyle/>
        <a:p>
          <a:endParaRPr lang="en-US"/>
        </a:p>
      </dgm:t>
    </dgm:pt>
    <dgm:pt modelId="{E78AD6FC-D43E-4CE6-AEC2-C8B2A512821C}" type="sibTrans" cxnId="{9E482843-DA4C-4A4F-9BC1-8689D6DBA18F}">
      <dgm:prSet/>
      <dgm:spPr/>
      <dgm:t>
        <a:bodyPr/>
        <a:lstStyle/>
        <a:p>
          <a:endParaRPr lang="en-US"/>
        </a:p>
      </dgm:t>
    </dgm:pt>
    <dgm:pt modelId="{8671BB71-26E0-435D-8D01-E6DB476911DE}" type="pres">
      <dgm:prSet presAssocID="{25CE6EB6-01E2-4243-8D8F-C20A7C7BAD1A}" presName="CompostProcess" presStyleCnt="0">
        <dgm:presLayoutVars>
          <dgm:dir/>
          <dgm:resizeHandles val="exact"/>
        </dgm:presLayoutVars>
      </dgm:prSet>
      <dgm:spPr/>
    </dgm:pt>
    <dgm:pt modelId="{86B3429F-1FB9-40E0-AB2E-FC5EB0306247}" type="pres">
      <dgm:prSet presAssocID="{25CE6EB6-01E2-4243-8D8F-C20A7C7BAD1A}" presName="arrow" presStyleLbl="bgShp" presStyleIdx="0" presStyleCnt="1"/>
      <dgm:spPr>
        <a:solidFill>
          <a:srgbClr val="18453B"/>
        </a:solidFill>
      </dgm:spPr>
    </dgm:pt>
    <dgm:pt modelId="{EB135AF1-F4C7-4249-AEF8-FD8540004033}" type="pres">
      <dgm:prSet presAssocID="{25CE6EB6-01E2-4243-8D8F-C20A7C7BAD1A}" presName="linearProcess" presStyleCnt="0"/>
      <dgm:spPr/>
    </dgm:pt>
    <dgm:pt modelId="{71CE755C-83CF-4D90-9E90-1698DB9DCE10}" type="pres">
      <dgm:prSet presAssocID="{5251283E-27B5-40B8-B49C-724EF2FE5C42}" presName="textNode" presStyleLbl="node1" presStyleIdx="0" presStyleCnt="1" custScaleX="97928" custScaleY="65908">
        <dgm:presLayoutVars>
          <dgm:bulletEnabled val="1"/>
        </dgm:presLayoutVars>
      </dgm:prSet>
      <dgm:spPr/>
    </dgm:pt>
  </dgm:ptLst>
  <dgm:cxnLst>
    <dgm:cxn modelId="{9E482843-DA4C-4A4F-9BC1-8689D6DBA18F}" srcId="{25CE6EB6-01E2-4243-8D8F-C20A7C7BAD1A}" destId="{5251283E-27B5-40B8-B49C-724EF2FE5C42}" srcOrd="0" destOrd="0" parTransId="{AC534E58-FC7B-4A20-BC3B-ED7D70CD6638}" sibTransId="{E78AD6FC-D43E-4CE6-AEC2-C8B2A512821C}"/>
    <dgm:cxn modelId="{C4536BC8-4BFD-4D6C-98C1-C7A13E8D0ABC}" type="presOf" srcId="{5251283E-27B5-40B8-B49C-724EF2FE5C42}" destId="{71CE755C-83CF-4D90-9E90-1698DB9DCE10}" srcOrd="0" destOrd="0" presId="urn:microsoft.com/office/officeart/2005/8/layout/hProcess9"/>
    <dgm:cxn modelId="{639EBDDB-CB0A-4D73-B3F2-57A915559708}" type="presOf" srcId="{25CE6EB6-01E2-4243-8D8F-C20A7C7BAD1A}" destId="{8671BB71-26E0-435D-8D01-E6DB476911DE}" srcOrd="0" destOrd="0" presId="urn:microsoft.com/office/officeart/2005/8/layout/hProcess9"/>
    <dgm:cxn modelId="{44BC03DA-1F38-4720-869A-EDEC9574C766}" type="presParOf" srcId="{8671BB71-26E0-435D-8D01-E6DB476911DE}" destId="{86B3429F-1FB9-40E0-AB2E-FC5EB0306247}" srcOrd="0" destOrd="0" presId="urn:microsoft.com/office/officeart/2005/8/layout/hProcess9"/>
    <dgm:cxn modelId="{22E57921-657D-4017-AE71-0AA4554B9F47}" type="presParOf" srcId="{8671BB71-26E0-435D-8D01-E6DB476911DE}" destId="{EB135AF1-F4C7-4249-AEF8-FD8540004033}" srcOrd="1" destOrd="0" presId="urn:microsoft.com/office/officeart/2005/8/layout/hProcess9"/>
    <dgm:cxn modelId="{55FACB59-0EA7-4958-A0E7-DB5EDA8FDA0B}" type="presParOf" srcId="{EB135AF1-F4C7-4249-AEF8-FD8540004033}" destId="{71CE755C-83CF-4D90-9E90-1698DB9DCE1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BF6D2-B64A-46C3-B41A-C5B61452FF86}">
      <dsp:nvSpPr>
        <dsp:cNvPr id="0" name=""/>
        <dsp:cNvSpPr/>
      </dsp:nvSpPr>
      <dsp:spPr>
        <a:xfrm>
          <a:off x="0" y="0"/>
          <a:ext cx="3263504" cy="3263504"/>
        </a:xfrm>
        <a:prstGeom prst="pie">
          <a:avLst>
            <a:gd name="adj1" fmla="val 5400000"/>
            <a:gd name="adj2" fmla="val 162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9532-90A1-4934-B2E9-4076B9A49547}">
      <dsp:nvSpPr>
        <dsp:cNvPr id="0" name=""/>
        <dsp:cNvSpPr/>
      </dsp:nvSpPr>
      <dsp:spPr>
        <a:xfrm>
          <a:off x="1631752" y="0"/>
          <a:ext cx="6254947" cy="3263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otham Book" pitchFamily="50" charset="0"/>
              <a:cs typeface="Gotham Book" pitchFamily="50" charset="0"/>
            </a:rPr>
            <a:t>Promotion and tenure is a key branch point in a faculty member’s life.</a:t>
          </a:r>
        </a:p>
      </dsp:txBody>
      <dsp:txXfrm>
        <a:off x="1631752" y="0"/>
        <a:ext cx="6254947" cy="979053"/>
      </dsp:txXfrm>
    </dsp:sp>
    <dsp:sp modelId="{2E4A7D3A-CEE0-4436-8101-BE41C4447E2F}">
      <dsp:nvSpPr>
        <dsp:cNvPr id="0" name=""/>
        <dsp:cNvSpPr/>
      </dsp:nvSpPr>
      <dsp:spPr>
        <a:xfrm>
          <a:off x="571114" y="979053"/>
          <a:ext cx="2121275" cy="2121275"/>
        </a:xfrm>
        <a:prstGeom prst="pie">
          <a:avLst>
            <a:gd name="adj1" fmla="val 5400000"/>
            <a:gd name="adj2" fmla="val 162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AD263-8413-42CC-B51D-72EFA7F19329}">
      <dsp:nvSpPr>
        <dsp:cNvPr id="0" name=""/>
        <dsp:cNvSpPr/>
      </dsp:nvSpPr>
      <dsp:spPr>
        <a:xfrm>
          <a:off x="1631752" y="979053"/>
          <a:ext cx="6254947" cy="212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otham Book" pitchFamily="50" charset="0"/>
              <a:cs typeface="Gotham Book" pitchFamily="50" charset="0"/>
            </a:rPr>
            <a:t>MSU attempts to hire the best faculty on the market who we are confident can be great professors.  We strive to provide a supportive environment, so that they have every opportunity for successful reappointment, promotion and tenure.</a:t>
          </a:r>
        </a:p>
      </dsp:txBody>
      <dsp:txXfrm>
        <a:off x="1631752" y="979053"/>
        <a:ext cx="6254947" cy="979050"/>
      </dsp:txXfrm>
    </dsp:sp>
    <dsp:sp modelId="{71646C92-32D7-48E7-94A4-8BD7304DD40A}">
      <dsp:nvSpPr>
        <dsp:cNvPr id="0" name=""/>
        <dsp:cNvSpPr/>
      </dsp:nvSpPr>
      <dsp:spPr>
        <a:xfrm>
          <a:off x="1142226" y="1958103"/>
          <a:ext cx="979050" cy="979050"/>
        </a:xfrm>
        <a:prstGeom prst="pie">
          <a:avLst>
            <a:gd name="adj1" fmla="val 5400000"/>
            <a:gd name="adj2" fmla="val 162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1092C-9A9B-4F6F-80E3-1EDEBF9ACB65}">
      <dsp:nvSpPr>
        <dsp:cNvPr id="0" name=""/>
        <dsp:cNvSpPr/>
      </dsp:nvSpPr>
      <dsp:spPr>
        <a:xfrm>
          <a:off x="1631752" y="1958103"/>
          <a:ext cx="6254947" cy="97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Gotham Book" pitchFamily="50" charset="0"/>
              <a:cs typeface="Gotham Book" pitchFamily="50" charset="0"/>
            </a:rPr>
            <a:t>Administrators play a critical role in supporting faculty success.</a:t>
          </a:r>
        </a:p>
      </dsp:txBody>
      <dsp:txXfrm>
        <a:off x="1631752" y="1958103"/>
        <a:ext cx="6254947" cy="9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3429F-1FB9-40E0-AB2E-FC5EB0306247}">
      <dsp:nvSpPr>
        <dsp:cNvPr id="0" name=""/>
        <dsp:cNvSpPr/>
      </dsp:nvSpPr>
      <dsp:spPr>
        <a:xfrm>
          <a:off x="617219" y="0"/>
          <a:ext cx="6995160" cy="4221163"/>
        </a:xfrm>
        <a:prstGeom prst="rightArrow">
          <a:avLst/>
        </a:prstGeom>
        <a:solidFill>
          <a:srgbClr val="1845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E755C-83CF-4D90-9E90-1698DB9DCE10}">
      <dsp:nvSpPr>
        <dsp:cNvPr id="0" name=""/>
        <dsp:cNvSpPr/>
      </dsp:nvSpPr>
      <dsp:spPr>
        <a:xfrm>
          <a:off x="1366133" y="1554164"/>
          <a:ext cx="5497333" cy="1112833"/>
        </a:xfrm>
        <a:prstGeom prst="roundRec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 Book" pitchFamily="50" charset="0"/>
              <a:cs typeface="Gotham Book" pitchFamily="50" charset="0"/>
            </a:rPr>
            <a:t>TALK &amp; LISTEN TO YOUR CHAIR/DIRECTOR &amp; MENTOR(S</a:t>
          </a:r>
          <a:r>
            <a:rPr lang="en-US" sz="2400" kern="1200" dirty="0">
              <a:latin typeface="Gotham Book" pitchFamily="50" charset="0"/>
              <a:cs typeface="Gotham Book" pitchFamily="50" charset="0"/>
            </a:rPr>
            <a:t>)</a:t>
          </a:r>
        </a:p>
      </dsp:txBody>
      <dsp:txXfrm>
        <a:off x="1420457" y="1608488"/>
        <a:ext cx="5388685" cy="1004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4716-0377-44C4-A9E8-FDEC84A535C9}">
      <dsp:nvSpPr>
        <dsp:cNvPr id="0" name=""/>
        <dsp:cNvSpPr/>
      </dsp:nvSpPr>
      <dsp:spPr>
        <a:xfrm>
          <a:off x="0" y="3335407"/>
          <a:ext cx="8229600" cy="729705"/>
        </a:xfrm>
        <a:prstGeom prst="rec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Gotham Book" pitchFamily="50" charset="0"/>
              <a:cs typeface="Gotham Book" pitchFamily="50" charset="0"/>
            </a:rPr>
            <a:t>The dean independently makes a recommendation to the provost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>
        <a:off x="0" y="3335407"/>
        <a:ext cx="8229600" cy="729705"/>
      </dsp:txXfrm>
    </dsp:sp>
    <dsp:sp modelId="{F14B0017-09C6-4249-9A61-588CCEC0B5AE}">
      <dsp:nvSpPr>
        <dsp:cNvPr id="0" name=""/>
        <dsp:cNvSpPr/>
      </dsp:nvSpPr>
      <dsp:spPr>
        <a:xfrm rot="10800000">
          <a:off x="0" y="2224065"/>
          <a:ext cx="8229600" cy="1122287"/>
        </a:xfrm>
        <a:prstGeom prst="upArrowCallout">
          <a:avLst/>
        </a:prstGeom>
        <a:solidFill>
          <a:srgbClr val="18453B"/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Gotham Book" pitchFamily="50" charset="0"/>
              <a:cs typeface="Gotham Book" pitchFamily="50" charset="0"/>
            </a:rPr>
            <a:t>The dean is advised by a college review committee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 rot="10800000">
        <a:off x="0" y="2224065"/>
        <a:ext cx="8229600" cy="729228"/>
      </dsp:txXfrm>
    </dsp:sp>
    <dsp:sp modelId="{D77A4B94-F5AC-42C4-B8D9-735989DD1103}">
      <dsp:nvSpPr>
        <dsp:cNvPr id="0" name=""/>
        <dsp:cNvSpPr/>
      </dsp:nvSpPr>
      <dsp:spPr>
        <a:xfrm rot="10800000">
          <a:off x="0" y="1112723"/>
          <a:ext cx="8229600" cy="1122287"/>
        </a:xfrm>
        <a:prstGeom prst="upArrowCallou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Gotham Book" pitchFamily="50" charset="0"/>
              <a:cs typeface="Gotham Book" pitchFamily="50" charset="0"/>
            </a:rPr>
            <a:t>Chair independently makes a recommendation to the dean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 rot="10800000">
        <a:off x="0" y="1112723"/>
        <a:ext cx="8229600" cy="729228"/>
      </dsp:txXfrm>
    </dsp:sp>
    <dsp:sp modelId="{D49A06CC-C764-4611-86A4-A2B310011BB2}">
      <dsp:nvSpPr>
        <dsp:cNvPr id="0" name=""/>
        <dsp:cNvSpPr/>
      </dsp:nvSpPr>
      <dsp:spPr>
        <a:xfrm rot="10800000">
          <a:off x="0" y="1382"/>
          <a:ext cx="8229600" cy="1122287"/>
        </a:xfrm>
        <a:prstGeom prst="upArrowCallou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Gotham Book" pitchFamily="50" charset="0"/>
              <a:cs typeface="Gotham Book" pitchFamily="50" charset="0"/>
            </a:rPr>
            <a:t>Department level committee makes recommendation to chair or school director</a:t>
          </a:r>
          <a:endParaRPr lang="en-US" sz="1800" kern="1200" dirty="0">
            <a:latin typeface="Gotham Book" pitchFamily="50" charset="0"/>
            <a:cs typeface="Gotham Book" pitchFamily="50" charset="0"/>
          </a:endParaRPr>
        </a:p>
      </dsp:txBody>
      <dsp:txXfrm rot="10800000">
        <a:off x="0" y="1382"/>
        <a:ext cx="8229600" cy="729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843A2-F3CA-4B38-9A47-EAC977DB8C74}">
      <dsp:nvSpPr>
        <dsp:cNvPr id="0" name=""/>
        <dsp:cNvSpPr/>
      </dsp:nvSpPr>
      <dsp:spPr>
        <a:xfrm>
          <a:off x="0" y="2454345"/>
          <a:ext cx="8229600" cy="1610316"/>
        </a:xfrm>
        <a:prstGeom prst="rec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Gotham Book" pitchFamily="50" charset="0"/>
              <a:cs typeface="Gotham Book" pitchFamily="50" charset="0"/>
            </a:rPr>
            <a:t>Provost meets with representatives and formulates recommendations for President and Board of Trustees</a:t>
          </a:r>
          <a:endParaRPr lang="en-US" sz="2400" kern="1200" dirty="0">
            <a:latin typeface="Gotham Book" pitchFamily="50" charset="0"/>
            <a:cs typeface="Gotham Book" pitchFamily="50" charset="0"/>
          </a:endParaRPr>
        </a:p>
      </dsp:txBody>
      <dsp:txXfrm>
        <a:off x="0" y="2454345"/>
        <a:ext cx="8229600" cy="1610316"/>
      </dsp:txXfrm>
    </dsp:sp>
    <dsp:sp modelId="{8C775B22-90FA-4854-A14C-1CC0889BAA05}">
      <dsp:nvSpPr>
        <dsp:cNvPr id="0" name=""/>
        <dsp:cNvSpPr/>
      </dsp:nvSpPr>
      <dsp:spPr>
        <a:xfrm rot="10800000">
          <a:off x="0" y="1833"/>
          <a:ext cx="8229600" cy="2476666"/>
        </a:xfrm>
        <a:prstGeom prst="upArrowCallou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Gotham Book" pitchFamily="50" charset="0"/>
              <a:cs typeface="Gotham Book" pitchFamily="50" charset="0"/>
            </a:rPr>
            <a:t>Representatives of the provost meet with each dean – Associate Provost FASA, and a distinguished MSU faculty panel -- to review each case</a:t>
          </a:r>
          <a:endParaRPr lang="en-US" sz="2400" kern="1200" dirty="0">
            <a:latin typeface="Gotham Book" pitchFamily="50" charset="0"/>
            <a:cs typeface="Gotham Book" pitchFamily="50" charset="0"/>
          </a:endParaRPr>
        </a:p>
      </dsp:txBody>
      <dsp:txXfrm rot="10800000">
        <a:off x="0" y="1833"/>
        <a:ext cx="8229600" cy="16092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3429F-1FB9-40E0-AB2E-FC5EB0306247}">
      <dsp:nvSpPr>
        <dsp:cNvPr id="0" name=""/>
        <dsp:cNvSpPr/>
      </dsp:nvSpPr>
      <dsp:spPr>
        <a:xfrm>
          <a:off x="617219" y="0"/>
          <a:ext cx="6995160" cy="4221163"/>
        </a:xfrm>
        <a:prstGeom prst="rightArrow">
          <a:avLst/>
        </a:prstGeom>
        <a:solidFill>
          <a:srgbClr val="1845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E755C-83CF-4D90-9E90-1698DB9DCE10}">
      <dsp:nvSpPr>
        <dsp:cNvPr id="0" name=""/>
        <dsp:cNvSpPr/>
      </dsp:nvSpPr>
      <dsp:spPr>
        <a:xfrm>
          <a:off x="1366133" y="1554164"/>
          <a:ext cx="5497333" cy="1112833"/>
        </a:xfrm>
        <a:prstGeom prst="roundRect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 Book" pitchFamily="50" charset="0"/>
              <a:cs typeface="Gotham Book" pitchFamily="50" charset="0"/>
            </a:rPr>
            <a:t>TALK TO YOUR CHAIR/DIRECTOR &amp; MENTOR(S</a:t>
          </a:r>
          <a:r>
            <a:rPr lang="en-US" sz="2400" kern="1200" dirty="0">
              <a:latin typeface="Gotham Book" pitchFamily="50" charset="0"/>
              <a:cs typeface="Gotham Book" pitchFamily="50" charset="0"/>
            </a:rPr>
            <a:t>)</a:t>
          </a:r>
        </a:p>
      </dsp:txBody>
      <dsp:txXfrm>
        <a:off x="1420457" y="1608488"/>
        <a:ext cx="5388685" cy="100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1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/>
          <a:lstStyle>
            <a:lvl1pPr algn="r">
              <a:defRPr sz="1200"/>
            </a:lvl1pPr>
          </a:lstStyle>
          <a:p>
            <a:fld id="{29F3032D-6429-A24C-84E1-51C0FCDC3EB5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4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4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 anchor="b"/>
          <a:lstStyle>
            <a:lvl1pPr algn="r">
              <a:defRPr sz="1200"/>
            </a:lvl1pPr>
          </a:lstStyle>
          <a:p>
            <a:fld id="{DF1A4C4A-1837-4840-A62D-BD4A3AF5F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1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/>
          <a:lstStyle>
            <a:lvl1pPr algn="r">
              <a:defRPr sz="1200"/>
            </a:lvl1pPr>
          </a:lstStyle>
          <a:p>
            <a:fld id="{D60B8672-0A1A-7147-8D9D-1BCA7D0308C6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0" tIns="46740" rIns="93480" bIns="467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20316"/>
            <a:ext cx="5615940" cy="4187666"/>
          </a:xfrm>
          <a:prstGeom prst="rect">
            <a:avLst/>
          </a:prstGeom>
        </p:spPr>
        <p:txBody>
          <a:bodyPr vert="horz" lIns="93480" tIns="46740" rIns="93480" bIns="467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4"/>
            <a:ext cx="3041968" cy="465296"/>
          </a:xfrm>
          <a:prstGeom prst="rect">
            <a:avLst/>
          </a:prstGeom>
        </p:spPr>
        <p:txBody>
          <a:bodyPr vert="horz" lIns="93480" tIns="46740" rIns="93480" bIns="46740" rtlCol="0" anchor="b"/>
          <a:lstStyle>
            <a:lvl1pPr algn="r">
              <a:defRPr sz="1200"/>
            </a:lvl1pPr>
          </a:lstStyle>
          <a:p>
            <a:fld id="{B01FE42D-0F83-2F4D-82A3-A8495F2DE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9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AD918-5CA1-4019-9D1E-F477085B206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8BC9A-7344-4C9C-AEF7-D2DD61BEF91E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8DBC79-0CA6-410C-ACF4-6E826171D3A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676400"/>
            <a:ext cx="274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91200" y="1676400"/>
            <a:ext cx="2743200" cy="42973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00563-703E-4AF9-9A6D-0D33F6D94471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C9-4396-46F3-804A-F6BAAE37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0F95-23A2-494F-9572-39C665A3102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780-1F2B-46FD-97A1-998C0A11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676400"/>
            <a:ext cx="27432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91200" y="1676400"/>
            <a:ext cx="2743200" cy="4297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26CF98-5C44-4769-98FC-C622B3182D6D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285E2-FE52-44B8-9C66-22F4E87DB823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32748A-AE10-4887-9859-E0B5EBB3928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D87208-1F22-4899-8BE5-823AF6F06DB0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AF1BA9-7B22-4CE7-B473-DF7ECD07832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94B5EB-5061-4149-A2EC-648012A05C7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58634E-DD91-444E-8A0B-89154130449D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4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3F1F68-194B-4293-907B-626DCD6A325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51E849-574A-497E-BBCD-F743984B3242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1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F04554-CFE2-4446-931A-24448078D32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43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EB34EF-D66D-4DD4-93C0-E1ED73E7FF92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E66A-687C-4C1F-920C-9E823B9E0262}" type="datetime1">
              <a:rPr lang="en-US" smtClean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7055-6A3A-4877-AA67-6AD48F970C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0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5279F-8DAB-4E48-859B-F6193590B53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4DC0C-AD51-4B79-9A4B-166D2460757F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463C3-29CA-40B7-8292-61E1EA82EB8A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6C267-979C-46DA-83D2-E84D501EEC04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692D1-8F23-4FD7-868A-A7D622B4A9D5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5ACC5-DB1D-4755-8D10-7B9A290EF865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3BD85-E26E-4F05-87D7-6B9942986F72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48555B-7B88-44E2-8CE7-6304031059A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pt background_4.t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7" r:id="rId5"/>
    <p:sldLayoutId id="2147484249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4BA7563D-1BCD-49CF-9BB0-8DA9C4AE4566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1BEF235D-1A93-44FA-881E-395F6743D89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fld id="{68E68C61-34E7-1546-8BC9-84A1E2E3A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10" descr="MSU thinner spear_green RG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15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ThrivingInTheTenureSystem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su.edu/ua/promotion/faculty-academic-staff/guide.html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0E6F0F-9165-47B5-B55F-4D7EFD591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17248"/>
            <a:ext cx="7772400" cy="1702152"/>
          </a:xfrm>
          <a:solidFill>
            <a:srgbClr val="18453B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Succeeding and Thriving in the MSU Tenure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Navigate the Process</a:t>
            </a:r>
          </a:p>
          <a:p>
            <a:endParaRPr lang="en-US" dirty="0"/>
          </a:p>
          <a:p>
            <a:r>
              <a:rPr lang="en-US" dirty="0"/>
              <a:t>Suzanne Lang</a:t>
            </a:r>
          </a:p>
          <a:p>
            <a:r>
              <a:rPr lang="en-US" dirty="0"/>
              <a:t>Associate Provost and Associate Vice President for Faculty and Academic Affairs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59A6-EB4C-B44F-87B5-4961D012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Diversity, Equity,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EDEF-04AA-564A-AC27-74DE6E0D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DEI are core values of MSU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Candidates should detail their DEI efforts; provide evidence of activities in the context of reach/creative activities, teaching, outreach and engagement, as appropriate.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Describe how these efforts are interwoven and enhance their areas of accomplishment.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Where appropriate, faculty commitment to learning and engaging in DEI efforts will be recognized and considered in the RPT process.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Ideas on how we operationalize this evaluation needs to be discussed based on the discipline and the culture of the academic unit.</a:t>
            </a:r>
          </a:p>
        </p:txBody>
      </p:sp>
    </p:spTree>
    <p:extLst>
      <p:ext uri="{BB962C8B-B14F-4D97-AF65-F5344CB8AC3E}">
        <p14:creationId xmlns:p14="http://schemas.microsoft.com/office/powerpoint/2010/main" val="287275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5A7B-8684-6A4D-AA7F-7FCEFB89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Standards - </a:t>
            </a:r>
            <a:r>
              <a:rPr lang="en-US" u="sng" dirty="0"/>
              <a:t>Reappointment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A806-D634-0047-8047-820BB9BD9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752"/>
            <a:ext cx="8229600" cy="4471648"/>
          </a:xfrm>
        </p:spPr>
        <p:txBody>
          <a:bodyPr/>
          <a:lstStyle/>
          <a:p>
            <a:r>
              <a:rPr lang="en-US" sz="2000" dirty="0"/>
              <a:t>Based on clear evidence that </a:t>
            </a:r>
            <a:r>
              <a:rPr lang="en-US" sz="2000" u="sng" dirty="0"/>
              <a:t>a record is being established </a:t>
            </a:r>
            <a:r>
              <a:rPr lang="en-US" sz="2000" dirty="0"/>
              <a:t>of progress toward:</a:t>
            </a:r>
          </a:p>
          <a:p>
            <a:pPr lvl="1"/>
            <a:r>
              <a:rPr lang="en-US" sz="2000" dirty="0"/>
              <a:t>Establishing your program to become an expert of national/international stature</a:t>
            </a:r>
          </a:p>
          <a:p>
            <a:pPr lvl="1"/>
            <a:r>
              <a:rPr lang="en-US" sz="2000" dirty="0"/>
              <a:t>Being a solid teacher</a:t>
            </a:r>
          </a:p>
          <a:p>
            <a:pPr lvl="1"/>
            <a:r>
              <a:rPr lang="en-US" sz="2000" dirty="0"/>
              <a:t>Being a contributing member of the unit, college, University, and/or discipline</a:t>
            </a:r>
          </a:p>
          <a:p>
            <a:pPr lvl="1"/>
            <a:r>
              <a:rPr lang="en-US" sz="2000" dirty="0">
                <a:cs typeface="Gotham Book" pitchFamily="50" charset="0"/>
              </a:rPr>
              <a:t>Assessment of your work should take into account the  </a:t>
            </a:r>
            <a:r>
              <a:rPr lang="en-US" sz="2000" b="1" i="1" dirty="0">
                <a:cs typeface="Gotham Book" pitchFamily="50" charset="0"/>
              </a:rPr>
              <a:t>quality</a:t>
            </a:r>
            <a:r>
              <a:rPr lang="en-US" sz="2000" dirty="0">
                <a:cs typeface="Gotham Book" pitchFamily="50" charset="0"/>
              </a:rPr>
              <a:t> of outcomes as well as their </a:t>
            </a:r>
            <a:r>
              <a:rPr lang="en-US" sz="2000" b="1" i="1" dirty="0">
                <a:cs typeface="Gotham Book" pitchFamily="50" charset="0"/>
              </a:rPr>
              <a:t>quantity, </a:t>
            </a:r>
            <a:r>
              <a:rPr lang="en-US" sz="2000" dirty="0">
                <a:cs typeface="Gotham Book" pitchFamily="50" charset="0"/>
              </a:rPr>
              <a:t> acknowledge the creativity of faculty effort, and its impact on students, as well as on others the University serves, and on the field(s) in which the faculty member works.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6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6343-CB1B-1C45-9208-FC7996BF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61194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Standards – </a:t>
            </a:r>
            <a:r>
              <a:rPr lang="en-US" u="sng" dirty="0"/>
              <a:t>Promotion</a:t>
            </a:r>
            <a:r>
              <a:rPr lang="en-US" dirty="0"/>
              <a:t> with the </a:t>
            </a:r>
            <a:r>
              <a:rPr lang="en-US" u="sng" dirty="0"/>
              <a:t>Award of 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B98E-C5AE-AA40-8EEC-9EEB71FD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553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Should be based on a clear record of sustained, outstanding achievements in scholarship, teaching, and service</a:t>
            </a:r>
            <a:r>
              <a:rPr lang="en-US" b="1" dirty="0"/>
              <a:t>*</a:t>
            </a:r>
            <a:r>
              <a:rPr lang="en-US" dirty="0"/>
              <a:t> across the missions.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consistent with peer institutions.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Record should be </a:t>
            </a:r>
            <a:r>
              <a:rPr lang="en-US" b="1" i="1" dirty="0"/>
              <a:t>predictive of capacity </a:t>
            </a:r>
            <a:r>
              <a:rPr lang="en-US" dirty="0"/>
              <a:t>to become an expert of national/international stature and long-term high-quality achievement.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*</a:t>
            </a:r>
            <a:r>
              <a:rPr lang="en-US" dirty="0"/>
              <a:t>includes accomplishments that advance the effective functioning, climate, and culture of the unit, college, and University, consistent with MSU core values; includes service to the discipline; as well as outreach &amp; engagement to community, state, nationally or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147492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tham Bold" pitchFamily="50" charset="0"/>
                <a:cs typeface="Gotham Bold" pitchFamily="50" charset="0"/>
              </a:rPr>
              <a:t>Key Policies </a:t>
            </a:r>
            <a:r>
              <a:rPr lang="en-US" dirty="0"/>
              <a:t>(2 of 6)</a:t>
            </a:r>
            <a:endParaRPr lang="en-US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09074" y="1501942"/>
            <a:ext cx="8229600" cy="4221163"/>
          </a:xfrm>
        </p:spPr>
        <p:txBody>
          <a:bodyPr/>
          <a:lstStyle/>
          <a:p>
            <a:r>
              <a:rPr lang="en-US" sz="2800" dirty="0">
                <a:latin typeface="Gotham Book" pitchFamily="50" charset="0"/>
                <a:cs typeface="Gotham Book" pitchFamily="50" charset="0"/>
              </a:rPr>
              <a:t>The norm – One 4-year and one 3-year probationary appointment for assistant professors</a:t>
            </a:r>
          </a:p>
          <a:p>
            <a:r>
              <a:rPr lang="en-US" dirty="0">
                <a:latin typeface="Gotham Book" pitchFamily="50" charset="0"/>
                <a:cs typeface="Gotham Book" pitchFamily="50" charset="0"/>
              </a:rPr>
              <a:t>Associate professors may be hired with one probationary appointment, usually 2-4 years.</a:t>
            </a:r>
          </a:p>
          <a:p>
            <a:r>
              <a:rPr lang="en-US" sz="2800" dirty="0">
                <a:latin typeface="Gotham Book" pitchFamily="50" charset="0"/>
                <a:cs typeface="Gotham Book" pitchFamily="50" charset="0"/>
              </a:rPr>
              <a:t>Starting date of the “tenure clock” is August 16, regardless of when during the calendar year the appointment is effective.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BE47-88C0-D54A-BD5A-5242852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Extensions to the Tenure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F8F2-DF7A-7740-8963-00D89AF28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University policy – criteria are the same as for those who have not received an extension.</a:t>
            </a:r>
          </a:p>
          <a:p>
            <a:r>
              <a:rPr lang="en-US" dirty="0"/>
              <a:t>Reasons for extensions:</a:t>
            </a:r>
          </a:p>
          <a:p>
            <a:pPr lvl="1"/>
            <a:r>
              <a:rPr lang="en-US" dirty="0"/>
              <a:t>Leaves of absence with or without pay that are one semester to twelve months.</a:t>
            </a:r>
          </a:p>
          <a:p>
            <a:pPr lvl="1"/>
            <a:r>
              <a:rPr lang="en-US" dirty="0"/>
              <a:t>Changes in appointment to 50% time or less for one year.</a:t>
            </a:r>
          </a:p>
          <a:p>
            <a:pPr lvl="1"/>
            <a:r>
              <a:rPr lang="en-US" dirty="0"/>
              <a:t>Immigration/visa status that does not permit the award of tenure for candidates who have been recommended for tenure.</a:t>
            </a:r>
          </a:p>
          <a:p>
            <a:pPr lvl="1"/>
            <a:r>
              <a:rPr lang="en-US" dirty="0"/>
              <a:t>Birth/adoption of a child</a:t>
            </a:r>
          </a:p>
          <a:p>
            <a:pPr lvl="1"/>
            <a:r>
              <a:rPr lang="en-US" dirty="0"/>
              <a:t>An extension recommended as an outcome of a hearing and/or appeal conducted pursuant to the Faculty Grievance Policy.</a:t>
            </a:r>
          </a:p>
          <a:p>
            <a:pPr lvl="1"/>
            <a:r>
              <a:rPr lang="en-US" dirty="0"/>
              <a:t>The impact of COVID-19 for those in the tenure system as of Spring 2020 and scheduled for mandatory review in the 2020-21 academic year or later</a:t>
            </a:r>
          </a:p>
          <a:p>
            <a:r>
              <a:rPr lang="en-US" b="1" i="1" dirty="0"/>
              <a:t>The extension is </a:t>
            </a:r>
            <a:r>
              <a:rPr lang="en-US" b="1" i="1" u="sng" dirty="0"/>
              <a:t>not</a:t>
            </a:r>
            <a:r>
              <a:rPr lang="en-US" b="1" i="1" dirty="0"/>
              <a:t> included as time at rank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3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7941-9F40-A94C-AB9F-C3519D90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38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COVID Extension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AC69-4830-844B-8C8B-B5401597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752"/>
            <a:ext cx="8229600" cy="462404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What will be said to internal and external reviewers?</a:t>
            </a:r>
            <a:endParaRPr lang="en-US" dirty="0"/>
          </a:p>
          <a:p>
            <a:r>
              <a:rPr lang="en-US" sz="2000" dirty="0"/>
              <a:t>In 2020, MSU granted all pre-tenure faculty an automatic one-year extension in the tenure clock because of the impact on scholarly productivity caused by adjustments to COVID-19. 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The extra time provided by this extension should not in any way be viewed harmful to the faculty candidate</a:t>
            </a:r>
            <a:r>
              <a:rPr lang="en-US" sz="2000" dirty="0"/>
              <a:t>. 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 with other extensions granted under this policy, it </a:t>
            </a:r>
            <a:r>
              <a:rPr lang="en-US" sz="2000" u="sng" dirty="0"/>
              <a:t>should not lead to an expectation that “more should have been accomplished” by the faculty member given the extra year </a:t>
            </a:r>
            <a:r>
              <a:rPr lang="en-US" sz="2000" dirty="0"/>
              <a:t>in the probationary appointment.</a:t>
            </a:r>
          </a:p>
        </p:txBody>
      </p:sp>
    </p:spTree>
    <p:extLst>
      <p:ext uri="{BB962C8B-B14F-4D97-AF65-F5344CB8AC3E}">
        <p14:creationId xmlns:p14="http://schemas.microsoft.com/office/powerpoint/2010/main" val="370881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B5C2-5A59-2C41-8A7F-B0978099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144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Use a COVID Impact Statement</a:t>
            </a:r>
            <a:r>
              <a:rPr lang="en-US" sz="1400" dirty="0"/>
              <a:t>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FBBF5-4067-984B-B6F1-AE61ABC9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Broad discussions within disciplines and academic units need to explore </a:t>
            </a:r>
            <a:r>
              <a:rPr lang="en-US" sz="2000" u="sng" dirty="0"/>
              <a:t>how the discipline(s) has been impacted by the pandemic and what opportunities for program growth and scholarship were not possible </a:t>
            </a:r>
            <a:r>
              <a:rPr lang="en-US" sz="2000" dirty="0"/>
              <a:t>to inform the context of how to judge accomplishments.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impact statement provided by a FAS member is accepted as </a:t>
            </a:r>
            <a:r>
              <a:rPr lang="en-US" sz="2000" u="sng" dirty="0"/>
              <a:t>valid </a:t>
            </a:r>
            <a:r>
              <a:rPr lang="en-US" sz="2000" dirty="0"/>
              <a:t>because they are a trusted member of the scholarly community.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dirty="0"/>
              <a:t>Each impact statement is </a:t>
            </a:r>
            <a:r>
              <a:rPr lang="en-US" sz="2000" u="sng" dirty="0"/>
              <a:t>equally valued</a:t>
            </a:r>
            <a:r>
              <a:rPr lang="en-US" sz="2000" dirty="0"/>
              <a:t>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8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BBAB-E808-1E4E-B766-4F15CAAB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90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Use a COVID Impact Statement </a:t>
            </a:r>
            <a:r>
              <a:rPr lang="en-US" sz="1600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446D-9D42-E64F-8B58-1631FAF4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Impact of the pandemic may be </a:t>
            </a:r>
            <a:r>
              <a:rPr lang="en-US" sz="2000" u="sng" dirty="0"/>
              <a:t>accelerating as well as decelerating </a:t>
            </a:r>
            <a:r>
              <a:rPr lang="en-US" sz="2000" dirty="0"/>
              <a:t>and may change over time.</a:t>
            </a:r>
          </a:p>
          <a:p>
            <a:r>
              <a:rPr lang="en-US" sz="2000" dirty="0"/>
              <a:t>Under such extraordinary times, the work that is produced can still be </a:t>
            </a:r>
            <a:r>
              <a:rPr lang="en-US" sz="2000" u="sng" dirty="0"/>
              <a:t>evaluated based on quality and relevance to increasing knowledge and understanding </a:t>
            </a:r>
            <a:r>
              <a:rPr lang="en-US" sz="2000" dirty="0"/>
              <a:t>rather than on quantity of work. </a:t>
            </a:r>
          </a:p>
          <a:p>
            <a:r>
              <a:rPr lang="en-US" sz="2000" dirty="0"/>
              <a:t>Assessments about annual reviews, reappointment, and  promotion must be </a:t>
            </a:r>
            <a:r>
              <a:rPr lang="en-US" sz="2000" u="sng" dirty="0"/>
              <a:t>made on the information provided by the FAS member</a:t>
            </a:r>
            <a:r>
              <a:rPr lang="en-US" sz="2000" dirty="0"/>
              <a:t>. While a COVID impact statement is not required, impact that is not documented cannot be considered in assessments.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47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96EA-12E2-024E-BBF1-4F3305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&amp; Impact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DCFF-1DED-8C47-B25B-6CB1D6B0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400" b="1" dirty="0"/>
              <a:t>COVID Impact statement </a:t>
            </a:r>
            <a:r>
              <a:rPr lang="en-US" sz="2400" dirty="0"/>
              <a:t>- The purpose is to acknowledge that faculty and academic staff (FAS) at MSU have encountered varied challenges due to the pandemic. </a:t>
            </a:r>
          </a:p>
          <a:p>
            <a:r>
              <a:rPr lang="en-US" sz="2400" dirty="0"/>
              <a:t>Guidelines for FAS on writing a COVID-19 impact statement that may be submitted to their unit administrator as part of their </a:t>
            </a:r>
            <a:r>
              <a:rPr lang="en-US" sz="2400" u="sng" dirty="0"/>
              <a:t>activity report </a:t>
            </a:r>
            <a:r>
              <a:rPr lang="en-US" sz="2400" dirty="0"/>
              <a:t>for </a:t>
            </a:r>
            <a:r>
              <a:rPr lang="en-US" sz="2400" u="sng" dirty="0"/>
              <a:t>annual review</a:t>
            </a:r>
            <a:r>
              <a:rPr lang="en-US" sz="2400" dirty="0"/>
              <a:t>, and to </a:t>
            </a:r>
            <a:r>
              <a:rPr lang="en-US" sz="2400" u="sng" dirty="0"/>
              <a:t>internal and external reviewers</a:t>
            </a:r>
            <a:r>
              <a:rPr lang="en-US" sz="2400" dirty="0"/>
              <a:t> upon promotion appointment assessments.</a:t>
            </a:r>
          </a:p>
          <a:p>
            <a:r>
              <a:rPr lang="en-US" sz="2400" dirty="0"/>
              <a:t>Prompts for considering what to include in the impact statement.</a:t>
            </a:r>
          </a:p>
        </p:txBody>
      </p:sp>
    </p:spTree>
    <p:extLst>
      <p:ext uri="{BB962C8B-B14F-4D97-AF65-F5344CB8AC3E}">
        <p14:creationId xmlns:p14="http://schemas.microsoft.com/office/powerpoint/2010/main" val="399760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EDA0-0ADF-B44F-A104-5048AEF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a COVID Impact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AEBA-2B9E-C849-9326-6607812ED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Value-based categories like:</a:t>
            </a:r>
          </a:p>
          <a:p>
            <a:pPr lvl="1"/>
            <a:r>
              <a:rPr lang="en-US" sz="2000" dirty="0"/>
              <a:t> sharing information, </a:t>
            </a:r>
          </a:p>
          <a:p>
            <a:pPr lvl="1"/>
            <a:r>
              <a:rPr lang="en-US" sz="2000" dirty="0"/>
              <a:t>expanding opportunities of others, and </a:t>
            </a:r>
          </a:p>
          <a:p>
            <a:pPr lvl="1"/>
            <a:r>
              <a:rPr lang="en-US" sz="2000" dirty="0"/>
              <a:t>mentoring/stewardship may be applied to activity reports and impact statements to allow FAS to share the </a:t>
            </a:r>
            <a:r>
              <a:rPr lang="en-US" sz="2000" i="1" dirty="0"/>
              <a:t>multiple ways learning, teaching, and knowing </a:t>
            </a:r>
            <a:r>
              <a:rPr lang="en-US" sz="2000" dirty="0"/>
              <a:t>have occurred to indicate how FAS have been doing </a:t>
            </a:r>
            <a:r>
              <a:rPr lang="en-US" sz="2000" u="sng" dirty="0"/>
              <a:t>valuable, adaptive, human-based work </a:t>
            </a:r>
            <a:r>
              <a:rPr lang="en-US" sz="2000" dirty="0"/>
              <a:t>in other new and perhaps non-traditional ways.</a:t>
            </a:r>
          </a:p>
        </p:txBody>
      </p:sp>
    </p:spTree>
    <p:extLst>
      <p:ext uri="{BB962C8B-B14F-4D97-AF65-F5344CB8AC3E}">
        <p14:creationId xmlns:p14="http://schemas.microsoft.com/office/powerpoint/2010/main" val="12702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4CA4EE-365F-4B8E-9823-70C2B888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8453B"/>
                </a:solidFill>
                <a:latin typeface="Gotham Bold" pitchFamily="50" charset="0"/>
                <a:cs typeface="Gotham Bold" pitchFamily="50" charset="0"/>
              </a:rPr>
              <a:t>The MSU Philosophy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6B5DDD-9B5E-40E6-9250-193A52E0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2145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39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7941-9F40-A94C-AB9F-C3519D90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382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COVID Extension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AC69-4830-844B-8C8B-B5401597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752"/>
            <a:ext cx="8229600" cy="462404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What will be said to internal and external reviewers?</a:t>
            </a:r>
            <a:endParaRPr lang="en-US" dirty="0"/>
          </a:p>
          <a:p>
            <a:r>
              <a:rPr lang="en-US" sz="2000" dirty="0"/>
              <a:t>In 2020, MSU granted all pre-tenure faculty an automatic one-year extension in the tenure clock because of the impact on scholarly productivity caused by adjustments to COVID-19. 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u="sng" dirty="0"/>
              <a:t>The extra time provided by this extension should not in any way be viewed harmful to the faculty candidate</a:t>
            </a:r>
            <a:r>
              <a:rPr lang="en-US" sz="2000" dirty="0"/>
              <a:t>. 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 with other extensions granted under this policy, it </a:t>
            </a:r>
            <a:r>
              <a:rPr lang="en-US" sz="2000" u="sng" dirty="0"/>
              <a:t>should not lead to an expectation that “more should have been accomplished” by the faculty member given the extra year </a:t>
            </a:r>
            <a:r>
              <a:rPr lang="en-US" sz="2000" dirty="0"/>
              <a:t>in the probationary appointment.</a:t>
            </a:r>
          </a:p>
        </p:txBody>
      </p:sp>
    </p:spTree>
    <p:extLst>
      <p:ext uri="{BB962C8B-B14F-4D97-AF65-F5344CB8AC3E}">
        <p14:creationId xmlns:p14="http://schemas.microsoft.com/office/powerpoint/2010/main" val="114388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4154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Policies (3 of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31" y="1447800"/>
            <a:ext cx="8229600" cy="4953000"/>
          </a:xfrm>
        </p:spPr>
        <p:txBody>
          <a:bodyPr/>
          <a:lstStyle/>
          <a:p>
            <a:r>
              <a:rPr lang="en-US" sz="2000" b="1" dirty="0">
                <a:latin typeface="Gotham Book" pitchFamily="50" charset="0"/>
                <a:cs typeface="Gotham Book" pitchFamily="50" charset="0"/>
              </a:rPr>
              <a:t>Note: 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 Receipt of an automatic extension for any of the reasons above </a:t>
            </a:r>
            <a:r>
              <a:rPr lang="en-US" sz="2000" b="1" dirty="0">
                <a:latin typeface="Gotham Book" pitchFamily="50" charset="0"/>
                <a:cs typeface="Gotham Book" pitchFamily="50" charset="0"/>
              </a:rPr>
              <a:t>does not 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preclude consideration for reappointment or promotion with tenure at the normal time. </a:t>
            </a:r>
          </a:p>
          <a:p>
            <a:pPr marL="0" indent="0">
              <a:buNone/>
            </a:pPr>
            <a:r>
              <a:rPr lang="en-US" sz="2000" dirty="0">
                <a:latin typeface="Gotham Book" pitchFamily="50" charset="0"/>
                <a:cs typeface="Gotham Book" pitchFamily="50" charset="0"/>
              </a:rPr>
              <a:t> </a:t>
            </a:r>
          </a:p>
          <a:p>
            <a:r>
              <a:rPr lang="en-US" sz="2000" dirty="0">
                <a:latin typeface="Gotham Book" pitchFamily="50" charset="0"/>
                <a:cs typeface="Gotham Book" pitchFamily="50" charset="0"/>
              </a:rPr>
              <a:t>However, if the </a:t>
            </a:r>
            <a:r>
              <a:rPr lang="en-US" sz="2000" u="sng" dirty="0">
                <a:latin typeface="Gotham Book" pitchFamily="50" charset="0"/>
                <a:cs typeface="Gotham Book" pitchFamily="50" charset="0"/>
              </a:rPr>
              <a:t>extension for the first probationary appointment is waived by the faculty member, the extension does not carry over to the second probationary appointment (exception COVID extension)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.  </a:t>
            </a:r>
          </a:p>
          <a:p>
            <a:pPr marL="0" indent="0">
              <a:buNone/>
            </a:pPr>
            <a:endParaRPr lang="en-US" sz="20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2000" dirty="0">
                <a:latin typeface="Gotham Book" pitchFamily="50" charset="0"/>
                <a:cs typeface="Gotham Book" pitchFamily="50" charset="0"/>
              </a:rPr>
              <a:t>In addition, a faculty member is </a:t>
            </a:r>
            <a:r>
              <a:rPr lang="en-US" sz="2000" u="sng" dirty="0">
                <a:latin typeface="Gotham Book" pitchFamily="50" charset="0"/>
                <a:cs typeface="Gotham Book" pitchFamily="50" charset="0"/>
              </a:rPr>
              <a:t>bound to the outcome of the reappointment review if unsuccessful</a:t>
            </a:r>
            <a:r>
              <a:rPr lang="en-US" sz="2000" dirty="0">
                <a:latin typeface="Gotham Book" pitchFamily="50" charset="0"/>
                <a:cs typeface="Gotham Book" pitchFamily="50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2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tham Bold" pitchFamily="50" charset="0"/>
                <a:cs typeface="Gotham Bold" pitchFamily="50" charset="0"/>
              </a:rPr>
              <a:t>Key Policies </a:t>
            </a:r>
            <a:r>
              <a:rPr lang="en-US" dirty="0"/>
              <a:t>(4 of 6)</a:t>
            </a:r>
            <a:endParaRPr lang="en-US" dirty="0"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09074" y="1501942"/>
            <a:ext cx="8229600" cy="4221163"/>
          </a:xfrm>
        </p:spPr>
        <p:txBody>
          <a:bodyPr/>
          <a:lstStyle/>
          <a:p>
            <a:r>
              <a:rPr lang="en-US" sz="2400" dirty="0">
                <a:latin typeface="Gotham Book" pitchFamily="50" charset="0"/>
                <a:cs typeface="Gotham Book" pitchFamily="50" charset="0"/>
              </a:rPr>
              <a:t>The norm – One 4 year and one 3 year probationary appointment for assistant professors.</a:t>
            </a:r>
          </a:p>
          <a:p>
            <a:pPr marL="0" indent="0">
              <a:buNone/>
            </a:pPr>
            <a:endParaRPr lang="en-US" sz="24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2400" dirty="0">
                <a:latin typeface="Gotham Book" pitchFamily="50" charset="0"/>
                <a:cs typeface="Gotham Book" pitchFamily="50" charset="0"/>
              </a:rPr>
              <a:t>Associate professors may be hired with one probationary appointment, usually 2-4 years.</a:t>
            </a:r>
          </a:p>
          <a:p>
            <a:endParaRPr lang="en-US" sz="2400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2400" dirty="0">
                <a:latin typeface="Gotham Book" pitchFamily="50" charset="0"/>
                <a:cs typeface="Gotham Book" pitchFamily="50" charset="0"/>
              </a:rPr>
              <a:t>Starting date of the “tenure clock” is August 16, regardless of when during the calendar year the appointment is effective.</a:t>
            </a:r>
          </a:p>
          <a:p>
            <a:pPr marL="514350" indent="-514350" eaLnBrk="1" hangingPunct="1">
              <a:buFontTx/>
              <a:buAutoNum type="arabicPeriod"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34C1E3-5ABF-4F6D-9AFE-3FD64861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8489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Policies (5 of 6)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83016"/>
            <a:ext cx="8229600" cy="4066495"/>
          </a:xfrm>
        </p:spPr>
        <p:txBody>
          <a:bodyPr/>
          <a:lstStyle/>
          <a:p>
            <a:r>
              <a:rPr lang="en-US" sz="2400" dirty="0"/>
              <a:t>Criteria and procedures must be examined locally.</a:t>
            </a:r>
          </a:p>
          <a:p>
            <a:pPr lvl="1"/>
            <a:r>
              <a:rPr lang="en-US" sz="2000" dirty="0"/>
              <a:t>Get copies of standards, procedures, etc.</a:t>
            </a:r>
          </a:p>
          <a:p>
            <a:pPr lvl="1"/>
            <a:r>
              <a:rPr lang="en-US" sz="2000" dirty="0"/>
              <a:t>Review college and/or unit mentoring policy</a:t>
            </a:r>
          </a:p>
          <a:p>
            <a:pPr lvl="1"/>
            <a:r>
              <a:rPr lang="en-US" sz="2000" dirty="0"/>
              <a:t>Review your letter of appointment</a:t>
            </a:r>
          </a:p>
          <a:p>
            <a:pPr lvl="1"/>
            <a:r>
              <a:rPr lang="en-US" sz="2000" dirty="0"/>
              <a:t>Joint appointments</a:t>
            </a:r>
          </a:p>
          <a:p>
            <a:pPr lvl="2"/>
            <a:r>
              <a:rPr lang="en-US" dirty="0"/>
              <a:t>Review </a:t>
            </a:r>
            <a:r>
              <a:rPr lang="en-US" u="sng" dirty="0"/>
              <a:t>Multiple Appointment Memorandum</a:t>
            </a:r>
          </a:p>
          <a:p>
            <a:pPr lvl="1"/>
            <a:r>
              <a:rPr lang="en-US" sz="2000" dirty="0"/>
              <a:t>Annual performance reviews</a:t>
            </a:r>
          </a:p>
          <a:p>
            <a:pPr lvl="1"/>
            <a:r>
              <a:rPr lang="en-US" sz="2000" dirty="0"/>
              <a:t>Conferring with peer advisory committee before a recommendation is forwarded</a:t>
            </a:r>
          </a:p>
          <a:p>
            <a:pPr lvl="1"/>
            <a:r>
              <a:rPr lang="en-US" sz="2000" dirty="0"/>
              <a:t>Points of Distinction provides a framework for outreach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2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EDC3-D1E5-432C-B493-0BE1349C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6" y="914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Policies (6 of 6)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8056" y="1524000"/>
            <a:ext cx="8229600" cy="4066495"/>
          </a:xfrm>
        </p:spPr>
        <p:txBody>
          <a:bodyPr/>
          <a:lstStyle/>
          <a:p>
            <a:r>
              <a:rPr lang="en-US" sz="2400" dirty="0"/>
              <a:t>Evaluation of teaching, research/creative activities, and service</a:t>
            </a:r>
          </a:p>
          <a:p>
            <a:r>
              <a:rPr lang="en-US" sz="2400" dirty="0"/>
              <a:t>External letters of reference</a:t>
            </a:r>
          </a:p>
          <a:p>
            <a:r>
              <a:rPr lang="en-US" sz="2400" dirty="0"/>
              <a:t>College-level committee</a:t>
            </a:r>
          </a:p>
          <a:p>
            <a:r>
              <a:rPr lang="en-US" sz="2400" dirty="0"/>
              <a:t>Role of central administration</a:t>
            </a:r>
          </a:p>
          <a:p>
            <a:r>
              <a:rPr lang="en-US" sz="2400" dirty="0"/>
              <a:t>Dossier</a:t>
            </a:r>
          </a:p>
          <a:p>
            <a:r>
              <a:rPr lang="en-US" sz="2400" dirty="0"/>
              <a:t>Reflective Essay – </a:t>
            </a:r>
            <a:r>
              <a:rPr lang="en-US" sz="2400" b="1" i="1" u="sng" dirty="0"/>
              <a:t>NOT</a:t>
            </a:r>
            <a:r>
              <a:rPr lang="en-US" sz="2400" dirty="0"/>
              <a:t> a narrative of your CV</a:t>
            </a:r>
          </a:p>
        </p:txBody>
      </p:sp>
    </p:spTree>
    <p:extLst>
      <p:ext uri="{BB962C8B-B14F-4D97-AF65-F5344CB8AC3E}">
        <p14:creationId xmlns:p14="http://schemas.microsoft.com/office/powerpoint/2010/main" val="3966740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REVIEW PROCESS</a:t>
            </a:r>
          </a:p>
        </p:txBody>
      </p:sp>
      <p:graphicFrame>
        <p:nvGraphicFramePr>
          <p:cNvPr id="5" name="Content Placeholder 4" descr="Department level committee makes recommendation to chair or school director.  &#10;&#10;Chair independently makes a recommendation to the dean. &#10;&#10;The dean is advised by a college review committee. &#10;&#10;The dean independently makes a recommendation to the provost. "/>
          <p:cNvGraphicFramePr>
            <a:graphicFrameLocks noGrp="1"/>
          </p:cNvGraphicFramePr>
          <p:nvPr>
            <p:ph idx="1"/>
          </p:nvPr>
        </p:nvGraphicFramePr>
        <p:xfrm>
          <a:off x="457200" y="2059668"/>
          <a:ext cx="8229600" cy="406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82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REVIEW PROCESS (Continued)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 descr="Representatives of the provost meet with each dean - Associate Provost AHR, SVPRGS, and a distinguished MSU Faculty member - to review each case. &#10;&#10;Provost meets with representatives and formulates recommendations for President and Board of Trustees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627462"/>
              </p:ext>
            </p:extLst>
          </p:nvPr>
        </p:nvGraphicFramePr>
        <p:xfrm>
          <a:off x="457200" y="2059668"/>
          <a:ext cx="8229600" cy="406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FA91-1923-45E7-8E18-B177E8C2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the Health Colleges – CHM, COM, 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2613-7C58-4C03-9003-87C00060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With the creation of the position of Executive Vice President for Health Sciences, and the change in the reporting relationship of the human health colleges to the EVP:</a:t>
            </a:r>
          </a:p>
          <a:p>
            <a:pPr lvl="1"/>
            <a:r>
              <a:rPr lang="en-US" sz="2000" dirty="0"/>
              <a:t>Deans will make recommendations to the Provost and EVP</a:t>
            </a:r>
          </a:p>
          <a:p>
            <a:pPr lvl="1"/>
            <a:r>
              <a:rPr lang="en-US" sz="2000" dirty="0"/>
              <a:t>Dean and provost representatives</a:t>
            </a:r>
          </a:p>
          <a:p>
            <a:pPr lvl="1"/>
            <a:r>
              <a:rPr lang="en-US" sz="2000" dirty="0"/>
              <a:t>Provost recommendations for reappointment, promotion, and tenure</a:t>
            </a:r>
          </a:p>
        </p:txBody>
      </p:sp>
    </p:spTree>
    <p:extLst>
      <p:ext uri="{BB962C8B-B14F-4D97-AF65-F5344CB8AC3E}">
        <p14:creationId xmlns:p14="http://schemas.microsoft.com/office/powerpoint/2010/main" val="3408102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257300"/>
          </a:xfrm>
        </p:spPr>
        <p:txBody>
          <a:bodyPr/>
          <a:lstStyle/>
          <a:p>
            <a:r>
              <a:rPr lang="en-US" dirty="0"/>
              <a:t>Rule #1 (again)</a:t>
            </a:r>
          </a:p>
        </p:txBody>
      </p:sp>
      <p:graphicFrame>
        <p:nvGraphicFramePr>
          <p:cNvPr id="8" name="Content Placeholder 7" descr="Talk to your chair/director and mentor(s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51816"/>
              </p:ext>
            </p:extLst>
          </p:nvPr>
        </p:nvGraphicFramePr>
        <p:xfrm>
          <a:off x="3810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esource Webpage for Thriving Event" title="Resource Webpage for Thriving Event"/>
          <p:cNvSpPr>
            <a:spLocks noGrp="1"/>
          </p:cNvSpPr>
          <p:nvPr>
            <p:ph type="title"/>
          </p:nvPr>
        </p:nvSpPr>
        <p:spPr>
          <a:xfrm>
            <a:off x="471055" y="914400"/>
            <a:ext cx="8229600" cy="48023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otham Book" pitchFamily="50" charset="0"/>
                <a:cs typeface="Gotham Book" pitchFamily="50" charset="0"/>
              </a:rPr>
              <a:t>Thank you. </a:t>
            </a:r>
            <a:br>
              <a:rPr lang="en-US" sz="2800" dirty="0">
                <a:latin typeface="Gotham Book" pitchFamily="50" charset="0"/>
                <a:cs typeface="Gotham Book" pitchFamily="50" charset="0"/>
              </a:rPr>
            </a:br>
            <a:br>
              <a:rPr lang="en-US" sz="2800" dirty="0">
                <a:latin typeface="Gotham Book" pitchFamily="50" charset="0"/>
                <a:cs typeface="Gotham Book" pitchFamily="50" charset="0"/>
              </a:rPr>
            </a:br>
            <a:br>
              <a:rPr lang="en-US" sz="2800" dirty="0">
                <a:latin typeface="Gotham Book" pitchFamily="50" charset="0"/>
                <a:cs typeface="Gotham Book" pitchFamily="50" charset="0"/>
              </a:rPr>
            </a:br>
            <a:r>
              <a:rPr lang="en-US" sz="2800" dirty="0">
                <a:latin typeface="Gotham Book" pitchFamily="50" charset="0"/>
                <a:cs typeface="Gotham Book" pitchFamily="50" charset="0"/>
              </a:rPr>
              <a:t>Please visit the resource at: </a:t>
            </a:r>
            <a:br>
              <a:rPr lang="en-US" sz="2800" dirty="0">
                <a:solidFill>
                  <a:srgbClr val="00602B"/>
                </a:solidFill>
                <a:latin typeface="Gotham Book" pitchFamily="50" charset="0"/>
                <a:cs typeface="Gotham Book" pitchFamily="50" charset="0"/>
              </a:rPr>
            </a:br>
            <a:br>
              <a:rPr lang="en-US" sz="2800" dirty="0">
                <a:solidFill>
                  <a:srgbClr val="00602B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2800" b="1" u="sng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  <a:hlinkClick r:id="rId2"/>
              </a:rPr>
              <a:t>http://bit.ly/ThrivingInTheTenureSystem</a:t>
            </a:r>
            <a:br>
              <a:rPr lang="en-US" sz="2800" dirty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</a:br>
            <a:endParaRPr lang="en-US" sz="2800" dirty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4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257300"/>
          </a:xfrm>
        </p:spPr>
        <p:txBody>
          <a:bodyPr/>
          <a:lstStyle/>
          <a:p>
            <a:r>
              <a:rPr lang="en-US" dirty="0"/>
              <a:t>Rule #1</a:t>
            </a:r>
          </a:p>
        </p:txBody>
      </p:sp>
      <p:graphicFrame>
        <p:nvGraphicFramePr>
          <p:cNvPr id="8" name="Content Placeholder 7" descr="Talk to your chair/director and mentor(s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989051"/>
              </p:ext>
            </p:extLst>
          </p:nvPr>
        </p:nvGraphicFramePr>
        <p:xfrm>
          <a:off x="3810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54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7F3E-D441-7144-AD8D-FC332AB7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Gotham Bold" pitchFamily="50" charset="0"/>
                <a:cs typeface="Gotham Bold" pitchFamily="50" charset="0"/>
              </a:rPr>
              <a:t>MSU Philosophy – Spring 2021 Memo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A328-71AF-4647-A47A-048A317E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The Provost establishes the “materials” to be used for the RPT review </a:t>
            </a:r>
          </a:p>
          <a:p>
            <a:endParaRPr lang="en-US" sz="2400" dirty="0"/>
          </a:p>
          <a:p>
            <a:r>
              <a:rPr lang="en-US" sz="2400" dirty="0"/>
              <a:t>Provost Woodruff’s Focus – Tenure provides academics the freedom to explore and express work that could be antithetical to present knowledge.</a:t>
            </a:r>
          </a:p>
        </p:txBody>
      </p:sp>
    </p:spTree>
    <p:extLst>
      <p:ext uri="{BB962C8B-B14F-4D97-AF65-F5344CB8AC3E}">
        <p14:creationId xmlns:p14="http://schemas.microsoft.com/office/powerpoint/2010/main" val="35027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FF31-BECA-A742-AE8F-1E965CE5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Tenure – Levels of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E855-1E8D-CF4B-A3CE-DF22CD80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r>
              <a:rPr lang="en-US" sz="2400" dirty="0"/>
              <a:t>Clear values – aspirations of each decision rests on our purpose – research, teaching, service, outreach, &amp; engagement.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</a:t>
            </a:r>
            <a:r>
              <a:rPr lang="en-US" sz="2400" u="sng" dirty="0"/>
              <a:t>are</a:t>
            </a:r>
            <a:r>
              <a:rPr lang="en-US" sz="2400" dirty="0"/>
              <a:t> what we </a:t>
            </a:r>
            <a:r>
              <a:rPr lang="en-US" sz="2400" u="sng" dirty="0"/>
              <a:t>value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Meaningful guidance that is expectant of success.</a:t>
            </a:r>
          </a:p>
          <a:p>
            <a:endParaRPr lang="en-US" sz="2400" dirty="0"/>
          </a:p>
          <a:p>
            <a:r>
              <a:rPr lang="en-US" sz="2400" dirty="0"/>
              <a:t>Not exclusionary practices of “winnowing academics”.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1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2DB4-A643-0C44-BC15-8020E2D7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Spring 2021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22F4-66D6-4D42-9D69-32D59E2D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“Tenure represents a milestone along the trajectory of academic achievement.”</a:t>
            </a:r>
          </a:p>
          <a:p>
            <a:endParaRPr lang="en-US" sz="2400" dirty="0"/>
          </a:p>
          <a:p>
            <a:r>
              <a:rPr lang="en-US" sz="2400" dirty="0"/>
              <a:t>Tenure </a:t>
            </a:r>
            <a:r>
              <a:rPr lang="en-US" sz="2400" i="1" dirty="0"/>
              <a:t>is not </a:t>
            </a:r>
            <a:r>
              <a:rPr lang="en-US" sz="2400" dirty="0"/>
              <a:t>a destination.</a:t>
            </a:r>
          </a:p>
          <a:p>
            <a:endParaRPr lang="en-US" sz="2400" dirty="0"/>
          </a:p>
          <a:p>
            <a:r>
              <a:rPr lang="en-US" sz="2400" dirty="0"/>
              <a:t>The standards we set for earning tenure are a reflection of the University </a:t>
            </a:r>
            <a:r>
              <a:rPr lang="en-US" sz="2400" i="1" dirty="0"/>
              <a:t>writ large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31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1488-916D-054C-8ADB-C9E422BD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Rights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27DC-5492-AC48-9594-48C2B506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sz="2400" dirty="0"/>
              <a:t>Academic freedom &amp; responsibility are intertwined.</a:t>
            </a:r>
          </a:p>
          <a:p>
            <a:r>
              <a:rPr lang="en-US" sz="2400" dirty="0"/>
              <a:t>Recommendations for reappointment, promotion and tenure are among the </a:t>
            </a:r>
            <a:r>
              <a:rPr lang="en-US" sz="2400" i="1" dirty="0"/>
              <a:t>most</a:t>
            </a:r>
            <a:r>
              <a:rPr lang="en-US" sz="2400" dirty="0"/>
              <a:t> important decisions made by the University.</a:t>
            </a:r>
          </a:p>
          <a:p>
            <a:r>
              <a:rPr lang="en-US" sz="2400" dirty="0"/>
              <a:t>Expectations and procedures must be in alignment between the University, college and academic unit.</a:t>
            </a:r>
          </a:p>
          <a:p>
            <a:r>
              <a:rPr lang="en-US" sz="2400" dirty="0"/>
              <a:t>Faculty Guide for Reappointment, Promotion, and Tenure Review </a:t>
            </a:r>
            <a:r>
              <a:rPr lang="en-US" sz="2400" dirty="0">
                <a:hlinkClick r:id="rId2"/>
              </a:rPr>
              <a:t>https://hr.msu.edu/ua/promotion/faculty-academic-staff/guide.html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5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AB3F-49A2-364D-9B5D-78F1816E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609600"/>
            <a:ext cx="8229600" cy="961194"/>
          </a:xfrm>
        </p:spPr>
        <p:txBody>
          <a:bodyPr>
            <a:normAutofit/>
          </a:bodyPr>
          <a:lstStyle/>
          <a:p>
            <a:r>
              <a:rPr lang="en-US" sz="2800" dirty="0"/>
              <a:t>Duties of the Individual to the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EE3D-42F0-4C46-ACD4-E49E1501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114581"/>
            <a:ext cx="8229600" cy="5257800"/>
          </a:xfrm>
        </p:spPr>
        <p:txBody>
          <a:bodyPr/>
          <a:lstStyle/>
          <a:p>
            <a:r>
              <a:rPr lang="en-US" sz="2000" dirty="0"/>
              <a:t>Highest standards of behavior for each individual.</a:t>
            </a:r>
          </a:p>
          <a:p>
            <a:endParaRPr lang="en-US" sz="2000" dirty="0"/>
          </a:p>
          <a:p>
            <a:r>
              <a:rPr lang="en-US" sz="2000" dirty="0"/>
              <a:t>Enables culture and climate that is respectful of </a:t>
            </a:r>
            <a:r>
              <a:rPr lang="en-US" sz="2000" i="1" dirty="0"/>
              <a:t>all </a:t>
            </a:r>
            <a:r>
              <a:rPr lang="en-US" sz="2000" dirty="0"/>
              <a:t>individuals.</a:t>
            </a:r>
          </a:p>
          <a:p>
            <a:endParaRPr lang="en-US" sz="2000" dirty="0"/>
          </a:p>
          <a:p>
            <a:r>
              <a:rPr lang="en-US" sz="2000" dirty="0"/>
              <a:t>Without personal responsibility, confidence in the individual(and the institution) is eroded.</a:t>
            </a:r>
          </a:p>
          <a:p>
            <a:endParaRPr lang="en-US" sz="2000" dirty="0"/>
          </a:p>
          <a:p>
            <a:r>
              <a:rPr lang="en-US" sz="2000" dirty="0"/>
              <a:t>Faculty have a duty to be accountable for our actions, hear critique, be self-reflective, &amp; come to the aid of others who are subject to negative impacts resulting from inappropriate behaviors.</a:t>
            </a:r>
          </a:p>
          <a:p>
            <a:endParaRPr lang="en-US" sz="2000" dirty="0"/>
          </a:p>
          <a:p>
            <a:r>
              <a:rPr lang="en-US" sz="2000" dirty="0"/>
              <a:t>Inaction corrodes the the climate so that our best work can’t be accomplished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583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AEDC3-D1E5-432C-B493-0BE1349C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6" y="9144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Policies (1 of 6)</a:t>
            </a:r>
            <a:endParaRPr lang="en-US" sz="16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8056" y="1524000"/>
            <a:ext cx="8229600" cy="4066495"/>
          </a:xfrm>
        </p:spPr>
        <p:txBody>
          <a:bodyPr/>
          <a:lstStyle/>
          <a:p>
            <a:r>
              <a:rPr lang="en-US" sz="2400" dirty="0"/>
              <a:t>Evaluation of teaching, research/creative activities, and service</a:t>
            </a:r>
          </a:p>
          <a:p>
            <a:r>
              <a:rPr lang="en-US" sz="2400" dirty="0"/>
              <a:t>External letters of reference</a:t>
            </a:r>
          </a:p>
          <a:p>
            <a:r>
              <a:rPr lang="en-US" sz="2400" dirty="0"/>
              <a:t>College-level committee</a:t>
            </a:r>
          </a:p>
          <a:p>
            <a:r>
              <a:rPr lang="en-US" sz="2400" dirty="0"/>
              <a:t>Role of central administration</a:t>
            </a:r>
          </a:p>
          <a:p>
            <a:r>
              <a:rPr lang="en-US" sz="2400" dirty="0"/>
              <a:t>Dossier</a:t>
            </a:r>
          </a:p>
          <a:p>
            <a:r>
              <a:rPr lang="en-US" sz="2400" dirty="0"/>
              <a:t>Reflective Essay – </a:t>
            </a:r>
            <a:r>
              <a:rPr lang="en-US" sz="2400" b="1" i="1" u="sng" dirty="0"/>
              <a:t>NOT</a:t>
            </a:r>
            <a:r>
              <a:rPr lang="en-US" sz="2400" dirty="0"/>
              <a:t> a narrative of your CV</a:t>
            </a:r>
          </a:p>
        </p:txBody>
      </p:sp>
    </p:spTree>
    <p:extLst>
      <p:ext uri="{BB962C8B-B14F-4D97-AF65-F5344CB8AC3E}">
        <p14:creationId xmlns:p14="http://schemas.microsoft.com/office/powerpoint/2010/main" val="12049505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e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pe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11433</TotalTime>
  <Words>1924</Words>
  <Application>Microsoft Office PowerPoint</Application>
  <PresentationFormat>On-screen Show (4:3)</PresentationFormat>
  <Paragraphs>171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Gotham Bold</vt:lpstr>
      <vt:lpstr>Gotham Book</vt:lpstr>
      <vt:lpstr>Gotham-Bold</vt:lpstr>
      <vt:lpstr>Wingdings</vt:lpstr>
      <vt:lpstr>Theme1</vt:lpstr>
      <vt:lpstr>1_Default Design</vt:lpstr>
      <vt:lpstr>spear</vt:lpstr>
      <vt:lpstr>1_spear</vt:lpstr>
      <vt:lpstr>Succeeding and Thriving in the MSU Tenure System</vt:lpstr>
      <vt:lpstr>The MSU Philosophy</vt:lpstr>
      <vt:lpstr>Rule #1</vt:lpstr>
      <vt:lpstr>MSU Philosophy – Spring 2021 Memo</vt:lpstr>
      <vt:lpstr>Tenure – Levels of Accountability</vt:lpstr>
      <vt:lpstr>Spring 2021 Memo</vt:lpstr>
      <vt:lpstr>Faculty Rights &amp; Responsibilities</vt:lpstr>
      <vt:lpstr>Duties of the Individual to the Institution</vt:lpstr>
      <vt:lpstr>Key Policies (1 of 6)</vt:lpstr>
      <vt:lpstr>Diversity, Equity, and Inclusion</vt:lpstr>
      <vt:lpstr>University Standards - Reappointment</vt:lpstr>
      <vt:lpstr>University Standards – Promotion with the Award of Tenure</vt:lpstr>
      <vt:lpstr>Key Policies (2 of 6)</vt:lpstr>
      <vt:lpstr>Extensions to the Tenure Clock</vt:lpstr>
      <vt:lpstr>COVID Extension (1 of 2)</vt:lpstr>
      <vt:lpstr>How to Use a COVID Impact Statement (1 of 2)</vt:lpstr>
      <vt:lpstr>How to Use a COVID Impact Statement (2 of 2)</vt:lpstr>
      <vt:lpstr>Evaluation &amp; Impact of COVID</vt:lpstr>
      <vt:lpstr>How to Use a COVID Impact Statement</vt:lpstr>
      <vt:lpstr>COVID Extension (2 of 2)</vt:lpstr>
      <vt:lpstr>Key Policies (3 of 6)</vt:lpstr>
      <vt:lpstr>Key Policies (4 of 6)</vt:lpstr>
      <vt:lpstr>Key Policies (5 of 6)</vt:lpstr>
      <vt:lpstr>Key Policies (6 of 6)</vt:lpstr>
      <vt:lpstr>THE REVIEW PROCESS</vt:lpstr>
      <vt:lpstr>THE REVIEW PROCESS (Continued) </vt:lpstr>
      <vt:lpstr>For the Health Colleges – CHM, COM, CON</vt:lpstr>
      <vt:lpstr>Rule #1 (again)</vt:lpstr>
      <vt:lpstr>Thank you.    Please visit the resource at:   http://bit.ly/ThrivingInTheTenureSystem 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II: Overview</dc:title>
  <dc:creator>Glenda  Haskell</dc:creator>
  <cp:lastModifiedBy>Leete, Beth</cp:lastModifiedBy>
  <cp:revision>242</cp:revision>
  <cp:lastPrinted>2019-01-08T15:00:50Z</cp:lastPrinted>
  <dcterms:created xsi:type="dcterms:W3CDTF">2009-01-22T14:26:02Z</dcterms:created>
  <dcterms:modified xsi:type="dcterms:W3CDTF">2022-02-07T14:31:24Z</dcterms:modified>
</cp:coreProperties>
</file>