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7" r:id="rId2"/>
    <p:sldId id="258" r:id="rId3"/>
    <p:sldId id="372" r:id="rId4"/>
    <p:sldId id="380" r:id="rId5"/>
    <p:sldId id="381" r:id="rId6"/>
    <p:sldId id="382" r:id="rId7"/>
    <p:sldId id="370" r:id="rId8"/>
    <p:sldId id="446" r:id="rId9"/>
    <p:sldId id="447" r:id="rId10"/>
    <p:sldId id="448" r:id="rId11"/>
    <p:sldId id="371" r:id="rId12"/>
    <p:sldId id="383" r:id="rId13"/>
    <p:sldId id="388" r:id="rId14"/>
    <p:sldId id="420" r:id="rId15"/>
    <p:sldId id="284" r:id="rId16"/>
    <p:sldId id="453" r:id="rId17"/>
    <p:sldId id="454" r:id="rId18"/>
    <p:sldId id="455" r:id="rId19"/>
    <p:sldId id="456" r:id="rId20"/>
    <p:sldId id="279" r:id="rId21"/>
    <p:sldId id="457" r:id="rId22"/>
    <p:sldId id="389" r:id="rId23"/>
    <p:sldId id="384" r:id="rId24"/>
    <p:sldId id="385" r:id="rId25"/>
    <p:sldId id="421" r:id="rId26"/>
    <p:sldId id="286" r:id="rId27"/>
    <p:sldId id="288" r:id="rId28"/>
    <p:sldId id="406" r:id="rId29"/>
    <p:sldId id="287" r:id="rId30"/>
    <p:sldId id="408" r:id="rId31"/>
    <p:sldId id="452" r:id="rId32"/>
    <p:sldId id="390" r:id="rId33"/>
  </p:sldIdLst>
  <p:sldSz cx="9144000" cy="6858000" type="screen4x3"/>
  <p:notesSz cx="7023100" cy="93091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less, Kathyann" initials="LK" lastIdx="1" clrIdx="0">
    <p:extLst>
      <p:ext uri="{19B8F6BF-5375-455C-9EA6-DF929625EA0E}">
        <p15:presenceInfo xmlns:p15="http://schemas.microsoft.com/office/powerpoint/2012/main" userId="S::lewlessk@msu.edu::21933f8f-61fe-4a87-9649-9e28e387bb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339"/>
    <a:srgbClr val="E8E8E8"/>
    <a:srgbClr val="18453B"/>
    <a:srgbClr val="0C53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autoAdjust="0"/>
    <p:restoredTop sz="94651"/>
  </p:normalViewPr>
  <p:slideViewPr>
    <p:cSldViewPr snapToGrid="0" snapToObjects="1">
      <p:cViewPr varScale="1">
        <p:scale>
          <a:sx n="66" d="100"/>
          <a:sy n="66" d="100"/>
        </p:scale>
        <p:origin x="768" y="4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81" d="100"/>
          <a:sy n="81" d="100"/>
        </p:scale>
        <p:origin x="228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979 Specialists </a:t>
            </a:r>
          </a:p>
          <a:p>
            <a:pPr>
              <a:defRPr/>
            </a:pPr>
            <a:r>
              <a:rPr lang="en-US" dirty="0"/>
              <a:t>(as of January</a:t>
            </a:r>
            <a:r>
              <a:rPr lang="en-US" baseline="0" dirty="0"/>
              <a:t> </a:t>
            </a:r>
            <a:r>
              <a:rPr lang="en-US" dirty="0"/>
              <a:t>2022)</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BA9-4F60-A4AD-10E23F1B73F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BA9-4F60-A4AD-10E23F1B73F4}"/>
              </c:ext>
            </c:extLst>
          </c:dPt>
          <c:dLbls>
            <c:dLbl>
              <c:idx val="0"/>
              <c:layout>
                <c:manualLayout>
                  <c:x val="2.1698609261400062E-2"/>
                  <c:y val="-0.10199493662685657"/>
                </c:manualLayout>
              </c:layout>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manualLayout>
                      <c:w val="0.19537100373694358"/>
                      <c:h val="0.11360279680900555"/>
                    </c:manualLayout>
                  </c15:layout>
                </c:ext>
                <c:ext xmlns:c16="http://schemas.microsoft.com/office/drawing/2014/chart" uri="{C3380CC4-5D6E-409C-BE32-E72D297353CC}">
                  <c16:uniqueId val="{00000001-6BA9-4F60-A4AD-10E23F1B73F4}"/>
                </c:ext>
              </c:extLst>
            </c:dLbl>
            <c:dLbl>
              <c:idx val="1"/>
              <c:layout>
                <c:manualLayout>
                  <c:x val="0"/>
                  <c:y val="0.10882708585247869"/>
                </c:manualLayout>
              </c:layout>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 xmlns:c16="http://schemas.microsoft.com/office/drawing/2014/chart" uri="{C3380CC4-5D6E-409C-BE32-E72D297353CC}">
                  <c16:uniqueId val="{00000003-6BA9-4F60-A4AD-10E23F1B73F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('Summary of Both FT and Cont'!$D$6,'Summary of Both FT and Cont'!$E$6)</c:f>
              <c:strCache>
                <c:ptCount val="2"/>
                <c:pt idx="0">
                  <c:v>Continuing System</c:v>
                </c:pt>
                <c:pt idx="1">
                  <c:v>Fixed-Term</c:v>
                </c:pt>
              </c:strCache>
            </c:strRef>
          </c:cat>
          <c:val>
            <c:numRef>
              <c:f>('Summary of Both FT and Cont'!$D$39,'Summary of Both FT and Cont'!$E$39)</c:f>
              <c:numCache>
                <c:formatCode>#,##0;\-#,##0;\ </c:formatCode>
                <c:ptCount val="2"/>
                <c:pt idx="0">
                  <c:v>363</c:v>
                </c:pt>
                <c:pt idx="1">
                  <c:v>616</c:v>
                </c:pt>
              </c:numCache>
            </c:numRef>
          </c:val>
          <c:extLst>
            <c:ext xmlns:c16="http://schemas.microsoft.com/office/drawing/2014/chart" uri="{C3380CC4-5D6E-409C-BE32-E72D297353CC}">
              <c16:uniqueId val="{00000004-6BA9-4F60-A4AD-10E23F1B73F4}"/>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Specialists by Appointment Category</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898-4BFC-AF25-99B7119CC91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898-4BFC-AF25-99B7119CC91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898-4BFC-AF25-99B7119CC91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898-4BFC-AF25-99B7119CC91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898-4BFC-AF25-99B7119CC910}"/>
              </c:ext>
            </c:extLst>
          </c:dPt>
          <c:dLbls>
            <c:dLbl>
              <c:idx val="0"/>
              <c:layout>
                <c:manualLayout>
                  <c:x val="4.5092251401414589E-2"/>
                  <c:y val="-2.923611821249616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898-4BFC-AF25-99B7119CC910}"/>
                </c:ext>
              </c:extLst>
            </c:dLbl>
            <c:dLbl>
              <c:idx val="1"/>
              <c:layout>
                <c:manualLayout>
                  <c:x val="2.1683262879967878E-2"/>
                  <c:y val="2.486007430889320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898-4BFC-AF25-99B7119CC910}"/>
                </c:ext>
              </c:extLst>
            </c:dLbl>
            <c:dLbl>
              <c:idx val="2"/>
              <c:layout>
                <c:manualLayout>
                  <c:x val="-0.15276230658332426"/>
                  <c:y val="-4.345297746872565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898-4BFC-AF25-99B7119CC910}"/>
                </c:ext>
              </c:extLst>
            </c:dLbl>
            <c:dLbl>
              <c:idx val="3"/>
              <c:layout>
                <c:manualLayout>
                  <c:x val="-4.9825076484665394E-2"/>
                  <c:y val="3.83406240886555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898-4BFC-AF25-99B7119CC910}"/>
                </c:ext>
              </c:extLst>
            </c:dLbl>
            <c:dLbl>
              <c:idx val="4"/>
              <c:layout>
                <c:manualLayout>
                  <c:x val="-6.3682023545122077E-2"/>
                  <c:y val="6.5516583154378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898-4BFC-AF25-99B7119CC910}"/>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('Summary of Both FT and Cont'!$F$6,'Summary of Both FT and Cont'!$G$6,'Summary of Both FT and Cont'!$H$6,'Summary of Both FT and Cont'!$I$6,'Summary of Both FT and Cont'!$J$6)</c:f>
              <c:strCache>
                <c:ptCount val="5"/>
                <c:pt idx="0">
                  <c:v>Advisor</c:v>
                </c:pt>
                <c:pt idx="1">
                  <c:v>Curr. Dev.</c:v>
                </c:pt>
                <c:pt idx="2">
                  <c:v>Outreach</c:v>
                </c:pt>
                <c:pt idx="3">
                  <c:v>Research</c:v>
                </c:pt>
                <c:pt idx="4">
                  <c:v>Teacher</c:v>
                </c:pt>
              </c:strCache>
            </c:strRef>
          </c:cat>
          <c:val>
            <c:numRef>
              <c:f>('Summary of Both FT and Cont'!$F$39,'Summary of Both FT and Cont'!$G$39,'Summary of Both FT and Cont'!$H$39,'Summary of Both FT and Cont'!$I$39,'Summary of Both FT and Cont'!$J$39)</c:f>
              <c:numCache>
                <c:formatCode>#,##0;\-#,##0;\ </c:formatCode>
                <c:ptCount val="5"/>
                <c:pt idx="0">
                  <c:v>282</c:v>
                </c:pt>
                <c:pt idx="1">
                  <c:v>82</c:v>
                </c:pt>
                <c:pt idx="2">
                  <c:v>314</c:v>
                </c:pt>
                <c:pt idx="3">
                  <c:v>84</c:v>
                </c:pt>
                <c:pt idx="4">
                  <c:v>217</c:v>
                </c:pt>
              </c:numCache>
            </c:numRef>
          </c:val>
          <c:extLst>
            <c:ext xmlns:c16="http://schemas.microsoft.com/office/drawing/2014/chart" uri="{C3380CC4-5D6E-409C-BE32-E72D297353CC}">
              <c16:uniqueId val="{0000000A-1898-4BFC-AF25-99B7119CC910}"/>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Number of </a:t>
            </a:r>
            <a:r>
              <a:rPr lang="en-US" baseline="0"/>
              <a:t>Specialist by Unit</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'Summary of Both FT and Cont'!$A$7:$A$38</c:f>
              <c:strCache>
                <c:ptCount val="32"/>
                <c:pt idx="0">
                  <c:v>CANR</c:v>
                </c:pt>
                <c:pt idx="1">
                  <c:v>ARTS &amp; LETTERS</c:v>
                </c:pt>
                <c:pt idx="2">
                  <c:v>RCAH</c:v>
                </c:pt>
                <c:pt idx="3">
                  <c:v>BUSINESS</c:v>
                </c:pt>
                <c:pt idx="4">
                  <c:v>COMM ARTS</c:v>
                </c:pt>
                <c:pt idx="5">
                  <c:v>EDUCATION</c:v>
                </c:pt>
                <c:pt idx="6">
                  <c:v>ENGINEERING</c:v>
                </c:pt>
                <c:pt idx="7">
                  <c:v>HUMAN MED.</c:v>
                </c:pt>
                <c:pt idx="8">
                  <c:v>JAMES MADISON</c:v>
                </c:pt>
                <c:pt idx="9">
                  <c:v>LYMAN BRIGGS</c:v>
                </c:pt>
                <c:pt idx="10">
                  <c:v>MUSIC</c:v>
                </c:pt>
                <c:pt idx="11">
                  <c:v>NATURAL SCIENCE</c:v>
                </c:pt>
                <c:pt idx="12">
                  <c:v>NURSING</c:v>
                </c:pt>
                <c:pt idx="13">
                  <c:v>OSTEOPATHIC MED.</c:v>
                </c:pt>
                <c:pt idx="14">
                  <c:v>INSTE GLOBAL HEALTH</c:v>
                </c:pt>
                <c:pt idx="15">
                  <c:v>SOCIAL SCI.</c:v>
                </c:pt>
                <c:pt idx="16">
                  <c:v>HONORS COLLEGE</c:v>
                </c:pt>
                <c:pt idx="17">
                  <c:v>APUE</c:v>
                </c:pt>
                <c:pt idx="18">
                  <c:v>VETERINARY MED.</c:v>
                </c:pt>
                <c:pt idx="19">
                  <c:v>FASA</c:v>
                </c:pt>
                <c:pt idx="20">
                  <c:v>FRIB</c:v>
                </c:pt>
                <c:pt idx="21">
                  <c:v>PROVOST</c:v>
                </c:pt>
                <c:pt idx="22">
                  <c:v>UOE</c:v>
                </c:pt>
                <c:pt idx="23">
                  <c:v>ISP</c:v>
                </c:pt>
                <c:pt idx="24">
                  <c:v>AG BIO RESEARCH</c:v>
                </c:pt>
                <c:pt idx="25">
                  <c:v>RESEARCH &amp; INNOVATION</c:v>
                </c:pt>
                <c:pt idx="26">
                  <c:v>STUDENT AFFAIRS &amp; SERV.</c:v>
                </c:pt>
                <c:pt idx="27">
                  <c:v>GRADUATE SCHOOL</c:v>
                </c:pt>
                <c:pt idx="28">
                  <c:v>MSU COLLEGE OF LAW</c:v>
                </c:pt>
                <c:pt idx="29">
                  <c:v>UNIV. RES. ORG.</c:v>
                </c:pt>
                <c:pt idx="30">
                  <c:v>HUB</c:v>
                </c:pt>
                <c:pt idx="31">
                  <c:v>OI3</c:v>
                </c:pt>
              </c:strCache>
            </c:strRef>
          </c:cat>
          <c:val>
            <c:numRef>
              <c:f>'Summary of Both FT and Cont'!$B$7:$B$38</c:f>
            </c:numRef>
          </c:val>
          <c:extLst>
            <c:ext xmlns:c16="http://schemas.microsoft.com/office/drawing/2014/chart" uri="{C3380CC4-5D6E-409C-BE32-E72D297353CC}">
              <c16:uniqueId val="{00000000-907F-436E-8741-ECA07D0A9B93}"/>
            </c:ext>
          </c:extLst>
        </c:ser>
        <c:ser>
          <c:idx val="1"/>
          <c:order val="1"/>
          <c:spPr>
            <a:solidFill>
              <a:schemeClr val="accent1">
                <a:lumMod val="7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Both FT and Cont'!$A$7:$A$38</c:f>
              <c:strCache>
                <c:ptCount val="32"/>
                <c:pt idx="0">
                  <c:v>CANR</c:v>
                </c:pt>
                <c:pt idx="1">
                  <c:v>ARTS &amp; LETTERS</c:v>
                </c:pt>
                <c:pt idx="2">
                  <c:v>RCAH</c:v>
                </c:pt>
                <c:pt idx="3">
                  <c:v>BUSINESS</c:v>
                </c:pt>
                <c:pt idx="4">
                  <c:v>COMM ARTS</c:v>
                </c:pt>
                <c:pt idx="5">
                  <c:v>EDUCATION</c:v>
                </c:pt>
                <c:pt idx="6">
                  <c:v>ENGINEERING</c:v>
                </c:pt>
                <c:pt idx="7">
                  <c:v>HUMAN MED.</c:v>
                </c:pt>
                <c:pt idx="8">
                  <c:v>JAMES MADISON</c:v>
                </c:pt>
                <c:pt idx="9">
                  <c:v>LYMAN BRIGGS</c:v>
                </c:pt>
                <c:pt idx="10">
                  <c:v>MUSIC</c:v>
                </c:pt>
                <c:pt idx="11">
                  <c:v>NATURAL SCIENCE</c:v>
                </c:pt>
                <c:pt idx="12">
                  <c:v>NURSING</c:v>
                </c:pt>
                <c:pt idx="13">
                  <c:v>OSTEOPATHIC MED.</c:v>
                </c:pt>
                <c:pt idx="14">
                  <c:v>INSTE GLOBAL HEALTH</c:v>
                </c:pt>
                <c:pt idx="15">
                  <c:v>SOCIAL SCI.</c:v>
                </c:pt>
                <c:pt idx="16">
                  <c:v>HONORS COLLEGE</c:v>
                </c:pt>
                <c:pt idx="17">
                  <c:v>APUE</c:v>
                </c:pt>
                <c:pt idx="18">
                  <c:v>VETERINARY MED.</c:v>
                </c:pt>
                <c:pt idx="19">
                  <c:v>FASA</c:v>
                </c:pt>
                <c:pt idx="20">
                  <c:v>FRIB</c:v>
                </c:pt>
                <c:pt idx="21">
                  <c:v>PROVOST</c:v>
                </c:pt>
                <c:pt idx="22">
                  <c:v>UOE</c:v>
                </c:pt>
                <c:pt idx="23">
                  <c:v>ISP</c:v>
                </c:pt>
                <c:pt idx="24">
                  <c:v>AG BIO RESEARCH</c:v>
                </c:pt>
                <c:pt idx="25">
                  <c:v>RESEARCH &amp; INNOVATION</c:v>
                </c:pt>
                <c:pt idx="26">
                  <c:v>STUDENT AFFAIRS &amp; SERV.</c:v>
                </c:pt>
                <c:pt idx="27">
                  <c:v>GRADUATE SCHOOL</c:v>
                </c:pt>
                <c:pt idx="28">
                  <c:v>MSU COLLEGE OF LAW</c:v>
                </c:pt>
                <c:pt idx="29">
                  <c:v>UNIV. RES. ORG.</c:v>
                </c:pt>
                <c:pt idx="30">
                  <c:v>HUB</c:v>
                </c:pt>
                <c:pt idx="31">
                  <c:v>OI3</c:v>
                </c:pt>
              </c:strCache>
            </c:strRef>
          </c:cat>
          <c:val>
            <c:numRef>
              <c:f>'Summary of Both FT and Cont'!$C$7:$C$38</c:f>
              <c:numCache>
                <c:formatCode>#,##0;\-#,##0;\ </c:formatCode>
                <c:ptCount val="32"/>
                <c:pt idx="0">
                  <c:v>136</c:v>
                </c:pt>
                <c:pt idx="1">
                  <c:v>81</c:v>
                </c:pt>
                <c:pt idx="2">
                  <c:v>4</c:v>
                </c:pt>
                <c:pt idx="3">
                  <c:v>56</c:v>
                </c:pt>
                <c:pt idx="4">
                  <c:v>40</c:v>
                </c:pt>
                <c:pt idx="5">
                  <c:v>49</c:v>
                </c:pt>
                <c:pt idx="6">
                  <c:v>60</c:v>
                </c:pt>
                <c:pt idx="7">
                  <c:v>32</c:v>
                </c:pt>
                <c:pt idx="8">
                  <c:v>5</c:v>
                </c:pt>
                <c:pt idx="9">
                  <c:v>24</c:v>
                </c:pt>
                <c:pt idx="10">
                  <c:v>13</c:v>
                </c:pt>
                <c:pt idx="11">
                  <c:v>100</c:v>
                </c:pt>
                <c:pt idx="12">
                  <c:v>6</c:v>
                </c:pt>
                <c:pt idx="13">
                  <c:v>28</c:v>
                </c:pt>
                <c:pt idx="14">
                  <c:v>4</c:v>
                </c:pt>
                <c:pt idx="15">
                  <c:v>91</c:v>
                </c:pt>
                <c:pt idx="16">
                  <c:v>9</c:v>
                </c:pt>
                <c:pt idx="17">
                  <c:v>59</c:v>
                </c:pt>
                <c:pt idx="18">
                  <c:v>30</c:v>
                </c:pt>
                <c:pt idx="19">
                  <c:v>1</c:v>
                </c:pt>
                <c:pt idx="20">
                  <c:v>1</c:v>
                </c:pt>
                <c:pt idx="21">
                  <c:v>15</c:v>
                </c:pt>
                <c:pt idx="22">
                  <c:v>33</c:v>
                </c:pt>
                <c:pt idx="23">
                  <c:v>31</c:v>
                </c:pt>
                <c:pt idx="24">
                  <c:v>5</c:v>
                </c:pt>
                <c:pt idx="25">
                  <c:v>26</c:v>
                </c:pt>
                <c:pt idx="26">
                  <c:v>3</c:v>
                </c:pt>
                <c:pt idx="27">
                  <c:v>10</c:v>
                </c:pt>
                <c:pt idx="28">
                  <c:v>8</c:v>
                </c:pt>
                <c:pt idx="29">
                  <c:v>1</c:v>
                </c:pt>
                <c:pt idx="30">
                  <c:v>17</c:v>
                </c:pt>
                <c:pt idx="31">
                  <c:v>1</c:v>
                </c:pt>
              </c:numCache>
            </c:numRef>
          </c:val>
          <c:extLst>
            <c:ext xmlns:c16="http://schemas.microsoft.com/office/drawing/2014/chart" uri="{C3380CC4-5D6E-409C-BE32-E72D297353CC}">
              <c16:uniqueId val="{00000001-907F-436E-8741-ECA07D0A9B93}"/>
            </c:ext>
          </c:extLst>
        </c:ser>
        <c:dLbls>
          <c:dLblPos val="inEnd"/>
          <c:showLegendKey val="0"/>
          <c:showVal val="1"/>
          <c:showCatName val="0"/>
          <c:showSerName val="0"/>
          <c:showPercent val="0"/>
          <c:showBubbleSize val="0"/>
        </c:dLbls>
        <c:gapWidth val="65"/>
        <c:axId val="665316719"/>
        <c:axId val="665315887"/>
      </c:barChart>
      <c:catAx>
        <c:axId val="665316719"/>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65315887"/>
        <c:crosses val="autoZero"/>
        <c:auto val="1"/>
        <c:lblAlgn val="ctr"/>
        <c:lblOffset val="100"/>
        <c:noMultiLvlLbl val="0"/>
      </c:catAx>
      <c:valAx>
        <c:axId val="66531588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 sourceLinked="1"/>
        <c:majorTickMark val="none"/>
        <c:minorTickMark val="none"/>
        <c:tickLblPos val="nextTo"/>
        <c:crossAx val="665316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2400" b="1" dirty="0">
              <a:latin typeface="Gotham Bold" pitchFamily="50" charset="0"/>
              <a:cs typeface="Gotham Bold" pitchFamily="50" charset="0"/>
            </a:rPr>
            <a:t>1942</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600" dirty="0">
              <a:latin typeface="Gotham Book" pitchFamily="50" charset="0"/>
              <a:cs typeface="Gotham Book" pitchFamily="50" charset="0"/>
            </a:rPr>
            <a:t>First rules of faculty tenure established</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2400" b="1" dirty="0">
              <a:latin typeface="Gotham Bold" pitchFamily="50" charset="0"/>
              <a:cs typeface="Gotham Bold" pitchFamily="50" charset="0"/>
            </a:rPr>
            <a:t>1946</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600" dirty="0">
              <a:latin typeface="Gotham Book" pitchFamily="50" charset="0"/>
              <a:cs typeface="Gotham Book" pitchFamily="50" charset="0"/>
            </a:rPr>
            <a:t>Tenure rules suspended due to influx of students &amp; faculty following the end of WWII</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2400" b="1" dirty="0">
              <a:latin typeface="Gotham Bold" pitchFamily="50" charset="0"/>
              <a:cs typeface="Gotham Bold" pitchFamily="50" charset="0"/>
            </a:rPr>
            <a:t>1952</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600" dirty="0">
              <a:latin typeface="Gotham Book" pitchFamily="50" charset="0"/>
              <a:cs typeface="Gotham Book" pitchFamily="50" charset="0"/>
            </a:rPr>
            <a:t>Revised set of tenure rules implemented</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18A0EA72-1247-4E67-9E0E-0DF9A9598F92}">
      <dgm:prSet phldrT="[Text]" custT="1"/>
      <dgm:spPr/>
      <dgm:t>
        <a:bodyPr/>
        <a:lstStyle/>
        <a:p>
          <a:r>
            <a:rPr lang="en-US" sz="1600" dirty="0">
              <a:latin typeface="Gotham Book" pitchFamily="50" charset="0"/>
              <a:cs typeface="Gotham Book" pitchFamily="50" charset="0"/>
            </a:rPr>
            <a:t>45% of faculty held terminal degrees</a:t>
          </a:r>
        </a:p>
      </dgm:t>
    </dgm:pt>
    <dgm:pt modelId="{BE743D13-9D55-46DB-8AC4-00896CA26D4B}" type="parTrans" cxnId="{2A96BA3B-8E3B-47EA-9866-3C9950B96A76}">
      <dgm:prSet/>
      <dgm:spPr/>
      <dgm:t>
        <a:bodyPr/>
        <a:lstStyle/>
        <a:p>
          <a:endParaRPr lang="en-US"/>
        </a:p>
      </dgm:t>
    </dgm:pt>
    <dgm:pt modelId="{DEC75840-A053-48F7-8F7E-6AA58C8AC868}" type="sibTrans" cxnId="{2A96BA3B-8E3B-47EA-9866-3C9950B96A76}">
      <dgm:prSet/>
      <dgm:spPr/>
      <dgm:t>
        <a:bodyPr/>
        <a:lstStyle/>
        <a:p>
          <a:endParaRPr lang="en-US"/>
        </a:p>
      </dgm:t>
    </dgm:pt>
    <dgm:pt modelId="{9B12627A-0F81-4E9E-9BAD-28BE6060FC0E}">
      <dgm:prSet phldrT="[Text]" custT="1"/>
      <dgm:spPr/>
      <dgm:t>
        <a:bodyPr/>
        <a:lstStyle/>
        <a:p>
          <a:r>
            <a:rPr lang="en-US" sz="1600" dirty="0">
              <a:latin typeface="Gotham Book" pitchFamily="50" charset="0"/>
              <a:cs typeface="Gotham Book" pitchFamily="50" charset="0"/>
            </a:rPr>
            <a:t>30% of faculty held terminal degrees</a:t>
          </a:r>
        </a:p>
      </dgm:t>
    </dgm:pt>
    <dgm:pt modelId="{2B807678-6CA2-4E4D-8F69-18CBE9BFBEE4}" type="parTrans" cxnId="{8BDFEE18-DF30-4AD8-9324-7A83E831B506}">
      <dgm:prSet/>
      <dgm:spPr/>
      <dgm:t>
        <a:bodyPr/>
        <a:lstStyle/>
        <a:p>
          <a:endParaRPr lang="en-US"/>
        </a:p>
      </dgm:t>
    </dgm:pt>
    <dgm:pt modelId="{790D44EC-9BDA-45B1-8A79-BEC6105A5D5B}" type="sibTrans" cxnId="{8BDFEE18-DF30-4AD8-9324-7A83E831B506}">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custScaleX="120168">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custScaleX="119098">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custScaleX="122530">
        <dgm:presLayoutVars>
          <dgm:bulletEnabled val="1"/>
        </dgm:presLayoutVars>
      </dgm:prSet>
      <dgm:spPr/>
    </dgm:pt>
  </dgm:ptLst>
  <dgm:cxnLst>
    <dgm:cxn modelId="{7E3DA307-6FCC-4AEE-81F2-92119F29B445}" type="presOf" srcId="{18A0EA72-1247-4E67-9E0E-0DF9A9598F92}" destId="{861EC2C3-F2F4-43E9-921B-F580993A9421}" srcOrd="0" destOrd="1"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704FDB16-3EF0-41C4-AF65-83D576223CBB}" type="presOf" srcId="{DE08A6D6-93D4-42CB-BADB-7CB96AC13C1C}" destId="{D6B8C238-1E7B-4CE0-8A03-6198D5AC8777}" srcOrd="1" destOrd="0" presId="urn:microsoft.com/office/officeart/2005/8/layout/process3"/>
    <dgm:cxn modelId="{8BDFEE18-DF30-4AD8-9324-7A83E831B506}" srcId="{DE08A6D6-93D4-42CB-BADB-7CB96AC13C1C}" destId="{9B12627A-0F81-4E9E-9BAD-28BE6060FC0E}" srcOrd="1" destOrd="0" parTransId="{2B807678-6CA2-4E4D-8F69-18CBE9BFBEE4}" sibTransId="{790D44EC-9BDA-45B1-8A79-BEC6105A5D5B}"/>
    <dgm:cxn modelId="{1F5EA71D-E4BA-4A02-840B-EE2D4056D173}" srcId="{D0E65D23-988F-4B22-9171-2F92BCC1A083}" destId="{DE08A6D6-93D4-42CB-BADB-7CB96AC13C1C}" srcOrd="0" destOrd="0" parTransId="{62E33B21-BCDC-4D92-8718-DFECCF51EE5C}" sibTransId="{F4E307B6-953E-474E-946F-84FDF49DD4B0}"/>
    <dgm:cxn modelId="{4E9A3726-4FEC-46F2-B39D-CBC2F5A91163}" type="presOf" srcId="{14AD24DC-D075-4BFB-8214-22587BCA295B}" destId="{3BF10CFB-09B2-4262-83ED-10CBDCA4DF30}" srcOrd="0" destOrd="0" presId="urn:microsoft.com/office/officeart/2005/8/layout/process3"/>
    <dgm:cxn modelId="{964CD22A-EF6E-44E7-8DC8-B22299955557}" type="presOf" srcId="{97CB0D5B-97DC-4A46-A045-D819FDC570F0}" destId="{87FB6D53-5E54-403C-BB0C-BAC50E06C04F}" srcOrd="1" destOrd="0" presId="urn:microsoft.com/office/officeart/2005/8/layout/process3"/>
    <dgm:cxn modelId="{2A96BA3B-8E3B-47EA-9866-3C9950B96A76}" srcId="{831818B9-D20C-44ED-A7B2-7219B8F5877C}" destId="{18A0EA72-1247-4E67-9E0E-0DF9A9598F92}" srcOrd="1" destOrd="0" parTransId="{BE743D13-9D55-46DB-8AC4-00896CA26D4B}" sibTransId="{DEC75840-A053-48F7-8F7E-6AA58C8AC868}"/>
    <dgm:cxn modelId="{5BC73E65-5D25-43BE-BF84-E80E7D538A39}" type="presOf" srcId="{F4E307B6-953E-474E-946F-84FDF49DD4B0}" destId="{BEDA080E-9B74-4FE6-A7F4-5A045E1BFFCE}" srcOrd="0" destOrd="0" presId="urn:microsoft.com/office/officeart/2005/8/layout/process3"/>
    <dgm:cxn modelId="{A980056A-7053-4C41-99FD-B52D6A7A6524}" type="presOf" srcId="{DE8FBFD9-405C-4D32-9C90-353C96B8CFDF}" destId="{861EC2C3-F2F4-43E9-921B-F580993A9421}" srcOrd="0" destOrd="0" presId="urn:microsoft.com/office/officeart/2005/8/layout/process3"/>
    <dgm:cxn modelId="{2B3A5470-ED2F-4D95-9862-93CDCB96796D}" type="presOf" srcId="{DE08A6D6-93D4-42CB-BADB-7CB96AC13C1C}" destId="{271C34E9-B0E3-46CF-B55A-B53447200AD0}" srcOrd="0" destOrd="0" presId="urn:microsoft.com/office/officeart/2005/8/layout/process3"/>
    <dgm:cxn modelId="{BC060054-87F5-4BC7-91FC-42A0E93ABBFB}" type="presOf" srcId="{EEACBCAC-23C5-4BDC-BA25-F596FB8B7AB0}" destId="{AADC5137-584C-4955-BC80-BA591E6D0A93}"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5B64D283-B585-4917-9F88-26E0EA5ACAB9}" type="presOf" srcId="{9B12627A-0F81-4E9E-9BAD-28BE6060FC0E}" destId="{AADC5137-584C-4955-BC80-BA591E6D0A93}" srcOrd="0" destOrd="1" presId="urn:microsoft.com/office/officeart/2005/8/layout/process3"/>
    <dgm:cxn modelId="{2A8D7D92-BDB5-43BB-BB36-F27394C6F754}" type="presOf" srcId="{F4E307B6-953E-474E-946F-84FDF49DD4B0}" destId="{5AFEE6F0-E288-4CC6-9CC2-6F59323C4066}" srcOrd="1"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30B015BE-402D-4AD5-ACD4-CA7FF1866506}" type="presOf" srcId="{831818B9-D20C-44ED-A7B2-7219B8F5877C}" destId="{84C088DD-95DA-4DE8-A0FB-057F8DC07EF0}" srcOrd="1" destOrd="0" presId="urn:microsoft.com/office/officeart/2005/8/layout/process3"/>
    <dgm:cxn modelId="{A5B6A8C3-76D8-4EEE-8AED-3D9E1FB68354}" type="presOf" srcId="{97CB0D5B-97DC-4A46-A045-D819FDC570F0}" destId="{5C7EF784-3192-4B9F-B2AC-F409776F53F8}" srcOrd="0" destOrd="0" presId="urn:microsoft.com/office/officeart/2005/8/layout/process3"/>
    <dgm:cxn modelId="{100CF0D8-DA96-40C3-9980-6B05DDD023B5}" type="presOf" srcId="{831818B9-D20C-44ED-A7B2-7219B8F5877C}" destId="{C86F07F8-C6BB-47A7-9BC4-35900C1C9247}" srcOrd="0" destOrd="0" presId="urn:microsoft.com/office/officeart/2005/8/layout/process3"/>
    <dgm:cxn modelId="{1D57DDD9-F07D-48C3-8313-375BD8DBCFE4}" type="presOf" srcId="{D0E65D23-988F-4B22-9171-2F92BCC1A083}" destId="{BDC61293-C5BA-43FD-A2B5-07566C27C827}"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1B0DC5FD-F382-48B2-9CF2-4D4E2BC88895}" type="presOf" srcId="{14AD24DC-D075-4BFB-8214-22587BCA295B}" destId="{4F06F765-494A-40BF-93D8-04CAF3F2AF9C}" srcOrd="1" destOrd="0" presId="urn:microsoft.com/office/officeart/2005/8/layout/process3"/>
    <dgm:cxn modelId="{EDB0F3FE-E94B-4BF9-9A13-9628FF815BF0}" type="presOf" srcId="{B145C595-916A-4693-93B2-3BABDADF7826}" destId="{F7B8BC00-1C7F-4263-BADD-33590E92DE2B}" srcOrd="0" destOrd="0" presId="urn:microsoft.com/office/officeart/2005/8/layout/process3"/>
    <dgm:cxn modelId="{86BF01B0-D3D5-4DCE-BCD3-463F9475B537}" type="presParOf" srcId="{BDC61293-C5BA-43FD-A2B5-07566C27C827}" destId="{F0D0B9FE-EBD8-4803-A64B-BFD37E63952D}" srcOrd="0" destOrd="0" presId="urn:microsoft.com/office/officeart/2005/8/layout/process3"/>
    <dgm:cxn modelId="{3580E50A-E1AA-44D5-88D7-5ACE8401FD17}" type="presParOf" srcId="{F0D0B9FE-EBD8-4803-A64B-BFD37E63952D}" destId="{271C34E9-B0E3-46CF-B55A-B53447200AD0}" srcOrd="0" destOrd="0" presId="urn:microsoft.com/office/officeart/2005/8/layout/process3"/>
    <dgm:cxn modelId="{6E596137-89FD-4523-A78B-9532DBF25E21}" type="presParOf" srcId="{F0D0B9FE-EBD8-4803-A64B-BFD37E63952D}" destId="{D6B8C238-1E7B-4CE0-8A03-6198D5AC8777}" srcOrd="1" destOrd="0" presId="urn:microsoft.com/office/officeart/2005/8/layout/process3"/>
    <dgm:cxn modelId="{112FA05F-19DD-4C05-9C74-1A0A6701D326}" type="presParOf" srcId="{F0D0B9FE-EBD8-4803-A64B-BFD37E63952D}" destId="{AADC5137-584C-4955-BC80-BA591E6D0A93}" srcOrd="2" destOrd="0" presId="urn:microsoft.com/office/officeart/2005/8/layout/process3"/>
    <dgm:cxn modelId="{29A2080E-0CCD-476A-949A-6686965FF89E}" type="presParOf" srcId="{BDC61293-C5BA-43FD-A2B5-07566C27C827}" destId="{BEDA080E-9B74-4FE6-A7F4-5A045E1BFFCE}" srcOrd="1" destOrd="0" presId="urn:microsoft.com/office/officeart/2005/8/layout/process3"/>
    <dgm:cxn modelId="{89662560-AD32-4F83-85FC-7406EA2250C8}" type="presParOf" srcId="{BEDA080E-9B74-4FE6-A7F4-5A045E1BFFCE}" destId="{5AFEE6F0-E288-4CC6-9CC2-6F59323C4066}" srcOrd="0" destOrd="0" presId="urn:microsoft.com/office/officeart/2005/8/layout/process3"/>
    <dgm:cxn modelId="{6B9134B8-64D5-4795-8D09-0E7AF30137D1}" type="presParOf" srcId="{BDC61293-C5BA-43FD-A2B5-07566C27C827}" destId="{DBD53E31-5603-4A5A-9C24-70BD60EB137B}" srcOrd="2" destOrd="0" presId="urn:microsoft.com/office/officeart/2005/8/layout/process3"/>
    <dgm:cxn modelId="{30E404E4-2FE6-4B1A-B0A0-C7F5F60C5806}" type="presParOf" srcId="{DBD53E31-5603-4A5A-9C24-70BD60EB137B}" destId="{3BF10CFB-09B2-4262-83ED-10CBDCA4DF30}" srcOrd="0" destOrd="0" presId="urn:microsoft.com/office/officeart/2005/8/layout/process3"/>
    <dgm:cxn modelId="{0B240639-8D7A-45C5-9618-EE255AB77C77}" type="presParOf" srcId="{DBD53E31-5603-4A5A-9C24-70BD60EB137B}" destId="{4F06F765-494A-40BF-93D8-04CAF3F2AF9C}" srcOrd="1" destOrd="0" presId="urn:microsoft.com/office/officeart/2005/8/layout/process3"/>
    <dgm:cxn modelId="{1A9899A8-9BA6-4359-A3C7-7BC36AF929CA}" type="presParOf" srcId="{DBD53E31-5603-4A5A-9C24-70BD60EB137B}" destId="{F7B8BC00-1C7F-4263-BADD-33590E92DE2B}" srcOrd="2" destOrd="0" presId="urn:microsoft.com/office/officeart/2005/8/layout/process3"/>
    <dgm:cxn modelId="{DD55D0AF-FDF6-472E-9489-9C81E8CE694F}" type="presParOf" srcId="{BDC61293-C5BA-43FD-A2B5-07566C27C827}" destId="{5C7EF784-3192-4B9F-B2AC-F409776F53F8}" srcOrd="3" destOrd="0" presId="urn:microsoft.com/office/officeart/2005/8/layout/process3"/>
    <dgm:cxn modelId="{364ED486-FBF5-45B8-8C5C-D3D2F813E6A9}" type="presParOf" srcId="{5C7EF784-3192-4B9F-B2AC-F409776F53F8}" destId="{87FB6D53-5E54-403C-BB0C-BAC50E06C04F}" srcOrd="0" destOrd="0" presId="urn:microsoft.com/office/officeart/2005/8/layout/process3"/>
    <dgm:cxn modelId="{CEDDFCC2-3E27-48AF-A73F-20122DF3C871}" type="presParOf" srcId="{BDC61293-C5BA-43FD-A2B5-07566C27C827}" destId="{8D881299-3168-4140-B092-28178B47ECA9}" srcOrd="4" destOrd="0" presId="urn:microsoft.com/office/officeart/2005/8/layout/process3"/>
    <dgm:cxn modelId="{2E98DD4A-381E-4D2D-892E-87C8222E5E41}" type="presParOf" srcId="{8D881299-3168-4140-B092-28178B47ECA9}" destId="{C86F07F8-C6BB-47A7-9BC4-35900C1C9247}" srcOrd="0" destOrd="0" presId="urn:microsoft.com/office/officeart/2005/8/layout/process3"/>
    <dgm:cxn modelId="{65B05D98-4745-4E45-8274-7AA65FE8C32A}" type="presParOf" srcId="{8D881299-3168-4140-B092-28178B47ECA9}" destId="{84C088DD-95DA-4DE8-A0FB-057F8DC07EF0}" srcOrd="1" destOrd="0" presId="urn:microsoft.com/office/officeart/2005/8/layout/process3"/>
    <dgm:cxn modelId="{A19677CB-FBD1-4C26-9B5C-E3D22A1895C4}"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1800" b="1" dirty="0">
              <a:latin typeface="Gotham Bold" pitchFamily="50" charset="0"/>
              <a:cs typeface="Gotham Bold" pitchFamily="50" charset="0"/>
            </a:rPr>
            <a:t>1952 - 1957</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dgm:spPr/>
      <dgm:t>
        <a:bodyPr/>
        <a:lstStyle/>
        <a:p>
          <a:r>
            <a:rPr lang="en-US" dirty="0">
              <a:latin typeface="Gotham Book" pitchFamily="50" charset="0"/>
              <a:cs typeface="Gotham Book" pitchFamily="50" charset="0"/>
            </a:rPr>
            <a:t>Student enrollment grows from 15,500 to more than 20,000 students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1800" b="1" dirty="0">
              <a:latin typeface="Gotham Bold" pitchFamily="50" charset="0"/>
              <a:cs typeface="Gotham Bold" pitchFamily="50" charset="0"/>
            </a:rPr>
            <a:t>Late 1950’s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dgm:spPr/>
      <dgm:t>
        <a:bodyPr/>
        <a:lstStyle/>
        <a:p>
          <a:r>
            <a:rPr lang="en-US" dirty="0">
              <a:latin typeface="Gotham Book" pitchFamily="50" charset="0"/>
              <a:cs typeface="Gotham Book" pitchFamily="50" charset="0"/>
            </a:rPr>
            <a:t>67% of Instructors obtained terminal degrees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1800" b="1" dirty="0">
              <a:latin typeface="Gotham Bold" pitchFamily="50" charset="0"/>
              <a:cs typeface="Gotham Bold" pitchFamily="50" charset="0"/>
            </a:rPr>
            <a:t>1959</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dgm:spPr/>
      <dgm:t>
        <a:bodyPr/>
        <a:lstStyle/>
        <a:p>
          <a:r>
            <a:rPr lang="en-US" dirty="0">
              <a:latin typeface="Gotham Book" pitchFamily="50" charset="0"/>
              <a:cs typeface="Gotham Book" pitchFamily="50" charset="0"/>
            </a:rPr>
            <a:t>SPECIALIST category established to accommodate changing needs of the university</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dgm:presLayoutVars>
          <dgm:bulletEnabled val="1"/>
        </dgm:presLayoutVars>
      </dgm:prSet>
      <dgm:spPr/>
    </dgm:pt>
  </dgm:ptLst>
  <dgm:cxnLst>
    <dgm:cxn modelId="{90B94C10-85E3-4883-9B9F-60391D0874AD}" srcId="{D0E65D23-988F-4B22-9171-2F92BCC1A083}" destId="{831818B9-D20C-44ED-A7B2-7219B8F5877C}" srcOrd="2" destOrd="0" parTransId="{A1C439AD-B3E4-443D-9F0F-C78B966F550E}" sibTransId="{2A8B342A-1844-4774-8A7E-FDE961A539F8}"/>
    <dgm:cxn modelId="{5844871C-3896-4CAE-BE48-1773013B5CEE}" type="presOf" srcId="{F4E307B6-953E-474E-946F-84FDF49DD4B0}" destId="{BEDA080E-9B74-4FE6-A7F4-5A045E1BFFCE}" srcOrd="0" destOrd="0" presId="urn:microsoft.com/office/officeart/2005/8/layout/process3"/>
    <dgm:cxn modelId="{1F5EA71D-E4BA-4A02-840B-EE2D4056D173}" srcId="{D0E65D23-988F-4B22-9171-2F92BCC1A083}" destId="{DE08A6D6-93D4-42CB-BADB-7CB96AC13C1C}" srcOrd="0" destOrd="0" parTransId="{62E33B21-BCDC-4D92-8718-DFECCF51EE5C}" sibTransId="{F4E307B6-953E-474E-946F-84FDF49DD4B0}"/>
    <dgm:cxn modelId="{4E8C9C20-D031-4456-838A-6F5D01D8718D}" type="presOf" srcId="{14AD24DC-D075-4BFB-8214-22587BCA295B}" destId="{3BF10CFB-09B2-4262-83ED-10CBDCA4DF30}" srcOrd="0" destOrd="0" presId="urn:microsoft.com/office/officeart/2005/8/layout/process3"/>
    <dgm:cxn modelId="{19E10525-B2CB-4A8D-A6D4-FDEA4F75FA6B}" type="presOf" srcId="{DE08A6D6-93D4-42CB-BADB-7CB96AC13C1C}" destId="{D6B8C238-1E7B-4CE0-8A03-6198D5AC8777}" srcOrd="1" destOrd="0" presId="urn:microsoft.com/office/officeart/2005/8/layout/process3"/>
    <dgm:cxn modelId="{E6DC0D28-BE4E-4EDB-B89B-90B026B93C29}" type="presOf" srcId="{831818B9-D20C-44ED-A7B2-7219B8F5877C}" destId="{C86F07F8-C6BB-47A7-9BC4-35900C1C9247}" srcOrd="0" destOrd="0" presId="urn:microsoft.com/office/officeart/2005/8/layout/process3"/>
    <dgm:cxn modelId="{1E46523C-D647-4A0E-9093-D1B77EACFCB1}" type="presOf" srcId="{B145C595-916A-4693-93B2-3BABDADF7826}" destId="{F7B8BC00-1C7F-4263-BADD-33590E92DE2B}" srcOrd="0" destOrd="0" presId="urn:microsoft.com/office/officeart/2005/8/layout/process3"/>
    <dgm:cxn modelId="{E658B465-1B23-4A4B-B90B-D59285567325}" type="presOf" srcId="{14AD24DC-D075-4BFB-8214-22587BCA295B}" destId="{4F06F765-494A-40BF-93D8-04CAF3F2AF9C}" srcOrd="1" destOrd="0" presId="urn:microsoft.com/office/officeart/2005/8/layout/process3"/>
    <dgm:cxn modelId="{97DC7250-FE89-47EB-8503-8448C5F8B349}" type="presOf" srcId="{D0E65D23-988F-4B22-9171-2F92BCC1A083}" destId="{BDC61293-C5BA-43FD-A2B5-07566C27C827}"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F3E01D8E-FBB8-4419-91F6-3843AD3B23A5}" type="presOf" srcId="{97CB0D5B-97DC-4A46-A045-D819FDC570F0}" destId="{5C7EF784-3192-4B9F-B2AC-F409776F53F8}" srcOrd="0" destOrd="0" presId="urn:microsoft.com/office/officeart/2005/8/layout/process3"/>
    <dgm:cxn modelId="{E011B694-4879-410D-9B70-1B5D44157D17}" type="presOf" srcId="{DE08A6D6-93D4-42CB-BADB-7CB96AC13C1C}" destId="{271C34E9-B0E3-46CF-B55A-B53447200AD0}" srcOrd="0"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7F829DB7-8EB8-4600-9112-C9FDB5B11561}" type="presOf" srcId="{DE8FBFD9-405C-4D32-9C90-353C96B8CFDF}" destId="{861EC2C3-F2F4-43E9-921B-F580993A9421}" srcOrd="0" destOrd="0" presId="urn:microsoft.com/office/officeart/2005/8/layout/process3"/>
    <dgm:cxn modelId="{289318C3-4939-4C23-86C8-3597AD61C5A5}" type="presOf" srcId="{F4E307B6-953E-474E-946F-84FDF49DD4B0}" destId="{5AFEE6F0-E288-4CC6-9CC2-6F59323C4066}" srcOrd="1" destOrd="0" presId="urn:microsoft.com/office/officeart/2005/8/layout/process3"/>
    <dgm:cxn modelId="{709BC7DF-2990-4361-AB1E-2947E11312EC}" type="presOf" srcId="{EEACBCAC-23C5-4BDC-BA25-F596FB8B7AB0}" destId="{AADC5137-584C-4955-BC80-BA591E6D0A93}"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4C1D00E6-3F93-45B0-8954-8889B82438DF}" type="presOf" srcId="{831818B9-D20C-44ED-A7B2-7219B8F5877C}" destId="{84C088DD-95DA-4DE8-A0FB-057F8DC07EF0}" srcOrd="1" destOrd="0" presId="urn:microsoft.com/office/officeart/2005/8/layout/process3"/>
    <dgm:cxn modelId="{4ECF4FE6-BB94-4839-9B82-CA54FE5B276D}" type="presOf" srcId="{97CB0D5B-97DC-4A46-A045-D819FDC570F0}" destId="{87FB6D53-5E54-403C-BB0C-BAC50E06C04F}" srcOrd="1" destOrd="0" presId="urn:microsoft.com/office/officeart/2005/8/layout/process3"/>
    <dgm:cxn modelId="{37400084-34CC-43F3-82D5-FABBFBBC32B4}" type="presParOf" srcId="{BDC61293-C5BA-43FD-A2B5-07566C27C827}" destId="{F0D0B9FE-EBD8-4803-A64B-BFD37E63952D}" srcOrd="0" destOrd="0" presId="urn:microsoft.com/office/officeart/2005/8/layout/process3"/>
    <dgm:cxn modelId="{078B6854-9946-442B-BC20-E48F6A6AABC3}" type="presParOf" srcId="{F0D0B9FE-EBD8-4803-A64B-BFD37E63952D}" destId="{271C34E9-B0E3-46CF-B55A-B53447200AD0}" srcOrd="0" destOrd="0" presId="urn:microsoft.com/office/officeart/2005/8/layout/process3"/>
    <dgm:cxn modelId="{34049803-F0BF-4D5E-AE70-EFFBD5ACD100}" type="presParOf" srcId="{F0D0B9FE-EBD8-4803-A64B-BFD37E63952D}" destId="{D6B8C238-1E7B-4CE0-8A03-6198D5AC8777}" srcOrd="1" destOrd="0" presId="urn:microsoft.com/office/officeart/2005/8/layout/process3"/>
    <dgm:cxn modelId="{99CDA169-F917-4DD8-97DB-58A19A445132}" type="presParOf" srcId="{F0D0B9FE-EBD8-4803-A64B-BFD37E63952D}" destId="{AADC5137-584C-4955-BC80-BA591E6D0A93}" srcOrd="2" destOrd="0" presId="urn:microsoft.com/office/officeart/2005/8/layout/process3"/>
    <dgm:cxn modelId="{431EEFF3-F609-4072-AC6C-19D6A30BD06E}" type="presParOf" srcId="{BDC61293-C5BA-43FD-A2B5-07566C27C827}" destId="{BEDA080E-9B74-4FE6-A7F4-5A045E1BFFCE}" srcOrd="1" destOrd="0" presId="urn:microsoft.com/office/officeart/2005/8/layout/process3"/>
    <dgm:cxn modelId="{8D829E47-01AF-4EB9-96DC-A8F40E753262}" type="presParOf" srcId="{BEDA080E-9B74-4FE6-A7F4-5A045E1BFFCE}" destId="{5AFEE6F0-E288-4CC6-9CC2-6F59323C4066}" srcOrd="0" destOrd="0" presId="urn:microsoft.com/office/officeart/2005/8/layout/process3"/>
    <dgm:cxn modelId="{873AF85D-D392-406D-B153-5B426AE27E75}" type="presParOf" srcId="{BDC61293-C5BA-43FD-A2B5-07566C27C827}" destId="{DBD53E31-5603-4A5A-9C24-70BD60EB137B}" srcOrd="2" destOrd="0" presId="urn:microsoft.com/office/officeart/2005/8/layout/process3"/>
    <dgm:cxn modelId="{59B0872C-D9C4-4CA7-878E-79888AF09EC6}" type="presParOf" srcId="{DBD53E31-5603-4A5A-9C24-70BD60EB137B}" destId="{3BF10CFB-09B2-4262-83ED-10CBDCA4DF30}" srcOrd="0" destOrd="0" presId="urn:microsoft.com/office/officeart/2005/8/layout/process3"/>
    <dgm:cxn modelId="{2C010F0C-6607-4080-873B-77DC5575C09E}" type="presParOf" srcId="{DBD53E31-5603-4A5A-9C24-70BD60EB137B}" destId="{4F06F765-494A-40BF-93D8-04CAF3F2AF9C}" srcOrd="1" destOrd="0" presId="urn:microsoft.com/office/officeart/2005/8/layout/process3"/>
    <dgm:cxn modelId="{63524E4E-A2F1-4F8D-94D4-2BC5AF427961}" type="presParOf" srcId="{DBD53E31-5603-4A5A-9C24-70BD60EB137B}" destId="{F7B8BC00-1C7F-4263-BADD-33590E92DE2B}" srcOrd="2" destOrd="0" presId="urn:microsoft.com/office/officeart/2005/8/layout/process3"/>
    <dgm:cxn modelId="{96FC1BFA-4F0B-426C-9C30-6130A0D4281E}" type="presParOf" srcId="{BDC61293-C5BA-43FD-A2B5-07566C27C827}" destId="{5C7EF784-3192-4B9F-B2AC-F409776F53F8}" srcOrd="3" destOrd="0" presId="urn:microsoft.com/office/officeart/2005/8/layout/process3"/>
    <dgm:cxn modelId="{A6C49AD4-7FEE-42C1-ACA2-D16798005C97}" type="presParOf" srcId="{5C7EF784-3192-4B9F-B2AC-F409776F53F8}" destId="{87FB6D53-5E54-403C-BB0C-BAC50E06C04F}" srcOrd="0" destOrd="0" presId="urn:microsoft.com/office/officeart/2005/8/layout/process3"/>
    <dgm:cxn modelId="{17E2367F-3D94-4B7E-9FFC-0BBFBF2515DA}" type="presParOf" srcId="{BDC61293-C5BA-43FD-A2B5-07566C27C827}" destId="{8D881299-3168-4140-B092-28178B47ECA9}" srcOrd="4" destOrd="0" presId="urn:microsoft.com/office/officeart/2005/8/layout/process3"/>
    <dgm:cxn modelId="{49626ED0-4903-4581-A3A0-4D4E41F622BE}" type="presParOf" srcId="{8D881299-3168-4140-B092-28178B47ECA9}" destId="{C86F07F8-C6BB-47A7-9BC4-35900C1C9247}" srcOrd="0" destOrd="0" presId="urn:microsoft.com/office/officeart/2005/8/layout/process3"/>
    <dgm:cxn modelId="{1F6B7294-1613-4E0B-9936-7E88DAC7C1B9}" type="presParOf" srcId="{8D881299-3168-4140-B092-28178B47ECA9}" destId="{84C088DD-95DA-4DE8-A0FB-057F8DC07EF0}" srcOrd="1" destOrd="0" presId="urn:microsoft.com/office/officeart/2005/8/layout/process3"/>
    <dgm:cxn modelId="{461459E3-65E8-4808-9462-8D113CAB93DB}"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1800" b="1" dirty="0">
              <a:latin typeface="Gotham Bold" pitchFamily="50" charset="0"/>
              <a:cs typeface="Gotham Bold" pitchFamily="50" charset="0"/>
            </a:rPr>
            <a:t>1977</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400" dirty="0">
              <a:latin typeface="Gotham Book" pitchFamily="50" charset="0"/>
              <a:cs typeface="Gotham Book" pitchFamily="50" charset="0"/>
            </a:rPr>
            <a:t>Specialist operating procedures formalized</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1800" b="1" dirty="0">
              <a:latin typeface="Gotham Bold" pitchFamily="50" charset="0"/>
              <a:cs typeface="Gotham Bold" pitchFamily="50" charset="0"/>
            </a:rPr>
            <a:t>Early 1980’s</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400" dirty="0">
              <a:latin typeface="Gotham Book" pitchFamily="50" charset="0"/>
              <a:cs typeface="Gotham Book" pitchFamily="50" charset="0"/>
            </a:rPr>
            <a:t>More extensive set of policies drafted, with formal input from Specialists</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1800" b="1" dirty="0">
              <a:latin typeface="Gotham Bold" pitchFamily="50" charset="0"/>
              <a:cs typeface="Gotham Bold" pitchFamily="50" charset="0"/>
            </a:rPr>
            <a:t>Late 1980’s</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400" dirty="0">
              <a:latin typeface="Gotham Book" pitchFamily="50" charset="0"/>
              <a:cs typeface="Gotham Book" pitchFamily="50" charset="0"/>
            </a:rPr>
            <a:t>Continued growth in the number of Specialists across campus</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custLinFactNeighborX="-33713" custLinFactNeighborY="-186"/>
      <dgm:spPr/>
    </dgm:pt>
    <dgm:pt modelId="{AADC5137-584C-4955-BC80-BA591E6D0A93}" type="pres">
      <dgm:prSet presAssocID="{DE08A6D6-93D4-42CB-BADB-7CB96AC13C1C}" presName="desTx" presStyleLbl="fgAcc1" presStyleIdx="0" presStyleCnt="3" custLinFactNeighborX="-1622" custLinFactNeighborY="-398">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dgm:presLayoutVars>
          <dgm:bulletEnabled val="1"/>
        </dgm:presLayoutVars>
      </dgm:prSet>
      <dgm:spPr/>
    </dgm:pt>
  </dgm:ptLst>
  <dgm:cxnLst>
    <dgm:cxn modelId="{F1BA3E08-ACCB-46EC-B0C5-B472899433DE}" type="presOf" srcId="{DE08A6D6-93D4-42CB-BADB-7CB96AC13C1C}" destId="{271C34E9-B0E3-46CF-B55A-B53447200AD0}" srcOrd="0" destOrd="0"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1F5EA71D-E4BA-4A02-840B-EE2D4056D173}" srcId="{D0E65D23-988F-4B22-9171-2F92BCC1A083}" destId="{DE08A6D6-93D4-42CB-BADB-7CB96AC13C1C}" srcOrd="0" destOrd="0" parTransId="{62E33B21-BCDC-4D92-8718-DFECCF51EE5C}" sibTransId="{F4E307B6-953E-474E-946F-84FDF49DD4B0}"/>
    <dgm:cxn modelId="{F1F08720-4C72-4666-8BB4-FF97F567C481}" type="presOf" srcId="{DE08A6D6-93D4-42CB-BADB-7CB96AC13C1C}" destId="{D6B8C238-1E7B-4CE0-8A03-6198D5AC8777}" srcOrd="1" destOrd="0" presId="urn:microsoft.com/office/officeart/2005/8/layout/process3"/>
    <dgm:cxn modelId="{4CF95B3C-677D-4D06-9B70-5D5683F75FED}" type="presOf" srcId="{831818B9-D20C-44ED-A7B2-7219B8F5877C}" destId="{C86F07F8-C6BB-47A7-9BC4-35900C1C9247}" srcOrd="0" destOrd="0" presId="urn:microsoft.com/office/officeart/2005/8/layout/process3"/>
    <dgm:cxn modelId="{522A4475-28AA-4F89-826C-B40D3A6ECD83}" type="presOf" srcId="{14AD24DC-D075-4BFB-8214-22587BCA295B}" destId="{4F06F765-494A-40BF-93D8-04CAF3F2AF9C}" srcOrd="1"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1606EE84-E21F-4ECC-8A90-0E831A3E7328}" type="presOf" srcId="{DE8FBFD9-405C-4D32-9C90-353C96B8CFDF}" destId="{861EC2C3-F2F4-43E9-921B-F580993A9421}" srcOrd="0" destOrd="0" presId="urn:microsoft.com/office/officeart/2005/8/layout/process3"/>
    <dgm:cxn modelId="{1F836091-52C6-460D-A1EF-EE0AA712D213}" type="presOf" srcId="{B145C595-916A-4693-93B2-3BABDADF7826}" destId="{F7B8BC00-1C7F-4263-BADD-33590E92DE2B}" srcOrd="0"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9FC8B8A8-7550-4CCF-97E5-395024D7226C}" type="presOf" srcId="{14AD24DC-D075-4BFB-8214-22587BCA295B}" destId="{3BF10CFB-09B2-4262-83ED-10CBDCA4DF30}" srcOrd="0" destOrd="0" presId="urn:microsoft.com/office/officeart/2005/8/layout/process3"/>
    <dgm:cxn modelId="{939BB6AA-A698-46AE-BDC9-9B4B2CA23C32}" type="presOf" srcId="{D0E65D23-988F-4B22-9171-2F92BCC1A083}" destId="{BDC61293-C5BA-43FD-A2B5-07566C27C827}" srcOrd="0" destOrd="0" presId="urn:microsoft.com/office/officeart/2005/8/layout/process3"/>
    <dgm:cxn modelId="{489FACC3-278F-4FA4-A6AA-167B8C546170}" type="presOf" srcId="{97CB0D5B-97DC-4A46-A045-D819FDC570F0}" destId="{5C7EF784-3192-4B9F-B2AC-F409776F53F8}" srcOrd="0" destOrd="0" presId="urn:microsoft.com/office/officeart/2005/8/layout/process3"/>
    <dgm:cxn modelId="{A6E28DC6-2E32-4539-93A2-53816E4562C2}" type="presOf" srcId="{EEACBCAC-23C5-4BDC-BA25-F596FB8B7AB0}" destId="{AADC5137-584C-4955-BC80-BA591E6D0A93}" srcOrd="0" destOrd="0" presId="urn:microsoft.com/office/officeart/2005/8/layout/process3"/>
    <dgm:cxn modelId="{976C28CC-9DF5-4C7C-AF14-9DEEEE0B7CEC}" type="presOf" srcId="{F4E307B6-953E-474E-946F-84FDF49DD4B0}" destId="{BEDA080E-9B74-4FE6-A7F4-5A045E1BFFCE}" srcOrd="0" destOrd="0" presId="urn:microsoft.com/office/officeart/2005/8/layout/process3"/>
    <dgm:cxn modelId="{0D7900D0-B32F-4EF2-B71A-4E0384C6093D}" type="presOf" srcId="{97CB0D5B-97DC-4A46-A045-D819FDC570F0}" destId="{87FB6D53-5E54-403C-BB0C-BAC50E06C04F}" srcOrd="1"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82F32FE8-2C58-4878-926B-D6B3702FEEDB}" type="presOf" srcId="{831818B9-D20C-44ED-A7B2-7219B8F5877C}" destId="{84C088DD-95DA-4DE8-A0FB-057F8DC07EF0}" srcOrd="1" destOrd="0" presId="urn:microsoft.com/office/officeart/2005/8/layout/process3"/>
    <dgm:cxn modelId="{17DC72FD-B5F8-4F23-B18F-9A03A43685ED}" type="presOf" srcId="{F4E307B6-953E-474E-946F-84FDF49DD4B0}" destId="{5AFEE6F0-E288-4CC6-9CC2-6F59323C4066}" srcOrd="1" destOrd="0" presId="urn:microsoft.com/office/officeart/2005/8/layout/process3"/>
    <dgm:cxn modelId="{2E15EC93-AA69-475A-9D80-24A868DE2E60}" type="presParOf" srcId="{BDC61293-C5BA-43FD-A2B5-07566C27C827}" destId="{F0D0B9FE-EBD8-4803-A64B-BFD37E63952D}" srcOrd="0" destOrd="0" presId="urn:microsoft.com/office/officeart/2005/8/layout/process3"/>
    <dgm:cxn modelId="{08865418-66CF-4025-8E8D-79A07919F557}" type="presParOf" srcId="{F0D0B9FE-EBD8-4803-A64B-BFD37E63952D}" destId="{271C34E9-B0E3-46CF-B55A-B53447200AD0}" srcOrd="0" destOrd="0" presId="urn:microsoft.com/office/officeart/2005/8/layout/process3"/>
    <dgm:cxn modelId="{C9FB330B-6F47-4E10-B62D-FCB9F3FD0121}" type="presParOf" srcId="{F0D0B9FE-EBD8-4803-A64B-BFD37E63952D}" destId="{D6B8C238-1E7B-4CE0-8A03-6198D5AC8777}" srcOrd="1" destOrd="0" presId="urn:microsoft.com/office/officeart/2005/8/layout/process3"/>
    <dgm:cxn modelId="{7FE246D7-431B-40C4-A583-A6828B399BC2}" type="presParOf" srcId="{F0D0B9FE-EBD8-4803-A64B-BFD37E63952D}" destId="{AADC5137-584C-4955-BC80-BA591E6D0A93}" srcOrd="2" destOrd="0" presId="urn:microsoft.com/office/officeart/2005/8/layout/process3"/>
    <dgm:cxn modelId="{6575D3F7-EE9D-4658-A834-A761614EA3BD}" type="presParOf" srcId="{BDC61293-C5BA-43FD-A2B5-07566C27C827}" destId="{BEDA080E-9B74-4FE6-A7F4-5A045E1BFFCE}" srcOrd="1" destOrd="0" presId="urn:microsoft.com/office/officeart/2005/8/layout/process3"/>
    <dgm:cxn modelId="{05422DA2-D14D-4380-9F33-FB7F1F1AF863}" type="presParOf" srcId="{BEDA080E-9B74-4FE6-A7F4-5A045E1BFFCE}" destId="{5AFEE6F0-E288-4CC6-9CC2-6F59323C4066}" srcOrd="0" destOrd="0" presId="urn:microsoft.com/office/officeart/2005/8/layout/process3"/>
    <dgm:cxn modelId="{577B24FC-68C5-4415-869C-1180F0589629}" type="presParOf" srcId="{BDC61293-C5BA-43FD-A2B5-07566C27C827}" destId="{DBD53E31-5603-4A5A-9C24-70BD60EB137B}" srcOrd="2" destOrd="0" presId="urn:microsoft.com/office/officeart/2005/8/layout/process3"/>
    <dgm:cxn modelId="{3E73FCD0-AFE8-48DA-8729-EAFDBF8E2A92}" type="presParOf" srcId="{DBD53E31-5603-4A5A-9C24-70BD60EB137B}" destId="{3BF10CFB-09B2-4262-83ED-10CBDCA4DF30}" srcOrd="0" destOrd="0" presId="urn:microsoft.com/office/officeart/2005/8/layout/process3"/>
    <dgm:cxn modelId="{A00A198B-9060-4AA0-B464-D27CE481A4DF}" type="presParOf" srcId="{DBD53E31-5603-4A5A-9C24-70BD60EB137B}" destId="{4F06F765-494A-40BF-93D8-04CAF3F2AF9C}" srcOrd="1" destOrd="0" presId="urn:microsoft.com/office/officeart/2005/8/layout/process3"/>
    <dgm:cxn modelId="{940B7E01-CBEC-4518-80B1-8B2A627D2D80}" type="presParOf" srcId="{DBD53E31-5603-4A5A-9C24-70BD60EB137B}" destId="{F7B8BC00-1C7F-4263-BADD-33590E92DE2B}" srcOrd="2" destOrd="0" presId="urn:microsoft.com/office/officeart/2005/8/layout/process3"/>
    <dgm:cxn modelId="{4C78CCD4-FD9E-435D-AC4E-CFE8A84E90A4}" type="presParOf" srcId="{BDC61293-C5BA-43FD-A2B5-07566C27C827}" destId="{5C7EF784-3192-4B9F-B2AC-F409776F53F8}" srcOrd="3" destOrd="0" presId="urn:microsoft.com/office/officeart/2005/8/layout/process3"/>
    <dgm:cxn modelId="{A7753AAB-CA46-4E3C-B0B5-6D8C14B39975}" type="presParOf" srcId="{5C7EF784-3192-4B9F-B2AC-F409776F53F8}" destId="{87FB6D53-5E54-403C-BB0C-BAC50E06C04F}" srcOrd="0" destOrd="0" presId="urn:microsoft.com/office/officeart/2005/8/layout/process3"/>
    <dgm:cxn modelId="{424A321C-55DF-4852-B5E6-D90D25E5743F}" type="presParOf" srcId="{BDC61293-C5BA-43FD-A2B5-07566C27C827}" destId="{8D881299-3168-4140-B092-28178B47ECA9}" srcOrd="4" destOrd="0" presId="urn:microsoft.com/office/officeart/2005/8/layout/process3"/>
    <dgm:cxn modelId="{AA633D8D-E568-4387-B34F-D8C9E9807010}" type="presParOf" srcId="{8D881299-3168-4140-B092-28178B47ECA9}" destId="{C86F07F8-C6BB-47A7-9BC4-35900C1C9247}" srcOrd="0" destOrd="0" presId="urn:microsoft.com/office/officeart/2005/8/layout/process3"/>
    <dgm:cxn modelId="{8E681689-0060-4B0B-A33B-5CDDC0D08C4F}" type="presParOf" srcId="{8D881299-3168-4140-B092-28178B47ECA9}" destId="{84C088DD-95DA-4DE8-A0FB-057F8DC07EF0}" srcOrd="1" destOrd="0" presId="urn:microsoft.com/office/officeart/2005/8/layout/process3"/>
    <dgm:cxn modelId="{4BCA5027-2C65-40C2-A82C-6BB919404B6E}"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2200" b="1" dirty="0">
              <a:latin typeface="Gotham Bold" pitchFamily="50" charset="0"/>
              <a:cs typeface="Gotham Bold" pitchFamily="50" charset="0"/>
            </a:rPr>
            <a:t>1992</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600" dirty="0">
              <a:latin typeface="Gotham Book" pitchFamily="50" charset="0"/>
              <a:cs typeface="Gotham Book" pitchFamily="50" charset="0"/>
            </a:rPr>
            <a:t>BOT approved the Academic Specialist Appointment System Policies</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2200" b="1" dirty="0">
              <a:latin typeface="Gotham Bold" pitchFamily="50" charset="0"/>
              <a:cs typeface="Gotham Bold" pitchFamily="50" charset="0"/>
            </a:rPr>
            <a:t>1993</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600" dirty="0">
              <a:latin typeface="Gotham Book" pitchFamily="50" charset="0"/>
              <a:cs typeface="Gotham Book" pitchFamily="50" charset="0"/>
            </a:rPr>
            <a:t>The Academic Specialist Advisory Committee formed</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2200" b="1" dirty="0">
              <a:latin typeface="Gotham Bold" pitchFamily="50" charset="0"/>
              <a:cs typeface="Gotham Bold" pitchFamily="50" charset="0"/>
            </a:rPr>
            <a:t>Today</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600" dirty="0">
              <a:latin typeface="Gotham Book" pitchFamily="50" charset="0"/>
              <a:cs typeface="Gotham Book" pitchFamily="50" charset="0"/>
            </a:rPr>
            <a:t>Specialists continue to serve as an integral part of the educational framework of MSU</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custScaleX="131804">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custScaleX="125246">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custScaleX="144625">
        <dgm:presLayoutVars>
          <dgm:bulletEnabled val="1"/>
        </dgm:presLayoutVars>
      </dgm:prSet>
      <dgm:spPr/>
    </dgm:pt>
  </dgm:ptLst>
  <dgm:cxnLst>
    <dgm:cxn modelId="{BC5EE202-5573-4B25-B692-C98335F7ED7E}" type="presOf" srcId="{97CB0D5B-97DC-4A46-A045-D819FDC570F0}" destId="{87FB6D53-5E54-403C-BB0C-BAC50E06C04F}" srcOrd="1" destOrd="0"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1F5EA71D-E4BA-4A02-840B-EE2D4056D173}" srcId="{D0E65D23-988F-4B22-9171-2F92BCC1A083}" destId="{DE08A6D6-93D4-42CB-BADB-7CB96AC13C1C}" srcOrd="0" destOrd="0" parTransId="{62E33B21-BCDC-4D92-8718-DFECCF51EE5C}" sibTransId="{F4E307B6-953E-474E-946F-84FDF49DD4B0}"/>
    <dgm:cxn modelId="{2B215831-8E51-4AB3-9979-ACE50D3FB561}" type="presOf" srcId="{831818B9-D20C-44ED-A7B2-7219B8F5877C}" destId="{84C088DD-95DA-4DE8-A0FB-057F8DC07EF0}" srcOrd="1" destOrd="0" presId="urn:microsoft.com/office/officeart/2005/8/layout/process3"/>
    <dgm:cxn modelId="{F70C843B-6696-433E-8F72-CB3534A43E5A}" type="presOf" srcId="{F4E307B6-953E-474E-946F-84FDF49DD4B0}" destId="{BEDA080E-9B74-4FE6-A7F4-5A045E1BFFCE}" srcOrd="0" destOrd="0" presId="urn:microsoft.com/office/officeart/2005/8/layout/process3"/>
    <dgm:cxn modelId="{62698C5F-B191-4EFD-9E84-F224EBA465D5}" type="presOf" srcId="{DE8FBFD9-405C-4D32-9C90-353C96B8CFDF}" destId="{861EC2C3-F2F4-43E9-921B-F580993A9421}" srcOrd="0" destOrd="0" presId="urn:microsoft.com/office/officeart/2005/8/layout/process3"/>
    <dgm:cxn modelId="{A69E0A61-26C5-41FE-A222-DD1EC75E80A0}" type="presOf" srcId="{97CB0D5B-97DC-4A46-A045-D819FDC570F0}" destId="{5C7EF784-3192-4B9F-B2AC-F409776F53F8}" srcOrd="0" destOrd="0" presId="urn:microsoft.com/office/officeart/2005/8/layout/process3"/>
    <dgm:cxn modelId="{5A93BF42-1620-4514-BBBD-E2159E8E7CDA}" type="presOf" srcId="{DE08A6D6-93D4-42CB-BADB-7CB96AC13C1C}" destId="{D6B8C238-1E7B-4CE0-8A03-6198D5AC8777}" srcOrd="1" destOrd="0" presId="urn:microsoft.com/office/officeart/2005/8/layout/process3"/>
    <dgm:cxn modelId="{1BC6EE43-31CD-4697-A557-0A25AA336C97}" type="presOf" srcId="{EEACBCAC-23C5-4BDC-BA25-F596FB8B7AB0}" destId="{AADC5137-584C-4955-BC80-BA591E6D0A93}" srcOrd="0" destOrd="0" presId="urn:microsoft.com/office/officeart/2005/8/layout/process3"/>
    <dgm:cxn modelId="{A09F1C66-6935-419A-93D3-0D7E7066FF96}" type="presOf" srcId="{14AD24DC-D075-4BFB-8214-22587BCA295B}" destId="{3BF10CFB-09B2-4262-83ED-10CBDCA4DF30}" srcOrd="0" destOrd="0" presId="urn:microsoft.com/office/officeart/2005/8/layout/process3"/>
    <dgm:cxn modelId="{3D932D4E-08F7-459A-899E-CEBB756829CF}" type="presOf" srcId="{D0E65D23-988F-4B22-9171-2F92BCC1A083}" destId="{BDC61293-C5BA-43FD-A2B5-07566C27C827}"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71BF999F-C69E-4CDC-8A86-A3E8C100C92F}" srcId="{14AD24DC-D075-4BFB-8214-22587BCA295B}" destId="{B145C595-916A-4693-93B2-3BABDADF7826}" srcOrd="0" destOrd="0" parTransId="{AB958C5C-B39F-4FE2-9119-6BBDD96EF5E1}" sibTransId="{E43B71E3-A9AB-4056-9983-E2AABCCB5BB3}"/>
    <dgm:cxn modelId="{78799EAC-E245-426C-ACA0-D8E0874EDD8D}" type="presOf" srcId="{14AD24DC-D075-4BFB-8214-22587BCA295B}" destId="{4F06F765-494A-40BF-93D8-04CAF3F2AF9C}" srcOrd="1" destOrd="0" presId="urn:microsoft.com/office/officeart/2005/8/layout/process3"/>
    <dgm:cxn modelId="{26E1B7C2-E954-4547-8248-AEA831F873B5}" type="presOf" srcId="{831818B9-D20C-44ED-A7B2-7219B8F5877C}" destId="{C86F07F8-C6BB-47A7-9BC4-35900C1C9247}" srcOrd="0" destOrd="0" presId="urn:microsoft.com/office/officeart/2005/8/layout/process3"/>
    <dgm:cxn modelId="{A2D0ADD5-0909-4B9E-B138-CB1ACA2BD2DF}" type="presOf" srcId="{B145C595-916A-4693-93B2-3BABDADF7826}" destId="{F7B8BC00-1C7F-4263-BADD-33590E92DE2B}"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09E623ED-388A-4B01-A229-F5716D5BA492}" type="presOf" srcId="{DE08A6D6-93D4-42CB-BADB-7CB96AC13C1C}" destId="{271C34E9-B0E3-46CF-B55A-B53447200AD0}" srcOrd="0" destOrd="0" presId="urn:microsoft.com/office/officeart/2005/8/layout/process3"/>
    <dgm:cxn modelId="{50E24CF6-64C3-4D3D-8660-9F22835578CA}" type="presOf" srcId="{F4E307B6-953E-474E-946F-84FDF49DD4B0}" destId="{5AFEE6F0-E288-4CC6-9CC2-6F59323C4066}" srcOrd="1" destOrd="0" presId="urn:microsoft.com/office/officeart/2005/8/layout/process3"/>
    <dgm:cxn modelId="{4DBA305C-FDAB-4303-91A5-1CFC5B5DD2E0}" type="presParOf" srcId="{BDC61293-C5BA-43FD-A2B5-07566C27C827}" destId="{F0D0B9FE-EBD8-4803-A64B-BFD37E63952D}" srcOrd="0" destOrd="0" presId="urn:microsoft.com/office/officeart/2005/8/layout/process3"/>
    <dgm:cxn modelId="{8E558463-1EC2-4DA1-915C-5CD2A1D029D3}" type="presParOf" srcId="{F0D0B9FE-EBD8-4803-A64B-BFD37E63952D}" destId="{271C34E9-B0E3-46CF-B55A-B53447200AD0}" srcOrd="0" destOrd="0" presId="urn:microsoft.com/office/officeart/2005/8/layout/process3"/>
    <dgm:cxn modelId="{52771C60-A8DD-403E-BC9F-DD38936DFB41}" type="presParOf" srcId="{F0D0B9FE-EBD8-4803-A64B-BFD37E63952D}" destId="{D6B8C238-1E7B-4CE0-8A03-6198D5AC8777}" srcOrd="1" destOrd="0" presId="urn:microsoft.com/office/officeart/2005/8/layout/process3"/>
    <dgm:cxn modelId="{555E00E3-1818-4F96-8BBE-1FD9FE5DBEC6}" type="presParOf" srcId="{F0D0B9FE-EBD8-4803-A64B-BFD37E63952D}" destId="{AADC5137-584C-4955-BC80-BA591E6D0A93}" srcOrd="2" destOrd="0" presId="urn:microsoft.com/office/officeart/2005/8/layout/process3"/>
    <dgm:cxn modelId="{4545AA73-75A9-40A1-89B6-74B08BC94D75}" type="presParOf" srcId="{BDC61293-C5BA-43FD-A2B5-07566C27C827}" destId="{BEDA080E-9B74-4FE6-A7F4-5A045E1BFFCE}" srcOrd="1" destOrd="0" presId="urn:microsoft.com/office/officeart/2005/8/layout/process3"/>
    <dgm:cxn modelId="{1A5A1EAA-EBFC-486B-9AC6-1EC75D673F08}" type="presParOf" srcId="{BEDA080E-9B74-4FE6-A7F4-5A045E1BFFCE}" destId="{5AFEE6F0-E288-4CC6-9CC2-6F59323C4066}" srcOrd="0" destOrd="0" presId="urn:microsoft.com/office/officeart/2005/8/layout/process3"/>
    <dgm:cxn modelId="{D47EBD10-9205-4EFB-B878-B90C736A9CE4}" type="presParOf" srcId="{BDC61293-C5BA-43FD-A2B5-07566C27C827}" destId="{DBD53E31-5603-4A5A-9C24-70BD60EB137B}" srcOrd="2" destOrd="0" presId="urn:microsoft.com/office/officeart/2005/8/layout/process3"/>
    <dgm:cxn modelId="{F78F7FF1-7EB2-4891-BE91-A2FB10FFEB6D}" type="presParOf" srcId="{DBD53E31-5603-4A5A-9C24-70BD60EB137B}" destId="{3BF10CFB-09B2-4262-83ED-10CBDCA4DF30}" srcOrd="0" destOrd="0" presId="urn:microsoft.com/office/officeart/2005/8/layout/process3"/>
    <dgm:cxn modelId="{6611E920-49CE-44CF-A0D3-34F3F904CF67}" type="presParOf" srcId="{DBD53E31-5603-4A5A-9C24-70BD60EB137B}" destId="{4F06F765-494A-40BF-93D8-04CAF3F2AF9C}" srcOrd="1" destOrd="0" presId="urn:microsoft.com/office/officeart/2005/8/layout/process3"/>
    <dgm:cxn modelId="{D366DECC-44F1-4E41-A655-D044D5363247}" type="presParOf" srcId="{DBD53E31-5603-4A5A-9C24-70BD60EB137B}" destId="{F7B8BC00-1C7F-4263-BADD-33590E92DE2B}" srcOrd="2" destOrd="0" presId="urn:microsoft.com/office/officeart/2005/8/layout/process3"/>
    <dgm:cxn modelId="{B3D00B8A-A8FB-43C2-BCAC-7DE729DF7712}" type="presParOf" srcId="{BDC61293-C5BA-43FD-A2B5-07566C27C827}" destId="{5C7EF784-3192-4B9F-B2AC-F409776F53F8}" srcOrd="3" destOrd="0" presId="urn:microsoft.com/office/officeart/2005/8/layout/process3"/>
    <dgm:cxn modelId="{2790F8D7-F08F-4AA3-8920-956A156A3A21}" type="presParOf" srcId="{5C7EF784-3192-4B9F-B2AC-F409776F53F8}" destId="{87FB6D53-5E54-403C-BB0C-BAC50E06C04F}" srcOrd="0" destOrd="0" presId="urn:microsoft.com/office/officeart/2005/8/layout/process3"/>
    <dgm:cxn modelId="{EA899F5A-EFE0-4B2B-853A-7BF6171A6C0F}" type="presParOf" srcId="{BDC61293-C5BA-43FD-A2B5-07566C27C827}" destId="{8D881299-3168-4140-B092-28178B47ECA9}" srcOrd="4" destOrd="0" presId="urn:microsoft.com/office/officeart/2005/8/layout/process3"/>
    <dgm:cxn modelId="{E50F5D2A-3332-41CD-8C38-96F2BB171334}" type="presParOf" srcId="{8D881299-3168-4140-B092-28178B47ECA9}" destId="{C86F07F8-C6BB-47A7-9BC4-35900C1C9247}" srcOrd="0" destOrd="0" presId="urn:microsoft.com/office/officeart/2005/8/layout/process3"/>
    <dgm:cxn modelId="{917CA5AF-EDFB-4717-8964-1BE7AB71D588}" type="presParOf" srcId="{8D881299-3168-4140-B092-28178B47ECA9}" destId="{84C088DD-95DA-4DE8-A0FB-057F8DC07EF0}" srcOrd="1" destOrd="0" presId="urn:microsoft.com/office/officeart/2005/8/layout/process3"/>
    <dgm:cxn modelId="{D7381A17-B8BC-41C2-ABCD-2C3995764A0C}"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11C792-6EA2-4829-B92A-F07DF140B94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0937F62-CC21-4A92-98AD-2D7DFFA3F70C}">
      <dgm:prSet custT="1"/>
      <dgm:spPr>
        <a:solidFill>
          <a:srgbClr val="18453B"/>
        </a:solidFill>
      </dgm:spPr>
      <dgm:t>
        <a:bodyPr/>
        <a:lstStyle/>
        <a:p>
          <a:pPr rtl="0"/>
          <a:r>
            <a:rPr lang="en-US" sz="1800" b="0" i="0" dirty="0">
              <a:latin typeface="Gotham Book" pitchFamily="50" charset="0"/>
              <a:cs typeface="Gotham Book" pitchFamily="50" charset="0"/>
            </a:rPr>
            <a:t>Appointed as a Continuing System Specialist to a 3-year probationary appointment</a:t>
          </a:r>
          <a:endParaRPr lang="en-US" sz="1800" dirty="0">
            <a:latin typeface="Gotham Book" pitchFamily="50" charset="0"/>
            <a:cs typeface="Gotham Book" pitchFamily="50" charset="0"/>
          </a:endParaRPr>
        </a:p>
      </dgm:t>
    </dgm:pt>
    <dgm:pt modelId="{E3094658-2B62-43DD-9127-7ED5E31AA6D7}" type="parTrans" cxnId="{E5662B8A-1F3A-4DA0-94C1-8EB86E1FDF96}">
      <dgm:prSet/>
      <dgm:spPr/>
      <dgm:t>
        <a:bodyPr/>
        <a:lstStyle/>
        <a:p>
          <a:endParaRPr lang="en-US"/>
        </a:p>
      </dgm:t>
    </dgm:pt>
    <dgm:pt modelId="{8312DF6D-2729-4658-8F54-5584B7043870}" type="sibTrans" cxnId="{E5662B8A-1F3A-4DA0-94C1-8EB86E1FDF96}">
      <dgm:prSet/>
      <dgm:spPr/>
      <dgm:t>
        <a:bodyPr/>
        <a:lstStyle/>
        <a:p>
          <a:endParaRPr lang="en-US"/>
        </a:p>
      </dgm:t>
    </dgm:pt>
    <dgm:pt modelId="{A7BD9B09-E3DC-444E-BD27-1E48A89B4DD3}">
      <dgm:prSet custT="1"/>
      <dgm:spPr/>
      <dgm:t>
        <a:bodyPr/>
        <a:lstStyle/>
        <a:p>
          <a:pPr rtl="0"/>
          <a:r>
            <a:rPr lang="en-US" sz="1600" b="0" i="0" dirty="0">
              <a:latin typeface="Gotham Book" pitchFamily="50" charset="0"/>
              <a:cs typeface="Gotham Book" pitchFamily="50" charset="0"/>
            </a:rPr>
            <a:t>During the second year a reappointment review occurs</a:t>
          </a:r>
          <a:endParaRPr lang="en-US" sz="1600" dirty="0">
            <a:latin typeface="Gotham Book" pitchFamily="50" charset="0"/>
            <a:cs typeface="Gotham Book" pitchFamily="50" charset="0"/>
          </a:endParaRPr>
        </a:p>
      </dgm:t>
    </dgm:pt>
    <dgm:pt modelId="{F254B3F4-A7CC-456C-9D73-95798530FE60}" type="parTrans" cxnId="{BA5E7F19-2C49-4354-A189-588563189E47}">
      <dgm:prSet/>
      <dgm:spPr/>
      <dgm:t>
        <a:bodyPr/>
        <a:lstStyle/>
        <a:p>
          <a:endParaRPr lang="en-US"/>
        </a:p>
      </dgm:t>
    </dgm:pt>
    <dgm:pt modelId="{1F99F10F-CB23-4E37-BC3D-FF58009492B5}" type="sibTrans" cxnId="{BA5E7F19-2C49-4354-A189-588563189E47}">
      <dgm:prSet/>
      <dgm:spPr/>
      <dgm:t>
        <a:bodyPr/>
        <a:lstStyle/>
        <a:p>
          <a:endParaRPr lang="en-US"/>
        </a:p>
      </dgm:t>
    </dgm:pt>
    <dgm:pt modelId="{5FA03B53-2F88-4CEC-8F2C-D96358EA5001}">
      <dgm:prSet custT="1"/>
      <dgm:spPr/>
      <dgm:t>
        <a:bodyPr/>
        <a:lstStyle/>
        <a:p>
          <a:pPr rtl="0"/>
          <a:r>
            <a:rPr lang="en-US" sz="1600" b="0" i="0" dirty="0">
              <a:latin typeface="Gotham Book" pitchFamily="50" charset="0"/>
              <a:cs typeface="Gotham Book" pitchFamily="50" charset="0"/>
            </a:rPr>
            <a:t>If unsuccessful, the appointment ends as originally scheduled</a:t>
          </a:r>
          <a:endParaRPr lang="en-US" sz="1600" dirty="0">
            <a:latin typeface="Gotham Book" pitchFamily="50" charset="0"/>
            <a:cs typeface="Gotham Book" pitchFamily="50" charset="0"/>
          </a:endParaRPr>
        </a:p>
      </dgm:t>
    </dgm:pt>
    <dgm:pt modelId="{0E28C0B7-0B32-42C4-876F-BF066FC0F845}" type="parTrans" cxnId="{4F3EB169-AC30-4DFB-A671-CD6D0C085541}">
      <dgm:prSet/>
      <dgm:spPr/>
      <dgm:t>
        <a:bodyPr/>
        <a:lstStyle/>
        <a:p>
          <a:endParaRPr lang="en-US"/>
        </a:p>
      </dgm:t>
    </dgm:pt>
    <dgm:pt modelId="{CC426D25-BD30-4749-99DA-0BAC7AD33586}" type="sibTrans" cxnId="{4F3EB169-AC30-4DFB-A671-CD6D0C085541}">
      <dgm:prSet/>
      <dgm:spPr/>
      <dgm:t>
        <a:bodyPr/>
        <a:lstStyle/>
        <a:p>
          <a:endParaRPr lang="en-US"/>
        </a:p>
      </dgm:t>
    </dgm:pt>
    <dgm:pt modelId="{50A25FD2-FD55-40B0-BE2D-4C7D251E80B9}">
      <dgm:prSet custT="1"/>
      <dgm:spPr>
        <a:solidFill>
          <a:srgbClr val="18453B"/>
        </a:solidFill>
      </dgm:spPr>
      <dgm:t>
        <a:bodyPr/>
        <a:lstStyle/>
        <a:p>
          <a:pPr rtl="0"/>
          <a:r>
            <a:rPr lang="en-US" sz="1800" b="0" i="0" dirty="0">
              <a:latin typeface="Gotham Book" pitchFamily="50" charset="0"/>
              <a:cs typeface="Gotham Book" pitchFamily="50" charset="0"/>
            </a:rPr>
            <a:t>If successfully reappointed, the Specialist begins a second 3-year probationary appointment</a:t>
          </a:r>
          <a:endParaRPr lang="en-US" sz="1800" dirty="0">
            <a:latin typeface="Gotham Book" pitchFamily="50" charset="0"/>
            <a:cs typeface="Gotham Book" pitchFamily="50" charset="0"/>
          </a:endParaRPr>
        </a:p>
      </dgm:t>
    </dgm:pt>
    <dgm:pt modelId="{2B129A9A-3D6C-4392-8A88-EF0E511458AC}" type="parTrans" cxnId="{8E5CAB8A-64B0-4027-B824-E30FF37C0EA5}">
      <dgm:prSet/>
      <dgm:spPr/>
      <dgm:t>
        <a:bodyPr/>
        <a:lstStyle/>
        <a:p>
          <a:endParaRPr lang="en-US"/>
        </a:p>
      </dgm:t>
    </dgm:pt>
    <dgm:pt modelId="{DCB8B379-CD34-4FB1-8347-6F49896A4963}" type="sibTrans" cxnId="{8E5CAB8A-64B0-4027-B824-E30FF37C0EA5}">
      <dgm:prSet/>
      <dgm:spPr/>
      <dgm:t>
        <a:bodyPr/>
        <a:lstStyle/>
        <a:p>
          <a:endParaRPr lang="en-US"/>
        </a:p>
      </dgm:t>
    </dgm:pt>
    <dgm:pt modelId="{F60D3A9C-F487-4290-AFAA-13C8BC2ABDA5}">
      <dgm:prSet custT="1"/>
      <dgm:spPr/>
      <dgm:t>
        <a:bodyPr/>
        <a:lstStyle/>
        <a:p>
          <a:pPr rtl="0"/>
          <a:r>
            <a:rPr lang="en-US" sz="1600" b="0" i="0" dirty="0">
              <a:latin typeface="Gotham Book" pitchFamily="50" charset="0"/>
              <a:cs typeface="Gotham Book" pitchFamily="50" charset="0"/>
            </a:rPr>
            <a:t>During the second year, the continuing review occurs</a:t>
          </a:r>
          <a:endParaRPr lang="en-US" sz="1600" dirty="0">
            <a:latin typeface="Gotham Book" pitchFamily="50" charset="0"/>
            <a:cs typeface="Gotham Book" pitchFamily="50" charset="0"/>
          </a:endParaRPr>
        </a:p>
      </dgm:t>
    </dgm:pt>
    <dgm:pt modelId="{99C817BD-24EE-4EF7-B0CB-BFB48256CB42}" type="parTrans" cxnId="{8A7A1264-0821-4EF1-A2FC-8E2AF6D9CF66}">
      <dgm:prSet/>
      <dgm:spPr/>
      <dgm:t>
        <a:bodyPr/>
        <a:lstStyle/>
        <a:p>
          <a:endParaRPr lang="en-US"/>
        </a:p>
      </dgm:t>
    </dgm:pt>
    <dgm:pt modelId="{ED06F091-3796-42E3-8DA7-8A1D9F478447}" type="sibTrans" cxnId="{8A7A1264-0821-4EF1-A2FC-8E2AF6D9CF66}">
      <dgm:prSet/>
      <dgm:spPr/>
      <dgm:t>
        <a:bodyPr/>
        <a:lstStyle/>
        <a:p>
          <a:endParaRPr lang="en-US"/>
        </a:p>
      </dgm:t>
    </dgm:pt>
    <dgm:pt modelId="{4CCC8AE6-970E-4D86-8434-D94793B261DF}">
      <dgm:prSet custT="1"/>
      <dgm:spPr/>
      <dgm:t>
        <a:bodyPr/>
        <a:lstStyle/>
        <a:p>
          <a:pPr rtl="0"/>
          <a:r>
            <a:rPr lang="en-US" sz="1600" b="0" i="0" dirty="0">
              <a:latin typeface="Gotham Book" pitchFamily="50" charset="0"/>
              <a:cs typeface="Gotham Book" pitchFamily="50" charset="0"/>
            </a:rPr>
            <a:t>If successful, one is reappointed with continuing status</a:t>
          </a:r>
          <a:endParaRPr lang="en-US" sz="1600" dirty="0">
            <a:latin typeface="Gotham Book" pitchFamily="50" charset="0"/>
            <a:cs typeface="Gotham Book" pitchFamily="50" charset="0"/>
          </a:endParaRPr>
        </a:p>
      </dgm:t>
    </dgm:pt>
    <dgm:pt modelId="{98BFD5DF-E6F6-4D70-BB44-25D073E77B25}" type="parTrans" cxnId="{6D5A4706-5853-4769-BDDF-308F56F70389}">
      <dgm:prSet/>
      <dgm:spPr/>
      <dgm:t>
        <a:bodyPr/>
        <a:lstStyle/>
        <a:p>
          <a:endParaRPr lang="en-US"/>
        </a:p>
      </dgm:t>
    </dgm:pt>
    <dgm:pt modelId="{DE2A771A-B7FF-41F5-847A-BD2E93DB62A6}" type="sibTrans" cxnId="{6D5A4706-5853-4769-BDDF-308F56F70389}">
      <dgm:prSet/>
      <dgm:spPr/>
      <dgm:t>
        <a:bodyPr/>
        <a:lstStyle/>
        <a:p>
          <a:endParaRPr lang="en-US"/>
        </a:p>
      </dgm:t>
    </dgm:pt>
    <dgm:pt modelId="{D7BF51D2-4B07-4C22-91E8-A87EA0856F49}">
      <dgm:prSet custT="1"/>
      <dgm:spPr/>
      <dgm:t>
        <a:bodyPr/>
        <a:lstStyle/>
        <a:p>
          <a:pPr rtl="0"/>
          <a:r>
            <a:rPr lang="en-US" sz="1600" b="0" i="0" dirty="0">
              <a:latin typeface="Gotham Book" pitchFamily="50" charset="0"/>
              <a:cs typeface="Gotham Book" pitchFamily="50" charset="0"/>
            </a:rPr>
            <a:t>If unsuccessful, the appointment ends as originally scheduled</a:t>
          </a:r>
          <a:endParaRPr lang="en-US" sz="1600" dirty="0">
            <a:latin typeface="Gotham Book" pitchFamily="50" charset="0"/>
            <a:cs typeface="Gotham Book" pitchFamily="50" charset="0"/>
          </a:endParaRPr>
        </a:p>
      </dgm:t>
    </dgm:pt>
    <dgm:pt modelId="{CE9CAD0B-E0A4-4D89-B001-502CEDA9373F}" type="parTrans" cxnId="{07AFA749-9791-4D45-B542-8C93103411C1}">
      <dgm:prSet/>
      <dgm:spPr/>
      <dgm:t>
        <a:bodyPr/>
        <a:lstStyle/>
        <a:p>
          <a:endParaRPr lang="en-US"/>
        </a:p>
      </dgm:t>
    </dgm:pt>
    <dgm:pt modelId="{DC5333E4-4C2D-45BB-BB98-24A4E930BEFF}" type="sibTrans" cxnId="{07AFA749-9791-4D45-B542-8C93103411C1}">
      <dgm:prSet/>
      <dgm:spPr/>
      <dgm:t>
        <a:bodyPr/>
        <a:lstStyle/>
        <a:p>
          <a:endParaRPr lang="en-US"/>
        </a:p>
      </dgm:t>
    </dgm:pt>
    <dgm:pt modelId="{4FD18785-F6CA-40E3-AE58-A7BC56BEC1DE}" type="pres">
      <dgm:prSet presAssocID="{6011C792-6EA2-4829-B92A-F07DF140B949}" presName="rootnode" presStyleCnt="0">
        <dgm:presLayoutVars>
          <dgm:chMax/>
          <dgm:chPref/>
          <dgm:dir/>
          <dgm:animLvl val="lvl"/>
        </dgm:presLayoutVars>
      </dgm:prSet>
      <dgm:spPr/>
    </dgm:pt>
    <dgm:pt modelId="{38ECEE16-5110-491C-869F-EF5F3D825C1E}" type="pres">
      <dgm:prSet presAssocID="{E0937F62-CC21-4A92-98AD-2D7DFFA3F70C}" presName="composite" presStyleCnt="0"/>
      <dgm:spPr/>
    </dgm:pt>
    <dgm:pt modelId="{1AEBEEC6-805C-4A12-B839-804F34AF3F4F}" type="pres">
      <dgm:prSet presAssocID="{E0937F62-CC21-4A92-98AD-2D7DFFA3F70C}" presName="bentUpArrow1" presStyleLbl="alignImgPlace1" presStyleIdx="0" presStyleCnt="1"/>
      <dgm:spPr/>
    </dgm:pt>
    <dgm:pt modelId="{B7272B9D-319B-40A0-9444-5C44C4CF2E22}" type="pres">
      <dgm:prSet presAssocID="{E0937F62-CC21-4A92-98AD-2D7DFFA3F70C}" presName="ParentText" presStyleLbl="node1" presStyleIdx="0" presStyleCnt="2">
        <dgm:presLayoutVars>
          <dgm:chMax val="1"/>
          <dgm:chPref val="1"/>
          <dgm:bulletEnabled val="1"/>
        </dgm:presLayoutVars>
      </dgm:prSet>
      <dgm:spPr/>
    </dgm:pt>
    <dgm:pt modelId="{02E07910-473A-4324-964A-83C2C1FB5354}" type="pres">
      <dgm:prSet presAssocID="{E0937F62-CC21-4A92-98AD-2D7DFFA3F70C}" presName="ChildText" presStyleLbl="revTx" presStyleIdx="0" presStyleCnt="2">
        <dgm:presLayoutVars>
          <dgm:chMax val="0"/>
          <dgm:chPref val="0"/>
          <dgm:bulletEnabled val="1"/>
        </dgm:presLayoutVars>
      </dgm:prSet>
      <dgm:spPr/>
    </dgm:pt>
    <dgm:pt modelId="{212E4881-A239-4C9F-9EA2-C170E361F5F8}" type="pres">
      <dgm:prSet presAssocID="{8312DF6D-2729-4658-8F54-5584B7043870}" presName="sibTrans" presStyleCnt="0"/>
      <dgm:spPr/>
    </dgm:pt>
    <dgm:pt modelId="{F285FA4F-7721-4BF7-82A8-26B26185DFE8}" type="pres">
      <dgm:prSet presAssocID="{50A25FD2-FD55-40B0-BE2D-4C7D251E80B9}" presName="composite" presStyleCnt="0"/>
      <dgm:spPr/>
    </dgm:pt>
    <dgm:pt modelId="{7D40DB8C-6744-4E25-9795-A7B61A0D4893}" type="pres">
      <dgm:prSet presAssocID="{50A25FD2-FD55-40B0-BE2D-4C7D251E80B9}" presName="ParentText" presStyleLbl="node1" presStyleIdx="1" presStyleCnt="2" custScaleY="88356" custLinFactNeighborX="-2721" custLinFactNeighborY="-6753">
        <dgm:presLayoutVars>
          <dgm:chMax val="1"/>
          <dgm:chPref val="1"/>
          <dgm:bulletEnabled val="1"/>
        </dgm:presLayoutVars>
      </dgm:prSet>
      <dgm:spPr/>
    </dgm:pt>
    <dgm:pt modelId="{AC595C2D-19E5-46EB-A693-4487261D9BEA}" type="pres">
      <dgm:prSet presAssocID="{50A25FD2-FD55-40B0-BE2D-4C7D251E80B9}" presName="FinalChildText" presStyleLbl="revTx" presStyleIdx="1" presStyleCnt="2" custScaleX="113027" custScaleY="83050" custLinFactNeighborX="118" custLinFactNeighborY="-15000">
        <dgm:presLayoutVars>
          <dgm:chMax val="0"/>
          <dgm:chPref val="0"/>
          <dgm:bulletEnabled val="1"/>
        </dgm:presLayoutVars>
      </dgm:prSet>
      <dgm:spPr/>
    </dgm:pt>
  </dgm:ptLst>
  <dgm:cxnLst>
    <dgm:cxn modelId="{7C6A9701-366A-43EC-AEFE-909046542484}" type="presOf" srcId="{6011C792-6EA2-4829-B92A-F07DF140B949}" destId="{4FD18785-F6CA-40E3-AE58-A7BC56BEC1DE}" srcOrd="0" destOrd="0" presId="urn:microsoft.com/office/officeart/2005/8/layout/StepDownProcess"/>
    <dgm:cxn modelId="{6D5A4706-5853-4769-BDDF-308F56F70389}" srcId="{50A25FD2-FD55-40B0-BE2D-4C7D251E80B9}" destId="{4CCC8AE6-970E-4D86-8434-D94793B261DF}" srcOrd="1" destOrd="0" parTransId="{98BFD5DF-E6F6-4D70-BB44-25D073E77B25}" sibTransId="{DE2A771A-B7FF-41F5-847A-BD2E93DB62A6}"/>
    <dgm:cxn modelId="{BA5E7F19-2C49-4354-A189-588563189E47}" srcId="{E0937F62-CC21-4A92-98AD-2D7DFFA3F70C}" destId="{A7BD9B09-E3DC-444E-BD27-1E48A89B4DD3}" srcOrd="0" destOrd="0" parTransId="{F254B3F4-A7CC-456C-9D73-95798530FE60}" sibTransId="{1F99F10F-CB23-4E37-BC3D-FF58009492B5}"/>
    <dgm:cxn modelId="{0C85F938-E6C5-41C7-88A5-0F2B6D93A615}" type="presOf" srcId="{5FA03B53-2F88-4CEC-8F2C-D96358EA5001}" destId="{02E07910-473A-4324-964A-83C2C1FB5354}" srcOrd="0" destOrd="1" presId="urn:microsoft.com/office/officeart/2005/8/layout/StepDownProcess"/>
    <dgm:cxn modelId="{8A7A1264-0821-4EF1-A2FC-8E2AF6D9CF66}" srcId="{50A25FD2-FD55-40B0-BE2D-4C7D251E80B9}" destId="{F60D3A9C-F487-4290-AFAA-13C8BC2ABDA5}" srcOrd="0" destOrd="0" parTransId="{99C817BD-24EE-4EF7-B0CB-BFB48256CB42}" sibTransId="{ED06F091-3796-42E3-8DA7-8A1D9F478447}"/>
    <dgm:cxn modelId="{07AFA749-9791-4D45-B542-8C93103411C1}" srcId="{50A25FD2-FD55-40B0-BE2D-4C7D251E80B9}" destId="{D7BF51D2-4B07-4C22-91E8-A87EA0856F49}" srcOrd="2" destOrd="0" parTransId="{CE9CAD0B-E0A4-4D89-B001-502CEDA9373F}" sibTransId="{DC5333E4-4C2D-45BB-BB98-24A4E930BEFF}"/>
    <dgm:cxn modelId="{4F3EB169-AC30-4DFB-A671-CD6D0C085541}" srcId="{E0937F62-CC21-4A92-98AD-2D7DFFA3F70C}" destId="{5FA03B53-2F88-4CEC-8F2C-D96358EA5001}" srcOrd="1" destOrd="0" parTransId="{0E28C0B7-0B32-42C4-876F-BF066FC0F845}" sibTransId="{CC426D25-BD30-4749-99DA-0BAC7AD33586}"/>
    <dgm:cxn modelId="{F64ECE4F-6654-4C05-992C-6F3BB3424EA2}" type="presOf" srcId="{50A25FD2-FD55-40B0-BE2D-4C7D251E80B9}" destId="{7D40DB8C-6744-4E25-9795-A7B61A0D4893}" srcOrd="0" destOrd="0" presId="urn:microsoft.com/office/officeart/2005/8/layout/StepDownProcess"/>
    <dgm:cxn modelId="{E5662B8A-1F3A-4DA0-94C1-8EB86E1FDF96}" srcId="{6011C792-6EA2-4829-B92A-F07DF140B949}" destId="{E0937F62-CC21-4A92-98AD-2D7DFFA3F70C}" srcOrd="0" destOrd="0" parTransId="{E3094658-2B62-43DD-9127-7ED5E31AA6D7}" sibTransId="{8312DF6D-2729-4658-8F54-5584B7043870}"/>
    <dgm:cxn modelId="{8E5CAB8A-64B0-4027-B824-E30FF37C0EA5}" srcId="{6011C792-6EA2-4829-B92A-F07DF140B949}" destId="{50A25FD2-FD55-40B0-BE2D-4C7D251E80B9}" srcOrd="1" destOrd="0" parTransId="{2B129A9A-3D6C-4392-8A88-EF0E511458AC}" sibTransId="{DCB8B379-CD34-4FB1-8347-6F49896A4963}"/>
    <dgm:cxn modelId="{F7C1C69A-DB2B-4483-B7D2-1AA4522ABD6B}" type="presOf" srcId="{A7BD9B09-E3DC-444E-BD27-1E48A89B4DD3}" destId="{02E07910-473A-4324-964A-83C2C1FB5354}" srcOrd="0" destOrd="0" presId="urn:microsoft.com/office/officeart/2005/8/layout/StepDownProcess"/>
    <dgm:cxn modelId="{A55DE2AA-31E5-4CAA-91D1-830D19D11568}" type="presOf" srcId="{4CCC8AE6-970E-4D86-8434-D94793B261DF}" destId="{AC595C2D-19E5-46EB-A693-4487261D9BEA}" srcOrd="0" destOrd="1" presId="urn:microsoft.com/office/officeart/2005/8/layout/StepDownProcess"/>
    <dgm:cxn modelId="{9E5D40AE-874A-40BC-96FB-61C895AA60B3}" type="presOf" srcId="{D7BF51D2-4B07-4C22-91E8-A87EA0856F49}" destId="{AC595C2D-19E5-46EB-A693-4487261D9BEA}" srcOrd="0" destOrd="2" presId="urn:microsoft.com/office/officeart/2005/8/layout/StepDownProcess"/>
    <dgm:cxn modelId="{A27097B7-3704-407B-AA1C-4FB11E5E9F5D}" type="presOf" srcId="{E0937F62-CC21-4A92-98AD-2D7DFFA3F70C}" destId="{B7272B9D-319B-40A0-9444-5C44C4CF2E22}" srcOrd="0" destOrd="0" presId="urn:microsoft.com/office/officeart/2005/8/layout/StepDownProcess"/>
    <dgm:cxn modelId="{314E2CBE-BB0B-41D1-86F8-79735EF05F6C}" type="presOf" srcId="{F60D3A9C-F487-4290-AFAA-13C8BC2ABDA5}" destId="{AC595C2D-19E5-46EB-A693-4487261D9BEA}" srcOrd="0" destOrd="0" presId="urn:microsoft.com/office/officeart/2005/8/layout/StepDownProcess"/>
    <dgm:cxn modelId="{45021B98-4C10-4118-BC49-9DE67F2AC4BA}" type="presParOf" srcId="{4FD18785-F6CA-40E3-AE58-A7BC56BEC1DE}" destId="{38ECEE16-5110-491C-869F-EF5F3D825C1E}" srcOrd="0" destOrd="0" presId="urn:microsoft.com/office/officeart/2005/8/layout/StepDownProcess"/>
    <dgm:cxn modelId="{C91A7069-175E-4756-B211-ABFF804D3E48}" type="presParOf" srcId="{38ECEE16-5110-491C-869F-EF5F3D825C1E}" destId="{1AEBEEC6-805C-4A12-B839-804F34AF3F4F}" srcOrd="0" destOrd="0" presId="urn:microsoft.com/office/officeart/2005/8/layout/StepDownProcess"/>
    <dgm:cxn modelId="{D615F129-93CB-421D-ABDE-713A4FC76368}" type="presParOf" srcId="{38ECEE16-5110-491C-869F-EF5F3D825C1E}" destId="{B7272B9D-319B-40A0-9444-5C44C4CF2E22}" srcOrd="1" destOrd="0" presId="urn:microsoft.com/office/officeart/2005/8/layout/StepDownProcess"/>
    <dgm:cxn modelId="{5F5A48C9-392F-42A1-B778-26AD01723554}" type="presParOf" srcId="{38ECEE16-5110-491C-869F-EF5F3D825C1E}" destId="{02E07910-473A-4324-964A-83C2C1FB5354}" srcOrd="2" destOrd="0" presId="urn:microsoft.com/office/officeart/2005/8/layout/StepDownProcess"/>
    <dgm:cxn modelId="{2AA6D845-41F6-498E-A7B4-D40333A6FDA2}" type="presParOf" srcId="{4FD18785-F6CA-40E3-AE58-A7BC56BEC1DE}" destId="{212E4881-A239-4C9F-9EA2-C170E361F5F8}" srcOrd="1" destOrd="0" presId="urn:microsoft.com/office/officeart/2005/8/layout/StepDownProcess"/>
    <dgm:cxn modelId="{E80D4B26-F945-424F-9CB0-7B61A28B1505}" type="presParOf" srcId="{4FD18785-F6CA-40E3-AE58-A7BC56BEC1DE}" destId="{F285FA4F-7721-4BF7-82A8-26B26185DFE8}" srcOrd="2" destOrd="0" presId="urn:microsoft.com/office/officeart/2005/8/layout/StepDownProcess"/>
    <dgm:cxn modelId="{13E0313C-8373-4F46-9E38-BC79C5C19C67}" type="presParOf" srcId="{F285FA4F-7721-4BF7-82A8-26B26185DFE8}" destId="{7D40DB8C-6744-4E25-9795-A7B61A0D4893}" srcOrd="0" destOrd="0" presId="urn:microsoft.com/office/officeart/2005/8/layout/StepDownProcess"/>
    <dgm:cxn modelId="{801982CB-A65E-4C7E-9794-15FD7343CBBB}" type="presParOf" srcId="{F285FA4F-7721-4BF7-82A8-26B26185DFE8}" destId="{AC595C2D-19E5-46EB-A693-4487261D9BEA}"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39AD4C-9420-40F0-A894-EF1A9C6D60C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F4E939C-14DB-405B-A5AA-C530778163D5}">
      <dgm:prSet/>
      <dgm:spPr>
        <a:solidFill>
          <a:srgbClr val="064339"/>
        </a:solidFill>
      </dgm:spPr>
      <dgm:t>
        <a:bodyPr/>
        <a:lstStyle/>
        <a:p>
          <a:pPr rtl="0"/>
          <a:r>
            <a:rPr lang="en-US" dirty="0"/>
            <a:t>Academic Specialist notified when the evaluation is to take place</a:t>
          </a:r>
        </a:p>
      </dgm:t>
    </dgm:pt>
    <dgm:pt modelId="{E0AAEF61-1697-47FC-B965-A4852ACD3C42}" type="parTrans" cxnId="{CA21A5E0-CB60-49DE-A075-FA7C25805B11}">
      <dgm:prSet/>
      <dgm:spPr/>
      <dgm:t>
        <a:bodyPr/>
        <a:lstStyle/>
        <a:p>
          <a:endParaRPr lang="en-US"/>
        </a:p>
      </dgm:t>
    </dgm:pt>
    <dgm:pt modelId="{344374AA-CC96-48C6-95C0-DA283D965A91}" type="sibTrans" cxnId="{CA21A5E0-CB60-49DE-A075-FA7C25805B11}">
      <dgm:prSet/>
      <dgm:spPr/>
      <dgm:t>
        <a:bodyPr/>
        <a:lstStyle/>
        <a:p>
          <a:endParaRPr lang="en-US"/>
        </a:p>
      </dgm:t>
    </dgm:pt>
    <dgm:pt modelId="{4CF03ADD-8808-451A-83EC-01FC280C75A8}">
      <dgm:prSet/>
      <dgm:spPr>
        <a:solidFill>
          <a:srgbClr val="064339"/>
        </a:solidFill>
      </dgm:spPr>
      <dgm:t>
        <a:bodyPr/>
        <a:lstStyle/>
        <a:p>
          <a:pPr rtl="0"/>
          <a:r>
            <a:rPr lang="en-US" dirty="0"/>
            <a:t>Review committee is established, composed of individuals knowledgeable about the position</a:t>
          </a:r>
        </a:p>
      </dgm:t>
    </dgm:pt>
    <dgm:pt modelId="{289718A5-0671-4D81-95AA-0DF32103616B}" type="parTrans" cxnId="{21BD7E24-62BE-4FC5-83F6-9D0AF900FFD2}">
      <dgm:prSet/>
      <dgm:spPr/>
      <dgm:t>
        <a:bodyPr/>
        <a:lstStyle/>
        <a:p>
          <a:endParaRPr lang="en-US"/>
        </a:p>
      </dgm:t>
    </dgm:pt>
    <dgm:pt modelId="{30DD8521-B432-4283-AB18-FC48B0C745FA}" type="sibTrans" cxnId="{21BD7E24-62BE-4FC5-83F6-9D0AF900FFD2}">
      <dgm:prSet/>
      <dgm:spPr/>
      <dgm:t>
        <a:bodyPr/>
        <a:lstStyle/>
        <a:p>
          <a:endParaRPr lang="en-US"/>
        </a:p>
      </dgm:t>
    </dgm:pt>
    <dgm:pt modelId="{94952DF2-3D14-4F6E-90A6-1863CB205FB5}">
      <dgm:prSet/>
      <dgm:spPr>
        <a:solidFill>
          <a:srgbClr val="064339"/>
        </a:solidFill>
      </dgm:spPr>
      <dgm:t>
        <a:bodyPr/>
        <a:lstStyle/>
        <a:p>
          <a:pPr rtl="0"/>
          <a:r>
            <a:rPr lang="en-US" dirty="0"/>
            <a:t>Review committee makes recommendation to the appropriate academic unit administrator</a:t>
          </a:r>
        </a:p>
      </dgm:t>
    </dgm:pt>
    <dgm:pt modelId="{808055FC-2636-4186-B3CC-7C8C18EDF135}" type="parTrans" cxnId="{BB1FC4FB-CC70-4882-A7FE-13757773C691}">
      <dgm:prSet/>
      <dgm:spPr/>
      <dgm:t>
        <a:bodyPr/>
        <a:lstStyle/>
        <a:p>
          <a:endParaRPr lang="en-US"/>
        </a:p>
      </dgm:t>
    </dgm:pt>
    <dgm:pt modelId="{472D63F4-F37A-49F9-8903-89BA2CD2DBEF}" type="sibTrans" cxnId="{BB1FC4FB-CC70-4882-A7FE-13757773C691}">
      <dgm:prSet/>
      <dgm:spPr/>
      <dgm:t>
        <a:bodyPr/>
        <a:lstStyle/>
        <a:p>
          <a:endParaRPr lang="en-US"/>
        </a:p>
      </dgm:t>
    </dgm:pt>
    <dgm:pt modelId="{F2E5E5EB-6678-4F11-9CE9-BF08C6904B42}">
      <dgm:prSet/>
      <dgm:spPr>
        <a:solidFill>
          <a:srgbClr val="064339"/>
        </a:solidFill>
      </dgm:spPr>
      <dgm:t>
        <a:bodyPr/>
        <a:lstStyle/>
        <a:p>
          <a:pPr rtl="0"/>
          <a:r>
            <a:rPr lang="en-US" dirty="0"/>
            <a:t>Recommendation is reviewed and sent to the major unit administrator (i.e. Dean)</a:t>
          </a:r>
        </a:p>
      </dgm:t>
    </dgm:pt>
    <dgm:pt modelId="{760D2698-F4D6-4B6B-B3CD-B288103D0CFE}" type="parTrans" cxnId="{37E9C39B-8DE2-4F57-8AE0-9D26510A498B}">
      <dgm:prSet/>
      <dgm:spPr/>
      <dgm:t>
        <a:bodyPr/>
        <a:lstStyle/>
        <a:p>
          <a:endParaRPr lang="en-US"/>
        </a:p>
      </dgm:t>
    </dgm:pt>
    <dgm:pt modelId="{E362B693-A21F-47A9-8B82-4C5EF252876A}" type="sibTrans" cxnId="{37E9C39B-8DE2-4F57-8AE0-9D26510A498B}">
      <dgm:prSet/>
      <dgm:spPr/>
      <dgm:t>
        <a:bodyPr/>
        <a:lstStyle/>
        <a:p>
          <a:endParaRPr lang="en-US"/>
        </a:p>
      </dgm:t>
    </dgm:pt>
    <dgm:pt modelId="{048A9EB3-C217-40BB-BAB3-AC503EA1C792}">
      <dgm:prSet/>
      <dgm:spPr>
        <a:solidFill>
          <a:srgbClr val="064339"/>
        </a:solidFill>
      </dgm:spPr>
      <dgm:t>
        <a:bodyPr/>
        <a:lstStyle/>
        <a:p>
          <a:pPr rtl="0"/>
          <a:r>
            <a:rPr lang="en-US" dirty="0"/>
            <a:t>Dean forwards recommendation to Provost</a:t>
          </a:r>
        </a:p>
      </dgm:t>
    </dgm:pt>
    <dgm:pt modelId="{CC1C7C05-5882-4ABA-A1D9-7D6E7B5D1FD0}" type="parTrans" cxnId="{7B657274-FB2B-49FF-9383-18662A5A6B40}">
      <dgm:prSet/>
      <dgm:spPr/>
      <dgm:t>
        <a:bodyPr/>
        <a:lstStyle/>
        <a:p>
          <a:endParaRPr lang="en-US"/>
        </a:p>
      </dgm:t>
    </dgm:pt>
    <dgm:pt modelId="{911A2E4F-16E5-403F-8296-154DFEFEE830}" type="sibTrans" cxnId="{7B657274-FB2B-49FF-9383-18662A5A6B40}">
      <dgm:prSet/>
      <dgm:spPr/>
      <dgm:t>
        <a:bodyPr/>
        <a:lstStyle/>
        <a:p>
          <a:endParaRPr lang="en-US"/>
        </a:p>
      </dgm:t>
    </dgm:pt>
    <dgm:pt modelId="{80929D0E-D9F1-4772-8386-B43ABFFDC84A}">
      <dgm:prSet/>
      <dgm:spPr>
        <a:solidFill>
          <a:srgbClr val="064339"/>
        </a:solidFill>
      </dgm:spPr>
      <dgm:t>
        <a:bodyPr/>
        <a:lstStyle/>
        <a:p>
          <a:pPr rtl="0"/>
          <a:r>
            <a:rPr lang="en-US" dirty="0"/>
            <a:t>Reviewed by Provost with outcome notification back to unit</a:t>
          </a:r>
        </a:p>
      </dgm:t>
    </dgm:pt>
    <dgm:pt modelId="{0E165725-983A-499F-A9E2-D5E2CBCC503C}" type="parTrans" cxnId="{BB7DE572-C18F-4794-B0EE-E6F97475D034}">
      <dgm:prSet/>
      <dgm:spPr/>
      <dgm:t>
        <a:bodyPr/>
        <a:lstStyle/>
        <a:p>
          <a:endParaRPr lang="en-US"/>
        </a:p>
      </dgm:t>
    </dgm:pt>
    <dgm:pt modelId="{D0C6E760-1DFA-4A25-8767-8EB23BC54314}" type="sibTrans" cxnId="{BB7DE572-C18F-4794-B0EE-E6F97475D034}">
      <dgm:prSet/>
      <dgm:spPr/>
      <dgm:t>
        <a:bodyPr/>
        <a:lstStyle/>
        <a:p>
          <a:endParaRPr lang="en-US"/>
        </a:p>
      </dgm:t>
    </dgm:pt>
    <dgm:pt modelId="{4BC88D9A-40EA-4E66-BAF7-EF8144167885}">
      <dgm:prSet custT="1"/>
      <dgm:spPr/>
      <dgm:t>
        <a:bodyPr/>
        <a:lstStyle/>
        <a:p>
          <a:pPr rtl="0"/>
          <a:r>
            <a:rPr lang="en-US" sz="1400" dirty="0">
              <a:solidFill>
                <a:srgbClr val="FF0000"/>
              </a:solidFill>
            </a:rPr>
            <a:t>Nov</a:t>
          </a:r>
        </a:p>
      </dgm:t>
    </dgm:pt>
    <dgm:pt modelId="{773C627C-5F19-4DFF-BDF6-8B4A9724D4DB}" type="parTrans" cxnId="{190BA685-D936-47D3-8C6D-C0F082ACED83}">
      <dgm:prSet/>
      <dgm:spPr/>
      <dgm:t>
        <a:bodyPr/>
        <a:lstStyle/>
        <a:p>
          <a:endParaRPr lang="en-US"/>
        </a:p>
      </dgm:t>
    </dgm:pt>
    <dgm:pt modelId="{C2854AC0-0799-46E4-92B9-DCAC4DCBD8A7}" type="sibTrans" cxnId="{190BA685-D936-47D3-8C6D-C0F082ACED83}">
      <dgm:prSet/>
      <dgm:spPr/>
      <dgm:t>
        <a:bodyPr/>
        <a:lstStyle/>
        <a:p>
          <a:endParaRPr lang="en-US"/>
        </a:p>
      </dgm:t>
    </dgm:pt>
    <dgm:pt modelId="{0B84CC8C-2A68-4793-97CA-A738D9004A00}">
      <dgm:prSet custT="1"/>
      <dgm:spPr/>
      <dgm:t>
        <a:bodyPr/>
        <a:lstStyle/>
        <a:p>
          <a:pPr rtl="0"/>
          <a:r>
            <a:rPr lang="en-US" sz="1400" dirty="0">
              <a:solidFill>
                <a:srgbClr val="FF0000"/>
              </a:solidFill>
            </a:rPr>
            <a:t>Dec - Feb</a:t>
          </a:r>
        </a:p>
      </dgm:t>
    </dgm:pt>
    <dgm:pt modelId="{4C450D35-6636-4684-8988-FEA4AAE26FB0}" type="parTrans" cxnId="{71D68DD4-5D7A-406E-8E74-9A930C570695}">
      <dgm:prSet/>
      <dgm:spPr/>
      <dgm:t>
        <a:bodyPr/>
        <a:lstStyle/>
        <a:p>
          <a:endParaRPr lang="en-US"/>
        </a:p>
      </dgm:t>
    </dgm:pt>
    <dgm:pt modelId="{9A86B8D8-1878-411B-9171-15804C21D9A4}" type="sibTrans" cxnId="{71D68DD4-5D7A-406E-8E74-9A930C570695}">
      <dgm:prSet/>
      <dgm:spPr/>
      <dgm:t>
        <a:bodyPr/>
        <a:lstStyle/>
        <a:p>
          <a:endParaRPr lang="en-US"/>
        </a:p>
      </dgm:t>
    </dgm:pt>
    <dgm:pt modelId="{DA712335-015F-4053-8575-B19D151A37B4}">
      <dgm:prSet custT="1"/>
      <dgm:spPr/>
      <dgm:t>
        <a:bodyPr/>
        <a:lstStyle/>
        <a:p>
          <a:pPr rtl="0"/>
          <a:r>
            <a:rPr lang="en-US" sz="1400" dirty="0">
              <a:solidFill>
                <a:srgbClr val="FF0000"/>
              </a:solidFill>
            </a:rPr>
            <a:t>Feb</a:t>
          </a:r>
        </a:p>
      </dgm:t>
    </dgm:pt>
    <dgm:pt modelId="{4B15E555-5972-4DAA-9EF2-CEA72B0119DD}" type="parTrans" cxnId="{27E0E876-07E3-4CA5-A65E-4EC6EEB09DBD}">
      <dgm:prSet/>
      <dgm:spPr/>
      <dgm:t>
        <a:bodyPr/>
        <a:lstStyle/>
        <a:p>
          <a:endParaRPr lang="en-US"/>
        </a:p>
      </dgm:t>
    </dgm:pt>
    <dgm:pt modelId="{E7EE0283-D555-4C7C-9D31-C3D16F73167F}" type="sibTrans" cxnId="{27E0E876-07E3-4CA5-A65E-4EC6EEB09DBD}">
      <dgm:prSet/>
      <dgm:spPr/>
      <dgm:t>
        <a:bodyPr/>
        <a:lstStyle/>
        <a:p>
          <a:endParaRPr lang="en-US"/>
        </a:p>
      </dgm:t>
    </dgm:pt>
    <dgm:pt modelId="{56504EF9-2308-49D7-A8C5-D3AB3A54EC95}">
      <dgm:prSet custT="1"/>
      <dgm:spPr/>
      <dgm:t>
        <a:bodyPr/>
        <a:lstStyle/>
        <a:p>
          <a:pPr rtl="0"/>
          <a:r>
            <a:rPr lang="en-US" sz="1400" dirty="0">
              <a:solidFill>
                <a:srgbClr val="FF0000"/>
              </a:solidFill>
            </a:rPr>
            <a:t>Mar</a:t>
          </a:r>
        </a:p>
      </dgm:t>
    </dgm:pt>
    <dgm:pt modelId="{C89FE896-E62B-448A-BD18-6836B34C953E}" type="parTrans" cxnId="{9BD831C4-1818-4D93-901E-115AE858AA5F}">
      <dgm:prSet/>
      <dgm:spPr/>
      <dgm:t>
        <a:bodyPr/>
        <a:lstStyle/>
        <a:p>
          <a:endParaRPr lang="en-US"/>
        </a:p>
      </dgm:t>
    </dgm:pt>
    <dgm:pt modelId="{9C0D01E6-FE95-46D3-9FA6-DA88CA70BE51}" type="sibTrans" cxnId="{9BD831C4-1818-4D93-901E-115AE858AA5F}">
      <dgm:prSet/>
      <dgm:spPr/>
      <dgm:t>
        <a:bodyPr/>
        <a:lstStyle/>
        <a:p>
          <a:endParaRPr lang="en-US"/>
        </a:p>
      </dgm:t>
    </dgm:pt>
    <dgm:pt modelId="{15B1E110-2270-4F61-BAE7-F808A845F5E0}">
      <dgm:prSet custT="1"/>
      <dgm:spPr/>
      <dgm:t>
        <a:bodyPr/>
        <a:lstStyle/>
        <a:p>
          <a:pPr rtl="0"/>
          <a:r>
            <a:rPr lang="en-US" sz="1400" dirty="0">
              <a:solidFill>
                <a:srgbClr val="FF0000"/>
              </a:solidFill>
            </a:rPr>
            <a:t>Due May 15</a:t>
          </a:r>
        </a:p>
      </dgm:t>
    </dgm:pt>
    <dgm:pt modelId="{E6083E6D-879B-43D6-A89C-A806727FA681}" type="parTrans" cxnId="{41546880-8DFD-4AD0-8953-4475243823C8}">
      <dgm:prSet/>
      <dgm:spPr/>
      <dgm:t>
        <a:bodyPr/>
        <a:lstStyle/>
        <a:p>
          <a:endParaRPr lang="en-US"/>
        </a:p>
      </dgm:t>
    </dgm:pt>
    <dgm:pt modelId="{F1050682-89BE-48BC-ACDD-638CE83E4EF8}" type="sibTrans" cxnId="{41546880-8DFD-4AD0-8953-4475243823C8}">
      <dgm:prSet/>
      <dgm:spPr/>
      <dgm:t>
        <a:bodyPr/>
        <a:lstStyle/>
        <a:p>
          <a:endParaRPr lang="en-US"/>
        </a:p>
      </dgm:t>
    </dgm:pt>
    <dgm:pt modelId="{7DFE8AFA-1B16-4062-93C5-9089C4C7F290}">
      <dgm:prSet custT="1"/>
      <dgm:spPr/>
      <dgm:t>
        <a:bodyPr/>
        <a:lstStyle/>
        <a:p>
          <a:pPr rtl="0"/>
          <a:r>
            <a:rPr lang="en-US" sz="1400" dirty="0">
              <a:solidFill>
                <a:srgbClr val="FF0000"/>
              </a:solidFill>
            </a:rPr>
            <a:t>June</a:t>
          </a:r>
        </a:p>
      </dgm:t>
    </dgm:pt>
    <dgm:pt modelId="{7F91F811-444E-4BB2-907F-500E41D22EC1}" type="parTrans" cxnId="{129DA6BE-EE6B-47D5-BD1B-1DAE9928E40E}">
      <dgm:prSet/>
      <dgm:spPr/>
      <dgm:t>
        <a:bodyPr/>
        <a:lstStyle/>
        <a:p>
          <a:endParaRPr lang="en-US"/>
        </a:p>
      </dgm:t>
    </dgm:pt>
    <dgm:pt modelId="{4BA94816-0DE8-4DAC-B24D-E1FBE76A6A08}" type="sibTrans" cxnId="{129DA6BE-EE6B-47D5-BD1B-1DAE9928E40E}">
      <dgm:prSet/>
      <dgm:spPr/>
      <dgm:t>
        <a:bodyPr/>
        <a:lstStyle/>
        <a:p>
          <a:endParaRPr lang="en-US"/>
        </a:p>
      </dgm:t>
    </dgm:pt>
    <dgm:pt modelId="{63B67B7C-83D8-449F-99A6-ED1FDE2ED72F}" type="pres">
      <dgm:prSet presAssocID="{9639AD4C-9420-40F0-A894-EF1A9C6D60C8}" presName="rootnode" presStyleCnt="0">
        <dgm:presLayoutVars>
          <dgm:chMax/>
          <dgm:chPref/>
          <dgm:dir/>
          <dgm:animLvl val="lvl"/>
        </dgm:presLayoutVars>
      </dgm:prSet>
      <dgm:spPr/>
    </dgm:pt>
    <dgm:pt modelId="{3AB2F21C-2142-417D-923F-94FCBAA9D398}" type="pres">
      <dgm:prSet presAssocID="{0F4E939C-14DB-405B-A5AA-C530778163D5}" presName="composite" presStyleCnt="0"/>
      <dgm:spPr/>
    </dgm:pt>
    <dgm:pt modelId="{9A233AC9-A237-4AD3-932E-67B7822C33F6}" type="pres">
      <dgm:prSet presAssocID="{0F4E939C-14DB-405B-A5AA-C530778163D5}" presName="bentUpArrow1" presStyleLbl="alignImgPlace1" presStyleIdx="0" presStyleCnt="5"/>
      <dgm:spPr/>
    </dgm:pt>
    <dgm:pt modelId="{0124D5B8-06BC-4E26-BB8C-E3E37B080C00}" type="pres">
      <dgm:prSet presAssocID="{0F4E939C-14DB-405B-A5AA-C530778163D5}" presName="ParentText" presStyleLbl="node1" presStyleIdx="0" presStyleCnt="6" custScaleX="166732">
        <dgm:presLayoutVars>
          <dgm:chMax val="1"/>
          <dgm:chPref val="1"/>
          <dgm:bulletEnabled val="1"/>
        </dgm:presLayoutVars>
      </dgm:prSet>
      <dgm:spPr/>
    </dgm:pt>
    <dgm:pt modelId="{854558B6-19D9-4FAD-BE67-40FD320796C6}" type="pres">
      <dgm:prSet presAssocID="{0F4E939C-14DB-405B-A5AA-C530778163D5}" presName="ChildText" presStyleLbl="revTx" presStyleIdx="0" presStyleCnt="6" custScaleX="171719" custLinFactX="19612" custLinFactNeighborX="100000" custLinFactNeighborY="-2826">
        <dgm:presLayoutVars>
          <dgm:chMax val="0"/>
          <dgm:chPref val="0"/>
          <dgm:bulletEnabled val="1"/>
        </dgm:presLayoutVars>
      </dgm:prSet>
      <dgm:spPr/>
    </dgm:pt>
    <dgm:pt modelId="{12B4A8DA-FF48-4598-B1F8-0B3B43C2398E}" type="pres">
      <dgm:prSet presAssocID="{344374AA-CC96-48C6-95C0-DA283D965A91}" presName="sibTrans" presStyleCnt="0"/>
      <dgm:spPr/>
    </dgm:pt>
    <dgm:pt modelId="{C5D4EA3A-6793-41EA-871D-63CA1A168ABB}" type="pres">
      <dgm:prSet presAssocID="{4CF03ADD-8808-451A-83EC-01FC280C75A8}" presName="composite" presStyleCnt="0"/>
      <dgm:spPr/>
    </dgm:pt>
    <dgm:pt modelId="{125FE868-DA7A-4E0E-BCF0-07742592015C}" type="pres">
      <dgm:prSet presAssocID="{4CF03ADD-8808-451A-83EC-01FC280C75A8}" presName="bentUpArrow1" presStyleLbl="alignImgPlace1" presStyleIdx="1" presStyleCnt="5"/>
      <dgm:spPr/>
    </dgm:pt>
    <dgm:pt modelId="{FD724DB8-AB94-4C32-9202-DA9CB30A089F}" type="pres">
      <dgm:prSet presAssocID="{4CF03ADD-8808-451A-83EC-01FC280C75A8}" presName="ParentText" presStyleLbl="node1" presStyleIdx="1" presStyleCnt="6" custScaleX="166732">
        <dgm:presLayoutVars>
          <dgm:chMax val="1"/>
          <dgm:chPref val="1"/>
          <dgm:bulletEnabled val="1"/>
        </dgm:presLayoutVars>
      </dgm:prSet>
      <dgm:spPr/>
    </dgm:pt>
    <dgm:pt modelId="{88725113-B3F4-42F7-AFC7-61B6A1DA6A63}" type="pres">
      <dgm:prSet presAssocID="{4CF03ADD-8808-451A-83EC-01FC280C75A8}" presName="ChildText" presStyleLbl="revTx" presStyleIdx="1" presStyleCnt="6" custScaleX="171719" custLinFactX="19612" custLinFactNeighborX="100000" custLinFactNeighborY="-2826">
        <dgm:presLayoutVars>
          <dgm:chMax val="0"/>
          <dgm:chPref val="0"/>
          <dgm:bulletEnabled val="1"/>
        </dgm:presLayoutVars>
      </dgm:prSet>
      <dgm:spPr/>
    </dgm:pt>
    <dgm:pt modelId="{44DD5979-6FC3-4A0E-9490-979BA965182B}" type="pres">
      <dgm:prSet presAssocID="{30DD8521-B432-4283-AB18-FC48B0C745FA}" presName="sibTrans" presStyleCnt="0"/>
      <dgm:spPr/>
    </dgm:pt>
    <dgm:pt modelId="{BB6CA289-F865-40BE-AE67-92A801F7A1FF}" type="pres">
      <dgm:prSet presAssocID="{94952DF2-3D14-4F6E-90A6-1863CB205FB5}" presName="composite" presStyleCnt="0"/>
      <dgm:spPr/>
    </dgm:pt>
    <dgm:pt modelId="{7AED2F79-8CE1-4E57-AD72-B1C1DE5E9A57}" type="pres">
      <dgm:prSet presAssocID="{94952DF2-3D14-4F6E-90A6-1863CB205FB5}" presName="bentUpArrow1" presStyleLbl="alignImgPlace1" presStyleIdx="2" presStyleCnt="5"/>
      <dgm:spPr/>
    </dgm:pt>
    <dgm:pt modelId="{35DC910E-4039-4C35-976C-A6507E4D91E0}" type="pres">
      <dgm:prSet presAssocID="{94952DF2-3D14-4F6E-90A6-1863CB205FB5}" presName="ParentText" presStyleLbl="node1" presStyleIdx="2" presStyleCnt="6" custScaleX="166732">
        <dgm:presLayoutVars>
          <dgm:chMax val="1"/>
          <dgm:chPref val="1"/>
          <dgm:bulletEnabled val="1"/>
        </dgm:presLayoutVars>
      </dgm:prSet>
      <dgm:spPr/>
    </dgm:pt>
    <dgm:pt modelId="{3A45E10B-303E-42EF-A691-E23C0472E646}" type="pres">
      <dgm:prSet presAssocID="{94952DF2-3D14-4F6E-90A6-1863CB205FB5}" presName="ChildText" presStyleLbl="revTx" presStyleIdx="2" presStyleCnt="6" custScaleX="171719" custLinFactX="19612" custLinFactNeighborX="100000" custLinFactNeighborY="-2826">
        <dgm:presLayoutVars>
          <dgm:chMax val="0"/>
          <dgm:chPref val="0"/>
          <dgm:bulletEnabled val="1"/>
        </dgm:presLayoutVars>
      </dgm:prSet>
      <dgm:spPr/>
    </dgm:pt>
    <dgm:pt modelId="{A942D571-FB0B-45F8-A81C-387F95C82B24}" type="pres">
      <dgm:prSet presAssocID="{472D63F4-F37A-49F9-8903-89BA2CD2DBEF}" presName="sibTrans" presStyleCnt="0"/>
      <dgm:spPr/>
    </dgm:pt>
    <dgm:pt modelId="{74D2091D-CF1D-4747-B800-7E14A19342A8}" type="pres">
      <dgm:prSet presAssocID="{F2E5E5EB-6678-4F11-9CE9-BF08C6904B42}" presName="composite" presStyleCnt="0"/>
      <dgm:spPr/>
    </dgm:pt>
    <dgm:pt modelId="{EF6F6526-0546-407F-91B9-67A21330E55F}" type="pres">
      <dgm:prSet presAssocID="{F2E5E5EB-6678-4F11-9CE9-BF08C6904B42}" presName="bentUpArrow1" presStyleLbl="alignImgPlace1" presStyleIdx="3" presStyleCnt="5"/>
      <dgm:spPr/>
    </dgm:pt>
    <dgm:pt modelId="{E06492EB-02BC-4FBC-A2ED-DF2B413905D3}" type="pres">
      <dgm:prSet presAssocID="{F2E5E5EB-6678-4F11-9CE9-BF08C6904B42}" presName="ParentText" presStyleLbl="node1" presStyleIdx="3" presStyleCnt="6" custScaleX="166732">
        <dgm:presLayoutVars>
          <dgm:chMax val="1"/>
          <dgm:chPref val="1"/>
          <dgm:bulletEnabled val="1"/>
        </dgm:presLayoutVars>
      </dgm:prSet>
      <dgm:spPr/>
    </dgm:pt>
    <dgm:pt modelId="{270B0C07-C3E7-4FBD-9274-356DA2732E6C}" type="pres">
      <dgm:prSet presAssocID="{F2E5E5EB-6678-4F11-9CE9-BF08C6904B42}" presName="ChildText" presStyleLbl="revTx" presStyleIdx="3" presStyleCnt="6" custScaleX="171719" custLinFactX="19612" custLinFactNeighborX="100000" custLinFactNeighborY="-2826">
        <dgm:presLayoutVars>
          <dgm:chMax val="0"/>
          <dgm:chPref val="0"/>
          <dgm:bulletEnabled val="1"/>
        </dgm:presLayoutVars>
      </dgm:prSet>
      <dgm:spPr/>
    </dgm:pt>
    <dgm:pt modelId="{9813C544-8292-495F-AB5D-84FCDA88D6B1}" type="pres">
      <dgm:prSet presAssocID="{E362B693-A21F-47A9-8B82-4C5EF252876A}" presName="sibTrans" presStyleCnt="0"/>
      <dgm:spPr/>
    </dgm:pt>
    <dgm:pt modelId="{0ECA4FEF-3198-4C4C-A8CF-054E1388C3FC}" type="pres">
      <dgm:prSet presAssocID="{048A9EB3-C217-40BB-BAB3-AC503EA1C792}" presName="composite" presStyleCnt="0"/>
      <dgm:spPr/>
    </dgm:pt>
    <dgm:pt modelId="{A0A268FB-F974-4F4E-B582-C608B4BEFA0B}" type="pres">
      <dgm:prSet presAssocID="{048A9EB3-C217-40BB-BAB3-AC503EA1C792}" presName="bentUpArrow1" presStyleLbl="alignImgPlace1" presStyleIdx="4" presStyleCnt="5"/>
      <dgm:spPr/>
    </dgm:pt>
    <dgm:pt modelId="{CAB9683D-92C5-4E95-B58B-7C344544539A}" type="pres">
      <dgm:prSet presAssocID="{048A9EB3-C217-40BB-BAB3-AC503EA1C792}" presName="ParentText" presStyleLbl="node1" presStyleIdx="4" presStyleCnt="6" custScaleX="166732">
        <dgm:presLayoutVars>
          <dgm:chMax val="1"/>
          <dgm:chPref val="1"/>
          <dgm:bulletEnabled val="1"/>
        </dgm:presLayoutVars>
      </dgm:prSet>
      <dgm:spPr/>
    </dgm:pt>
    <dgm:pt modelId="{4D945BD7-3739-459A-809E-96277BCDA2C2}" type="pres">
      <dgm:prSet presAssocID="{048A9EB3-C217-40BB-BAB3-AC503EA1C792}" presName="ChildText" presStyleLbl="revTx" presStyleIdx="4" presStyleCnt="6" custScaleX="171719" custLinFactX="19612" custLinFactNeighborX="100000" custLinFactNeighborY="-2826">
        <dgm:presLayoutVars>
          <dgm:chMax val="0"/>
          <dgm:chPref val="0"/>
          <dgm:bulletEnabled val="1"/>
        </dgm:presLayoutVars>
      </dgm:prSet>
      <dgm:spPr/>
    </dgm:pt>
    <dgm:pt modelId="{6EA15710-6303-44BF-80B6-FE0599C20DD1}" type="pres">
      <dgm:prSet presAssocID="{911A2E4F-16E5-403F-8296-154DFEFEE830}" presName="sibTrans" presStyleCnt="0"/>
      <dgm:spPr/>
    </dgm:pt>
    <dgm:pt modelId="{C6ED17DA-A2F6-4AA4-9835-CA1B4A7A12DF}" type="pres">
      <dgm:prSet presAssocID="{80929D0E-D9F1-4772-8386-B43ABFFDC84A}" presName="composite" presStyleCnt="0"/>
      <dgm:spPr/>
    </dgm:pt>
    <dgm:pt modelId="{C8BDA9E0-96F7-4B51-8B50-68958F2DD3D1}" type="pres">
      <dgm:prSet presAssocID="{80929D0E-D9F1-4772-8386-B43ABFFDC84A}" presName="ParentText" presStyleLbl="node1" presStyleIdx="5" presStyleCnt="6" custScaleX="166732">
        <dgm:presLayoutVars>
          <dgm:chMax val="1"/>
          <dgm:chPref val="1"/>
          <dgm:bulletEnabled val="1"/>
        </dgm:presLayoutVars>
      </dgm:prSet>
      <dgm:spPr/>
    </dgm:pt>
    <dgm:pt modelId="{03DD4894-2BA7-4B52-B9ED-6567B32D790B}" type="pres">
      <dgm:prSet presAssocID="{80929D0E-D9F1-4772-8386-B43ABFFDC84A}" presName="FinalChildText" presStyleLbl="revTx" presStyleIdx="5" presStyleCnt="6" custScaleX="171719" custLinFactX="15301" custLinFactNeighborX="100000" custLinFactNeighborY="-11766">
        <dgm:presLayoutVars>
          <dgm:chMax val="0"/>
          <dgm:chPref val="0"/>
          <dgm:bulletEnabled val="1"/>
        </dgm:presLayoutVars>
      </dgm:prSet>
      <dgm:spPr/>
    </dgm:pt>
  </dgm:ptLst>
  <dgm:cxnLst>
    <dgm:cxn modelId="{1896B504-952B-4AB1-91AB-5769F826782E}" type="presOf" srcId="{15B1E110-2270-4F61-BAE7-F808A845F5E0}" destId="{4D945BD7-3739-459A-809E-96277BCDA2C2}" srcOrd="0" destOrd="0" presId="urn:microsoft.com/office/officeart/2005/8/layout/StepDownProcess"/>
    <dgm:cxn modelId="{8D0EE916-05EB-41D8-9ECD-3434AE9DB869}" type="presOf" srcId="{DA712335-015F-4053-8575-B19D151A37B4}" destId="{3A45E10B-303E-42EF-A691-E23C0472E646}" srcOrd="0" destOrd="0" presId="urn:microsoft.com/office/officeart/2005/8/layout/StepDownProcess"/>
    <dgm:cxn modelId="{04C15F24-2214-4BC1-9E70-F6FCA1377385}" type="presOf" srcId="{94952DF2-3D14-4F6E-90A6-1863CB205FB5}" destId="{35DC910E-4039-4C35-976C-A6507E4D91E0}" srcOrd="0" destOrd="0" presId="urn:microsoft.com/office/officeart/2005/8/layout/StepDownProcess"/>
    <dgm:cxn modelId="{21BD7E24-62BE-4FC5-83F6-9D0AF900FFD2}" srcId="{9639AD4C-9420-40F0-A894-EF1A9C6D60C8}" destId="{4CF03ADD-8808-451A-83EC-01FC280C75A8}" srcOrd="1" destOrd="0" parTransId="{289718A5-0671-4D81-95AA-0DF32103616B}" sibTransId="{30DD8521-B432-4283-AB18-FC48B0C745FA}"/>
    <dgm:cxn modelId="{EF439433-B6B9-4C10-B83D-47B8F59B252C}" type="presOf" srcId="{048A9EB3-C217-40BB-BAB3-AC503EA1C792}" destId="{CAB9683D-92C5-4E95-B58B-7C344544539A}" srcOrd="0" destOrd="0" presId="urn:microsoft.com/office/officeart/2005/8/layout/StepDownProcess"/>
    <dgm:cxn modelId="{8F594262-8D18-4DCD-8D92-E1F980E3CF53}" type="presOf" srcId="{0F4E939C-14DB-405B-A5AA-C530778163D5}" destId="{0124D5B8-06BC-4E26-BB8C-E3E37B080C00}" srcOrd="0" destOrd="0" presId="urn:microsoft.com/office/officeart/2005/8/layout/StepDownProcess"/>
    <dgm:cxn modelId="{BB7DE572-C18F-4794-B0EE-E6F97475D034}" srcId="{9639AD4C-9420-40F0-A894-EF1A9C6D60C8}" destId="{80929D0E-D9F1-4772-8386-B43ABFFDC84A}" srcOrd="5" destOrd="0" parTransId="{0E165725-983A-499F-A9E2-D5E2CBCC503C}" sibTransId="{D0C6E760-1DFA-4A25-8767-8EB23BC54314}"/>
    <dgm:cxn modelId="{7B657274-FB2B-49FF-9383-18662A5A6B40}" srcId="{9639AD4C-9420-40F0-A894-EF1A9C6D60C8}" destId="{048A9EB3-C217-40BB-BAB3-AC503EA1C792}" srcOrd="4" destOrd="0" parTransId="{CC1C7C05-5882-4ABA-A1D9-7D6E7B5D1FD0}" sibTransId="{911A2E4F-16E5-403F-8296-154DFEFEE830}"/>
    <dgm:cxn modelId="{27E0E876-07E3-4CA5-A65E-4EC6EEB09DBD}" srcId="{94952DF2-3D14-4F6E-90A6-1863CB205FB5}" destId="{DA712335-015F-4053-8575-B19D151A37B4}" srcOrd="0" destOrd="0" parTransId="{4B15E555-5972-4DAA-9EF2-CEA72B0119DD}" sibTransId="{E7EE0283-D555-4C7C-9D31-C3D16F73167F}"/>
    <dgm:cxn modelId="{F8B12C7C-958F-4913-A2EF-E4A6FD909491}" type="presOf" srcId="{4CF03ADD-8808-451A-83EC-01FC280C75A8}" destId="{FD724DB8-AB94-4C32-9202-DA9CB30A089F}" srcOrd="0" destOrd="0" presId="urn:microsoft.com/office/officeart/2005/8/layout/StepDownProcess"/>
    <dgm:cxn modelId="{41546880-8DFD-4AD0-8953-4475243823C8}" srcId="{048A9EB3-C217-40BB-BAB3-AC503EA1C792}" destId="{15B1E110-2270-4F61-BAE7-F808A845F5E0}" srcOrd="0" destOrd="0" parTransId="{E6083E6D-879B-43D6-A89C-A806727FA681}" sibTransId="{F1050682-89BE-48BC-ACDD-638CE83E4EF8}"/>
    <dgm:cxn modelId="{190BA685-D936-47D3-8C6D-C0F082ACED83}" srcId="{0F4E939C-14DB-405B-A5AA-C530778163D5}" destId="{4BC88D9A-40EA-4E66-BAF7-EF8144167885}" srcOrd="0" destOrd="0" parTransId="{773C627C-5F19-4DFF-BDF6-8B4A9724D4DB}" sibTransId="{C2854AC0-0799-46E4-92B9-DCAC4DCBD8A7}"/>
    <dgm:cxn modelId="{341DBC89-BAA0-4F35-9596-81E96F427981}" type="presOf" srcId="{F2E5E5EB-6678-4F11-9CE9-BF08C6904B42}" destId="{E06492EB-02BC-4FBC-A2ED-DF2B413905D3}" srcOrd="0" destOrd="0" presId="urn:microsoft.com/office/officeart/2005/8/layout/StepDownProcess"/>
    <dgm:cxn modelId="{37E9C39B-8DE2-4F57-8AE0-9D26510A498B}" srcId="{9639AD4C-9420-40F0-A894-EF1A9C6D60C8}" destId="{F2E5E5EB-6678-4F11-9CE9-BF08C6904B42}" srcOrd="3" destOrd="0" parTransId="{760D2698-F4D6-4B6B-B3CD-B288103D0CFE}" sibTransId="{E362B693-A21F-47A9-8B82-4C5EF252876A}"/>
    <dgm:cxn modelId="{6DB5D9A7-6E19-49EE-ADF3-4D993873882A}" type="presOf" srcId="{56504EF9-2308-49D7-A8C5-D3AB3A54EC95}" destId="{270B0C07-C3E7-4FBD-9274-356DA2732E6C}" srcOrd="0" destOrd="0" presId="urn:microsoft.com/office/officeart/2005/8/layout/StepDownProcess"/>
    <dgm:cxn modelId="{129DA6BE-EE6B-47D5-BD1B-1DAE9928E40E}" srcId="{80929D0E-D9F1-4772-8386-B43ABFFDC84A}" destId="{7DFE8AFA-1B16-4062-93C5-9089C4C7F290}" srcOrd="0" destOrd="0" parTransId="{7F91F811-444E-4BB2-907F-500E41D22EC1}" sibTransId="{4BA94816-0DE8-4DAC-B24D-E1FBE76A6A08}"/>
    <dgm:cxn modelId="{9BD831C4-1818-4D93-901E-115AE858AA5F}" srcId="{F2E5E5EB-6678-4F11-9CE9-BF08C6904B42}" destId="{56504EF9-2308-49D7-A8C5-D3AB3A54EC95}" srcOrd="0" destOrd="0" parTransId="{C89FE896-E62B-448A-BD18-6836B34C953E}" sibTransId="{9C0D01E6-FE95-46D3-9FA6-DA88CA70BE51}"/>
    <dgm:cxn modelId="{00B352D2-F0DB-4B76-89D5-D647ABB8B755}" type="presOf" srcId="{80929D0E-D9F1-4772-8386-B43ABFFDC84A}" destId="{C8BDA9E0-96F7-4B51-8B50-68958F2DD3D1}" srcOrd="0" destOrd="0" presId="urn:microsoft.com/office/officeart/2005/8/layout/StepDownProcess"/>
    <dgm:cxn modelId="{71D68DD4-5D7A-406E-8E74-9A930C570695}" srcId="{4CF03ADD-8808-451A-83EC-01FC280C75A8}" destId="{0B84CC8C-2A68-4793-97CA-A738D9004A00}" srcOrd="0" destOrd="0" parTransId="{4C450D35-6636-4684-8988-FEA4AAE26FB0}" sibTransId="{9A86B8D8-1878-411B-9171-15804C21D9A4}"/>
    <dgm:cxn modelId="{32D217D9-CCDC-418A-A00A-41114B61E975}" type="presOf" srcId="{4BC88D9A-40EA-4E66-BAF7-EF8144167885}" destId="{854558B6-19D9-4FAD-BE67-40FD320796C6}" srcOrd="0" destOrd="0" presId="urn:microsoft.com/office/officeart/2005/8/layout/StepDownProcess"/>
    <dgm:cxn modelId="{CA21A5E0-CB60-49DE-A075-FA7C25805B11}" srcId="{9639AD4C-9420-40F0-A894-EF1A9C6D60C8}" destId="{0F4E939C-14DB-405B-A5AA-C530778163D5}" srcOrd="0" destOrd="0" parTransId="{E0AAEF61-1697-47FC-B965-A4852ACD3C42}" sibTransId="{344374AA-CC96-48C6-95C0-DA283D965A91}"/>
    <dgm:cxn modelId="{1940EBE4-BED8-4E2D-8FDB-0EA60CFE3E2B}" type="presOf" srcId="{7DFE8AFA-1B16-4062-93C5-9089C4C7F290}" destId="{03DD4894-2BA7-4B52-B9ED-6567B32D790B}" srcOrd="0" destOrd="0" presId="urn:microsoft.com/office/officeart/2005/8/layout/StepDownProcess"/>
    <dgm:cxn modelId="{07EA2DE5-0B9A-41BD-AD22-ED3040941A56}" type="presOf" srcId="{0B84CC8C-2A68-4793-97CA-A738D9004A00}" destId="{88725113-B3F4-42F7-AFC7-61B6A1DA6A63}" srcOrd="0" destOrd="0" presId="urn:microsoft.com/office/officeart/2005/8/layout/StepDownProcess"/>
    <dgm:cxn modelId="{70B687EB-908B-426F-B28F-4D3A7583C69E}" type="presOf" srcId="{9639AD4C-9420-40F0-A894-EF1A9C6D60C8}" destId="{63B67B7C-83D8-449F-99A6-ED1FDE2ED72F}" srcOrd="0" destOrd="0" presId="urn:microsoft.com/office/officeart/2005/8/layout/StepDownProcess"/>
    <dgm:cxn modelId="{BB1FC4FB-CC70-4882-A7FE-13757773C691}" srcId="{9639AD4C-9420-40F0-A894-EF1A9C6D60C8}" destId="{94952DF2-3D14-4F6E-90A6-1863CB205FB5}" srcOrd="2" destOrd="0" parTransId="{808055FC-2636-4186-B3CC-7C8C18EDF135}" sibTransId="{472D63F4-F37A-49F9-8903-89BA2CD2DBEF}"/>
    <dgm:cxn modelId="{9A351885-F540-4ED8-A98D-56229C84E739}" type="presParOf" srcId="{63B67B7C-83D8-449F-99A6-ED1FDE2ED72F}" destId="{3AB2F21C-2142-417D-923F-94FCBAA9D398}" srcOrd="0" destOrd="0" presId="urn:microsoft.com/office/officeart/2005/8/layout/StepDownProcess"/>
    <dgm:cxn modelId="{DF0E8C5F-9400-436D-A8CF-A5E730AF4B97}" type="presParOf" srcId="{3AB2F21C-2142-417D-923F-94FCBAA9D398}" destId="{9A233AC9-A237-4AD3-932E-67B7822C33F6}" srcOrd="0" destOrd="0" presId="urn:microsoft.com/office/officeart/2005/8/layout/StepDownProcess"/>
    <dgm:cxn modelId="{07BDC483-59F1-4A0D-A6C5-8834513F11AF}" type="presParOf" srcId="{3AB2F21C-2142-417D-923F-94FCBAA9D398}" destId="{0124D5B8-06BC-4E26-BB8C-E3E37B080C00}" srcOrd="1" destOrd="0" presId="urn:microsoft.com/office/officeart/2005/8/layout/StepDownProcess"/>
    <dgm:cxn modelId="{94967C40-814F-46F9-8CBC-FA1A6A5A56A2}" type="presParOf" srcId="{3AB2F21C-2142-417D-923F-94FCBAA9D398}" destId="{854558B6-19D9-4FAD-BE67-40FD320796C6}" srcOrd="2" destOrd="0" presId="urn:microsoft.com/office/officeart/2005/8/layout/StepDownProcess"/>
    <dgm:cxn modelId="{F539E319-881E-44DB-AF12-D4715410A81D}" type="presParOf" srcId="{63B67B7C-83D8-449F-99A6-ED1FDE2ED72F}" destId="{12B4A8DA-FF48-4598-B1F8-0B3B43C2398E}" srcOrd="1" destOrd="0" presId="urn:microsoft.com/office/officeart/2005/8/layout/StepDownProcess"/>
    <dgm:cxn modelId="{11FA2086-6C5A-472A-AFBD-884054A9820C}" type="presParOf" srcId="{63B67B7C-83D8-449F-99A6-ED1FDE2ED72F}" destId="{C5D4EA3A-6793-41EA-871D-63CA1A168ABB}" srcOrd="2" destOrd="0" presId="urn:microsoft.com/office/officeart/2005/8/layout/StepDownProcess"/>
    <dgm:cxn modelId="{855F281D-A75F-481A-A37C-45DC947DC891}" type="presParOf" srcId="{C5D4EA3A-6793-41EA-871D-63CA1A168ABB}" destId="{125FE868-DA7A-4E0E-BCF0-07742592015C}" srcOrd="0" destOrd="0" presId="urn:microsoft.com/office/officeart/2005/8/layout/StepDownProcess"/>
    <dgm:cxn modelId="{CF38399D-12B0-43A3-81C8-4D5741234697}" type="presParOf" srcId="{C5D4EA3A-6793-41EA-871D-63CA1A168ABB}" destId="{FD724DB8-AB94-4C32-9202-DA9CB30A089F}" srcOrd="1" destOrd="0" presId="urn:microsoft.com/office/officeart/2005/8/layout/StepDownProcess"/>
    <dgm:cxn modelId="{C25AB353-66D6-4C5D-B239-A907CAC7F72E}" type="presParOf" srcId="{C5D4EA3A-6793-41EA-871D-63CA1A168ABB}" destId="{88725113-B3F4-42F7-AFC7-61B6A1DA6A63}" srcOrd="2" destOrd="0" presId="urn:microsoft.com/office/officeart/2005/8/layout/StepDownProcess"/>
    <dgm:cxn modelId="{81AFF5E4-D24C-447B-B17B-0EADAD6B17BC}" type="presParOf" srcId="{63B67B7C-83D8-449F-99A6-ED1FDE2ED72F}" destId="{44DD5979-6FC3-4A0E-9490-979BA965182B}" srcOrd="3" destOrd="0" presId="urn:microsoft.com/office/officeart/2005/8/layout/StepDownProcess"/>
    <dgm:cxn modelId="{D1B4957A-7775-4ECE-B775-3C6179C89F55}" type="presParOf" srcId="{63B67B7C-83D8-449F-99A6-ED1FDE2ED72F}" destId="{BB6CA289-F865-40BE-AE67-92A801F7A1FF}" srcOrd="4" destOrd="0" presId="urn:microsoft.com/office/officeart/2005/8/layout/StepDownProcess"/>
    <dgm:cxn modelId="{DF7B4626-1C44-4E7E-9030-EDAD9BEB82CA}" type="presParOf" srcId="{BB6CA289-F865-40BE-AE67-92A801F7A1FF}" destId="{7AED2F79-8CE1-4E57-AD72-B1C1DE5E9A57}" srcOrd="0" destOrd="0" presId="urn:microsoft.com/office/officeart/2005/8/layout/StepDownProcess"/>
    <dgm:cxn modelId="{D9FC7D54-8FF1-4C41-86D7-51AD75052C3D}" type="presParOf" srcId="{BB6CA289-F865-40BE-AE67-92A801F7A1FF}" destId="{35DC910E-4039-4C35-976C-A6507E4D91E0}" srcOrd="1" destOrd="0" presId="urn:microsoft.com/office/officeart/2005/8/layout/StepDownProcess"/>
    <dgm:cxn modelId="{C2F06735-3951-427C-9AEE-49DA6858D474}" type="presParOf" srcId="{BB6CA289-F865-40BE-AE67-92A801F7A1FF}" destId="{3A45E10B-303E-42EF-A691-E23C0472E646}" srcOrd="2" destOrd="0" presId="urn:microsoft.com/office/officeart/2005/8/layout/StepDownProcess"/>
    <dgm:cxn modelId="{D93B12B7-A248-4170-8DE0-DB64C13C8802}" type="presParOf" srcId="{63B67B7C-83D8-449F-99A6-ED1FDE2ED72F}" destId="{A942D571-FB0B-45F8-A81C-387F95C82B24}" srcOrd="5" destOrd="0" presId="urn:microsoft.com/office/officeart/2005/8/layout/StepDownProcess"/>
    <dgm:cxn modelId="{B7E0355B-36A8-4768-A564-A6991C5909DA}" type="presParOf" srcId="{63B67B7C-83D8-449F-99A6-ED1FDE2ED72F}" destId="{74D2091D-CF1D-4747-B800-7E14A19342A8}" srcOrd="6" destOrd="0" presId="urn:microsoft.com/office/officeart/2005/8/layout/StepDownProcess"/>
    <dgm:cxn modelId="{15E64FD7-63A9-4B7A-A3C5-7D4ADC16565F}" type="presParOf" srcId="{74D2091D-CF1D-4747-B800-7E14A19342A8}" destId="{EF6F6526-0546-407F-91B9-67A21330E55F}" srcOrd="0" destOrd="0" presId="urn:microsoft.com/office/officeart/2005/8/layout/StepDownProcess"/>
    <dgm:cxn modelId="{1BCAFCD0-2F33-4EB2-BDC9-1FE0F823E1E1}" type="presParOf" srcId="{74D2091D-CF1D-4747-B800-7E14A19342A8}" destId="{E06492EB-02BC-4FBC-A2ED-DF2B413905D3}" srcOrd="1" destOrd="0" presId="urn:microsoft.com/office/officeart/2005/8/layout/StepDownProcess"/>
    <dgm:cxn modelId="{9D1DF2B1-3404-4657-859F-C38F0A89D5DE}" type="presParOf" srcId="{74D2091D-CF1D-4747-B800-7E14A19342A8}" destId="{270B0C07-C3E7-4FBD-9274-356DA2732E6C}" srcOrd="2" destOrd="0" presId="urn:microsoft.com/office/officeart/2005/8/layout/StepDownProcess"/>
    <dgm:cxn modelId="{2BAA5C8C-161C-470A-8099-CFF92617C100}" type="presParOf" srcId="{63B67B7C-83D8-449F-99A6-ED1FDE2ED72F}" destId="{9813C544-8292-495F-AB5D-84FCDA88D6B1}" srcOrd="7" destOrd="0" presId="urn:microsoft.com/office/officeart/2005/8/layout/StepDownProcess"/>
    <dgm:cxn modelId="{82E1F12E-BE22-4D60-B259-D6C77F94E1D9}" type="presParOf" srcId="{63B67B7C-83D8-449F-99A6-ED1FDE2ED72F}" destId="{0ECA4FEF-3198-4C4C-A8CF-054E1388C3FC}" srcOrd="8" destOrd="0" presId="urn:microsoft.com/office/officeart/2005/8/layout/StepDownProcess"/>
    <dgm:cxn modelId="{B08D9A02-BFB4-4435-8DFC-65E23C84A9EB}" type="presParOf" srcId="{0ECA4FEF-3198-4C4C-A8CF-054E1388C3FC}" destId="{A0A268FB-F974-4F4E-B582-C608B4BEFA0B}" srcOrd="0" destOrd="0" presId="urn:microsoft.com/office/officeart/2005/8/layout/StepDownProcess"/>
    <dgm:cxn modelId="{9DB49CA1-C54D-4EA5-AA18-648CC2C7ED22}" type="presParOf" srcId="{0ECA4FEF-3198-4C4C-A8CF-054E1388C3FC}" destId="{CAB9683D-92C5-4E95-B58B-7C344544539A}" srcOrd="1" destOrd="0" presId="urn:microsoft.com/office/officeart/2005/8/layout/StepDownProcess"/>
    <dgm:cxn modelId="{B1772FA3-2917-4192-AFF9-FB99438EFEF5}" type="presParOf" srcId="{0ECA4FEF-3198-4C4C-A8CF-054E1388C3FC}" destId="{4D945BD7-3739-459A-809E-96277BCDA2C2}" srcOrd="2" destOrd="0" presId="urn:microsoft.com/office/officeart/2005/8/layout/StepDownProcess"/>
    <dgm:cxn modelId="{7D5682AD-4E86-42BA-A797-BF7A433E2F10}" type="presParOf" srcId="{63B67B7C-83D8-449F-99A6-ED1FDE2ED72F}" destId="{6EA15710-6303-44BF-80B6-FE0599C20DD1}" srcOrd="9" destOrd="0" presId="urn:microsoft.com/office/officeart/2005/8/layout/StepDownProcess"/>
    <dgm:cxn modelId="{B9717B33-BF99-4214-A14A-63EF58BCEDE4}" type="presParOf" srcId="{63B67B7C-83D8-449F-99A6-ED1FDE2ED72F}" destId="{C6ED17DA-A2F6-4AA4-9835-CA1B4A7A12DF}" srcOrd="10" destOrd="0" presId="urn:microsoft.com/office/officeart/2005/8/layout/StepDownProcess"/>
    <dgm:cxn modelId="{D8B3D787-C5A6-4948-B542-942F9E7A1858}" type="presParOf" srcId="{C6ED17DA-A2F6-4AA4-9835-CA1B4A7A12DF}" destId="{C8BDA9E0-96F7-4B51-8B50-68958F2DD3D1}" srcOrd="0" destOrd="0" presId="urn:microsoft.com/office/officeart/2005/8/layout/StepDownProcess"/>
    <dgm:cxn modelId="{F62B6562-443A-42DB-94AA-62FA56DAA0D6}" type="presParOf" srcId="{C6ED17DA-A2F6-4AA4-9835-CA1B4A7A12DF}" destId="{03DD4894-2BA7-4B52-B9ED-6567B32D790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309" y="6141"/>
          <a:ext cx="1614663" cy="2030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1942</a:t>
          </a:r>
        </a:p>
      </dsp:txBody>
      <dsp:txXfrm>
        <a:off x="309" y="6141"/>
        <a:ext cx="1614663" cy="645865"/>
      </dsp:txXfrm>
    </dsp:sp>
    <dsp:sp modelId="{AADC5137-584C-4955-BC80-BA591E6D0A93}">
      <dsp:nvSpPr>
        <dsp:cNvPr id="0" name=""/>
        <dsp:cNvSpPr/>
      </dsp:nvSpPr>
      <dsp:spPr>
        <a:xfrm>
          <a:off x="168201" y="652006"/>
          <a:ext cx="1940308" cy="2707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First rules of faculty tenure established</a:t>
          </a:r>
        </a:p>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30% of faculty held terminal degrees</a:t>
          </a:r>
        </a:p>
      </dsp:txBody>
      <dsp:txXfrm>
        <a:off x="225031" y="708836"/>
        <a:ext cx="1826648" cy="2593540"/>
      </dsp:txXfrm>
    </dsp:sp>
    <dsp:sp modelId="{BEDA080E-9B74-4FE6-A7F4-5A045E1BFFCE}">
      <dsp:nvSpPr>
        <dsp:cNvPr id="0" name=""/>
        <dsp:cNvSpPr/>
      </dsp:nvSpPr>
      <dsp:spPr>
        <a:xfrm>
          <a:off x="1900455" y="128071"/>
          <a:ext cx="605223" cy="40200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900455" y="208472"/>
        <a:ext cx="484622" cy="241202"/>
      </dsp:txXfrm>
    </dsp:sp>
    <dsp:sp modelId="{4F06F765-494A-40BF-93D8-04CAF3F2AF9C}">
      <dsp:nvSpPr>
        <dsp:cNvPr id="0" name=""/>
        <dsp:cNvSpPr/>
      </dsp:nvSpPr>
      <dsp:spPr>
        <a:xfrm>
          <a:off x="2756904" y="6141"/>
          <a:ext cx="1614663" cy="2030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1946</a:t>
          </a:r>
        </a:p>
      </dsp:txBody>
      <dsp:txXfrm>
        <a:off x="2756904" y="6141"/>
        <a:ext cx="1614663" cy="645865"/>
      </dsp:txXfrm>
    </dsp:sp>
    <dsp:sp modelId="{F7B8BC00-1C7F-4263-BADD-33590E92DE2B}">
      <dsp:nvSpPr>
        <dsp:cNvPr id="0" name=""/>
        <dsp:cNvSpPr/>
      </dsp:nvSpPr>
      <dsp:spPr>
        <a:xfrm>
          <a:off x="2933434" y="652006"/>
          <a:ext cx="1923031" cy="2707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Tenure rules suspended due to influx of students &amp; faculty following the end of WWII</a:t>
          </a:r>
        </a:p>
      </dsp:txBody>
      <dsp:txXfrm>
        <a:off x="2989758" y="708330"/>
        <a:ext cx="1810383" cy="2594552"/>
      </dsp:txXfrm>
    </dsp:sp>
    <dsp:sp modelId="{5C7EF784-3192-4B9F-B2AC-F409776F53F8}">
      <dsp:nvSpPr>
        <dsp:cNvPr id="0" name=""/>
        <dsp:cNvSpPr/>
      </dsp:nvSpPr>
      <dsp:spPr>
        <a:xfrm>
          <a:off x="4654891" y="128071"/>
          <a:ext cx="600645" cy="40200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654891" y="208472"/>
        <a:ext cx="480044" cy="241202"/>
      </dsp:txXfrm>
    </dsp:sp>
    <dsp:sp modelId="{84C088DD-95DA-4DE8-A0FB-057F8DC07EF0}">
      <dsp:nvSpPr>
        <dsp:cNvPr id="0" name=""/>
        <dsp:cNvSpPr/>
      </dsp:nvSpPr>
      <dsp:spPr>
        <a:xfrm>
          <a:off x="5504860" y="6141"/>
          <a:ext cx="1614663" cy="2030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1952</a:t>
          </a:r>
        </a:p>
      </dsp:txBody>
      <dsp:txXfrm>
        <a:off x="5504860" y="6141"/>
        <a:ext cx="1614663" cy="645865"/>
      </dsp:txXfrm>
    </dsp:sp>
    <dsp:sp modelId="{861EC2C3-F2F4-43E9-921B-F580993A9421}">
      <dsp:nvSpPr>
        <dsp:cNvPr id="0" name=""/>
        <dsp:cNvSpPr/>
      </dsp:nvSpPr>
      <dsp:spPr>
        <a:xfrm>
          <a:off x="5653683" y="652006"/>
          <a:ext cx="1978447" cy="2707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Revised set of tenure rules implemented</a:t>
          </a:r>
        </a:p>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45% of faculty held terminal degrees</a:t>
          </a:r>
        </a:p>
      </dsp:txBody>
      <dsp:txXfrm>
        <a:off x="5711630" y="709953"/>
        <a:ext cx="1862553" cy="2591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3796" y="675513"/>
          <a:ext cx="1726019" cy="6912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1952 - 1957</a:t>
          </a:r>
        </a:p>
      </dsp:txBody>
      <dsp:txXfrm>
        <a:off x="3796" y="675513"/>
        <a:ext cx="1726019" cy="460800"/>
      </dsp:txXfrm>
    </dsp:sp>
    <dsp:sp modelId="{AADC5137-584C-4955-BC80-BA591E6D0A93}">
      <dsp:nvSpPr>
        <dsp:cNvPr id="0" name=""/>
        <dsp:cNvSpPr/>
      </dsp:nvSpPr>
      <dsp:spPr>
        <a:xfrm>
          <a:off x="357318" y="1136313"/>
          <a:ext cx="1726019" cy="19008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Student enrollment grows from 15,500 to more than 20,000 students</a:t>
          </a:r>
        </a:p>
      </dsp:txBody>
      <dsp:txXfrm>
        <a:off x="407871" y="1186866"/>
        <a:ext cx="1624913" cy="1799694"/>
      </dsp:txXfrm>
    </dsp:sp>
    <dsp:sp modelId="{BEDA080E-9B74-4FE6-A7F4-5A045E1BFFCE}">
      <dsp:nvSpPr>
        <dsp:cNvPr id="0" name=""/>
        <dsp:cNvSpPr/>
      </dsp:nvSpPr>
      <dsp:spPr>
        <a:xfrm>
          <a:off x="1991474" y="69104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991474" y="776995"/>
        <a:ext cx="425797" cy="257836"/>
      </dsp:txXfrm>
    </dsp:sp>
    <dsp:sp modelId="{4F06F765-494A-40BF-93D8-04CAF3F2AF9C}">
      <dsp:nvSpPr>
        <dsp:cNvPr id="0" name=""/>
        <dsp:cNvSpPr/>
      </dsp:nvSpPr>
      <dsp:spPr>
        <a:xfrm>
          <a:off x="2776449" y="675513"/>
          <a:ext cx="1726019" cy="6912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Late 1950’s</a:t>
          </a:r>
        </a:p>
      </dsp:txBody>
      <dsp:txXfrm>
        <a:off x="2776449" y="675513"/>
        <a:ext cx="1726019" cy="460800"/>
      </dsp:txXfrm>
    </dsp:sp>
    <dsp:sp modelId="{F7B8BC00-1C7F-4263-BADD-33590E92DE2B}">
      <dsp:nvSpPr>
        <dsp:cNvPr id="0" name=""/>
        <dsp:cNvSpPr/>
      </dsp:nvSpPr>
      <dsp:spPr>
        <a:xfrm>
          <a:off x="3129971" y="1136313"/>
          <a:ext cx="1726019" cy="19008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67% of Instructors obtained terminal degrees</a:t>
          </a:r>
        </a:p>
      </dsp:txBody>
      <dsp:txXfrm>
        <a:off x="3180524" y="1186866"/>
        <a:ext cx="1624913" cy="1799694"/>
      </dsp:txXfrm>
    </dsp:sp>
    <dsp:sp modelId="{5C7EF784-3192-4B9F-B2AC-F409776F53F8}">
      <dsp:nvSpPr>
        <dsp:cNvPr id="0" name=""/>
        <dsp:cNvSpPr/>
      </dsp:nvSpPr>
      <dsp:spPr>
        <a:xfrm>
          <a:off x="4764127" y="69104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764127" y="776995"/>
        <a:ext cx="425797" cy="257836"/>
      </dsp:txXfrm>
    </dsp:sp>
    <dsp:sp modelId="{84C088DD-95DA-4DE8-A0FB-057F8DC07EF0}">
      <dsp:nvSpPr>
        <dsp:cNvPr id="0" name=""/>
        <dsp:cNvSpPr/>
      </dsp:nvSpPr>
      <dsp:spPr>
        <a:xfrm>
          <a:off x="5549102" y="675513"/>
          <a:ext cx="1726019" cy="6912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1959</a:t>
          </a:r>
        </a:p>
      </dsp:txBody>
      <dsp:txXfrm>
        <a:off x="5549102" y="675513"/>
        <a:ext cx="1726019" cy="460800"/>
      </dsp:txXfrm>
    </dsp:sp>
    <dsp:sp modelId="{861EC2C3-F2F4-43E9-921B-F580993A9421}">
      <dsp:nvSpPr>
        <dsp:cNvPr id="0" name=""/>
        <dsp:cNvSpPr/>
      </dsp:nvSpPr>
      <dsp:spPr>
        <a:xfrm>
          <a:off x="5902624" y="1136313"/>
          <a:ext cx="1726019" cy="19008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SPECIALIST category established to accommodate changing needs of the university</a:t>
          </a:r>
        </a:p>
      </dsp:txBody>
      <dsp:txXfrm>
        <a:off x="5953177" y="1186866"/>
        <a:ext cx="1624913" cy="17996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0" y="0"/>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1977</a:t>
          </a:r>
        </a:p>
      </dsp:txBody>
      <dsp:txXfrm>
        <a:off x="0" y="0"/>
        <a:ext cx="1726019" cy="690407"/>
      </dsp:txXfrm>
    </dsp:sp>
    <dsp:sp modelId="{AADC5137-584C-4955-BC80-BA591E6D0A93}">
      <dsp:nvSpPr>
        <dsp:cNvPr id="0" name=""/>
        <dsp:cNvSpPr/>
      </dsp:nvSpPr>
      <dsp:spPr>
        <a:xfrm>
          <a:off x="329322" y="685231"/>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Specialist operating procedures formalized</a:t>
          </a:r>
        </a:p>
      </dsp:txBody>
      <dsp:txXfrm>
        <a:off x="379875" y="735784"/>
        <a:ext cx="1624913" cy="1742094"/>
      </dsp:txXfrm>
    </dsp:sp>
    <dsp:sp modelId="{BEDA080E-9B74-4FE6-A7F4-5A045E1BFFCE}">
      <dsp:nvSpPr>
        <dsp:cNvPr id="0" name=""/>
        <dsp:cNvSpPr/>
      </dsp:nvSpPr>
      <dsp:spPr>
        <a:xfrm rot="2674">
          <a:off x="1988626" y="131431"/>
          <a:ext cx="556727"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988626" y="217327"/>
        <a:ext cx="427809" cy="257836"/>
      </dsp:txXfrm>
    </dsp:sp>
    <dsp:sp modelId="{4F06F765-494A-40BF-93D8-04CAF3F2AF9C}">
      <dsp:nvSpPr>
        <dsp:cNvPr id="0" name=""/>
        <dsp:cNvSpPr/>
      </dsp:nvSpPr>
      <dsp:spPr>
        <a:xfrm>
          <a:off x="2776449" y="2159"/>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Early 1980’s</a:t>
          </a:r>
        </a:p>
      </dsp:txBody>
      <dsp:txXfrm>
        <a:off x="2776449" y="2159"/>
        <a:ext cx="1726019" cy="690407"/>
      </dsp:txXfrm>
    </dsp:sp>
    <dsp:sp modelId="{F7B8BC00-1C7F-4263-BADD-33590E92DE2B}">
      <dsp:nvSpPr>
        <dsp:cNvPr id="0" name=""/>
        <dsp:cNvSpPr/>
      </dsp:nvSpPr>
      <dsp:spPr>
        <a:xfrm>
          <a:off x="3129971" y="692567"/>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More extensive set of policies drafted, with formal input from Specialists</a:t>
          </a:r>
        </a:p>
      </dsp:txBody>
      <dsp:txXfrm>
        <a:off x="3180524" y="743120"/>
        <a:ext cx="1624913" cy="1742094"/>
      </dsp:txXfrm>
    </dsp:sp>
    <dsp:sp modelId="{5C7EF784-3192-4B9F-B2AC-F409776F53F8}">
      <dsp:nvSpPr>
        <dsp:cNvPr id="0" name=""/>
        <dsp:cNvSpPr/>
      </dsp:nvSpPr>
      <dsp:spPr>
        <a:xfrm>
          <a:off x="4764127" y="13249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764127" y="218445"/>
        <a:ext cx="425797" cy="257836"/>
      </dsp:txXfrm>
    </dsp:sp>
    <dsp:sp modelId="{84C088DD-95DA-4DE8-A0FB-057F8DC07EF0}">
      <dsp:nvSpPr>
        <dsp:cNvPr id="0" name=""/>
        <dsp:cNvSpPr/>
      </dsp:nvSpPr>
      <dsp:spPr>
        <a:xfrm>
          <a:off x="5549102" y="2159"/>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Late 1980’s</a:t>
          </a:r>
        </a:p>
      </dsp:txBody>
      <dsp:txXfrm>
        <a:off x="5549102" y="2159"/>
        <a:ext cx="1726019" cy="690407"/>
      </dsp:txXfrm>
    </dsp:sp>
    <dsp:sp modelId="{861EC2C3-F2F4-43E9-921B-F580993A9421}">
      <dsp:nvSpPr>
        <dsp:cNvPr id="0" name=""/>
        <dsp:cNvSpPr/>
      </dsp:nvSpPr>
      <dsp:spPr>
        <a:xfrm>
          <a:off x="5902624" y="692567"/>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Continued growth in the number of Specialists across campus</a:t>
          </a:r>
        </a:p>
      </dsp:txBody>
      <dsp:txXfrm>
        <a:off x="5953177" y="743120"/>
        <a:ext cx="1624913" cy="1742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430"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1992</a:t>
          </a:r>
        </a:p>
      </dsp:txBody>
      <dsp:txXfrm>
        <a:off x="430" y="24096"/>
        <a:ext cx="1543519" cy="617407"/>
      </dsp:txXfrm>
    </dsp:sp>
    <dsp:sp modelId="{AADC5137-584C-4955-BC80-BA591E6D0A93}">
      <dsp:nvSpPr>
        <dsp:cNvPr id="0" name=""/>
        <dsp:cNvSpPr/>
      </dsp:nvSpPr>
      <dsp:spPr>
        <a:xfrm>
          <a:off x="71122" y="641503"/>
          <a:ext cx="2034420"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BOT approved the Academic Specialist Appointment System Policies</a:t>
          </a:r>
        </a:p>
      </dsp:txBody>
      <dsp:txXfrm>
        <a:off x="130708" y="701089"/>
        <a:ext cx="1915248" cy="3279228"/>
      </dsp:txXfrm>
    </dsp:sp>
    <dsp:sp modelId="{BEDA080E-9B74-4FE6-A7F4-5A045E1BFFCE}">
      <dsp:nvSpPr>
        <dsp:cNvPr id="0" name=""/>
        <dsp:cNvSpPr/>
      </dsp:nvSpPr>
      <dsp:spPr>
        <a:xfrm>
          <a:off x="1839304" y="140654"/>
          <a:ext cx="626151" cy="3842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839304" y="217512"/>
        <a:ext cx="510864" cy="230575"/>
      </dsp:txXfrm>
    </dsp:sp>
    <dsp:sp modelId="{4F06F765-494A-40BF-93D8-04CAF3F2AF9C}">
      <dsp:nvSpPr>
        <dsp:cNvPr id="0" name=""/>
        <dsp:cNvSpPr/>
      </dsp:nvSpPr>
      <dsp:spPr>
        <a:xfrm>
          <a:off x="2725368"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1993</a:t>
          </a:r>
        </a:p>
      </dsp:txBody>
      <dsp:txXfrm>
        <a:off x="2725368" y="24096"/>
        <a:ext cx="1543519" cy="617407"/>
      </dsp:txXfrm>
    </dsp:sp>
    <dsp:sp modelId="{F7B8BC00-1C7F-4263-BADD-33590E92DE2B}">
      <dsp:nvSpPr>
        <dsp:cNvPr id="0" name=""/>
        <dsp:cNvSpPr/>
      </dsp:nvSpPr>
      <dsp:spPr>
        <a:xfrm>
          <a:off x="2846672" y="641503"/>
          <a:ext cx="1933196"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The Academic Specialist Advisory Committee formed</a:t>
          </a:r>
        </a:p>
      </dsp:txBody>
      <dsp:txXfrm>
        <a:off x="2903293" y="698124"/>
        <a:ext cx="1819954" cy="3285158"/>
      </dsp:txXfrm>
    </dsp:sp>
    <dsp:sp modelId="{5C7EF784-3192-4B9F-B2AC-F409776F53F8}">
      <dsp:nvSpPr>
        <dsp:cNvPr id="0" name=""/>
        <dsp:cNvSpPr/>
      </dsp:nvSpPr>
      <dsp:spPr>
        <a:xfrm>
          <a:off x="4558653" y="140654"/>
          <a:ext cx="614302" cy="3842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558653" y="217512"/>
        <a:ext cx="499015" cy="230575"/>
      </dsp:txXfrm>
    </dsp:sp>
    <dsp:sp modelId="{84C088DD-95DA-4DE8-A0FB-057F8DC07EF0}">
      <dsp:nvSpPr>
        <dsp:cNvPr id="0" name=""/>
        <dsp:cNvSpPr/>
      </dsp:nvSpPr>
      <dsp:spPr>
        <a:xfrm>
          <a:off x="5427949"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Today</a:t>
          </a:r>
        </a:p>
      </dsp:txBody>
      <dsp:txXfrm>
        <a:off x="5427949" y="24096"/>
        <a:ext cx="1543519" cy="617407"/>
      </dsp:txXfrm>
    </dsp:sp>
    <dsp:sp modelId="{861EC2C3-F2F4-43E9-921B-F580993A9421}">
      <dsp:nvSpPr>
        <dsp:cNvPr id="0" name=""/>
        <dsp:cNvSpPr/>
      </dsp:nvSpPr>
      <dsp:spPr>
        <a:xfrm>
          <a:off x="5399694" y="641503"/>
          <a:ext cx="2232314"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Specialists continue to serve as an integral part of the educational framework of MSU</a:t>
          </a:r>
        </a:p>
      </dsp:txBody>
      <dsp:txXfrm>
        <a:off x="5465076" y="706885"/>
        <a:ext cx="2101550" cy="3267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BEEC6-805C-4A12-B839-804F34AF3F4F}">
      <dsp:nvSpPr>
        <dsp:cNvPr id="0" name=""/>
        <dsp:cNvSpPr/>
      </dsp:nvSpPr>
      <dsp:spPr>
        <a:xfrm rot="5400000">
          <a:off x="830046" y="1907643"/>
          <a:ext cx="1704877" cy="194094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272B9D-319B-40A0-9444-5C44C4CF2E22}">
      <dsp:nvSpPr>
        <dsp:cNvPr id="0" name=""/>
        <dsp:cNvSpPr/>
      </dsp:nvSpPr>
      <dsp:spPr>
        <a:xfrm>
          <a:off x="378357" y="17753"/>
          <a:ext cx="2870009" cy="2008913"/>
        </a:xfrm>
        <a:prstGeom prst="roundRect">
          <a:avLst>
            <a:gd name="adj" fmla="val 16670"/>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0" i="0" kern="1200" dirty="0">
              <a:latin typeface="Gotham Book" pitchFamily="50" charset="0"/>
              <a:cs typeface="Gotham Book" pitchFamily="50" charset="0"/>
            </a:rPr>
            <a:t>Appointed as a Continuing System Specialist to a 3-year probationary appointment</a:t>
          </a:r>
          <a:endParaRPr lang="en-US" sz="1800" kern="1200" dirty="0">
            <a:latin typeface="Gotham Book" pitchFamily="50" charset="0"/>
            <a:cs typeface="Gotham Book" pitchFamily="50" charset="0"/>
          </a:endParaRPr>
        </a:p>
      </dsp:txBody>
      <dsp:txXfrm>
        <a:off x="476442" y="115838"/>
        <a:ext cx="2673839" cy="1812743"/>
      </dsp:txXfrm>
    </dsp:sp>
    <dsp:sp modelId="{02E07910-473A-4324-964A-83C2C1FB5354}">
      <dsp:nvSpPr>
        <dsp:cNvPr id="0" name=""/>
        <dsp:cNvSpPr/>
      </dsp:nvSpPr>
      <dsp:spPr>
        <a:xfrm>
          <a:off x="3248367" y="209348"/>
          <a:ext cx="2087371" cy="162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During the second year a reappointment review occurs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unsuccessful, the appointment ends as originally scheduled</a:t>
          </a:r>
          <a:endParaRPr lang="en-US" sz="1600" kern="1200" dirty="0">
            <a:latin typeface="Gotham Book" pitchFamily="50" charset="0"/>
            <a:cs typeface="Gotham Book" pitchFamily="50" charset="0"/>
          </a:endParaRPr>
        </a:p>
      </dsp:txBody>
      <dsp:txXfrm>
        <a:off x="3248367" y="209348"/>
        <a:ext cx="2087371" cy="1623692"/>
      </dsp:txXfrm>
    </dsp:sp>
    <dsp:sp modelId="{7D40DB8C-6744-4E25-9795-A7B61A0D4893}">
      <dsp:nvSpPr>
        <dsp:cNvPr id="0" name=""/>
        <dsp:cNvSpPr/>
      </dsp:nvSpPr>
      <dsp:spPr>
        <a:xfrm>
          <a:off x="2679807" y="2138764"/>
          <a:ext cx="2870009" cy="1774995"/>
        </a:xfrm>
        <a:prstGeom prst="roundRect">
          <a:avLst>
            <a:gd name="adj" fmla="val 16670"/>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0" i="0" kern="1200" dirty="0">
              <a:latin typeface="Gotham Book" pitchFamily="50" charset="0"/>
              <a:cs typeface="Gotham Book" pitchFamily="50" charset="0"/>
            </a:rPr>
            <a:t>If successfully reappointed, the Specialist begins a second 3-year probationary appointment</a:t>
          </a:r>
          <a:endParaRPr lang="en-US" sz="1800" kern="1200" dirty="0">
            <a:latin typeface="Gotham Book" pitchFamily="50" charset="0"/>
            <a:cs typeface="Gotham Book" pitchFamily="50" charset="0"/>
          </a:endParaRPr>
        </a:p>
      </dsp:txBody>
      <dsp:txXfrm>
        <a:off x="2766471" y="2225428"/>
        <a:ext cx="2696681" cy="1601667"/>
      </dsp:txXfrm>
    </dsp:sp>
    <dsp:sp modelId="{AC595C2D-19E5-46EB-A693-4487261D9BEA}">
      <dsp:nvSpPr>
        <dsp:cNvPr id="0" name=""/>
        <dsp:cNvSpPr/>
      </dsp:nvSpPr>
      <dsp:spPr>
        <a:xfrm>
          <a:off x="5494412" y="2243116"/>
          <a:ext cx="2359293" cy="1348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During the second year, the continuing review occurs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successful, one is reappointed with continuing status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unsuccessful, the appointment ends as originally scheduled</a:t>
          </a:r>
          <a:endParaRPr lang="en-US" sz="1600" kern="1200" dirty="0">
            <a:latin typeface="Gotham Book" pitchFamily="50" charset="0"/>
            <a:cs typeface="Gotham Book" pitchFamily="50" charset="0"/>
          </a:endParaRPr>
        </a:p>
      </dsp:txBody>
      <dsp:txXfrm>
        <a:off x="5494412" y="2243116"/>
        <a:ext cx="2359293" cy="13484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33AC9-A237-4AD3-932E-67B7822C33F6}">
      <dsp:nvSpPr>
        <dsp:cNvPr id="0" name=""/>
        <dsp:cNvSpPr/>
      </dsp:nvSpPr>
      <dsp:spPr>
        <a:xfrm rot="5400000">
          <a:off x="1139020" y="685521"/>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24D5B8-06BC-4E26-BB8C-E3E37B080C00}">
      <dsp:nvSpPr>
        <dsp:cNvPr id="0" name=""/>
        <dsp:cNvSpPr/>
      </dsp:nvSpPr>
      <dsp:spPr>
        <a:xfrm>
          <a:off x="651244" y="31405"/>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Academic Specialist notified when the evaluation is to take place</a:t>
          </a:r>
        </a:p>
      </dsp:txBody>
      <dsp:txXfrm>
        <a:off x="685192" y="65353"/>
        <a:ext cx="1588331" cy="627414"/>
      </dsp:txXfrm>
    </dsp:sp>
    <dsp:sp modelId="{854558B6-19D9-4FAD-BE67-40FD320796C6}">
      <dsp:nvSpPr>
        <dsp:cNvPr id="0" name=""/>
        <dsp:cNvSpPr/>
      </dsp:nvSpPr>
      <dsp:spPr>
        <a:xfrm>
          <a:off x="2581115" y="81837"/>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Nov</a:t>
          </a:r>
        </a:p>
      </dsp:txBody>
      <dsp:txXfrm>
        <a:off x="2581115" y="81837"/>
        <a:ext cx="1240611" cy="561980"/>
      </dsp:txXfrm>
    </dsp:sp>
    <dsp:sp modelId="{125FE868-DA7A-4E0E-BCF0-07742592015C}">
      <dsp:nvSpPr>
        <dsp:cNvPr id="0" name=""/>
        <dsp:cNvSpPr/>
      </dsp:nvSpPr>
      <dsp:spPr>
        <a:xfrm rot="5400000">
          <a:off x="2246057" y="1466584"/>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24DB8-AB94-4C32-9202-DA9CB30A089F}">
      <dsp:nvSpPr>
        <dsp:cNvPr id="0" name=""/>
        <dsp:cNvSpPr/>
      </dsp:nvSpPr>
      <dsp:spPr>
        <a:xfrm>
          <a:off x="1758281" y="812469"/>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 committee is established, composed of individuals knowledgeable about the position</a:t>
          </a:r>
        </a:p>
      </dsp:txBody>
      <dsp:txXfrm>
        <a:off x="1792229" y="846417"/>
        <a:ext cx="1588331" cy="627414"/>
      </dsp:txXfrm>
    </dsp:sp>
    <dsp:sp modelId="{88725113-B3F4-42F7-AFC7-61B6A1DA6A63}">
      <dsp:nvSpPr>
        <dsp:cNvPr id="0" name=""/>
        <dsp:cNvSpPr/>
      </dsp:nvSpPr>
      <dsp:spPr>
        <a:xfrm>
          <a:off x="3688152" y="862901"/>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Dec - Feb</a:t>
          </a:r>
        </a:p>
      </dsp:txBody>
      <dsp:txXfrm>
        <a:off x="3688152" y="862901"/>
        <a:ext cx="1240611" cy="561980"/>
      </dsp:txXfrm>
    </dsp:sp>
    <dsp:sp modelId="{7AED2F79-8CE1-4E57-AD72-B1C1DE5E9A57}">
      <dsp:nvSpPr>
        <dsp:cNvPr id="0" name=""/>
        <dsp:cNvSpPr/>
      </dsp:nvSpPr>
      <dsp:spPr>
        <a:xfrm rot="5400000">
          <a:off x="3353093" y="2247648"/>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C910E-4039-4C35-976C-A6507E4D91E0}">
      <dsp:nvSpPr>
        <dsp:cNvPr id="0" name=""/>
        <dsp:cNvSpPr/>
      </dsp:nvSpPr>
      <dsp:spPr>
        <a:xfrm>
          <a:off x="2865318" y="1593532"/>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 committee makes recommendation to the appropriate academic unit administrator</a:t>
          </a:r>
        </a:p>
      </dsp:txBody>
      <dsp:txXfrm>
        <a:off x="2899266" y="1627480"/>
        <a:ext cx="1588331" cy="627414"/>
      </dsp:txXfrm>
    </dsp:sp>
    <dsp:sp modelId="{3A45E10B-303E-42EF-A691-E23C0472E646}">
      <dsp:nvSpPr>
        <dsp:cNvPr id="0" name=""/>
        <dsp:cNvSpPr/>
      </dsp:nvSpPr>
      <dsp:spPr>
        <a:xfrm>
          <a:off x="4795189" y="1643964"/>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Feb</a:t>
          </a:r>
        </a:p>
      </dsp:txBody>
      <dsp:txXfrm>
        <a:off x="4795189" y="1643964"/>
        <a:ext cx="1240611" cy="561980"/>
      </dsp:txXfrm>
    </dsp:sp>
    <dsp:sp modelId="{EF6F6526-0546-407F-91B9-67A21330E55F}">
      <dsp:nvSpPr>
        <dsp:cNvPr id="0" name=""/>
        <dsp:cNvSpPr/>
      </dsp:nvSpPr>
      <dsp:spPr>
        <a:xfrm rot="5400000">
          <a:off x="4460130" y="3028711"/>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6492EB-02BC-4FBC-A2ED-DF2B413905D3}">
      <dsp:nvSpPr>
        <dsp:cNvPr id="0" name=""/>
        <dsp:cNvSpPr/>
      </dsp:nvSpPr>
      <dsp:spPr>
        <a:xfrm>
          <a:off x="3972355" y="2374596"/>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Recommendation is reviewed and sent to the major unit administrator (i.e. Dean)</a:t>
          </a:r>
        </a:p>
      </dsp:txBody>
      <dsp:txXfrm>
        <a:off x="4006303" y="2408544"/>
        <a:ext cx="1588331" cy="627414"/>
      </dsp:txXfrm>
    </dsp:sp>
    <dsp:sp modelId="{270B0C07-C3E7-4FBD-9274-356DA2732E6C}">
      <dsp:nvSpPr>
        <dsp:cNvPr id="0" name=""/>
        <dsp:cNvSpPr/>
      </dsp:nvSpPr>
      <dsp:spPr>
        <a:xfrm>
          <a:off x="5902226" y="2425028"/>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Mar</a:t>
          </a:r>
        </a:p>
      </dsp:txBody>
      <dsp:txXfrm>
        <a:off x="5902226" y="2425028"/>
        <a:ext cx="1240611" cy="561980"/>
      </dsp:txXfrm>
    </dsp:sp>
    <dsp:sp modelId="{A0A268FB-F974-4F4E-B582-C608B4BEFA0B}">
      <dsp:nvSpPr>
        <dsp:cNvPr id="0" name=""/>
        <dsp:cNvSpPr/>
      </dsp:nvSpPr>
      <dsp:spPr>
        <a:xfrm rot="5400000">
          <a:off x="5567167" y="3809775"/>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B9683D-92C5-4E95-B58B-7C344544539A}">
      <dsp:nvSpPr>
        <dsp:cNvPr id="0" name=""/>
        <dsp:cNvSpPr/>
      </dsp:nvSpPr>
      <dsp:spPr>
        <a:xfrm>
          <a:off x="5079391" y="3155659"/>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Dean forwards recommendation to Provost</a:t>
          </a:r>
        </a:p>
      </dsp:txBody>
      <dsp:txXfrm>
        <a:off x="5113339" y="3189607"/>
        <a:ext cx="1588331" cy="627414"/>
      </dsp:txXfrm>
    </dsp:sp>
    <dsp:sp modelId="{4D945BD7-3739-459A-809E-96277BCDA2C2}">
      <dsp:nvSpPr>
        <dsp:cNvPr id="0" name=""/>
        <dsp:cNvSpPr/>
      </dsp:nvSpPr>
      <dsp:spPr>
        <a:xfrm>
          <a:off x="7009263" y="3206092"/>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Due May 15</a:t>
          </a:r>
        </a:p>
      </dsp:txBody>
      <dsp:txXfrm>
        <a:off x="7009263" y="3206092"/>
        <a:ext cx="1240611" cy="561980"/>
      </dsp:txXfrm>
    </dsp:sp>
    <dsp:sp modelId="{C8BDA9E0-96F7-4B51-8B50-68958F2DD3D1}">
      <dsp:nvSpPr>
        <dsp:cNvPr id="0" name=""/>
        <dsp:cNvSpPr/>
      </dsp:nvSpPr>
      <dsp:spPr>
        <a:xfrm>
          <a:off x="6186428" y="3936723"/>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Reviewed by Provost with outcome notification back to unit</a:t>
          </a:r>
        </a:p>
      </dsp:txBody>
      <dsp:txXfrm>
        <a:off x="6220376" y="3970671"/>
        <a:ext cx="1588331" cy="627414"/>
      </dsp:txXfrm>
    </dsp:sp>
    <dsp:sp modelId="{03DD4894-2BA7-4B52-B9ED-6567B32D790B}">
      <dsp:nvSpPr>
        <dsp:cNvPr id="0" name=""/>
        <dsp:cNvSpPr/>
      </dsp:nvSpPr>
      <dsp:spPr>
        <a:xfrm>
          <a:off x="7903388" y="3936914"/>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June</a:t>
          </a:r>
        </a:p>
      </dsp:txBody>
      <dsp:txXfrm>
        <a:off x="7903388" y="3936914"/>
        <a:ext cx="1240611" cy="5619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79379D8-8A20-4C18-AC51-EFFA7C8A1D84}" type="datetimeFigureOut">
              <a:rPr lang="en-US" smtClean="0"/>
              <a:pPr/>
              <a:t>2/14/2022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2146B01-5CE0-493D-BE47-AEB23D457472}" type="slidenum">
              <a:rPr lang="en-US" smtClean="0"/>
              <a:pPr/>
              <a:t>‹#›</a:t>
            </a:fld>
            <a:endParaRPr lang="en-US"/>
          </a:p>
        </p:txBody>
      </p:sp>
    </p:spTree>
    <p:extLst>
      <p:ext uri="{BB962C8B-B14F-4D97-AF65-F5344CB8AC3E}">
        <p14:creationId xmlns:p14="http://schemas.microsoft.com/office/powerpoint/2010/main" val="742149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5C6DAFC-B8CC-4124-AD74-5838032DEF41}" type="datetimeFigureOut">
              <a:rPr lang="en-US" smtClean="0"/>
              <a:pPr/>
              <a:t>2/14/2022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18015ED-2127-41C3-A304-FE2BD19E6AB7}" type="slidenum">
              <a:rPr lang="en-US" smtClean="0"/>
              <a:pPr/>
              <a:t>‹#›</a:t>
            </a:fld>
            <a:endParaRPr lang="en-US"/>
          </a:p>
        </p:txBody>
      </p:sp>
    </p:spTree>
    <p:extLst>
      <p:ext uri="{BB962C8B-B14F-4D97-AF65-F5344CB8AC3E}">
        <p14:creationId xmlns:p14="http://schemas.microsoft.com/office/powerpoint/2010/main" val="7785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2</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566770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14</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761915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15</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02304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015ED-2127-41C3-A304-FE2BD19E6AB7}" type="slidenum">
              <a:rPr lang="en-US" smtClean="0"/>
              <a:pPr/>
              <a:t>26</a:t>
            </a:fld>
            <a:endParaRPr lang="en-US"/>
          </a:p>
        </p:txBody>
      </p:sp>
    </p:spTree>
    <p:extLst>
      <p:ext uri="{BB962C8B-B14F-4D97-AF65-F5344CB8AC3E}">
        <p14:creationId xmlns:p14="http://schemas.microsoft.com/office/powerpoint/2010/main" val="196854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3</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79611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4</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3285577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5</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70667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6</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3758436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7</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399091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8</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dirty="0"/>
          </a:p>
        </p:txBody>
      </p:sp>
    </p:spTree>
    <p:extLst>
      <p:ext uri="{BB962C8B-B14F-4D97-AF65-F5344CB8AC3E}">
        <p14:creationId xmlns:p14="http://schemas.microsoft.com/office/powerpoint/2010/main" val="654870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9</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dirty="0"/>
          </a:p>
        </p:txBody>
      </p:sp>
    </p:spTree>
    <p:extLst>
      <p:ext uri="{BB962C8B-B14F-4D97-AF65-F5344CB8AC3E}">
        <p14:creationId xmlns:p14="http://schemas.microsoft.com/office/powerpoint/2010/main" val="4020600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10</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89225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mtClean="0"/>
            </a:lvl1pPr>
          </a:lstStyle>
          <a:p>
            <a:pPr>
              <a:defRPr/>
            </a:pPr>
            <a:fld id="{652E59F2-E82B-436B-B4F1-B68EE65F1C3B}" type="datetime1">
              <a:rPr lang="en-US"/>
              <a:pPr>
                <a:defRPr/>
              </a:pPr>
              <a:t>2/14/2022</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27C95C41-258B-4777-A661-7BDD9E592E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6C8C6077-1BC7-4AA8-B399-40A537DBCA96}" type="datetime1">
              <a:rPr lang="en-US"/>
              <a:pPr>
                <a:defRPr/>
              </a:pPr>
              <a:t>2/14/2022</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C2D664CD-2D0E-4BEE-BE4C-37BF218405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smtClean="0"/>
            </a:lvl1pPr>
          </a:lstStyle>
          <a:p>
            <a:pPr>
              <a:defRPr/>
            </a:pPr>
            <a:fld id="{90E7DCF2-B3A6-4AA1-8289-A0BFCDEDF78F}" type="datetime1">
              <a:rPr lang="en-US"/>
              <a:pPr>
                <a:defRPr/>
              </a:pPr>
              <a:t>2/14/2022</a:t>
            </a:fld>
            <a:endParaRPr 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6"/>
          </p:nvPr>
        </p:nvSpPr>
        <p:spPr/>
        <p:txBody>
          <a:bodyPr/>
          <a:lstStyle>
            <a:lvl1pPr>
              <a:defRPr smtClean="0"/>
            </a:lvl1pPr>
          </a:lstStyle>
          <a:p>
            <a:pPr>
              <a:defRPr/>
            </a:pPr>
            <a:fld id="{55711684-3E8C-45DB-A645-4EDE30968E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C5F5F961-4DB2-4D5B-B237-6C52BB7CE22B}" type="datetime1">
              <a:rPr lang="en-US"/>
              <a:pPr>
                <a:defRPr/>
              </a:pPr>
              <a:t>2/14/2022</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2A04172D-9F28-4D9A-9EE0-297DA01929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26AE4479-B341-476C-BBD8-C8F6A9334FCE}" type="datetime1">
              <a:rPr lang="en-US"/>
              <a:pPr>
                <a:defRPr/>
              </a:pPr>
              <a:t>2/14/2022</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6B5F68FD-51B9-4897-9EC8-880AA25368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595959"/>
                </a:solidFill>
                <a:latin typeface="Gotham Book" pitchFamily="49" charset="0"/>
              </a:defRPr>
            </a:lvl1pPr>
          </a:lstStyle>
          <a:p>
            <a:pPr>
              <a:defRPr/>
            </a:pPr>
            <a:fld id="{22206069-433E-4DA0-9025-C0372D76A701}" type="datetime1">
              <a:rPr lang="en-US"/>
              <a:pPr>
                <a:defRPr/>
              </a:pPr>
              <a:t>2/14/2022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595959"/>
                </a:solidFill>
                <a:latin typeface="Gotham Book" pitchFamily="49" charset="0"/>
              </a:defRPr>
            </a:lvl1pPr>
          </a:lstStyle>
          <a:p>
            <a:pPr>
              <a:defRPr/>
            </a:pPr>
            <a:fld id="{BF5E0F34-BD81-4691-B1EA-1FB5C5A89D70}" type="slidenum">
              <a:rPr lang="en-US"/>
              <a:pPr>
                <a:defRPr/>
              </a:pPr>
              <a:t>‹#›</a:t>
            </a:fld>
            <a:endParaRPr lang="en-US"/>
          </a:p>
        </p:txBody>
      </p:sp>
      <p:pic>
        <p:nvPicPr>
          <p:cNvPr id="1029" name="Picture 10" descr="MSU thinner spear_green RGB.jpg"/>
          <p:cNvPicPr>
            <a:picLocks noChangeAspect="1"/>
          </p:cNvPicPr>
          <p:nvPr/>
        </p:nvPicPr>
        <p:blipFill>
          <a:blip r:embed="rId7"/>
          <a:srcRect/>
          <a:stretch>
            <a:fillRect/>
          </a:stretch>
        </p:blipFill>
        <p:spPr bwMode="auto">
          <a:xfrm>
            <a:off x="457200" y="6253163"/>
            <a:ext cx="8229600" cy="103187"/>
          </a:xfrm>
          <a:prstGeom prst="rect">
            <a:avLst/>
          </a:prstGeom>
          <a:noFill/>
          <a:ln w="9525">
            <a:noFill/>
            <a:miter lim="800000"/>
            <a:headEnd/>
            <a:tailEnd/>
          </a:ln>
        </p:spPr>
      </p:pic>
      <p:pic>
        <p:nvPicPr>
          <p:cNvPr id="1030" name="Picture 11" descr="PP banner wordmark.jpg"/>
          <p:cNvPicPr>
            <a:picLocks noChangeAspect="1"/>
          </p:cNvPicPr>
          <p:nvPr/>
        </p:nvPicPr>
        <p:blipFill>
          <a:blip r:embed="rId8"/>
          <a:srcRect/>
          <a:stretch>
            <a:fillRect/>
          </a:stretch>
        </p:blipFill>
        <p:spPr bwMode="auto">
          <a:xfrm>
            <a:off x="3175" y="0"/>
            <a:ext cx="9140825" cy="669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75071"/>
            <a:ext cx="7772400" cy="2812026"/>
          </a:xfrm>
          <a:solidFill>
            <a:srgbClr val="18453B"/>
          </a:solidFill>
          <a:scene3d>
            <a:camera prst="orthographicFront"/>
            <a:lightRig rig="threePt" dir="t"/>
          </a:scene3d>
          <a:sp3d>
            <a:bevelT prst="convex"/>
          </a:sp3d>
        </p:spPr>
        <p:txBody>
          <a:bodyPr>
            <a:normAutofit fontScale="90000"/>
          </a:bodyPr>
          <a:lstStyle/>
          <a:p>
            <a:pPr algn="ctr"/>
            <a:r>
              <a:rPr lang="en-US" sz="4400" b="1" dirty="0">
                <a:solidFill>
                  <a:schemeClr val="bg1"/>
                </a:solidFill>
              </a:rPr>
              <a:t>Welcome to</a:t>
            </a:r>
            <a:br>
              <a:rPr lang="en-US" sz="4400" b="1" dirty="0">
                <a:solidFill>
                  <a:schemeClr val="bg1"/>
                </a:solidFill>
              </a:rPr>
            </a:br>
            <a:r>
              <a:rPr lang="en-US" sz="4400" b="1" dirty="0">
                <a:solidFill>
                  <a:schemeClr val="bg1"/>
                </a:solidFill>
              </a:rPr>
              <a:t>Thriving as an Academic Specialist at </a:t>
            </a:r>
            <a:br>
              <a:rPr lang="en-US" sz="4400" b="1" dirty="0">
                <a:solidFill>
                  <a:schemeClr val="bg1"/>
                </a:solidFill>
              </a:rPr>
            </a:br>
            <a:r>
              <a:rPr lang="en-US" sz="4400" b="1" dirty="0">
                <a:solidFill>
                  <a:schemeClr val="bg1"/>
                </a:solidFill>
              </a:rPr>
              <a:t>Michigan State University </a:t>
            </a:r>
            <a:endParaRPr lang="en-US" sz="4400" dirty="0">
              <a:solidFill>
                <a:schemeClr val="bg1"/>
              </a:solidFill>
            </a:endParaRPr>
          </a:p>
        </p:txBody>
      </p:sp>
      <p:sp>
        <p:nvSpPr>
          <p:cNvPr id="3075" name="Rectangle 3"/>
          <p:cNvSpPr>
            <a:spLocks noGrp="1" noChangeArrowheads="1"/>
          </p:cNvSpPr>
          <p:nvPr>
            <p:ph type="subTitle" idx="1"/>
          </p:nvPr>
        </p:nvSpPr>
        <p:spPr>
          <a:xfrm>
            <a:off x="685800" y="4100051"/>
            <a:ext cx="7772400" cy="2005781"/>
          </a:xfrm>
        </p:spPr>
        <p:txBody>
          <a:bodyPr>
            <a:normAutofit/>
          </a:bodyPr>
          <a:lstStyle/>
          <a:p>
            <a:pPr eaLnBrk="1" hangingPunct="1"/>
            <a:r>
              <a:rPr lang="en-US" sz="2100" b="1" dirty="0"/>
              <a:t>February 9, 2022</a:t>
            </a:r>
          </a:p>
          <a:p>
            <a:pPr eaLnBrk="1" hangingPunct="1"/>
            <a:r>
              <a:rPr lang="en-US" sz="2000" b="1" dirty="0"/>
              <a:t>Presented by:</a:t>
            </a:r>
          </a:p>
          <a:p>
            <a:r>
              <a:rPr lang="en-US" sz="2000" b="1" dirty="0"/>
              <a:t>Suzanne Lang, Ph.D.</a:t>
            </a:r>
          </a:p>
          <a:p>
            <a:r>
              <a:rPr lang="en-US" sz="2000" b="1" dirty="0"/>
              <a:t>Associate Provost and Associate Vice President </a:t>
            </a:r>
          </a:p>
          <a:p>
            <a:r>
              <a:rPr lang="en-US" sz="2000" b="1" dirty="0"/>
              <a:t>Faculty and Academic Staff Affairs</a:t>
            </a:r>
          </a:p>
          <a:p>
            <a:pPr eaLnBrk="1" hangingPunct="1"/>
            <a:endParaRPr lang="en-US" b="1" dirty="0"/>
          </a:p>
          <a:p>
            <a:pPr eaLnBrk="1" hangingPunct="1"/>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94070"/>
            <a:ext cx="8229600" cy="642338"/>
          </a:xfrm>
          <a:solidFill>
            <a:srgbClr val="18453B"/>
          </a:solidFill>
        </p:spPr>
        <p:txBody>
          <a:bodyPr>
            <a:normAutofit fontScale="90000"/>
          </a:bodyPr>
          <a:lstStyle/>
          <a:p>
            <a:pPr eaLnBrk="1" hangingPunct="1"/>
            <a:r>
              <a:rPr lang="en-US" dirty="0">
                <a:solidFill>
                  <a:schemeClr val="bg1"/>
                </a:solidFill>
              </a:rPr>
              <a:t>Academic Specialists at MSU </a:t>
            </a:r>
            <a:r>
              <a:rPr lang="en-US" sz="2200" dirty="0">
                <a:solidFill>
                  <a:schemeClr val="bg1"/>
                </a:solidFill>
              </a:rPr>
              <a:t>by college</a:t>
            </a:r>
          </a:p>
        </p:txBody>
      </p:sp>
      <p:graphicFrame>
        <p:nvGraphicFramePr>
          <p:cNvPr id="4" name="Chart 3" descr="Graph depicting Academic Specialists at MSU by College:&#10;CANR 136&#10;Arts &amp; Letters 81&#10;RCAH 4&#10;Business 56&#10;Comm Arts 40&#10;Education49&#10;Engineering 60&#10;Human Med 32&#10;James Madison 5&#10;Lyman Briggs 24&#10;Music 13&#10;Natural Science 100&#10;Nursing 6&#10;Osteopathic Med 28&#10;Inst Global Health 4&#10;Social Sci 91&#10;Honors College 9&#10;APUE 59&#10;Vet Med 30&#10;FASA 1&#10;FRIB 1&#10;Provost 15&#10;UOE 33&#10;ISP 21&#10;Ag Bio Research 5&#10;Research &amp; Innovation 26&#10;Student Affairs &amp; Serv 3&#10;Graduate School 10&#10;MSU College of Law 8&#10;Univ Res Org 1&#10;HUB 17&#10;OI3 1">
            <a:extLst>
              <a:ext uri="{FF2B5EF4-FFF2-40B4-BE49-F238E27FC236}">
                <a16:creationId xmlns:a16="http://schemas.microsoft.com/office/drawing/2014/main" id="{C871E78E-3935-44A5-AB5B-BD1D856DEC6E}"/>
              </a:ext>
            </a:extLst>
          </p:cNvPr>
          <p:cNvGraphicFramePr>
            <a:graphicFrameLocks/>
          </p:cNvGraphicFramePr>
          <p:nvPr>
            <p:extLst>
              <p:ext uri="{D42A27DB-BD31-4B8C-83A1-F6EECF244321}">
                <p14:modId xmlns:p14="http://schemas.microsoft.com/office/powerpoint/2010/main" val="4231205520"/>
              </p:ext>
            </p:extLst>
          </p:nvPr>
        </p:nvGraphicFramePr>
        <p:xfrm>
          <a:off x="361741" y="1708220"/>
          <a:ext cx="8450663" cy="41746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818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FF16F3-0E2C-436A-BB22-10E1F5863318}"/>
              </a:ext>
            </a:extLst>
          </p:cNvPr>
          <p:cNvSpPr>
            <a:spLocks noGrp="1"/>
          </p:cNvSpPr>
          <p:nvPr>
            <p:ph type="title"/>
          </p:nvPr>
        </p:nvSpPr>
        <p:spPr>
          <a:xfrm>
            <a:off x="213360" y="694158"/>
            <a:ext cx="8747760" cy="657122"/>
          </a:xfrm>
          <a:solidFill>
            <a:srgbClr val="064339"/>
          </a:solidFill>
        </p:spPr>
        <p:txBody>
          <a:bodyPr>
            <a:normAutofit fontScale="90000"/>
          </a:bodyPr>
          <a:lstStyle/>
          <a:p>
            <a:r>
              <a:rPr lang="en-US" sz="3100" dirty="0">
                <a:solidFill>
                  <a:schemeClr val="bg1"/>
                </a:solidFill>
              </a:rPr>
              <a:t>Establishment of a Specialist Position</a:t>
            </a:r>
            <a:br>
              <a:rPr lang="en-US" dirty="0">
                <a:solidFill>
                  <a:schemeClr val="bg1"/>
                </a:solidFill>
              </a:rPr>
            </a:br>
            <a:endParaRPr lang="en-US" dirty="0">
              <a:solidFill>
                <a:srgbClr val="0C533A"/>
              </a:solidFill>
            </a:endParaRPr>
          </a:p>
        </p:txBody>
      </p:sp>
      <p:sp>
        <p:nvSpPr>
          <p:cNvPr id="3" name="Content Placeholder 2"/>
          <p:cNvSpPr>
            <a:spLocks noGrp="1"/>
          </p:cNvSpPr>
          <p:nvPr>
            <p:ph idx="1"/>
          </p:nvPr>
        </p:nvSpPr>
        <p:spPr>
          <a:xfrm>
            <a:off x="457200" y="1660836"/>
            <a:ext cx="8229600" cy="4066495"/>
          </a:xfrm>
        </p:spPr>
        <p:txBody>
          <a:bodyPr/>
          <a:lstStyle/>
          <a:p>
            <a:r>
              <a:rPr lang="en-US" sz="2000" dirty="0"/>
              <a:t>Academic specialist positions should be established only if this is the best way for the academic unit to function at the highest possible level of effectiveness and efficiency within available resources. </a:t>
            </a:r>
          </a:p>
          <a:p>
            <a:r>
              <a:rPr lang="en-US" sz="2000" dirty="0"/>
              <a:t>Academic specialist positions are established on the recommendation of the appropriate administrator of the academic unit, the concurrence of the appropriate dean/separately reporting director, and require approval by the Office of the Provost.</a:t>
            </a:r>
          </a:p>
          <a:p>
            <a:r>
              <a:rPr lang="en-US" sz="2000" dirty="0"/>
              <a:t>Individual units determine whether to establish a position as fixed term or continuing system.</a:t>
            </a:r>
          </a:p>
        </p:txBody>
      </p:sp>
    </p:spTree>
    <p:extLst>
      <p:ext uri="{BB962C8B-B14F-4D97-AF65-F5344CB8AC3E}">
        <p14:creationId xmlns:p14="http://schemas.microsoft.com/office/powerpoint/2010/main" val="1195587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1DC187-A14B-48DE-8643-CC214BD5480C}"/>
              </a:ext>
            </a:extLst>
          </p:cNvPr>
          <p:cNvSpPr>
            <a:spLocks noGrp="1"/>
          </p:cNvSpPr>
          <p:nvPr>
            <p:ph type="title"/>
          </p:nvPr>
        </p:nvSpPr>
        <p:spPr>
          <a:xfrm>
            <a:off x="274320" y="746632"/>
            <a:ext cx="8646160" cy="825356"/>
          </a:xfrm>
          <a:solidFill>
            <a:srgbClr val="18453B"/>
          </a:solidFill>
        </p:spPr>
        <p:txBody>
          <a:bodyPr>
            <a:noAutofit/>
          </a:bodyPr>
          <a:lstStyle/>
          <a:p>
            <a:r>
              <a:rPr lang="en-US" sz="2800" dirty="0">
                <a:solidFill>
                  <a:schemeClr val="bg1"/>
                </a:solidFill>
              </a:rPr>
              <a:t>Establishment of a Specialist Position (continued)</a:t>
            </a:r>
            <a:endParaRPr lang="en-US" sz="2800" dirty="0"/>
          </a:p>
        </p:txBody>
      </p:sp>
      <p:sp>
        <p:nvSpPr>
          <p:cNvPr id="3" name="Content Placeholder 2"/>
          <p:cNvSpPr>
            <a:spLocks noGrp="1"/>
          </p:cNvSpPr>
          <p:nvPr>
            <p:ph idx="1"/>
          </p:nvPr>
        </p:nvSpPr>
        <p:spPr>
          <a:xfrm>
            <a:off x="274320" y="1571988"/>
            <a:ext cx="8229600" cy="4625612"/>
          </a:xfrm>
        </p:spPr>
        <p:txBody>
          <a:bodyPr/>
          <a:lstStyle/>
          <a:p>
            <a:r>
              <a:rPr lang="en-US" sz="2400" dirty="0"/>
              <a:t>Moving from a fixed term appointment to a continuing system appointment is based upon individual unit needs and resources.</a:t>
            </a:r>
          </a:p>
          <a:p>
            <a:pPr lvl="1"/>
            <a:r>
              <a:rPr lang="en-US" dirty="0"/>
              <a:t>Done in consultation with Office for Faculty and Academic Staff Affairs (FASA)</a:t>
            </a:r>
          </a:p>
          <a:p>
            <a:pPr lvl="1"/>
            <a:r>
              <a:rPr lang="en-US" dirty="0"/>
              <a:t>There is no pre-established number of specialist positions.</a:t>
            </a:r>
          </a:p>
          <a:p>
            <a:pPr lvl="1"/>
            <a:r>
              <a:rPr lang="en-US" dirty="0"/>
              <a:t>Programmatic and budgetary considerations lead to the decision about continuing system versus fixed term appointment</a:t>
            </a:r>
          </a:p>
        </p:txBody>
      </p:sp>
    </p:spTree>
    <p:extLst>
      <p:ext uri="{BB962C8B-B14F-4D97-AF65-F5344CB8AC3E}">
        <p14:creationId xmlns:p14="http://schemas.microsoft.com/office/powerpoint/2010/main" val="3020730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801189-30B8-4D94-96E6-088C154CA303}"/>
              </a:ext>
            </a:extLst>
          </p:cNvPr>
          <p:cNvSpPr>
            <a:spLocks noGrp="1"/>
          </p:cNvSpPr>
          <p:nvPr>
            <p:ph type="title"/>
          </p:nvPr>
        </p:nvSpPr>
        <p:spPr>
          <a:xfrm>
            <a:off x="274320" y="842205"/>
            <a:ext cx="8636000" cy="963445"/>
          </a:xfrm>
          <a:solidFill>
            <a:srgbClr val="18453B"/>
          </a:solidFill>
        </p:spPr>
        <p:txBody>
          <a:bodyPr>
            <a:normAutofit fontScale="90000"/>
          </a:bodyPr>
          <a:lstStyle/>
          <a:p>
            <a:r>
              <a:rPr lang="en-US" sz="3100" dirty="0">
                <a:solidFill>
                  <a:schemeClr val="bg1"/>
                </a:solidFill>
              </a:rPr>
              <a:t>Establishment of a Specialist Position (continued)</a:t>
            </a:r>
            <a:br>
              <a:rPr lang="en-US" dirty="0">
                <a:solidFill>
                  <a:schemeClr val="bg1"/>
                </a:solidFill>
              </a:rPr>
            </a:br>
            <a:endParaRPr lang="en-US" dirty="0"/>
          </a:p>
        </p:txBody>
      </p:sp>
      <p:sp>
        <p:nvSpPr>
          <p:cNvPr id="3" name="Content Placeholder 2"/>
          <p:cNvSpPr>
            <a:spLocks noGrp="1"/>
          </p:cNvSpPr>
          <p:nvPr>
            <p:ph idx="1"/>
          </p:nvPr>
        </p:nvSpPr>
        <p:spPr>
          <a:xfrm>
            <a:off x="274320" y="2214512"/>
            <a:ext cx="8229600" cy="4066495"/>
          </a:xfrm>
        </p:spPr>
        <p:txBody>
          <a:bodyPr/>
          <a:lstStyle/>
          <a:p>
            <a:r>
              <a:rPr lang="en-US" sz="2400" dirty="0"/>
              <a:t>Establishment of a specialist position begins with the Specialist Position Description</a:t>
            </a:r>
          </a:p>
          <a:p>
            <a:r>
              <a:rPr lang="en-US" sz="2400" dirty="0"/>
              <a:t>Effort allocation across the functional areas may change</a:t>
            </a:r>
          </a:p>
          <a:p>
            <a:r>
              <a:rPr lang="en-US" sz="2400" dirty="0"/>
              <a:t>Keep position description updated, as this serves as the basis for annual and continuing reviews.</a:t>
            </a:r>
          </a:p>
        </p:txBody>
      </p:sp>
    </p:spTree>
    <p:extLst>
      <p:ext uri="{BB962C8B-B14F-4D97-AF65-F5344CB8AC3E}">
        <p14:creationId xmlns:p14="http://schemas.microsoft.com/office/powerpoint/2010/main" val="216064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sz="2800" dirty="0">
                <a:solidFill>
                  <a:schemeClr val="bg1"/>
                </a:solidFill>
              </a:rPr>
              <a:t>Academic Specialists – Evaluation Policy</a:t>
            </a:r>
          </a:p>
        </p:txBody>
      </p:sp>
      <p:sp>
        <p:nvSpPr>
          <p:cNvPr id="4099" name="Rectangle 3"/>
          <p:cNvSpPr>
            <a:spLocks noGrp="1" noChangeArrowheads="1"/>
          </p:cNvSpPr>
          <p:nvPr>
            <p:ph type="body" idx="1"/>
          </p:nvPr>
        </p:nvSpPr>
        <p:spPr>
          <a:xfrm>
            <a:off x="457200" y="1871261"/>
            <a:ext cx="8229600" cy="4066495"/>
          </a:xfrm>
        </p:spPr>
        <p:txBody>
          <a:bodyPr/>
          <a:lstStyle/>
          <a:p>
            <a:r>
              <a:rPr lang="en-US" dirty="0">
                <a:solidFill>
                  <a:schemeClr val="tx1">
                    <a:lumMod val="65000"/>
                    <a:lumOff val="35000"/>
                  </a:schemeClr>
                </a:solidFill>
                <a:latin typeface="Gotham Book" pitchFamily="50" charset="0"/>
                <a:cs typeface="Gotham Book" pitchFamily="50" charset="0"/>
              </a:rPr>
              <a:t>For all faculty and academic staff, MSU requires an annual evaluation.</a:t>
            </a:r>
          </a:p>
          <a:p>
            <a:r>
              <a:rPr lang="en-US" dirty="0">
                <a:solidFill>
                  <a:schemeClr val="tx1">
                    <a:lumMod val="65000"/>
                    <a:lumOff val="35000"/>
                  </a:schemeClr>
                </a:solidFill>
                <a:latin typeface="Gotham Book" pitchFamily="50" charset="0"/>
                <a:cs typeface="Gotham Book" pitchFamily="50" charset="0"/>
              </a:rPr>
              <a:t>Our policy is a minimalist policy, allowing for unit customization, i.e.</a:t>
            </a:r>
          </a:p>
          <a:p>
            <a:pPr lvl="1"/>
            <a:r>
              <a:rPr lang="en-US" sz="2800" dirty="0">
                <a:solidFill>
                  <a:schemeClr val="tx1">
                    <a:lumMod val="65000"/>
                    <a:lumOff val="35000"/>
                  </a:schemeClr>
                </a:solidFill>
                <a:latin typeface="Gotham Book" pitchFamily="50" charset="0"/>
                <a:cs typeface="Gotham Book" pitchFamily="50" charset="0"/>
              </a:rPr>
              <a:t>There is no standardized form</a:t>
            </a:r>
          </a:p>
          <a:p>
            <a:pPr lvl="1"/>
            <a:r>
              <a:rPr lang="en-US" sz="2800" dirty="0">
                <a:solidFill>
                  <a:schemeClr val="tx1">
                    <a:lumMod val="65000"/>
                    <a:lumOff val="35000"/>
                  </a:schemeClr>
                </a:solidFill>
                <a:latin typeface="Gotham Book" pitchFamily="50" charset="0"/>
                <a:cs typeface="Gotham Book" pitchFamily="50" charset="0"/>
              </a:rPr>
              <a:t>Units determine the timeline, e.g. academic year, calendar year</a:t>
            </a:r>
          </a:p>
          <a:p>
            <a:endParaRPr lang="en-US" sz="2400" dirty="0">
              <a:solidFill>
                <a:srgbClr val="18453B"/>
              </a:solidFill>
              <a:latin typeface="Gotham-Bold"/>
            </a:endParaRPr>
          </a:p>
          <a:p>
            <a:pPr marL="0" indent="0">
              <a:buNone/>
            </a:pPr>
            <a:endParaRPr lang="en-US" dirty="0"/>
          </a:p>
        </p:txBody>
      </p:sp>
    </p:spTree>
    <p:extLst>
      <p:ext uri="{BB962C8B-B14F-4D97-AF65-F5344CB8AC3E}">
        <p14:creationId xmlns:p14="http://schemas.microsoft.com/office/powerpoint/2010/main" val="379427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3"/>
            <a:ext cx="8398042" cy="900953"/>
          </a:xfrm>
          <a:solidFill>
            <a:srgbClr val="18453B"/>
          </a:solidFill>
        </p:spPr>
        <p:txBody>
          <a:bodyPr>
            <a:normAutofit fontScale="90000"/>
          </a:bodyPr>
          <a:lstStyle/>
          <a:p>
            <a:pPr eaLnBrk="1" hangingPunct="1"/>
            <a:r>
              <a:rPr lang="en-US" sz="2800" dirty="0">
                <a:solidFill>
                  <a:schemeClr val="bg1"/>
                </a:solidFill>
              </a:rPr>
              <a:t>Academic Specialists – Evaluation Policy (continued)</a:t>
            </a:r>
          </a:p>
        </p:txBody>
      </p:sp>
      <p:sp>
        <p:nvSpPr>
          <p:cNvPr id="4099" name="Rectangle 3"/>
          <p:cNvSpPr>
            <a:spLocks noGrp="1" noChangeArrowheads="1"/>
          </p:cNvSpPr>
          <p:nvPr>
            <p:ph type="body" idx="1"/>
          </p:nvPr>
        </p:nvSpPr>
        <p:spPr>
          <a:xfrm>
            <a:off x="457200" y="1944681"/>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The academic specialist shall be evaluated by the </a:t>
            </a:r>
            <a:r>
              <a:rPr lang="en-US" sz="2400" u="sng" dirty="0">
                <a:solidFill>
                  <a:schemeClr val="tx1">
                    <a:lumMod val="65000"/>
                    <a:lumOff val="35000"/>
                  </a:schemeClr>
                </a:solidFill>
                <a:latin typeface="Gotham Book" pitchFamily="50" charset="0"/>
                <a:cs typeface="Gotham Book" pitchFamily="50" charset="0"/>
              </a:rPr>
              <a:t>appropriate unit administrator </a:t>
            </a:r>
            <a:r>
              <a:rPr lang="en-US" sz="2400" dirty="0">
                <a:solidFill>
                  <a:schemeClr val="tx1">
                    <a:lumMod val="65000"/>
                    <a:lumOff val="35000"/>
                  </a:schemeClr>
                </a:solidFill>
                <a:latin typeface="Gotham Book" pitchFamily="50" charset="0"/>
                <a:cs typeface="Gotham Book" pitchFamily="50" charset="0"/>
              </a:rPr>
              <a:t>before the end of the applicable annual duty period for those on probationary or fixed term appointment and at appropriate intervals for those with continuing appointment status.</a:t>
            </a:r>
          </a:p>
          <a:p>
            <a:r>
              <a:rPr lang="en-US" sz="2400" dirty="0">
                <a:solidFill>
                  <a:schemeClr val="tx1">
                    <a:lumMod val="65000"/>
                    <a:lumOff val="35000"/>
                  </a:schemeClr>
                </a:solidFill>
                <a:latin typeface="Gotham Book" pitchFamily="50" charset="0"/>
                <a:cs typeface="Gotham Book" pitchFamily="50" charset="0"/>
              </a:rPr>
              <a:t>Evaluation shall be based on the duties and responsibilities specified in the job description for the specific position, general merit guidelines and the provisions of the Academic Specialist Appointment System. </a:t>
            </a:r>
          </a:p>
          <a:p>
            <a:endParaRPr lang="en-US" sz="2400" dirty="0">
              <a:solidFill>
                <a:srgbClr val="18453B"/>
              </a:solidFill>
              <a:latin typeface="Gotham-Bold"/>
            </a:endParaRPr>
          </a:p>
          <a:p>
            <a:pPr marL="0" indent="0">
              <a:buNone/>
            </a:pPr>
            <a:endParaRPr lang="en-US" dirty="0"/>
          </a:p>
        </p:txBody>
      </p:sp>
    </p:spTree>
    <p:extLst>
      <p:ext uri="{BB962C8B-B14F-4D97-AF65-F5344CB8AC3E}">
        <p14:creationId xmlns:p14="http://schemas.microsoft.com/office/powerpoint/2010/main" val="200347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96EA-12E2-024E-BBF1-4F3305A13B22}"/>
              </a:ext>
            </a:extLst>
          </p:cNvPr>
          <p:cNvSpPr>
            <a:spLocks noGrp="1"/>
          </p:cNvSpPr>
          <p:nvPr>
            <p:ph type="title"/>
          </p:nvPr>
        </p:nvSpPr>
        <p:spPr/>
        <p:txBody>
          <a:bodyPr>
            <a:normAutofit fontScale="90000"/>
          </a:bodyPr>
          <a:lstStyle/>
          <a:p>
            <a:r>
              <a:rPr lang="en-US" dirty="0"/>
              <a:t>Evaluation &amp; Impact of COVID</a:t>
            </a:r>
          </a:p>
        </p:txBody>
      </p:sp>
      <p:sp>
        <p:nvSpPr>
          <p:cNvPr id="3" name="Content Placeholder 2">
            <a:extLst>
              <a:ext uri="{FF2B5EF4-FFF2-40B4-BE49-F238E27FC236}">
                <a16:creationId xmlns:a16="http://schemas.microsoft.com/office/drawing/2014/main" id="{38CFDCFF-1DED-8C47-B25B-6CB1D6B0E54C}"/>
              </a:ext>
            </a:extLst>
          </p:cNvPr>
          <p:cNvSpPr>
            <a:spLocks noGrp="1"/>
          </p:cNvSpPr>
          <p:nvPr>
            <p:ph idx="1"/>
          </p:nvPr>
        </p:nvSpPr>
        <p:spPr/>
        <p:txBody>
          <a:bodyPr/>
          <a:lstStyle/>
          <a:p>
            <a:r>
              <a:rPr lang="en-US" sz="2000" dirty="0"/>
              <a:t>COVID Impact statement - The purpose is to acknowledge that faculty and academic staff (FAS) at MSU have encountered varied challenges due to the pandemic. </a:t>
            </a:r>
          </a:p>
          <a:p>
            <a:r>
              <a:rPr lang="en-US" sz="2000" dirty="0"/>
              <a:t>Guidelines for FAS on writing a COVID-19 impact statement that may be submitted to their unit administrator as part of their activity report for annual review, and to internal and external reviewers upon promotion/continuing appointment assessments.</a:t>
            </a:r>
          </a:p>
          <a:p>
            <a:r>
              <a:rPr lang="en-US" sz="2000" dirty="0"/>
              <a:t>Prompts for considering what to include in the impact statement.</a:t>
            </a:r>
          </a:p>
        </p:txBody>
      </p:sp>
    </p:spTree>
    <p:extLst>
      <p:ext uri="{BB962C8B-B14F-4D97-AF65-F5344CB8AC3E}">
        <p14:creationId xmlns:p14="http://schemas.microsoft.com/office/powerpoint/2010/main" val="264265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B5C2-5A59-2C41-8A7F-B097809913AB}"/>
              </a:ext>
            </a:extLst>
          </p:cNvPr>
          <p:cNvSpPr>
            <a:spLocks noGrp="1"/>
          </p:cNvSpPr>
          <p:nvPr>
            <p:ph type="title"/>
          </p:nvPr>
        </p:nvSpPr>
        <p:spPr/>
        <p:txBody>
          <a:bodyPr>
            <a:normAutofit fontScale="90000"/>
          </a:bodyPr>
          <a:lstStyle/>
          <a:p>
            <a:r>
              <a:rPr lang="en-US" dirty="0"/>
              <a:t>How to Use a COVID Impact Statement</a:t>
            </a:r>
          </a:p>
        </p:txBody>
      </p:sp>
      <p:sp>
        <p:nvSpPr>
          <p:cNvPr id="3" name="Content Placeholder 2">
            <a:extLst>
              <a:ext uri="{FF2B5EF4-FFF2-40B4-BE49-F238E27FC236}">
                <a16:creationId xmlns:a16="http://schemas.microsoft.com/office/drawing/2014/main" id="{A38FBBF5-4067-984B-B6F1-AE61ABC9FAE8}"/>
              </a:ext>
            </a:extLst>
          </p:cNvPr>
          <p:cNvSpPr>
            <a:spLocks noGrp="1"/>
          </p:cNvSpPr>
          <p:nvPr>
            <p:ph idx="1"/>
          </p:nvPr>
        </p:nvSpPr>
        <p:spPr/>
        <p:txBody>
          <a:bodyPr/>
          <a:lstStyle/>
          <a:p>
            <a:r>
              <a:rPr lang="en-US" sz="2000" dirty="0"/>
              <a:t>Broad discussions within disciplines and academic units need to be facilitated to explore how the discipline(s) has been impacted by the pandemic and what opportunities for program growth and scholarship were not possible to inform the context of how to judge accomplishments.</a:t>
            </a:r>
          </a:p>
          <a:p>
            <a:pPr marL="0" indent="0">
              <a:buNone/>
            </a:pPr>
            <a:endParaRPr lang="en-US" sz="2000" dirty="0"/>
          </a:p>
          <a:p>
            <a:r>
              <a:rPr lang="en-US" sz="2000" dirty="0"/>
              <a:t>The impact statement provided by a FAS member is accepted as valid because they are a trusted member of the scholarly community.</a:t>
            </a:r>
          </a:p>
          <a:p>
            <a:pPr marL="457200" indent="-457200">
              <a:buAutoNum type="arabicPeriod"/>
            </a:pPr>
            <a:endParaRPr lang="en-US" sz="2000" dirty="0"/>
          </a:p>
          <a:p>
            <a:r>
              <a:rPr lang="en-US" sz="2000" dirty="0"/>
              <a:t>Each impact statement is equally valued.</a:t>
            </a:r>
          </a:p>
          <a:p>
            <a:pPr marL="457200" indent="-457200">
              <a:buAutoNum type="arabicPeriod"/>
            </a:pPr>
            <a:endParaRPr lang="en-US" sz="2000" dirty="0"/>
          </a:p>
          <a:p>
            <a:endParaRPr lang="en-US" sz="2000" dirty="0"/>
          </a:p>
          <a:p>
            <a:endParaRPr lang="en-US" dirty="0"/>
          </a:p>
        </p:txBody>
      </p:sp>
    </p:spTree>
    <p:extLst>
      <p:ext uri="{BB962C8B-B14F-4D97-AF65-F5344CB8AC3E}">
        <p14:creationId xmlns:p14="http://schemas.microsoft.com/office/powerpoint/2010/main" val="31987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1BBAB-E808-1E4E-B766-4F15CAAB89B1}"/>
              </a:ext>
            </a:extLst>
          </p:cNvPr>
          <p:cNvSpPr>
            <a:spLocks noGrp="1"/>
          </p:cNvSpPr>
          <p:nvPr>
            <p:ph type="title"/>
          </p:nvPr>
        </p:nvSpPr>
        <p:spPr>
          <a:xfrm>
            <a:off x="457200" y="781032"/>
            <a:ext cx="8229600" cy="947284"/>
          </a:xfrm>
        </p:spPr>
        <p:txBody>
          <a:bodyPr>
            <a:normAutofit fontScale="90000"/>
          </a:bodyPr>
          <a:lstStyle/>
          <a:p>
            <a:pPr algn="ctr"/>
            <a:r>
              <a:rPr lang="en-US" dirty="0"/>
              <a:t>How to Use a COVID Impact Statement</a:t>
            </a:r>
            <a:br>
              <a:rPr lang="en-US" dirty="0"/>
            </a:br>
            <a:r>
              <a:rPr lang="en-US" dirty="0"/>
              <a:t>(1 of 2)</a:t>
            </a:r>
          </a:p>
        </p:txBody>
      </p:sp>
      <p:sp>
        <p:nvSpPr>
          <p:cNvPr id="3" name="Content Placeholder 2">
            <a:extLst>
              <a:ext uri="{FF2B5EF4-FFF2-40B4-BE49-F238E27FC236}">
                <a16:creationId xmlns:a16="http://schemas.microsoft.com/office/drawing/2014/main" id="{15FD446D-9D42-E64F-8B58-1631FAF454FC}"/>
              </a:ext>
            </a:extLst>
          </p:cNvPr>
          <p:cNvSpPr>
            <a:spLocks noGrp="1"/>
          </p:cNvSpPr>
          <p:nvPr>
            <p:ph idx="1"/>
          </p:nvPr>
        </p:nvSpPr>
        <p:spPr/>
        <p:txBody>
          <a:bodyPr/>
          <a:lstStyle/>
          <a:p>
            <a:r>
              <a:rPr lang="en-US" sz="2000" dirty="0"/>
              <a:t>Impact of the pandemic may be accelerating as well as decelerating and may change over time.</a:t>
            </a:r>
          </a:p>
          <a:p>
            <a:r>
              <a:rPr lang="en-US" sz="2000" dirty="0"/>
              <a:t>Under such extraordinary times, the work that is produced can still be evaluated based on quality and relevance to increasing knowledge and understanding rather than on quantity of work. </a:t>
            </a:r>
          </a:p>
          <a:p>
            <a:r>
              <a:rPr lang="en-US" sz="2000" dirty="0"/>
              <a:t>Assessments about annual reviews, reappointment, and  promotion must be made on the information provided by the FAS member. While a COVID impact statement is not required, impact that is not documented cannot be considered in assessments.</a:t>
            </a:r>
          </a:p>
          <a:p>
            <a:endParaRPr lang="en-US" sz="2000" dirty="0"/>
          </a:p>
        </p:txBody>
      </p:sp>
    </p:spTree>
    <p:extLst>
      <p:ext uri="{BB962C8B-B14F-4D97-AF65-F5344CB8AC3E}">
        <p14:creationId xmlns:p14="http://schemas.microsoft.com/office/powerpoint/2010/main" val="204305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EDA0-0ADF-B44F-A104-5048AEFF05BF}"/>
              </a:ext>
            </a:extLst>
          </p:cNvPr>
          <p:cNvSpPr>
            <a:spLocks noGrp="1"/>
          </p:cNvSpPr>
          <p:nvPr>
            <p:ph type="title"/>
          </p:nvPr>
        </p:nvSpPr>
        <p:spPr>
          <a:xfrm>
            <a:off x="457200" y="906962"/>
            <a:ext cx="8229600" cy="1042418"/>
          </a:xfrm>
        </p:spPr>
        <p:txBody>
          <a:bodyPr>
            <a:normAutofit fontScale="90000"/>
          </a:bodyPr>
          <a:lstStyle/>
          <a:p>
            <a:pPr algn="ctr"/>
            <a:r>
              <a:rPr lang="en-US" dirty="0"/>
              <a:t>How to Use a COVID Impact Statement</a:t>
            </a:r>
            <a:br>
              <a:rPr lang="en-US" dirty="0"/>
            </a:br>
            <a:r>
              <a:rPr lang="en-US" dirty="0"/>
              <a:t>(2 of 2)</a:t>
            </a:r>
          </a:p>
        </p:txBody>
      </p:sp>
      <p:sp>
        <p:nvSpPr>
          <p:cNvPr id="3" name="Content Placeholder 2">
            <a:extLst>
              <a:ext uri="{FF2B5EF4-FFF2-40B4-BE49-F238E27FC236}">
                <a16:creationId xmlns:a16="http://schemas.microsoft.com/office/drawing/2014/main" id="{5B8CAEBA-2B9E-C849-9326-6607812ED103}"/>
              </a:ext>
            </a:extLst>
          </p:cNvPr>
          <p:cNvSpPr>
            <a:spLocks noGrp="1"/>
          </p:cNvSpPr>
          <p:nvPr>
            <p:ph idx="1"/>
          </p:nvPr>
        </p:nvSpPr>
        <p:spPr>
          <a:xfrm>
            <a:off x="457200" y="2290780"/>
            <a:ext cx="8229600" cy="2934363"/>
          </a:xfrm>
        </p:spPr>
        <p:txBody>
          <a:bodyPr/>
          <a:lstStyle/>
          <a:p>
            <a:r>
              <a:rPr lang="en-US" sz="2000" dirty="0"/>
              <a:t>Value-based categories like sharing information, expanding opportunities of others, and mentoring/stewardship may be applied to activity reports and impact statements to allow FAS to share the multiple ways learning, teaching, and knowing have occurred to indicate how FAS have been doing valuable, adaptive, human-based work in other new and perhaps non-traditional ways.</a:t>
            </a:r>
          </a:p>
        </p:txBody>
      </p:sp>
    </p:spTree>
    <p:extLst>
      <p:ext uri="{BB962C8B-B14F-4D97-AF65-F5344CB8AC3E}">
        <p14:creationId xmlns:p14="http://schemas.microsoft.com/office/powerpoint/2010/main" val="182229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dirty="0">
                <a:solidFill>
                  <a:schemeClr val="bg1"/>
                </a:solidFill>
              </a:rPr>
              <a:t>Learning Objectives</a:t>
            </a:r>
          </a:p>
        </p:txBody>
      </p:sp>
      <p:sp>
        <p:nvSpPr>
          <p:cNvPr id="4099" name="Rectangle 3"/>
          <p:cNvSpPr>
            <a:spLocks noGrp="1" noChangeArrowheads="1"/>
          </p:cNvSpPr>
          <p:nvPr>
            <p:ph type="body" idx="1"/>
          </p:nvPr>
        </p:nvSpPr>
        <p:spPr>
          <a:xfrm>
            <a:off x="457200" y="1588612"/>
            <a:ext cx="8229600" cy="4066495"/>
          </a:xfrm>
        </p:spPr>
        <p:txBody>
          <a:bodyPr/>
          <a:lstStyle/>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Learn about the history of the Academic Specialist Appointment System</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Understand the various roles you play as Specialists and how your work fits into the university</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Gain knowledge about the evaluation process towards achievement of Continuing status</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Learn from other Specialists who have developed distinguished careers in the Specialist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53" y="1910601"/>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Reappointment, including the award of continuing appointment status and promotion to the rank of senior academic specialist, is predicated on the:</a:t>
            </a:r>
          </a:p>
          <a:p>
            <a:r>
              <a:rPr lang="en-US" sz="2400" dirty="0">
                <a:solidFill>
                  <a:schemeClr val="tx1">
                    <a:lumMod val="65000"/>
                    <a:lumOff val="35000"/>
                  </a:schemeClr>
                </a:solidFill>
                <a:latin typeface="Gotham Book" pitchFamily="50" charset="0"/>
                <a:cs typeface="Gotham Book" pitchFamily="50" charset="0"/>
              </a:rPr>
              <a:t> exemplary </a:t>
            </a:r>
            <a:r>
              <a:rPr lang="en-US" sz="2400" u="sng" dirty="0">
                <a:solidFill>
                  <a:schemeClr val="tx1">
                    <a:lumMod val="65000"/>
                    <a:lumOff val="35000"/>
                  </a:schemeClr>
                </a:solidFill>
                <a:latin typeface="Gotham Book" pitchFamily="50" charset="0"/>
                <a:cs typeface="Gotham Book" pitchFamily="50" charset="0"/>
              </a:rPr>
              <a:t>performance of assigned duties</a:t>
            </a:r>
            <a:r>
              <a:rPr lang="en-US" sz="2400" dirty="0">
                <a:solidFill>
                  <a:schemeClr val="tx1">
                    <a:lumMod val="65000"/>
                    <a:lumOff val="35000"/>
                  </a:schemeClr>
                </a:solidFill>
                <a:latin typeface="Gotham Book" pitchFamily="50" charset="0"/>
                <a:cs typeface="Gotham Book" pitchFamily="50" charset="0"/>
              </a:rPr>
              <a:t>,</a:t>
            </a:r>
          </a:p>
          <a:p>
            <a:r>
              <a:rPr lang="en-US" sz="2400" dirty="0">
                <a:solidFill>
                  <a:schemeClr val="tx1">
                    <a:lumMod val="65000"/>
                    <a:lumOff val="35000"/>
                  </a:schemeClr>
                </a:solidFill>
                <a:latin typeface="Gotham Book" pitchFamily="50" charset="0"/>
                <a:cs typeface="Gotham Book" pitchFamily="50" charset="0"/>
              </a:rPr>
              <a:t> </a:t>
            </a:r>
            <a:r>
              <a:rPr lang="en-US" sz="2400" u="sng" dirty="0">
                <a:solidFill>
                  <a:schemeClr val="tx1">
                    <a:lumMod val="65000"/>
                    <a:lumOff val="35000"/>
                  </a:schemeClr>
                </a:solidFill>
                <a:latin typeface="Gotham Book" pitchFamily="50" charset="0"/>
                <a:cs typeface="Gotham Book" pitchFamily="50" charset="0"/>
              </a:rPr>
              <a:t>professional development</a:t>
            </a:r>
            <a:r>
              <a:rPr lang="en-US" sz="2400" dirty="0">
                <a:solidFill>
                  <a:schemeClr val="tx1">
                    <a:lumMod val="65000"/>
                    <a:lumOff val="35000"/>
                  </a:schemeClr>
                </a:solidFill>
                <a:latin typeface="Gotham Book" pitchFamily="50" charset="0"/>
                <a:cs typeface="Gotham Book" pitchFamily="50" charset="0"/>
              </a:rPr>
              <a:t>, </a:t>
            </a:r>
          </a:p>
          <a:p>
            <a:r>
              <a:rPr lang="en-US" sz="2400" u="sng" dirty="0">
                <a:solidFill>
                  <a:schemeClr val="tx1">
                    <a:lumMod val="65000"/>
                    <a:lumOff val="35000"/>
                  </a:schemeClr>
                </a:solidFill>
                <a:latin typeface="Gotham Book" pitchFamily="50" charset="0"/>
                <a:cs typeface="Gotham Book" pitchFamily="50" charset="0"/>
              </a:rPr>
              <a:t>excellence in scholarly activity</a:t>
            </a:r>
            <a:r>
              <a:rPr lang="en-US" sz="2400" dirty="0">
                <a:solidFill>
                  <a:schemeClr val="tx1">
                    <a:lumMod val="65000"/>
                    <a:lumOff val="35000"/>
                  </a:schemeClr>
                </a:solidFill>
                <a:latin typeface="Gotham Book" pitchFamily="50" charset="0"/>
                <a:cs typeface="Gotham Book" pitchFamily="50" charset="0"/>
              </a:rPr>
              <a:t>, </a:t>
            </a:r>
          </a:p>
          <a:p>
            <a:r>
              <a:rPr lang="en-US" sz="2400" u="sng" dirty="0">
                <a:solidFill>
                  <a:schemeClr val="tx1">
                    <a:lumMod val="65000"/>
                    <a:lumOff val="35000"/>
                  </a:schemeClr>
                </a:solidFill>
                <a:latin typeface="Gotham Book" pitchFamily="50" charset="0"/>
                <a:cs typeface="Gotham Book" pitchFamily="50" charset="0"/>
              </a:rPr>
              <a:t>leadership and contributions</a:t>
            </a:r>
            <a:r>
              <a:rPr lang="en-US" sz="2400" dirty="0">
                <a:solidFill>
                  <a:schemeClr val="tx1">
                    <a:lumMod val="65000"/>
                    <a:lumOff val="35000"/>
                  </a:schemeClr>
                </a:solidFill>
                <a:latin typeface="Gotham Book" pitchFamily="50" charset="0"/>
                <a:cs typeface="Gotham Book" pitchFamily="50" charset="0"/>
              </a:rPr>
              <a:t> to the institution.</a:t>
            </a:r>
          </a:p>
        </p:txBody>
      </p:sp>
      <p:sp>
        <p:nvSpPr>
          <p:cNvPr id="5" name="Rectangle 2"/>
          <p:cNvSpPr>
            <a:spLocks noGrp="1" noChangeArrowheads="1"/>
          </p:cNvSpPr>
          <p:nvPr>
            <p:ph type="title"/>
          </p:nvPr>
        </p:nvSpPr>
        <p:spPr>
          <a:xfrm>
            <a:off x="546653" y="880904"/>
            <a:ext cx="8229600" cy="642338"/>
          </a:xfrm>
          <a:solidFill>
            <a:srgbClr val="18453B"/>
          </a:solidFill>
        </p:spPr>
        <p:txBody>
          <a:bodyPr>
            <a:normAutofit/>
          </a:bodyPr>
          <a:lstStyle/>
          <a:p>
            <a:pPr eaLnBrk="1" hangingPunct="1"/>
            <a:r>
              <a:rPr lang="en-US" sz="2800" dirty="0">
                <a:solidFill>
                  <a:schemeClr val="bg1"/>
                </a:solidFill>
              </a:rPr>
              <a:t>Reappointment &amp; Promotion</a:t>
            </a:r>
          </a:p>
        </p:txBody>
      </p:sp>
    </p:spTree>
    <p:extLst>
      <p:ext uri="{BB962C8B-B14F-4D97-AF65-F5344CB8AC3E}">
        <p14:creationId xmlns:p14="http://schemas.microsoft.com/office/powerpoint/2010/main" val="1280008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53" y="1910601"/>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Form on Progress and Excellence – Formally referred to as Form C</a:t>
            </a:r>
          </a:p>
          <a:p>
            <a:r>
              <a:rPr lang="en-US" sz="2400" dirty="0">
                <a:solidFill>
                  <a:schemeClr val="tx1">
                    <a:lumMod val="65000"/>
                    <a:lumOff val="35000"/>
                  </a:schemeClr>
                </a:solidFill>
                <a:latin typeface="Gotham Book" pitchFamily="50" charset="0"/>
                <a:cs typeface="Gotham Book" pitchFamily="50" charset="0"/>
              </a:rPr>
              <a:t>Partnership between ASAC and FASA</a:t>
            </a:r>
          </a:p>
          <a:p>
            <a:r>
              <a:rPr lang="en-US" sz="2400" dirty="0">
                <a:solidFill>
                  <a:schemeClr val="tx1">
                    <a:lumMod val="65000"/>
                    <a:lumOff val="35000"/>
                  </a:schemeClr>
                </a:solidFill>
                <a:latin typeface="Gotham Book" pitchFamily="50" charset="0"/>
                <a:cs typeface="Gotham Book" pitchFamily="50" charset="0"/>
              </a:rPr>
              <a:t>DEI as part of the evaluative process in AY 22-23 review cycle</a:t>
            </a:r>
          </a:p>
          <a:p>
            <a:r>
              <a:rPr lang="en-US" sz="2400" dirty="0">
                <a:solidFill>
                  <a:schemeClr val="tx1">
                    <a:lumMod val="65000"/>
                    <a:lumOff val="35000"/>
                  </a:schemeClr>
                </a:solidFill>
                <a:latin typeface="Gotham Book" pitchFamily="50" charset="0"/>
                <a:cs typeface="Gotham Book" pitchFamily="50" charset="0"/>
              </a:rPr>
              <a:t>Recommendations for writing and evaluating DEI for annual review and promotion coming soon</a:t>
            </a:r>
          </a:p>
          <a:p>
            <a:pPr marL="0" indent="0">
              <a:buNone/>
            </a:pPr>
            <a:endParaRPr lang="en-US" sz="2400" dirty="0">
              <a:solidFill>
                <a:schemeClr val="tx1">
                  <a:lumMod val="65000"/>
                  <a:lumOff val="35000"/>
                </a:schemeClr>
              </a:solidFill>
              <a:latin typeface="Gotham Book" pitchFamily="50" charset="0"/>
              <a:cs typeface="Gotham Book" pitchFamily="50" charset="0"/>
            </a:endParaRPr>
          </a:p>
          <a:p>
            <a:endParaRPr lang="en-US" sz="2400" dirty="0">
              <a:solidFill>
                <a:schemeClr val="tx1">
                  <a:lumMod val="65000"/>
                  <a:lumOff val="35000"/>
                </a:schemeClr>
              </a:solidFill>
              <a:latin typeface="Gotham Book" pitchFamily="50" charset="0"/>
              <a:cs typeface="Gotham Book" pitchFamily="50" charset="0"/>
            </a:endParaRPr>
          </a:p>
        </p:txBody>
      </p:sp>
      <p:sp>
        <p:nvSpPr>
          <p:cNvPr id="5" name="Rectangle 2"/>
          <p:cNvSpPr>
            <a:spLocks noGrp="1" noChangeArrowheads="1"/>
          </p:cNvSpPr>
          <p:nvPr>
            <p:ph type="title"/>
          </p:nvPr>
        </p:nvSpPr>
        <p:spPr>
          <a:xfrm>
            <a:off x="546653" y="880904"/>
            <a:ext cx="8229600" cy="642338"/>
          </a:xfrm>
          <a:solidFill>
            <a:srgbClr val="18453B"/>
          </a:solidFill>
        </p:spPr>
        <p:txBody>
          <a:bodyPr>
            <a:normAutofit/>
          </a:bodyPr>
          <a:lstStyle/>
          <a:p>
            <a:pPr eaLnBrk="1" hangingPunct="1"/>
            <a:r>
              <a:rPr lang="en-US" sz="2800" dirty="0">
                <a:solidFill>
                  <a:schemeClr val="bg1"/>
                </a:solidFill>
              </a:rPr>
              <a:t>Reappointment &amp; Promotion (cont. 2 of 3)</a:t>
            </a:r>
          </a:p>
        </p:txBody>
      </p:sp>
    </p:spTree>
    <p:extLst>
      <p:ext uri="{BB962C8B-B14F-4D97-AF65-F5344CB8AC3E}">
        <p14:creationId xmlns:p14="http://schemas.microsoft.com/office/powerpoint/2010/main" val="44052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1337"/>
            <a:ext cx="8229600" cy="4066495"/>
          </a:xfrm>
        </p:spPr>
        <p:txBody>
          <a:bodyPr/>
          <a:lstStyle/>
          <a:p>
            <a:r>
              <a:rPr lang="en-US" sz="2000" dirty="0">
                <a:solidFill>
                  <a:schemeClr val="tx1">
                    <a:lumMod val="65000"/>
                    <a:lumOff val="35000"/>
                  </a:schemeClr>
                </a:solidFill>
                <a:latin typeface="Gotham Book" pitchFamily="50" charset="0"/>
                <a:cs typeface="Gotham Book" pitchFamily="50" charset="0"/>
              </a:rPr>
              <a:t>A unit review committee will be established to advise the unit administrator about the reappointment, award of continuing appointment status, or promotion of the academic specialist.</a:t>
            </a:r>
          </a:p>
          <a:p>
            <a:r>
              <a:rPr lang="en-US" sz="2000" dirty="0">
                <a:solidFill>
                  <a:schemeClr val="tx1">
                    <a:lumMod val="65000"/>
                    <a:lumOff val="35000"/>
                  </a:schemeClr>
                </a:solidFill>
                <a:latin typeface="Gotham Book" pitchFamily="50" charset="0"/>
                <a:cs typeface="Gotham Book" pitchFamily="50" charset="0"/>
              </a:rPr>
              <a:t>The review committee is composed of individuals knowledgeable about the position under review and the Academic Specialist Appointment System </a:t>
            </a:r>
          </a:p>
          <a:p>
            <a:r>
              <a:rPr lang="en-US" sz="2000" dirty="0">
                <a:solidFill>
                  <a:schemeClr val="tx1">
                    <a:lumMod val="65000"/>
                    <a:lumOff val="35000"/>
                  </a:schemeClr>
                </a:solidFill>
                <a:latin typeface="Gotham Book" pitchFamily="50" charset="0"/>
                <a:cs typeface="Gotham Book" pitchFamily="50" charset="0"/>
              </a:rPr>
              <a:t>The academic specialist under review must be provided an opportunity to confer with the review committee before it provides advice to the unit administrator regarding reappointment, promotion or award of continuing appointment status.</a:t>
            </a:r>
          </a:p>
        </p:txBody>
      </p:sp>
      <p:sp>
        <p:nvSpPr>
          <p:cNvPr id="5" name="Rectangle 2"/>
          <p:cNvSpPr>
            <a:spLocks noGrp="1" noChangeArrowheads="1"/>
          </p:cNvSpPr>
          <p:nvPr>
            <p:ph type="title"/>
          </p:nvPr>
        </p:nvSpPr>
        <p:spPr>
          <a:xfrm>
            <a:off x="546653" y="880904"/>
            <a:ext cx="8229600" cy="785850"/>
          </a:xfrm>
          <a:solidFill>
            <a:srgbClr val="18453B"/>
          </a:solidFill>
        </p:spPr>
        <p:txBody>
          <a:bodyPr>
            <a:normAutofit/>
          </a:bodyPr>
          <a:lstStyle/>
          <a:p>
            <a:pPr eaLnBrk="1" hangingPunct="1"/>
            <a:r>
              <a:rPr lang="en-US" sz="2800" dirty="0">
                <a:solidFill>
                  <a:schemeClr val="bg1"/>
                </a:solidFill>
              </a:rPr>
              <a:t>Reappointment &amp; Promotion (cont. 3 of 3)</a:t>
            </a:r>
          </a:p>
        </p:txBody>
      </p:sp>
    </p:spTree>
    <p:extLst>
      <p:ext uri="{BB962C8B-B14F-4D97-AF65-F5344CB8AC3E}">
        <p14:creationId xmlns:p14="http://schemas.microsoft.com/office/powerpoint/2010/main" val="1826473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D16C03-D86B-4D39-AB58-457BD0B5F9AB}"/>
              </a:ext>
            </a:extLst>
          </p:cNvPr>
          <p:cNvSpPr>
            <a:spLocks noGrp="1"/>
          </p:cNvSpPr>
          <p:nvPr>
            <p:ph type="title"/>
          </p:nvPr>
        </p:nvSpPr>
        <p:spPr>
          <a:xfrm>
            <a:off x="457200" y="882846"/>
            <a:ext cx="8331200" cy="702114"/>
          </a:xfrm>
          <a:solidFill>
            <a:srgbClr val="064339"/>
          </a:solidFill>
        </p:spPr>
        <p:txBody>
          <a:bodyPr>
            <a:normAutofit fontScale="90000"/>
          </a:bodyPr>
          <a:lstStyle/>
          <a:p>
            <a:r>
              <a:rPr lang="en-US" sz="4000" dirty="0">
                <a:solidFill>
                  <a:schemeClr val="bg1"/>
                </a:solidFill>
              </a:rPr>
              <a:t>Continuing System Timeline</a:t>
            </a:r>
            <a:br>
              <a:rPr lang="en-US" dirty="0">
                <a:solidFill>
                  <a:schemeClr val="bg1"/>
                </a:solidFill>
              </a:rPr>
            </a:br>
            <a:endParaRPr lang="en-US" dirty="0"/>
          </a:p>
        </p:txBody>
      </p:sp>
      <p:graphicFrame>
        <p:nvGraphicFramePr>
          <p:cNvPr id="5" name="Content Placeholder 4" descr="Appointed as a Continuing System Specialist to a 3-year probationary appointment&#10; During the second year a reappointment review occurs&#10; If unsuccessful, the appointment ends as originally scheduled&#10;If successfully reappointed, the Specialist begins a second 3-year probationary appointment&#10; During the second year, the continuing review occurs&#10; If successful, one is reappointed with continuing status&#10; If unsuccessful, the appointment ends as originally scheduled&#10;"/>
          <p:cNvGraphicFramePr>
            <a:graphicFrameLocks noGrp="1"/>
          </p:cNvGraphicFramePr>
          <p:nvPr>
            <p:ph idx="1"/>
            <p:extLst>
              <p:ext uri="{D42A27DB-BD31-4B8C-83A1-F6EECF244321}">
                <p14:modId xmlns:p14="http://schemas.microsoft.com/office/powerpoint/2010/main" val="2564406901"/>
              </p:ext>
            </p:extLst>
          </p:nvPr>
        </p:nvGraphicFramePr>
        <p:xfrm>
          <a:off x="457200" y="2058988"/>
          <a:ext cx="8229600"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6965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FBD8C47-64AE-4A9E-A6E3-0525A78FF6F5}"/>
              </a:ext>
            </a:extLst>
          </p:cNvPr>
          <p:cNvSpPr>
            <a:spLocks noGrp="1"/>
          </p:cNvSpPr>
          <p:nvPr>
            <p:ph type="title"/>
          </p:nvPr>
        </p:nvSpPr>
        <p:spPr>
          <a:xfrm>
            <a:off x="457200" y="830545"/>
            <a:ext cx="8248260" cy="589236"/>
          </a:xfrm>
          <a:solidFill>
            <a:srgbClr val="18453B"/>
          </a:solidFill>
        </p:spPr>
        <p:txBody>
          <a:bodyPr>
            <a:normAutofit fontScale="90000"/>
          </a:bodyPr>
          <a:lstStyle/>
          <a:p>
            <a:r>
              <a:rPr lang="en-US" sz="3100" dirty="0">
                <a:solidFill>
                  <a:schemeClr val="bg1"/>
                </a:solidFill>
              </a:rPr>
              <a:t>Continuing Review Timeline (continued)</a:t>
            </a:r>
            <a:br>
              <a:rPr lang="en-US" dirty="0">
                <a:solidFill>
                  <a:schemeClr val="bg1"/>
                </a:solidFill>
              </a:rPr>
            </a:br>
            <a:endParaRPr lang="en-US" dirty="0"/>
          </a:p>
        </p:txBody>
      </p:sp>
      <p:graphicFrame>
        <p:nvGraphicFramePr>
          <p:cNvPr id="6" name="Content Placeholder 5" descr="Academic Specialist notified when the evaluation is to take place&#10;Review committee is established, composed of individuals knowledgeable about the position&#10;Review committee makes recommendation to the appropriate academic unit administrator&#10;Recommendation is reviewed and sent to the major unit administrator (i.e. Dean)&#10;Dean forwards recommendation to Provost&#10;Reviewed by Provost with outcome notification back to unit&#10;"/>
          <p:cNvGraphicFramePr>
            <a:graphicFrameLocks noGrp="1"/>
          </p:cNvGraphicFramePr>
          <p:nvPr>
            <p:ph idx="1"/>
            <p:extLst>
              <p:ext uri="{D42A27DB-BD31-4B8C-83A1-F6EECF244321}">
                <p14:modId xmlns:p14="http://schemas.microsoft.com/office/powerpoint/2010/main" val="1121202043"/>
              </p:ext>
            </p:extLst>
          </p:nvPr>
        </p:nvGraphicFramePr>
        <p:xfrm>
          <a:off x="0" y="1528562"/>
          <a:ext cx="9144000" cy="466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566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FA91-1923-45E7-8E18-B177E8C2D3D8}"/>
              </a:ext>
            </a:extLst>
          </p:cNvPr>
          <p:cNvSpPr>
            <a:spLocks noGrp="1"/>
          </p:cNvSpPr>
          <p:nvPr>
            <p:ph type="title"/>
          </p:nvPr>
        </p:nvSpPr>
        <p:spPr>
          <a:xfrm>
            <a:off x="457200" y="990600"/>
            <a:ext cx="8229600" cy="914400"/>
          </a:xfrm>
        </p:spPr>
        <p:txBody>
          <a:bodyPr>
            <a:normAutofit fontScale="90000"/>
          </a:bodyPr>
          <a:lstStyle/>
          <a:p>
            <a:r>
              <a:rPr lang="en-US" b="1" dirty="0"/>
              <a:t>For the Health Colleges – CHM, COM, CON</a:t>
            </a:r>
          </a:p>
        </p:txBody>
      </p:sp>
      <p:sp>
        <p:nvSpPr>
          <p:cNvPr id="3" name="Content Placeholder 2">
            <a:extLst>
              <a:ext uri="{FF2B5EF4-FFF2-40B4-BE49-F238E27FC236}">
                <a16:creationId xmlns:a16="http://schemas.microsoft.com/office/drawing/2014/main" id="{C6952613-7C58-4C03-9003-87C00060BDD5}"/>
              </a:ext>
            </a:extLst>
          </p:cNvPr>
          <p:cNvSpPr>
            <a:spLocks noGrp="1"/>
          </p:cNvSpPr>
          <p:nvPr>
            <p:ph idx="1"/>
          </p:nvPr>
        </p:nvSpPr>
        <p:spPr/>
        <p:txBody>
          <a:bodyPr/>
          <a:lstStyle/>
          <a:p>
            <a:r>
              <a:rPr lang="en-US" dirty="0"/>
              <a:t>With the creation of the position of Executive Vice President for Health Sciences, and the change in the reporting relationship of the human health colleges to the EVP:</a:t>
            </a:r>
          </a:p>
          <a:p>
            <a:pPr lvl="1"/>
            <a:r>
              <a:rPr lang="en-US" dirty="0"/>
              <a:t>Deans will make recommendations to the Provost and EVP</a:t>
            </a:r>
          </a:p>
          <a:p>
            <a:pPr lvl="1"/>
            <a:r>
              <a:rPr lang="en-US" dirty="0"/>
              <a:t>Joint recommendation will come from Provost and EVP</a:t>
            </a:r>
          </a:p>
        </p:txBody>
      </p:sp>
    </p:spTree>
    <p:extLst>
      <p:ext uri="{BB962C8B-B14F-4D97-AF65-F5344CB8AC3E}">
        <p14:creationId xmlns:p14="http://schemas.microsoft.com/office/powerpoint/2010/main" val="3408102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92522"/>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The basis for promotion to Senior Academic Specialist is to be derived from a </a:t>
            </a:r>
            <a:r>
              <a:rPr lang="en-US" sz="2400" u="sng" dirty="0">
                <a:solidFill>
                  <a:schemeClr val="tx1">
                    <a:lumMod val="65000"/>
                    <a:lumOff val="35000"/>
                  </a:schemeClr>
                </a:solidFill>
                <a:latin typeface="Gotham Book" pitchFamily="50" charset="0"/>
                <a:cs typeface="Gotham Book" pitchFamily="50" charset="0"/>
              </a:rPr>
              <a:t>significantly long and sustained period of excellence </a:t>
            </a:r>
            <a:r>
              <a:rPr lang="en-US" sz="2400" dirty="0">
                <a:solidFill>
                  <a:schemeClr val="tx1">
                    <a:lumMod val="65000"/>
                    <a:lumOff val="35000"/>
                  </a:schemeClr>
                </a:solidFill>
                <a:latin typeface="Gotham Book" pitchFamily="50" charset="0"/>
                <a:cs typeface="Gotham Book" pitchFamily="50" charset="0"/>
              </a:rPr>
              <a:t>in the performance of assigned duties together with the recognition by peers and colleagues both within the University and regionally, nationally and internationally. </a:t>
            </a:r>
          </a:p>
          <a:p>
            <a:r>
              <a:rPr lang="en-US" sz="2400" dirty="0">
                <a:solidFill>
                  <a:schemeClr val="tx1">
                    <a:lumMod val="65000"/>
                    <a:lumOff val="35000"/>
                  </a:schemeClr>
                </a:solidFill>
                <a:latin typeface="Gotham Book" pitchFamily="50" charset="0"/>
                <a:cs typeface="Gotham Book" pitchFamily="50" charset="0"/>
              </a:rPr>
              <a:t>Based on </a:t>
            </a:r>
            <a:r>
              <a:rPr lang="en-US" sz="2400" u="sng" dirty="0">
                <a:solidFill>
                  <a:schemeClr val="tx1">
                    <a:lumMod val="65000"/>
                    <a:lumOff val="35000"/>
                  </a:schemeClr>
                </a:solidFill>
                <a:latin typeface="Gotham Book" pitchFamily="50" charset="0"/>
                <a:cs typeface="Gotham Book" pitchFamily="50" charset="0"/>
              </a:rPr>
              <a:t>internal/external peer review </a:t>
            </a:r>
            <a:r>
              <a:rPr lang="en-US" sz="2400" dirty="0">
                <a:solidFill>
                  <a:schemeClr val="tx1">
                    <a:lumMod val="65000"/>
                    <a:lumOff val="35000"/>
                  </a:schemeClr>
                </a:solidFill>
                <a:latin typeface="Gotham Book" pitchFamily="50" charset="0"/>
                <a:cs typeface="Gotham Book" pitchFamily="50" charset="0"/>
              </a:rPr>
              <a:t>involving evaluation of performance in one or more of the assigned functional areas</a:t>
            </a:r>
          </a:p>
        </p:txBody>
      </p:sp>
      <p:sp>
        <p:nvSpPr>
          <p:cNvPr id="5"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Promotion to Senior Specialist</a:t>
            </a:r>
          </a:p>
        </p:txBody>
      </p:sp>
    </p:spTree>
    <p:extLst>
      <p:ext uri="{BB962C8B-B14F-4D97-AF65-F5344CB8AC3E}">
        <p14:creationId xmlns:p14="http://schemas.microsoft.com/office/powerpoint/2010/main" val="2217469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3" y="2209528"/>
            <a:ext cx="8534400" cy="4066495"/>
          </a:xfrm>
        </p:spPr>
        <p:txBody>
          <a:bodyPr/>
          <a:lstStyle/>
          <a:p>
            <a:r>
              <a:rPr lang="en-US" dirty="0">
                <a:solidFill>
                  <a:schemeClr val="tx1">
                    <a:lumMod val="65000"/>
                    <a:lumOff val="35000"/>
                  </a:schemeClr>
                </a:solidFill>
                <a:latin typeface="Gotham Book" pitchFamily="50" charset="0"/>
                <a:cs typeface="Gotham Book" pitchFamily="50" charset="0"/>
              </a:rPr>
              <a:t>Diligent DOCUMENTATION is the key to preparing a successful reappointment/promotion packet</a:t>
            </a:r>
          </a:p>
          <a:p>
            <a:r>
              <a:rPr lang="en-US" dirty="0">
                <a:solidFill>
                  <a:schemeClr val="tx1">
                    <a:lumMod val="65000"/>
                    <a:lumOff val="35000"/>
                  </a:schemeClr>
                </a:solidFill>
                <a:latin typeface="Gotham Book" pitchFamily="50" charset="0"/>
                <a:cs typeface="Gotham Book" pitchFamily="50" charset="0"/>
              </a:rPr>
              <a:t>Self Appraisal</a:t>
            </a:r>
          </a:p>
          <a:p>
            <a:r>
              <a:rPr lang="en-US" dirty="0">
                <a:solidFill>
                  <a:schemeClr val="tx1">
                    <a:lumMod val="65000"/>
                    <a:lumOff val="35000"/>
                  </a:schemeClr>
                </a:solidFill>
                <a:latin typeface="Gotham Book" pitchFamily="50" charset="0"/>
                <a:cs typeface="Gotham Book" pitchFamily="50" charset="0"/>
              </a:rPr>
              <a:t>It’s all about the STORY – What story will you tell about your career?</a:t>
            </a:r>
          </a:p>
        </p:txBody>
      </p:sp>
      <p:sp>
        <p:nvSpPr>
          <p:cNvPr id="4" name="Rectangle 2"/>
          <p:cNvSpPr>
            <a:spLocks noGrp="1" noChangeArrowheads="1"/>
          </p:cNvSpPr>
          <p:nvPr>
            <p:ph type="title"/>
          </p:nvPr>
        </p:nvSpPr>
        <p:spPr>
          <a:xfrm>
            <a:off x="297873" y="858982"/>
            <a:ext cx="8534400" cy="1025202"/>
          </a:xfrm>
          <a:solidFill>
            <a:srgbClr val="064339"/>
          </a:solidFill>
        </p:spPr>
        <p:txBody>
          <a:bodyPr lIns="92075" tIns="46038" rIns="92075" bIns="46038" anchor="b">
            <a:normAutofit fontScale="90000"/>
          </a:bodyPr>
          <a:lstStyle/>
          <a:p>
            <a:pPr eaLnBrk="1" hangingPunct="1">
              <a:defRPr/>
            </a:pPr>
            <a:r>
              <a:rPr lang="en-US" dirty="0">
                <a:solidFill>
                  <a:schemeClr val="bg1"/>
                </a:solidFill>
              </a:rPr>
              <a:t>Preparing for Reappointment &amp; Promotion</a:t>
            </a:r>
          </a:p>
        </p:txBody>
      </p:sp>
    </p:spTree>
    <p:extLst>
      <p:ext uri="{BB962C8B-B14F-4D97-AF65-F5344CB8AC3E}">
        <p14:creationId xmlns:p14="http://schemas.microsoft.com/office/powerpoint/2010/main" val="4025311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Examples of Scholarly Achievement</a:t>
            </a:r>
          </a:p>
        </p:txBody>
      </p:sp>
      <p:sp>
        <p:nvSpPr>
          <p:cNvPr id="16387" name="Rectangle 3"/>
          <p:cNvSpPr>
            <a:spLocks noGrp="1" noChangeArrowheads="1"/>
          </p:cNvSpPr>
          <p:nvPr>
            <p:ph idx="1"/>
          </p:nvPr>
        </p:nvSpPr>
        <p:spPr>
          <a:xfrm>
            <a:off x="685800" y="1761931"/>
            <a:ext cx="7772400" cy="3886200"/>
          </a:xfrm>
        </p:spPr>
        <p:txBody>
          <a:bodyPr lIns="92075" tIns="46038" rIns="92075" bIns="46038"/>
          <a:lstStyle/>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Authoring/Co-authoring publications (internal &amp; external)</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Departmental/College level leadership</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Leadership in professional organizations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Serving as a subject matter expert</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Development of new programs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Presentations at national meetings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Collaboration on special projects/grants</a:t>
            </a:r>
          </a:p>
        </p:txBody>
      </p:sp>
    </p:spTree>
    <p:extLst>
      <p:ext uri="{BB962C8B-B14F-4D97-AF65-F5344CB8AC3E}">
        <p14:creationId xmlns:p14="http://schemas.microsoft.com/office/powerpoint/2010/main" val="2945818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945" y="1551623"/>
            <a:ext cx="7996382" cy="4336559"/>
          </a:xfrm>
        </p:spPr>
        <p:txBody>
          <a:bodyPr/>
          <a:lstStyle/>
          <a:p>
            <a:r>
              <a:rPr lang="en-US" sz="2400" dirty="0">
                <a:solidFill>
                  <a:schemeClr val="tx1">
                    <a:lumMod val="65000"/>
                    <a:lumOff val="35000"/>
                  </a:schemeClr>
                </a:solidFill>
                <a:latin typeface="Gotham Book" pitchFamily="50" charset="0"/>
                <a:cs typeface="Gotham Book" pitchFamily="50" charset="0"/>
              </a:rPr>
              <a:t>Benchmarking:  Have a plan!</a:t>
            </a:r>
          </a:p>
          <a:p>
            <a:pPr lvl="1"/>
            <a:r>
              <a:rPr lang="en-US" dirty="0">
                <a:solidFill>
                  <a:schemeClr val="tx1">
                    <a:lumMod val="65000"/>
                    <a:lumOff val="35000"/>
                  </a:schemeClr>
                </a:solidFill>
                <a:latin typeface="Gotham Book" pitchFamily="50" charset="0"/>
                <a:cs typeface="Gotham Book" pitchFamily="50" charset="0"/>
              </a:rPr>
              <a:t>Continuing Education	</a:t>
            </a:r>
          </a:p>
          <a:p>
            <a:pPr lvl="1"/>
            <a:r>
              <a:rPr lang="en-US" dirty="0">
                <a:solidFill>
                  <a:schemeClr val="tx1">
                    <a:lumMod val="65000"/>
                    <a:lumOff val="35000"/>
                  </a:schemeClr>
                </a:solidFill>
                <a:latin typeface="Gotham Book" pitchFamily="50" charset="0"/>
                <a:cs typeface="Gotham Book" pitchFamily="50" charset="0"/>
              </a:rPr>
              <a:t>Professional and Scholarly Organizations</a:t>
            </a:r>
          </a:p>
          <a:p>
            <a:pPr lvl="1"/>
            <a:r>
              <a:rPr lang="en-US" dirty="0">
                <a:solidFill>
                  <a:schemeClr val="tx1">
                    <a:lumMod val="65000"/>
                    <a:lumOff val="35000"/>
                  </a:schemeClr>
                </a:solidFill>
                <a:latin typeface="Gotham Book" pitchFamily="50" charset="0"/>
                <a:cs typeface="Gotham Book" pitchFamily="50" charset="0"/>
              </a:rPr>
              <a:t>Academic Governance (department, college, campus)</a:t>
            </a:r>
          </a:p>
          <a:p>
            <a:pPr lvl="1"/>
            <a:r>
              <a:rPr lang="en-US" dirty="0">
                <a:solidFill>
                  <a:schemeClr val="tx1">
                    <a:lumMod val="65000"/>
                    <a:lumOff val="35000"/>
                  </a:schemeClr>
                </a:solidFill>
                <a:latin typeface="Gotham Book" pitchFamily="50" charset="0"/>
                <a:cs typeface="Gotham Book" pitchFamily="50" charset="0"/>
              </a:rPr>
              <a:t>Advising of Student Groups</a:t>
            </a:r>
          </a:p>
          <a:p>
            <a:pPr lvl="1"/>
            <a:r>
              <a:rPr lang="en-US" dirty="0">
                <a:solidFill>
                  <a:schemeClr val="tx1">
                    <a:lumMod val="65000"/>
                    <a:lumOff val="35000"/>
                  </a:schemeClr>
                </a:solidFill>
                <a:latin typeface="Gotham Book" pitchFamily="50" charset="0"/>
                <a:cs typeface="Gotham Book" pitchFamily="50" charset="0"/>
              </a:rPr>
              <a:t>Lilly Fellows and Adams Academy</a:t>
            </a:r>
          </a:p>
          <a:p>
            <a:pPr lvl="1"/>
            <a:r>
              <a:rPr lang="en-US" dirty="0">
                <a:solidFill>
                  <a:schemeClr val="tx1">
                    <a:lumMod val="65000"/>
                    <a:lumOff val="35000"/>
                  </a:schemeClr>
                </a:solidFill>
                <a:latin typeface="Gotham Book" pitchFamily="50" charset="0"/>
                <a:cs typeface="Gotham Book" pitchFamily="50" charset="0"/>
              </a:rPr>
              <a:t>Leadership Learning Communities</a:t>
            </a:r>
          </a:p>
          <a:p>
            <a:r>
              <a:rPr lang="en-US" sz="2400" dirty="0">
                <a:solidFill>
                  <a:schemeClr val="tx1">
                    <a:lumMod val="65000"/>
                    <a:lumOff val="35000"/>
                  </a:schemeClr>
                </a:solidFill>
                <a:latin typeface="Gotham Book" pitchFamily="50" charset="0"/>
                <a:cs typeface="Gotham Book" pitchFamily="50" charset="0"/>
              </a:rPr>
              <a:t>Mentoring</a:t>
            </a:r>
          </a:p>
          <a:p>
            <a:r>
              <a:rPr lang="en-US" sz="2400" dirty="0">
                <a:solidFill>
                  <a:schemeClr val="tx1">
                    <a:lumMod val="65000"/>
                    <a:lumOff val="35000"/>
                  </a:schemeClr>
                </a:solidFill>
                <a:latin typeface="Gotham Book" pitchFamily="50" charset="0"/>
                <a:cs typeface="Gotham Book" pitchFamily="50" charset="0"/>
              </a:rPr>
              <a:t>Support Groups</a:t>
            </a:r>
          </a:p>
        </p:txBody>
      </p:sp>
      <p:sp>
        <p:nvSpPr>
          <p:cNvPr id="4"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Career Strategies</a:t>
            </a:r>
          </a:p>
        </p:txBody>
      </p:sp>
    </p:spTree>
    <p:extLst>
      <p:ext uri="{BB962C8B-B14F-4D97-AF65-F5344CB8AC3E}">
        <p14:creationId xmlns:p14="http://schemas.microsoft.com/office/powerpoint/2010/main" val="278716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8416" y="834906"/>
            <a:ext cx="8604229" cy="923555"/>
          </a:xfrm>
          <a:solidFill>
            <a:srgbClr val="18453B"/>
          </a:solidFill>
        </p:spPr>
        <p:txBody>
          <a:bodyPr>
            <a:normAutofit fontScale="90000"/>
          </a:bodyPr>
          <a:lstStyle/>
          <a:p>
            <a:pPr algn="ctr" eaLnBrk="1" hangingPunct="1"/>
            <a:r>
              <a:rPr lang="en-US" sz="3200" dirty="0">
                <a:solidFill>
                  <a:schemeClr val="bg1"/>
                </a:solidFill>
              </a:rPr>
              <a:t>MSU Specialists – An Historical Perspective (1 of 3)</a:t>
            </a:r>
          </a:p>
        </p:txBody>
      </p:sp>
      <p:graphicFrame>
        <p:nvGraphicFramePr>
          <p:cNvPr id="10" name="Diagram 9" descr="1942&#10; First rules of faculty tenure established&#10; 30% of faculty held terminal degrees&#10;1946&#10; Tenure rules suspended due to influx of students/faculty following the end of WWII&#10;1952&#10; Revised set of tenure rules implemented&#10; 45% of faculty held terminal degrees&#10;"/>
          <p:cNvGraphicFramePr/>
          <p:nvPr>
            <p:extLst>
              <p:ext uri="{D42A27DB-BD31-4B8C-83A1-F6EECF244321}">
                <p14:modId xmlns:p14="http://schemas.microsoft.com/office/powerpoint/2010/main" val="410021894"/>
              </p:ext>
            </p:extLst>
          </p:nvPr>
        </p:nvGraphicFramePr>
        <p:xfrm>
          <a:off x="744310" y="2154786"/>
          <a:ext cx="7632440" cy="3365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885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45" y="821259"/>
            <a:ext cx="8210486" cy="506896"/>
          </a:xfrm>
        </p:spPr>
        <p:txBody>
          <a:bodyPr>
            <a:normAutofit fontScale="90000"/>
          </a:bodyPr>
          <a:lstStyle/>
          <a:p>
            <a:r>
              <a:rPr lang="en-US" dirty="0"/>
              <a:t>Campus-wide opportunities</a:t>
            </a:r>
          </a:p>
        </p:txBody>
      </p:sp>
      <p:sp>
        <p:nvSpPr>
          <p:cNvPr id="3" name="Content Placeholder 2"/>
          <p:cNvSpPr>
            <a:spLocks noGrp="1"/>
          </p:cNvSpPr>
          <p:nvPr>
            <p:ph idx="1"/>
          </p:nvPr>
        </p:nvSpPr>
        <p:spPr>
          <a:xfrm>
            <a:off x="508001" y="2059584"/>
            <a:ext cx="7703492" cy="3731347"/>
          </a:xfrm>
        </p:spPr>
        <p:txBody>
          <a:bodyPr>
            <a:normAutofit fontScale="92500" lnSpcReduction="20000"/>
          </a:bodyPr>
          <a:lstStyle/>
          <a:p>
            <a:r>
              <a:rPr lang="en-US" sz="2400" b="1" dirty="0"/>
              <a:t>Lilly Teaching Fellows Program</a:t>
            </a:r>
            <a:r>
              <a:rPr lang="en-US" sz="2400" dirty="0"/>
              <a:t>: </a:t>
            </a:r>
          </a:p>
          <a:p>
            <a:pPr lvl="1"/>
            <a:r>
              <a:rPr lang="en-US" dirty="0"/>
              <a:t>Open to individuals who wish to complete a Scholarship of Teaching and Learning (</a:t>
            </a:r>
            <a:r>
              <a:rPr lang="en-US" dirty="0" err="1"/>
              <a:t>SoTL</a:t>
            </a:r>
            <a:r>
              <a:rPr lang="en-US" dirty="0"/>
              <a:t>) project with support of $16,000 (shared between Faculty Academic Staff Development and fellow’s department).</a:t>
            </a:r>
          </a:p>
          <a:p>
            <a:r>
              <a:rPr lang="en-US" sz="2400" b="1" dirty="0"/>
              <a:t>Adams Academy Fellows Program</a:t>
            </a:r>
            <a:r>
              <a:rPr lang="en-US" sz="2400" dirty="0"/>
              <a:t>: </a:t>
            </a:r>
          </a:p>
          <a:p>
            <a:pPr lvl="1"/>
            <a:r>
              <a:rPr lang="en-US" dirty="0"/>
              <a:t>Open to individuals who wish to focus on deeper issues of teaching and learning. Outcome is a reflective digital teaching portfolio. $3,000</a:t>
            </a:r>
          </a:p>
          <a:p>
            <a:pPr lvl="1"/>
            <a:r>
              <a:rPr lang="en-US" dirty="0" err="1"/>
              <a:t>CfP</a:t>
            </a:r>
            <a:r>
              <a:rPr lang="en-US" dirty="0"/>
              <a:t>-early spring/12 fellows are selected each year.</a:t>
            </a:r>
          </a:p>
        </p:txBody>
      </p:sp>
    </p:spTree>
    <p:extLst>
      <p:ext uri="{BB962C8B-B14F-4D97-AF65-F5344CB8AC3E}">
        <p14:creationId xmlns:p14="http://schemas.microsoft.com/office/powerpoint/2010/main" val="3459796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372"/>
            <a:ext cx="8229600" cy="480233"/>
          </a:xfrm>
        </p:spPr>
        <p:txBody>
          <a:bodyPr>
            <a:normAutofit fontScale="90000"/>
          </a:bodyPr>
          <a:lstStyle/>
          <a:p>
            <a:r>
              <a:rPr lang="en-US" dirty="0"/>
              <a:t>Important Policies</a:t>
            </a:r>
          </a:p>
        </p:txBody>
      </p:sp>
      <p:sp>
        <p:nvSpPr>
          <p:cNvPr id="3" name="Content Placeholder 2"/>
          <p:cNvSpPr>
            <a:spLocks noGrp="1"/>
          </p:cNvSpPr>
          <p:nvPr>
            <p:ph idx="1"/>
          </p:nvPr>
        </p:nvSpPr>
        <p:spPr>
          <a:xfrm>
            <a:off x="457200" y="1514545"/>
            <a:ext cx="8229600" cy="4066495"/>
          </a:xfrm>
        </p:spPr>
        <p:txBody>
          <a:bodyPr/>
          <a:lstStyle/>
          <a:p>
            <a:pPr marL="571500" indent="-514350"/>
            <a:r>
              <a:rPr lang="en-US" sz="2350" b="1" dirty="0">
                <a:latin typeface="Gotham-Bold"/>
              </a:rPr>
              <a:t>Academic Specialists Professional Development Support Program</a:t>
            </a:r>
          </a:p>
          <a:p>
            <a:pPr lvl="2">
              <a:buFont typeface="Arial" panose="020B0604020202020204" pitchFamily="34" charset="0"/>
              <a:buChar char="•"/>
            </a:pPr>
            <a:r>
              <a:rPr lang="en-US" dirty="0">
                <a:solidFill>
                  <a:srgbClr val="595959"/>
                </a:solidFill>
              </a:rPr>
              <a:t>For MSU credit courses</a:t>
            </a:r>
          </a:p>
          <a:p>
            <a:pPr marL="571500" indent="-514350"/>
            <a:r>
              <a:rPr lang="en-US" sz="2350" b="1" dirty="0">
                <a:latin typeface="Gotham-Bold"/>
              </a:rPr>
              <a:t>Overload Pay</a:t>
            </a:r>
          </a:p>
          <a:p>
            <a:pPr marL="571500" indent="-514350"/>
            <a:r>
              <a:rPr lang="en-US" sz="2350" b="1" dirty="0">
                <a:latin typeface="Gotham-Bold"/>
              </a:rPr>
              <a:t>Time Off/Leaves</a:t>
            </a:r>
          </a:p>
          <a:p>
            <a:pPr lvl="2">
              <a:buFont typeface="Arial" panose="020B0604020202020204" pitchFamily="34" charset="0"/>
              <a:buChar char="•"/>
            </a:pPr>
            <a:r>
              <a:rPr lang="en-US" dirty="0">
                <a:solidFill>
                  <a:srgbClr val="595959"/>
                </a:solidFill>
              </a:rPr>
              <a:t>Vacation - Provided for those appointed on an </a:t>
            </a:r>
            <a:r>
              <a:rPr lang="en-US" dirty="0" err="1">
                <a:solidFill>
                  <a:srgbClr val="595959"/>
                </a:solidFill>
              </a:rPr>
              <a:t>AN</a:t>
            </a:r>
            <a:r>
              <a:rPr lang="en-US" dirty="0">
                <a:solidFill>
                  <a:srgbClr val="595959"/>
                </a:solidFill>
              </a:rPr>
              <a:t> basis</a:t>
            </a:r>
          </a:p>
          <a:p>
            <a:pPr lvl="2">
              <a:buFont typeface="Arial" panose="020B0604020202020204" pitchFamily="34" charset="0"/>
              <a:buChar char="•"/>
            </a:pPr>
            <a:r>
              <a:rPr lang="en-US" dirty="0">
                <a:solidFill>
                  <a:srgbClr val="595959"/>
                </a:solidFill>
              </a:rPr>
              <a:t>Short Term Disability – Provides up to six months paid leave</a:t>
            </a:r>
          </a:p>
          <a:p>
            <a:pPr lvl="2">
              <a:buFont typeface="Arial" panose="020B0604020202020204" pitchFamily="34" charset="0"/>
              <a:buChar char="•"/>
            </a:pPr>
            <a:r>
              <a:rPr lang="en-US" dirty="0">
                <a:solidFill>
                  <a:srgbClr val="595959"/>
                </a:solidFill>
              </a:rPr>
              <a:t>Parental Leave – Provides 6 weeks of paid parental leave</a:t>
            </a:r>
          </a:p>
          <a:p>
            <a:pPr marL="571500" indent="-514350"/>
            <a:r>
              <a:rPr lang="en-US" dirty="0">
                <a:solidFill>
                  <a:srgbClr val="18453B"/>
                </a:solidFill>
                <a:latin typeface="Gotham-Bold"/>
              </a:rPr>
              <a:t> </a:t>
            </a:r>
            <a:r>
              <a:rPr lang="en-US" sz="2350" b="1" dirty="0">
                <a:latin typeface="Gotham-Bold"/>
              </a:rPr>
              <a:t>Distinguished Academic Staff Award</a:t>
            </a:r>
          </a:p>
          <a:p>
            <a:endParaRPr lang="en-US" sz="2200" b="1" dirty="0"/>
          </a:p>
        </p:txBody>
      </p:sp>
      <p:sp>
        <p:nvSpPr>
          <p:cNvPr id="4" name="Rectangle 2"/>
          <p:cNvSpPr txBox="1">
            <a:spLocks noChangeArrowheads="1"/>
          </p:cNvSpPr>
          <p:nvPr/>
        </p:nvSpPr>
        <p:spPr>
          <a:xfrm>
            <a:off x="304800" y="690114"/>
            <a:ext cx="8534400" cy="690818"/>
          </a:xfrm>
          <a:prstGeom prst="rect">
            <a:avLst/>
          </a:prstGeom>
          <a:solidFill>
            <a:srgbClr val="064339"/>
          </a:solidFill>
        </p:spPr>
        <p:txBody>
          <a:bodyPr lIns="92075" tIns="46038" rIns="92075" bIns="46038" anchor="b">
            <a:normAutofit/>
          </a:bodyPr>
          <a:lstStyle>
            <a:lvl1pPr algn="l" defTabSz="457200" rtl="0" eaLnBrk="1" fontAlgn="base" hangingPunct="1">
              <a:spcBef>
                <a:spcPct val="0"/>
              </a:spcBef>
              <a:spcAft>
                <a:spcPct val="0"/>
              </a:spcAft>
              <a:defRPr sz="3600" b="0" i="0" kern="1200" baseline="0">
                <a:solidFill>
                  <a:srgbClr val="18453B"/>
                </a:solidFill>
                <a:latin typeface="Gotham-Bold"/>
                <a:ea typeface="ＭＳ Ｐゴシック" charset="-128"/>
                <a:cs typeface="Gotham-Bold"/>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defRPr/>
            </a:pPr>
            <a:r>
              <a:rPr lang="en-US" dirty="0">
                <a:solidFill>
                  <a:schemeClr val="bg1"/>
                </a:solidFill>
              </a:rPr>
              <a:t>Important Policies</a:t>
            </a:r>
          </a:p>
        </p:txBody>
      </p:sp>
    </p:spTree>
    <p:extLst>
      <p:ext uri="{BB962C8B-B14F-4D97-AF65-F5344CB8AC3E}">
        <p14:creationId xmlns:p14="http://schemas.microsoft.com/office/powerpoint/2010/main" val="1780563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11727" y="1551623"/>
            <a:ext cx="8229600" cy="4336559"/>
          </a:xfrm>
        </p:spPr>
        <p:txBody>
          <a:bodyPr/>
          <a:lstStyle/>
          <a:p>
            <a:pPr marL="0" indent="0" algn="ctr">
              <a:buNone/>
            </a:pPr>
            <a:r>
              <a:rPr lang="en-US" b="1" dirty="0">
                <a:solidFill>
                  <a:srgbClr val="18453B"/>
                </a:solidFill>
                <a:latin typeface="Gotham-Bold"/>
              </a:rPr>
              <a:t>Faculty and Academic Staff Affairs Team:</a:t>
            </a:r>
          </a:p>
          <a:p>
            <a:pPr marL="0" indent="0" algn="ctr">
              <a:buNone/>
            </a:pPr>
            <a:endParaRPr lang="en-US" b="1" dirty="0">
              <a:solidFill>
                <a:srgbClr val="18453B"/>
              </a:solidFill>
              <a:latin typeface="Gotham-Bold"/>
            </a:endParaRPr>
          </a:p>
          <a:p>
            <a:pPr marL="0" indent="0" algn="ctr">
              <a:buNone/>
            </a:pPr>
            <a:r>
              <a:rPr lang="en-US" b="1" dirty="0">
                <a:solidFill>
                  <a:srgbClr val="18453B"/>
                </a:solidFill>
                <a:latin typeface="Gotham-Bold"/>
              </a:rPr>
              <a:t>Suzanne Lang, Associate Provost and Associate Vice President, FASA</a:t>
            </a:r>
          </a:p>
          <a:p>
            <a:pPr marL="0" indent="0" algn="ctr">
              <a:buNone/>
            </a:pPr>
            <a:r>
              <a:rPr lang="en-US" b="1" dirty="0">
                <a:solidFill>
                  <a:srgbClr val="18453B"/>
                </a:solidFill>
                <a:latin typeface="Gotham-Bold"/>
              </a:rPr>
              <a:t>Kathy Lewless, Director</a:t>
            </a:r>
          </a:p>
          <a:p>
            <a:pPr marL="0" indent="0" algn="ctr">
              <a:buNone/>
            </a:pPr>
            <a:r>
              <a:rPr lang="en-US" b="1" dirty="0">
                <a:solidFill>
                  <a:srgbClr val="18453B"/>
                </a:solidFill>
                <a:latin typeface="Gotham-Bold"/>
              </a:rPr>
              <a:t>Melissa Sortman, Director </a:t>
            </a:r>
          </a:p>
          <a:p>
            <a:pPr marL="0" indent="0" algn="ctr">
              <a:buNone/>
            </a:pPr>
            <a:r>
              <a:rPr lang="en-US" b="1" dirty="0">
                <a:solidFill>
                  <a:srgbClr val="18453B"/>
                </a:solidFill>
                <a:latin typeface="Gotham-Bold"/>
              </a:rPr>
              <a:t>Jennie Yelvington, Director</a:t>
            </a:r>
          </a:p>
          <a:p>
            <a:pPr marL="0" indent="0">
              <a:buNone/>
            </a:pPr>
            <a:r>
              <a:rPr lang="en-US" b="1" dirty="0">
                <a:solidFill>
                  <a:srgbClr val="18453B"/>
                </a:solidFill>
                <a:latin typeface="Gotham-Bold"/>
              </a:rPr>
              <a:t>					Kara Yermak, Director</a:t>
            </a:r>
          </a:p>
          <a:p>
            <a:pPr marL="0" indent="0">
              <a:buNone/>
            </a:pPr>
            <a:endParaRPr lang="en-US" b="1" dirty="0"/>
          </a:p>
        </p:txBody>
      </p:sp>
      <p:sp>
        <p:nvSpPr>
          <p:cNvPr id="6"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Questions?</a:t>
            </a:r>
          </a:p>
        </p:txBody>
      </p:sp>
    </p:spTree>
    <p:extLst>
      <p:ext uri="{BB962C8B-B14F-4D97-AF65-F5344CB8AC3E}">
        <p14:creationId xmlns:p14="http://schemas.microsoft.com/office/powerpoint/2010/main" val="269073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8417" y="826798"/>
            <a:ext cx="8734507" cy="1103601"/>
          </a:xfrm>
          <a:solidFill>
            <a:srgbClr val="18453B"/>
          </a:solidFill>
        </p:spPr>
        <p:txBody>
          <a:bodyPr>
            <a:noAutofit/>
          </a:bodyPr>
          <a:lstStyle/>
          <a:p>
            <a:pPr eaLnBrk="1" hangingPunct="1"/>
            <a:r>
              <a:rPr lang="en-US" sz="3200" dirty="0">
                <a:solidFill>
                  <a:schemeClr val="bg1"/>
                </a:solidFill>
              </a:rPr>
              <a:t>MSU Specialists – An Historical Perspective (2 of 3)</a:t>
            </a:r>
          </a:p>
        </p:txBody>
      </p:sp>
      <p:graphicFrame>
        <p:nvGraphicFramePr>
          <p:cNvPr id="10" name="Diagram 9" descr="1952 - 1957&#10; Student enrollment grows from 15,500 to more than 20,000 students&#10;Late 1950’s&#10; 67% of Instructors obtained terminal degrees&#10;1959&#10; SPECIALIST category established to accommodate changing needs of the university&#10;"/>
          <p:cNvGraphicFramePr/>
          <p:nvPr>
            <p:extLst>
              <p:ext uri="{D42A27DB-BD31-4B8C-83A1-F6EECF244321}">
                <p14:modId xmlns:p14="http://schemas.microsoft.com/office/powerpoint/2010/main" val="850355604"/>
              </p:ext>
            </p:extLst>
          </p:nvPr>
        </p:nvGraphicFramePr>
        <p:xfrm>
          <a:off x="755780" y="2318574"/>
          <a:ext cx="7632440" cy="3712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86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4567" y="846823"/>
            <a:ext cx="8686800" cy="993551"/>
          </a:xfrm>
          <a:solidFill>
            <a:srgbClr val="18453B"/>
          </a:solidFill>
        </p:spPr>
        <p:txBody>
          <a:bodyPr>
            <a:noAutofit/>
          </a:bodyPr>
          <a:lstStyle/>
          <a:p>
            <a:r>
              <a:rPr lang="en-US" sz="3200" dirty="0">
                <a:solidFill>
                  <a:schemeClr val="bg1"/>
                </a:solidFill>
              </a:rPr>
              <a:t>MSU Specialists – An Historical Perspective (3 of 3)</a:t>
            </a:r>
          </a:p>
        </p:txBody>
      </p:sp>
      <p:graphicFrame>
        <p:nvGraphicFramePr>
          <p:cNvPr id="10" name="Diagram 9" descr="1977&#10; Specialist operating procedures formalized&#10;Early 1980’s&#10; More extensive set of policies drafted, with formal input from Specialists&#10;Late 1980’s&#10; Continued growth in the number of Specialists across campus&#10;"/>
          <p:cNvGraphicFramePr/>
          <p:nvPr>
            <p:extLst>
              <p:ext uri="{D42A27DB-BD31-4B8C-83A1-F6EECF244321}">
                <p14:modId xmlns:p14="http://schemas.microsoft.com/office/powerpoint/2010/main" val="3341062723"/>
              </p:ext>
            </p:extLst>
          </p:nvPr>
        </p:nvGraphicFramePr>
        <p:xfrm>
          <a:off x="755780" y="2629225"/>
          <a:ext cx="7632440" cy="2537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827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55760"/>
            <a:ext cx="8229600" cy="1034143"/>
          </a:xfrm>
          <a:solidFill>
            <a:srgbClr val="18453B"/>
          </a:solidFill>
        </p:spPr>
        <p:txBody>
          <a:bodyPr>
            <a:normAutofit fontScale="90000"/>
          </a:bodyPr>
          <a:lstStyle/>
          <a:p>
            <a:pPr eaLnBrk="1" hangingPunct="1"/>
            <a:r>
              <a:rPr lang="en-US" dirty="0">
                <a:solidFill>
                  <a:schemeClr val="bg1"/>
                </a:solidFill>
              </a:rPr>
              <a:t>MSU Specialists – An Historical Perspective (continued)</a:t>
            </a:r>
          </a:p>
        </p:txBody>
      </p:sp>
      <p:graphicFrame>
        <p:nvGraphicFramePr>
          <p:cNvPr id="10" name="Diagram 9" descr="1992&#10; BOT approved the Academic Specialist Appointment System Policies&#10;1993&#10; The Academic Specialist Advisory Committee formed&#10;Today&#10; Specialists continue to serve as an integral part of the educational framework of MSU&#10;"/>
          <p:cNvGraphicFramePr/>
          <p:nvPr>
            <p:extLst>
              <p:ext uri="{D42A27DB-BD31-4B8C-83A1-F6EECF244321}">
                <p14:modId xmlns:p14="http://schemas.microsoft.com/office/powerpoint/2010/main" val="1883837011"/>
              </p:ext>
            </p:extLst>
          </p:nvPr>
        </p:nvGraphicFramePr>
        <p:xfrm>
          <a:off x="755780" y="1993612"/>
          <a:ext cx="763244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74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dirty="0">
                <a:solidFill>
                  <a:schemeClr val="bg1"/>
                </a:solidFill>
              </a:rPr>
              <a:t>Academic Specialists – The Basics</a:t>
            </a:r>
          </a:p>
        </p:txBody>
      </p:sp>
      <p:sp>
        <p:nvSpPr>
          <p:cNvPr id="4099" name="Rectangle 3"/>
          <p:cNvSpPr>
            <a:spLocks noGrp="1" noChangeArrowheads="1"/>
          </p:cNvSpPr>
          <p:nvPr>
            <p:ph type="body" idx="1"/>
          </p:nvPr>
        </p:nvSpPr>
        <p:spPr>
          <a:xfrm>
            <a:off x="457200" y="1588612"/>
            <a:ext cx="8229600" cy="4722736"/>
          </a:xfrm>
        </p:spPr>
        <p:txBody>
          <a:bodyPr/>
          <a:lstStyle/>
          <a:p>
            <a:pPr eaLnBrk="1" hangingPunct="1"/>
            <a:r>
              <a:rPr lang="en-US" sz="2400" dirty="0">
                <a:solidFill>
                  <a:schemeClr val="tx1">
                    <a:lumMod val="65000"/>
                    <a:lumOff val="35000"/>
                  </a:schemeClr>
                </a:solidFill>
                <a:latin typeface="Gotham-Bold"/>
              </a:rPr>
              <a:t>Functional Areas</a:t>
            </a:r>
          </a:p>
          <a:p>
            <a:pPr lvl="1"/>
            <a:r>
              <a:rPr lang="en-US" sz="2000" dirty="0">
                <a:solidFill>
                  <a:schemeClr val="tx1">
                    <a:lumMod val="65000"/>
                    <a:lumOff val="35000"/>
                  </a:schemeClr>
                </a:solidFill>
                <a:latin typeface="Gotham Book" pitchFamily="50" charset="0"/>
                <a:cs typeface="Gotham Book" pitchFamily="50" charset="0"/>
              </a:rPr>
              <a:t>Academic Advisor</a:t>
            </a:r>
          </a:p>
          <a:p>
            <a:pPr lvl="1"/>
            <a:r>
              <a:rPr lang="en-US" sz="2000" dirty="0">
                <a:solidFill>
                  <a:schemeClr val="tx1">
                    <a:lumMod val="65000"/>
                    <a:lumOff val="35000"/>
                  </a:schemeClr>
                </a:solidFill>
                <a:latin typeface="Gotham Book" pitchFamily="50" charset="0"/>
                <a:cs typeface="Gotham Book" pitchFamily="50" charset="0"/>
              </a:rPr>
              <a:t>Teaching</a:t>
            </a:r>
          </a:p>
          <a:p>
            <a:pPr lvl="1"/>
            <a:r>
              <a:rPr lang="en-US" sz="2000" dirty="0">
                <a:solidFill>
                  <a:schemeClr val="tx1">
                    <a:lumMod val="65000"/>
                    <a:lumOff val="35000"/>
                  </a:schemeClr>
                </a:solidFill>
                <a:latin typeface="Gotham Book" pitchFamily="50" charset="0"/>
                <a:cs typeface="Gotham Book" pitchFamily="50" charset="0"/>
              </a:rPr>
              <a:t>Curriculum Development</a:t>
            </a:r>
          </a:p>
          <a:p>
            <a:pPr lvl="1"/>
            <a:r>
              <a:rPr lang="en-US" sz="2000" dirty="0">
                <a:solidFill>
                  <a:schemeClr val="tx1">
                    <a:lumMod val="65000"/>
                    <a:lumOff val="35000"/>
                  </a:schemeClr>
                </a:solidFill>
                <a:latin typeface="Gotham Book" pitchFamily="50" charset="0"/>
                <a:cs typeface="Gotham Book" pitchFamily="50" charset="0"/>
              </a:rPr>
              <a:t>Research</a:t>
            </a:r>
          </a:p>
          <a:p>
            <a:pPr lvl="1"/>
            <a:r>
              <a:rPr lang="en-US" sz="2000" dirty="0">
                <a:solidFill>
                  <a:schemeClr val="tx1">
                    <a:lumMod val="65000"/>
                    <a:lumOff val="35000"/>
                  </a:schemeClr>
                </a:solidFill>
                <a:latin typeface="Gotham Book" pitchFamily="50" charset="0"/>
                <a:cs typeface="Gotham Book" pitchFamily="50" charset="0"/>
              </a:rPr>
              <a:t>Outreach</a:t>
            </a:r>
          </a:p>
          <a:p>
            <a:pPr eaLnBrk="1" hangingPunct="1"/>
            <a:r>
              <a:rPr lang="en-US" sz="2400" dirty="0">
                <a:solidFill>
                  <a:schemeClr val="tx1">
                    <a:lumMod val="65000"/>
                    <a:lumOff val="35000"/>
                  </a:schemeClr>
                </a:solidFill>
                <a:latin typeface="Gotham-Bold"/>
              </a:rPr>
              <a:t>Appointment Types</a:t>
            </a:r>
          </a:p>
          <a:p>
            <a:pPr lvl="1"/>
            <a:r>
              <a:rPr lang="en-US" sz="2000" dirty="0">
                <a:solidFill>
                  <a:schemeClr val="tx1">
                    <a:lumMod val="65000"/>
                    <a:lumOff val="35000"/>
                  </a:schemeClr>
                </a:solidFill>
                <a:latin typeface="Gotham Book" pitchFamily="50" charset="0"/>
                <a:cs typeface="Gotham Book" pitchFamily="50" charset="0"/>
              </a:rPr>
              <a:t>Fixed Term</a:t>
            </a:r>
          </a:p>
          <a:p>
            <a:pPr lvl="1"/>
            <a:r>
              <a:rPr lang="en-US" sz="2000" dirty="0">
                <a:solidFill>
                  <a:schemeClr val="tx1">
                    <a:lumMod val="65000"/>
                    <a:lumOff val="35000"/>
                  </a:schemeClr>
                </a:solidFill>
                <a:latin typeface="Gotham Book" pitchFamily="50" charset="0"/>
                <a:cs typeface="Gotham Book" pitchFamily="50" charset="0"/>
              </a:rPr>
              <a:t>Continuing System</a:t>
            </a:r>
          </a:p>
          <a:p>
            <a:r>
              <a:rPr lang="en-US" sz="2400" dirty="0">
                <a:solidFill>
                  <a:schemeClr val="tx1">
                    <a:lumMod val="65000"/>
                    <a:lumOff val="35000"/>
                  </a:schemeClr>
                </a:solidFill>
                <a:latin typeface="Gotham-Bold"/>
              </a:rPr>
              <a:t>Ranks</a:t>
            </a:r>
          </a:p>
          <a:p>
            <a:pPr lvl="1"/>
            <a:r>
              <a:rPr lang="en-US" sz="2000" dirty="0">
                <a:solidFill>
                  <a:schemeClr val="tx1">
                    <a:lumMod val="65000"/>
                    <a:lumOff val="35000"/>
                  </a:schemeClr>
                </a:solidFill>
                <a:latin typeface="Gotham Book" pitchFamily="50" charset="0"/>
                <a:cs typeface="Gotham Book" pitchFamily="50" charset="0"/>
              </a:rPr>
              <a:t>Specialist</a:t>
            </a:r>
          </a:p>
          <a:p>
            <a:pPr lvl="1"/>
            <a:r>
              <a:rPr lang="en-US" sz="2000" dirty="0">
                <a:solidFill>
                  <a:schemeClr val="tx1">
                    <a:lumMod val="65000"/>
                    <a:lumOff val="35000"/>
                  </a:schemeClr>
                </a:solidFill>
                <a:latin typeface="Gotham Book" pitchFamily="50" charset="0"/>
                <a:cs typeface="Gotham Book" pitchFamily="50" charset="0"/>
              </a:rPr>
              <a:t>Senior Specialist</a:t>
            </a:r>
          </a:p>
          <a:p>
            <a:pPr lvl="1"/>
            <a:endParaRPr lang="en-US" dirty="0"/>
          </a:p>
        </p:txBody>
      </p:sp>
    </p:spTree>
    <p:extLst>
      <p:ext uri="{BB962C8B-B14F-4D97-AF65-F5344CB8AC3E}">
        <p14:creationId xmlns:p14="http://schemas.microsoft.com/office/powerpoint/2010/main" val="356117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75091"/>
            <a:ext cx="8229600" cy="725109"/>
          </a:xfrm>
        </p:spPr>
        <p:txBody>
          <a:bodyPr>
            <a:normAutofit/>
          </a:bodyPr>
          <a:lstStyle/>
          <a:p>
            <a:pPr eaLnBrk="1" hangingPunct="1"/>
            <a:r>
              <a:rPr lang="en-US" dirty="0"/>
              <a:t>Academic Specialists at MSU</a:t>
            </a:r>
          </a:p>
        </p:txBody>
      </p:sp>
      <p:graphicFrame>
        <p:nvGraphicFramePr>
          <p:cNvPr id="4" name="Chart 3" descr="Pie Chart titled Academic Specialists at MSU with sub-title&#10;979 Specialists as of January 2022&#10;Continuing System = 37%&#10;Fixed-term = 63%">
            <a:extLst>
              <a:ext uri="{FF2B5EF4-FFF2-40B4-BE49-F238E27FC236}">
                <a16:creationId xmlns:a16="http://schemas.microsoft.com/office/drawing/2014/main" id="{941D163C-F360-4323-82B5-00236E224238}"/>
              </a:ext>
            </a:extLst>
          </p:cNvPr>
          <p:cNvGraphicFramePr>
            <a:graphicFrameLocks/>
          </p:cNvGraphicFramePr>
          <p:nvPr>
            <p:extLst>
              <p:ext uri="{D42A27DB-BD31-4B8C-83A1-F6EECF244321}">
                <p14:modId xmlns:p14="http://schemas.microsoft.com/office/powerpoint/2010/main" val="686683712"/>
              </p:ext>
            </p:extLst>
          </p:nvPr>
        </p:nvGraphicFramePr>
        <p:xfrm>
          <a:off x="552659" y="1600199"/>
          <a:ext cx="8018585" cy="43827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797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3975"/>
            <a:ext cx="8229600" cy="725109"/>
          </a:xfrm>
        </p:spPr>
        <p:txBody>
          <a:bodyPr>
            <a:normAutofit fontScale="90000"/>
          </a:bodyPr>
          <a:lstStyle/>
          <a:p>
            <a:pPr eaLnBrk="1" hangingPunct="1"/>
            <a:r>
              <a:rPr lang="en-US" dirty="0"/>
              <a:t>Academic Specialists at MSU </a:t>
            </a:r>
            <a:r>
              <a:rPr lang="en-US" sz="2200" dirty="0"/>
              <a:t>by category</a:t>
            </a:r>
          </a:p>
        </p:txBody>
      </p:sp>
      <p:graphicFrame>
        <p:nvGraphicFramePr>
          <p:cNvPr id="5" name="Chart 4" descr="Pie Chart titled Academic Specialists at MSU by category:&#10;Advisor = 29%&#10;Curr Dev = 8%&#10;Outreach = 32%&#10;Research = 9%&#10;Teacher = 22%">
            <a:extLst>
              <a:ext uri="{FF2B5EF4-FFF2-40B4-BE49-F238E27FC236}">
                <a16:creationId xmlns:a16="http://schemas.microsoft.com/office/drawing/2014/main" id="{15E0FB25-9193-44E8-A4E3-692500A969BD}"/>
              </a:ext>
            </a:extLst>
          </p:cNvPr>
          <p:cNvGraphicFramePr>
            <a:graphicFrameLocks/>
          </p:cNvGraphicFramePr>
          <p:nvPr>
            <p:extLst>
              <p:ext uri="{D42A27DB-BD31-4B8C-83A1-F6EECF244321}">
                <p14:modId xmlns:p14="http://schemas.microsoft.com/office/powerpoint/2010/main" val="4246293946"/>
              </p:ext>
            </p:extLst>
          </p:nvPr>
        </p:nvGraphicFramePr>
        <p:xfrm>
          <a:off x="457200" y="1597688"/>
          <a:ext cx="8229599" cy="44011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5496146"/>
      </p:ext>
    </p:extLst>
  </p:cSld>
  <p:clrMapOvr>
    <a:masterClrMapping/>
  </p:clrMapOvr>
</p:sld>
</file>

<file path=ppt/theme/theme1.xml><?xml version="1.0" encoding="utf-8"?>
<a:theme xmlns:a="http://schemas.openxmlformats.org/drawingml/2006/main" name="Power_Point_Word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Power_Point_Wordmark</Template>
  <TotalTime>11312</TotalTime>
  <Words>1803</Words>
  <Application>Microsoft Office PowerPoint</Application>
  <PresentationFormat>On-screen Show (4:3)</PresentationFormat>
  <Paragraphs>207</Paragraphs>
  <Slides>32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Gotham Bold</vt:lpstr>
      <vt:lpstr>Gotham Book</vt:lpstr>
      <vt:lpstr>Gotham-Bold</vt:lpstr>
      <vt:lpstr>Wingdings</vt:lpstr>
      <vt:lpstr>Power_Point_Wordmark</vt:lpstr>
      <vt:lpstr>Welcome to Thriving as an Academic Specialist at  Michigan State University </vt:lpstr>
      <vt:lpstr>Learning Objectives</vt:lpstr>
      <vt:lpstr>MSU Specialists – An Historical Perspective (1 of 3)</vt:lpstr>
      <vt:lpstr>MSU Specialists – An Historical Perspective (2 of 3)</vt:lpstr>
      <vt:lpstr>MSU Specialists – An Historical Perspective (3 of 3)</vt:lpstr>
      <vt:lpstr>MSU Specialists – An Historical Perspective (continued)</vt:lpstr>
      <vt:lpstr>Academic Specialists – The Basics</vt:lpstr>
      <vt:lpstr>Academic Specialists at MSU</vt:lpstr>
      <vt:lpstr>Academic Specialists at MSU by category</vt:lpstr>
      <vt:lpstr>Academic Specialists at MSU by college</vt:lpstr>
      <vt:lpstr>Establishment of a Specialist Position </vt:lpstr>
      <vt:lpstr>Establishment of a Specialist Position (continued)</vt:lpstr>
      <vt:lpstr>Establishment of a Specialist Position (continued) </vt:lpstr>
      <vt:lpstr>Academic Specialists – Evaluation Policy</vt:lpstr>
      <vt:lpstr>Academic Specialists – Evaluation Policy (continued)</vt:lpstr>
      <vt:lpstr>Evaluation &amp; Impact of COVID</vt:lpstr>
      <vt:lpstr>How to Use a COVID Impact Statement</vt:lpstr>
      <vt:lpstr>How to Use a COVID Impact Statement (1 of 2)</vt:lpstr>
      <vt:lpstr>How to Use a COVID Impact Statement (2 of 2)</vt:lpstr>
      <vt:lpstr>Reappointment &amp; Promotion</vt:lpstr>
      <vt:lpstr>Reappointment &amp; Promotion (cont. 2 of 3)</vt:lpstr>
      <vt:lpstr>Reappointment &amp; Promotion (cont. 3 of 3)</vt:lpstr>
      <vt:lpstr>Continuing System Timeline </vt:lpstr>
      <vt:lpstr>Continuing Review Timeline (continued) </vt:lpstr>
      <vt:lpstr>For the Health Colleges – CHM, COM, CON</vt:lpstr>
      <vt:lpstr>Promotion to Senior Specialist</vt:lpstr>
      <vt:lpstr>Preparing for Reappointment &amp; Promotion</vt:lpstr>
      <vt:lpstr>Examples of Scholarly Achievement</vt:lpstr>
      <vt:lpstr>Career Strategies</vt:lpstr>
      <vt:lpstr>Campus-wide opportunities</vt:lpstr>
      <vt:lpstr>Important Policies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Leete, Beth</cp:lastModifiedBy>
  <cp:revision>182</cp:revision>
  <cp:lastPrinted>2016-08-31T15:01:47Z</cp:lastPrinted>
  <dcterms:created xsi:type="dcterms:W3CDTF">2012-01-26T14:56:15Z</dcterms:created>
  <dcterms:modified xsi:type="dcterms:W3CDTF">2022-02-14T20:15:20Z</dcterms:modified>
</cp:coreProperties>
</file>