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9"/>
  </p:notesMasterIdLst>
  <p:sldIdLst>
    <p:sldId id="1732" r:id="rId5"/>
    <p:sldId id="2478" r:id="rId6"/>
    <p:sldId id="2465" r:id="rId7"/>
    <p:sldId id="2377" r:id="rId8"/>
    <p:sldId id="2374" r:id="rId9"/>
    <p:sldId id="1798" r:id="rId10"/>
    <p:sldId id="1800" r:id="rId11"/>
    <p:sldId id="2431" r:id="rId12"/>
    <p:sldId id="1806" r:id="rId13"/>
    <p:sldId id="2375" r:id="rId14"/>
    <p:sldId id="2432" r:id="rId15"/>
    <p:sldId id="2345" r:id="rId16"/>
    <p:sldId id="2408" r:id="rId17"/>
    <p:sldId id="2380" r:id="rId18"/>
    <p:sldId id="2437" r:id="rId19"/>
    <p:sldId id="2474" r:id="rId20"/>
    <p:sldId id="2475" r:id="rId21"/>
    <p:sldId id="2398" r:id="rId22"/>
    <p:sldId id="2435" r:id="rId23"/>
    <p:sldId id="2470" r:id="rId24"/>
    <p:sldId id="2403" r:id="rId25"/>
    <p:sldId id="2425" r:id="rId26"/>
    <p:sldId id="2443" r:id="rId27"/>
    <p:sldId id="2473" r:id="rId28"/>
    <p:sldId id="2446" r:id="rId29"/>
    <p:sldId id="2445" r:id="rId30"/>
    <p:sldId id="2455" r:id="rId31"/>
    <p:sldId id="2456" r:id="rId32"/>
    <p:sldId id="2450" r:id="rId33"/>
    <p:sldId id="2458" r:id="rId34"/>
    <p:sldId id="2451" r:id="rId35"/>
    <p:sldId id="2459" r:id="rId36"/>
    <p:sldId id="2460" r:id="rId37"/>
    <p:sldId id="2461" r:id="rId38"/>
    <p:sldId id="2462" r:id="rId39"/>
    <p:sldId id="2452" r:id="rId40"/>
    <p:sldId id="2463" r:id="rId41"/>
    <p:sldId id="2457" r:id="rId42"/>
    <p:sldId id="2476" r:id="rId43"/>
    <p:sldId id="2477" r:id="rId44"/>
    <p:sldId id="2471" r:id="rId45"/>
    <p:sldId id="2467" r:id="rId46"/>
    <p:sldId id="2472" r:id="rId47"/>
    <p:sldId id="2469"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Christian" initials="CC" lastIdx="19" clrIdx="0">
    <p:extLst>
      <p:ext uri="{19B8F6BF-5375-455C-9EA6-DF929625EA0E}">
        <p15:presenceInfo xmlns:p15="http://schemas.microsoft.com/office/powerpoint/2012/main" userId="S::chapm346@msu.edu::c574fe26-ecbe-4f6a-b450-103448cde150" providerId="AD"/>
      </p:ext>
    </p:extLst>
  </p:cmAuthor>
  <p:cmAuthor id="2" name="Mochida, Henry" initials="MH" lastIdx="2" clrIdx="1">
    <p:extLst>
      <p:ext uri="{19B8F6BF-5375-455C-9EA6-DF929625EA0E}">
        <p15:presenceInfo xmlns:p15="http://schemas.microsoft.com/office/powerpoint/2012/main" userId="S::mochidah@msu.edu::7ad58998-ada4-455c-b0ee-550c82b37291" providerId="AD"/>
      </p:ext>
    </p:extLst>
  </p:cmAuthor>
  <p:cmAuthor id="3" name="Lipscomb, Wanda" initials="LW" lastIdx="1" clrIdx="2">
    <p:extLst>
      <p:ext uri="{19B8F6BF-5375-455C-9EA6-DF929625EA0E}">
        <p15:presenceInfo xmlns:p15="http://schemas.microsoft.com/office/powerpoint/2012/main" userId="S::lipscom3@msu.edu::7e89104b-fb1b-44dc-bd26-6746ebf69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008567"/>
    <a:srgbClr val="F08521"/>
    <a:srgbClr val="BF5828"/>
    <a:srgbClr val="94AE4A"/>
    <a:srgbClr val="D1DE3F"/>
    <a:srgbClr val="0DB14B"/>
    <a:srgbClr val="97A2A2"/>
    <a:srgbClr val="6E005F"/>
    <a:srgbClr val="008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7" autoAdjust="0"/>
    <p:restoredTop sz="86457" autoAdjust="0"/>
  </p:normalViewPr>
  <p:slideViewPr>
    <p:cSldViewPr snapToGrid="0">
      <p:cViewPr varScale="1">
        <p:scale>
          <a:sx n="58" d="100"/>
          <a:sy n="58" d="100"/>
        </p:scale>
        <p:origin x="672"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17" tIns="46409" rIns="92817" bIns="46409" rtlCol="0"/>
          <a:lstStyle>
            <a:lvl1pPr algn="l">
              <a:defRPr sz="1200"/>
            </a:lvl1pPr>
          </a:lstStyle>
          <a:p>
            <a:endParaRPr lang="en-US" dirty="0"/>
          </a:p>
        </p:txBody>
      </p:sp>
      <p:sp>
        <p:nvSpPr>
          <p:cNvPr id="3" name="Date Placeholder 2"/>
          <p:cNvSpPr>
            <a:spLocks noGrp="1"/>
          </p:cNvSpPr>
          <p:nvPr>
            <p:ph type="dt" idx="1"/>
          </p:nvPr>
        </p:nvSpPr>
        <p:spPr>
          <a:xfrm>
            <a:off x="3970939" y="0"/>
            <a:ext cx="3037840" cy="463408"/>
          </a:xfrm>
          <a:prstGeom prst="rect">
            <a:avLst/>
          </a:prstGeom>
        </p:spPr>
        <p:txBody>
          <a:bodyPr vert="horz" lIns="92817" tIns="46409" rIns="92817" bIns="46409" rtlCol="0"/>
          <a:lstStyle>
            <a:lvl1pPr algn="r">
              <a:defRPr sz="1200"/>
            </a:lvl1pPr>
          </a:lstStyle>
          <a:p>
            <a:fld id="{21AD6C83-A665-460D-B063-709C63E834AA}" type="datetimeFigureOut">
              <a:rPr lang="en-US" smtClean="0"/>
              <a:t>5/17/2021</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17" tIns="46409" rIns="92817" bIns="46409"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17" tIns="46409" rIns="92817" bIns="464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7"/>
          </a:xfrm>
          <a:prstGeom prst="rect">
            <a:avLst/>
          </a:prstGeom>
        </p:spPr>
        <p:txBody>
          <a:bodyPr vert="horz" lIns="92817" tIns="46409" rIns="92817" bIns="464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0"/>
            <a:ext cx="3037840" cy="463407"/>
          </a:xfrm>
          <a:prstGeom prst="rect">
            <a:avLst/>
          </a:prstGeom>
        </p:spPr>
        <p:txBody>
          <a:bodyPr vert="horz" lIns="92817" tIns="46409" rIns="92817" bIns="46409" rtlCol="0" anchor="b"/>
          <a:lstStyle>
            <a:lvl1pPr algn="r">
              <a:defRPr sz="1200"/>
            </a:lvl1pPr>
          </a:lstStyle>
          <a:p>
            <a:fld id="{8510E321-A9EC-44E0-BC5E-A7682134643F}" type="slidenum">
              <a:rPr lang="en-US" smtClean="0"/>
              <a:t>‹#›</a:t>
            </a:fld>
            <a:endParaRPr lang="en-US" dirty="0"/>
          </a:p>
        </p:txBody>
      </p:sp>
    </p:spTree>
    <p:extLst>
      <p:ext uri="{BB962C8B-B14F-4D97-AF65-F5344CB8AC3E}">
        <p14:creationId xmlns:p14="http://schemas.microsoft.com/office/powerpoint/2010/main" val="333364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1</a:t>
            </a:fld>
            <a:endParaRPr lang="en-US" dirty="0"/>
          </a:p>
        </p:txBody>
      </p:sp>
    </p:spTree>
    <p:extLst>
      <p:ext uri="{BB962C8B-B14F-4D97-AF65-F5344CB8AC3E}">
        <p14:creationId xmlns:p14="http://schemas.microsoft.com/office/powerpoint/2010/main" val="105669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23</a:t>
            </a:fld>
            <a:endParaRPr lang="en-US" dirty="0"/>
          </a:p>
        </p:txBody>
      </p:sp>
    </p:spTree>
    <p:extLst>
      <p:ext uri="{BB962C8B-B14F-4D97-AF65-F5344CB8AC3E}">
        <p14:creationId xmlns:p14="http://schemas.microsoft.com/office/powerpoint/2010/main" val="146812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41</a:t>
            </a:fld>
            <a:endParaRPr lang="en-US" dirty="0"/>
          </a:p>
        </p:txBody>
      </p:sp>
    </p:spTree>
    <p:extLst>
      <p:ext uri="{BB962C8B-B14F-4D97-AF65-F5344CB8AC3E}">
        <p14:creationId xmlns:p14="http://schemas.microsoft.com/office/powerpoint/2010/main" val="347377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10E321-A9EC-44E0-BC5E-A7682134643F}" type="slidenum">
              <a:rPr lang="en-US" smtClean="0"/>
              <a:t>43</a:t>
            </a:fld>
            <a:endParaRPr lang="en-US" dirty="0"/>
          </a:p>
        </p:txBody>
      </p:sp>
    </p:spTree>
    <p:extLst>
      <p:ext uri="{BB962C8B-B14F-4D97-AF65-F5344CB8AC3E}">
        <p14:creationId xmlns:p14="http://schemas.microsoft.com/office/powerpoint/2010/main" val="260067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DD616F-B817-A144-99A5-ED9D3864F81C}"/>
              </a:ext>
            </a:extLst>
          </p:cNvPr>
          <p:cNvSpPr/>
          <p:nvPr userDrawn="1"/>
        </p:nvSpPr>
        <p:spPr>
          <a:xfrm>
            <a:off x="1555" y="1555"/>
            <a:ext cx="12191999" cy="6857999"/>
          </a:xfrm>
          <a:prstGeom prst="rect">
            <a:avLst/>
          </a:prstGeom>
          <a:gradFill flip="none" rotWithShape="1">
            <a:gsLst>
              <a:gs pos="100000">
                <a:srgbClr val="18453B"/>
              </a:gs>
              <a:gs pos="48000">
                <a:srgbClr val="236758"/>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B61CC5B-24DE-3744-838F-65458D21F6E9}"/>
              </a:ext>
            </a:extLst>
          </p:cNvPr>
          <p:cNvCxnSpPr>
            <a:cxnSpLocks/>
          </p:cNvCxnSpPr>
          <p:nvPr userDrawn="1"/>
        </p:nvCxnSpPr>
        <p:spPr>
          <a:xfrm>
            <a:off x="983564" y="20184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green-corner.png">
            <a:extLst>
              <a:ext uri="{FF2B5EF4-FFF2-40B4-BE49-F238E27FC236}">
                <a16:creationId xmlns:a16="http://schemas.microsoft.com/office/drawing/2014/main" id="{376B5A64-3051-8646-A5C5-FA445618E15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10014" b="23650"/>
          <a:stretch/>
        </p:blipFill>
        <p:spPr>
          <a:xfrm>
            <a:off x="6842054" y="2318522"/>
            <a:ext cx="5348391" cy="4537923"/>
          </a:xfrm>
          <a:prstGeom prst="rect">
            <a:avLst/>
          </a:prstGeom>
        </p:spPr>
      </p:pic>
      <p:pic>
        <p:nvPicPr>
          <p:cNvPr id="14" name="Picture 13" descr="wordmark-helmet.png">
            <a:extLst>
              <a:ext uri="{FF2B5EF4-FFF2-40B4-BE49-F238E27FC236}">
                <a16:creationId xmlns:a16="http://schemas.microsoft.com/office/drawing/2014/main" id="{C76FF685-7F9F-024C-83AA-1523908A3C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71454" y="5889007"/>
            <a:ext cx="1718789" cy="419217"/>
          </a:xfrm>
          <a:prstGeom prst="rect">
            <a:avLst/>
          </a:prstGeom>
        </p:spPr>
      </p:pic>
      <p:sp>
        <p:nvSpPr>
          <p:cNvPr id="15" name="TextBox 14">
            <a:extLst>
              <a:ext uri="{FF2B5EF4-FFF2-40B4-BE49-F238E27FC236}">
                <a16:creationId xmlns:a16="http://schemas.microsoft.com/office/drawing/2014/main" id="{C5896019-72AF-9846-B954-985A0E7FFE85}"/>
              </a:ext>
            </a:extLst>
          </p:cNvPr>
          <p:cNvSpPr txBox="1"/>
          <p:nvPr userDrawn="1"/>
        </p:nvSpPr>
        <p:spPr>
          <a:xfrm>
            <a:off x="797452" y="6088455"/>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DEI</a:t>
            </a:r>
          </a:p>
        </p:txBody>
      </p:sp>
      <p:sp>
        <p:nvSpPr>
          <p:cNvPr id="2" name="Title 1">
            <a:extLst>
              <a:ext uri="{FF2B5EF4-FFF2-40B4-BE49-F238E27FC236}">
                <a16:creationId xmlns:a16="http://schemas.microsoft.com/office/drawing/2014/main" id="{8FE0ED75-5ACC-4007-A8F5-A32F2F1DB09F}"/>
              </a:ext>
            </a:extLst>
          </p:cNvPr>
          <p:cNvSpPr>
            <a:spLocks noGrp="1"/>
          </p:cNvSpPr>
          <p:nvPr>
            <p:ph type="title"/>
          </p:nvPr>
        </p:nvSpPr>
        <p:spPr>
          <a:xfrm>
            <a:off x="838200" y="1089054"/>
            <a:ext cx="10515600" cy="834099"/>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9F840E3-A945-46EA-9319-F428DED7C92A}"/>
              </a:ext>
            </a:extLst>
          </p:cNvPr>
          <p:cNvSpPr>
            <a:spLocks noGrp="1"/>
          </p:cNvSpPr>
          <p:nvPr>
            <p:ph idx="1"/>
          </p:nvPr>
        </p:nvSpPr>
        <p:spPr>
          <a:xfrm>
            <a:off x="878948" y="2286321"/>
            <a:ext cx="10515600" cy="3599575"/>
          </a:xfrm>
        </p:spPr>
        <p:txBody>
          <a:bodyPr/>
          <a:lstStyle>
            <a:lvl1pPr>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02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9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0B19-1AEF-4480-A6E0-01B8455B6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359A86-A672-45D5-9D34-54ED12B7E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56362-8C75-40E9-A1E9-9F15F48EF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49D7C-4E29-452F-A947-BCDA2E5FB11B}"/>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6" name="Footer Placeholder 5">
            <a:extLst>
              <a:ext uri="{FF2B5EF4-FFF2-40B4-BE49-F238E27FC236}">
                <a16:creationId xmlns:a16="http://schemas.microsoft.com/office/drawing/2014/main" id="{36D4B12B-8C08-4868-88A0-BA906755C7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820B350-0755-497E-A1A0-99C9B77F4AE3}"/>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16653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16AC-0335-44A3-A154-8089F8543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9581A8-4FDA-41E4-A5C0-85B836E9F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D8E8EE-A54F-4E3A-BF7A-28DA3D69C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DBD30-499F-4744-B950-810CBCF36767}"/>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6" name="Footer Placeholder 5">
            <a:extLst>
              <a:ext uri="{FF2B5EF4-FFF2-40B4-BE49-F238E27FC236}">
                <a16:creationId xmlns:a16="http://schemas.microsoft.com/office/drawing/2014/main" id="{6B2B7648-ECC5-4978-BD51-902AA5C1475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1BAED14-6857-4CA1-B193-7B5785E50EEA}"/>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342094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36A3-ADA1-4334-B024-9930779FB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C5F7B1-AAB6-4691-B44B-4DC599AAE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B2387-FE04-4210-A74E-0A0B3E10FB73}"/>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5" name="Footer Placeholder 4">
            <a:extLst>
              <a:ext uri="{FF2B5EF4-FFF2-40B4-BE49-F238E27FC236}">
                <a16:creationId xmlns:a16="http://schemas.microsoft.com/office/drawing/2014/main" id="{70B490FE-AF60-4E19-9825-6006F8D125B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AE705A6-0995-422A-AFB7-5B2BC3E77585}"/>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323946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F21E2F-DFE3-475E-8702-09434064BF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77386-5C83-4998-B99D-D1262C062E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1302A4-8CBF-4E3C-B9FA-C0E7A42A0947}"/>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5" name="Footer Placeholder 4">
            <a:extLst>
              <a:ext uri="{FF2B5EF4-FFF2-40B4-BE49-F238E27FC236}">
                <a16:creationId xmlns:a16="http://schemas.microsoft.com/office/drawing/2014/main" id="{8C2BC52F-424C-47F7-9898-68938BC7B82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584FF92-742B-4A9A-BEB4-C6DFB3FE1656}"/>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240296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D83277-9FA9-0546-99D7-0940A78EF6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FD86BB3-5403-DC47-B61E-467CD2819147}"/>
              </a:ext>
            </a:extLst>
          </p:cNvPr>
          <p:cNvSpPr txBox="1"/>
          <p:nvPr userDrawn="1"/>
        </p:nvSpPr>
        <p:spPr>
          <a:xfrm>
            <a:off x="807612" y="6349704"/>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DEI</a:t>
            </a:r>
          </a:p>
        </p:txBody>
      </p:sp>
      <p:pic>
        <p:nvPicPr>
          <p:cNvPr id="18" name="Picture 17" descr="wordmark-helmet.png">
            <a:extLst>
              <a:ext uri="{FF2B5EF4-FFF2-40B4-BE49-F238E27FC236}">
                <a16:creationId xmlns:a16="http://schemas.microsoft.com/office/drawing/2014/main" id="{92FA698B-0D8D-6942-A30D-4AE6B36478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69109" y="6273490"/>
            <a:ext cx="1718789" cy="419217"/>
          </a:xfrm>
          <a:prstGeom prst="rect">
            <a:avLst/>
          </a:prstGeom>
          <a:effectLst>
            <a:glow rad="63500">
              <a:schemeClr val="tx1">
                <a:alpha val="7000"/>
              </a:schemeClr>
            </a:glow>
            <a:outerShdw blurRad="193675" dir="2700000" sx="89000" sy="89000" algn="tl" rotWithShape="0">
              <a:srgbClr val="729283">
                <a:alpha val="48000"/>
              </a:srgbClr>
            </a:outerShdw>
          </a:effectLst>
        </p:spPr>
      </p:pic>
      <p:cxnSp>
        <p:nvCxnSpPr>
          <p:cNvPr id="12" name="Straight Connector 11">
            <a:extLst>
              <a:ext uri="{FF2B5EF4-FFF2-40B4-BE49-F238E27FC236}">
                <a16:creationId xmlns:a16="http://schemas.microsoft.com/office/drawing/2014/main" id="{DB61CC5B-24DE-3744-838F-65458D21F6E9}"/>
              </a:ext>
            </a:extLst>
          </p:cNvPr>
          <p:cNvCxnSpPr>
            <a:cxnSpLocks/>
          </p:cNvCxnSpPr>
          <p:nvPr userDrawn="1"/>
        </p:nvCxnSpPr>
        <p:spPr>
          <a:xfrm>
            <a:off x="983564" y="20184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54871A-E8D0-7E4D-B510-91BEACB5EA71}"/>
              </a:ext>
            </a:extLst>
          </p:cNvPr>
          <p:cNvCxnSpPr>
            <a:cxnSpLocks/>
          </p:cNvCxnSpPr>
          <p:nvPr userDrawn="1"/>
        </p:nvCxnSpPr>
        <p:spPr>
          <a:xfrm>
            <a:off x="1135964" y="21708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A2E290-5203-FE45-A25E-2E7ADAB8F50A}"/>
              </a:ext>
            </a:extLst>
          </p:cNvPr>
          <p:cNvCxnSpPr>
            <a:cxnSpLocks/>
          </p:cNvCxnSpPr>
          <p:nvPr userDrawn="1"/>
        </p:nvCxnSpPr>
        <p:spPr>
          <a:xfrm>
            <a:off x="983564" y="1981200"/>
            <a:ext cx="410398" cy="0"/>
          </a:xfrm>
          <a:prstGeom prst="line">
            <a:avLst/>
          </a:prstGeom>
          <a:ln w="57150">
            <a:solidFill>
              <a:srgbClr val="10B04E"/>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5C3571F3-964B-CC4E-A220-0C3539C3BC6A}"/>
              </a:ext>
            </a:extLst>
          </p:cNvPr>
          <p:cNvSpPr>
            <a:spLocks noGrp="1"/>
          </p:cNvSpPr>
          <p:nvPr>
            <p:ph type="title"/>
          </p:nvPr>
        </p:nvSpPr>
        <p:spPr>
          <a:xfrm>
            <a:off x="838200" y="1089055"/>
            <a:ext cx="10515600" cy="722904"/>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23" name="Content Placeholder 2">
            <a:extLst>
              <a:ext uri="{FF2B5EF4-FFF2-40B4-BE49-F238E27FC236}">
                <a16:creationId xmlns:a16="http://schemas.microsoft.com/office/drawing/2014/main" id="{ED66C90B-1723-1047-80D1-2C90BAC89B81}"/>
              </a:ext>
            </a:extLst>
          </p:cNvPr>
          <p:cNvSpPr>
            <a:spLocks noGrp="1"/>
          </p:cNvSpPr>
          <p:nvPr>
            <p:ph idx="1"/>
          </p:nvPr>
        </p:nvSpPr>
        <p:spPr>
          <a:xfrm>
            <a:off x="878948" y="2286321"/>
            <a:ext cx="10515600" cy="3771259"/>
          </a:xfrm>
        </p:spPr>
        <p:txBody>
          <a:bodyPr/>
          <a:lstStyle>
            <a:lvl1pPr>
              <a:defRPr sz="2500">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247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BDF14D-0840-CB48-A710-42E65AEAC31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55AA0C6-B6B9-4E2B-A49D-FDD02367320A}"/>
              </a:ext>
            </a:extLst>
          </p:cNvPr>
          <p:cNvSpPr>
            <a:spLocks noGrp="1"/>
          </p:cNvSpPr>
          <p:nvPr>
            <p:ph sz="half" idx="1"/>
          </p:nvPr>
        </p:nvSpPr>
        <p:spPr>
          <a:xfrm>
            <a:off x="838200" y="2113599"/>
            <a:ext cx="5181600" cy="3933503"/>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3E2E7D-AE02-4FE8-9AB9-B78D65EC7FD4}"/>
              </a:ext>
            </a:extLst>
          </p:cNvPr>
          <p:cNvSpPr>
            <a:spLocks noGrp="1"/>
          </p:cNvSpPr>
          <p:nvPr>
            <p:ph sz="half" idx="2"/>
          </p:nvPr>
        </p:nvSpPr>
        <p:spPr>
          <a:xfrm>
            <a:off x="6172200" y="2113599"/>
            <a:ext cx="5181600" cy="3933506"/>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81001EBB-3E05-6F41-AFBF-ABFA8EBD8B58}"/>
              </a:ext>
            </a:extLst>
          </p:cNvPr>
          <p:cNvSpPr txBox="1"/>
          <p:nvPr userDrawn="1"/>
        </p:nvSpPr>
        <p:spPr>
          <a:xfrm>
            <a:off x="807612" y="6349704"/>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DEI</a:t>
            </a:r>
          </a:p>
        </p:txBody>
      </p:sp>
      <p:pic>
        <p:nvPicPr>
          <p:cNvPr id="15" name="Picture 14" descr="wordmark-helmet.png">
            <a:extLst>
              <a:ext uri="{FF2B5EF4-FFF2-40B4-BE49-F238E27FC236}">
                <a16:creationId xmlns:a16="http://schemas.microsoft.com/office/drawing/2014/main" id="{2502A054-11E5-7D43-98E1-4E3874A933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69109" y="6262060"/>
            <a:ext cx="1718789" cy="419217"/>
          </a:xfrm>
          <a:prstGeom prst="rect">
            <a:avLst/>
          </a:prstGeom>
          <a:effectLst>
            <a:glow rad="63500">
              <a:schemeClr val="tx1">
                <a:alpha val="7000"/>
              </a:schemeClr>
            </a:glow>
            <a:outerShdw blurRad="193675" dir="2700000" sx="89000" sy="89000" algn="tl" rotWithShape="0">
              <a:srgbClr val="729283">
                <a:alpha val="48000"/>
              </a:srgbClr>
            </a:outerShdw>
          </a:effectLst>
        </p:spPr>
      </p:pic>
      <p:sp>
        <p:nvSpPr>
          <p:cNvPr id="16" name="Title 1">
            <a:extLst>
              <a:ext uri="{FF2B5EF4-FFF2-40B4-BE49-F238E27FC236}">
                <a16:creationId xmlns:a16="http://schemas.microsoft.com/office/drawing/2014/main" id="{F146FA5E-D254-064E-8C68-541198B3C278}"/>
              </a:ext>
            </a:extLst>
          </p:cNvPr>
          <p:cNvSpPr>
            <a:spLocks noGrp="1"/>
          </p:cNvSpPr>
          <p:nvPr>
            <p:ph type="title"/>
          </p:nvPr>
        </p:nvSpPr>
        <p:spPr>
          <a:xfrm>
            <a:off x="838200" y="854880"/>
            <a:ext cx="10515600" cy="94763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D13D71D6-3FBD-5D46-BFC1-B92104BC6C2F}"/>
              </a:ext>
            </a:extLst>
          </p:cNvPr>
          <p:cNvCxnSpPr>
            <a:cxnSpLocks/>
          </p:cNvCxnSpPr>
          <p:nvPr userDrawn="1"/>
        </p:nvCxnSpPr>
        <p:spPr>
          <a:xfrm>
            <a:off x="983564" y="1925498"/>
            <a:ext cx="410398" cy="0"/>
          </a:xfrm>
          <a:prstGeom prst="line">
            <a:avLst/>
          </a:prstGeom>
          <a:ln w="57150">
            <a:solidFill>
              <a:srgbClr val="10B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37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CD83277-9FA9-0546-99D7-0940A78EF6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CFD86BB3-5403-DC47-B61E-467CD2819147}"/>
              </a:ext>
            </a:extLst>
          </p:cNvPr>
          <p:cNvSpPr txBox="1"/>
          <p:nvPr userDrawn="1"/>
        </p:nvSpPr>
        <p:spPr>
          <a:xfrm>
            <a:off x="807612" y="6349704"/>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DEI</a:t>
            </a:r>
          </a:p>
        </p:txBody>
      </p:sp>
      <p:pic>
        <p:nvPicPr>
          <p:cNvPr id="18" name="Picture 17" descr="wordmark-helmet.png">
            <a:extLst>
              <a:ext uri="{FF2B5EF4-FFF2-40B4-BE49-F238E27FC236}">
                <a16:creationId xmlns:a16="http://schemas.microsoft.com/office/drawing/2014/main" id="{92FA698B-0D8D-6942-A30D-4AE6B36478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069109" y="6273490"/>
            <a:ext cx="1718789" cy="419217"/>
          </a:xfrm>
          <a:prstGeom prst="rect">
            <a:avLst/>
          </a:prstGeom>
          <a:effectLst>
            <a:glow rad="63500">
              <a:schemeClr val="tx1">
                <a:alpha val="7000"/>
              </a:schemeClr>
            </a:glow>
            <a:outerShdw blurRad="193675" dir="2700000" sx="89000" sy="89000" algn="tl" rotWithShape="0">
              <a:srgbClr val="729283">
                <a:alpha val="48000"/>
              </a:srgbClr>
            </a:outerShdw>
          </a:effectLst>
        </p:spPr>
      </p:pic>
      <p:cxnSp>
        <p:nvCxnSpPr>
          <p:cNvPr id="12" name="Straight Connector 11">
            <a:extLst>
              <a:ext uri="{FF2B5EF4-FFF2-40B4-BE49-F238E27FC236}">
                <a16:creationId xmlns:a16="http://schemas.microsoft.com/office/drawing/2014/main" id="{DB61CC5B-24DE-3744-838F-65458D21F6E9}"/>
              </a:ext>
            </a:extLst>
          </p:cNvPr>
          <p:cNvCxnSpPr>
            <a:cxnSpLocks/>
          </p:cNvCxnSpPr>
          <p:nvPr userDrawn="1"/>
        </p:nvCxnSpPr>
        <p:spPr>
          <a:xfrm>
            <a:off x="983564" y="20184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F840E3-A945-46EA-9319-F428DED7C92A}"/>
              </a:ext>
            </a:extLst>
          </p:cNvPr>
          <p:cNvSpPr>
            <a:spLocks noGrp="1"/>
          </p:cNvSpPr>
          <p:nvPr>
            <p:ph idx="1"/>
          </p:nvPr>
        </p:nvSpPr>
        <p:spPr>
          <a:xfrm>
            <a:off x="838200" y="332554"/>
            <a:ext cx="10515600" cy="5599615"/>
          </a:xfrm>
        </p:spPr>
        <p:txBody>
          <a:bodyPr/>
          <a:lstStyle>
            <a:lvl1pPr>
              <a:defRPr sz="2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0C54871A-E8D0-7E4D-B510-91BEACB5EA71}"/>
              </a:ext>
            </a:extLst>
          </p:cNvPr>
          <p:cNvCxnSpPr>
            <a:cxnSpLocks/>
          </p:cNvCxnSpPr>
          <p:nvPr userDrawn="1"/>
        </p:nvCxnSpPr>
        <p:spPr>
          <a:xfrm>
            <a:off x="1135964" y="2170825"/>
            <a:ext cx="410398" cy="0"/>
          </a:xfrm>
          <a:prstGeom prst="line">
            <a:avLst/>
          </a:prstGeom>
          <a:ln w="57150">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04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4BC3347-2B16-9441-89F9-0E1CC14549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31" y="974"/>
            <a:ext cx="12188536" cy="6856051"/>
          </a:xfrm>
          <a:prstGeom prst="rect">
            <a:avLst/>
          </a:prstGeom>
        </p:spPr>
      </p:pic>
      <p:pic>
        <p:nvPicPr>
          <p:cNvPr id="17" name="Picture 16">
            <a:extLst>
              <a:ext uri="{FF2B5EF4-FFF2-40B4-BE49-F238E27FC236}">
                <a16:creationId xmlns:a16="http://schemas.microsoft.com/office/drawing/2014/main" id="{DEE54D39-E615-6440-8C31-E1C6A4F8721C}"/>
              </a:ext>
            </a:extLst>
          </p:cNvPr>
          <p:cNvPicPr>
            <a:picLocks noChangeAspect="1"/>
          </p:cNvPicPr>
          <p:nvPr userDrawn="1"/>
        </p:nvPicPr>
        <p:blipFill>
          <a:blip r:embed="rId3">
            <a:alphaModFix amt="91000"/>
          </a:blip>
          <a:stretch>
            <a:fillRect/>
          </a:stretch>
        </p:blipFill>
        <p:spPr>
          <a:xfrm>
            <a:off x="-2" y="0"/>
            <a:ext cx="12219914" cy="6858000"/>
          </a:xfrm>
          <a:prstGeom prst="rect">
            <a:avLst/>
          </a:prstGeom>
        </p:spPr>
      </p:pic>
      <p:pic>
        <p:nvPicPr>
          <p:cNvPr id="18" name="Picture 17" descr="green-corner.png">
            <a:extLst>
              <a:ext uri="{FF2B5EF4-FFF2-40B4-BE49-F238E27FC236}">
                <a16:creationId xmlns:a16="http://schemas.microsoft.com/office/drawing/2014/main" id="{7595B371-AE83-CD43-9F49-BA4F111531C6}"/>
              </a:ext>
            </a:extLst>
          </p:cNvPr>
          <p:cNvPicPr>
            <a:picLocks noChangeAspect="1"/>
          </p:cNvPicPr>
          <p:nvPr userDrawn="1"/>
        </p:nvPicPr>
        <p:blipFill rotWithShape="1">
          <a:blip r:embed="rId4">
            <a:alphaModFix/>
            <a:extLst>
              <a:ext uri="{BEBA8EAE-BF5A-486C-A8C5-ECC9F3942E4B}">
                <a14:imgProps xmlns:a14="http://schemas.microsoft.com/office/drawing/2010/main">
                  <a14:imgLayer r:embed="rId5">
                    <a14:imgEffect>
                      <a14:colorTemperature colorTemp="7637"/>
                    </a14:imgEffect>
                    <a14:imgEffect>
                      <a14:saturation sat="400000"/>
                    </a14:imgEffect>
                    <a14:imgEffect>
                      <a14:brightnessContrast bright="23000"/>
                    </a14:imgEffect>
                  </a14:imgLayer>
                </a14:imgProps>
              </a:ext>
              <a:ext uri="{28A0092B-C50C-407E-A947-70E740481C1C}">
                <a14:useLocalDpi xmlns:a14="http://schemas.microsoft.com/office/drawing/2010/main"/>
              </a:ext>
            </a:extLst>
          </a:blip>
          <a:srcRect r="9479" b="23709"/>
          <a:stretch/>
        </p:blipFill>
        <p:spPr>
          <a:xfrm>
            <a:off x="6839712" y="2322576"/>
            <a:ext cx="5380200" cy="4534449"/>
          </a:xfrm>
          <a:prstGeom prst="rect">
            <a:avLst/>
          </a:prstGeom>
        </p:spPr>
      </p:pic>
      <p:pic>
        <p:nvPicPr>
          <p:cNvPr id="19" name="Picture 18" descr="wordmark-helmet.png">
            <a:extLst>
              <a:ext uri="{FF2B5EF4-FFF2-40B4-BE49-F238E27FC236}">
                <a16:creationId xmlns:a16="http://schemas.microsoft.com/office/drawing/2014/main" id="{7E83FCF2-A491-4549-A83C-4C52158CFE1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071454" y="5889007"/>
            <a:ext cx="1718789" cy="419217"/>
          </a:xfrm>
          <a:prstGeom prst="rect">
            <a:avLst/>
          </a:prstGeom>
          <a:effectLst>
            <a:glow>
              <a:schemeClr val="tx1">
                <a:alpha val="22000"/>
              </a:schemeClr>
            </a:glow>
            <a:outerShdw blurRad="88900" algn="ctr" rotWithShape="0">
              <a:srgbClr val="000000">
                <a:alpha val="0"/>
              </a:srgbClr>
            </a:outerShdw>
          </a:effectLst>
        </p:spPr>
      </p:pic>
      <p:sp>
        <p:nvSpPr>
          <p:cNvPr id="20" name="TextBox 19">
            <a:extLst>
              <a:ext uri="{FF2B5EF4-FFF2-40B4-BE49-F238E27FC236}">
                <a16:creationId xmlns:a16="http://schemas.microsoft.com/office/drawing/2014/main" id="{1C284409-9976-1C4F-B4B9-0575F987F4B3}"/>
              </a:ext>
            </a:extLst>
          </p:cNvPr>
          <p:cNvSpPr txBox="1"/>
          <p:nvPr userDrawn="1"/>
        </p:nvSpPr>
        <p:spPr>
          <a:xfrm>
            <a:off x="797452" y="6088455"/>
            <a:ext cx="7017886" cy="292388"/>
          </a:xfrm>
          <a:prstGeom prst="rect">
            <a:avLst/>
          </a:prstGeom>
          <a:noFill/>
          <a:effectLst>
            <a:glow rad="101600">
              <a:schemeClr val="accent1">
                <a:satMod val="175000"/>
                <a:alpha val="40000"/>
              </a:schemeClr>
            </a:glow>
            <a:outerShdw blurRad="76200" dir="2700000" algn="tl" rotWithShape="0">
              <a:prstClr val="black"/>
            </a:outerShdw>
          </a:effectLst>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 • DEI</a:t>
            </a:r>
          </a:p>
        </p:txBody>
      </p:sp>
      <p:pic>
        <p:nvPicPr>
          <p:cNvPr id="14" name="Picture 13" descr="wordmark-helmet.png">
            <a:extLst>
              <a:ext uri="{FF2B5EF4-FFF2-40B4-BE49-F238E27FC236}">
                <a16:creationId xmlns:a16="http://schemas.microsoft.com/office/drawing/2014/main" id="{C76FF685-7F9F-024C-83AA-1523908A3CD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071454" y="5889007"/>
            <a:ext cx="1718789" cy="419217"/>
          </a:xfrm>
          <a:prstGeom prst="rect">
            <a:avLst/>
          </a:prstGeom>
        </p:spPr>
      </p:pic>
      <p:sp>
        <p:nvSpPr>
          <p:cNvPr id="2" name="Title 1">
            <a:extLst>
              <a:ext uri="{FF2B5EF4-FFF2-40B4-BE49-F238E27FC236}">
                <a16:creationId xmlns:a16="http://schemas.microsoft.com/office/drawing/2014/main" id="{8FE0ED75-5ACC-4007-A8F5-A32F2F1DB09F}"/>
              </a:ext>
            </a:extLst>
          </p:cNvPr>
          <p:cNvSpPr>
            <a:spLocks noGrp="1"/>
          </p:cNvSpPr>
          <p:nvPr>
            <p:ph type="title"/>
          </p:nvPr>
        </p:nvSpPr>
        <p:spPr>
          <a:xfrm>
            <a:off x="838200" y="2295060"/>
            <a:ext cx="10515600"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60479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A2A5-7415-480B-BE4A-07026ACAB8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A2A39B-61F5-43FE-BC92-F65000E66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101F1-21A3-4C01-84D3-2ABE5DF38D99}"/>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5" name="Footer Placeholder 4">
            <a:extLst>
              <a:ext uri="{FF2B5EF4-FFF2-40B4-BE49-F238E27FC236}">
                <a16:creationId xmlns:a16="http://schemas.microsoft.com/office/drawing/2014/main" id="{29795757-57CC-4A13-8F2D-92A30606F11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86EA776-B87B-4510-8335-5480CD1F221E}"/>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136001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25ED-C2EB-4193-B00A-BADCD8738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0D5651-16E5-45B9-8BBD-5FF82670A0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FAD2CD-0CBD-478B-A56F-3CAFA582DB0A}"/>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5" name="Footer Placeholder 4">
            <a:extLst>
              <a:ext uri="{FF2B5EF4-FFF2-40B4-BE49-F238E27FC236}">
                <a16:creationId xmlns:a16="http://schemas.microsoft.com/office/drawing/2014/main" id="{C6AFC653-2B15-4332-B465-B3DC6076A11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84B38AC-16F4-4D99-A8F9-58A11257A39C}"/>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258465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E40E-5754-4F5C-B262-9F21A64384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D7C990-6CA6-4D54-8A30-AB391C731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12477-8919-4AD9-BEB8-22B1AD5D7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DD5629-4A5E-4AE7-A9D7-5605B16E5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2C235-4196-4F4C-B299-6908ADD72B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51D6B-718E-44D5-ACFE-71E772C739A3}"/>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8" name="Footer Placeholder 7">
            <a:extLst>
              <a:ext uri="{FF2B5EF4-FFF2-40B4-BE49-F238E27FC236}">
                <a16:creationId xmlns:a16="http://schemas.microsoft.com/office/drawing/2014/main" id="{8CC58127-3160-4554-AACF-A7107850C9E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4EAE313A-DA04-495E-9249-2A0E82E6D6BD}"/>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24663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36A2-5171-4B1D-B4BE-70909873A8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13A17-7651-4259-92E2-1E656FCE9DCB}"/>
              </a:ext>
            </a:extLst>
          </p:cNvPr>
          <p:cNvSpPr>
            <a:spLocks noGrp="1"/>
          </p:cNvSpPr>
          <p:nvPr>
            <p:ph type="dt" sz="half" idx="10"/>
          </p:nvPr>
        </p:nvSpPr>
        <p:spPr>
          <a:xfrm>
            <a:off x="838200" y="6356350"/>
            <a:ext cx="2743200" cy="365125"/>
          </a:xfrm>
          <a:prstGeom prst="rect">
            <a:avLst/>
          </a:prstGeom>
        </p:spPr>
        <p:txBody>
          <a:bodyPr/>
          <a:lstStyle/>
          <a:p>
            <a:fld id="{7B14956E-7373-4FA7-B51F-FA330431E5B4}" type="datetimeFigureOut">
              <a:rPr lang="en-US" smtClean="0"/>
              <a:t>5/17/2021</a:t>
            </a:fld>
            <a:endParaRPr lang="en-US" dirty="0"/>
          </a:p>
        </p:txBody>
      </p:sp>
      <p:sp>
        <p:nvSpPr>
          <p:cNvPr id="4" name="Footer Placeholder 3">
            <a:extLst>
              <a:ext uri="{FF2B5EF4-FFF2-40B4-BE49-F238E27FC236}">
                <a16:creationId xmlns:a16="http://schemas.microsoft.com/office/drawing/2014/main" id="{F6F932D0-30F4-4FD3-A457-B20FB123AC4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D55C284-4BE4-4CAD-B3FD-B0D464F09EF1}"/>
              </a:ext>
            </a:extLst>
          </p:cNvPr>
          <p:cNvSpPr>
            <a:spLocks noGrp="1"/>
          </p:cNvSpPr>
          <p:nvPr>
            <p:ph type="sldNum" sz="quarter" idx="12"/>
          </p:nvPr>
        </p:nvSpPr>
        <p:spPr>
          <a:xfrm>
            <a:off x="8610600" y="6356350"/>
            <a:ext cx="2743200" cy="365125"/>
          </a:xfrm>
          <a:prstGeom prst="rect">
            <a:avLst/>
          </a:prstGeom>
        </p:spPr>
        <p:txBody>
          <a:bodyPr/>
          <a:lstStyle/>
          <a:p>
            <a:fld id="{AD6C4FD4-56E2-47EC-8FD3-32FB93DF04EC}" type="slidenum">
              <a:rPr lang="en-US" smtClean="0"/>
              <a:t>‹#›</a:t>
            </a:fld>
            <a:endParaRPr lang="en-US" dirty="0"/>
          </a:p>
        </p:txBody>
      </p:sp>
    </p:spTree>
    <p:extLst>
      <p:ext uri="{BB962C8B-B14F-4D97-AF65-F5344CB8AC3E}">
        <p14:creationId xmlns:p14="http://schemas.microsoft.com/office/powerpoint/2010/main" val="403524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BE799-06F6-469C-B56B-B7D7A6958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BB52B1-F251-428B-92C8-620850742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08425"/>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52" r:id="rId3"/>
    <p:sldLayoutId id="2147483662" r:id="rId4"/>
    <p:sldLayoutId id="2147483660" r:id="rId5"/>
    <p:sldLayoutId id="2147483649" r:id="rId6"/>
    <p:sldLayoutId id="2147483651"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resident.msu.edu/initiatives/dei-plan/racial-equity-taskforce.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ext, clipart, dishware&#10;&#10;Description automatically generated" hidden="1">
            <a:extLst>
              <a:ext uri="{FF2B5EF4-FFF2-40B4-BE49-F238E27FC236}">
                <a16:creationId xmlns:a16="http://schemas.microsoft.com/office/drawing/2014/main" id="{67F46E1D-E5EE-934E-A1FE-E9343DC2B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00" y="1195983"/>
            <a:ext cx="3695808" cy="1456422"/>
          </a:xfrm>
          <a:prstGeom prst="rect">
            <a:avLst/>
          </a:prstGeom>
        </p:spPr>
      </p:pic>
      <p:grpSp>
        <p:nvGrpSpPr>
          <p:cNvPr id="2" name="Group 1">
            <a:extLst>
              <a:ext uri="{FF2B5EF4-FFF2-40B4-BE49-F238E27FC236}">
                <a16:creationId xmlns:a16="http://schemas.microsoft.com/office/drawing/2014/main" id="{6DDCAD40-8C4F-DF43-AF68-C1B3368C1639}"/>
              </a:ext>
              <a:ext uri="{C183D7F6-B498-43B3-948B-1728B52AA6E4}">
                <adec:decorative xmlns:adec="http://schemas.microsoft.com/office/drawing/2017/decorative" val="1"/>
              </a:ext>
            </a:extLst>
          </p:cNvPr>
          <p:cNvGrpSpPr/>
          <p:nvPr/>
        </p:nvGrpSpPr>
        <p:grpSpPr>
          <a:xfrm>
            <a:off x="0" y="1"/>
            <a:ext cx="12219913" cy="6857999"/>
            <a:chOff x="0" y="76199"/>
            <a:chExt cx="12219913" cy="6857999"/>
          </a:xfrm>
        </p:grpSpPr>
        <p:pic>
          <p:nvPicPr>
            <p:cNvPr id="13" name="Picture 12">
              <a:extLst>
                <a:ext uri="{FF2B5EF4-FFF2-40B4-BE49-F238E27FC236}">
                  <a16:creationId xmlns:a16="http://schemas.microsoft.com/office/drawing/2014/main" id="{7CD75FCD-A3BB-7547-A391-7E44D8509B3E}"/>
                </a:ext>
              </a:extLst>
            </p:cNvPr>
            <p:cNvPicPr>
              <a:picLocks noChangeAspect="1"/>
            </p:cNvPicPr>
            <p:nvPr/>
          </p:nvPicPr>
          <p:blipFill>
            <a:blip r:embed="rId4">
              <a:extLst>
                <a:ext uri="{28A0092B-C50C-407E-A947-70E740481C1C}">
                  <a14:useLocalDpi xmlns:a14="http://schemas.microsoft.com/office/drawing/2010/main" val="0"/>
                </a:ext>
              </a:extLst>
            </a:blip>
            <a:srcRect t="114" b="114"/>
            <a:stretch/>
          </p:blipFill>
          <p:spPr>
            <a:xfrm>
              <a:off x="0" y="76199"/>
              <a:ext cx="12219913" cy="6857999"/>
            </a:xfrm>
            <a:prstGeom prst="rect">
              <a:avLst/>
            </a:prstGeom>
          </p:spPr>
        </p:pic>
        <p:pic>
          <p:nvPicPr>
            <p:cNvPr id="7" name="Picture 6" descr="green-corner.png">
              <a:extLst>
                <a:ext uri="{FF2B5EF4-FFF2-40B4-BE49-F238E27FC236}">
                  <a16:creationId xmlns:a16="http://schemas.microsoft.com/office/drawing/2014/main" id="{7AB848C8-D8AF-2647-8CD5-E203B4E0958A}"/>
                </a:ext>
              </a:extLst>
            </p:cNvPr>
            <p:cNvPicPr>
              <a:picLocks noChangeAspect="1"/>
            </p:cNvPicPr>
            <p:nvPr/>
          </p:nvPicPr>
          <p:blipFill rotWithShape="1">
            <a:blip r:embed="rId5">
              <a:alphaModFix/>
              <a:extLst>
                <a:ext uri="{BEBA8EAE-BF5A-486C-A8C5-ECC9F3942E4B}">
                  <a14:imgProps xmlns:a14="http://schemas.microsoft.com/office/drawing/2010/main">
                    <a14:imgLayer r:embed="rId6">
                      <a14:imgEffect>
                        <a14:colorTemperature colorTemp="7637"/>
                      </a14:imgEffect>
                      <a14:imgEffect>
                        <a14:saturation sat="400000"/>
                      </a14:imgEffect>
                      <a14:imgEffect>
                        <a14:brightnessContrast bright="23000"/>
                      </a14:imgEffect>
                    </a14:imgLayer>
                  </a14:imgProps>
                </a:ext>
                <a:ext uri="{28A0092B-C50C-407E-A947-70E740481C1C}">
                  <a14:useLocalDpi xmlns:a14="http://schemas.microsoft.com/office/drawing/2010/main"/>
                </a:ext>
              </a:extLst>
            </a:blip>
            <a:srcRect r="9479" b="23692"/>
            <a:stretch/>
          </p:blipFill>
          <p:spPr>
            <a:xfrm>
              <a:off x="6839712" y="2322576"/>
              <a:ext cx="5380201" cy="4535423"/>
            </a:xfrm>
            <a:prstGeom prst="rect">
              <a:avLst/>
            </a:prstGeom>
          </p:spPr>
        </p:pic>
        <p:pic>
          <p:nvPicPr>
            <p:cNvPr id="12" name="Picture 11" descr="wordmark-helmet.png">
              <a:extLst>
                <a:ext uri="{FF2B5EF4-FFF2-40B4-BE49-F238E27FC236}">
                  <a16:creationId xmlns:a16="http://schemas.microsoft.com/office/drawing/2014/main" id="{740E0692-C10E-A248-BAE3-74A5A547E3D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71454" y="5889007"/>
              <a:ext cx="1718789" cy="419217"/>
            </a:xfrm>
            <a:prstGeom prst="rect">
              <a:avLst/>
            </a:prstGeom>
            <a:effectLst>
              <a:glow rad="76200">
                <a:schemeClr val="tx1">
                  <a:alpha val="22000"/>
                </a:schemeClr>
              </a:glow>
              <a:outerShdw blurRad="88900" algn="ctr" rotWithShape="0">
                <a:srgbClr val="000000">
                  <a:alpha val="0"/>
                </a:srgbClr>
              </a:outerShdw>
            </a:effectLst>
          </p:spPr>
        </p:pic>
        <p:pic>
          <p:nvPicPr>
            <p:cNvPr id="22" name="Picture 21" descr="Text&#10;&#10;Diversity, Equity, and Inclusion Plan">
              <a:extLst>
                <a:ext uri="{FF2B5EF4-FFF2-40B4-BE49-F238E27FC236}">
                  <a16:creationId xmlns:a16="http://schemas.microsoft.com/office/drawing/2014/main" id="{599FA648-03A9-F140-B976-0855C3D302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7118" y="2209799"/>
              <a:ext cx="3283425" cy="1912595"/>
            </a:xfrm>
            <a:prstGeom prst="rect">
              <a:avLst/>
            </a:prstGeom>
            <a:effectLst>
              <a:outerShdw blurRad="76200" algn="ctr" rotWithShape="0">
                <a:prstClr val="black">
                  <a:alpha val="0"/>
                </a:prstClr>
              </a:outerShdw>
            </a:effectLst>
          </p:spPr>
        </p:pic>
        <p:sp>
          <p:nvSpPr>
            <p:cNvPr id="17" name="TextBox 16">
              <a:extLst>
                <a:ext uri="{FF2B5EF4-FFF2-40B4-BE49-F238E27FC236}">
                  <a16:creationId xmlns:a16="http://schemas.microsoft.com/office/drawing/2014/main" id="{881A3D9D-5DFB-EE46-87B5-AF3268F38E20}"/>
                </a:ext>
              </a:extLst>
            </p:cNvPr>
            <p:cNvSpPr txBox="1"/>
            <p:nvPr/>
          </p:nvSpPr>
          <p:spPr>
            <a:xfrm>
              <a:off x="807612" y="6080764"/>
              <a:ext cx="5460741" cy="292388"/>
            </a:xfrm>
            <a:prstGeom prst="rect">
              <a:avLst/>
            </a:prstGeom>
            <a:noFill/>
          </p:spPr>
          <p:txBody>
            <a:bodyPr wrap="square" rtlCol="0">
              <a:spAutoFit/>
            </a:bodyPr>
            <a:lstStyle/>
            <a:p>
              <a:r>
                <a:rPr lang="en-US" sz="1300" spc="300" dirty="0">
                  <a:solidFill>
                    <a:schemeClr val="bg1"/>
                  </a:solidFill>
                  <a:latin typeface="Avenir Next LT Pro Light" panose="020B0304020202020204" pitchFamily="34" charset="77"/>
                </a:rPr>
                <a:t>PRESIDENTIAL STRATEGIC INITIATIVES</a:t>
              </a:r>
            </a:p>
          </p:txBody>
        </p:sp>
      </p:grpSp>
      <p:sp>
        <p:nvSpPr>
          <p:cNvPr id="5" name="Title 4" hidden="1">
            <a:extLst>
              <a:ext uri="{FF2B5EF4-FFF2-40B4-BE49-F238E27FC236}">
                <a16:creationId xmlns:a16="http://schemas.microsoft.com/office/drawing/2014/main" id="{17281BBB-34ED-440A-92D8-2A7377750B7D}"/>
              </a:ext>
            </a:extLst>
          </p:cNvPr>
          <p:cNvSpPr>
            <a:spLocks noGrp="1"/>
          </p:cNvSpPr>
          <p:nvPr>
            <p:ph type="ctrTitle"/>
          </p:nvPr>
        </p:nvSpPr>
        <p:spPr>
          <a:xfrm>
            <a:off x="573382" y="-2407896"/>
            <a:ext cx="9144000" cy="1651992"/>
          </a:xfrm>
        </p:spPr>
        <p:txBody>
          <a:bodyPr>
            <a:normAutofit fontScale="90000"/>
          </a:bodyPr>
          <a:lstStyle/>
          <a:p>
            <a:r>
              <a:rPr lang="en-US" dirty="0"/>
              <a:t>Diversity, Equity &amp; Inclusion Plan</a:t>
            </a:r>
          </a:p>
        </p:txBody>
      </p:sp>
    </p:spTree>
    <p:extLst>
      <p:ext uri="{BB962C8B-B14F-4D97-AF65-F5344CB8AC3E}">
        <p14:creationId xmlns:p14="http://schemas.microsoft.com/office/powerpoint/2010/main" val="37081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A4A98F9-7131-4AC5-9471-8E60F8E0BD57}"/>
              </a:ext>
            </a:extLst>
          </p:cNvPr>
          <p:cNvSpPr txBox="1"/>
          <p:nvPr/>
        </p:nvSpPr>
        <p:spPr>
          <a:xfrm>
            <a:off x="652567" y="2230747"/>
            <a:ext cx="5214833" cy="947461"/>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Identify existing programs, initiatives, units and operations that support diversity, equity and inclusion </a:t>
            </a:r>
          </a:p>
        </p:txBody>
      </p:sp>
      <p:sp>
        <p:nvSpPr>
          <p:cNvPr id="11" name="TextBox 10">
            <a:extLst>
              <a:ext uri="{FF2B5EF4-FFF2-40B4-BE49-F238E27FC236}">
                <a16:creationId xmlns:a16="http://schemas.microsoft.com/office/drawing/2014/main" id="{A37DB494-9D72-4F7F-B209-34FD5FB2BA02}"/>
              </a:ext>
            </a:extLst>
          </p:cNvPr>
          <p:cNvSpPr txBox="1">
            <a:spLocks noChangeAspect="1"/>
          </p:cNvSpPr>
          <p:nvPr/>
        </p:nvSpPr>
        <p:spPr>
          <a:xfrm>
            <a:off x="647400" y="4192069"/>
            <a:ext cx="5222583" cy="838194"/>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Identify potential synergies - opportunities for alignment, replication, and expansion</a:t>
            </a:r>
          </a:p>
        </p:txBody>
      </p:sp>
      <p:sp>
        <p:nvSpPr>
          <p:cNvPr id="12" name="TextBox 11">
            <a:extLst>
              <a:ext uri="{FF2B5EF4-FFF2-40B4-BE49-F238E27FC236}">
                <a16:creationId xmlns:a16="http://schemas.microsoft.com/office/drawing/2014/main" id="{CFEA1E79-B6E5-4CCD-93A8-568239C137FD}"/>
              </a:ext>
            </a:extLst>
          </p:cNvPr>
          <p:cNvSpPr txBox="1"/>
          <p:nvPr/>
        </p:nvSpPr>
        <p:spPr>
          <a:xfrm>
            <a:off x="644818" y="3266041"/>
            <a:ext cx="5222582" cy="838195"/>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Pinpoint existing gaps and opportunities to address DEI in university mission areas</a:t>
            </a:r>
          </a:p>
        </p:txBody>
      </p:sp>
      <p:sp>
        <p:nvSpPr>
          <p:cNvPr id="13" name="TextBox 12">
            <a:extLst>
              <a:ext uri="{FF2B5EF4-FFF2-40B4-BE49-F238E27FC236}">
                <a16:creationId xmlns:a16="http://schemas.microsoft.com/office/drawing/2014/main" id="{86C43C13-F1AF-4002-8556-F1171A2E1126}"/>
              </a:ext>
            </a:extLst>
          </p:cNvPr>
          <p:cNvSpPr txBox="1">
            <a:spLocks/>
          </p:cNvSpPr>
          <p:nvPr/>
        </p:nvSpPr>
        <p:spPr>
          <a:xfrm>
            <a:off x="647400" y="5118098"/>
            <a:ext cx="5222582" cy="881067"/>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Establish a framework to lead MSU to become a national leader in DEI</a:t>
            </a:r>
          </a:p>
        </p:txBody>
      </p:sp>
      <p:sp>
        <p:nvSpPr>
          <p:cNvPr id="8" name="Arrow: Left 7" descr="Right arrow pointing from Committee Charge from President to DEI Committee Input and Task Groups">
            <a:extLst>
              <a:ext uri="{FF2B5EF4-FFF2-40B4-BE49-F238E27FC236}">
                <a16:creationId xmlns:a16="http://schemas.microsoft.com/office/drawing/2014/main" id="{42AB3F9D-F4F4-4607-8D47-378BD3D04379}"/>
              </a:ext>
            </a:extLst>
          </p:cNvPr>
          <p:cNvSpPr/>
          <p:nvPr/>
        </p:nvSpPr>
        <p:spPr>
          <a:xfrm rot="10800000">
            <a:off x="6172199" y="969025"/>
            <a:ext cx="457201" cy="4006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4F45F1-D5C0-4283-A7CC-02C4A583212F}"/>
              </a:ext>
            </a:extLst>
          </p:cNvPr>
          <p:cNvSpPr txBox="1"/>
          <p:nvPr/>
        </p:nvSpPr>
        <p:spPr>
          <a:xfrm>
            <a:off x="9544160" y="978799"/>
            <a:ext cx="2537644" cy="500378"/>
          </a:xfrm>
          <a:prstGeom prst="rect">
            <a:avLst/>
          </a:prstGeom>
          <a:solidFill>
            <a:srgbClr val="94AE4A"/>
          </a:solidFill>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b="1" kern="1200" dirty="0">
                <a:solidFill>
                  <a:schemeClr val="tx1"/>
                </a:solidFill>
              </a:rPr>
              <a:t>Definitions</a:t>
            </a:r>
          </a:p>
        </p:txBody>
      </p:sp>
      <p:sp>
        <p:nvSpPr>
          <p:cNvPr id="17" name="TextBox 16">
            <a:extLst>
              <a:ext uri="{FF2B5EF4-FFF2-40B4-BE49-F238E27FC236}">
                <a16:creationId xmlns:a16="http://schemas.microsoft.com/office/drawing/2014/main" id="{C441B33E-E1C8-4501-8C95-FC38865E0C7B}"/>
              </a:ext>
            </a:extLst>
          </p:cNvPr>
          <p:cNvSpPr txBox="1"/>
          <p:nvPr/>
        </p:nvSpPr>
        <p:spPr>
          <a:xfrm>
            <a:off x="9544160" y="1652489"/>
            <a:ext cx="2529018" cy="508121"/>
          </a:xfrm>
          <a:prstGeom prst="rect">
            <a:avLst/>
          </a:prstGeom>
          <a:solidFill>
            <a:srgbClr val="94AE4A"/>
          </a:solidFill>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b="1" kern="1200" dirty="0">
                <a:solidFill>
                  <a:schemeClr val="tx1"/>
                </a:solidFill>
              </a:rPr>
              <a:t>Benchmarking</a:t>
            </a:r>
          </a:p>
        </p:txBody>
      </p:sp>
      <p:sp>
        <p:nvSpPr>
          <p:cNvPr id="18" name="TextBox 17">
            <a:extLst>
              <a:ext uri="{FF2B5EF4-FFF2-40B4-BE49-F238E27FC236}">
                <a16:creationId xmlns:a16="http://schemas.microsoft.com/office/drawing/2014/main" id="{0D7184F0-34BB-4F3E-8B70-E3A8E7EE9EE8}"/>
              </a:ext>
            </a:extLst>
          </p:cNvPr>
          <p:cNvSpPr txBox="1"/>
          <p:nvPr/>
        </p:nvSpPr>
        <p:spPr>
          <a:xfrm>
            <a:off x="9544160" y="2388049"/>
            <a:ext cx="2529019" cy="2647084"/>
          </a:xfrm>
          <a:prstGeom prst="rect">
            <a:avLst/>
          </a:prstGeom>
          <a:solidFill>
            <a:srgbClr val="94AE4A"/>
          </a:solidFill>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b="1" kern="1200" dirty="0">
                <a:solidFill>
                  <a:schemeClr val="tx1"/>
                </a:solidFill>
              </a:rPr>
              <a:t>DEI Inventory</a:t>
            </a:r>
          </a:p>
        </p:txBody>
      </p:sp>
      <p:sp>
        <p:nvSpPr>
          <p:cNvPr id="21" name="TextBox 20">
            <a:extLst>
              <a:ext uri="{FF2B5EF4-FFF2-40B4-BE49-F238E27FC236}">
                <a16:creationId xmlns:a16="http://schemas.microsoft.com/office/drawing/2014/main" id="{F0676769-01AE-4BAD-BB18-2F0AB886FD3B}"/>
              </a:ext>
            </a:extLst>
          </p:cNvPr>
          <p:cNvSpPr txBox="1"/>
          <p:nvPr/>
        </p:nvSpPr>
        <p:spPr>
          <a:xfrm>
            <a:off x="660316" y="1619776"/>
            <a:ext cx="5207084" cy="523138"/>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Best Practices and Insights from Benchmarking</a:t>
            </a:r>
          </a:p>
        </p:txBody>
      </p:sp>
      <p:sp>
        <p:nvSpPr>
          <p:cNvPr id="23" name="TextBox 22">
            <a:extLst>
              <a:ext uri="{FF2B5EF4-FFF2-40B4-BE49-F238E27FC236}">
                <a16:creationId xmlns:a16="http://schemas.microsoft.com/office/drawing/2014/main" id="{F49798FA-560F-4137-8B7F-2B20AC8C9AF9}"/>
              </a:ext>
            </a:extLst>
          </p:cNvPr>
          <p:cNvSpPr txBox="1"/>
          <p:nvPr/>
        </p:nvSpPr>
        <p:spPr>
          <a:xfrm>
            <a:off x="664191" y="938767"/>
            <a:ext cx="5214833" cy="611458"/>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MSU Definition of Diversity, Equity and Inclusion</a:t>
            </a:r>
          </a:p>
        </p:txBody>
      </p:sp>
      <p:sp>
        <p:nvSpPr>
          <p:cNvPr id="25" name="Rectangle 24">
            <a:extLst>
              <a:ext uri="{FF2B5EF4-FFF2-40B4-BE49-F238E27FC236}">
                <a16:creationId xmlns:a16="http://schemas.microsoft.com/office/drawing/2014/main" id="{76E57172-6F33-4535-BEC1-438FCB62B3B4}"/>
              </a:ext>
            </a:extLst>
          </p:cNvPr>
          <p:cNvSpPr/>
          <p:nvPr/>
        </p:nvSpPr>
        <p:spPr>
          <a:xfrm>
            <a:off x="660316" y="418810"/>
            <a:ext cx="5089555" cy="400110"/>
          </a:xfrm>
          <a:prstGeom prst="rect">
            <a:avLst/>
          </a:prstGeom>
        </p:spPr>
        <p:txBody>
          <a:bodyPr wrap="square">
            <a:spAutoFit/>
          </a:bodyPr>
          <a:lstStyle/>
          <a:p>
            <a:pPr lvl="0">
              <a:defRPr/>
            </a:pPr>
            <a:r>
              <a:rPr lang="en-US" sz="2000" dirty="0">
                <a:solidFill>
                  <a:srgbClr val="18453B"/>
                </a:solidFill>
                <a:latin typeface="Arial Black" panose="020B0A04020102020204" pitchFamily="34" charset="0"/>
                <a:cs typeface="Arial" panose="020B0604020202020204" pitchFamily="34" charset="0"/>
              </a:rPr>
              <a:t>Committee Charge from President</a:t>
            </a:r>
          </a:p>
        </p:txBody>
      </p:sp>
      <p:sp>
        <p:nvSpPr>
          <p:cNvPr id="26" name="Rectangle 25">
            <a:extLst>
              <a:ext uri="{FF2B5EF4-FFF2-40B4-BE49-F238E27FC236}">
                <a16:creationId xmlns:a16="http://schemas.microsoft.com/office/drawing/2014/main" id="{1022D0C8-5ED6-4CE4-B421-B070ECCF1F27}"/>
              </a:ext>
            </a:extLst>
          </p:cNvPr>
          <p:cNvSpPr/>
          <p:nvPr/>
        </p:nvSpPr>
        <p:spPr>
          <a:xfrm>
            <a:off x="6119627" y="434199"/>
            <a:ext cx="5803668" cy="369332"/>
          </a:xfrm>
          <a:prstGeom prst="rect">
            <a:avLst/>
          </a:prstGeom>
        </p:spPr>
        <p:txBody>
          <a:bodyPr wrap="square">
            <a:spAutoFit/>
          </a:bodyPr>
          <a:lstStyle/>
          <a:p>
            <a:pPr lvl="0">
              <a:defRPr/>
            </a:pPr>
            <a:r>
              <a:rPr lang="en-US" dirty="0">
                <a:solidFill>
                  <a:srgbClr val="18453B"/>
                </a:solidFill>
                <a:latin typeface="Arial Black" panose="020B0A04020102020204" pitchFamily="34" charset="0"/>
                <a:cs typeface="Arial" panose="020B0604020202020204" pitchFamily="34" charset="0"/>
              </a:rPr>
              <a:t>How? DEI Committee Input and Task Groups </a:t>
            </a:r>
          </a:p>
        </p:txBody>
      </p:sp>
      <p:sp>
        <p:nvSpPr>
          <p:cNvPr id="28" name="Arrow: Left 27" descr="Right arrow pointing from Committee Charge from President to DEI Committee Input and Task Groups">
            <a:extLst>
              <a:ext uri="{FF2B5EF4-FFF2-40B4-BE49-F238E27FC236}">
                <a16:creationId xmlns:a16="http://schemas.microsoft.com/office/drawing/2014/main" id="{5C2DBAD3-72B5-406F-A84D-FDE9CC685313}"/>
              </a:ext>
            </a:extLst>
          </p:cNvPr>
          <p:cNvSpPr/>
          <p:nvPr/>
        </p:nvSpPr>
        <p:spPr>
          <a:xfrm rot="10800000">
            <a:off x="6170032" y="1692883"/>
            <a:ext cx="457201" cy="4006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Left 28" descr="Right arrow pointing from Committee Charge from President to DEI Committee Input and Task Groups">
            <a:extLst>
              <a:ext uri="{FF2B5EF4-FFF2-40B4-BE49-F238E27FC236}">
                <a16:creationId xmlns:a16="http://schemas.microsoft.com/office/drawing/2014/main" id="{52CC720A-54F3-4B0A-AB98-B85D113ADB1D}"/>
              </a:ext>
            </a:extLst>
          </p:cNvPr>
          <p:cNvSpPr/>
          <p:nvPr/>
        </p:nvSpPr>
        <p:spPr>
          <a:xfrm rot="10800000">
            <a:off x="6173277" y="2551491"/>
            <a:ext cx="457201" cy="4006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Left 29" descr="Right arrow pointing from Committee Charge from President to DEI Committee Input and Task Groups">
            <a:extLst>
              <a:ext uri="{FF2B5EF4-FFF2-40B4-BE49-F238E27FC236}">
                <a16:creationId xmlns:a16="http://schemas.microsoft.com/office/drawing/2014/main" id="{F1CD34FF-789A-4B91-80D0-9C909D9BA1BB}"/>
              </a:ext>
            </a:extLst>
          </p:cNvPr>
          <p:cNvSpPr/>
          <p:nvPr/>
        </p:nvSpPr>
        <p:spPr>
          <a:xfrm rot="10800000">
            <a:off x="6170031" y="3496724"/>
            <a:ext cx="457201" cy="4006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72F69CE-D613-4ADD-B332-9537C8DFE403}"/>
              </a:ext>
            </a:extLst>
          </p:cNvPr>
          <p:cNvSpPr txBox="1"/>
          <p:nvPr/>
        </p:nvSpPr>
        <p:spPr>
          <a:xfrm>
            <a:off x="6869595" y="938767"/>
            <a:ext cx="2537644" cy="5044157"/>
          </a:xfrm>
          <a:prstGeom prst="rect">
            <a:avLst/>
          </a:prstGeom>
          <a:solidFill>
            <a:srgbClr val="94AE4A"/>
          </a:solidFill>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b="1" kern="1200" dirty="0">
                <a:solidFill>
                  <a:schemeClr val="tx1"/>
                </a:solidFill>
              </a:rPr>
              <a:t>Engagement Strategies </a:t>
            </a:r>
          </a:p>
          <a:p>
            <a:pPr marL="0" lvl="0" indent="0" algn="ctr" defTabSz="1689100">
              <a:lnSpc>
                <a:spcPct val="90000"/>
              </a:lnSpc>
              <a:spcBef>
                <a:spcPct val="0"/>
              </a:spcBef>
              <a:spcAft>
                <a:spcPct val="35000"/>
              </a:spcAft>
              <a:buNone/>
            </a:pPr>
            <a:endParaRPr lang="en-US" sz="1600" kern="1200" dirty="0">
              <a:solidFill>
                <a:schemeClr val="tx1"/>
              </a:solidFill>
            </a:endParaRPr>
          </a:p>
          <a:p>
            <a:pPr marL="0" lvl="0" indent="0" algn="ctr" defTabSz="1689100">
              <a:lnSpc>
                <a:spcPct val="90000"/>
              </a:lnSpc>
              <a:spcBef>
                <a:spcPct val="0"/>
              </a:spcBef>
              <a:spcAft>
                <a:spcPct val="35000"/>
              </a:spcAft>
              <a:buNone/>
            </a:pPr>
            <a:r>
              <a:rPr lang="en-US" sz="1600" kern="1200" dirty="0">
                <a:solidFill>
                  <a:schemeClr val="tx1"/>
                </a:solidFill>
              </a:rPr>
              <a:t>Leadership Retreat</a:t>
            </a:r>
          </a:p>
          <a:p>
            <a:pPr marL="0" lvl="0" indent="0" algn="ctr" defTabSz="1689100">
              <a:lnSpc>
                <a:spcPct val="90000"/>
              </a:lnSpc>
              <a:spcBef>
                <a:spcPct val="0"/>
              </a:spcBef>
              <a:spcAft>
                <a:spcPct val="35000"/>
              </a:spcAft>
              <a:buNone/>
            </a:pPr>
            <a:r>
              <a:rPr lang="en-US" sz="1600" kern="1200" dirty="0">
                <a:solidFill>
                  <a:schemeClr val="tx1"/>
                </a:solidFill>
              </a:rPr>
              <a:t>Web Based Input     </a:t>
            </a:r>
          </a:p>
          <a:p>
            <a:pPr marL="0" lvl="0" indent="0" algn="ctr" defTabSz="1689100">
              <a:lnSpc>
                <a:spcPct val="90000"/>
              </a:lnSpc>
              <a:spcBef>
                <a:spcPct val="0"/>
              </a:spcBef>
              <a:spcAft>
                <a:spcPct val="35000"/>
              </a:spcAft>
              <a:buNone/>
            </a:pPr>
            <a:r>
              <a:rPr lang="en-US" sz="1600" kern="1200" dirty="0">
                <a:solidFill>
                  <a:schemeClr val="tx1"/>
                </a:solidFill>
              </a:rPr>
              <a:t>Listening Sessions        </a:t>
            </a:r>
          </a:p>
          <a:p>
            <a:pPr marL="0" lvl="0" indent="0" algn="ctr" defTabSz="1689100">
              <a:lnSpc>
                <a:spcPct val="90000"/>
              </a:lnSpc>
              <a:spcBef>
                <a:spcPct val="0"/>
              </a:spcBef>
              <a:spcAft>
                <a:spcPct val="35000"/>
              </a:spcAft>
              <a:buNone/>
            </a:pPr>
            <a:r>
              <a:rPr lang="en-US" sz="1600" kern="1200" dirty="0">
                <a:solidFill>
                  <a:schemeClr val="tx1"/>
                </a:solidFill>
              </a:rPr>
              <a:t>DEI Work Group Meetings         </a:t>
            </a:r>
          </a:p>
          <a:p>
            <a:pPr marL="0" lvl="0" indent="0" algn="ctr" defTabSz="1689100">
              <a:lnSpc>
                <a:spcPct val="90000"/>
              </a:lnSpc>
              <a:spcBef>
                <a:spcPct val="0"/>
              </a:spcBef>
              <a:spcAft>
                <a:spcPct val="35000"/>
              </a:spcAft>
              <a:buNone/>
            </a:pPr>
            <a:r>
              <a:rPr lang="en-US" sz="1600" kern="1200" dirty="0">
                <a:solidFill>
                  <a:schemeClr val="tx1"/>
                </a:solidFill>
              </a:rPr>
              <a:t>Presentations to DEI     Steering Committee             </a:t>
            </a:r>
          </a:p>
        </p:txBody>
      </p:sp>
      <p:sp>
        <p:nvSpPr>
          <p:cNvPr id="32" name="Arrow: Left 31" descr="Right arrow pointing from Committee Charge from President to DEI Committee Input and Task Groups">
            <a:extLst>
              <a:ext uri="{FF2B5EF4-FFF2-40B4-BE49-F238E27FC236}">
                <a16:creationId xmlns:a16="http://schemas.microsoft.com/office/drawing/2014/main" id="{032A46B8-F941-4951-AC2D-C6525D404786}"/>
              </a:ext>
            </a:extLst>
          </p:cNvPr>
          <p:cNvSpPr/>
          <p:nvPr/>
        </p:nvSpPr>
        <p:spPr>
          <a:xfrm rot="10800000">
            <a:off x="6168738" y="4480457"/>
            <a:ext cx="457201" cy="4006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Arrow: Left 32" descr="Right arrow pointing from Committee Charge from President to DEI Committee Input and Task Groups">
            <a:extLst>
              <a:ext uri="{FF2B5EF4-FFF2-40B4-BE49-F238E27FC236}">
                <a16:creationId xmlns:a16="http://schemas.microsoft.com/office/drawing/2014/main" id="{1109F0A3-3512-40E7-B2DD-62CA77EADD78}"/>
              </a:ext>
            </a:extLst>
          </p:cNvPr>
          <p:cNvSpPr/>
          <p:nvPr/>
        </p:nvSpPr>
        <p:spPr>
          <a:xfrm rot="10800000">
            <a:off x="6172137" y="5358314"/>
            <a:ext cx="457201" cy="4006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C6ED778-ABDA-4001-BBA1-7E7A911A6730}"/>
              </a:ext>
            </a:extLst>
          </p:cNvPr>
          <p:cNvSpPr txBox="1"/>
          <p:nvPr/>
        </p:nvSpPr>
        <p:spPr>
          <a:xfrm>
            <a:off x="9544160" y="5222076"/>
            <a:ext cx="2537644" cy="760848"/>
          </a:xfrm>
          <a:prstGeom prst="rect">
            <a:avLst/>
          </a:prstGeom>
          <a:solidFill>
            <a:srgbClr val="94AE4A"/>
          </a:solidFill>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kern="1200" dirty="0">
                <a:solidFill>
                  <a:schemeClr val="tx1"/>
                </a:solidFill>
              </a:rPr>
              <a:t>All Groups</a:t>
            </a:r>
          </a:p>
        </p:txBody>
      </p:sp>
      <p:sp>
        <p:nvSpPr>
          <p:cNvPr id="2" name="Title 1" hidden="1">
            <a:extLst>
              <a:ext uri="{FF2B5EF4-FFF2-40B4-BE49-F238E27FC236}">
                <a16:creationId xmlns:a16="http://schemas.microsoft.com/office/drawing/2014/main" id="{D7640A16-74EC-4D3A-8666-5A89717B72DE}"/>
              </a:ext>
            </a:extLst>
          </p:cNvPr>
          <p:cNvSpPr>
            <a:spLocks noGrp="1"/>
          </p:cNvSpPr>
          <p:nvPr>
            <p:ph type="title" idx="4294967295"/>
          </p:nvPr>
        </p:nvSpPr>
        <p:spPr>
          <a:xfrm>
            <a:off x="293069" y="-2000226"/>
            <a:ext cx="10515600" cy="1325563"/>
          </a:xfrm>
        </p:spPr>
        <p:txBody>
          <a:bodyPr/>
          <a:lstStyle/>
          <a:p>
            <a:r>
              <a:rPr lang="en-US" dirty="0"/>
              <a:t>Committee Charge from President</a:t>
            </a:r>
          </a:p>
        </p:txBody>
      </p:sp>
    </p:spTree>
    <p:extLst>
      <p:ext uri="{BB962C8B-B14F-4D97-AF65-F5344CB8AC3E}">
        <p14:creationId xmlns:p14="http://schemas.microsoft.com/office/powerpoint/2010/main" val="239654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5F95476-4208-4E55-9593-6CC0BF7BD1E5}"/>
              </a:ext>
            </a:extLst>
          </p:cNvPr>
          <p:cNvSpPr txBox="1"/>
          <p:nvPr/>
        </p:nvSpPr>
        <p:spPr>
          <a:xfrm>
            <a:off x="617556" y="1194493"/>
            <a:ext cx="4945043" cy="838189"/>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Composition and success of faculty, staff and students</a:t>
            </a:r>
          </a:p>
        </p:txBody>
      </p:sp>
      <p:sp>
        <p:nvSpPr>
          <p:cNvPr id="15" name="TextBox 14">
            <a:extLst>
              <a:ext uri="{FF2B5EF4-FFF2-40B4-BE49-F238E27FC236}">
                <a16:creationId xmlns:a16="http://schemas.microsoft.com/office/drawing/2014/main" id="{76D84C6A-5BBC-476E-95FC-75E3760612C0}"/>
              </a:ext>
            </a:extLst>
          </p:cNvPr>
          <p:cNvSpPr txBox="1"/>
          <p:nvPr/>
        </p:nvSpPr>
        <p:spPr>
          <a:xfrm>
            <a:off x="572190" y="4291783"/>
            <a:ext cx="4990409" cy="795025"/>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Research and scholarship </a:t>
            </a:r>
          </a:p>
        </p:txBody>
      </p:sp>
      <p:sp>
        <p:nvSpPr>
          <p:cNvPr id="17" name="TextBox 16">
            <a:extLst>
              <a:ext uri="{FF2B5EF4-FFF2-40B4-BE49-F238E27FC236}">
                <a16:creationId xmlns:a16="http://schemas.microsoft.com/office/drawing/2014/main" id="{8B16B713-690C-4215-AE40-DB2BFE0F9BE2}"/>
              </a:ext>
            </a:extLst>
          </p:cNvPr>
          <p:cNvSpPr txBox="1"/>
          <p:nvPr/>
        </p:nvSpPr>
        <p:spPr>
          <a:xfrm>
            <a:off x="607678" y="2282577"/>
            <a:ext cx="4954922" cy="795026"/>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Curriculum, formal and informal, and educational programs</a:t>
            </a:r>
          </a:p>
        </p:txBody>
      </p:sp>
      <p:sp>
        <p:nvSpPr>
          <p:cNvPr id="18" name="TextBox 17">
            <a:extLst>
              <a:ext uri="{FF2B5EF4-FFF2-40B4-BE49-F238E27FC236}">
                <a16:creationId xmlns:a16="http://schemas.microsoft.com/office/drawing/2014/main" id="{784EB0FC-37D5-4888-BD8F-8E996E8143AC}"/>
              </a:ext>
            </a:extLst>
          </p:cNvPr>
          <p:cNvSpPr txBox="1"/>
          <p:nvPr/>
        </p:nvSpPr>
        <p:spPr>
          <a:xfrm>
            <a:off x="586704" y="3299669"/>
            <a:ext cx="4975896" cy="795024"/>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Engagement through community outreach, alumni,  advancement, extension and procurements</a:t>
            </a:r>
          </a:p>
        </p:txBody>
      </p:sp>
      <p:sp>
        <p:nvSpPr>
          <p:cNvPr id="19" name="TextBox 18">
            <a:extLst>
              <a:ext uri="{FF2B5EF4-FFF2-40B4-BE49-F238E27FC236}">
                <a16:creationId xmlns:a16="http://schemas.microsoft.com/office/drawing/2014/main" id="{21F9777F-5738-4862-BB6E-BBE3638E7E9C}"/>
              </a:ext>
            </a:extLst>
          </p:cNvPr>
          <p:cNvSpPr txBox="1"/>
          <p:nvPr/>
        </p:nvSpPr>
        <p:spPr>
          <a:xfrm>
            <a:off x="572190" y="5297397"/>
            <a:ext cx="4990409" cy="701052"/>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dirty="0">
                <a:solidFill>
                  <a:schemeClr val="bg1"/>
                </a:solidFill>
                <a:latin typeface="Gotham Book"/>
              </a:rPr>
              <a:t>Campus culture for faculty, staff, and students </a:t>
            </a:r>
          </a:p>
        </p:txBody>
      </p:sp>
      <p:sp>
        <p:nvSpPr>
          <p:cNvPr id="2" name="Arrow: Left 1" descr="Right arrow going from Committee Charged to Examine to DEI Committee Work Groups Established">
            <a:extLst>
              <a:ext uri="{FF2B5EF4-FFF2-40B4-BE49-F238E27FC236}">
                <a16:creationId xmlns:a16="http://schemas.microsoft.com/office/drawing/2014/main" id="{724AFB6B-3B80-493E-A5D1-C840EE080D57}"/>
              </a:ext>
            </a:extLst>
          </p:cNvPr>
          <p:cNvSpPr/>
          <p:nvPr/>
        </p:nvSpPr>
        <p:spPr>
          <a:xfrm rot="10800000">
            <a:off x="5876724" y="1369907"/>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F39E28E-6BCE-48EB-A47D-BB8AFBD5A72F}"/>
              </a:ext>
            </a:extLst>
          </p:cNvPr>
          <p:cNvSpPr txBox="1"/>
          <p:nvPr/>
        </p:nvSpPr>
        <p:spPr>
          <a:xfrm>
            <a:off x="6791125" y="1121306"/>
            <a:ext cx="1600200" cy="1012291"/>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1600" kern="1200" dirty="0">
                <a:solidFill>
                  <a:schemeClr val="tx1"/>
                </a:solidFill>
              </a:rPr>
              <a:t>Composition and Success of Faculty and     Academic Staff</a:t>
            </a:r>
          </a:p>
        </p:txBody>
      </p:sp>
      <p:sp>
        <p:nvSpPr>
          <p:cNvPr id="21" name="TextBox 20">
            <a:extLst>
              <a:ext uri="{FF2B5EF4-FFF2-40B4-BE49-F238E27FC236}">
                <a16:creationId xmlns:a16="http://schemas.microsoft.com/office/drawing/2014/main" id="{166235A8-1281-4F39-9972-07EB18F1A981}"/>
              </a:ext>
            </a:extLst>
          </p:cNvPr>
          <p:cNvSpPr txBox="1"/>
          <p:nvPr/>
        </p:nvSpPr>
        <p:spPr>
          <a:xfrm>
            <a:off x="8636326" y="1117406"/>
            <a:ext cx="1600200" cy="101229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1600" kern="1200" dirty="0">
                <a:solidFill>
                  <a:schemeClr val="tx1"/>
                </a:solidFill>
              </a:rPr>
              <a:t>Composition and Success of Students</a:t>
            </a:r>
          </a:p>
        </p:txBody>
      </p:sp>
      <p:sp>
        <p:nvSpPr>
          <p:cNvPr id="22" name="TextBox 21">
            <a:extLst>
              <a:ext uri="{FF2B5EF4-FFF2-40B4-BE49-F238E27FC236}">
                <a16:creationId xmlns:a16="http://schemas.microsoft.com/office/drawing/2014/main" id="{29118CAC-210A-495C-983A-FE76B3BC85F6}"/>
              </a:ext>
            </a:extLst>
          </p:cNvPr>
          <p:cNvSpPr txBox="1"/>
          <p:nvPr/>
        </p:nvSpPr>
        <p:spPr>
          <a:xfrm>
            <a:off x="10467320" y="1135327"/>
            <a:ext cx="1600200" cy="1005947"/>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1600" kern="1200" dirty="0">
                <a:solidFill>
                  <a:schemeClr val="tx1"/>
                </a:solidFill>
              </a:rPr>
              <a:t>Composition and Success of Support Staff</a:t>
            </a:r>
          </a:p>
        </p:txBody>
      </p:sp>
      <p:sp>
        <p:nvSpPr>
          <p:cNvPr id="23" name="TextBox 22">
            <a:extLst>
              <a:ext uri="{FF2B5EF4-FFF2-40B4-BE49-F238E27FC236}">
                <a16:creationId xmlns:a16="http://schemas.microsoft.com/office/drawing/2014/main" id="{42E076FA-1593-4D43-861D-73B3814A5382}"/>
              </a:ext>
            </a:extLst>
          </p:cNvPr>
          <p:cNvSpPr txBox="1"/>
          <p:nvPr/>
        </p:nvSpPr>
        <p:spPr>
          <a:xfrm>
            <a:off x="6767601" y="5297396"/>
            <a:ext cx="2398356" cy="764975"/>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1600" kern="1200" dirty="0">
                <a:solidFill>
                  <a:schemeClr val="tx1"/>
                </a:solidFill>
              </a:rPr>
              <a:t>Culture</a:t>
            </a:r>
          </a:p>
        </p:txBody>
      </p:sp>
      <p:sp>
        <p:nvSpPr>
          <p:cNvPr id="24" name="Arrow: Left 23" descr="Right arrow going from Committee Charged to Examine to DEI Committee Work Groups Established">
            <a:extLst>
              <a:ext uri="{FF2B5EF4-FFF2-40B4-BE49-F238E27FC236}">
                <a16:creationId xmlns:a16="http://schemas.microsoft.com/office/drawing/2014/main" id="{12A60414-EB43-4A4B-8B1B-B5E355749F0B}"/>
              </a:ext>
            </a:extLst>
          </p:cNvPr>
          <p:cNvSpPr/>
          <p:nvPr/>
        </p:nvSpPr>
        <p:spPr>
          <a:xfrm rot="10800000">
            <a:off x="5876724" y="2422281"/>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Left 24" descr="Right arrow going from Committee Charged to Examine to DEI Committee Work Groups Established">
            <a:extLst>
              <a:ext uri="{FF2B5EF4-FFF2-40B4-BE49-F238E27FC236}">
                <a16:creationId xmlns:a16="http://schemas.microsoft.com/office/drawing/2014/main" id="{F68B90D2-8847-4A66-831F-2591238FBA17}"/>
              </a:ext>
            </a:extLst>
          </p:cNvPr>
          <p:cNvSpPr/>
          <p:nvPr/>
        </p:nvSpPr>
        <p:spPr>
          <a:xfrm rot="10800000">
            <a:off x="5876724" y="3490153"/>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Left 25" descr="Right arrow going from Committee Charged to Examine to DEI Committee Work Groups Established">
            <a:extLst>
              <a:ext uri="{FF2B5EF4-FFF2-40B4-BE49-F238E27FC236}">
                <a16:creationId xmlns:a16="http://schemas.microsoft.com/office/drawing/2014/main" id="{2DD8098D-7C4A-4B56-AC9A-914F161F9140}"/>
              </a:ext>
            </a:extLst>
          </p:cNvPr>
          <p:cNvSpPr/>
          <p:nvPr/>
        </p:nvSpPr>
        <p:spPr>
          <a:xfrm rot="10800000">
            <a:off x="5875940" y="4506491"/>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Left 26" descr="Right arrow going from Committee Charged to Examine to DEI Committee Work Groups Established">
            <a:extLst>
              <a:ext uri="{FF2B5EF4-FFF2-40B4-BE49-F238E27FC236}">
                <a16:creationId xmlns:a16="http://schemas.microsoft.com/office/drawing/2014/main" id="{CFE86C93-F4B6-4F50-A5B7-02B027D6D49E}"/>
              </a:ext>
            </a:extLst>
          </p:cNvPr>
          <p:cNvSpPr/>
          <p:nvPr/>
        </p:nvSpPr>
        <p:spPr>
          <a:xfrm rot="10800000">
            <a:off x="5889500" y="5405607"/>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952D5B6-9FA7-48D6-A333-E8CA7E57A01C}"/>
              </a:ext>
            </a:extLst>
          </p:cNvPr>
          <p:cNvSpPr txBox="1"/>
          <p:nvPr/>
        </p:nvSpPr>
        <p:spPr>
          <a:xfrm>
            <a:off x="6767600" y="2330502"/>
            <a:ext cx="2376399" cy="87681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1600" kern="1200" dirty="0">
                <a:solidFill>
                  <a:schemeClr val="tx1"/>
                </a:solidFill>
              </a:rPr>
              <a:t>Formal Curriculum and Educational Programs</a:t>
            </a:r>
          </a:p>
        </p:txBody>
      </p:sp>
      <p:sp>
        <p:nvSpPr>
          <p:cNvPr id="29" name="TextBox 28">
            <a:extLst>
              <a:ext uri="{FF2B5EF4-FFF2-40B4-BE49-F238E27FC236}">
                <a16:creationId xmlns:a16="http://schemas.microsoft.com/office/drawing/2014/main" id="{FEA7DA72-2885-4A9B-B199-BEBE857E163A}"/>
              </a:ext>
            </a:extLst>
          </p:cNvPr>
          <p:cNvSpPr txBox="1"/>
          <p:nvPr/>
        </p:nvSpPr>
        <p:spPr>
          <a:xfrm>
            <a:off x="9436426" y="2342185"/>
            <a:ext cx="2376400" cy="853444"/>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1600" kern="1200" dirty="0">
                <a:solidFill>
                  <a:schemeClr val="tx1"/>
                </a:solidFill>
              </a:rPr>
              <a:t>Informal Curriculum and Educational Programs</a:t>
            </a:r>
          </a:p>
        </p:txBody>
      </p:sp>
      <p:sp>
        <p:nvSpPr>
          <p:cNvPr id="31" name="TextBox 30">
            <a:extLst>
              <a:ext uri="{FF2B5EF4-FFF2-40B4-BE49-F238E27FC236}">
                <a16:creationId xmlns:a16="http://schemas.microsoft.com/office/drawing/2014/main" id="{032CC7A0-362A-432D-836C-E1DB3AD244F4}"/>
              </a:ext>
            </a:extLst>
          </p:cNvPr>
          <p:cNvSpPr txBox="1"/>
          <p:nvPr/>
        </p:nvSpPr>
        <p:spPr>
          <a:xfrm>
            <a:off x="6789557" y="4306592"/>
            <a:ext cx="2376400" cy="87681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1600" kern="1200" dirty="0">
                <a:solidFill>
                  <a:schemeClr val="tx1"/>
                </a:solidFill>
              </a:rPr>
              <a:t>Research and Scholarship</a:t>
            </a:r>
          </a:p>
        </p:txBody>
      </p:sp>
      <p:sp>
        <p:nvSpPr>
          <p:cNvPr id="32" name="TextBox 31">
            <a:extLst>
              <a:ext uri="{FF2B5EF4-FFF2-40B4-BE49-F238E27FC236}">
                <a16:creationId xmlns:a16="http://schemas.microsoft.com/office/drawing/2014/main" id="{4575C934-07D7-4966-A910-10711199FB17}"/>
              </a:ext>
            </a:extLst>
          </p:cNvPr>
          <p:cNvSpPr txBox="1"/>
          <p:nvPr/>
        </p:nvSpPr>
        <p:spPr>
          <a:xfrm>
            <a:off x="6767601" y="3383438"/>
            <a:ext cx="2376400" cy="803994"/>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1600" kern="1200" dirty="0">
                <a:solidFill>
                  <a:schemeClr val="tx1"/>
                </a:solidFill>
              </a:rPr>
              <a:t>Community Outreach, Engagement and  External Relations</a:t>
            </a:r>
          </a:p>
        </p:txBody>
      </p:sp>
      <p:sp>
        <p:nvSpPr>
          <p:cNvPr id="6" name="Rectangle 5">
            <a:extLst>
              <a:ext uri="{FF2B5EF4-FFF2-40B4-BE49-F238E27FC236}">
                <a16:creationId xmlns:a16="http://schemas.microsoft.com/office/drawing/2014/main" id="{F70A446B-765C-417A-874D-96C420B2993C}"/>
              </a:ext>
            </a:extLst>
          </p:cNvPr>
          <p:cNvSpPr/>
          <p:nvPr/>
        </p:nvSpPr>
        <p:spPr>
          <a:xfrm>
            <a:off x="5889499" y="471086"/>
            <a:ext cx="6102322" cy="369332"/>
          </a:xfrm>
          <a:prstGeom prst="rect">
            <a:avLst/>
          </a:prstGeom>
        </p:spPr>
        <p:txBody>
          <a:bodyPr wrap="square">
            <a:spAutoFit/>
          </a:bodyPr>
          <a:lstStyle/>
          <a:p>
            <a:pPr lvl="0">
              <a:defRPr/>
            </a:pPr>
            <a:r>
              <a:rPr lang="en-US" dirty="0">
                <a:solidFill>
                  <a:srgbClr val="18453B"/>
                </a:solidFill>
                <a:latin typeface="Arial Black" panose="020B0A04020102020204" pitchFamily="34" charset="0"/>
                <a:cs typeface="Arial" panose="020B0604020202020204" pitchFamily="34" charset="0"/>
              </a:rPr>
              <a:t>How? DEI Committee Work Groups Established</a:t>
            </a:r>
          </a:p>
        </p:txBody>
      </p:sp>
      <p:sp>
        <p:nvSpPr>
          <p:cNvPr id="33" name="Rectangle 32">
            <a:extLst>
              <a:ext uri="{FF2B5EF4-FFF2-40B4-BE49-F238E27FC236}">
                <a16:creationId xmlns:a16="http://schemas.microsoft.com/office/drawing/2014/main" id="{65CD88F3-0B96-436E-BB57-90AD8CF4F9F7}"/>
              </a:ext>
            </a:extLst>
          </p:cNvPr>
          <p:cNvSpPr/>
          <p:nvPr/>
        </p:nvSpPr>
        <p:spPr>
          <a:xfrm>
            <a:off x="596729" y="471086"/>
            <a:ext cx="4653838" cy="400110"/>
          </a:xfrm>
          <a:prstGeom prst="rect">
            <a:avLst/>
          </a:prstGeom>
        </p:spPr>
        <p:txBody>
          <a:bodyPr wrap="none">
            <a:spAutoFit/>
          </a:bodyPr>
          <a:lstStyle/>
          <a:p>
            <a:pPr lvl="0">
              <a:defRPr/>
            </a:pPr>
            <a:r>
              <a:rPr lang="en-US" sz="2000" dirty="0">
                <a:solidFill>
                  <a:srgbClr val="18453B"/>
                </a:solidFill>
                <a:latin typeface="Arial Black" panose="020B0A04020102020204" pitchFamily="34" charset="0"/>
                <a:cs typeface="Arial" panose="020B0604020202020204" pitchFamily="34" charset="0"/>
              </a:rPr>
              <a:t>Committee Charged to Examine</a:t>
            </a:r>
          </a:p>
        </p:txBody>
      </p:sp>
      <p:pic>
        <p:nvPicPr>
          <p:cNvPr id="8" name="Graphic 7" descr="Presentation with checklist RTL">
            <a:extLst>
              <a:ext uri="{FF2B5EF4-FFF2-40B4-BE49-F238E27FC236}">
                <a16:creationId xmlns:a16="http://schemas.microsoft.com/office/drawing/2014/main" id="{AE4537B1-F313-4E6C-B7B7-AADB44E841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82200" y="3925796"/>
            <a:ext cx="1371600" cy="1371600"/>
          </a:xfrm>
          <a:prstGeom prst="rect">
            <a:avLst/>
          </a:prstGeom>
        </p:spPr>
      </p:pic>
      <p:sp>
        <p:nvSpPr>
          <p:cNvPr id="3" name="Title 2" hidden="1">
            <a:extLst>
              <a:ext uri="{FF2B5EF4-FFF2-40B4-BE49-F238E27FC236}">
                <a16:creationId xmlns:a16="http://schemas.microsoft.com/office/drawing/2014/main" id="{A6E252EB-76E5-4CAF-9B3C-051B9699EFDC}"/>
              </a:ext>
            </a:extLst>
          </p:cNvPr>
          <p:cNvSpPr>
            <a:spLocks noGrp="1"/>
          </p:cNvSpPr>
          <p:nvPr>
            <p:ph type="title" idx="4294967295"/>
          </p:nvPr>
        </p:nvSpPr>
        <p:spPr>
          <a:xfrm>
            <a:off x="109026" y="-1789802"/>
            <a:ext cx="10515600" cy="1325563"/>
          </a:xfrm>
        </p:spPr>
        <p:txBody>
          <a:bodyPr/>
          <a:lstStyle/>
          <a:p>
            <a:r>
              <a:rPr lang="en-US" dirty="0"/>
              <a:t>Committee Charged to Examine</a:t>
            </a:r>
          </a:p>
        </p:txBody>
      </p:sp>
    </p:spTree>
    <p:extLst>
      <p:ext uri="{BB962C8B-B14F-4D97-AF65-F5344CB8AC3E}">
        <p14:creationId xmlns:p14="http://schemas.microsoft.com/office/powerpoint/2010/main" val="52014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375E92-4CDE-4E96-8FF4-AC1B57E5414F}"/>
              </a:ext>
              <a:ext uri="{C183D7F6-B498-43B3-948B-1728B52AA6E4}">
                <adec:decorative xmlns:adec="http://schemas.microsoft.com/office/drawing/2017/decorative" val="1"/>
              </a:ext>
            </a:extLst>
          </p:cNvPr>
          <p:cNvSpPr txBox="1"/>
          <p:nvPr/>
        </p:nvSpPr>
        <p:spPr>
          <a:xfrm>
            <a:off x="609600" y="1600200"/>
            <a:ext cx="1828800" cy="1286957"/>
          </a:xfrm>
          <a:prstGeom prst="rect">
            <a:avLst/>
          </a:prstGeom>
          <a:solidFill>
            <a:schemeClr val="bg1"/>
          </a:solidFill>
        </p:spPr>
        <p:txBody>
          <a:bodyPr wrap="square" rtlCol="0">
            <a:spAutoFit/>
          </a:bodyPr>
          <a:lstStyle/>
          <a:p>
            <a:endParaRPr lang="en-US" dirty="0"/>
          </a:p>
        </p:txBody>
      </p:sp>
      <p:sp>
        <p:nvSpPr>
          <p:cNvPr id="3" name="Content Placeholder 2">
            <a:extLst>
              <a:ext uri="{FF2B5EF4-FFF2-40B4-BE49-F238E27FC236}">
                <a16:creationId xmlns:a16="http://schemas.microsoft.com/office/drawing/2014/main" id="{66F783D0-8460-4879-AA2D-CE6D141907C0}"/>
              </a:ext>
            </a:extLst>
          </p:cNvPr>
          <p:cNvSpPr>
            <a:spLocks noGrp="1"/>
          </p:cNvSpPr>
          <p:nvPr>
            <p:ph idx="1"/>
          </p:nvPr>
        </p:nvSpPr>
        <p:spPr>
          <a:xfrm>
            <a:off x="1142999" y="2762947"/>
            <a:ext cx="4121260" cy="731520"/>
          </a:xfrm>
          <a:solidFill>
            <a:srgbClr val="18453B"/>
          </a:solidFill>
        </p:spPr>
        <p:txBody>
          <a:bodyPr lIns="91440" anchor="ctr" anchorCtr="1">
            <a:noAutofit/>
          </a:bodyPr>
          <a:lstStyle/>
          <a:p>
            <a:pPr marL="0" indent="0">
              <a:buNone/>
            </a:pPr>
            <a:r>
              <a:rPr lang="en-US" sz="2000" b="1" dirty="0">
                <a:solidFill>
                  <a:schemeClr val="bg1"/>
                </a:solidFill>
                <a:latin typeface="Gotham Book"/>
              </a:rPr>
              <a:t>Analysis of Institutional Culture</a:t>
            </a:r>
            <a:endParaRPr lang="en-US" sz="2000" dirty="0">
              <a:solidFill>
                <a:schemeClr val="bg1"/>
              </a:solidFill>
              <a:latin typeface="Gotham Book"/>
            </a:endParaRPr>
          </a:p>
        </p:txBody>
      </p:sp>
      <p:sp>
        <p:nvSpPr>
          <p:cNvPr id="5" name="TextBox 4">
            <a:extLst>
              <a:ext uri="{FF2B5EF4-FFF2-40B4-BE49-F238E27FC236}">
                <a16:creationId xmlns:a16="http://schemas.microsoft.com/office/drawing/2014/main" id="{2887E97D-E168-4322-909D-2422B47F9410}"/>
              </a:ext>
            </a:extLst>
          </p:cNvPr>
          <p:cNvSpPr txBox="1"/>
          <p:nvPr/>
        </p:nvSpPr>
        <p:spPr>
          <a:xfrm>
            <a:off x="533400" y="450006"/>
            <a:ext cx="11201400" cy="461665"/>
          </a:xfrm>
          <a:prstGeom prst="rect">
            <a:avLst/>
          </a:prstGeom>
          <a:noFill/>
        </p:spPr>
        <p:txBody>
          <a:bodyPr wrap="square" rtlCol="0">
            <a:spAutoFit/>
          </a:bodyPr>
          <a:lstStyle/>
          <a:p>
            <a:pPr lvl="0" defTabSz="457200" fontAlgn="base">
              <a:spcBef>
                <a:spcPct val="0"/>
              </a:spcBef>
              <a:spcAft>
                <a:spcPct val="0"/>
              </a:spcAft>
              <a:defRPr/>
            </a:pPr>
            <a:r>
              <a:rPr lang="en-US" sz="2400" b="1" dirty="0">
                <a:solidFill>
                  <a:srgbClr val="18453B"/>
                </a:solidFill>
                <a:latin typeface="Arial Black" panose="020B0A04020102020204" pitchFamily="34" charset="0"/>
                <a:cs typeface="Arial" panose="020B0604020202020204" pitchFamily="34" charset="0"/>
              </a:rPr>
              <a:t>DEI Steering Committee Work and Activities</a:t>
            </a:r>
            <a:endParaRPr lang="en-US" sz="2400" dirty="0">
              <a:solidFill>
                <a:srgbClr val="18453B"/>
              </a:solidFill>
              <a:latin typeface="Arial Black" panose="020B0A040201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A38BB8CA-334A-4583-8C4C-9070B0D58AD9}"/>
              </a:ext>
              <a:ext uri="{C183D7F6-B498-43B3-948B-1728B52AA6E4}">
                <adec:decorative xmlns:adec="http://schemas.microsoft.com/office/drawing/2017/decorative" val="1"/>
              </a:ext>
            </a:extLst>
          </p:cNvPr>
          <p:cNvCxnSpPr>
            <a:cxnSpLocks/>
          </p:cNvCxnSpPr>
          <p:nvPr/>
        </p:nvCxnSpPr>
        <p:spPr>
          <a:xfrm>
            <a:off x="0" y="960107"/>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a:extLst>
              <a:ext uri="{FF2B5EF4-FFF2-40B4-BE49-F238E27FC236}">
                <a16:creationId xmlns:a16="http://schemas.microsoft.com/office/drawing/2014/main" id="{74417716-B096-4E46-A010-4310B7888881}"/>
              </a:ext>
            </a:extLst>
          </p:cNvPr>
          <p:cNvSpPr txBox="1">
            <a:spLocks/>
          </p:cNvSpPr>
          <p:nvPr/>
        </p:nvSpPr>
        <p:spPr>
          <a:xfrm>
            <a:off x="1142999" y="1910820"/>
            <a:ext cx="4121261"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Benchmarking (External &amp; Internal)</a:t>
            </a:r>
            <a:endParaRPr lang="en-US" sz="2000" dirty="0">
              <a:solidFill>
                <a:schemeClr val="bg1"/>
              </a:solidFill>
              <a:latin typeface="Gotham Book"/>
            </a:endParaRPr>
          </a:p>
        </p:txBody>
      </p:sp>
      <p:sp>
        <p:nvSpPr>
          <p:cNvPr id="17" name="Content Placeholder 2">
            <a:extLst>
              <a:ext uri="{FF2B5EF4-FFF2-40B4-BE49-F238E27FC236}">
                <a16:creationId xmlns:a16="http://schemas.microsoft.com/office/drawing/2014/main" id="{0FF0EEE5-E750-4D48-B228-B08F7F27915D}"/>
              </a:ext>
            </a:extLst>
          </p:cNvPr>
          <p:cNvSpPr txBox="1">
            <a:spLocks/>
          </p:cNvSpPr>
          <p:nvPr/>
        </p:nvSpPr>
        <p:spPr>
          <a:xfrm>
            <a:off x="6411132" y="3609959"/>
            <a:ext cx="4000671"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Analyzed Website Feedback </a:t>
            </a:r>
            <a:endParaRPr lang="en-US" sz="2000" dirty="0">
              <a:solidFill>
                <a:schemeClr val="bg1"/>
              </a:solidFill>
              <a:latin typeface="Gotham Book"/>
            </a:endParaRPr>
          </a:p>
        </p:txBody>
      </p:sp>
      <p:sp>
        <p:nvSpPr>
          <p:cNvPr id="18" name="Content Placeholder 2">
            <a:extLst>
              <a:ext uri="{FF2B5EF4-FFF2-40B4-BE49-F238E27FC236}">
                <a16:creationId xmlns:a16="http://schemas.microsoft.com/office/drawing/2014/main" id="{9DA18721-E7FA-4E0A-91F5-1C4154D1E845}"/>
              </a:ext>
            </a:extLst>
          </p:cNvPr>
          <p:cNvSpPr txBox="1">
            <a:spLocks/>
          </p:cNvSpPr>
          <p:nvPr/>
        </p:nvSpPr>
        <p:spPr>
          <a:xfrm>
            <a:off x="6411132" y="4431420"/>
            <a:ext cx="4017506"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Institutional DEI Inventory</a:t>
            </a:r>
            <a:endParaRPr lang="en-US" sz="2000" dirty="0">
              <a:solidFill>
                <a:schemeClr val="bg1"/>
              </a:solidFill>
              <a:latin typeface="Gotham Book"/>
            </a:endParaRPr>
          </a:p>
        </p:txBody>
      </p:sp>
      <p:sp>
        <p:nvSpPr>
          <p:cNvPr id="19" name="Content Placeholder 2">
            <a:extLst>
              <a:ext uri="{FF2B5EF4-FFF2-40B4-BE49-F238E27FC236}">
                <a16:creationId xmlns:a16="http://schemas.microsoft.com/office/drawing/2014/main" id="{B15D57AF-25A7-4782-B92C-6990B24F18EE}"/>
              </a:ext>
            </a:extLst>
          </p:cNvPr>
          <p:cNvSpPr txBox="1">
            <a:spLocks/>
          </p:cNvSpPr>
          <p:nvPr/>
        </p:nvSpPr>
        <p:spPr>
          <a:xfrm>
            <a:off x="6411132" y="5279086"/>
            <a:ext cx="4021936"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Engagement Listening Sessions </a:t>
            </a:r>
            <a:endParaRPr lang="en-US" sz="2000" dirty="0">
              <a:solidFill>
                <a:schemeClr val="bg1"/>
              </a:solidFill>
              <a:latin typeface="Gotham Book"/>
            </a:endParaRPr>
          </a:p>
        </p:txBody>
      </p:sp>
      <p:sp>
        <p:nvSpPr>
          <p:cNvPr id="22" name="Content Placeholder 2">
            <a:extLst>
              <a:ext uri="{FF2B5EF4-FFF2-40B4-BE49-F238E27FC236}">
                <a16:creationId xmlns:a16="http://schemas.microsoft.com/office/drawing/2014/main" id="{E3D64F80-A453-448F-B0D1-443DB5C537CA}"/>
              </a:ext>
            </a:extLst>
          </p:cNvPr>
          <p:cNvSpPr txBox="1">
            <a:spLocks/>
          </p:cNvSpPr>
          <p:nvPr/>
        </p:nvSpPr>
        <p:spPr>
          <a:xfrm>
            <a:off x="1143000" y="1058693"/>
            <a:ext cx="4121261"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Developed DEI Definition               with Preamble</a:t>
            </a:r>
            <a:endParaRPr lang="en-US" sz="2000" dirty="0">
              <a:solidFill>
                <a:schemeClr val="bg1"/>
              </a:solidFill>
              <a:latin typeface="Gotham Book"/>
            </a:endParaRPr>
          </a:p>
        </p:txBody>
      </p:sp>
      <p:sp>
        <p:nvSpPr>
          <p:cNvPr id="30" name="Content Placeholder 2">
            <a:extLst>
              <a:ext uri="{FF2B5EF4-FFF2-40B4-BE49-F238E27FC236}">
                <a16:creationId xmlns:a16="http://schemas.microsoft.com/office/drawing/2014/main" id="{6DA7923D-52AA-4BFA-9B5A-BF7D0CBA5C6B}"/>
              </a:ext>
            </a:extLst>
          </p:cNvPr>
          <p:cNvSpPr txBox="1">
            <a:spLocks/>
          </p:cNvSpPr>
          <p:nvPr/>
        </p:nvSpPr>
        <p:spPr>
          <a:xfrm>
            <a:off x="6400800" y="1914456"/>
            <a:ext cx="4017506"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Discussions with Key Leaders</a:t>
            </a:r>
            <a:endParaRPr lang="en-US" sz="2000" dirty="0">
              <a:solidFill>
                <a:schemeClr val="bg1"/>
              </a:solidFill>
              <a:latin typeface="Gotham Book"/>
            </a:endParaRPr>
          </a:p>
        </p:txBody>
      </p:sp>
      <p:sp>
        <p:nvSpPr>
          <p:cNvPr id="31" name="Content Placeholder 2">
            <a:extLst>
              <a:ext uri="{FF2B5EF4-FFF2-40B4-BE49-F238E27FC236}">
                <a16:creationId xmlns:a16="http://schemas.microsoft.com/office/drawing/2014/main" id="{9C1551FF-C78D-4EB4-B4C3-F9B093A85FDA}"/>
              </a:ext>
            </a:extLst>
          </p:cNvPr>
          <p:cNvSpPr txBox="1">
            <a:spLocks/>
          </p:cNvSpPr>
          <p:nvPr/>
        </p:nvSpPr>
        <p:spPr>
          <a:xfrm>
            <a:off x="6400800" y="2762947"/>
            <a:ext cx="4017506"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Consultation with Campus Experts</a:t>
            </a:r>
            <a:endParaRPr lang="en-US" sz="2000" dirty="0">
              <a:solidFill>
                <a:schemeClr val="bg1"/>
              </a:solidFill>
              <a:latin typeface="Gotham Book"/>
            </a:endParaRPr>
          </a:p>
        </p:txBody>
      </p:sp>
      <p:sp>
        <p:nvSpPr>
          <p:cNvPr id="32" name="Content Placeholder 2">
            <a:extLst>
              <a:ext uri="{FF2B5EF4-FFF2-40B4-BE49-F238E27FC236}">
                <a16:creationId xmlns:a16="http://schemas.microsoft.com/office/drawing/2014/main" id="{D6095579-3FCB-45C8-B7D7-5EFB10846D9E}"/>
              </a:ext>
            </a:extLst>
          </p:cNvPr>
          <p:cNvSpPr txBox="1">
            <a:spLocks/>
          </p:cNvSpPr>
          <p:nvPr/>
        </p:nvSpPr>
        <p:spPr>
          <a:xfrm>
            <a:off x="1142999" y="3609959"/>
            <a:ext cx="4101768"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Reviewed Policies, Practices &amp; Plans</a:t>
            </a:r>
            <a:endParaRPr lang="en-US" sz="2000" dirty="0">
              <a:solidFill>
                <a:schemeClr val="bg1"/>
              </a:solidFill>
              <a:latin typeface="Gotham Book"/>
            </a:endParaRPr>
          </a:p>
        </p:txBody>
      </p:sp>
      <p:sp>
        <p:nvSpPr>
          <p:cNvPr id="33" name="Content Placeholder 2">
            <a:extLst>
              <a:ext uri="{FF2B5EF4-FFF2-40B4-BE49-F238E27FC236}">
                <a16:creationId xmlns:a16="http://schemas.microsoft.com/office/drawing/2014/main" id="{38A2D9CB-35EC-4CED-B598-C3ACA45EDF07}"/>
              </a:ext>
            </a:extLst>
          </p:cNvPr>
          <p:cNvSpPr txBox="1">
            <a:spLocks/>
          </p:cNvSpPr>
          <p:nvPr/>
        </p:nvSpPr>
        <p:spPr>
          <a:xfrm>
            <a:off x="1142999" y="4431420"/>
            <a:ext cx="4101768"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Research &amp; Literature Review</a:t>
            </a:r>
            <a:endParaRPr lang="en-US" sz="2000" dirty="0">
              <a:solidFill>
                <a:schemeClr val="bg1"/>
              </a:solidFill>
              <a:latin typeface="Gotham Book"/>
            </a:endParaRPr>
          </a:p>
        </p:txBody>
      </p:sp>
      <p:sp>
        <p:nvSpPr>
          <p:cNvPr id="34" name="Content Placeholder 2">
            <a:extLst>
              <a:ext uri="{FF2B5EF4-FFF2-40B4-BE49-F238E27FC236}">
                <a16:creationId xmlns:a16="http://schemas.microsoft.com/office/drawing/2014/main" id="{130735F6-85A5-4132-971D-027D69349DA6}"/>
              </a:ext>
            </a:extLst>
          </p:cNvPr>
          <p:cNvSpPr txBox="1">
            <a:spLocks/>
          </p:cNvSpPr>
          <p:nvPr/>
        </p:nvSpPr>
        <p:spPr>
          <a:xfrm>
            <a:off x="1144386" y="5279086"/>
            <a:ext cx="4122105"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Analysis of Institutional Data</a:t>
            </a:r>
            <a:endParaRPr lang="en-US" sz="2000" dirty="0">
              <a:solidFill>
                <a:schemeClr val="bg1"/>
              </a:solidFill>
              <a:latin typeface="Gotham Book"/>
            </a:endParaRPr>
          </a:p>
        </p:txBody>
      </p:sp>
      <p:sp>
        <p:nvSpPr>
          <p:cNvPr id="35" name="Content Placeholder 2">
            <a:extLst>
              <a:ext uri="{FF2B5EF4-FFF2-40B4-BE49-F238E27FC236}">
                <a16:creationId xmlns:a16="http://schemas.microsoft.com/office/drawing/2014/main" id="{EFEA7B5A-F6E3-426D-B009-7505BDB30B2E}"/>
              </a:ext>
            </a:extLst>
          </p:cNvPr>
          <p:cNvSpPr txBox="1">
            <a:spLocks/>
          </p:cNvSpPr>
          <p:nvPr/>
        </p:nvSpPr>
        <p:spPr>
          <a:xfrm>
            <a:off x="6400800" y="1036624"/>
            <a:ext cx="4017506" cy="731520"/>
          </a:xfrm>
          <a:prstGeom prst="rect">
            <a:avLst/>
          </a:prstGeom>
          <a:solidFill>
            <a:srgbClr val="18453B"/>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bg1"/>
                </a:solidFill>
                <a:latin typeface="Gotham Book"/>
              </a:rPr>
              <a:t>Consultation with RVSM and Strategic Planning</a:t>
            </a:r>
            <a:endParaRPr lang="en-US" sz="2000" dirty="0">
              <a:solidFill>
                <a:schemeClr val="bg1"/>
              </a:solidFill>
              <a:latin typeface="Gotham Book"/>
            </a:endParaRPr>
          </a:p>
        </p:txBody>
      </p:sp>
      <p:sp>
        <p:nvSpPr>
          <p:cNvPr id="4" name="Title 3" hidden="1">
            <a:extLst>
              <a:ext uri="{FF2B5EF4-FFF2-40B4-BE49-F238E27FC236}">
                <a16:creationId xmlns:a16="http://schemas.microsoft.com/office/drawing/2014/main" id="{67615104-1E6F-4542-A4FC-A848BC8D65BA}"/>
              </a:ext>
            </a:extLst>
          </p:cNvPr>
          <p:cNvSpPr>
            <a:spLocks noGrp="1"/>
          </p:cNvSpPr>
          <p:nvPr>
            <p:ph type="title"/>
          </p:nvPr>
        </p:nvSpPr>
        <p:spPr>
          <a:xfrm>
            <a:off x="838200" y="-1604536"/>
            <a:ext cx="10515600" cy="722904"/>
          </a:xfrm>
        </p:spPr>
        <p:txBody>
          <a:bodyPr>
            <a:normAutofit fontScale="90000"/>
          </a:bodyPr>
          <a:lstStyle/>
          <a:p>
            <a:r>
              <a:rPr lang="en-US" dirty="0"/>
              <a:t>DEI Steering Committee Work and Activities</a:t>
            </a:r>
          </a:p>
        </p:txBody>
      </p:sp>
    </p:spTree>
    <p:extLst>
      <p:ext uri="{BB962C8B-B14F-4D97-AF65-F5344CB8AC3E}">
        <p14:creationId xmlns:p14="http://schemas.microsoft.com/office/powerpoint/2010/main" val="302536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B08529-C10B-423E-B6AB-4B266CE4ECA6}"/>
              </a:ext>
            </a:extLst>
          </p:cNvPr>
          <p:cNvSpPr>
            <a:spLocks noGrp="1"/>
          </p:cNvSpPr>
          <p:nvPr>
            <p:ph idx="1"/>
          </p:nvPr>
        </p:nvSpPr>
        <p:spPr>
          <a:xfrm>
            <a:off x="154983" y="962530"/>
            <a:ext cx="11960817" cy="5145625"/>
          </a:xfrm>
        </p:spPr>
        <p:txBody>
          <a:bodyPr>
            <a:noAutofit/>
          </a:bodyPr>
          <a:lstStyle/>
          <a:p>
            <a:pPr marL="0" lvl="1" indent="0">
              <a:buNone/>
            </a:pPr>
            <a:r>
              <a:rPr lang="en-US" sz="1800" dirty="0">
                <a:solidFill>
                  <a:srgbClr val="18453B"/>
                </a:solidFill>
                <a:latin typeface="Gotham Book"/>
              </a:rPr>
              <a:t>Diversity, equity and inclusion – collectively known as DEI – must be foundational for all Michigan State University (MSU) does. </a:t>
            </a:r>
          </a:p>
          <a:p>
            <a:pPr marL="0" lvl="1" indent="0">
              <a:buNone/>
            </a:pPr>
            <a:endParaRPr lang="en-US" sz="800" dirty="0">
              <a:solidFill>
                <a:srgbClr val="18453B"/>
              </a:solidFill>
              <a:latin typeface="Gotham Book"/>
            </a:endParaRPr>
          </a:p>
          <a:p>
            <a:pPr marL="0" lvl="1" indent="0">
              <a:buNone/>
            </a:pPr>
            <a:r>
              <a:rPr lang="en-US" sz="1800" dirty="0">
                <a:solidFill>
                  <a:srgbClr val="18453B"/>
                </a:solidFill>
                <a:latin typeface="Gotham Book"/>
              </a:rPr>
              <a:t>DEI must be central to the University’s mission and we need to begin by recognizing that MSU occupies the ancestral, traditional, and contemporary Lands of the Anishinaabeg – the Three Fires Confederacy of Ojibwe, Odawa, and Potawatomi peoples. The University resides on Land ceded in the 1819 Treaty of Saginaw. </a:t>
            </a:r>
          </a:p>
          <a:p>
            <a:pPr marL="0" lvl="1" indent="0">
              <a:buNone/>
            </a:pPr>
            <a:endParaRPr lang="en-US" sz="800" dirty="0">
              <a:solidFill>
                <a:srgbClr val="18453B"/>
              </a:solidFill>
              <a:latin typeface="Gotham Book"/>
            </a:endParaRPr>
          </a:p>
          <a:p>
            <a:pPr marL="0" lvl="1" indent="0">
              <a:buNone/>
            </a:pPr>
            <a:r>
              <a:rPr lang="en-US" sz="1800" dirty="0">
                <a:solidFill>
                  <a:srgbClr val="18453B"/>
                </a:solidFill>
                <a:latin typeface="Gotham Book"/>
              </a:rPr>
              <a:t>We believe that a culture embracing DEI is instrumental to all that Michigan State University aspires to be and hopes to accomplish. We believe a culture that embraces DEI is essential to Michigan State University and is deeply woven into its land-grant mission and vision, while recognizing the inequitable history of the Morrill Act and the disproportionate impacts of public education in the US. </a:t>
            </a:r>
          </a:p>
          <a:p>
            <a:pPr marL="0" lvl="1" indent="0">
              <a:buNone/>
            </a:pPr>
            <a:endParaRPr lang="en-US" sz="800" dirty="0">
              <a:solidFill>
                <a:srgbClr val="18453B"/>
              </a:solidFill>
              <a:latin typeface="Gotham Book"/>
            </a:endParaRPr>
          </a:p>
          <a:p>
            <a:pPr marL="0" lvl="1" indent="0">
              <a:buNone/>
            </a:pPr>
            <a:r>
              <a:rPr lang="en-US" sz="1800" dirty="0">
                <a:solidFill>
                  <a:srgbClr val="18453B"/>
                </a:solidFill>
                <a:latin typeface="Gotham Book"/>
              </a:rPr>
              <a:t>To properly move MSU towards the aspirational aims of DEI, we must recognize the significant struggles and accomplishments over the years by those working to make MSU a more diverse, equitable, and inclusive institution. </a:t>
            </a:r>
          </a:p>
          <a:p>
            <a:pPr marL="0" lvl="1" indent="0">
              <a:buNone/>
            </a:pPr>
            <a:endParaRPr lang="en-US" sz="800" dirty="0">
              <a:solidFill>
                <a:srgbClr val="18453B"/>
              </a:solidFill>
              <a:latin typeface="Gotham Book"/>
            </a:endParaRPr>
          </a:p>
          <a:p>
            <a:pPr marL="0" lvl="1" indent="0">
              <a:buNone/>
            </a:pPr>
            <a:r>
              <a:rPr lang="en-US" sz="1800" dirty="0">
                <a:solidFill>
                  <a:srgbClr val="18453B"/>
                </a:solidFill>
                <a:latin typeface="Gotham Book"/>
              </a:rPr>
              <a:t>At the same time, we must be realistic and acknowledge the ways that the University has not fully attained its aspirational goals of being diverse, equitable, and inclusive. </a:t>
            </a:r>
          </a:p>
          <a:p>
            <a:pPr marL="0" lvl="1" indent="0">
              <a:buNone/>
            </a:pPr>
            <a:endParaRPr lang="en-US" sz="900" dirty="0">
              <a:solidFill>
                <a:srgbClr val="18453B"/>
              </a:solidFill>
              <a:latin typeface="Gotham Book"/>
            </a:endParaRPr>
          </a:p>
          <a:p>
            <a:pPr marL="0" lvl="1" indent="0">
              <a:buNone/>
            </a:pPr>
            <a:r>
              <a:rPr lang="en-US" sz="1800" dirty="0">
                <a:solidFill>
                  <a:srgbClr val="18453B"/>
                </a:solidFill>
                <a:latin typeface="Gotham Book"/>
              </a:rPr>
              <a:t>These definitions are intended to serve as a mechanism to ensure that MSU upholds diversity, equity, and inclusion at all institutional levels. These definitions, and the actions they engender, position MSU within a larger movement towards social justice. </a:t>
            </a:r>
          </a:p>
        </p:txBody>
      </p:sp>
      <p:sp>
        <p:nvSpPr>
          <p:cNvPr id="3" name="TextBox 2">
            <a:extLst>
              <a:ext uri="{FF2B5EF4-FFF2-40B4-BE49-F238E27FC236}">
                <a16:creationId xmlns:a16="http://schemas.microsoft.com/office/drawing/2014/main" id="{99609AF8-1AFD-4C9B-B8CA-A44B855572DB}"/>
              </a:ext>
            </a:extLst>
          </p:cNvPr>
          <p:cNvSpPr txBox="1"/>
          <p:nvPr/>
        </p:nvSpPr>
        <p:spPr>
          <a:xfrm>
            <a:off x="533400" y="288180"/>
            <a:ext cx="11201400" cy="461665"/>
          </a:xfrm>
          <a:prstGeom prst="rect">
            <a:avLst/>
          </a:prstGeom>
          <a:noFill/>
        </p:spPr>
        <p:txBody>
          <a:bodyPr wrap="square" rtlCol="0">
            <a:spAutoFit/>
          </a:bodyPr>
          <a:lstStyle/>
          <a:p>
            <a:pPr lvl="0">
              <a:defRPr/>
            </a:pPr>
            <a:r>
              <a:rPr lang="en-US" sz="2400" dirty="0">
                <a:solidFill>
                  <a:srgbClr val="18453B"/>
                </a:solidFill>
                <a:latin typeface="Arial Black" panose="020B0A04020102020204" pitchFamily="34" charset="0"/>
              </a:rPr>
              <a:t>Preamble to the Definition of Diversity, Equity and Inclusion</a:t>
            </a:r>
            <a:endParaRPr lang="en-US" sz="2300" dirty="0">
              <a:solidFill>
                <a:srgbClr val="18453B"/>
              </a:solidFill>
              <a:latin typeface="Arial Black" panose="020B0A040201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6E55D96F-E5AB-4E6D-B098-55C0650D0CB5}"/>
              </a:ext>
              <a:ext uri="{C183D7F6-B498-43B3-948B-1728B52AA6E4}">
                <adec:decorative xmlns:adec="http://schemas.microsoft.com/office/drawing/2017/decorative" val="1"/>
              </a:ext>
            </a:extLst>
          </p:cNvPr>
          <p:cNvCxnSpPr>
            <a:cxnSpLocks/>
          </p:cNvCxnSpPr>
          <p:nvPr/>
        </p:nvCxnSpPr>
        <p:spPr>
          <a:xfrm>
            <a:off x="0" y="749845"/>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5" name="Title 4" hidden="1">
            <a:extLst>
              <a:ext uri="{FF2B5EF4-FFF2-40B4-BE49-F238E27FC236}">
                <a16:creationId xmlns:a16="http://schemas.microsoft.com/office/drawing/2014/main" id="{77B5FECC-DE0C-4268-BCF2-249AA9933C41}"/>
              </a:ext>
            </a:extLst>
          </p:cNvPr>
          <p:cNvSpPr>
            <a:spLocks noGrp="1"/>
          </p:cNvSpPr>
          <p:nvPr>
            <p:ph type="title" idx="4294967295"/>
          </p:nvPr>
        </p:nvSpPr>
        <p:spPr>
          <a:xfrm>
            <a:off x="154983" y="-1930997"/>
            <a:ext cx="10515600" cy="1325563"/>
          </a:xfrm>
        </p:spPr>
        <p:txBody>
          <a:bodyPr/>
          <a:lstStyle/>
          <a:p>
            <a:r>
              <a:rPr lang="en-US" dirty="0"/>
              <a:t>Preamble to the Definition of Diversity, Equity and Inclusion</a:t>
            </a:r>
          </a:p>
        </p:txBody>
      </p:sp>
    </p:spTree>
    <p:extLst>
      <p:ext uri="{BB962C8B-B14F-4D97-AF65-F5344CB8AC3E}">
        <p14:creationId xmlns:p14="http://schemas.microsoft.com/office/powerpoint/2010/main" val="139580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551468" y="330027"/>
            <a:ext cx="11442700" cy="461665"/>
          </a:xfrm>
          <a:prstGeom prst="rect">
            <a:avLst/>
          </a:prstGeom>
          <a:noFill/>
        </p:spPr>
        <p:txBody>
          <a:bodyPr wrap="square" rtlCol="0">
            <a:spAutoFit/>
          </a:bodyPr>
          <a:lstStyle/>
          <a:p>
            <a:pPr lvl="0">
              <a:defRPr/>
            </a:pPr>
            <a:r>
              <a:rPr lang="en-US" sz="2400" dirty="0">
                <a:solidFill>
                  <a:srgbClr val="18453B"/>
                </a:solidFill>
                <a:latin typeface="Arial Black" panose="020B0A04020102020204" pitchFamily="34" charset="0"/>
              </a:rPr>
              <a:t>How Will the MSU Community Define Diversity, Equity &amp; Inclusion? </a:t>
            </a:r>
            <a:endParaRPr kumimoji="0" lang="en-US" sz="23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88EE9675-FC61-4963-B9B8-1F8A4621A365}"/>
              </a:ext>
              <a:ext uri="{C183D7F6-B498-43B3-948B-1728B52AA6E4}">
                <adec:decorative xmlns:adec="http://schemas.microsoft.com/office/drawing/2017/decorative" val="1"/>
              </a:ext>
            </a:extLst>
          </p:cNvPr>
          <p:cNvSpPr>
            <a:spLocks noGrp="1"/>
          </p:cNvSpPr>
          <p:nvPr>
            <p:ph idx="1"/>
          </p:nvPr>
        </p:nvSpPr>
        <p:spPr>
          <a:xfrm>
            <a:off x="533400" y="1729807"/>
            <a:ext cx="11049000" cy="4287974"/>
          </a:xfrm>
          <a:solidFill>
            <a:schemeClr val="bg1"/>
          </a:solidFill>
        </p:spPr>
        <p:txBody>
          <a:bodyPr>
            <a:noAutofit/>
          </a:bodyPr>
          <a:lstStyle/>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p:txBody>
      </p:sp>
      <p:sp>
        <p:nvSpPr>
          <p:cNvPr id="11" name="Rectangle: Rounded Corners 10">
            <a:extLst>
              <a:ext uri="{FF2B5EF4-FFF2-40B4-BE49-F238E27FC236}">
                <a16:creationId xmlns:a16="http://schemas.microsoft.com/office/drawing/2014/main" id="{EAB95387-7C20-4868-B2AA-C4CBE6F5AE79}"/>
              </a:ext>
            </a:extLst>
          </p:cNvPr>
          <p:cNvSpPr/>
          <p:nvPr/>
        </p:nvSpPr>
        <p:spPr>
          <a:xfrm>
            <a:off x="626253" y="1006662"/>
            <a:ext cx="11049000" cy="1507929"/>
          </a:xfrm>
          <a:prstGeom prst="roundRect">
            <a:avLst/>
          </a:prstGeom>
          <a:solidFill>
            <a:srgbClr val="F08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Gotham Book"/>
                <a:cs typeface="Arial" panose="020B0604020202020204" pitchFamily="34" charset="0"/>
              </a:rPr>
              <a:t>DIVERSITY</a:t>
            </a:r>
            <a:r>
              <a:rPr lang="en-US" dirty="0">
                <a:solidFill>
                  <a:schemeClr val="tx1"/>
                </a:solidFill>
                <a:latin typeface="Gotham Book"/>
                <a:cs typeface="Arial" panose="020B0604020202020204" pitchFamily="34" charset="0"/>
              </a:rPr>
              <a:t> represents our varied collective and individual identities and differences. We recognize that diversity is a central component of inclusive excellence in research, teaching, service, and outreach and engagement. We are committed to engage, understand, promote, and foster a variety of perspectives. We affirm our similarities and value our differences. We uphold that to truly be excellent, a university must support diversity.</a:t>
            </a:r>
          </a:p>
        </p:txBody>
      </p:sp>
      <p:sp>
        <p:nvSpPr>
          <p:cNvPr id="12" name="Rectangle: Rounded Corners 11">
            <a:extLst>
              <a:ext uri="{FF2B5EF4-FFF2-40B4-BE49-F238E27FC236}">
                <a16:creationId xmlns:a16="http://schemas.microsoft.com/office/drawing/2014/main" id="{F7F722FC-4870-40B2-820E-8AFF3FDE71EF}"/>
              </a:ext>
            </a:extLst>
          </p:cNvPr>
          <p:cNvSpPr/>
          <p:nvPr/>
        </p:nvSpPr>
        <p:spPr>
          <a:xfrm>
            <a:off x="626253" y="2669339"/>
            <a:ext cx="11049000" cy="1769436"/>
          </a:xfrm>
          <a:prstGeom prst="roundRect">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Gotham Book"/>
                <a:cs typeface="Arial" panose="020B0604020202020204" pitchFamily="34" charset="0"/>
              </a:rPr>
              <a:t>EQUITY </a:t>
            </a:r>
            <a:r>
              <a:rPr lang="en-US" dirty="0">
                <a:solidFill>
                  <a:schemeClr val="tx1"/>
                </a:solidFill>
                <a:latin typeface="Gotham Book"/>
                <a:cs typeface="Arial" panose="020B0604020202020204" pitchFamily="34" charset="0"/>
              </a:rPr>
              <a:t>goes beyond fair treatment, opportunity, and access to information and resources for all, although these are crucial to the success the university. Rather, equity can only be achieved in an environment built on respect and dignity in an environment that acknowledges historic and contemporary injustices. We are committed to intentionally and actively redressing barriers, challenging discrimination and bias, and institutionalizing access and resources that address historical and contemporary social inequalities.</a:t>
            </a:r>
          </a:p>
        </p:txBody>
      </p:sp>
      <p:sp>
        <p:nvSpPr>
          <p:cNvPr id="13" name="Rectangle: Rounded Corners 12">
            <a:extLst>
              <a:ext uri="{FF2B5EF4-FFF2-40B4-BE49-F238E27FC236}">
                <a16:creationId xmlns:a16="http://schemas.microsoft.com/office/drawing/2014/main" id="{05D73C51-B618-41DD-9394-59F9B997F830}"/>
              </a:ext>
            </a:extLst>
          </p:cNvPr>
          <p:cNvSpPr/>
          <p:nvPr/>
        </p:nvSpPr>
        <p:spPr>
          <a:xfrm>
            <a:off x="626253" y="4593523"/>
            <a:ext cx="11049000" cy="1424257"/>
          </a:xfrm>
          <a:prstGeom prst="roundRect">
            <a:avLst/>
          </a:prstGeom>
          <a:solidFill>
            <a:srgbClr val="D1DE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Gotham Book"/>
                <a:cs typeface="Arial" panose="020B0604020202020204" pitchFamily="34" charset="0"/>
              </a:rPr>
              <a:t>INCLUSION </a:t>
            </a:r>
            <a:r>
              <a:rPr lang="en-US" dirty="0">
                <a:solidFill>
                  <a:schemeClr val="tx1"/>
                </a:solidFill>
                <a:latin typeface="Gotham Book"/>
                <a:cs typeface="Arial" panose="020B0604020202020204" pitchFamily="34" charset="0"/>
              </a:rPr>
              <a:t>actively invites all to contribute and participate. In the face of exclusive differential power, we strive to create balance.  Every person’s voice is valuable, and no one person is expected to represent an entire community. We are committed to an open environment and campus where students, alumni, staff, faculty, and community voices are equally respected and contribute to the overall institutional mission.</a:t>
            </a:r>
          </a:p>
        </p:txBody>
      </p:sp>
      <p:sp>
        <p:nvSpPr>
          <p:cNvPr id="6" name="Title 5" hidden="1">
            <a:extLst>
              <a:ext uri="{FF2B5EF4-FFF2-40B4-BE49-F238E27FC236}">
                <a16:creationId xmlns:a16="http://schemas.microsoft.com/office/drawing/2014/main" id="{256D2BB7-9CE7-4F35-B7C9-7C24B5AB5496}"/>
              </a:ext>
            </a:extLst>
          </p:cNvPr>
          <p:cNvSpPr>
            <a:spLocks noGrp="1"/>
          </p:cNvSpPr>
          <p:nvPr>
            <p:ph type="title" idx="4294967295"/>
          </p:nvPr>
        </p:nvSpPr>
        <p:spPr>
          <a:xfrm>
            <a:off x="345831" y="-1955700"/>
            <a:ext cx="10515600" cy="1325563"/>
          </a:xfrm>
        </p:spPr>
        <p:txBody>
          <a:bodyPr/>
          <a:lstStyle/>
          <a:p>
            <a:r>
              <a:rPr lang="en-US" dirty="0"/>
              <a:t>How Will</a:t>
            </a:r>
            <a:r>
              <a:rPr lang="en-US" baseline="0" dirty="0"/>
              <a:t> the MSU Community Define Diversity, Equity &amp; Inclusion?</a:t>
            </a:r>
            <a:endParaRPr lang="en-US" dirty="0"/>
          </a:p>
        </p:txBody>
      </p:sp>
    </p:spTree>
    <p:extLst>
      <p:ext uri="{BB962C8B-B14F-4D97-AF65-F5344CB8AC3E}">
        <p14:creationId xmlns:p14="http://schemas.microsoft.com/office/powerpoint/2010/main" val="27815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5" name="Title 3">
            <a:extLst>
              <a:ext uri="{FF2B5EF4-FFF2-40B4-BE49-F238E27FC236}">
                <a16:creationId xmlns:a16="http://schemas.microsoft.com/office/drawing/2014/main" id="{55A6AE9B-401C-403B-8493-8606A382666C}"/>
              </a:ext>
            </a:extLst>
          </p:cNvPr>
          <p:cNvSpPr txBox="1">
            <a:spLocks/>
          </p:cNvSpPr>
          <p:nvPr/>
        </p:nvSpPr>
        <p:spPr>
          <a:xfrm>
            <a:off x="609600" y="990361"/>
            <a:ext cx="10998200"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External Best Practices from Benchmarking with Big Ten and AAU Universities</a:t>
            </a:r>
          </a:p>
        </p:txBody>
      </p:sp>
      <p:cxnSp>
        <p:nvCxnSpPr>
          <p:cNvPr id="6" name="Straight Connector 5">
            <a:extLst>
              <a:ext uri="{FF2B5EF4-FFF2-40B4-BE49-F238E27FC236}">
                <a16:creationId xmlns:a16="http://schemas.microsoft.com/office/drawing/2014/main" id="{20F6E099-5847-4172-A99F-0F4F6CBF687C}"/>
              </a:ext>
              <a:ext uri="{C183D7F6-B498-43B3-948B-1728B52AA6E4}">
                <adec:decorative xmlns:adec="http://schemas.microsoft.com/office/drawing/2017/decorative" val="1"/>
              </a:ext>
            </a:extLst>
          </p:cNvPr>
          <p:cNvCxnSpPr>
            <a:cxnSpLocks/>
          </p:cNvCxnSpPr>
          <p:nvPr/>
        </p:nvCxnSpPr>
        <p:spPr>
          <a:xfrm>
            <a:off x="0" y="1600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27BB8BEA-65AE-4F0D-9378-DDE0CEBDD6E8}"/>
              </a:ext>
            </a:extLst>
          </p:cNvPr>
          <p:cNvSpPr>
            <a:spLocks noChangeAspect="1"/>
          </p:cNvSpPr>
          <p:nvPr/>
        </p:nvSpPr>
        <p:spPr>
          <a:xfrm>
            <a:off x="685800" y="1801278"/>
            <a:ext cx="3352800" cy="2084919"/>
          </a:xfrm>
          <a:prstGeom prst="rect">
            <a:avLst/>
          </a:prstGeom>
          <a:solidFill>
            <a:srgbClr val="D1DE3F"/>
          </a:solidFill>
        </p:spPr>
        <p:txBody>
          <a:bodyPr wrap="square" anchor="ctr" anchorCtr="1">
            <a:noAutofit/>
          </a:bodyPr>
          <a:lstStyle/>
          <a:p>
            <a:pPr marL="0" lvl="1"/>
            <a:r>
              <a:rPr lang="en-US" b="1" dirty="0">
                <a:latin typeface="Gotham Book"/>
              </a:rPr>
              <a:t>A central plan </a:t>
            </a:r>
            <a:r>
              <a:rPr lang="en-US" dirty="0">
                <a:latin typeface="Gotham Book"/>
              </a:rPr>
              <a:t>outlining vision, values, goals and outcomes. </a:t>
            </a:r>
          </a:p>
        </p:txBody>
      </p:sp>
      <p:sp>
        <p:nvSpPr>
          <p:cNvPr id="8" name="Rectangle 7">
            <a:extLst>
              <a:ext uri="{FF2B5EF4-FFF2-40B4-BE49-F238E27FC236}">
                <a16:creationId xmlns:a16="http://schemas.microsoft.com/office/drawing/2014/main" id="{B83BB341-214F-4C32-B971-C3074A606068}"/>
              </a:ext>
            </a:extLst>
          </p:cNvPr>
          <p:cNvSpPr/>
          <p:nvPr/>
        </p:nvSpPr>
        <p:spPr>
          <a:xfrm>
            <a:off x="4266443" y="1801278"/>
            <a:ext cx="3352800" cy="2084919"/>
          </a:xfrm>
          <a:prstGeom prst="rect">
            <a:avLst/>
          </a:prstGeom>
          <a:solidFill>
            <a:srgbClr val="D1DE3F"/>
          </a:solidFill>
        </p:spPr>
        <p:txBody>
          <a:bodyPr wrap="square" anchor="ctr" anchorCtr="1">
            <a:noAutofit/>
          </a:bodyPr>
          <a:lstStyle/>
          <a:p>
            <a:pPr marL="0" lvl="1"/>
            <a:r>
              <a:rPr lang="en-US" dirty="0">
                <a:latin typeface="Gotham Book"/>
              </a:rPr>
              <a:t>Using the </a:t>
            </a:r>
            <a:r>
              <a:rPr lang="en-US" b="1" dirty="0">
                <a:latin typeface="Gotham Book"/>
              </a:rPr>
              <a:t>central plan as a framework</a:t>
            </a:r>
            <a:r>
              <a:rPr lang="en-US" dirty="0">
                <a:latin typeface="Gotham Book"/>
              </a:rPr>
              <a:t>, colleges and administrative units develop </a:t>
            </a:r>
            <a:r>
              <a:rPr lang="en-US" b="1" dirty="0">
                <a:latin typeface="Gotham Book"/>
              </a:rPr>
              <a:t>unit-specific goals and metrics</a:t>
            </a:r>
            <a:r>
              <a:rPr lang="en-US" dirty="0">
                <a:latin typeface="Gotham Book"/>
              </a:rPr>
              <a:t>. </a:t>
            </a:r>
          </a:p>
        </p:txBody>
      </p:sp>
      <p:sp>
        <p:nvSpPr>
          <p:cNvPr id="9" name="Rectangle 8">
            <a:extLst>
              <a:ext uri="{FF2B5EF4-FFF2-40B4-BE49-F238E27FC236}">
                <a16:creationId xmlns:a16="http://schemas.microsoft.com/office/drawing/2014/main" id="{AE3510CD-992F-42B9-A80A-13332718A5F6}"/>
              </a:ext>
            </a:extLst>
          </p:cNvPr>
          <p:cNvSpPr/>
          <p:nvPr/>
        </p:nvSpPr>
        <p:spPr>
          <a:xfrm>
            <a:off x="4266443" y="4073144"/>
            <a:ext cx="3352800" cy="1918479"/>
          </a:xfrm>
          <a:prstGeom prst="rect">
            <a:avLst/>
          </a:prstGeom>
          <a:solidFill>
            <a:srgbClr val="D1DE3F"/>
          </a:solidFill>
        </p:spPr>
        <p:txBody>
          <a:bodyPr wrap="square" anchor="ctr" anchorCtr="1">
            <a:noAutofit/>
          </a:bodyPr>
          <a:lstStyle/>
          <a:p>
            <a:pPr marL="0" lvl="1"/>
            <a:r>
              <a:rPr lang="en-US" dirty="0">
                <a:latin typeface="Gotham Book"/>
              </a:rPr>
              <a:t>Some plans identify leadership and support functions, such as </a:t>
            </a:r>
            <a:r>
              <a:rPr lang="en-US" b="1" dirty="0">
                <a:latin typeface="Gotham Book"/>
              </a:rPr>
              <a:t>communication, accountability and advancement</a:t>
            </a:r>
            <a:r>
              <a:rPr lang="en-US" dirty="0">
                <a:latin typeface="Gotham Book"/>
              </a:rPr>
              <a:t>, as a major stand-alone theme. </a:t>
            </a:r>
          </a:p>
        </p:txBody>
      </p:sp>
      <p:sp>
        <p:nvSpPr>
          <p:cNvPr id="10" name="Rectangle 9">
            <a:extLst>
              <a:ext uri="{FF2B5EF4-FFF2-40B4-BE49-F238E27FC236}">
                <a16:creationId xmlns:a16="http://schemas.microsoft.com/office/drawing/2014/main" id="{F856240A-D94B-49B0-8BA5-D134AB6E4621}"/>
              </a:ext>
            </a:extLst>
          </p:cNvPr>
          <p:cNvSpPr/>
          <p:nvPr/>
        </p:nvSpPr>
        <p:spPr>
          <a:xfrm>
            <a:off x="7858189" y="1801278"/>
            <a:ext cx="3443298" cy="2084919"/>
          </a:xfrm>
          <a:prstGeom prst="rect">
            <a:avLst/>
          </a:prstGeom>
          <a:solidFill>
            <a:srgbClr val="D1DE3F"/>
          </a:solidFill>
        </p:spPr>
        <p:txBody>
          <a:bodyPr anchor="ctr" anchorCtr="1">
            <a:noAutofit/>
          </a:bodyPr>
          <a:lstStyle/>
          <a:p>
            <a:pPr marL="0" lvl="1"/>
            <a:r>
              <a:rPr lang="en-US" sz="1600" b="1" dirty="0">
                <a:latin typeface="Gotham Book"/>
              </a:rPr>
              <a:t>Transparency and accountability </a:t>
            </a:r>
            <a:r>
              <a:rPr lang="en-US" sz="1600" dirty="0">
                <a:latin typeface="Gotham Book"/>
              </a:rPr>
              <a:t>via online dashboard reporting and monitoring for DEI goals, which are </a:t>
            </a:r>
            <a:r>
              <a:rPr lang="en-US" sz="1600" b="1" dirty="0">
                <a:latin typeface="Gotham Book"/>
              </a:rPr>
              <a:t>reviewed annually </a:t>
            </a:r>
            <a:r>
              <a:rPr lang="en-US" sz="1600" dirty="0">
                <a:latin typeface="Gotham Book"/>
              </a:rPr>
              <a:t>for a five-year period during which the DEI plan remains a “living document.” </a:t>
            </a:r>
          </a:p>
        </p:txBody>
      </p:sp>
      <p:sp>
        <p:nvSpPr>
          <p:cNvPr id="11" name="Rectangle 10">
            <a:extLst>
              <a:ext uri="{FF2B5EF4-FFF2-40B4-BE49-F238E27FC236}">
                <a16:creationId xmlns:a16="http://schemas.microsoft.com/office/drawing/2014/main" id="{EEF0936D-7BD9-4653-A8E3-1212A18F120F}"/>
              </a:ext>
            </a:extLst>
          </p:cNvPr>
          <p:cNvSpPr/>
          <p:nvPr/>
        </p:nvSpPr>
        <p:spPr>
          <a:xfrm>
            <a:off x="685800" y="4047408"/>
            <a:ext cx="3352800" cy="1890377"/>
          </a:xfrm>
          <a:prstGeom prst="rect">
            <a:avLst/>
          </a:prstGeom>
          <a:solidFill>
            <a:srgbClr val="D1DE3F"/>
          </a:solidFill>
        </p:spPr>
        <p:txBody>
          <a:bodyPr wrap="square" anchor="ctr" anchorCtr="1">
            <a:noAutofit/>
          </a:bodyPr>
          <a:lstStyle/>
          <a:p>
            <a:pPr marL="0" lvl="1"/>
            <a:r>
              <a:rPr lang="en-US" dirty="0">
                <a:latin typeface="Gotham Book"/>
              </a:rPr>
              <a:t>DEI metrics and outcomes integrated into </a:t>
            </a:r>
            <a:r>
              <a:rPr lang="en-US" b="1" dirty="0">
                <a:latin typeface="Gotham Book"/>
              </a:rPr>
              <a:t>performance reviews of university leaders</a:t>
            </a:r>
            <a:r>
              <a:rPr lang="en-US" dirty="0">
                <a:latin typeface="Gotham Book"/>
              </a:rPr>
              <a:t>. </a:t>
            </a:r>
          </a:p>
          <a:p>
            <a:pPr lvl="1"/>
            <a:endParaRPr lang="en-US" dirty="0">
              <a:latin typeface="Gotham Book"/>
            </a:endParaRPr>
          </a:p>
        </p:txBody>
      </p:sp>
      <p:sp>
        <p:nvSpPr>
          <p:cNvPr id="12" name="Rectangle 11">
            <a:extLst>
              <a:ext uri="{FF2B5EF4-FFF2-40B4-BE49-F238E27FC236}">
                <a16:creationId xmlns:a16="http://schemas.microsoft.com/office/drawing/2014/main" id="{1EC53A73-AF72-467A-BD8F-F99B5ABD9FE6}"/>
              </a:ext>
            </a:extLst>
          </p:cNvPr>
          <p:cNvSpPr/>
          <p:nvPr/>
        </p:nvSpPr>
        <p:spPr>
          <a:xfrm>
            <a:off x="7847086" y="4061616"/>
            <a:ext cx="3454400" cy="1890376"/>
          </a:xfrm>
          <a:prstGeom prst="rect">
            <a:avLst/>
          </a:prstGeom>
          <a:solidFill>
            <a:srgbClr val="D1DE3F"/>
          </a:solidFill>
        </p:spPr>
        <p:txBody>
          <a:bodyPr wrap="square" anchor="ctr" anchorCtr="1">
            <a:noAutofit/>
          </a:bodyPr>
          <a:lstStyle/>
          <a:p>
            <a:pPr marL="0" lvl="1"/>
            <a:r>
              <a:rPr lang="en-US" sz="1600" b="1" dirty="0">
                <a:latin typeface="Gotham Book"/>
              </a:rPr>
              <a:t>Chief Diversity Officer empowered </a:t>
            </a:r>
            <a:r>
              <a:rPr lang="en-US" sz="1600" dirty="0">
                <a:latin typeface="Gotham Book"/>
              </a:rPr>
              <a:t>to work with President and Provost to </a:t>
            </a:r>
            <a:r>
              <a:rPr lang="en-US" sz="1600" b="1" dirty="0">
                <a:latin typeface="Gotham Book"/>
              </a:rPr>
              <a:t>implement DEI and evaluate progress.  </a:t>
            </a:r>
          </a:p>
        </p:txBody>
      </p:sp>
      <p:sp>
        <p:nvSpPr>
          <p:cNvPr id="7" name="Title 6" hidden="1">
            <a:extLst>
              <a:ext uri="{FF2B5EF4-FFF2-40B4-BE49-F238E27FC236}">
                <a16:creationId xmlns:a16="http://schemas.microsoft.com/office/drawing/2014/main" id="{A6E3754C-E0C4-4C35-84BA-5F3D748ED3C1}"/>
              </a:ext>
            </a:extLst>
          </p:cNvPr>
          <p:cNvSpPr>
            <a:spLocks noGrp="1"/>
          </p:cNvSpPr>
          <p:nvPr>
            <p:ph type="title" idx="4294967295"/>
          </p:nvPr>
        </p:nvSpPr>
        <p:spPr>
          <a:xfrm>
            <a:off x="609600" y="-2172570"/>
            <a:ext cx="10515600" cy="1325563"/>
          </a:xfrm>
        </p:spPr>
        <p:txBody>
          <a:bodyPr/>
          <a:lstStyle/>
          <a:p>
            <a:r>
              <a:rPr lang="en-US" dirty="0"/>
              <a:t>External Best Practices from</a:t>
            </a:r>
            <a:r>
              <a:rPr lang="en-US" baseline="0" dirty="0"/>
              <a:t> Benchmarking with Big Ten and AAU Universities</a:t>
            </a:r>
            <a:endParaRPr lang="en-US" dirty="0"/>
          </a:p>
        </p:txBody>
      </p:sp>
    </p:spTree>
    <p:extLst>
      <p:ext uri="{BB962C8B-B14F-4D97-AF65-F5344CB8AC3E}">
        <p14:creationId xmlns:p14="http://schemas.microsoft.com/office/powerpoint/2010/main" val="107376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520700" y="376535"/>
            <a:ext cx="11201400" cy="461665"/>
          </a:xfrm>
          <a:prstGeom prst="rect">
            <a:avLst/>
          </a:prstGeom>
          <a:noFill/>
        </p:spPr>
        <p:txBody>
          <a:bodyPr wrap="square" rtlCol="0">
            <a:spAutoFit/>
          </a:bodyPr>
          <a:lstStyle/>
          <a:p>
            <a:pPr lvl="0">
              <a:defRPr/>
            </a:pPr>
            <a:r>
              <a:rPr lang="en-US" sz="2400" dirty="0">
                <a:solidFill>
                  <a:srgbClr val="18453B"/>
                </a:solidFill>
                <a:latin typeface="Arial Black" panose="020B0A04020102020204" pitchFamily="34" charset="0"/>
                <a:cs typeface="Arial" panose="020B0604020202020204" pitchFamily="34" charset="0"/>
              </a:rPr>
              <a:t>DEI Inventory Results – Existing Efforts </a:t>
            </a:r>
            <a:endPar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a:extLst>
              <a:ext uri="{FF2B5EF4-FFF2-40B4-BE49-F238E27FC236}">
                <a16:creationId xmlns:a16="http://schemas.microsoft.com/office/drawing/2014/main" id="{3DCEE8B7-9909-474E-85A8-28DE4638B543}"/>
              </a:ext>
            </a:extLst>
          </p:cNvPr>
          <p:cNvSpPr>
            <a:spLocks noGrp="1"/>
          </p:cNvSpPr>
          <p:nvPr>
            <p:ph idx="1"/>
          </p:nvPr>
        </p:nvSpPr>
        <p:spPr>
          <a:xfrm>
            <a:off x="6595003" y="1026371"/>
            <a:ext cx="5431681" cy="4993425"/>
          </a:xfrm>
          <a:solidFill>
            <a:srgbClr val="F08521"/>
          </a:solidFill>
        </p:spPr>
        <p:txBody>
          <a:bodyPr>
            <a:noAutofit/>
          </a:bodyPr>
          <a:lstStyle/>
          <a:p>
            <a:pPr marL="0" indent="0">
              <a:buNone/>
            </a:pPr>
            <a:r>
              <a:rPr lang="en-US" sz="2000" b="1" dirty="0">
                <a:latin typeface="Gotham Book"/>
              </a:rPr>
              <a:t>Resources, Positions, Programs &amp; Committees</a:t>
            </a:r>
          </a:p>
          <a:p>
            <a:pPr>
              <a:buFont typeface="Wingdings" panose="05000000000000000000" pitchFamily="2" charset="2"/>
              <a:buChar char="Ø"/>
            </a:pPr>
            <a:r>
              <a:rPr lang="en-US" sz="2000" dirty="0">
                <a:latin typeface="Gotham Book"/>
              </a:rPr>
              <a:t>43 units report dedicated general funds assigned to DEI Efforts – broad range of $$$</a:t>
            </a:r>
          </a:p>
          <a:p>
            <a:pPr>
              <a:buFont typeface="Wingdings" panose="05000000000000000000" pitchFamily="2" charset="2"/>
              <a:buChar char="Ø"/>
            </a:pPr>
            <a:r>
              <a:rPr lang="en-US" sz="2000" dirty="0">
                <a:latin typeface="Gotham Book"/>
              </a:rPr>
              <a:t>34 units report DEI dedicated positions (multiple titles and range of responsibilities)</a:t>
            </a:r>
          </a:p>
          <a:p>
            <a:pPr lvl="1">
              <a:buFont typeface="Wingdings" panose="05000000000000000000" pitchFamily="2" charset="2"/>
              <a:buChar char="Ø"/>
            </a:pPr>
            <a:r>
              <a:rPr lang="en-US" sz="2000" dirty="0">
                <a:latin typeface="Gotham Book"/>
              </a:rPr>
              <a:t>Adviser, Senior Associate Dean, Associate Dean, Assistant Dean, Director,  Coordinator</a:t>
            </a:r>
          </a:p>
          <a:p>
            <a:pPr lvl="1">
              <a:buFont typeface="Wingdings" panose="05000000000000000000" pitchFamily="2" charset="2"/>
              <a:buChar char="Ø"/>
            </a:pPr>
            <a:r>
              <a:rPr lang="en-US" sz="2000" dirty="0">
                <a:latin typeface="Gotham Book"/>
              </a:rPr>
              <a:t>Position Responsibilities: Students, Faculty Outreach, Research, Curriculum</a:t>
            </a:r>
          </a:p>
          <a:p>
            <a:pPr>
              <a:buFont typeface="Wingdings" panose="05000000000000000000" pitchFamily="2" charset="2"/>
              <a:buChar char="Ø"/>
            </a:pPr>
            <a:r>
              <a:rPr lang="en-US" sz="2000" dirty="0">
                <a:latin typeface="Gotham Book"/>
              </a:rPr>
              <a:t>DEI Programs and Initiatives </a:t>
            </a:r>
          </a:p>
          <a:p>
            <a:pPr lvl="1">
              <a:buFont typeface="Wingdings" panose="05000000000000000000" pitchFamily="2" charset="2"/>
              <a:buChar char="Ø"/>
            </a:pPr>
            <a:r>
              <a:rPr lang="en-US" sz="2000" dirty="0">
                <a:latin typeface="Gotham Book"/>
              </a:rPr>
              <a:t>Pathway Programs </a:t>
            </a:r>
          </a:p>
          <a:p>
            <a:pPr lvl="1">
              <a:buFont typeface="Wingdings" panose="05000000000000000000" pitchFamily="2" charset="2"/>
              <a:buChar char="Ø"/>
            </a:pPr>
            <a:r>
              <a:rPr lang="en-US" sz="2000" dirty="0">
                <a:latin typeface="Gotham Book"/>
              </a:rPr>
              <a:t>Student Support Initiatives</a:t>
            </a:r>
          </a:p>
          <a:p>
            <a:pPr lvl="1">
              <a:buFont typeface="Wingdings" panose="05000000000000000000" pitchFamily="2" charset="2"/>
              <a:buChar char="Ø"/>
            </a:pPr>
            <a:r>
              <a:rPr lang="en-US" sz="2000" dirty="0">
                <a:latin typeface="Gotham Book"/>
              </a:rPr>
              <a:t>Faculty Development Initiatives</a:t>
            </a:r>
          </a:p>
          <a:p>
            <a:pPr>
              <a:buFont typeface="Wingdings" panose="05000000000000000000" pitchFamily="2" charset="2"/>
              <a:buChar char="Ø"/>
            </a:pPr>
            <a:r>
              <a:rPr lang="en-US" sz="2000" dirty="0">
                <a:latin typeface="Gotham Book"/>
              </a:rPr>
              <a:t>Unit level DEI Committees</a:t>
            </a:r>
          </a:p>
          <a:p>
            <a:pPr lvl="1"/>
            <a:endParaRPr lang="en-US" sz="2000" dirty="0">
              <a:latin typeface="Gotham Book"/>
            </a:endParaRPr>
          </a:p>
        </p:txBody>
      </p:sp>
      <p:sp>
        <p:nvSpPr>
          <p:cNvPr id="8" name="Content Placeholder 2">
            <a:extLst>
              <a:ext uri="{FF2B5EF4-FFF2-40B4-BE49-F238E27FC236}">
                <a16:creationId xmlns:a16="http://schemas.microsoft.com/office/drawing/2014/main" id="{F650F6D9-7A6A-43EF-BE69-486476C9F21C}"/>
              </a:ext>
            </a:extLst>
          </p:cNvPr>
          <p:cNvSpPr txBox="1">
            <a:spLocks/>
          </p:cNvSpPr>
          <p:nvPr/>
        </p:nvSpPr>
        <p:spPr>
          <a:xfrm>
            <a:off x="609600" y="1097564"/>
            <a:ext cx="5867400" cy="1471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18453B"/>
                </a:solidFill>
                <a:latin typeface="Gotham Book"/>
              </a:rPr>
              <a:t>137 Total Submissions Representing…</a:t>
            </a:r>
          </a:p>
          <a:p>
            <a:pPr lvl="1"/>
            <a:r>
              <a:rPr lang="en-US" dirty="0">
                <a:solidFill>
                  <a:srgbClr val="18453B"/>
                </a:solidFill>
                <a:latin typeface="Gotham Book"/>
              </a:rPr>
              <a:t>17 Degree Granting College MAUs and departments and  office within the MAUs</a:t>
            </a:r>
          </a:p>
          <a:p>
            <a:pPr lvl="1"/>
            <a:r>
              <a:rPr lang="en-US" dirty="0">
                <a:solidFill>
                  <a:srgbClr val="18453B"/>
                </a:solidFill>
                <a:latin typeface="Gotham Book"/>
              </a:rPr>
              <a:t>16 Other MAUs</a:t>
            </a:r>
          </a:p>
        </p:txBody>
      </p:sp>
      <p:sp>
        <p:nvSpPr>
          <p:cNvPr id="9" name="Content Placeholder 2">
            <a:extLst>
              <a:ext uri="{FF2B5EF4-FFF2-40B4-BE49-F238E27FC236}">
                <a16:creationId xmlns:a16="http://schemas.microsoft.com/office/drawing/2014/main" id="{983A969E-F6A9-435A-B9CF-C44297120713}"/>
              </a:ext>
            </a:extLst>
          </p:cNvPr>
          <p:cNvSpPr txBox="1">
            <a:spLocks/>
          </p:cNvSpPr>
          <p:nvPr/>
        </p:nvSpPr>
        <p:spPr>
          <a:xfrm>
            <a:off x="643730" y="3429000"/>
            <a:ext cx="3974799" cy="1897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400" dirty="0">
                <a:solidFill>
                  <a:srgbClr val="18453B"/>
                </a:solidFill>
                <a:latin typeface="Gotham Book"/>
              </a:rPr>
              <a:t> </a:t>
            </a:r>
            <a:r>
              <a:rPr lang="en-US" sz="2400" b="1" i="1" dirty="0">
                <a:solidFill>
                  <a:srgbClr val="18453B"/>
                </a:solidFill>
                <a:latin typeface="Gotham Book"/>
              </a:rPr>
              <a:t>25 Units  </a:t>
            </a:r>
            <a:r>
              <a:rPr lang="en-US" sz="2400" dirty="0">
                <a:solidFill>
                  <a:srgbClr val="18453B"/>
                </a:solidFill>
                <a:latin typeface="Gotham Book"/>
              </a:rPr>
              <a:t>with specific </a:t>
            </a:r>
          </a:p>
          <a:p>
            <a:pPr marL="0" indent="0">
              <a:spcBef>
                <a:spcPts val="0"/>
              </a:spcBef>
              <a:buNone/>
            </a:pPr>
            <a:r>
              <a:rPr lang="en-US" sz="2400" dirty="0">
                <a:solidFill>
                  <a:srgbClr val="18453B"/>
                </a:solidFill>
                <a:latin typeface="Gotham Book"/>
              </a:rPr>
              <a:t> DEI Strategic Plans</a:t>
            </a:r>
          </a:p>
          <a:p>
            <a:pPr marL="0" indent="0">
              <a:buNone/>
            </a:pPr>
            <a:endParaRPr lang="en-US" sz="1100" dirty="0">
              <a:solidFill>
                <a:srgbClr val="18453B"/>
              </a:solidFill>
              <a:latin typeface="Gotham Book"/>
            </a:endParaRPr>
          </a:p>
          <a:p>
            <a:pPr marL="0" indent="0">
              <a:buNone/>
            </a:pPr>
            <a:r>
              <a:rPr lang="en-US" sz="2400" b="1" i="1" dirty="0">
                <a:solidFill>
                  <a:srgbClr val="18453B"/>
                </a:solidFill>
                <a:latin typeface="Gotham Book"/>
              </a:rPr>
              <a:t>18 Units </a:t>
            </a:r>
            <a:r>
              <a:rPr lang="en-US" sz="2400" dirty="0">
                <a:solidFill>
                  <a:srgbClr val="18453B"/>
                </a:solidFill>
                <a:latin typeface="Gotham Book"/>
              </a:rPr>
              <a:t>with Strategic Plans             that incorporate DEI goals</a:t>
            </a:r>
            <a:endParaRPr lang="en-US" sz="3600" dirty="0">
              <a:solidFill>
                <a:srgbClr val="18453B"/>
              </a:solidFill>
              <a:latin typeface="Gotham Book"/>
            </a:endParaRPr>
          </a:p>
        </p:txBody>
      </p:sp>
      <p:pic>
        <p:nvPicPr>
          <p:cNvPr id="10" name="Graphic 9">
            <a:extLst>
              <a:ext uri="{FF2B5EF4-FFF2-40B4-BE49-F238E27FC236}">
                <a16:creationId xmlns:a16="http://schemas.microsoft.com/office/drawing/2014/main" id="{0C71D659-C44D-47BC-A9B6-7C63A7E6F69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951446" y="2978407"/>
            <a:ext cx="1310640" cy="1310640"/>
          </a:xfrm>
          <a:prstGeom prst="rect">
            <a:avLst/>
          </a:prstGeom>
        </p:spPr>
      </p:pic>
      <p:sp>
        <p:nvSpPr>
          <p:cNvPr id="2" name="Title 1" hidden="1">
            <a:extLst>
              <a:ext uri="{FF2B5EF4-FFF2-40B4-BE49-F238E27FC236}">
                <a16:creationId xmlns:a16="http://schemas.microsoft.com/office/drawing/2014/main" id="{3C21C5EE-5788-4CA9-96D5-2DE3095DA2F0}"/>
              </a:ext>
            </a:extLst>
          </p:cNvPr>
          <p:cNvSpPr>
            <a:spLocks noGrp="1"/>
          </p:cNvSpPr>
          <p:nvPr>
            <p:ph type="title" idx="4294967295"/>
          </p:nvPr>
        </p:nvSpPr>
        <p:spPr>
          <a:xfrm>
            <a:off x="0" y="-2041832"/>
            <a:ext cx="10515600" cy="1325563"/>
          </a:xfrm>
        </p:spPr>
        <p:txBody>
          <a:bodyPr/>
          <a:lstStyle/>
          <a:p>
            <a:r>
              <a:rPr lang="en-US" dirty="0"/>
              <a:t>DEI Inventory</a:t>
            </a:r>
            <a:r>
              <a:rPr lang="en-US" baseline="0" dirty="0"/>
              <a:t> Results – Existing Efforts</a:t>
            </a:r>
            <a:endParaRPr lang="en-US" dirty="0"/>
          </a:p>
        </p:txBody>
      </p:sp>
    </p:spTree>
    <p:extLst>
      <p:ext uri="{BB962C8B-B14F-4D97-AF65-F5344CB8AC3E}">
        <p14:creationId xmlns:p14="http://schemas.microsoft.com/office/powerpoint/2010/main" val="218584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520700" y="376535"/>
            <a:ext cx="11201400" cy="461665"/>
          </a:xfrm>
          <a:prstGeom prst="rect">
            <a:avLst/>
          </a:prstGeom>
          <a:noFill/>
        </p:spPr>
        <p:txBody>
          <a:bodyPr wrap="square" rtlCol="0">
            <a:spAutoFit/>
          </a:bodyPr>
          <a:lstStyle/>
          <a:p>
            <a:pPr lvl="0">
              <a:defRPr/>
            </a:pPr>
            <a:r>
              <a:rPr lang="en-US" sz="2400" dirty="0">
                <a:solidFill>
                  <a:srgbClr val="18453B"/>
                </a:solidFill>
                <a:latin typeface="Arial Black" panose="020B0A04020102020204" pitchFamily="34" charset="0"/>
                <a:cs typeface="Arial" panose="020B0604020202020204" pitchFamily="34" charset="0"/>
              </a:rPr>
              <a:t>DEI Inventory Results – Consistent Components of Unit DEI Plans </a:t>
            </a:r>
            <a:endPar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F650F6D9-7A6A-43EF-BE69-486476C9F21C}"/>
              </a:ext>
            </a:extLst>
          </p:cNvPr>
          <p:cNvSpPr txBox="1">
            <a:spLocks/>
          </p:cNvSpPr>
          <p:nvPr/>
        </p:nvSpPr>
        <p:spPr>
          <a:xfrm>
            <a:off x="2377440" y="1097563"/>
            <a:ext cx="9204960" cy="4922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
            </a:pPr>
            <a:r>
              <a:rPr lang="en-US" sz="2400" b="1" dirty="0">
                <a:solidFill>
                  <a:srgbClr val="18453B"/>
                </a:solidFill>
                <a:latin typeface="Gotham Book"/>
              </a:rPr>
              <a:t>DEI training</a:t>
            </a:r>
          </a:p>
          <a:p>
            <a:pPr>
              <a:lnSpc>
                <a:spcPct val="150000"/>
              </a:lnSpc>
              <a:buFont typeface="Wingdings" panose="05000000000000000000" pitchFamily="2" charset="2"/>
              <a:buChar char="§"/>
            </a:pPr>
            <a:r>
              <a:rPr lang="en-US" sz="2400" b="1" dirty="0">
                <a:solidFill>
                  <a:srgbClr val="18453B"/>
                </a:solidFill>
                <a:latin typeface="Gotham Book"/>
              </a:rPr>
              <a:t>External engagement</a:t>
            </a:r>
          </a:p>
          <a:p>
            <a:pPr>
              <a:lnSpc>
                <a:spcPct val="150000"/>
              </a:lnSpc>
              <a:buFont typeface="Wingdings" panose="05000000000000000000" pitchFamily="2" charset="2"/>
              <a:buChar char="§"/>
            </a:pPr>
            <a:r>
              <a:rPr lang="en-US" sz="2400" b="1" dirty="0">
                <a:solidFill>
                  <a:srgbClr val="18453B"/>
                </a:solidFill>
                <a:latin typeface="Gotham Book"/>
              </a:rPr>
              <a:t>Increasing the diversity and retention of students</a:t>
            </a:r>
          </a:p>
          <a:p>
            <a:pPr>
              <a:lnSpc>
                <a:spcPct val="150000"/>
              </a:lnSpc>
              <a:buFont typeface="Wingdings" panose="05000000000000000000" pitchFamily="2" charset="2"/>
              <a:buChar char="§"/>
            </a:pPr>
            <a:r>
              <a:rPr lang="en-US" sz="2400" b="1" dirty="0">
                <a:solidFill>
                  <a:srgbClr val="18453B"/>
                </a:solidFill>
                <a:latin typeface="Gotham Book"/>
              </a:rPr>
              <a:t>Increasing diversity and retention of staff and faculty</a:t>
            </a:r>
          </a:p>
          <a:p>
            <a:pPr>
              <a:lnSpc>
                <a:spcPct val="150000"/>
              </a:lnSpc>
              <a:buFont typeface="Wingdings" panose="05000000000000000000" pitchFamily="2" charset="2"/>
              <a:buChar char="§"/>
            </a:pPr>
            <a:r>
              <a:rPr lang="en-US" sz="2400" b="1" dirty="0">
                <a:solidFill>
                  <a:srgbClr val="18453B"/>
                </a:solidFill>
                <a:latin typeface="Gotham Book"/>
              </a:rPr>
              <a:t>Student  support initiatives</a:t>
            </a:r>
          </a:p>
          <a:p>
            <a:pPr>
              <a:lnSpc>
                <a:spcPct val="150000"/>
              </a:lnSpc>
              <a:buFont typeface="Wingdings" panose="05000000000000000000" pitchFamily="2" charset="2"/>
              <a:buChar char="§"/>
            </a:pPr>
            <a:r>
              <a:rPr lang="en-US" sz="2400" b="1" dirty="0">
                <a:solidFill>
                  <a:srgbClr val="18453B"/>
                </a:solidFill>
                <a:latin typeface="Gotham Book"/>
              </a:rPr>
              <a:t>Increase DEI content in courses</a:t>
            </a:r>
          </a:p>
          <a:p>
            <a:pPr>
              <a:lnSpc>
                <a:spcPct val="150000"/>
              </a:lnSpc>
              <a:buFont typeface="Wingdings" panose="05000000000000000000" pitchFamily="2" charset="2"/>
              <a:buChar char="§"/>
            </a:pPr>
            <a:r>
              <a:rPr lang="en-US" sz="2400" b="1" dirty="0">
                <a:solidFill>
                  <a:srgbClr val="18453B"/>
                </a:solidFill>
                <a:latin typeface="Gotham Book"/>
              </a:rPr>
              <a:t>Transparent  and inclusive culture</a:t>
            </a:r>
            <a:endParaRPr lang="en-US" sz="2400" dirty="0">
              <a:solidFill>
                <a:srgbClr val="18453B"/>
              </a:solidFill>
              <a:latin typeface="Gotham Book"/>
            </a:endParaRPr>
          </a:p>
        </p:txBody>
      </p:sp>
      <p:sp>
        <p:nvSpPr>
          <p:cNvPr id="2" name="Title 1" hidden="1">
            <a:extLst>
              <a:ext uri="{FF2B5EF4-FFF2-40B4-BE49-F238E27FC236}">
                <a16:creationId xmlns:a16="http://schemas.microsoft.com/office/drawing/2014/main" id="{97C4593B-CD42-4283-98FC-D8F79D2B10DB}"/>
              </a:ext>
            </a:extLst>
          </p:cNvPr>
          <p:cNvSpPr>
            <a:spLocks noGrp="1"/>
          </p:cNvSpPr>
          <p:nvPr>
            <p:ph type="title" idx="4294967295"/>
          </p:nvPr>
        </p:nvSpPr>
        <p:spPr>
          <a:xfrm>
            <a:off x="838200" y="-1794353"/>
            <a:ext cx="10515600" cy="1325563"/>
          </a:xfrm>
        </p:spPr>
        <p:txBody>
          <a:bodyPr/>
          <a:lstStyle/>
          <a:p>
            <a:r>
              <a:rPr lang="en-US" dirty="0"/>
              <a:t>DEI Inventory Results – Consistent </a:t>
            </a:r>
            <a:r>
              <a:rPr lang="en-US" dirty="0" err="1"/>
              <a:t>Compuonents</a:t>
            </a:r>
            <a:r>
              <a:rPr lang="en-US" dirty="0"/>
              <a:t> of Unit</a:t>
            </a:r>
            <a:r>
              <a:rPr lang="en-US" baseline="0" dirty="0"/>
              <a:t> DEI Plans</a:t>
            </a:r>
            <a:endParaRPr lang="en-US" dirty="0"/>
          </a:p>
        </p:txBody>
      </p:sp>
    </p:spTree>
    <p:extLst>
      <p:ext uri="{BB962C8B-B14F-4D97-AF65-F5344CB8AC3E}">
        <p14:creationId xmlns:p14="http://schemas.microsoft.com/office/powerpoint/2010/main" val="171464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41500-9FDA-4976-929E-ADA81B309AC9}"/>
              </a:ext>
              <a:ext uri="{C183D7F6-B498-43B3-948B-1728B52AA6E4}">
                <adec:decorative xmlns:adec="http://schemas.microsoft.com/office/drawing/2017/decorative" val="1"/>
              </a:ext>
            </a:extLst>
          </p:cNvPr>
          <p:cNvSpPr txBox="1"/>
          <p:nvPr/>
        </p:nvSpPr>
        <p:spPr>
          <a:xfrm>
            <a:off x="762000" y="1828800"/>
            <a:ext cx="1447800" cy="914400"/>
          </a:xfrm>
          <a:prstGeom prst="rect">
            <a:avLst/>
          </a:prstGeom>
          <a:solidFill>
            <a:schemeClr val="bg1"/>
          </a:solidFill>
        </p:spPr>
        <p:txBody>
          <a:bodyPr wrap="square" rtlCol="0">
            <a:spAutoFit/>
          </a:bodyPr>
          <a:lstStyle/>
          <a:p>
            <a:endParaRPr lang="en-US" dirty="0"/>
          </a:p>
        </p:txBody>
      </p:sp>
      <p:cxnSp>
        <p:nvCxnSpPr>
          <p:cNvPr id="8" name="Straight Connector 7">
            <a:extLst>
              <a:ext uri="{FF2B5EF4-FFF2-40B4-BE49-F238E27FC236}">
                <a16:creationId xmlns:a16="http://schemas.microsoft.com/office/drawing/2014/main" id="{15AB1166-793F-4819-AA2C-20D9AEAB3FCA}"/>
              </a:ext>
              <a:ext uri="{C183D7F6-B498-43B3-948B-1728B52AA6E4}">
                <adec:decorative xmlns:adec="http://schemas.microsoft.com/office/drawing/2017/decorative" val="1"/>
              </a:ext>
            </a:extLst>
          </p:cNvPr>
          <p:cNvCxnSpPr>
            <a:cxnSpLocks/>
          </p:cNvCxnSpPr>
          <p:nvPr/>
        </p:nvCxnSpPr>
        <p:spPr>
          <a:xfrm>
            <a:off x="0" y="6858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1" name="Title 3">
            <a:extLst>
              <a:ext uri="{FF2B5EF4-FFF2-40B4-BE49-F238E27FC236}">
                <a16:creationId xmlns:a16="http://schemas.microsoft.com/office/drawing/2014/main" id="{CD342FEE-D353-493F-B086-3113B9D1E4BC}"/>
              </a:ext>
            </a:extLst>
          </p:cNvPr>
          <p:cNvSpPr txBox="1">
            <a:spLocks/>
          </p:cNvSpPr>
          <p:nvPr/>
        </p:nvSpPr>
        <p:spPr>
          <a:xfrm>
            <a:off x="173298" y="251778"/>
            <a:ext cx="11388203" cy="480233"/>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4B7E5935-5DC8-4BDC-861D-1D18A7E82606}"/>
              </a:ext>
            </a:extLst>
          </p:cNvPr>
          <p:cNvSpPr>
            <a:spLocks noGrp="1"/>
          </p:cNvSpPr>
          <p:nvPr>
            <p:ph idx="1"/>
          </p:nvPr>
        </p:nvSpPr>
        <p:spPr>
          <a:xfrm>
            <a:off x="6205795" y="839705"/>
            <a:ext cx="4655265" cy="731520"/>
          </a:xfrm>
          <a:solidFill>
            <a:srgbClr val="F08521"/>
          </a:solidFill>
        </p:spPr>
        <p:txBody>
          <a:bodyPr vert="horz" lIns="91440" tIns="45720" rIns="91440" bIns="45720" rtlCol="0" anchor="ctr" anchorCtr="1">
            <a:noAutofit/>
          </a:bodyPr>
          <a:lstStyle/>
          <a:p>
            <a:pPr marL="0" indent="0">
              <a:buNone/>
            </a:pPr>
            <a:endParaRPr lang="en-US" sz="2400" dirty="0">
              <a:latin typeface="Gotham Book"/>
              <a:cs typeface="Arial"/>
            </a:endParaRPr>
          </a:p>
          <a:p>
            <a:pPr marL="0" indent="0">
              <a:buNone/>
            </a:pPr>
            <a:r>
              <a:rPr lang="en-US" sz="2400" dirty="0">
                <a:latin typeface="Gotham Book"/>
                <a:cs typeface="Arial"/>
              </a:rPr>
              <a:t>Total number of participants: </a:t>
            </a:r>
            <a:r>
              <a:rPr lang="en-US" sz="2400" b="1" dirty="0">
                <a:latin typeface="Gotham Book"/>
                <a:cs typeface="Arial"/>
              </a:rPr>
              <a:t>441</a:t>
            </a:r>
          </a:p>
          <a:p>
            <a:pPr marL="457200" lvl="1" indent="0">
              <a:buNone/>
            </a:pPr>
            <a:endParaRPr lang="en-US" dirty="0">
              <a:latin typeface="Gotham Book"/>
            </a:endParaRPr>
          </a:p>
        </p:txBody>
      </p:sp>
      <p:sp>
        <p:nvSpPr>
          <p:cNvPr id="10" name="TextBox 9">
            <a:extLst>
              <a:ext uri="{FF2B5EF4-FFF2-40B4-BE49-F238E27FC236}">
                <a16:creationId xmlns:a16="http://schemas.microsoft.com/office/drawing/2014/main" id="{450EC1CC-98C2-43A7-8B8E-3F62DA29D2DB}"/>
              </a:ext>
            </a:extLst>
          </p:cNvPr>
          <p:cNvSpPr txBox="1"/>
          <p:nvPr/>
        </p:nvSpPr>
        <p:spPr>
          <a:xfrm>
            <a:off x="990600" y="227833"/>
            <a:ext cx="11201400" cy="461665"/>
          </a:xfrm>
          <a:prstGeom prst="rect">
            <a:avLst/>
          </a:prstGeom>
          <a:noFill/>
        </p:spPr>
        <p:txBody>
          <a:bodyPr wrap="square" rtlCol="0">
            <a:spAutoFit/>
          </a:bodyPr>
          <a:lstStyle/>
          <a:p>
            <a:pPr lvl="0">
              <a:defRPr/>
            </a:pPr>
            <a:r>
              <a:rPr lang="en-US" sz="2400" dirty="0">
                <a:solidFill>
                  <a:srgbClr val="18453B"/>
                </a:solidFill>
                <a:latin typeface="Arial Black" panose="020B0A04020102020204" pitchFamily="34" charset="0"/>
                <a:cs typeface="Arial" panose="020B0604020202020204" pitchFamily="34" charset="0"/>
              </a:rPr>
              <a:t>Engagement Listening Sessions – October – November 2020</a:t>
            </a:r>
            <a:endPar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endParaRPr>
          </a:p>
        </p:txBody>
      </p:sp>
      <p:sp>
        <p:nvSpPr>
          <p:cNvPr id="12" name="Content Placeholder 3">
            <a:extLst>
              <a:ext uri="{FF2B5EF4-FFF2-40B4-BE49-F238E27FC236}">
                <a16:creationId xmlns:a16="http://schemas.microsoft.com/office/drawing/2014/main" id="{CE4504DC-E3B4-4E3E-828A-8A1F17D09468}"/>
              </a:ext>
            </a:extLst>
          </p:cNvPr>
          <p:cNvSpPr txBox="1">
            <a:spLocks/>
          </p:cNvSpPr>
          <p:nvPr/>
        </p:nvSpPr>
        <p:spPr>
          <a:xfrm>
            <a:off x="1212134" y="837681"/>
            <a:ext cx="4655265" cy="731520"/>
          </a:xfrm>
          <a:prstGeom prst="rect">
            <a:avLst/>
          </a:prstGeom>
          <a:solidFill>
            <a:srgbClr val="F08521"/>
          </a:solidFill>
        </p:spPr>
        <p:txBody>
          <a:bodyPr vert="horz" lIns="91440" tIns="45720" rIns="91440" bIns="45720" rtlCol="0" anchor="ctr" anchorCtr="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otham Book"/>
                <a:cs typeface="Arial"/>
              </a:rPr>
              <a:t>Total number sessions: </a:t>
            </a:r>
            <a:r>
              <a:rPr lang="en-US" sz="2400" b="1" dirty="0">
                <a:latin typeface="Gotham Book"/>
                <a:cs typeface="Arial"/>
              </a:rPr>
              <a:t>53</a:t>
            </a:r>
            <a:endParaRPr lang="en-US" dirty="0">
              <a:latin typeface="Gotham Book"/>
            </a:endParaRPr>
          </a:p>
        </p:txBody>
      </p:sp>
      <p:sp>
        <p:nvSpPr>
          <p:cNvPr id="13" name="Content Placeholder 3">
            <a:extLst>
              <a:ext uri="{FF2B5EF4-FFF2-40B4-BE49-F238E27FC236}">
                <a16:creationId xmlns:a16="http://schemas.microsoft.com/office/drawing/2014/main" id="{666C5D66-9D7C-498D-8AC7-EF98DBB47166}"/>
              </a:ext>
            </a:extLst>
          </p:cNvPr>
          <p:cNvSpPr txBox="1">
            <a:spLocks/>
          </p:cNvSpPr>
          <p:nvPr/>
        </p:nvSpPr>
        <p:spPr>
          <a:xfrm>
            <a:off x="1212134" y="1848764"/>
            <a:ext cx="9648926" cy="3942436"/>
          </a:xfrm>
          <a:prstGeom prst="rect">
            <a:avLst/>
          </a:prstGeom>
          <a:solidFill>
            <a:srgbClr val="008567"/>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latin typeface="Gotham Book"/>
                <a:cs typeface="Arial"/>
              </a:rPr>
              <a:t>Input from diverse faculty, staff, students, and alumni </a:t>
            </a:r>
            <a:endParaRPr lang="en-US" sz="2400" b="1" dirty="0">
              <a:solidFill>
                <a:schemeClr val="bg1"/>
              </a:solidFill>
              <a:latin typeface="Gotham Book"/>
            </a:endParaRPr>
          </a:p>
          <a:p>
            <a:pPr lvl="1">
              <a:lnSpc>
                <a:spcPct val="105000"/>
              </a:lnSpc>
              <a:spcBef>
                <a:spcPts val="0"/>
              </a:spcBef>
              <a:buFont typeface="Wingdings" panose="05000000000000000000" pitchFamily="2" charset="2"/>
              <a:buChar char="§"/>
            </a:pPr>
            <a:endParaRPr lang="en-US" sz="2000" dirty="0">
              <a:solidFill>
                <a:schemeClr val="bg1"/>
              </a:solidFill>
              <a:latin typeface="Gotham Book"/>
              <a:ea typeface="Calibri" panose="020F0502020204030204" pitchFamily="34" charset="0"/>
              <a:cs typeface="Arial"/>
            </a:endParaRPr>
          </a:p>
          <a:p>
            <a:pPr marL="457200" lvl="1" indent="0">
              <a:lnSpc>
                <a:spcPct val="150000"/>
              </a:lnSpc>
              <a:spcBef>
                <a:spcPts val="0"/>
              </a:spcBef>
              <a:buNone/>
            </a:pPr>
            <a:r>
              <a:rPr lang="en-US" dirty="0">
                <a:solidFill>
                  <a:schemeClr val="bg1"/>
                </a:solidFill>
                <a:latin typeface="Gotham Book"/>
                <a:ea typeface="Calibri" panose="020F0502020204030204" pitchFamily="34" charset="0"/>
                <a:cs typeface="Arial"/>
              </a:rPr>
              <a:t>	Advisory Groups and Councils</a:t>
            </a:r>
          </a:p>
          <a:p>
            <a:pPr marL="457200" lvl="1" indent="0">
              <a:lnSpc>
                <a:spcPct val="150000"/>
              </a:lnSpc>
              <a:spcBef>
                <a:spcPts val="0"/>
              </a:spcBef>
              <a:buNone/>
            </a:pPr>
            <a:r>
              <a:rPr lang="en-US" dirty="0">
                <a:solidFill>
                  <a:schemeClr val="bg1"/>
                </a:solidFill>
                <a:latin typeface="Gotham Book"/>
                <a:ea typeface="Times New Roman" panose="02020603050405020304" pitchFamily="18" charset="0"/>
                <a:cs typeface="Arial"/>
              </a:rPr>
              <a:t>	Alumni and Community Groups with diversity focus</a:t>
            </a:r>
          </a:p>
          <a:p>
            <a:pPr marL="457200" lvl="1" indent="0">
              <a:lnSpc>
                <a:spcPct val="150000"/>
              </a:lnSpc>
              <a:spcBef>
                <a:spcPts val="0"/>
              </a:spcBef>
              <a:buNone/>
            </a:pPr>
            <a:r>
              <a:rPr lang="en-US" dirty="0">
                <a:solidFill>
                  <a:schemeClr val="bg1"/>
                </a:solidFill>
                <a:latin typeface="Gotham Book"/>
                <a:ea typeface="Calibri" panose="020F0502020204030204" pitchFamily="34" charset="0"/>
                <a:cs typeface="Arial"/>
              </a:rPr>
              <a:t>	Centers, Departments, Initiatives and Programs</a:t>
            </a:r>
          </a:p>
          <a:p>
            <a:pPr marL="457200" lvl="1" indent="0">
              <a:lnSpc>
                <a:spcPct val="150000"/>
              </a:lnSpc>
              <a:spcBef>
                <a:spcPts val="0"/>
              </a:spcBef>
              <a:buNone/>
            </a:pPr>
            <a:r>
              <a:rPr lang="en-US" dirty="0">
                <a:solidFill>
                  <a:schemeClr val="bg1"/>
                </a:solidFill>
                <a:latin typeface="Gotham Book"/>
                <a:ea typeface="Times New Roman" panose="02020603050405020304" pitchFamily="18" charset="0"/>
                <a:cs typeface="Arial"/>
              </a:rPr>
              <a:t>	Faculty and Staff Diversity Groups and Organizations</a:t>
            </a:r>
          </a:p>
          <a:p>
            <a:pPr marL="457200" lvl="1" indent="0">
              <a:lnSpc>
                <a:spcPct val="150000"/>
              </a:lnSpc>
              <a:spcBef>
                <a:spcPts val="0"/>
              </a:spcBef>
              <a:buNone/>
            </a:pPr>
            <a:r>
              <a:rPr lang="en-US" dirty="0">
                <a:solidFill>
                  <a:schemeClr val="bg1"/>
                </a:solidFill>
                <a:latin typeface="Gotham Book"/>
                <a:ea typeface="Times New Roman" panose="02020603050405020304" pitchFamily="18" charset="0"/>
                <a:cs typeface="Arial"/>
              </a:rPr>
              <a:t>	Student Groups and Organizations</a:t>
            </a:r>
          </a:p>
          <a:p>
            <a:pPr marL="457200" lvl="1" indent="0">
              <a:lnSpc>
                <a:spcPct val="150000"/>
              </a:lnSpc>
              <a:spcBef>
                <a:spcPts val="0"/>
              </a:spcBef>
              <a:buNone/>
            </a:pPr>
            <a:endParaRPr lang="en-US" dirty="0">
              <a:solidFill>
                <a:schemeClr val="bg1"/>
              </a:solidFill>
              <a:latin typeface="Gotham Book"/>
              <a:ea typeface="Calibri" panose="020F0502020204030204" pitchFamily="34" charset="0"/>
              <a:cs typeface="Arial"/>
            </a:endParaRPr>
          </a:p>
          <a:p>
            <a:pPr lvl="1">
              <a:lnSpc>
                <a:spcPct val="105000"/>
              </a:lnSpc>
              <a:spcBef>
                <a:spcPts val="0"/>
              </a:spcBef>
              <a:buFont typeface="Wingdings" panose="05000000000000000000" pitchFamily="2" charset="2"/>
              <a:buChar char="§"/>
            </a:pPr>
            <a:endParaRPr lang="en-US" sz="1800" dirty="0">
              <a:solidFill>
                <a:schemeClr val="bg1"/>
              </a:solidFill>
              <a:latin typeface="Gotham Book"/>
              <a:ea typeface="Calibri" panose="020F0502020204030204" pitchFamily="34" charset="0"/>
              <a:cs typeface="Arial"/>
            </a:endParaRPr>
          </a:p>
          <a:p>
            <a:pPr marL="457200" lvl="1" indent="0">
              <a:buFont typeface="Arial" panose="020B0604020202020204" pitchFamily="34" charset="0"/>
              <a:buNone/>
            </a:pPr>
            <a:endParaRPr lang="en-US" dirty="0">
              <a:solidFill>
                <a:schemeClr val="bg1"/>
              </a:solidFill>
              <a:latin typeface="Gotham Book"/>
            </a:endParaRPr>
          </a:p>
        </p:txBody>
      </p:sp>
      <p:pic>
        <p:nvPicPr>
          <p:cNvPr id="16" name="Graphic 15">
            <a:extLst>
              <a:ext uri="{FF2B5EF4-FFF2-40B4-BE49-F238E27FC236}">
                <a16:creationId xmlns:a16="http://schemas.microsoft.com/office/drawing/2014/main" id="{DD0F3401-B6A6-407B-9D73-55E16DE99DA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70032" y="2212787"/>
            <a:ext cx="950382" cy="950382"/>
          </a:xfrm>
          <a:prstGeom prst="rect">
            <a:avLst/>
          </a:prstGeom>
        </p:spPr>
      </p:pic>
      <p:sp>
        <p:nvSpPr>
          <p:cNvPr id="15" name="Star: 8 Points 14">
            <a:extLst>
              <a:ext uri="{FF2B5EF4-FFF2-40B4-BE49-F238E27FC236}">
                <a16:creationId xmlns:a16="http://schemas.microsoft.com/office/drawing/2014/main" id="{A15DC929-98A0-49F2-9E59-3EFB09C32BDF}"/>
              </a:ext>
            </a:extLst>
          </p:cNvPr>
          <p:cNvSpPr/>
          <p:nvPr/>
        </p:nvSpPr>
        <p:spPr>
          <a:xfrm>
            <a:off x="1485900" y="2599838"/>
            <a:ext cx="685801" cy="507497"/>
          </a:xfrm>
          <a:prstGeom prst="star8">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11</a:t>
            </a:r>
          </a:p>
        </p:txBody>
      </p:sp>
      <p:sp>
        <p:nvSpPr>
          <p:cNvPr id="18" name="Star: 8 Points 17">
            <a:extLst>
              <a:ext uri="{FF2B5EF4-FFF2-40B4-BE49-F238E27FC236}">
                <a16:creationId xmlns:a16="http://schemas.microsoft.com/office/drawing/2014/main" id="{6856D4B1-1456-43D8-AB60-DA4C615F1B6E}"/>
              </a:ext>
            </a:extLst>
          </p:cNvPr>
          <p:cNvSpPr/>
          <p:nvPr/>
        </p:nvSpPr>
        <p:spPr>
          <a:xfrm>
            <a:off x="1485899" y="3125814"/>
            <a:ext cx="685801" cy="507497"/>
          </a:xfrm>
          <a:prstGeom prst="star8">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a:t>
            </a:r>
          </a:p>
        </p:txBody>
      </p:sp>
      <p:sp>
        <p:nvSpPr>
          <p:cNvPr id="19" name="Star: 8 Points 18">
            <a:extLst>
              <a:ext uri="{FF2B5EF4-FFF2-40B4-BE49-F238E27FC236}">
                <a16:creationId xmlns:a16="http://schemas.microsoft.com/office/drawing/2014/main" id="{E976B510-124D-425F-96F0-CEF2FDCB5C08}"/>
              </a:ext>
            </a:extLst>
          </p:cNvPr>
          <p:cNvSpPr/>
          <p:nvPr/>
        </p:nvSpPr>
        <p:spPr>
          <a:xfrm>
            <a:off x="1485899" y="3693961"/>
            <a:ext cx="685801" cy="507497"/>
          </a:xfrm>
          <a:prstGeom prst="star8">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17</a:t>
            </a:r>
          </a:p>
        </p:txBody>
      </p:sp>
      <p:sp>
        <p:nvSpPr>
          <p:cNvPr id="20" name="Star: 8 Points 19">
            <a:extLst>
              <a:ext uri="{FF2B5EF4-FFF2-40B4-BE49-F238E27FC236}">
                <a16:creationId xmlns:a16="http://schemas.microsoft.com/office/drawing/2014/main" id="{4EBD5A8A-8DE8-498B-8438-CFB1030D99D1}"/>
              </a:ext>
            </a:extLst>
          </p:cNvPr>
          <p:cNvSpPr/>
          <p:nvPr/>
        </p:nvSpPr>
        <p:spPr>
          <a:xfrm>
            <a:off x="1523999" y="4243159"/>
            <a:ext cx="685801" cy="507497"/>
          </a:xfrm>
          <a:prstGeom prst="star8">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6</a:t>
            </a:r>
          </a:p>
        </p:txBody>
      </p:sp>
      <p:sp>
        <p:nvSpPr>
          <p:cNvPr id="21" name="Star: 8 Points 20">
            <a:extLst>
              <a:ext uri="{FF2B5EF4-FFF2-40B4-BE49-F238E27FC236}">
                <a16:creationId xmlns:a16="http://schemas.microsoft.com/office/drawing/2014/main" id="{A313D950-5131-43A8-ADC7-09B828FC9D32}"/>
              </a:ext>
            </a:extLst>
          </p:cNvPr>
          <p:cNvSpPr/>
          <p:nvPr/>
        </p:nvSpPr>
        <p:spPr>
          <a:xfrm>
            <a:off x="1525953" y="4811306"/>
            <a:ext cx="685801" cy="507497"/>
          </a:xfrm>
          <a:prstGeom prst="star8">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13</a:t>
            </a:r>
          </a:p>
        </p:txBody>
      </p:sp>
      <p:sp>
        <p:nvSpPr>
          <p:cNvPr id="3" name="Title 2" hidden="1">
            <a:extLst>
              <a:ext uri="{FF2B5EF4-FFF2-40B4-BE49-F238E27FC236}">
                <a16:creationId xmlns:a16="http://schemas.microsoft.com/office/drawing/2014/main" id="{6E81A67B-30C7-4962-BA71-58129429B39D}"/>
              </a:ext>
            </a:extLst>
          </p:cNvPr>
          <p:cNvSpPr>
            <a:spLocks noGrp="1"/>
          </p:cNvSpPr>
          <p:nvPr>
            <p:ph type="title"/>
          </p:nvPr>
        </p:nvSpPr>
        <p:spPr>
          <a:xfrm>
            <a:off x="345460" y="-2210319"/>
            <a:ext cx="10515600" cy="722904"/>
          </a:xfrm>
        </p:spPr>
        <p:txBody>
          <a:bodyPr>
            <a:normAutofit fontScale="90000"/>
          </a:bodyPr>
          <a:lstStyle/>
          <a:p>
            <a:r>
              <a:rPr lang="en-US" dirty="0"/>
              <a:t>Engagement Listening Sessions – October – November 2020</a:t>
            </a:r>
          </a:p>
        </p:txBody>
      </p:sp>
    </p:spTree>
    <p:extLst>
      <p:ext uri="{BB962C8B-B14F-4D97-AF65-F5344CB8AC3E}">
        <p14:creationId xmlns:p14="http://schemas.microsoft.com/office/powerpoint/2010/main" val="358374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762000" y="359287"/>
            <a:ext cx="11201400" cy="461665"/>
          </a:xfrm>
          <a:prstGeom prst="rect">
            <a:avLst/>
          </a:prstGeom>
          <a:noFill/>
        </p:spPr>
        <p:txBody>
          <a:bodyPr wrap="square" rtlCol="0">
            <a:spAutoFit/>
          </a:bodyPr>
          <a:lstStyle/>
          <a:p>
            <a:pPr lvl="0">
              <a:defRPr/>
            </a:pPr>
            <a:r>
              <a:rPr lang="en-US" sz="2400" dirty="0">
                <a:solidFill>
                  <a:srgbClr val="18453B"/>
                </a:solidFill>
                <a:latin typeface="Arial Black" panose="020B0A04020102020204" pitchFamily="34" charset="0"/>
                <a:cs typeface="Arial" panose="020B0604020202020204" pitchFamily="34" charset="0"/>
              </a:rPr>
              <a:t>Sample of Gaps and Needs Identified from Listening Sessions</a:t>
            </a:r>
            <a:endPar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3">
            <a:extLst>
              <a:ext uri="{FF2B5EF4-FFF2-40B4-BE49-F238E27FC236}">
                <a16:creationId xmlns:a16="http://schemas.microsoft.com/office/drawing/2014/main" id="{9DD19C29-9F3B-4157-B3E9-DA8EF302329D}"/>
              </a:ext>
            </a:extLst>
          </p:cNvPr>
          <p:cNvSpPr>
            <a:spLocks noGrp="1"/>
          </p:cNvSpPr>
          <p:nvPr>
            <p:ph idx="1"/>
          </p:nvPr>
        </p:nvSpPr>
        <p:spPr>
          <a:xfrm>
            <a:off x="603250" y="1044844"/>
            <a:ext cx="10985500" cy="4517756"/>
          </a:xfrm>
        </p:spPr>
        <p:txBody>
          <a:bodyPr vert="horz" lIns="91440" tIns="45720" rIns="91440" bIns="45720" rtlCol="0" anchor="t">
            <a:normAutofit fontScale="25000" lnSpcReduction="20000"/>
          </a:bodyPr>
          <a:lstStyle/>
          <a:p>
            <a:pPr marL="171450" marR="0" lvl="0" indent="0">
              <a:lnSpc>
                <a:spcPct val="100000"/>
              </a:lnSpc>
              <a:spcBef>
                <a:spcPts val="0"/>
              </a:spcBef>
              <a:spcAft>
                <a:spcPts val="0"/>
              </a:spcAft>
              <a:buNone/>
            </a:pPr>
            <a:endParaRPr lang="en-US" sz="5600" b="1" dirty="0">
              <a:solidFill>
                <a:srgbClr val="18453B"/>
              </a:solidFill>
              <a:latin typeface="Gotham Book"/>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Absence of intersectional data for faculty, staff and students</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Gaps in persistence and graduation rates for certain sub-populations such as Pell Grant recipients, African American students and LatinX students</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indent="0">
              <a:lnSpc>
                <a:spcPct val="100000"/>
              </a:lnSpc>
              <a:spcBef>
                <a:spcPts val="0"/>
              </a:spcBef>
              <a:buNone/>
            </a:pPr>
            <a:r>
              <a:rPr lang="en-US" sz="7200" dirty="0">
                <a:solidFill>
                  <a:srgbClr val="18453B"/>
                </a:solidFill>
                <a:latin typeface="Myriad Pro"/>
                <a:cs typeface="Arial"/>
              </a:rPr>
              <a:t>Inconsistent system of campus climate surveys and assessments</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Lack of a rapid response system to bias incidents</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Lack of integration between university-wide DEI commitments with the classroom experience</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Lack of critical mass of minoritized and marginalized populations in faculty, staff and administrators</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Lacks diversity requirements in the curriculum that are clear and rigorous </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indent="0">
              <a:lnSpc>
                <a:spcPct val="100000"/>
              </a:lnSpc>
              <a:spcBef>
                <a:spcPts val="0"/>
              </a:spcBef>
              <a:buNone/>
            </a:pPr>
            <a:r>
              <a:rPr lang="en-US" sz="7200" dirty="0">
                <a:solidFill>
                  <a:srgbClr val="18453B"/>
                </a:solidFill>
                <a:latin typeface="Myriad Pro"/>
                <a:cs typeface="Arial"/>
              </a:rPr>
              <a:t>Low exposure to inclusive curriculum exists at MSU particularly US based</a:t>
            </a:r>
          </a:p>
          <a:p>
            <a:pPr marL="171450" indent="0">
              <a:lnSpc>
                <a:spcPct val="100000"/>
              </a:lnSpc>
              <a:spcBef>
                <a:spcPts val="0"/>
              </a:spcBef>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Perception of institutional instructional and administrative bias in the classroom</a:t>
            </a:r>
          </a:p>
          <a:p>
            <a:pPr marL="171450" indent="0">
              <a:lnSpc>
                <a:spcPct val="100000"/>
              </a:lnSpc>
              <a:spcBef>
                <a:spcPts val="0"/>
              </a:spcBef>
              <a:buNone/>
            </a:pPr>
            <a:endParaRPr lang="en-US" sz="7200" dirty="0">
              <a:solidFill>
                <a:srgbClr val="18453B"/>
              </a:solidFill>
              <a:latin typeface="Myriad Pro"/>
              <a:cs typeface="Arial"/>
            </a:endParaRPr>
          </a:p>
          <a:p>
            <a:pPr marL="171450" indent="0">
              <a:lnSpc>
                <a:spcPct val="100000"/>
              </a:lnSpc>
              <a:spcBef>
                <a:spcPts val="0"/>
              </a:spcBef>
              <a:buNone/>
            </a:pPr>
            <a:r>
              <a:rPr lang="en-US" sz="7200" dirty="0">
                <a:solidFill>
                  <a:srgbClr val="18453B"/>
                </a:solidFill>
                <a:latin typeface="Myriad Pro"/>
                <a:cs typeface="Arial"/>
              </a:rPr>
              <a:t>Physical spaces that do not reflect the diversity of the community and provide accessibility  needed for  broad diverse community</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r>
              <a:rPr lang="en-US" sz="7200" dirty="0">
                <a:solidFill>
                  <a:srgbClr val="18453B"/>
                </a:solidFill>
                <a:latin typeface="Myriad Pro"/>
                <a:cs typeface="Arial"/>
              </a:rPr>
              <a:t> </a:t>
            </a: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marR="0" lvl="0" indent="0">
              <a:lnSpc>
                <a:spcPct val="100000"/>
              </a:lnSpc>
              <a:spcBef>
                <a:spcPts val="0"/>
              </a:spcBef>
              <a:spcAft>
                <a:spcPts val="0"/>
              </a:spcAft>
              <a:buNone/>
            </a:pPr>
            <a:endParaRPr lang="en-US" sz="7200" dirty="0">
              <a:solidFill>
                <a:srgbClr val="18453B"/>
              </a:solidFill>
              <a:latin typeface="Myriad Pro"/>
              <a:cs typeface="Arial"/>
            </a:endParaRPr>
          </a:p>
          <a:p>
            <a:pPr marL="171450" indent="0">
              <a:lnSpc>
                <a:spcPct val="100000"/>
              </a:lnSpc>
              <a:spcBef>
                <a:spcPts val="0"/>
              </a:spcBef>
              <a:buNone/>
            </a:pPr>
            <a:endParaRPr lang="en-US" sz="2000" b="1" dirty="0">
              <a:solidFill>
                <a:srgbClr val="18453B"/>
              </a:solidFill>
              <a:latin typeface="Gotham Book"/>
              <a:cs typeface="Arial"/>
            </a:endParaRPr>
          </a:p>
        </p:txBody>
      </p:sp>
      <p:sp>
        <p:nvSpPr>
          <p:cNvPr id="2" name="Title 1" hidden="1">
            <a:extLst>
              <a:ext uri="{FF2B5EF4-FFF2-40B4-BE49-F238E27FC236}">
                <a16:creationId xmlns:a16="http://schemas.microsoft.com/office/drawing/2014/main" id="{ADC34A45-7374-4B53-BAF4-A72FC55E34CF}"/>
              </a:ext>
            </a:extLst>
          </p:cNvPr>
          <p:cNvSpPr>
            <a:spLocks noGrp="1"/>
          </p:cNvSpPr>
          <p:nvPr>
            <p:ph type="title" idx="4294967295"/>
          </p:nvPr>
        </p:nvSpPr>
        <p:spPr>
          <a:xfrm>
            <a:off x="603250" y="-2096721"/>
            <a:ext cx="10515600" cy="1325563"/>
          </a:xfrm>
        </p:spPr>
        <p:txBody>
          <a:bodyPr/>
          <a:lstStyle/>
          <a:p>
            <a:r>
              <a:rPr lang="en-US" dirty="0"/>
              <a:t>Sample</a:t>
            </a:r>
            <a:r>
              <a:rPr lang="en-US" baseline="0" dirty="0"/>
              <a:t> of Gaps and Needs Identified from Listening Sessions</a:t>
            </a:r>
            <a:endParaRPr lang="en-US" dirty="0"/>
          </a:p>
        </p:txBody>
      </p:sp>
    </p:spTree>
    <p:extLst>
      <p:ext uri="{BB962C8B-B14F-4D97-AF65-F5344CB8AC3E}">
        <p14:creationId xmlns:p14="http://schemas.microsoft.com/office/powerpoint/2010/main" val="348390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999-C930-4DAE-B7B7-633E6B88F408}"/>
              </a:ext>
            </a:extLst>
          </p:cNvPr>
          <p:cNvSpPr>
            <a:spLocks noGrp="1"/>
          </p:cNvSpPr>
          <p:nvPr>
            <p:ph type="title"/>
          </p:nvPr>
        </p:nvSpPr>
        <p:spPr>
          <a:xfrm>
            <a:off x="260985" y="377190"/>
            <a:ext cx="11670030" cy="5029200"/>
          </a:xfrm>
        </p:spPr>
        <p:txBody>
          <a:bodyPr>
            <a:normAutofit fontScale="90000"/>
          </a:bodyPr>
          <a:lstStyle/>
          <a:p>
            <a:r>
              <a:rPr lang="en-US" sz="4900" dirty="0"/>
              <a:t>Conversation on Diversity, Equity, and Inclusion Plan at MSU</a:t>
            </a:r>
            <a:br>
              <a:rPr lang="en-US" sz="4000" dirty="0"/>
            </a:br>
            <a:br>
              <a:rPr lang="en-US" sz="4000" dirty="0"/>
            </a:br>
            <a:r>
              <a:rPr lang="en-US" sz="3600" i="1" dirty="0"/>
              <a:t>Luis Alonzo Garcia and Wanda D Lipscomb, PhD</a:t>
            </a:r>
            <a:br>
              <a:rPr lang="en-US" dirty="0"/>
            </a:br>
            <a:r>
              <a:rPr lang="en-US" sz="3100" dirty="0"/>
              <a:t>Diversity, Equity, and Inclusion Steering Committee Co-Chairs</a:t>
            </a:r>
            <a:br>
              <a:rPr lang="en-US" sz="3100" dirty="0"/>
            </a:br>
            <a:br>
              <a:rPr lang="en-US" sz="3100" dirty="0"/>
            </a:br>
            <a:r>
              <a:rPr lang="en-US" sz="3600" i="1" dirty="0"/>
              <a:t>Jabbar Bennett, PhD</a:t>
            </a:r>
            <a:br>
              <a:rPr lang="en-US" sz="3100" dirty="0"/>
            </a:br>
            <a:r>
              <a:rPr lang="en-US" sz="3100" dirty="0"/>
              <a:t>Vice President and Chief Diversity Officer</a:t>
            </a:r>
            <a:br>
              <a:rPr lang="en-US" sz="3100" dirty="0"/>
            </a:br>
            <a:br>
              <a:rPr lang="en-US" sz="3100" dirty="0"/>
            </a:br>
            <a:br>
              <a:rPr lang="en-US" sz="3100" dirty="0"/>
            </a:br>
            <a:r>
              <a:rPr lang="en-US" sz="3200" i="1" dirty="0"/>
              <a:t>Academic Advancement Network</a:t>
            </a:r>
            <a:br>
              <a:rPr lang="en-US" sz="3100" dirty="0"/>
            </a:br>
            <a:r>
              <a:rPr lang="en-US" sz="3100" dirty="0"/>
              <a:t>Tuesday, May 11, 2021</a:t>
            </a:r>
          </a:p>
        </p:txBody>
      </p:sp>
    </p:spTree>
    <p:extLst>
      <p:ext uri="{BB962C8B-B14F-4D97-AF65-F5344CB8AC3E}">
        <p14:creationId xmlns:p14="http://schemas.microsoft.com/office/powerpoint/2010/main" val="367025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941500-9FDA-4976-929E-ADA81B309AC9}"/>
              </a:ext>
              <a:ext uri="{C183D7F6-B498-43B3-948B-1728B52AA6E4}">
                <adec:decorative xmlns:adec="http://schemas.microsoft.com/office/drawing/2017/decorative" val="1"/>
              </a:ext>
            </a:extLst>
          </p:cNvPr>
          <p:cNvSpPr txBox="1"/>
          <p:nvPr/>
        </p:nvSpPr>
        <p:spPr>
          <a:xfrm>
            <a:off x="762000" y="1828800"/>
            <a:ext cx="1447800" cy="914400"/>
          </a:xfrm>
          <a:prstGeom prst="rect">
            <a:avLst/>
          </a:prstGeom>
          <a:solidFill>
            <a:schemeClr val="bg1"/>
          </a:solidFill>
        </p:spPr>
        <p:txBody>
          <a:bodyPr wrap="square" rtlCol="0">
            <a:spAutoFit/>
          </a:bodyPr>
          <a:lstStyle/>
          <a:p>
            <a:endParaRPr lang="en-US" dirty="0"/>
          </a:p>
        </p:txBody>
      </p:sp>
      <p:cxnSp>
        <p:nvCxnSpPr>
          <p:cNvPr id="8" name="Straight Connector 7">
            <a:extLst>
              <a:ext uri="{FF2B5EF4-FFF2-40B4-BE49-F238E27FC236}">
                <a16:creationId xmlns:a16="http://schemas.microsoft.com/office/drawing/2014/main" id="{15AB1166-793F-4819-AA2C-20D9AEAB3FCA}"/>
              </a:ext>
              <a:ext uri="{C183D7F6-B498-43B3-948B-1728B52AA6E4}">
                <adec:decorative xmlns:adec="http://schemas.microsoft.com/office/drawing/2017/decorative" val="1"/>
              </a:ext>
            </a:extLst>
          </p:cNvPr>
          <p:cNvCxnSpPr>
            <a:cxnSpLocks/>
          </p:cNvCxnSpPr>
          <p:nvPr/>
        </p:nvCxnSpPr>
        <p:spPr>
          <a:xfrm>
            <a:off x="0" y="6858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1" name="Title 3">
            <a:extLst>
              <a:ext uri="{FF2B5EF4-FFF2-40B4-BE49-F238E27FC236}">
                <a16:creationId xmlns:a16="http://schemas.microsoft.com/office/drawing/2014/main" id="{CD342FEE-D353-493F-B086-3113B9D1E4BC}"/>
              </a:ext>
            </a:extLst>
          </p:cNvPr>
          <p:cNvSpPr txBox="1">
            <a:spLocks/>
          </p:cNvSpPr>
          <p:nvPr/>
        </p:nvSpPr>
        <p:spPr>
          <a:xfrm>
            <a:off x="173298" y="251778"/>
            <a:ext cx="11388203" cy="480233"/>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50EC1CC-98C2-43A7-8B8E-3F62DA29D2DB}"/>
              </a:ext>
            </a:extLst>
          </p:cNvPr>
          <p:cNvSpPr txBox="1"/>
          <p:nvPr/>
        </p:nvSpPr>
        <p:spPr>
          <a:xfrm>
            <a:off x="990600" y="227833"/>
            <a:ext cx="11201400" cy="461665"/>
          </a:xfrm>
          <a:prstGeom prst="rect">
            <a:avLst/>
          </a:prstGeom>
          <a:noFill/>
        </p:spPr>
        <p:txBody>
          <a:bodyPr wrap="square" rtlCol="0">
            <a:spAutoFit/>
          </a:bodyPr>
          <a:lstStyle/>
          <a:p>
            <a:pPr lvl="0">
              <a:defRPr/>
            </a:pPr>
            <a:r>
              <a:rPr lang="en-US" sz="2400" dirty="0">
                <a:solidFill>
                  <a:srgbClr val="18453B"/>
                </a:solidFill>
                <a:latin typeface="Arial Black" panose="020B0A04020102020204" pitchFamily="34" charset="0"/>
                <a:cs typeface="Arial" panose="020B0604020202020204" pitchFamily="34" charset="0"/>
              </a:rPr>
              <a:t>Academic Advancement Network: November 2020</a:t>
            </a:r>
            <a:endPar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endParaRPr>
          </a:p>
        </p:txBody>
      </p:sp>
      <p:sp>
        <p:nvSpPr>
          <p:cNvPr id="13" name="Content Placeholder 3">
            <a:extLst>
              <a:ext uri="{FF2B5EF4-FFF2-40B4-BE49-F238E27FC236}">
                <a16:creationId xmlns:a16="http://schemas.microsoft.com/office/drawing/2014/main" id="{666C5D66-9D7C-498D-8AC7-EF98DBB47166}"/>
              </a:ext>
            </a:extLst>
          </p:cNvPr>
          <p:cNvSpPr txBox="1">
            <a:spLocks/>
          </p:cNvSpPr>
          <p:nvPr/>
        </p:nvSpPr>
        <p:spPr>
          <a:xfrm>
            <a:off x="170469" y="933061"/>
            <a:ext cx="11851062" cy="4858139"/>
          </a:xfrm>
          <a:prstGeom prst="rect">
            <a:avLst/>
          </a:prstGeom>
          <a:solidFill>
            <a:srgbClr val="008567"/>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buFont typeface="Wingdings" panose="05000000000000000000" pitchFamily="2" charset="2"/>
              <a:buChar char="§"/>
            </a:pPr>
            <a:r>
              <a:rPr lang="en-US" dirty="0">
                <a:solidFill>
                  <a:schemeClr val="bg1"/>
                </a:solidFill>
                <a:latin typeface="Gotham Book"/>
                <a:ea typeface="Calibri" panose="020F0502020204030204" pitchFamily="34" charset="0"/>
                <a:cs typeface="Arial"/>
              </a:rPr>
              <a:t>What will diversity and equity look like when it is full integrated across the university?</a:t>
            </a:r>
          </a:p>
          <a:p>
            <a:pPr marL="457200" lvl="1" indent="0">
              <a:lnSpc>
                <a:spcPct val="100000"/>
              </a:lnSpc>
              <a:spcBef>
                <a:spcPts val="0"/>
              </a:spcBef>
              <a:buNone/>
            </a:pPr>
            <a:endParaRPr lang="en-US" dirty="0">
              <a:solidFill>
                <a:schemeClr val="bg1"/>
              </a:solidFill>
              <a:latin typeface="Gotham Book"/>
              <a:ea typeface="Calibri" panose="020F0502020204030204" pitchFamily="34" charset="0"/>
              <a:cs typeface="Arial"/>
            </a:endParaRPr>
          </a:p>
          <a:p>
            <a:pPr lvl="1">
              <a:lnSpc>
                <a:spcPct val="100000"/>
              </a:lnSpc>
              <a:spcBef>
                <a:spcPts val="0"/>
              </a:spcBef>
              <a:buFont typeface="Wingdings" panose="05000000000000000000" pitchFamily="2" charset="2"/>
              <a:buChar char="§"/>
            </a:pPr>
            <a:r>
              <a:rPr lang="en-US" dirty="0">
                <a:solidFill>
                  <a:schemeClr val="bg1"/>
                </a:solidFill>
                <a:latin typeface="Gotham Book"/>
                <a:ea typeface="Calibri" panose="020F0502020204030204" pitchFamily="34" charset="0"/>
                <a:cs typeface="Arial"/>
              </a:rPr>
              <a:t>What will you as a leader contribute to the DEI Efforts at the university? </a:t>
            </a:r>
          </a:p>
          <a:p>
            <a:pPr marL="457200" lvl="1" indent="0">
              <a:lnSpc>
                <a:spcPct val="100000"/>
              </a:lnSpc>
              <a:spcBef>
                <a:spcPts val="0"/>
              </a:spcBef>
              <a:buNone/>
            </a:pPr>
            <a:endParaRPr lang="en-US" dirty="0">
              <a:solidFill>
                <a:schemeClr val="bg1"/>
              </a:solidFill>
              <a:latin typeface="Gotham Book"/>
              <a:ea typeface="Calibri" panose="020F0502020204030204" pitchFamily="34" charset="0"/>
              <a:cs typeface="Arial"/>
            </a:endParaRPr>
          </a:p>
          <a:p>
            <a:pPr lvl="1">
              <a:lnSpc>
                <a:spcPct val="100000"/>
              </a:lnSpc>
              <a:spcBef>
                <a:spcPts val="0"/>
              </a:spcBef>
              <a:buFont typeface="Wingdings" panose="05000000000000000000" pitchFamily="2" charset="2"/>
              <a:buChar char="§"/>
            </a:pPr>
            <a:r>
              <a:rPr lang="en-US" dirty="0">
                <a:solidFill>
                  <a:schemeClr val="bg1"/>
                </a:solidFill>
                <a:latin typeface="Gotham Book"/>
                <a:ea typeface="Times New Roman" panose="02020603050405020304" pitchFamily="18" charset="0"/>
                <a:cs typeface="Arial"/>
              </a:rPr>
              <a:t>What will it  take for MSU to become a National Leader in Diversity, equity and inclusion? </a:t>
            </a:r>
          </a:p>
          <a:p>
            <a:pPr marL="457200" lvl="1" indent="0">
              <a:lnSpc>
                <a:spcPct val="100000"/>
              </a:lnSpc>
              <a:spcBef>
                <a:spcPts val="0"/>
              </a:spcBef>
              <a:buNone/>
            </a:pPr>
            <a:r>
              <a:rPr lang="en-US" dirty="0">
                <a:solidFill>
                  <a:schemeClr val="bg1"/>
                </a:solidFill>
                <a:latin typeface="Gotham Book"/>
                <a:ea typeface="Calibri" panose="020F0502020204030204" pitchFamily="34" charset="0"/>
                <a:cs typeface="Arial"/>
              </a:rPr>
              <a:t>	</a:t>
            </a:r>
          </a:p>
          <a:p>
            <a:pPr marL="457200" lvl="1" indent="0">
              <a:lnSpc>
                <a:spcPct val="100000"/>
              </a:lnSpc>
              <a:spcBef>
                <a:spcPts val="0"/>
              </a:spcBef>
              <a:buNone/>
            </a:pPr>
            <a:r>
              <a:rPr lang="en-US" dirty="0">
                <a:solidFill>
                  <a:schemeClr val="bg1"/>
                </a:solidFill>
                <a:latin typeface="Gotham Book"/>
                <a:ea typeface="Calibri" panose="020F0502020204030204" pitchFamily="34" charset="0"/>
                <a:cs typeface="Arial"/>
              </a:rPr>
              <a:t>	Innovation				Open Dialogue &amp; Communications</a:t>
            </a:r>
          </a:p>
          <a:p>
            <a:pPr marL="457200" lvl="1" indent="0">
              <a:lnSpc>
                <a:spcPct val="100000"/>
              </a:lnSpc>
              <a:spcBef>
                <a:spcPts val="0"/>
              </a:spcBef>
              <a:buNone/>
            </a:pPr>
            <a:r>
              <a:rPr lang="en-US" dirty="0">
                <a:solidFill>
                  <a:schemeClr val="bg1"/>
                </a:solidFill>
                <a:latin typeface="Gotham Book"/>
                <a:ea typeface="Calibri" panose="020F0502020204030204" pitchFamily="34" charset="0"/>
                <a:cs typeface="Arial"/>
              </a:rPr>
              <a:t>	Accountability of Leadership		Collective Commitment to DEI</a:t>
            </a:r>
          </a:p>
          <a:p>
            <a:pPr marL="457200" lvl="1" indent="0">
              <a:lnSpc>
                <a:spcPct val="100000"/>
              </a:lnSpc>
              <a:spcBef>
                <a:spcPts val="0"/>
              </a:spcBef>
              <a:buNone/>
            </a:pPr>
            <a:r>
              <a:rPr lang="en-US" dirty="0">
                <a:solidFill>
                  <a:schemeClr val="bg1"/>
                </a:solidFill>
                <a:latin typeface="Gotham Book"/>
                <a:ea typeface="Calibri" panose="020F0502020204030204" pitchFamily="34" charset="0"/>
                <a:cs typeface="Arial"/>
              </a:rPr>
              <a:t>	Investment and Resources		Shared University Values</a:t>
            </a:r>
          </a:p>
          <a:p>
            <a:pPr marL="457200" lvl="1" indent="0">
              <a:lnSpc>
                <a:spcPct val="100000"/>
              </a:lnSpc>
              <a:spcBef>
                <a:spcPts val="0"/>
              </a:spcBef>
              <a:buNone/>
            </a:pPr>
            <a:r>
              <a:rPr lang="en-US" dirty="0">
                <a:solidFill>
                  <a:schemeClr val="bg1"/>
                </a:solidFill>
                <a:latin typeface="Gotham Book"/>
                <a:ea typeface="Calibri" panose="020F0502020204030204" pitchFamily="34" charset="0"/>
                <a:cs typeface="Arial"/>
              </a:rPr>
              <a:t>	Alignment of Efforts 			Cohesive Climate &amp; Culture		</a:t>
            </a:r>
          </a:p>
          <a:p>
            <a:pPr lvl="1">
              <a:lnSpc>
                <a:spcPct val="105000"/>
              </a:lnSpc>
              <a:spcBef>
                <a:spcPts val="0"/>
              </a:spcBef>
              <a:buFont typeface="Wingdings" panose="05000000000000000000" pitchFamily="2" charset="2"/>
              <a:buChar char="§"/>
            </a:pPr>
            <a:endParaRPr lang="en-US" sz="1800" dirty="0">
              <a:solidFill>
                <a:schemeClr val="bg1"/>
              </a:solidFill>
              <a:latin typeface="Gotham Book"/>
              <a:ea typeface="Calibri" panose="020F0502020204030204" pitchFamily="34" charset="0"/>
              <a:cs typeface="Arial"/>
            </a:endParaRPr>
          </a:p>
          <a:p>
            <a:pPr marL="457200" lvl="1" indent="0">
              <a:buFont typeface="Arial" panose="020B0604020202020204" pitchFamily="34" charset="0"/>
              <a:buNone/>
            </a:pPr>
            <a:endParaRPr lang="en-US" dirty="0">
              <a:solidFill>
                <a:schemeClr val="bg1"/>
              </a:solidFill>
              <a:latin typeface="Gotham Book"/>
            </a:endParaRPr>
          </a:p>
        </p:txBody>
      </p:sp>
      <p:sp>
        <p:nvSpPr>
          <p:cNvPr id="4" name="Content Placeholder 3">
            <a:extLst>
              <a:ext uri="{FF2B5EF4-FFF2-40B4-BE49-F238E27FC236}">
                <a16:creationId xmlns:a16="http://schemas.microsoft.com/office/drawing/2014/main" id="{4D425591-E595-487B-A735-453CE35B68A1}"/>
              </a:ext>
            </a:extLst>
          </p:cNvPr>
          <p:cNvSpPr>
            <a:spLocks noGrp="1"/>
          </p:cNvSpPr>
          <p:nvPr>
            <p:ph idx="1"/>
          </p:nvPr>
        </p:nvSpPr>
        <p:spPr>
          <a:xfrm>
            <a:off x="1212134" y="5992250"/>
            <a:ext cx="10182414" cy="45719"/>
          </a:xfrm>
        </p:spPr>
        <p:txBody>
          <a:bodyPr>
            <a:normAutofit fontScale="25000" lnSpcReduction="20000"/>
          </a:bodyPr>
          <a:lstStyle/>
          <a:p>
            <a:endParaRPr lang="en-US" dirty="0"/>
          </a:p>
        </p:txBody>
      </p:sp>
      <p:sp>
        <p:nvSpPr>
          <p:cNvPr id="3" name="Title 2" hidden="1">
            <a:extLst>
              <a:ext uri="{FF2B5EF4-FFF2-40B4-BE49-F238E27FC236}">
                <a16:creationId xmlns:a16="http://schemas.microsoft.com/office/drawing/2014/main" id="{EEC3734A-53F5-4D5D-A564-20846978F841}"/>
              </a:ext>
            </a:extLst>
          </p:cNvPr>
          <p:cNvSpPr>
            <a:spLocks noGrp="1"/>
          </p:cNvSpPr>
          <p:nvPr>
            <p:ph type="title"/>
          </p:nvPr>
        </p:nvSpPr>
        <p:spPr>
          <a:xfrm>
            <a:off x="369277" y="-1580652"/>
            <a:ext cx="10515600" cy="722904"/>
          </a:xfrm>
        </p:spPr>
        <p:txBody>
          <a:bodyPr>
            <a:normAutofit fontScale="90000"/>
          </a:bodyPr>
          <a:lstStyle/>
          <a:p>
            <a:r>
              <a:rPr lang="en-US" dirty="0"/>
              <a:t>Academic Advancement Network: November 2020</a:t>
            </a:r>
          </a:p>
        </p:txBody>
      </p:sp>
    </p:spTree>
    <p:extLst>
      <p:ext uri="{BB962C8B-B14F-4D97-AF65-F5344CB8AC3E}">
        <p14:creationId xmlns:p14="http://schemas.microsoft.com/office/powerpoint/2010/main" val="1735934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201478" y="381345"/>
            <a:ext cx="120032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rPr>
              <a:t>DEI Steering Committee Task Force on Racial Equity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8453B"/>
                </a:solidFill>
                <a:latin typeface="Arial Black" panose="020B0A04020102020204" pitchFamily="34" charset="0"/>
                <a:cs typeface="Arial" panose="020B0604020202020204" pitchFamily="34" charset="0"/>
              </a:rPr>
              <a:t>					</a:t>
            </a:r>
            <a:r>
              <a:rPr kumimoji="0" lang="en-US"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rPr>
              <a:t>Appointed July 2020 – Reports Distributed January 2021</a:t>
            </a: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952363"/>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81D3824B-BEFD-4665-8B4E-6374B57D1E0A}"/>
              </a:ext>
            </a:extLst>
          </p:cNvPr>
          <p:cNvSpPr txBox="1">
            <a:spLocks noGrp="1"/>
          </p:cNvSpPr>
          <p:nvPr>
            <p:ph idx="1"/>
          </p:nvPr>
        </p:nvSpPr>
        <p:spPr>
          <a:xfrm>
            <a:off x="457200" y="1199121"/>
            <a:ext cx="11008936" cy="1089529"/>
          </a:xfrm>
          <a:prstGeom prst="rect">
            <a:avLst/>
          </a:prstGeom>
          <a:noFill/>
        </p:spPr>
        <p:txBody>
          <a:bodyPr wrap="square" rtlCol="0">
            <a:spAutoFit/>
          </a:bodyPr>
          <a:lstStyle/>
          <a:p>
            <a:pPr marL="0" indent="0" algn="just">
              <a:buNone/>
            </a:pPr>
            <a:r>
              <a:rPr lang="en-US" sz="1800" b="1" dirty="0">
                <a:solidFill>
                  <a:schemeClr val="bg2">
                    <a:lumMod val="50000"/>
                  </a:schemeClr>
                </a:solidFill>
                <a:latin typeface="Gotham Book"/>
                <a:cs typeface="Times New Roman" panose="02020603050405020304" pitchFamily="18" charset="0"/>
              </a:rPr>
              <a:t>Pr</a:t>
            </a:r>
            <a:r>
              <a:rPr lang="en-US" sz="1800" b="1" dirty="0">
                <a:solidFill>
                  <a:schemeClr val="bg2">
                    <a:lumMod val="50000"/>
                  </a:schemeClr>
                </a:solidFill>
                <a:latin typeface="Gotham Book"/>
              </a:rPr>
              <a:t>esident’s Statement announcing the Task Force on Racial Equity….</a:t>
            </a:r>
            <a:r>
              <a:rPr lang="en-US" sz="1800" b="1" i="1" dirty="0">
                <a:solidFill>
                  <a:schemeClr val="bg2">
                    <a:lumMod val="50000"/>
                  </a:schemeClr>
                </a:solidFill>
                <a:latin typeface="Gotham Book"/>
              </a:rPr>
              <a:t>“I recently asked our Diversity, Equity and Inclusion Steering Committee to create a focused task force to identify areas that require immediate attention and to call on any additional campus experts who might be helpful.”   </a:t>
            </a:r>
            <a:r>
              <a:rPr lang="en-US" sz="1400" b="1" i="1" dirty="0">
                <a:solidFill>
                  <a:schemeClr val="bg2">
                    <a:lumMod val="50000"/>
                  </a:schemeClr>
                </a:solidFill>
                <a:latin typeface="Gotham Book"/>
                <a:cs typeface="Times New Roman" panose="02020603050405020304" pitchFamily="18" charset="0"/>
              </a:rPr>
              <a:t>July 2020 President Stanley</a:t>
            </a:r>
            <a:endParaRPr lang="en-US" sz="1800" b="1" i="1" dirty="0">
              <a:solidFill>
                <a:schemeClr val="bg2">
                  <a:lumMod val="50000"/>
                </a:schemeClr>
              </a:solidFill>
              <a:latin typeface="Gotham Book"/>
              <a:cs typeface="Times New Roman" panose="02020603050405020304" pitchFamily="18" charset="0"/>
            </a:endParaRPr>
          </a:p>
        </p:txBody>
      </p:sp>
      <p:sp>
        <p:nvSpPr>
          <p:cNvPr id="8" name="Content Placeholder 3">
            <a:extLst>
              <a:ext uri="{FF2B5EF4-FFF2-40B4-BE49-F238E27FC236}">
                <a16:creationId xmlns:a16="http://schemas.microsoft.com/office/drawing/2014/main" id="{3A3271F8-446D-452F-8B5F-BA90BB610049}"/>
              </a:ext>
            </a:extLst>
          </p:cNvPr>
          <p:cNvSpPr txBox="1">
            <a:spLocks/>
          </p:cNvSpPr>
          <p:nvPr/>
        </p:nvSpPr>
        <p:spPr>
          <a:xfrm>
            <a:off x="7239000" y="2133605"/>
            <a:ext cx="4495800" cy="3124181"/>
          </a:xfrm>
          <a:prstGeom prst="rect">
            <a:avLst/>
          </a:prstGeom>
          <a:solidFill>
            <a:srgbClr val="18453B"/>
          </a:solidFill>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sz="600" i="1" dirty="0">
              <a:solidFill>
                <a:schemeClr val="bg1"/>
              </a:solidFill>
            </a:endParaRPr>
          </a:p>
          <a:p>
            <a:pPr marL="0" indent="0">
              <a:lnSpc>
                <a:spcPct val="120000"/>
              </a:lnSpc>
              <a:buNone/>
            </a:pPr>
            <a:r>
              <a:rPr lang="en-US" sz="1800" i="1" dirty="0">
                <a:solidFill>
                  <a:schemeClr val="bg1"/>
                </a:solidFill>
              </a:rPr>
              <a:t>The Task Force was charged to examine racial  and other systemic inequities that affect minoritized and marginalized members of the campus community that require  immediate action and strategies in the areas of Campus Climate &amp; Safety, URM Faculty &amp; Staff Diversity, and Policing. The recommendations will also inform the DEI Plan.</a:t>
            </a:r>
          </a:p>
          <a:p>
            <a:pPr marL="0" indent="0">
              <a:lnSpc>
                <a:spcPct val="120000"/>
              </a:lnSpc>
              <a:buNone/>
            </a:pPr>
            <a:endParaRPr lang="en-US" sz="1800" i="1" dirty="0">
              <a:solidFill>
                <a:schemeClr val="bg1"/>
              </a:solidFill>
            </a:endParaRPr>
          </a:p>
          <a:p>
            <a:pPr marL="0" indent="0">
              <a:lnSpc>
                <a:spcPct val="120000"/>
              </a:lnSpc>
              <a:buNone/>
            </a:pPr>
            <a:endParaRPr lang="en-US" sz="1800" i="1" dirty="0">
              <a:solidFill>
                <a:schemeClr val="bg1"/>
              </a:solidFill>
            </a:endParaRPr>
          </a:p>
        </p:txBody>
      </p:sp>
      <p:sp>
        <p:nvSpPr>
          <p:cNvPr id="10" name="Oval 9">
            <a:extLst>
              <a:ext uri="{FF2B5EF4-FFF2-40B4-BE49-F238E27FC236}">
                <a16:creationId xmlns:a16="http://schemas.microsoft.com/office/drawing/2014/main" id="{39FBA460-E1E7-409F-964B-F7F315C71963}"/>
              </a:ext>
            </a:extLst>
          </p:cNvPr>
          <p:cNvSpPr/>
          <p:nvPr/>
        </p:nvSpPr>
        <p:spPr>
          <a:xfrm>
            <a:off x="3244464" y="3079776"/>
            <a:ext cx="2449917" cy="2274260"/>
          </a:xfrm>
          <a:prstGeom prst="ellipse">
            <a:avLst/>
          </a:prstGeom>
          <a:solidFill>
            <a:srgbClr val="D1DE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Task Force on Racial Equity</a:t>
            </a:r>
          </a:p>
          <a:p>
            <a:pPr algn="ctr"/>
            <a:r>
              <a:rPr lang="en-US" sz="1400" dirty="0">
                <a:solidFill>
                  <a:schemeClr val="tx1"/>
                </a:solidFill>
              </a:rPr>
              <a:t>(Focus on Immediate Action Items)</a:t>
            </a:r>
          </a:p>
          <a:p>
            <a:pPr algn="ctr"/>
            <a:r>
              <a:rPr lang="en-US" sz="1100" dirty="0">
                <a:solidFill>
                  <a:schemeClr val="tx1"/>
                </a:solidFill>
              </a:rPr>
              <a:t>Recommendations to President in Fall 2020</a:t>
            </a:r>
          </a:p>
        </p:txBody>
      </p:sp>
      <p:sp>
        <p:nvSpPr>
          <p:cNvPr id="9" name="Oval 8">
            <a:extLst>
              <a:ext uri="{FF2B5EF4-FFF2-40B4-BE49-F238E27FC236}">
                <a16:creationId xmlns:a16="http://schemas.microsoft.com/office/drawing/2014/main" id="{85143291-D0B4-4A6D-88C4-031CC9D1A9CB}"/>
              </a:ext>
            </a:extLst>
          </p:cNvPr>
          <p:cNvSpPr/>
          <p:nvPr/>
        </p:nvSpPr>
        <p:spPr>
          <a:xfrm>
            <a:off x="1241658" y="2133605"/>
            <a:ext cx="2449917" cy="2274260"/>
          </a:xfrm>
          <a:prstGeom prst="ellipse">
            <a:avLst/>
          </a:prstGeom>
          <a:solidFill>
            <a:srgbClr val="F085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dirty="0">
              <a:solidFill>
                <a:schemeClr val="tx1"/>
              </a:solidFill>
            </a:endParaRPr>
          </a:p>
          <a:p>
            <a:pPr algn="ctr"/>
            <a:endParaRPr lang="en-US" sz="2000" b="1" dirty="0">
              <a:solidFill>
                <a:schemeClr val="tx1"/>
              </a:solidFill>
            </a:endParaRPr>
          </a:p>
          <a:p>
            <a:pPr algn="ctr"/>
            <a:r>
              <a:rPr lang="en-US" sz="2000" b="1" dirty="0">
                <a:solidFill>
                  <a:schemeClr val="tx1"/>
                </a:solidFill>
              </a:rPr>
              <a:t>DEI Steering Committee </a:t>
            </a:r>
          </a:p>
          <a:p>
            <a:pPr algn="ctr"/>
            <a:r>
              <a:rPr lang="en-US" sz="1400" dirty="0">
                <a:solidFill>
                  <a:schemeClr val="tx1"/>
                </a:solidFill>
              </a:rPr>
              <a:t>(Comprehensive with a Long-Term Focus)</a:t>
            </a:r>
          </a:p>
          <a:p>
            <a:pPr algn="ctr"/>
            <a:r>
              <a:rPr lang="en-US" sz="1050" dirty="0">
                <a:solidFill>
                  <a:schemeClr val="tx1"/>
                </a:solidFill>
              </a:rPr>
              <a:t>Report to President </a:t>
            </a:r>
          </a:p>
          <a:p>
            <a:pPr algn="ctr"/>
            <a:r>
              <a:rPr lang="en-US" sz="1050" dirty="0">
                <a:solidFill>
                  <a:schemeClr val="tx1"/>
                </a:solidFill>
              </a:rPr>
              <a:t>Spring 2021</a:t>
            </a:r>
          </a:p>
          <a:p>
            <a:pPr algn="ctr"/>
            <a:endParaRPr lang="en-US" sz="1400" dirty="0">
              <a:solidFill>
                <a:schemeClr val="tx1"/>
              </a:solidFill>
            </a:endParaRPr>
          </a:p>
          <a:p>
            <a:pPr algn="ctr"/>
            <a:endParaRPr lang="en-US" sz="1400" dirty="0">
              <a:solidFill>
                <a:schemeClr val="tx1"/>
              </a:solidFill>
            </a:endParaRPr>
          </a:p>
        </p:txBody>
      </p:sp>
      <p:sp>
        <p:nvSpPr>
          <p:cNvPr id="11" name="Rectangle 10">
            <a:extLst>
              <a:ext uri="{FF2B5EF4-FFF2-40B4-BE49-F238E27FC236}">
                <a16:creationId xmlns:a16="http://schemas.microsoft.com/office/drawing/2014/main" id="{91EEFDCC-E31B-4CB7-A70A-CE138427EA68}"/>
              </a:ext>
            </a:extLst>
          </p:cNvPr>
          <p:cNvSpPr/>
          <p:nvPr/>
        </p:nvSpPr>
        <p:spPr>
          <a:xfrm>
            <a:off x="778957" y="4215139"/>
            <a:ext cx="2813080" cy="1115805"/>
          </a:xfrm>
          <a:prstGeom prst="rect">
            <a:avLst/>
          </a:prstGeom>
          <a:solidFill>
            <a:srgbClr val="0DB1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rPr>
              <a:t>COVID-19 Re-Opening Task Force </a:t>
            </a:r>
          </a:p>
          <a:p>
            <a:pPr algn="ctr"/>
            <a:r>
              <a:rPr lang="en-US" sz="1200" dirty="0">
                <a:solidFill>
                  <a:schemeClr val="tx1"/>
                </a:solidFill>
              </a:rPr>
              <a:t>DEI Sub-Committee</a:t>
            </a:r>
          </a:p>
          <a:p>
            <a:pPr algn="ctr"/>
            <a:r>
              <a:rPr lang="en-US" sz="1100" dirty="0">
                <a:solidFill>
                  <a:schemeClr val="tx1"/>
                </a:solidFill>
              </a:rPr>
              <a:t>Recommendations Summer 2020</a:t>
            </a:r>
          </a:p>
        </p:txBody>
      </p:sp>
      <p:sp>
        <p:nvSpPr>
          <p:cNvPr id="2" name="TextBox 1">
            <a:extLst>
              <a:ext uri="{FF2B5EF4-FFF2-40B4-BE49-F238E27FC236}">
                <a16:creationId xmlns:a16="http://schemas.microsoft.com/office/drawing/2014/main" id="{2860C220-BE81-428B-924F-EF1E4284EA07}"/>
              </a:ext>
            </a:extLst>
          </p:cNvPr>
          <p:cNvSpPr txBox="1"/>
          <p:nvPr/>
        </p:nvSpPr>
        <p:spPr>
          <a:xfrm>
            <a:off x="704686" y="5598798"/>
            <a:ext cx="9136738" cy="369332"/>
          </a:xfrm>
          <a:prstGeom prst="rect">
            <a:avLst/>
          </a:prstGeom>
          <a:noFill/>
        </p:spPr>
        <p:txBody>
          <a:bodyPr wrap="square" rtlCol="0">
            <a:spAutoFit/>
          </a:bodyPr>
          <a:lstStyle/>
          <a:p>
            <a:r>
              <a:rPr lang="en-US" b="1" dirty="0">
                <a:solidFill>
                  <a:srgbClr val="18453B"/>
                </a:solidFill>
              </a:rPr>
              <a:t>Final Report See</a:t>
            </a:r>
            <a:r>
              <a:rPr lang="en-US" dirty="0">
                <a:solidFill>
                  <a:srgbClr val="18453B"/>
                </a:solidFill>
              </a:rPr>
              <a:t>: </a:t>
            </a:r>
            <a:r>
              <a:rPr lang="en-US" i="1" dirty="0">
                <a:solidFill>
                  <a:srgbClr val="18453B"/>
                </a:solidFill>
                <a:hlinkClick r:id="rId2"/>
              </a:rPr>
              <a:t>https://president.msu.edu/initiatives/dei-plan/racial-equity-taskforce.html</a:t>
            </a:r>
            <a:endParaRPr lang="en-US" dirty="0"/>
          </a:p>
        </p:txBody>
      </p:sp>
      <p:sp>
        <p:nvSpPr>
          <p:cNvPr id="5" name="Title 4" hidden="1">
            <a:extLst>
              <a:ext uri="{FF2B5EF4-FFF2-40B4-BE49-F238E27FC236}">
                <a16:creationId xmlns:a16="http://schemas.microsoft.com/office/drawing/2014/main" id="{B6768000-7CD7-4F77-9C4C-A6D5D1D389C9}"/>
              </a:ext>
            </a:extLst>
          </p:cNvPr>
          <p:cNvSpPr>
            <a:spLocks noGrp="1"/>
          </p:cNvSpPr>
          <p:nvPr>
            <p:ph type="title" idx="4294967295"/>
          </p:nvPr>
        </p:nvSpPr>
        <p:spPr>
          <a:xfrm>
            <a:off x="201478" y="-2002562"/>
            <a:ext cx="10515600" cy="1325563"/>
          </a:xfrm>
        </p:spPr>
        <p:txBody>
          <a:bodyPr>
            <a:normAutofit fontScale="90000"/>
          </a:bodyPr>
          <a:lstStyle/>
          <a:p>
            <a:r>
              <a:rPr lang="en-US" dirty="0"/>
              <a:t>DEI Steering Committee Task Force on Racial</a:t>
            </a:r>
            <a:r>
              <a:rPr lang="en-US" baseline="0" dirty="0"/>
              <a:t> Equity – Appointed</a:t>
            </a:r>
            <a:r>
              <a:rPr lang="en-US" dirty="0"/>
              <a:t> July 2020 – Reports Distributed January 2021</a:t>
            </a:r>
          </a:p>
        </p:txBody>
      </p:sp>
    </p:spTree>
    <p:extLst>
      <p:ext uri="{BB962C8B-B14F-4D97-AF65-F5344CB8AC3E}">
        <p14:creationId xmlns:p14="http://schemas.microsoft.com/office/powerpoint/2010/main" val="284217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495300" y="376534"/>
            <a:ext cx="11201400" cy="461665"/>
          </a:xfrm>
          <a:prstGeom prst="rect">
            <a:avLst/>
          </a:prstGeom>
          <a:noFill/>
        </p:spPr>
        <p:txBody>
          <a:bodyPr wrap="square" rtlCol="0">
            <a:spAutoFit/>
          </a:bodyPr>
          <a:lstStyle/>
          <a:p>
            <a:pPr lvl="0" algn="ctr">
              <a:defRPr/>
            </a:pPr>
            <a:r>
              <a:rPr lang="en-US" sz="2400" dirty="0">
                <a:solidFill>
                  <a:srgbClr val="18453B"/>
                </a:solidFill>
                <a:latin typeface="Arial Black" panose="020B0A04020102020204" pitchFamily="34" charset="0"/>
                <a:cs typeface="Arial" panose="020B0604020202020204" pitchFamily="34" charset="0"/>
              </a:rPr>
              <a:t>General Take Home Messages from DEISC Work Group Reports</a:t>
            </a:r>
            <a:endPar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9595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3">
            <a:extLst>
              <a:ext uri="{FF2B5EF4-FFF2-40B4-BE49-F238E27FC236}">
                <a16:creationId xmlns:a16="http://schemas.microsoft.com/office/drawing/2014/main" id="{9DD19C29-9F3B-4157-B3E9-DA8EF302329D}"/>
              </a:ext>
            </a:extLst>
          </p:cNvPr>
          <p:cNvSpPr>
            <a:spLocks noGrp="1"/>
          </p:cNvSpPr>
          <p:nvPr>
            <p:ph idx="1"/>
          </p:nvPr>
        </p:nvSpPr>
        <p:spPr>
          <a:xfrm>
            <a:off x="603250" y="972951"/>
            <a:ext cx="10985500" cy="5181600"/>
          </a:xfrm>
        </p:spPr>
        <p:txBody>
          <a:bodyPr vert="horz" lIns="91440" tIns="45720" rIns="91440" bIns="45720" rtlCol="0" anchor="t">
            <a:normAutofit fontScale="85000" lnSpcReduction="20000"/>
          </a:bodyPr>
          <a:lstStyle/>
          <a:p>
            <a:pPr marL="171450" indent="0">
              <a:lnSpc>
                <a:spcPct val="100000"/>
              </a:lnSpc>
              <a:spcBef>
                <a:spcPts val="0"/>
              </a:spcBef>
              <a:buNone/>
            </a:pPr>
            <a:endParaRPr lang="en-US" sz="2200" b="1"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Create a culture of accountability </a:t>
            </a:r>
            <a:r>
              <a:rPr lang="en-US" sz="2200" dirty="0">
                <a:solidFill>
                  <a:srgbClr val="18453B"/>
                </a:solidFill>
                <a:latin typeface="Gotham Book"/>
                <a:cs typeface="Arial"/>
              </a:rPr>
              <a:t>at every level of university leadership</a:t>
            </a:r>
          </a:p>
          <a:p>
            <a:pPr marL="171450" indent="0">
              <a:lnSpc>
                <a:spcPct val="100000"/>
              </a:lnSpc>
              <a:spcBef>
                <a:spcPts val="0"/>
              </a:spcBef>
              <a:buNone/>
            </a:pPr>
            <a:endParaRPr lang="en-US" sz="2200" b="1"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Ensure unit and role accountability </a:t>
            </a:r>
            <a:r>
              <a:rPr lang="en-US" sz="2200" dirty="0">
                <a:solidFill>
                  <a:srgbClr val="18453B"/>
                </a:solidFill>
                <a:latin typeface="Gotham Book"/>
                <a:cs typeface="Arial"/>
              </a:rPr>
              <a:t>for DEI initiatives at the university level</a:t>
            </a:r>
          </a:p>
          <a:p>
            <a:pPr marL="171450" indent="0">
              <a:lnSpc>
                <a:spcPct val="100000"/>
              </a:lnSpc>
              <a:spcBef>
                <a:spcPts val="0"/>
              </a:spcBef>
              <a:buNone/>
            </a:pPr>
            <a:endParaRPr lang="en-US" sz="2200" b="1"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Expand data collection </a:t>
            </a:r>
            <a:r>
              <a:rPr lang="en-US" sz="2200" dirty="0">
                <a:solidFill>
                  <a:srgbClr val="18453B"/>
                </a:solidFill>
                <a:latin typeface="Gotham Book"/>
                <a:cs typeface="Arial"/>
              </a:rPr>
              <a:t>to capture the complexity and broad range of diversity</a:t>
            </a:r>
          </a:p>
          <a:p>
            <a:pPr marL="171450" indent="0">
              <a:lnSpc>
                <a:spcPct val="100000"/>
              </a:lnSpc>
              <a:spcBef>
                <a:spcPts val="0"/>
              </a:spcBef>
              <a:buNone/>
            </a:pPr>
            <a:endParaRPr lang="en-US" sz="2200" b="1"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Increase representation:</a:t>
            </a:r>
            <a:r>
              <a:rPr lang="en-US" sz="2200" dirty="0">
                <a:solidFill>
                  <a:srgbClr val="18453B"/>
                </a:solidFill>
                <a:latin typeface="Gotham Book"/>
                <a:cs typeface="Arial"/>
              </a:rPr>
              <a:t> Recruit and retain a critical mass of members of historically underrepresented populations and other marginalized groups  - students, faculty, &amp; staff</a:t>
            </a:r>
          </a:p>
          <a:p>
            <a:pPr marL="171450" indent="0">
              <a:lnSpc>
                <a:spcPct val="100000"/>
              </a:lnSpc>
              <a:spcBef>
                <a:spcPts val="0"/>
              </a:spcBef>
              <a:buNone/>
            </a:pPr>
            <a:endParaRPr lang="en-US" sz="2200"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Develop process </a:t>
            </a:r>
            <a:r>
              <a:rPr lang="en-US" sz="2200" dirty="0">
                <a:solidFill>
                  <a:srgbClr val="18453B"/>
                </a:solidFill>
                <a:latin typeface="Gotham Book"/>
                <a:cs typeface="Arial"/>
              </a:rPr>
              <a:t>to address incidents of discrimination</a:t>
            </a:r>
          </a:p>
          <a:p>
            <a:pPr marL="171450" indent="0">
              <a:lnSpc>
                <a:spcPct val="100000"/>
              </a:lnSpc>
              <a:spcBef>
                <a:spcPts val="0"/>
              </a:spcBef>
              <a:buNone/>
            </a:pPr>
            <a:endParaRPr lang="en-US" sz="2200"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Improve communications </a:t>
            </a:r>
            <a:r>
              <a:rPr lang="en-US" sz="2200" dirty="0">
                <a:solidFill>
                  <a:srgbClr val="18453B"/>
                </a:solidFill>
                <a:latin typeface="Gotham Book"/>
                <a:cs typeface="Arial"/>
              </a:rPr>
              <a:t>at all levels regarding DEI concerns and successes</a:t>
            </a:r>
          </a:p>
          <a:p>
            <a:pPr marL="171450" indent="0">
              <a:lnSpc>
                <a:spcPct val="100000"/>
              </a:lnSpc>
              <a:spcBef>
                <a:spcPts val="0"/>
              </a:spcBef>
              <a:buNone/>
            </a:pPr>
            <a:endParaRPr lang="en-US" sz="2200" b="1"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Provide resources </a:t>
            </a:r>
            <a:r>
              <a:rPr lang="en-US" sz="2200" dirty="0">
                <a:solidFill>
                  <a:srgbClr val="18453B"/>
                </a:solidFill>
                <a:latin typeface="Gotham Book"/>
                <a:cs typeface="Arial"/>
              </a:rPr>
              <a:t>to support and expand DEI related programs (internally and externally)</a:t>
            </a:r>
          </a:p>
          <a:p>
            <a:pPr marL="171450" indent="0">
              <a:lnSpc>
                <a:spcPct val="100000"/>
              </a:lnSpc>
              <a:spcBef>
                <a:spcPts val="0"/>
              </a:spcBef>
              <a:buNone/>
            </a:pPr>
            <a:endParaRPr lang="en-US" sz="2200"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Enhance outreach, </a:t>
            </a:r>
            <a:r>
              <a:rPr lang="en-US" sz="2200" dirty="0">
                <a:solidFill>
                  <a:srgbClr val="18453B"/>
                </a:solidFill>
                <a:latin typeface="Gotham Book"/>
                <a:cs typeface="Arial"/>
              </a:rPr>
              <a:t>alumni and donor relations </a:t>
            </a:r>
          </a:p>
          <a:p>
            <a:pPr marL="171450" indent="0">
              <a:lnSpc>
                <a:spcPct val="100000"/>
              </a:lnSpc>
              <a:spcBef>
                <a:spcPts val="0"/>
              </a:spcBef>
              <a:buNone/>
            </a:pPr>
            <a:endParaRPr lang="en-US" sz="2200" dirty="0">
              <a:solidFill>
                <a:srgbClr val="18453B"/>
              </a:solidFill>
              <a:latin typeface="Gotham Book"/>
              <a:cs typeface="Arial"/>
            </a:endParaRPr>
          </a:p>
          <a:p>
            <a:pPr marL="171450" indent="0">
              <a:lnSpc>
                <a:spcPct val="100000"/>
              </a:lnSpc>
              <a:spcBef>
                <a:spcPts val="0"/>
              </a:spcBef>
              <a:buNone/>
            </a:pPr>
            <a:r>
              <a:rPr lang="en-US" sz="2200" b="1" dirty="0">
                <a:solidFill>
                  <a:srgbClr val="18453B"/>
                </a:solidFill>
                <a:latin typeface="Gotham Book"/>
                <a:cs typeface="Arial"/>
              </a:rPr>
              <a:t>Expand education  </a:t>
            </a:r>
            <a:r>
              <a:rPr lang="en-US" sz="2200" dirty="0">
                <a:solidFill>
                  <a:srgbClr val="18453B"/>
                </a:solidFill>
                <a:latin typeface="Gotham Book"/>
                <a:cs typeface="Arial"/>
              </a:rPr>
              <a:t>for students , faculty and staff </a:t>
            </a:r>
          </a:p>
          <a:p>
            <a:pPr marL="171450" marR="0" lvl="0" indent="0">
              <a:lnSpc>
                <a:spcPct val="100000"/>
              </a:lnSpc>
              <a:spcBef>
                <a:spcPts val="0"/>
              </a:spcBef>
              <a:spcAft>
                <a:spcPts val="0"/>
              </a:spcAft>
              <a:buNone/>
            </a:pPr>
            <a:endParaRPr lang="en-US" sz="2400" b="1" dirty="0">
              <a:solidFill>
                <a:srgbClr val="18453B"/>
              </a:solidFill>
              <a:latin typeface="Gotham Book"/>
              <a:cs typeface="Arial"/>
            </a:endParaRPr>
          </a:p>
          <a:p>
            <a:pPr marL="171450" indent="0">
              <a:lnSpc>
                <a:spcPct val="100000"/>
              </a:lnSpc>
              <a:spcBef>
                <a:spcPts val="0"/>
              </a:spcBef>
              <a:buNone/>
            </a:pPr>
            <a:endParaRPr lang="en-US" sz="2400" b="1" dirty="0">
              <a:solidFill>
                <a:srgbClr val="18453B"/>
              </a:solidFill>
              <a:latin typeface="Gotham Book"/>
              <a:cs typeface="Arial"/>
            </a:endParaRPr>
          </a:p>
        </p:txBody>
      </p:sp>
      <p:pic>
        <p:nvPicPr>
          <p:cNvPr id="6" name="Graphic 5" descr="Checkmark">
            <a:extLst>
              <a:ext uri="{FF2B5EF4-FFF2-40B4-BE49-F238E27FC236}">
                <a16:creationId xmlns:a16="http://schemas.microsoft.com/office/drawing/2014/main" id="{9C94AFC9-5B8C-4AE2-838A-743D22C40F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634" y="1254493"/>
            <a:ext cx="225016" cy="225016"/>
          </a:xfrm>
          <a:prstGeom prst="rect">
            <a:avLst/>
          </a:prstGeom>
        </p:spPr>
      </p:pic>
      <p:pic>
        <p:nvPicPr>
          <p:cNvPr id="16" name="Graphic 15" descr="Checkmark">
            <a:extLst>
              <a:ext uri="{FF2B5EF4-FFF2-40B4-BE49-F238E27FC236}">
                <a16:creationId xmlns:a16="http://schemas.microsoft.com/office/drawing/2014/main" id="{F86F040F-D8AF-4571-BAE0-DB34B11D7E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574" y="1707746"/>
            <a:ext cx="225016" cy="225016"/>
          </a:xfrm>
          <a:prstGeom prst="rect">
            <a:avLst/>
          </a:prstGeom>
        </p:spPr>
      </p:pic>
      <p:pic>
        <p:nvPicPr>
          <p:cNvPr id="17" name="Graphic 16" descr="Checkmark">
            <a:extLst>
              <a:ext uri="{FF2B5EF4-FFF2-40B4-BE49-F238E27FC236}">
                <a16:creationId xmlns:a16="http://schemas.microsoft.com/office/drawing/2014/main" id="{FC48AFB4-133F-4249-B262-58F2B91E78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779" y="2112678"/>
            <a:ext cx="225016" cy="225016"/>
          </a:xfrm>
          <a:prstGeom prst="rect">
            <a:avLst/>
          </a:prstGeom>
        </p:spPr>
      </p:pic>
      <p:pic>
        <p:nvPicPr>
          <p:cNvPr id="18" name="Graphic 17" descr="Checkmark">
            <a:extLst>
              <a:ext uri="{FF2B5EF4-FFF2-40B4-BE49-F238E27FC236}">
                <a16:creationId xmlns:a16="http://schemas.microsoft.com/office/drawing/2014/main" id="{4D89F3A7-ED05-4699-AA40-9E5194A8C7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044" y="2651893"/>
            <a:ext cx="225016" cy="225016"/>
          </a:xfrm>
          <a:prstGeom prst="rect">
            <a:avLst/>
          </a:prstGeom>
        </p:spPr>
      </p:pic>
      <p:pic>
        <p:nvPicPr>
          <p:cNvPr id="20" name="Graphic 19" descr="Checkmark">
            <a:extLst>
              <a:ext uri="{FF2B5EF4-FFF2-40B4-BE49-F238E27FC236}">
                <a16:creationId xmlns:a16="http://schemas.microsoft.com/office/drawing/2014/main" id="{049979DE-268C-4E56-A5F6-C934AE7093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2369" y="4241654"/>
            <a:ext cx="225016" cy="225016"/>
          </a:xfrm>
          <a:prstGeom prst="rect">
            <a:avLst/>
          </a:prstGeom>
        </p:spPr>
      </p:pic>
      <p:pic>
        <p:nvPicPr>
          <p:cNvPr id="21" name="Graphic 20" descr="Checkmark">
            <a:extLst>
              <a:ext uri="{FF2B5EF4-FFF2-40B4-BE49-F238E27FC236}">
                <a16:creationId xmlns:a16="http://schemas.microsoft.com/office/drawing/2014/main" id="{8E3A4156-ED28-48DD-A88F-221D57D482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104" y="3312552"/>
            <a:ext cx="225016" cy="225016"/>
          </a:xfrm>
          <a:prstGeom prst="rect">
            <a:avLst/>
          </a:prstGeom>
        </p:spPr>
      </p:pic>
      <p:pic>
        <p:nvPicPr>
          <p:cNvPr id="22" name="Graphic 21" descr="Checkmark">
            <a:extLst>
              <a:ext uri="{FF2B5EF4-FFF2-40B4-BE49-F238E27FC236}">
                <a16:creationId xmlns:a16="http://schemas.microsoft.com/office/drawing/2014/main" id="{DD3A236F-13D5-42AF-A81D-8EC6A56DFC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839" y="4902313"/>
            <a:ext cx="225016" cy="225016"/>
          </a:xfrm>
          <a:prstGeom prst="rect">
            <a:avLst/>
          </a:prstGeom>
        </p:spPr>
      </p:pic>
      <p:pic>
        <p:nvPicPr>
          <p:cNvPr id="23" name="Graphic 22" descr="Checkmark">
            <a:extLst>
              <a:ext uri="{FF2B5EF4-FFF2-40B4-BE49-F238E27FC236}">
                <a16:creationId xmlns:a16="http://schemas.microsoft.com/office/drawing/2014/main" id="{1D2BCF99-0DA4-4C97-8177-F13935364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515" y="5381384"/>
            <a:ext cx="225016" cy="225016"/>
          </a:xfrm>
          <a:prstGeom prst="rect">
            <a:avLst/>
          </a:prstGeom>
        </p:spPr>
      </p:pic>
      <p:pic>
        <p:nvPicPr>
          <p:cNvPr id="24" name="Graphic 23" descr="Checkmark">
            <a:extLst>
              <a:ext uri="{FF2B5EF4-FFF2-40B4-BE49-F238E27FC236}">
                <a16:creationId xmlns:a16="http://schemas.microsoft.com/office/drawing/2014/main" id="{D0D0A19D-BC42-434F-A1C6-73AB67D29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309" y="3770340"/>
            <a:ext cx="225016" cy="225016"/>
          </a:xfrm>
          <a:prstGeom prst="rect">
            <a:avLst/>
          </a:prstGeom>
        </p:spPr>
      </p:pic>
      <p:sp>
        <p:nvSpPr>
          <p:cNvPr id="2" name="Title 1" hidden="1">
            <a:extLst>
              <a:ext uri="{FF2B5EF4-FFF2-40B4-BE49-F238E27FC236}">
                <a16:creationId xmlns:a16="http://schemas.microsoft.com/office/drawing/2014/main" id="{050B18E1-6E56-4898-88F9-3072FB6D6AE3}"/>
              </a:ext>
            </a:extLst>
          </p:cNvPr>
          <p:cNvSpPr>
            <a:spLocks noGrp="1"/>
          </p:cNvSpPr>
          <p:nvPr>
            <p:ph type="title" idx="4294967295"/>
          </p:nvPr>
        </p:nvSpPr>
        <p:spPr>
          <a:xfrm>
            <a:off x="0" y="-2001259"/>
            <a:ext cx="10515600" cy="1325563"/>
          </a:xfrm>
        </p:spPr>
        <p:txBody>
          <a:bodyPr/>
          <a:lstStyle/>
          <a:p>
            <a:r>
              <a:rPr lang="en-US" dirty="0"/>
              <a:t>General Take Home Messages from DEISC Work Group Reports</a:t>
            </a:r>
          </a:p>
        </p:txBody>
      </p:sp>
    </p:spTree>
    <p:extLst>
      <p:ext uri="{BB962C8B-B14F-4D97-AF65-F5344CB8AC3E}">
        <p14:creationId xmlns:p14="http://schemas.microsoft.com/office/powerpoint/2010/main" val="103101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5F95476-4208-4E55-9593-6CC0BF7BD1E5}"/>
              </a:ext>
            </a:extLst>
          </p:cNvPr>
          <p:cNvSpPr txBox="1"/>
          <p:nvPr/>
        </p:nvSpPr>
        <p:spPr>
          <a:xfrm>
            <a:off x="626798" y="3678939"/>
            <a:ext cx="4921288" cy="898060"/>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sz="2000" dirty="0">
                <a:solidFill>
                  <a:schemeClr val="bg1"/>
                </a:solidFill>
                <a:latin typeface="Gotham Book"/>
              </a:rPr>
              <a:t>Nurturing a diverse  and inclusive university community</a:t>
            </a:r>
          </a:p>
        </p:txBody>
      </p:sp>
      <p:sp>
        <p:nvSpPr>
          <p:cNvPr id="15" name="TextBox 14">
            <a:extLst>
              <a:ext uri="{FF2B5EF4-FFF2-40B4-BE49-F238E27FC236}">
                <a16:creationId xmlns:a16="http://schemas.microsoft.com/office/drawing/2014/main" id="{76D84C6A-5BBC-476E-95FC-75E3760612C0}"/>
              </a:ext>
            </a:extLst>
          </p:cNvPr>
          <p:cNvSpPr txBox="1"/>
          <p:nvPr/>
        </p:nvSpPr>
        <p:spPr>
          <a:xfrm>
            <a:off x="626798" y="1121306"/>
            <a:ext cx="4945042" cy="911375"/>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sz="2000" dirty="0">
                <a:solidFill>
                  <a:schemeClr val="bg1"/>
                </a:solidFill>
                <a:latin typeface="Gotham Book"/>
              </a:rPr>
              <a:t>Expanding diversity and increasing  inclusive education, research, and scholarship</a:t>
            </a:r>
          </a:p>
        </p:txBody>
      </p:sp>
      <p:sp>
        <p:nvSpPr>
          <p:cNvPr id="17" name="TextBox 16">
            <a:extLst>
              <a:ext uri="{FF2B5EF4-FFF2-40B4-BE49-F238E27FC236}">
                <a16:creationId xmlns:a16="http://schemas.microsoft.com/office/drawing/2014/main" id="{8B16B713-690C-4215-AE40-DB2BFE0F9BE2}"/>
              </a:ext>
            </a:extLst>
          </p:cNvPr>
          <p:cNvSpPr txBox="1"/>
          <p:nvPr/>
        </p:nvSpPr>
        <p:spPr>
          <a:xfrm>
            <a:off x="630795" y="2369644"/>
            <a:ext cx="4954922" cy="906948"/>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sz="2000" dirty="0">
                <a:solidFill>
                  <a:schemeClr val="bg1"/>
                </a:solidFill>
                <a:latin typeface="Gotham Book"/>
              </a:rPr>
              <a:t>Fostering an equitable and inclusive campus culture</a:t>
            </a:r>
          </a:p>
        </p:txBody>
      </p:sp>
      <p:sp>
        <p:nvSpPr>
          <p:cNvPr id="18" name="TextBox 17">
            <a:extLst>
              <a:ext uri="{FF2B5EF4-FFF2-40B4-BE49-F238E27FC236}">
                <a16:creationId xmlns:a16="http://schemas.microsoft.com/office/drawing/2014/main" id="{784EB0FC-37D5-4888-BD8F-8E996E8143AC}"/>
              </a:ext>
            </a:extLst>
          </p:cNvPr>
          <p:cNvSpPr txBox="1"/>
          <p:nvPr/>
        </p:nvSpPr>
        <p:spPr>
          <a:xfrm>
            <a:off x="630794" y="4990558"/>
            <a:ext cx="4917291" cy="856124"/>
          </a:xfrm>
          <a:prstGeom prst="rect">
            <a:avLst/>
          </a:prstGeom>
          <a:solidFill>
            <a:srgbClr val="18453B"/>
          </a:solidFill>
          <a:effectLst>
            <a:outerShdw blurRad="50800" dist="38100" dir="2700000" algn="tl" rotWithShape="0">
              <a:prstClr val="black">
                <a:alpha val="40000"/>
              </a:prstClr>
            </a:outerShdw>
          </a:effectLst>
        </p:spPr>
        <p:txBody>
          <a:bodyPr wrap="square" rtlCol="0" anchor="ctr" anchorCtr="0">
            <a:noAutofit/>
          </a:bodyPr>
          <a:lstStyle/>
          <a:p>
            <a:pPr marL="0" lvl="1"/>
            <a:r>
              <a:rPr lang="en-US" sz="2000" dirty="0">
                <a:solidFill>
                  <a:schemeClr val="bg1"/>
                </a:solidFill>
                <a:latin typeface="Gotham Book"/>
              </a:rPr>
              <a:t>Elevating engagement through  connections with community</a:t>
            </a:r>
          </a:p>
        </p:txBody>
      </p:sp>
      <p:sp>
        <p:nvSpPr>
          <p:cNvPr id="2" name="Arrow: Left 1" descr="Right arrow pointing from Analysis of Work Group Recommendations to Strategic Goal Areas for DEI Plan">
            <a:extLst>
              <a:ext uri="{FF2B5EF4-FFF2-40B4-BE49-F238E27FC236}">
                <a16:creationId xmlns:a16="http://schemas.microsoft.com/office/drawing/2014/main" id="{724AFB6B-3B80-493E-A5D1-C840EE080D57}"/>
              </a:ext>
            </a:extLst>
          </p:cNvPr>
          <p:cNvSpPr/>
          <p:nvPr/>
        </p:nvSpPr>
        <p:spPr>
          <a:xfrm rot="10800000">
            <a:off x="5856707" y="1387050"/>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F39E28E-6BCE-48EB-A47D-BB8AFBD5A72F}"/>
              </a:ext>
            </a:extLst>
          </p:cNvPr>
          <p:cNvSpPr txBox="1"/>
          <p:nvPr/>
        </p:nvSpPr>
        <p:spPr>
          <a:xfrm>
            <a:off x="6791125" y="1121307"/>
            <a:ext cx="4994220" cy="911376"/>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800" b="1" kern="1200" dirty="0">
                <a:solidFill>
                  <a:schemeClr val="tx1"/>
                </a:solidFill>
              </a:rPr>
              <a:t>Increase Diversity </a:t>
            </a:r>
          </a:p>
        </p:txBody>
      </p:sp>
      <p:sp>
        <p:nvSpPr>
          <p:cNvPr id="24" name="Arrow: Left 23" descr="Right arrow pointing from Analysis of Work Group Recommendations to Strategic Goal Areas for DEI Plan">
            <a:extLst>
              <a:ext uri="{FF2B5EF4-FFF2-40B4-BE49-F238E27FC236}">
                <a16:creationId xmlns:a16="http://schemas.microsoft.com/office/drawing/2014/main" id="{12A60414-EB43-4A4B-8B1B-B5E355749F0B}"/>
              </a:ext>
            </a:extLst>
          </p:cNvPr>
          <p:cNvSpPr/>
          <p:nvPr/>
        </p:nvSpPr>
        <p:spPr>
          <a:xfrm rot="10800000">
            <a:off x="5869280" y="2588219"/>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Left 24" descr="Right arrow pointing from Analysis of Work Group Recommendations to Strategic Goal Areas for DEI Plan">
            <a:extLst>
              <a:ext uri="{FF2B5EF4-FFF2-40B4-BE49-F238E27FC236}">
                <a16:creationId xmlns:a16="http://schemas.microsoft.com/office/drawing/2014/main" id="{F68B90D2-8847-4A66-831F-2591238FBA17}"/>
              </a:ext>
            </a:extLst>
          </p:cNvPr>
          <p:cNvSpPr/>
          <p:nvPr/>
        </p:nvSpPr>
        <p:spPr>
          <a:xfrm rot="10800000">
            <a:off x="5894426" y="3789388"/>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Left 26" descr="Right arrow pointing from Analysis of Work Group Recommendations to Strategic Goal Areas for DEI Plan">
            <a:extLst>
              <a:ext uri="{FF2B5EF4-FFF2-40B4-BE49-F238E27FC236}">
                <a16:creationId xmlns:a16="http://schemas.microsoft.com/office/drawing/2014/main" id="{CFE86C93-F4B6-4F50-A5B7-02B027D6D49E}"/>
              </a:ext>
            </a:extLst>
          </p:cNvPr>
          <p:cNvSpPr/>
          <p:nvPr/>
        </p:nvSpPr>
        <p:spPr>
          <a:xfrm rot="10800000">
            <a:off x="5881853" y="4990558"/>
            <a:ext cx="600275" cy="484632"/>
          </a:xfrm>
          <a:prstGeom prst="leftArrow">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952D5B6-9FA7-48D6-A333-E8CA7E57A01C}"/>
              </a:ext>
            </a:extLst>
          </p:cNvPr>
          <p:cNvSpPr txBox="1"/>
          <p:nvPr/>
        </p:nvSpPr>
        <p:spPr>
          <a:xfrm>
            <a:off x="6789555" y="2369652"/>
            <a:ext cx="4968567" cy="906948"/>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800" b="1" kern="1200" dirty="0">
                <a:solidFill>
                  <a:schemeClr val="tx1"/>
                </a:solidFill>
              </a:rPr>
              <a:t>Ensure Equity</a:t>
            </a:r>
          </a:p>
        </p:txBody>
      </p:sp>
      <p:sp>
        <p:nvSpPr>
          <p:cNvPr id="31" name="TextBox 30">
            <a:extLst>
              <a:ext uri="{FF2B5EF4-FFF2-40B4-BE49-F238E27FC236}">
                <a16:creationId xmlns:a16="http://schemas.microsoft.com/office/drawing/2014/main" id="{032CC7A0-362A-432D-836C-E1DB3AD244F4}"/>
              </a:ext>
            </a:extLst>
          </p:cNvPr>
          <p:cNvSpPr txBox="1"/>
          <p:nvPr/>
        </p:nvSpPr>
        <p:spPr>
          <a:xfrm>
            <a:off x="6741946" y="3618762"/>
            <a:ext cx="5043399" cy="958240"/>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2800" b="1" dirty="0">
                <a:solidFill>
                  <a:schemeClr val="tx1"/>
                </a:solidFill>
              </a:rPr>
              <a:t>Promote Inclusion</a:t>
            </a:r>
            <a:endParaRPr lang="en-US" sz="2800" b="1" kern="1200" dirty="0">
              <a:solidFill>
                <a:schemeClr val="tx1"/>
              </a:solidFill>
            </a:endParaRPr>
          </a:p>
        </p:txBody>
      </p:sp>
      <p:sp>
        <p:nvSpPr>
          <p:cNvPr id="32" name="TextBox 31">
            <a:extLst>
              <a:ext uri="{FF2B5EF4-FFF2-40B4-BE49-F238E27FC236}">
                <a16:creationId xmlns:a16="http://schemas.microsoft.com/office/drawing/2014/main" id="{4575C934-07D7-4966-A910-10711199FB17}"/>
              </a:ext>
            </a:extLst>
          </p:cNvPr>
          <p:cNvSpPr txBox="1"/>
          <p:nvPr/>
        </p:nvSpPr>
        <p:spPr>
          <a:xfrm>
            <a:off x="6789556" y="4888453"/>
            <a:ext cx="4995790" cy="958231"/>
          </a:xfrm>
          <a:prstGeom prst="rect">
            <a:avLst/>
          </a:prstGeom>
          <a:ln/>
        </p:spPr>
        <p:style>
          <a:lnRef idx="0">
            <a:schemeClr val="accent2"/>
          </a:lnRef>
          <a:fillRef idx="3">
            <a:schemeClr val="accent2"/>
          </a:fillRef>
          <a:effectRef idx="3">
            <a:schemeClr val="accent2"/>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800" b="1" dirty="0">
                <a:solidFill>
                  <a:schemeClr val="tx1"/>
                </a:solidFill>
              </a:rPr>
              <a:t>Enhance </a:t>
            </a:r>
            <a:r>
              <a:rPr lang="en-US" sz="2800" b="1" kern="1200" dirty="0">
                <a:solidFill>
                  <a:schemeClr val="tx1"/>
                </a:solidFill>
              </a:rPr>
              <a:t>Outreach and  Engagement</a:t>
            </a:r>
          </a:p>
        </p:txBody>
      </p:sp>
      <p:sp>
        <p:nvSpPr>
          <p:cNvPr id="6" name="Rectangle 5">
            <a:extLst>
              <a:ext uri="{FF2B5EF4-FFF2-40B4-BE49-F238E27FC236}">
                <a16:creationId xmlns:a16="http://schemas.microsoft.com/office/drawing/2014/main" id="{F70A446B-765C-417A-874D-96C420B2993C}"/>
              </a:ext>
            </a:extLst>
          </p:cNvPr>
          <p:cNvSpPr/>
          <p:nvPr/>
        </p:nvSpPr>
        <p:spPr>
          <a:xfrm>
            <a:off x="7310546" y="356296"/>
            <a:ext cx="4383636" cy="369332"/>
          </a:xfrm>
          <a:prstGeom prst="rect">
            <a:avLst/>
          </a:prstGeom>
        </p:spPr>
        <p:txBody>
          <a:bodyPr wrap="none">
            <a:spAutoFit/>
          </a:bodyPr>
          <a:lstStyle/>
          <a:p>
            <a:pPr lvl="0">
              <a:defRPr/>
            </a:pPr>
            <a:r>
              <a:rPr lang="en-US" dirty="0">
                <a:solidFill>
                  <a:srgbClr val="18453B"/>
                </a:solidFill>
                <a:latin typeface="Arial Black" panose="020B0A04020102020204" pitchFamily="34" charset="0"/>
                <a:cs typeface="Arial" panose="020B0604020202020204" pitchFamily="34" charset="0"/>
              </a:rPr>
              <a:t>Strategic Goal Areas for DEI Plan</a:t>
            </a:r>
          </a:p>
        </p:txBody>
      </p:sp>
      <p:sp>
        <p:nvSpPr>
          <p:cNvPr id="33" name="Rectangle 32">
            <a:extLst>
              <a:ext uri="{FF2B5EF4-FFF2-40B4-BE49-F238E27FC236}">
                <a16:creationId xmlns:a16="http://schemas.microsoft.com/office/drawing/2014/main" id="{65CD88F3-0B96-436E-BB57-90AD8CF4F9F7}"/>
              </a:ext>
            </a:extLst>
          </p:cNvPr>
          <p:cNvSpPr/>
          <p:nvPr/>
        </p:nvSpPr>
        <p:spPr>
          <a:xfrm>
            <a:off x="371960" y="325518"/>
            <a:ext cx="6122742" cy="400110"/>
          </a:xfrm>
          <a:prstGeom prst="rect">
            <a:avLst/>
          </a:prstGeom>
        </p:spPr>
        <p:txBody>
          <a:bodyPr wrap="square">
            <a:spAutoFit/>
          </a:bodyPr>
          <a:lstStyle/>
          <a:p>
            <a:pPr lvl="0">
              <a:defRPr/>
            </a:pPr>
            <a:r>
              <a:rPr lang="en-US" sz="2000" dirty="0">
                <a:solidFill>
                  <a:srgbClr val="18453B"/>
                </a:solidFill>
                <a:latin typeface="Arial Black" panose="020B0A04020102020204" pitchFamily="34" charset="0"/>
                <a:cs typeface="Arial" panose="020B0604020202020204" pitchFamily="34" charset="0"/>
              </a:rPr>
              <a:t>Analysis of Work Group Recommendations</a:t>
            </a:r>
          </a:p>
        </p:txBody>
      </p:sp>
      <p:sp>
        <p:nvSpPr>
          <p:cNvPr id="3" name="Title 2" hidden="1">
            <a:extLst>
              <a:ext uri="{FF2B5EF4-FFF2-40B4-BE49-F238E27FC236}">
                <a16:creationId xmlns:a16="http://schemas.microsoft.com/office/drawing/2014/main" id="{7D48BA8D-926E-4A7F-909E-19569B0512D8}"/>
              </a:ext>
            </a:extLst>
          </p:cNvPr>
          <p:cNvSpPr>
            <a:spLocks noGrp="1"/>
          </p:cNvSpPr>
          <p:nvPr>
            <p:ph type="title" idx="4294967295"/>
          </p:nvPr>
        </p:nvSpPr>
        <p:spPr>
          <a:xfrm>
            <a:off x="0" y="-2237381"/>
            <a:ext cx="10515600" cy="1325563"/>
          </a:xfrm>
        </p:spPr>
        <p:txBody>
          <a:bodyPr/>
          <a:lstStyle/>
          <a:p>
            <a:r>
              <a:rPr lang="en-US" dirty="0"/>
              <a:t>Analysis of Work Group Recommendations</a:t>
            </a:r>
            <a:r>
              <a:rPr lang="en-US" baseline="0" dirty="0"/>
              <a:t> / Strategic Goal Areas for DEI Plan</a:t>
            </a:r>
            <a:endParaRPr lang="en-US" dirty="0"/>
          </a:p>
        </p:txBody>
      </p:sp>
    </p:spTree>
    <p:extLst>
      <p:ext uri="{BB962C8B-B14F-4D97-AF65-F5344CB8AC3E}">
        <p14:creationId xmlns:p14="http://schemas.microsoft.com/office/powerpoint/2010/main" val="2204661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533400" y="376535"/>
            <a:ext cx="11201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rPr>
              <a:t>Social Identities of Diversity  </a:t>
            </a: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7547445C-E851-472A-9EDD-8C846EB07D23}"/>
              </a:ext>
            </a:extLst>
          </p:cNvPr>
          <p:cNvSpPr>
            <a:spLocks noGrp="1"/>
          </p:cNvSpPr>
          <p:nvPr>
            <p:ph idx="1"/>
          </p:nvPr>
        </p:nvSpPr>
        <p:spPr>
          <a:xfrm>
            <a:off x="753669" y="960902"/>
            <a:ext cx="10515600" cy="5058898"/>
          </a:xfrm>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Content Placeholder 3">
            <a:extLst>
              <a:ext uri="{FF2B5EF4-FFF2-40B4-BE49-F238E27FC236}">
                <a16:creationId xmlns:a16="http://schemas.microsoft.com/office/drawing/2014/main" id="{C3677913-B95B-4B04-AB77-CCFD746BCD24}"/>
              </a:ext>
            </a:extLst>
          </p:cNvPr>
          <p:cNvSpPr txBox="1">
            <a:spLocks/>
          </p:cNvSpPr>
          <p:nvPr/>
        </p:nvSpPr>
        <p:spPr>
          <a:xfrm>
            <a:off x="640080" y="838200"/>
            <a:ext cx="11037570" cy="5181589"/>
          </a:xfrm>
          <a:prstGeom prst="rect">
            <a:avLst/>
          </a:prstGeom>
          <a:solidFill>
            <a:srgbClr val="18453B"/>
          </a:solidFill>
        </p:spPr>
        <p:txBody>
          <a:bodyPr vert="horz" wrap="square" lIns="91440" tIns="45720" rIns="91440" bIns="45720" rtlCol="0" anchor="t">
            <a:noAutofit/>
          </a:bodyPr>
          <a:lstStyle/>
          <a:p>
            <a:pPr marL="0" marR="0" algn="just">
              <a:lnSpc>
                <a:spcPct val="120000"/>
              </a:lnSpc>
              <a:spcBef>
                <a:spcPts val="0"/>
              </a:spcBef>
              <a:spcAft>
                <a:spcPts val="0"/>
              </a:spcAft>
            </a:pPr>
            <a:r>
              <a:rPr lang="en-US" sz="2000" kern="1200" dirty="0">
                <a:solidFill>
                  <a:srgbClr val="FFFFFF"/>
                </a:solidFill>
                <a:effectLst/>
                <a:latin typeface="Gotham Book"/>
                <a:ea typeface="Calibri" panose="020F0502020204030204" pitchFamily="34" charset="0"/>
                <a:cs typeface="Times New Roman" panose="02020603050405020304" pitchFamily="18" charset="0"/>
              </a:rPr>
              <a:t>In the initial charge letter (January 17, 2020) from President Stanley, he directed the Diversity, Equity, and Inclusion  Steering Committee (DEISC) to broadly examine diversity, equity, and inclusion with a  focus on</a:t>
            </a:r>
            <a:r>
              <a:rPr lang="en-US" sz="2000" i="1" kern="1200" dirty="0">
                <a:solidFill>
                  <a:srgbClr val="FFFFFF"/>
                </a:solidFill>
                <a:effectLst/>
                <a:latin typeface="Gotham Book"/>
                <a:ea typeface="Calibri" panose="020F0502020204030204" pitchFamily="34" charset="0"/>
                <a:cs typeface="Times New Roman" panose="02020603050405020304" pitchFamily="18" charset="0"/>
              </a:rPr>
              <a:t> </a:t>
            </a:r>
            <a:r>
              <a:rPr lang="en-US" sz="2000" b="1" i="1" kern="1200" dirty="0">
                <a:solidFill>
                  <a:srgbClr val="FFFFFF"/>
                </a:solidFill>
                <a:effectLst/>
                <a:latin typeface="Gotham Book"/>
                <a:ea typeface="Calibri" panose="020F0502020204030204" pitchFamily="34" charset="0"/>
                <a:cs typeface="Times New Roman" panose="02020603050405020304" pitchFamily="18" charset="0"/>
              </a:rPr>
              <a:t>“…social identities, including age, color, disability status, ethnicity, gender, gender identity, national origin, race, religion, sexual orientation, socioeconomic level and veteran status.” </a:t>
            </a:r>
          </a:p>
          <a:p>
            <a:pPr marL="0" marR="0" algn="just">
              <a:lnSpc>
                <a:spcPct val="120000"/>
              </a:lnSpc>
              <a:spcBef>
                <a:spcPts val="0"/>
              </a:spcBef>
              <a:spcAft>
                <a:spcPts val="0"/>
              </a:spcAft>
            </a:pPr>
            <a:endParaRPr lang="en-US" sz="1400" b="1" i="1" dirty="0">
              <a:solidFill>
                <a:srgbClr val="FFFFFF"/>
              </a:solidFill>
              <a:latin typeface="Gotham Book"/>
              <a:ea typeface="Calibri" panose="020F0502020204030204" pitchFamily="34" charset="0"/>
              <a:cs typeface="Times New Roman" panose="02020603050405020304" pitchFamily="18" charset="0"/>
            </a:endParaRPr>
          </a:p>
          <a:p>
            <a:pPr marL="0" marR="0" algn="just">
              <a:lnSpc>
                <a:spcPct val="120000"/>
              </a:lnSpc>
              <a:spcBef>
                <a:spcPts val="0"/>
              </a:spcBef>
              <a:spcAft>
                <a:spcPts val="0"/>
              </a:spcAft>
            </a:pPr>
            <a:r>
              <a:rPr lang="en-US" sz="2000" kern="1200" dirty="0">
                <a:solidFill>
                  <a:srgbClr val="FFFFFF"/>
                </a:solidFill>
                <a:effectLst/>
                <a:latin typeface="Gotham Book"/>
                <a:ea typeface="Calibri" panose="020F0502020204030204" pitchFamily="34" charset="0"/>
                <a:cs typeface="Times New Roman" panose="02020603050405020304" pitchFamily="18" charset="0"/>
              </a:rPr>
              <a:t>Throughout the recommendations included in the report the terms </a:t>
            </a:r>
            <a:r>
              <a:rPr lang="en-US" sz="2000" b="1" i="1" u="sng" kern="1200" dirty="0">
                <a:solidFill>
                  <a:srgbClr val="FFFFFF"/>
                </a:solidFill>
                <a:effectLst/>
                <a:latin typeface="Gotham Book"/>
                <a:ea typeface="Calibri" panose="020F0502020204030204" pitchFamily="34" charset="0"/>
                <a:cs typeface="Times New Roman" panose="02020603050405020304" pitchFamily="18" charset="0"/>
              </a:rPr>
              <a:t>diverse populations/diverse backgrounds</a:t>
            </a:r>
            <a:r>
              <a:rPr lang="en-US" sz="2000" kern="1200" dirty="0">
                <a:solidFill>
                  <a:srgbClr val="FFFFFF"/>
                </a:solidFill>
                <a:effectLst/>
                <a:latin typeface="Gotham Book"/>
                <a:ea typeface="Calibri" panose="020F0502020204030204" pitchFamily="34" charset="0"/>
                <a:cs typeface="Times New Roman" panose="02020603050405020304" pitchFamily="18" charset="0"/>
              </a:rPr>
              <a:t> </a:t>
            </a:r>
            <a:r>
              <a:rPr lang="en-US" sz="2000" b="1" kern="1200" dirty="0">
                <a:solidFill>
                  <a:srgbClr val="FFFFFF"/>
                </a:solidFill>
                <a:effectLst/>
                <a:latin typeface="Gotham Book"/>
                <a:ea typeface="Calibri" panose="020F0502020204030204" pitchFamily="34" charset="0"/>
                <a:cs typeface="Times New Roman" panose="02020603050405020304" pitchFamily="18" charset="0"/>
              </a:rPr>
              <a:t>are meant to comprehensively include individuals from all social identities – as noted in the groups identified by the President in his charge.</a:t>
            </a:r>
          </a:p>
          <a:p>
            <a:pPr marL="0" marR="0" algn="just">
              <a:lnSpc>
                <a:spcPct val="120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20000"/>
              </a:lnSpc>
              <a:spcBef>
                <a:spcPts val="0"/>
              </a:spcBef>
              <a:spcAft>
                <a:spcPts val="0"/>
              </a:spcAft>
            </a:pPr>
            <a:r>
              <a:rPr lang="en-US" sz="2000" kern="1200" dirty="0">
                <a:solidFill>
                  <a:srgbClr val="FFFFFF"/>
                </a:solidFill>
                <a:effectLst/>
                <a:latin typeface="Gotham Book"/>
                <a:ea typeface="Calibri" panose="020F0502020204030204" pitchFamily="34" charset="0"/>
                <a:cs typeface="Times New Roman" panose="02020603050405020304" pitchFamily="18" charset="0"/>
              </a:rPr>
              <a:t>The term historically underrepresented refers to groups whose representation in higher education is less than their representation in the state and national population. </a:t>
            </a:r>
          </a:p>
          <a:p>
            <a:pPr marL="0" marR="0" algn="just">
              <a:lnSpc>
                <a:spcPct val="120000"/>
              </a:lnSpc>
              <a:spcBef>
                <a:spcPts val="0"/>
              </a:spcBef>
              <a:spcAft>
                <a:spcPts val="0"/>
              </a:spcAft>
            </a:pPr>
            <a:endParaRPr lang="en-US" sz="1400" dirty="0">
              <a:solidFill>
                <a:srgbClr val="FFFFFF"/>
              </a:solidFill>
              <a:latin typeface="Gotham Book"/>
              <a:ea typeface="Calibri" panose="020F0502020204030204" pitchFamily="34" charset="0"/>
              <a:cs typeface="Times New Roman" panose="02020603050405020304" pitchFamily="18" charset="0"/>
            </a:endParaRPr>
          </a:p>
          <a:p>
            <a:pPr marL="0" marR="0" algn="just">
              <a:lnSpc>
                <a:spcPct val="120000"/>
              </a:lnSpc>
              <a:spcBef>
                <a:spcPts val="0"/>
              </a:spcBef>
              <a:spcAft>
                <a:spcPts val="0"/>
              </a:spcAft>
            </a:pPr>
            <a:r>
              <a:rPr lang="en-US" sz="2000" kern="1200" dirty="0">
                <a:solidFill>
                  <a:srgbClr val="FFFFFF"/>
                </a:solidFill>
                <a:effectLst/>
                <a:latin typeface="Gotham Book"/>
                <a:ea typeface="Calibri" panose="020F0502020204030204" pitchFamily="34" charset="0"/>
                <a:cs typeface="Times New Roman" panose="02020603050405020304" pitchFamily="18" charset="0"/>
              </a:rPr>
              <a:t>The term disadvantaged refers to individuals whose educational, economic, geographic, and social backgrounds, including  social identities, place them at risk.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7" hidden="1">
            <a:extLst>
              <a:ext uri="{FF2B5EF4-FFF2-40B4-BE49-F238E27FC236}">
                <a16:creationId xmlns:a16="http://schemas.microsoft.com/office/drawing/2014/main" id="{4A87D2FE-45E1-4B3A-9016-BBCEFF8003C7}"/>
              </a:ext>
            </a:extLst>
          </p:cNvPr>
          <p:cNvSpPr>
            <a:spLocks noGrp="1"/>
          </p:cNvSpPr>
          <p:nvPr>
            <p:ph type="title" idx="4294967295"/>
          </p:nvPr>
        </p:nvSpPr>
        <p:spPr>
          <a:xfrm>
            <a:off x="298939" y="-2307736"/>
            <a:ext cx="10515600" cy="1325563"/>
          </a:xfrm>
        </p:spPr>
        <p:txBody>
          <a:bodyPr/>
          <a:lstStyle/>
          <a:p>
            <a:r>
              <a:rPr lang="en-US" dirty="0"/>
              <a:t>Social Identities of Diversity</a:t>
            </a:r>
          </a:p>
        </p:txBody>
      </p:sp>
    </p:spTree>
    <p:extLst>
      <p:ext uri="{BB962C8B-B14F-4D97-AF65-F5344CB8AC3E}">
        <p14:creationId xmlns:p14="http://schemas.microsoft.com/office/powerpoint/2010/main" val="2796170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5AB1166-793F-4819-AA2C-20D9AEAB3FCA}"/>
              </a:ext>
              <a:ext uri="{C183D7F6-B498-43B3-948B-1728B52AA6E4}">
                <adec:decorative xmlns:adec="http://schemas.microsoft.com/office/drawing/2017/decorative" val="1"/>
              </a:ext>
            </a:extLst>
          </p:cNvPr>
          <p:cNvCxnSpPr>
            <a:cxnSpLocks/>
          </p:cNvCxnSpPr>
          <p:nvPr/>
        </p:nvCxnSpPr>
        <p:spPr>
          <a:xfrm>
            <a:off x="0" y="6858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1" name="Title 3">
            <a:extLst>
              <a:ext uri="{FF2B5EF4-FFF2-40B4-BE49-F238E27FC236}">
                <a16:creationId xmlns:a16="http://schemas.microsoft.com/office/drawing/2014/main" id="{CD342FEE-D353-493F-B086-3113B9D1E4BC}"/>
              </a:ext>
            </a:extLst>
          </p:cNvPr>
          <p:cNvSpPr txBox="1">
            <a:spLocks/>
          </p:cNvSpPr>
          <p:nvPr/>
        </p:nvSpPr>
        <p:spPr>
          <a:xfrm>
            <a:off x="518261" y="224806"/>
            <a:ext cx="11388203" cy="480233"/>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EDF253D-DA20-4160-801E-18EFA42C855E}"/>
              </a:ext>
            </a:extLst>
          </p:cNvPr>
          <p:cNvSpPr txBox="1"/>
          <p:nvPr/>
        </p:nvSpPr>
        <p:spPr>
          <a:xfrm rot="10800000" flipH="1" flipV="1">
            <a:off x="518260" y="1479554"/>
            <a:ext cx="11292740" cy="4500810"/>
          </a:xfrm>
          <a:prstGeom prst="rect">
            <a:avLst/>
          </a:prstGeom>
          <a:solidFill>
            <a:srgbClr val="18453B"/>
          </a:solidFill>
          <a:ln>
            <a:noFill/>
          </a:ln>
          <a:effectLst>
            <a:outerShdw blurRad="50800" dist="38100" algn="l" rotWithShape="0">
              <a:prstClr val="black">
                <a:alpha val="40000"/>
              </a:prstClr>
            </a:outerShdw>
          </a:effectLst>
        </p:spPr>
        <p:txBody>
          <a:bodyPr wrap="square" rtlCol="0">
            <a:noAutofit/>
          </a:bodyPr>
          <a:lstStyle/>
          <a:p>
            <a:r>
              <a:rPr lang="en-US" sz="3000" dirty="0">
                <a:solidFill>
                  <a:schemeClr val="bg1"/>
                </a:solidFill>
              </a:rPr>
              <a:t>Diversity ensures that our varied collective, and individual identities and differences are represented, affirmed, and valued.  This is accomplished through deliberate efforts and accountability to diversify the campus community in multiple ways.  Through specific data-informed initiatives, we will increase diversity throughout the MSU community with the ultimate goal of becoming a national leader in this area.  We will establish and sustain empirically-based initiatives to increase the success of MSU’s diverse student and employee community across the social identity groups identified.</a:t>
            </a:r>
          </a:p>
          <a:p>
            <a:endParaRPr lang="en-US" sz="900" dirty="0">
              <a:solidFill>
                <a:schemeClr val="bg1"/>
              </a:solidFill>
            </a:endParaRPr>
          </a:p>
        </p:txBody>
      </p:sp>
      <p:sp>
        <p:nvSpPr>
          <p:cNvPr id="6" name="TextBox 5">
            <a:extLst>
              <a:ext uri="{FF2B5EF4-FFF2-40B4-BE49-F238E27FC236}">
                <a16:creationId xmlns:a16="http://schemas.microsoft.com/office/drawing/2014/main" id="{31748381-0006-4A19-BAE9-4289FB3FFB7A}"/>
              </a:ext>
            </a:extLst>
          </p:cNvPr>
          <p:cNvSpPr txBox="1"/>
          <p:nvPr/>
        </p:nvSpPr>
        <p:spPr>
          <a:xfrm flipH="1">
            <a:off x="1907061" y="312522"/>
            <a:ext cx="8283686" cy="988719"/>
          </a:xfrm>
          <a:prstGeom prst="rect">
            <a:avLst/>
          </a:prstGeom>
          <a:solidFill>
            <a:srgbClr val="F08521"/>
          </a:solidFill>
          <a:scene3d>
            <a:camera prst="orthographicFront"/>
            <a:lightRig rig="threePt" dir="t"/>
          </a:scene3d>
          <a:sp3d>
            <a:bevelT w="165100" prst="coolSlant"/>
          </a:sp3d>
        </p:spPr>
        <p:txBody>
          <a:bodyPr wrap="square" rtlCol="0" anchor="ctr" anchorCtr="1">
            <a:noAutofit/>
          </a:bodyPr>
          <a:lstStyle/>
          <a:p>
            <a:pPr algn="ctr"/>
            <a:r>
              <a:rPr lang="en-US" sz="3200" b="1" dirty="0">
                <a:latin typeface="Gotham Book"/>
              </a:rPr>
              <a:t>Increase Diversity</a:t>
            </a:r>
          </a:p>
        </p:txBody>
      </p:sp>
      <p:sp>
        <p:nvSpPr>
          <p:cNvPr id="2" name="Title 1">
            <a:extLst>
              <a:ext uri="{FF2B5EF4-FFF2-40B4-BE49-F238E27FC236}">
                <a16:creationId xmlns:a16="http://schemas.microsoft.com/office/drawing/2014/main" id="{C93B265C-9D37-4F31-BB2D-D73945806978}"/>
              </a:ext>
            </a:extLst>
          </p:cNvPr>
          <p:cNvSpPr>
            <a:spLocks noGrp="1"/>
          </p:cNvSpPr>
          <p:nvPr>
            <p:ph type="title"/>
          </p:nvPr>
        </p:nvSpPr>
        <p:spPr>
          <a:xfrm>
            <a:off x="298939" y="-1841714"/>
            <a:ext cx="10515600" cy="722904"/>
          </a:xfrm>
        </p:spPr>
        <p:txBody>
          <a:bodyPr/>
          <a:lstStyle/>
          <a:p>
            <a:r>
              <a:rPr lang="en-US" dirty="0"/>
              <a:t>Increase Diversity (</a:t>
            </a:r>
            <a:r>
              <a:rPr lang="en-US" dirty="0" err="1"/>
              <a:t>pg</a:t>
            </a:r>
            <a:r>
              <a:rPr lang="en-US" dirty="0"/>
              <a:t> 1 of 4)</a:t>
            </a:r>
          </a:p>
        </p:txBody>
      </p:sp>
    </p:spTree>
    <p:extLst>
      <p:ext uri="{BB962C8B-B14F-4D97-AF65-F5344CB8AC3E}">
        <p14:creationId xmlns:p14="http://schemas.microsoft.com/office/powerpoint/2010/main" val="3817035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887068F-BB90-45B5-A589-119B6CC853AE}"/>
              </a:ext>
            </a:extLst>
          </p:cNvPr>
          <p:cNvSpPr txBox="1">
            <a:spLocks/>
          </p:cNvSpPr>
          <p:nvPr/>
        </p:nvSpPr>
        <p:spPr>
          <a:xfrm>
            <a:off x="486611" y="1180697"/>
            <a:ext cx="10896600" cy="4803387"/>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18453B"/>
                </a:solidFill>
              </a:rPr>
              <a:t>Data Collection</a:t>
            </a:r>
            <a:endParaRPr lang="en-US" dirty="0">
              <a:solidFill>
                <a:srgbClr val="18453B"/>
              </a:solidFill>
            </a:endParaRPr>
          </a:p>
          <a:p>
            <a:r>
              <a:rPr lang="en-US" u="sng" dirty="0">
                <a:solidFill>
                  <a:srgbClr val="008567"/>
                </a:solidFill>
              </a:rPr>
              <a:t>Recommendation 1</a:t>
            </a:r>
            <a:r>
              <a:rPr lang="en-US" dirty="0">
                <a:solidFill>
                  <a:srgbClr val="008567"/>
                </a:solidFill>
              </a:rPr>
              <a:t>: </a:t>
            </a:r>
            <a:r>
              <a:rPr lang="en-US" dirty="0"/>
              <a:t>Improve MSU’s data collection, reporting, and dissemination to reflect DEI best practices by recognizing the diversity (i.e., diverse social identities) of the student and employee community on campus  </a:t>
            </a:r>
          </a:p>
          <a:p>
            <a:endParaRPr lang="en-US" dirty="0">
              <a:solidFill>
                <a:srgbClr val="18453B"/>
              </a:solidFill>
              <a:latin typeface="Gotham Book"/>
            </a:endParaRPr>
          </a:p>
          <a:p>
            <a:pPr marL="0" indent="0">
              <a:buFont typeface="Arial" panose="020B0604020202020204" pitchFamily="34" charset="0"/>
              <a:buNone/>
            </a:pPr>
            <a:r>
              <a:rPr lang="en-US" b="1" dirty="0">
                <a:solidFill>
                  <a:srgbClr val="18453B"/>
                </a:solidFill>
              </a:rPr>
              <a:t>Graduation/Opportunity Gaps </a:t>
            </a:r>
          </a:p>
          <a:p>
            <a:r>
              <a:rPr lang="en-US" u="sng" dirty="0">
                <a:solidFill>
                  <a:srgbClr val="008567"/>
                </a:solidFill>
              </a:rPr>
              <a:t>Recommendation 2</a:t>
            </a:r>
            <a:r>
              <a:rPr lang="en-US" dirty="0">
                <a:solidFill>
                  <a:srgbClr val="008567"/>
                </a:solidFill>
              </a:rPr>
              <a:t>:</a:t>
            </a:r>
            <a:r>
              <a:rPr lang="en-US" dirty="0"/>
              <a:t> Use a data-informed approach to mitigate disparities evident in persistence and graduation rates between racial and ethnic groups  and increase the degree completion rates for all students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solidFill>
                  <a:srgbClr val="18453B"/>
                </a:solidFill>
              </a:rPr>
              <a:t>Student Body</a:t>
            </a:r>
            <a:endParaRPr lang="en-US" dirty="0">
              <a:solidFill>
                <a:srgbClr val="18453B"/>
              </a:solidFill>
            </a:endParaRPr>
          </a:p>
          <a:p>
            <a:r>
              <a:rPr lang="en-US" u="sng" dirty="0">
                <a:solidFill>
                  <a:srgbClr val="008567"/>
                </a:solidFill>
              </a:rPr>
              <a:t>Recommendation 3</a:t>
            </a:r>
            <a:r>
              <a:rPr lang="en-US" dirty="0">
                <a:solidFill>
                  <a:srgbClr val="008567"/>
                </a:solidFill>
              </a:rPr>
              <a:t>: </a:t>
            </a:r>
            <a:r>
              <a:rPr lang="en-US" dirty="0"/>
              <a:t>Recruit and retain a more diverse student body </a:t>
            </a:r>
          </a:p>
          <a:p>
            <a:endParaRPr lang="en-US" dirty="0">
              <a:solidFill>
                <a:srgbClr val="18453B"/>
              </a:solidFill>
              <a:latin typeface="Gotham Book"/>
            </a:endParaRPr>
          </a:p>
        </p:txBody>
      </p:sp>
      <p:sp>
        <p:nvSpPr>
          <p:cNvPr id="7" name="Title 3">
            <a:extLst>
              <a:ext uri="{FF2B5EF4-FFF2-40B4-BE49-F238E27FC236}">
                <a16:creationId xmlns:a16="http://schemas.microsoft.com/office/drawing/2014/main" id="{CDCFCAB2-415D-4B0E-ACDC-4272C26E0664}"/>
              </a:ext>
            </a:extLst>
          </p:cNvPr>
          <p:cNvSpPr txBox="1">
            <a:spLocks/>
          </p:cNvSpPr>
          <p:nvPr/>
        </p:nvSpPr>
        <p:spPr>
          <a:xfrm>
            <a:off x="1136650" y="319259"/>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Increase Diversity</a:t>
            </a:r>
          </a:p>
        </p:txBody>
      </p:sp>
      <p:cxnSp>
        <p:nvCxnSpPr>
          <p:cNvPr id="8" name="Straight Connector 7">
            <a:extLst>
              <a:ext uri="{FF2B5EF4-FFF2-40B4-BE49-F238E27FC236}">
                <a16:creationId xmlns:a16="http://schemas.microsoft.com/office/drawing/2014/main" id="{6F8B9CBA-00AE-4BA0-B8A2-018D00BCE719}"/>
              </a:ext>
              <a:ext uri="{C183D7F6-B498-43B3-948B-1728B52AA6E4}">
                <adec:decorative xmlns:adec="http://schemas.microsoft.com/office/drawing/2017/decorative" val="1"/>
              </a:ext>
            </a:extLst>
          </p:cNvPr>
          <p:cNvCxnSpPr>
            <a:cxnSpLocks/>
          </p:cNvCxnSpPr>
          <p:nvPr/>
        </p:nvCxnSpPr>
        <p:spPr>
          <a:xfrm>
            <a:off x="114300" y="898518"/>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D2079AE-C93E-4545-A624-EC37122F9060}"/>
              </a:ext>
            </a:extLst>
          </p:cNvPr>
          <p:cNvSpPr>
            <a:spLocks noGrp="1"/>
          </p:cNvSpPr>
          <p:nvPr>
            <p:ph type="title"/>
          </p:nvPr>
        </p:nvSpPr>
        <p:spPr>
          <a:xfrm>
            <a:off x="486611" y="-1888607"/>
            <a:ext cx="10515600" cy="722904"/>
          </a:xfrm>
        </p:spPr>
        <p:txBody>
          <a:bodyPr/>
          <a:lstStyle/>
          <a:p>
            <a:r>
              <a:rPr lang="en-US" dirty="0"/>
              <a:t>Increase Diversity (</a:t>
            </a:r>
            <a:r>
              <a:rPr lang="en-US" dirty="0" err="1"/>
              <a:t>pg</a:t>
            </a:r>
            <a:r>
              <a:rPr lang="en-US" baseline="0" dirty="0"/>
              <a:t> 2 of 4</a:t>
            </a:r>
            <a:r>
              <a:rPr lang="en-US" dirty="0"/>
              <a:t>)</a:t>
            </a:r>
          </a:p>
        </p:txBody>
      </p:sp>
    </p:spTree>
    <p:extLst>
      <p:ext uri="{BB962C8B-B14F-4D97-AF65-F5344CB8AC3E}">
        <p14:creationId xmlns:p14="http://schemas.microsoft.com/office/powerpoint/2010/main" val="2851832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533400" y="1285132"/>
            <a:ext cx="10896600" cy="4625319"/>
          </a:xfrm>
          <a:solidFill>
            <a:schemeClr val="bg1"/>
          </a:solidFill>
        </p:spPr>
        <p:txBody>
          <a:bodyPr>
            <a:normAutofit/>
          </a:bodyPr>
          <a:lstStyle/>
          <a:p>
            <a:pPr marL="0" indent="0">
              <a:buNone/>
            </a:pPr>
            <a:r>
              <a:rPr lang="en-US" sz="2300" b="1" dirty="0">
                <a:solidFill>
                  <a:srgbClr val="18453B"/>
                </a:solidFill>
              </a:rPr>
              <a:t>Staff Diversity Initiatives </a:t>
            </a:r>
          </a:p>
          <a:p>
            <a:r>
              <a:rPr lang="en-US" sz="2300" u="sng" dirty="0">
                <a:solidFill>
                  <a:srgbClr val="008567"/>
                </a:solidFill>
              </a:rPr>
              <a:t>Recommendation 4</a:t>
            </a:r>
            <a:r>
              <a:rPr lang="en-US" sz="2300" dirty="0">
                <a:solidFill>
                  <a:srgbClr val="008567"/>
                </a:solidFill>
              </a:rPr>
              <a:t>:</a:t>
            </a:r>
            <a:r>
              <a:rPr lang="en-US" sz="2300" dirty="0"/>
              <a:t> Expand recruitment, retention, and career development support for staff from diverse backgrounds</a:t>
            </a:r>
            <a:endParaRPr lang="en-US" sz="2300" dirty="0">
              <a:solidFill>
                <a:srgbClr val="18453B"/>
              </a:solidFill>
              <a:latin typeface="Gotham Book"/>
            </a:endParaRPr>
          </a:p>
          <a:p>
            <a:endParaRPr lang="en-US" sz="2300" dirty="0">
              <a:solidFill>
                <a:srgbClr val="18453B"/>
              </a:solidFill>
              <a:latin typeface="Gotham Book"/>
            </a:endParaRPr>
          </a:p>
          <a:p>
            <a:pPr marL="0" indent="0">
              <a:buNone/>
            </a:pPr>
            <a:r>
              <a:rPr lang="en-US" sz="2300" b="1" dirty="0">
                <a:solidFill>
                  <a:srgbClr val="18453B"/>
                </a:solidFill>
              </a:rPr>
              <a:t>Faculty, Academic Staff,  and Administrator Diversity</a:t>
            </a:r>
            <a:endParaRPr lang="en-US" sz="2300" dirty="0">
              <a:solidFill>
                <a:srgbClr val="18453B"/>
              </a:solidFill>
            </a:endParaRPr>
          </a:p>
          <a:p>
            <a:r>
              <a:rPr lang="en-US" sz="2300" u="sng" dirty="0">
                <a:solidFill>
                  <a:srgbClr val="008567"/>
                </a:solidFill>
              </a:rPr>
              <a:t>Recommendation 5</a:t>
            </a:r>
            <a:r>
              <a:rPr lang="en-US" sz="2300" dirty="0">
                <a:solidFill>
                  <a:srgbClr val="008567"/>
                </a:solidFill>
              </a:rPr>
              <a:t>: </a:t>
            </a:r>
            <a:r>
              <a:rPr lang="en-US" sz="2300" dirty="0"/>
              <a:t>Ensure greater diversity among faculty, academic staff, administrators, and campus leaders</a:t>
            </a:r>
          </a:p>
          <a:p>
            <a:endParaRPr lang="en-US" sz="2300" b="1" i="1" dirty="0"/>
          </a:p>
          <a:p>
            <a:pPr marL="0" indent="0">
              <a:buNone/>
            </a:pPr>
            <a:r>
              <a:rPr lang="en-US" sz="2300" b="1" dirty="0">
                <a:solidFill>
                  <a:srgbClr val="18453B"/>
                </a:solidFill>
              </a:rPr>
              <a:t>Faculty Success</a:t>
            </a:r>
            <a:endParaRPr lang="en-US" sz="2300" dirty="0">
              <a:solidFill>
                <a:srgbClr val="18453B"/>
              </a:solidFill>
            </a:endParaRPr>
          </a:p>
          <a:p>
            <a:r>
              <a:rPr lang="en-US" sz="2300" u="sng" dirty="0">
                <a:solidFill>
                  <a:srgbClr val="008567"/>
                </a:solidFill>
              </a:rPr>
              <a:t>Recommendation 6</a:t>
            </a:r>
            <a:r>
              <a:rPr lang="en-US" sz="2300" dirty="0">
                <a:solidFill>
                  <a:srgbClr val="008567"/>
                </a:solidFill>
              </a:rPr>
              <a:t>: </a:t>
            </a:r>
            <a:r>
              <a:rPr lang="en-US" sz="2300" dirty="0"/>
              <a:t>Support the continued success of diverse faculty, academic staff, administrators, and campus leaders </a:t>
            </a:r>
          </a:p>
          <a:p>
            <a:endParaRPr lang="en-US"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8E26F3F7-D677-4298-BE4B-5ED867D85E23}"/>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Increase Diversity</a:t>
            </a:r>
          </a:p>
        </p:txBody>
      </p:sp>
      <p:cxnSp>
        <p:nvCxnSpPr>
          <p:cNvPr id="6" name="Straight Connector 5">
            <a:extLst>
              <a:ext uri="{FF2B5EF4-FFF2-40B4-BE49-F238E27FC236}">
                <a16:creationId xmlns:a16="http://schemas.microsoft.com/office/drawing/2014/main" id="{66C6D044-9902-40F3-AFA5-A7DF178F7648}"/>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4F205B9-FAFB-428F-A44F-5F28CAA54E7B}"/>
              </a:ext>
            </a:extLst>
          </p:cNvPr>
          <p:cNvSpPr>
            <a:spLocks noGrp="1"/>
          </p:cNvSpPr>
          <p:nvPr>
            <p:ph type="title"/>
          </p:nvPr>
        </p:nvSpPr>
        <p:spPr>
          <a:xfrm>
            <a:off x="533400" y="-1513468"/>
            <a:ext cx="10515600" cy="722904"/>
          </a:xfrm>
        </p:spPr>
        <p:txBody>
          <a:bodyPr/>
          <a:lstStyle/>
          <a:p>
            <a:r>
              <a:rPr lang="en-US" dirty="0"/>
              <a:t>Increase Diversity (</a:t>
            </a:r>
            <a:r>
              <a:rPr lang="en-US" dirty="0" err="1"/>
              <a:t>pg</a:t>
            </a:r>
            <a:r>
              <a:rPr lang="en-US" dirty="0"/>
              <a:t> 3 of 4)</a:t>
            </a:r>
          </a:p>
        </p:txBody>
      </p:sp>
    </p:spTree>
    <p:extLst>
      <p:ext uri="{BB962C8B-B14F-4D97-AF65-F5344CB8AC3E}">
        <p14:creationId xmlns:p14="http://schemas.microsoft.com/office/powerpoint/2010/main" val="4166901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533400" y="1815425"/>
            <a:ext cx="10896600" cy="4128176"/>
          </a:xfrm>
          <a:solidFill>
            <a:schemeClr val="bg1"/>
          </a:solidFill>
        </p:spPr>
        <p:txBody>
          <a:bodyPr>
            <a:normAutofit/>
          </a:bodyPr>
          <a:lstStyle/>
          <a:p>
            <a:pPr marL="0" indent="0">
              <a:buNone/>
            </a:pPr>
            <a:r>
              <a:rPr lang="en-US" sz="2300" b="1" dirty="0">
                <a:solidFill>
                  <a:srgbClr val="18453B"/>
                </a:solidFill>
              </a:rPr>
              <a:t>Curriculum Transformation</a:t>
            </a:r>
            <a:endParaRPr lang="en-US" sz="2300" dirty="0">
              <a:solidFill>
                <a:srgbClr val="18453B"/>
              </a:solidFill>
            </a:endParaRPr>
          </a:p>
          <a:p>
            <a:r>
              <a:rPr lang="en-US" sz="2300" u="sng" dirty="0">
                <a:solidFill>
                  <a:srgbClr val="008567"/>
                </a:solidFill>
              </a:rPr>
              <a:t>Recommendation 7</a:t>
            </a:r>
            <a:r>
              <a:rPr lang="en-US" sz="2300" dirty="0">
                <a:solidFill>
                  <a:srgbClr val="008567"/>
                </a:solidFill>
              </a:rPr>
              <a:t>: </a:t>
            </a:r>
            <a:r>
              <a:rPr lang="en-US" sz="2300" dirty="0"/>
              <a:t>Work with shared governance and academic unit heads to elevate DEI in  the curriculum </a:t>
            </a:r>
          </a:p>
          <a:p>
            <a:endParaRPr lang="en-US" sz="2300" dirty="0">
              <a:solidFill>
                <a:srgbClr val="18453B"/>
              </a:solidFill>
              <a:latin typeface="Gotham Book"/>
            </a:endParaRPr>
          </a:p>
          <a:p>
            <a:pPr marL="0" indent="0">
              <a:buNone/>
            </a:pPr>
            <a:r>
              <a:rPr lang="en-US" sz="2300" b="1" dirty="0">
                <a:solidFill>
                  <a:srgbClr val="18453B"/>
                </a:solidFill>
              </a:rPr>
              <a:t>Research and Scholarship </a:t>
            </a:r>
            <a:endParaRPr lang="en-US" sz="2300" dirty="0">
              <a:solidFill>
                <a:srgbClr val="18453B"/>
              </a:solidFill>
            </a:endParaRPr>
          </a:p>
          <a:p>
            <a:r>
              <a:rPr lang="en-US" sz="2300" u="sng" dirty="0">
                <a:solidFill>
                  <a:srgbClr val="008567"/>
                </a:solidFill>
              </a:rPr>
              <a:t>Recommendation 8</a:t>
            </a:r>
            <a:r>
              <a:rPr lang="en-US" sz="2300" dirty="0">
                <a:solidFill>
                  <a:srgbClr val="008567"/>
                </a:solidFill>
              </a:rPr>
              <a:t>: </a:t>
            </a:r>
            <a:r>
              <a:rPr lang="en-US" sz="2300" dirty="0"/>
              <a:t> Support and expand DEI-related research and scholarship</a:t>
            </a:r>
            <a:endParaRPr lang="en-US"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D7745866-17BC-4B5E-A2B3-C5159290E167}"/>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Increase Diversity</a:t>
            </a:r>
          </a:p>
        </p:txBody>
      </p:sp>
      <p:cxnSp>
        <p:nvCxnSpPr>
          <p:cNvPr id="6" name="Straight Connector 5">
            <a:extLst>
              <a:ext uri="{FF2B5EF4-FFF2-40B4-BE49-F238E27FC236}">
                <a16:creationId xmlns:a16="http://schemas.microsoft.com/office/drawing/2014/main" id="{6B3F9DF8-218D-43E4-8352-9DF78E110633}"/>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D7438F5-29E7-4BB3-B02E-688159118616}"/>
              </a:ext>
            </a:extLst>
          </p:cNvPr>
          <p:cNvSpPr>
            <a:spLocks noGrp="1"/>
          </p:cNvSpPr>
          <p:nvPr>
            <p:ph type="title"/>
          </p:nvPr>
        </p:nvSpPr>
        <p:spPr>
          <a:xfrm>
            <a:off x="723900" y="-1724483"/>
            <a:ext cx="10515600" cy="722904"/>
          </a:xfrm>
        </p:spPr>
        <p:txBody>
          <a:bodyPr/>
          <a:lstStyle/>
          <a:p>
            <a:r>
              <a:rPr lang="en-US" dirty="0"/>
              <a:t>Increase Diversity (</a:t>
            </a:r>
            <a:r>
              <a:rPr lang="en-US" dirty="0" err="1"/>
              <a:t>pg</a:t>
            </a:r>
            <a:r>
              <a:rPr lang="en-US" dirty="0"/>
              <a:t> 4 of 4)</a:t>
            </a:r>
          </a:p>
        </p:txBody>
      </p:sp>
    </p:spTree>
    <p:extLst>
      <p:ext uri="{BB962C8B-B14F-4D97-AF65-F5344CB8AC3E}">
        <p14:creationId xmlns:p14="http://schemas.microsoft.com/office/powerpoint/2010/main" val="67915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5AB1166-793F-4819-AA2C-20D9AEAB3FCA}"/>
              </a:ext>
              <a:ext uri="{C183D7F6-B498-43B3-948B-1728B52AA6E4}">
                <adec:decorative xmlns:adec="http://schemas.microsoft.com/office/drawing/2017/decorative" val="1"/>
              </a:ext>
            </a:extLst>
          </p:cNvPr>
          <p:cNvCxnSpPr>
            <a:cxnSpLocks/>
          </p:cNvCxnSpPr>
          <p:nvPr/>
        </p:nvCxnSpPr>
        <p:spPr>
          <a:xfrm>
            <a:off x="0" y="6858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1" name="Title 3">
            <a:extLst>
              <a:ext uri="{FF2B5EF4-FFF2-40B4-BE49-F238E27FC236}">
                <a16:creationId xmlns:a16="http://schemas.microsoft.com/office/drawing/2014/main" id="{CD342FEE-D353-493F-B086-3113B9D1E4BC}"/>
              </a:ext>
            </a:extLst>
          </p:cNvPr>
          <p:cNvSpPr txBox="1">
            <a:spLocks/>
          </p:cNvSpPr>
          <p:nvPr/>
        </p:nvSpPr>
        <p:spPr>
          <a:xfrm>
            <a:off x="518261" y="224806"/>
            <a:ext cx="11388203" cy="480233"/>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EDF253D-DA20-4160-801E-18EFA42C855E}"/>
              </a:ext>
            </a:extLst>
          </p:cNvPr>
          <p:cNvSpPr txBox="1"/>
          <p:nvPr/>
        </p:nvSpPr>
        <p:spPr>
          <a:xfrm rot="10800000" flipH="1" flipV="1">
            <a:off x="787400" y="1633354"/>
            <a:ext cx="10750550" cy="4061125"/>
          </a:xfrm>
          <a:prstGeom prst="rect">
            <a:avLst/>
          </a:prstGeom>
          <a:solidFill>
            <a:srgbClr val="18453B"/>
          </a:solidFill>
          <a:ln>
            <a:noFill/>
          </a:ln>
          <a:effectLst>
            <a:outerShdw blurRad="50800" dist="38100" dir="2700000" algn="tl" rotWithShape="0">
              <a:prstClr val="black">
                <a:alpha val="40000"/>
              </a:prstClr>
            </a:outerShdw>
          </a:effectLst>
        </p:spPr>
        <p:txBody>
          <a:bodyPr wrap="square" rtlCol="0">
            <a:noAutofit/>
          </a:bodyPr>
          <a:lstStyle/>
          <a:p>
            <a:endParaRPr lang="en-US" sz="1400" dirty="0">
              <a:solidFill>
                <a:schemeClr val="bg1"/>
              </a:solidFill>
            </a:endParaRPr>
          </a:p>
          <a:p>
            <a:r>
              <a:rPr lang="en-US" sz="3200" dirty="0">
                <a:solidFill>
                  <a:schemeClr val="bg1"/>
                </a:solidFill>
              </a:rPr>
              <a:t>Equity ensures that everyone has fair access to and utilization of all available information, opportunities, and resources in the absence of bias and discrimination.  Equity is enabled through the monitoring and enforcement of various policies, practices, and procedures in alignment with institutional values and community standards.  Equity is achieved in an environment built on civility, dignity, and mutual respect.</a:t>
            </a:r>
          </a:p>
        </p:txBody>
      </p:sp>
      <p:sp>
        <p:nvSpPr>
          <p:cNvPr id="6" name="TextBox 5">
            <a:extLst>
              <a:ext uri="{FF2B5EF4-FFF2-40B4-BE49-F238E27FC236}">
                <a16:creationId xmlns:a16="http://schemas.microsoft.com/office/drawing/2014/main" id="{31748381-0006-4A19-BAE9-4289FB3FFB7A}"/>
              </a:ext>
            </a:extLst>
          </p:cNvPr>
          <p:cNvSpPr txBox="1"/>
          <p:nvPr/>
        </p:nvSpPr>
        <p:spPr>
          <a:xfrm flipH="1">
            <a:off x="1790699" y="325222"/>
            <a:ext cx="8610601" cy="988719"/>
          </a:xfrm>
          <a:prstGeom prst="rect">
            <a:avLst/>
          </a:prstGeom>
          <a:solidFill>
            <a:srgbClr val="F08521"/>
          </a:solidFill>
          <a:scene3d>
            <a:camera prst="orthographicFront"/>
            <a:lightRig rig="threePt" dir="t"/>
          </a:scene3d>
          <a:sp3d>
            <a:bevelT w="165100" prst="coolSlant"/>
          </a:sp3d>
        </p:spPr>
        <p:txBody>
          <a:bodyPr wrap="square" rtlCol="0" anchor="ctr" anchorCtr="1">
            <a:noAutofit/>
          </a:bodyPr>
          <a:lstStyle/>
          <a:p>
            <a:pPr algn="ctr"/>
            <a:r>
              <a:rPr lang="en-US" sz="3200" b="1" dirty="0">
                <a:latin typeface="Gotham Book"/>
              </a:rPr>
              <a:t>Ensure Equity</a:t>
            </a:r>
          </a:p>
        </p:txBody>
      </p:sp>
      <p:sp>
        <p:nvSpPr>
          <p:cNvPr id="2" name="Title 1">
            <a:extLst>
              <a:ext uri="{FF2B5EF4-FFF2-40B4-BE49-F238E27FC236}">
                <a16:creationId xmlns:a16="http://schemas.microsoft.com/office/drawing/2014/main" id="{FE917E3A-FEB2-4A67-8D3C-F840658E4719}"/>
              </a:ext>
            </a:extLst>
          </p:cNvPr>
          <p:cNvSpPr>
            <a:spLocks noGrp="1"/>
          </p:cNvSpPr>
          <p:nvPr>
            <p:ph type="title"/>
          </p:nvPr>
        </p:nvSpPr>
        <p:spPr>
          <a:xfrm>
            <a:off x="518261" y="-1426412"/>
            <a:ext cx="10515600" cy="722904"/>
          </a:xfrm>
        </p:spPr>
        <p:txBody>
          <a:bodyPr/>
          <a:lstStyle/>
          <a:p>
            <a:r>
              <a:rPr lang="en-US" dirty="0"/>
              <a:t>Ensure Equity (</a:t>
            </a:r>
            <a:r>
              <a:rPr lang="en-US" dirty="0" err="1"/>
              <a:t>pg</a:t>
            </a:r>
            <a:r>
              <a:rPr lang="en-US" dirty="0"/>
              <a:t> 1 of 2)</a:t>
            </a:r>
          </a:p>
        </p:txBody>
      </p:sp>
    </p:spTree>
    <p:extLst>
      <p:ext uri="{BB962C8B-B14F-4D97-AF65-F5344CB8AC3E}">
        <p14:creationId xmlns:p14="http://schemas.microsoft.com/office/powerpoint/2010/main" val="199445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53B2B-042D-4294-8A7D-925499799EE5}"/>
              </a:ext>
            </a:extLst>
          </p:cNvPr>
          <p:cNvSpPr>
            <a:spLocks noGrp="1"/>
          </p:cNvSpPr>
          <p:nvPr>
            <p:ph idx="1"/>
          </p:nvPr>
        </p:nvSpPr>
        <p:spPr>
          <a:xfrm>
            <a:off x="994410" y="1017270"/>
            <a:ext cx="10065017" cy="4865637"/>
          </a:xfrm>
          <a:solidFill>
            <a:schemeClr val="bg1"/>
          </a:solidFill>
        </p:spPr>
        <p:txBody>
          <a:bodyPr>
            <a:normAutofit fontScale="77500" lnSpcReduction="20000"/>
          </a:bodyPr>
          <a:lstStyle/>
          <a:p>
            <a:pPr marL="342900" lvl="1" indent="-342900"/>
            <a:r>
              <a:rPr lang="en-US" dirty="0">
                <a:solidFill>
                  <a:schemeClr val="tx1"/>
                </a:solidFill>
              </a:rPr>
              <a:t>Welcome and Session Overview</a:t>
            </a:r>
          </a:p>
          <a:p>
            <a:pPr marL="342900" lvl="1" indent="-342900"/>
            <a:endParaRPr lang="en-US" dirty="0">
              <a:solidFill>
                <a:schemeClr val="tx1"/>
              </a:solidFill>
            </a:endParaRPr>
          </a:p>
          <a:p>
            <a:pPr marL="342900" lvl="1" indent="-342900"/>
            <a:r>
              <a:rPr lang="en-US" dirty="0">
                <a:solidFill>
                  <a:schemeClr val="tx1"/>
                </a:solidFill>
              </a:rPr>
              <a:t>Presidential Initiatives and Planning Activities </a:t>
            </a:r>
          </a:p>
          <a:p>
            <a:pPr marL="342900" lvl="1" indent="-342900"/>
            <a:endParaRPr lang="en-US" dirty="0">
              <a:solidFill>
                <a:schemeClr val="tx1"/>
              </a:solidFill>
            </a:endParaRPr>
          </a:p>
          <a:p>
            <a:pPr marL="342900" lvl="1" indent="-342900"/>
            <a:r>
              <a:rPr lang="en-US" dirty="0">
                <a:solidFill>
                  <a:schemeClr val="tx1"/>
                </a:solidFill>
              </a:rPr>
              <a:t>Committee Charge</a:t>
            </a:r>
            <a:r>
              <a:rPr lang="en-US" dirty="0"/>
              <a:t>, </a:t>
            </a:r>
            <a:r>
              <a:rPr lang="en-US" dirty="0">
                <a:solidFill>
                  <a:schemeClr val="tx1"/>
                </a:solidFill>
              </a:rPr>
              <a:t>Members, Timeline, and Work</a:t>
            </a:r>
          </a:p>
          <a:p>
            <a:pPr marL="342900" lvl="1" indent="-342900"/>
            <a:endParaRPr lang="en-US" dirty="0"/>
          </a:p>
          <a:p>
            <a:pPr marL="342900" lvl="1" indent="-342900"/>
            <a:r>
              <a:rPr lang="en-US" dirty="0"/>
              <a:t>DEI definitions for MSU</a:t>
            </a:r>
          </a:p>
          <a:p>
            <a:pPr marL="342900" lvl="1" indent="-342900"/>
            <a:endParaRPr lang="en-US" dirty="0"/>
          </a:p>
          <a:p>
            <a:pPr marL="342900" lvl="1" indent="-342900"/>
            <a:r>
              <a:rPr lang="en-US" dirty="0"/>
              <a:t>External Benchmarking</a:t>
            </a:r>
          </a:p>
          <a:p>
            <a:pPr marL="342900" lvl="1" indent="-342900"/>
            <a:endParaRPr lang="en-US" dirty="0">
              <a:solidFill>
                <a:schemeClr val="tx1"/>
              </a:solidFill>
            </a:endParaRPr>
          </a:p>
          <a:p>
            <a:pPr marL="342900" lvl="1" indent="-342900"/>
            <a:r>
              <a:rPr lang="en-US" dirty="0">
                <a:solidFill>
                  <a:schemeClr val="tx1"/>
                </a:solidFill>
              </a:rPr>
              <a:t>Environmental Scan: Inventory, Engagement Sessions,  AAN Session, Task Force on Racial Equity </a:t>
            </a:r>
          </a:p>
          <a:p>
            <a:pPr marL="342900" lvl="1" indent="-342900"/>
            <a:endParaRPr lang="en-US" dirty="0"/>
          </a:p>
          <a:p>
            <a:pPr marL="342900" lvl="1" indent="-342900"/>
            <a:r>
              <a:rPr lang="en-US" dirty="0"/>
              <a:t>Social Identities</a:t>
            </a:r>
          </a:p>
          <a:p>
            <a:pPr marL="342900" lvl="1" indent="-342900"/>
            <a:endParaRPr lang="en-US" dirty="0"/>
          </a:p>
          <a:p>
            <a:pPr marL="342900" lvl="1" indent="-342900"/>
            <a:r>
              <a:rPr lang="en-US" dirty="0"/>
              <a:t>Strategic Goal Areas and Recommendations </a:t>
            </a:r>
          </a:p>
          <a:p>
            <a:pPr marL="342900" lvl="1" indent="-342900"/>
            <a:endParaRPr lang="en-US" dirty="0">
              <a:solidFill>
                <a:schemeClr val="tx1"/>
              </a:solidFill>
            </a:endParaRPr>
          </a:p>
          <a:p>
            <a:pPr marL="342900" lvl="1" indent="-342900"/>
            <a:r>
              <a:rPr lang="en-US" dirty="0">
                <a:solidFill>
                  <a:schemeClr val="tx1"/>
                </a:solidFill>
              </a:rPr>
              <a:t>Reflection and Nex</a:t>
            </a:r>
            <a:r>
              <a:rPr lang="en-US" dirty="0"/>
              <a:t>t Steps </a:t>
            </a:r>
            <a:endParaRPr lang="en-US" dirty="0">
              <a:solidFill>
                <a:schemeClr val="tx1"/>
              </a:solidFill>
            </a:endParaRPr>
          </a:p>
        </p:txBody>
      </p:sp>
      <p:sp>
        <p:nvSpPr>
          <p:cNvPr id="4" name="Title 3">
            <a:extLst>
              <a:ext uri="{FF2B5EF4-FFF2-40B4-BE49-F238E27FC236}">
                <a16:creationId xmlns:a16="http://schemas.microsoft.com/office/drawing/2014/main" id="{554A3C0C-D805-436F-8572-62414827FFA3}"/>
              </a:ext>
            </a:extLst>
          </p:cNvPr>
          <p:cNvSpPr txBox="1">
            <a:spLocks/>
          </p:cNvSpPr>
          <p:nvPr/>
        </p:nvSpPr>
        <p:spPr>
          <a:xfrm>
            <a:off x="1130300" y="415072"/>
            <a:ext cx="9931399" cy="480233"/>
          </a:xfrm>
          <a:prstGeom prst="rect">
            <a:avLst/>
          </a:prstGeom>
          <a:solidFill>
            <a:srgbClr val="F08521"/>
          </a:solidFill>
          <a:ln>
            <a:noFill/>
          </a:ln>
        </p:spPr>
        <p:txBody>
          <a:bodyPr>
            <a:noAutofit/>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3200" b="1" dirty="0">
                <a:solidFill>
                  <a:schemeClr val="tx1"/>
                </a:solidFill>
                <a:latin typeface="Gotham"/>
                <a:cs typeface="Arial" panose="020B0604020202020204" pitchFamily="34" charset="0"/>
              </a:rPr>
              <a:t>AGENDA </a:t>
            </a:r>
            <a:endParaRPr kumimoji="0" lang="en-US" sz="3200" b="1" i="0" u="none" strike="noStrike" kern="1200" cap="none" spc="0" normalizeH="0" baseline="0" noProof="0" dirty="0">
              <a:ln>
                <a:noFill/>
              </a:ln>
              <a:solidFill>
                <a:schemeClr val="tx1"/>
              </a:solidFill>
              <a:effectLst/>
              <a:uLnTx/>
              <a:uFillTx/>
              <a:latin typeface="Gotham"/>
              <a:cs typeface="Arial" panose="020B0604020202020204" pitchFamily="34" charset="0"/>
            </a:endParaRPr>
          </a:p>
        </p:txBody>
      </p:sp>
      <p:sp>
        <p:nvSpPr>
          <p:cNvPr id="2" name="Title 1" hidden="1">
            <a:extLst>
              <a:ext uri="{FF2B5EF4-FFF2-40B4-BE49-F238E27FC236}">
                <a16:creationId xmlns:a16="http://schemas.microsoft.com/office/drawing/2014/main" id="{FD01223B-02FA-4671-A94B-33CD764BC3FA}"/>
              </a:ext>
            </a:extLst>
          </p:cNvPr>
          <p:cNvSpPr>
            <a:spLocks noGrp="1"/>
          </p:cNvSpPr>
          <p:nvPr>
            <p:ph type="title"/>
          </p:nvPr>
        </p:nvSpPr>
        <p:spPr>
          <a:xfrm>
            <a:off x="838199" y="-1845531"/>
            <a:ext cx="10515600" cy="722904"/>
          </a:xfrm>
        </p:spPr>
        <p:txBody>
          <a:bodyPr/>
          <a:lstStyle/>
          <a:p>
            <a:r>
              <a:rPr lang="en-US" dirty="0"/>
              <a:t>Agenda</a:t>
            </a:r>
          </a:p>
        </p:txBody>
      </p:sp>
    </p:spTree>
    <p:extLst>
      <p:ext uri="{BB962C8B-B14F-4D97-AF65-F5344CB8AC3E}">
        <p14:creationId xmlns:p14="http://schemas.microsoft.com/office/powerpoint/2010/main" val="377983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533400" y="1331055"/>
            <a:ext cx="10896600" cy="4752245"/>
          </a:xfrm>
          <a:solidFill>
            <a:schemeClr val="bg1"/>
          </a:solidFill>
        </p:spPr>
        <p:txBody>
          <a:bodyPr>
            <a:noAutofit/>
          </a:bodyPr>
          <a:lstStyle/>
          <a:p>
            <a:r>
              <a:rPr lang="en-US" sz="2200" u="sng" dirty="0">
                <a:solidFill>
                  <a:srgbClr val="008567"/>
                </a:solidFill>
              </a:rPr>
              <a:t>Recommendation 1</a:t>
            </a:r>
            <a:r>
              <a:rPr lang="en-US" sz="2200" dirty="0">
                <a:solidFill>
                  <a:srgbClr val="008567"/>
                </a:solidFill>
              </a:rPr>
              <a:t>:</a:t>
            </a:r>
            <a:r>
              <a:rPr lang="en-US" sz="2200" dirty="0"/>
              <a:t> Increase equitable retention practices with the goal of supporting employees of diverse backgrounds </a:t>
            </a:r>
          </a:p>
          <a:p>
            <a:endParaRPr lang="en-US" sz="2200" u="sng" dirty="0"/>
          </a:p>
          <a:p>
            <a:r>
              <a:rPr lang="en-US" sz="2200" u="sng" dirty="0">
                <a:solidFill>
                  <a:srgbClr val="008567"/>
                </a:solidFill>
              </a:rPr>
              <a:t>Recommendation 2</a:t>
            </a:r>
            <a:r>
              <a:rPr lang="en-US" sz="2200" dirty="0">
                <a:solidFill>
                  <a:srgbClr val="008567"/>
                </a:solidFill>
              </a:rPr>
              <a:t>:</a:t>
            </a:r>
            <a:r>
              <a:rPr lang="en-US" sz="2200" dirty="0"/>
              <a:t> Enhance support for those affected by harassment, incidents of unfair treatment, discriminatory practices, intolerance, exclusion, and/or microaggressions.</a:t>
            </a:r>
          </a:p>
          <a:p>
            <a:pPr marL="0" indent="0">
              <a:buNone/>
            </a:pPr>
            <a:endParaRPr lang="en-US" sz="2200" dirty="0"/>
          </a:p>
          <a:p>
            <a:r>
              <a:rPr lang="en-US" sz="2200" u="sng" dirty="0">
                <a:solidFill>
                  <a:srgbClr val="008567"/>
                </a:solidFill>
              </a:rPr>
              <a:t>Recommendation 3</a:t>
            </a:r>
            <a:r>
              <a:rPr lang="en-US" sz="2200" dirty="0">
                <a:solidFill>
                  <a:srgbClr val="008567"/>
                </a:solidFill>
              </a:rPr>
              <a:t>: </a:t>
            </a:r>
            <a:r>
              <a:rPr lang="en-US" sz="2200" dirty="0"/>
              <a:t>Ensure Academic Human Resources (AHR) and Human Resources (HR) policies and practices promote equity</a:t>
            </a:r>
          </a:p>
          <a:p>
            <a:endParaRPr lang="en-US" sz="2200" u="sng" dirty="0"/>
          </a:p>
          <a:p>
            <a:r>
              <a:rPr lang="en-US" sz="2200" u="sng" dirty="0">
                <a:solidFill>
                  <a:srgbClr val="008567"/>
                </a:solidFill>
              </a:rPr>
              <a:t>Recommendation 4</a:t>
            </a:r>
            <a:r>
              <a:rPr lang="en-US" sz="2200" dirty="0">
                <a:solidFill>
                  <a:srgbClr val="008567"/>
                </a:solidFill>
              </a:rPr>
              <a:t>: </a:t>
            </a:r>
            <a:r>
              <a:rPr lang="en-US" sz="2200" dirty="0"/>
              <a:t>Review and revise the University’s Religious Observance Policy to create greater inclusivity</a:t>
            </a:r>
          </a:p>
          <a:p>
            <a:endParaRPr lang="en-US" sz="2200" dirty="0"/>
          </a:p>
          <a:p>
            <a:pPr marL="0" indent="0">
              <a:buNone/>
            </a:pPr>
            <a:r>
              <a:rPr lang="en-US" sz="2200" dirty="0"/>
              <a:t> </a:t>
            </a:r>
          </a:p>
          <a:p>
            <a:endParaRPr lang="en-US" sz="2200"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0BFDABB0-5D0C-4AD4-9BE1-CC9D8F992AE6}"/>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Ensure Equity</a:t>
            </a:r>
          </a:p>
        </p:txBody>
      </p:sp>
      <p:cxnSp>
        <p:nvCxnSpPr>
          <p:cNvPr id="6" name="Straight Connector 5">
            <a:extLst>
              <a:ext uri="{FF2B5EF4-FFF2-40B4-BE49-F238E27FC236}">
                <a16:creationId xmlns:a16="http://schemas.microsoft.com/office/drawing/2014/main" id="{D3CDC82B-A91D-4629-8EAA-8177BB661F23}"/>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682F334-528B-49DF-AB17-37F16FA88A9E}"/>
              </a:ext>
            </a:extLst>
          </p:cNvPr>
          <p:cNvSpPr>
            <a:spLocks noGrp="1"/>
          </p:cNvSpPr>
          <p:nvPr>
            <p:ph type="title"/>
          </p:nvPr>
        </p:nvSpPr>
        <p:spPr>
          <a:xfrm>
            <a:off x="914400" y="-1841714"/>
            <a:ext cx="10515600" cy="722904"/>
          </a:xfrm>
        </p:spPr>
        <p:txBody>
          <a:bodyPr/>
          <a:lstStyle/>
          <a:p>
            <a:r>
              <a:rPr lang="en-US" dirty="0"/>
              <a:t>Ensure Equity</a:t>
            </a:r>
            <a:r>
              <a:rPr lang="en-US" baseline="0" dirty="0"/>
              <a:t> (</a:t>
            </a:r>
            <a:r>
              <a:rPr lang="en-US" baseline="0" dirty="0" err="1"/>
              <a:t>pg</a:t>
            </a:r>
            <a:r>
              <a:rPr lang="en-US" baseline="0" dirty="0"/>
              <a:t> 2 of 2)</a:t>
            </a:r>
            <a:endParaRPr lang="en-US" dirty="0"/>
          </a:p>
        </p:txBody>
      </p:sp>
    </p:spTree>
    <p:extLst>
      <p:ext uri="{BB962C8B-B14F-4D97-AF65-F5344CB8AC3E}">
        <p14:creationId xmlns:p14="http://schemas.microsoft.com/office/powerpoint/2010/main" val="217676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5AB1166-793F-4819-AA2C-20D9AEAB3FCA}"/>
              </a:ext>
              <a:ext uri="{C183D7F6-B498-43B3-948B-1728B52AA6E4}">
                <adec:decorative xmlns:adec="http://schemas.microsoft.com/office/drawing/2017/decorative" val="1"/>
              </a:ext>
            </a:extLst>
          </p:cNvPr>
          <p:cNvCxnSpPr>
            <a:cxnSpLocks/>
          </p:cNvCxnSpPr>
          <p:nvPr/>
        </p:nvCxnSpPr>
        <p:spPr>
          <a:xfrm>
            <a:off x="0" y="6858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1" name="Title 3">
            <a:extLst>
              <a:ext uri="{FF2B5EF4-FFF2-40B4-BE49-F238E27FC236}">
                <a16:creationId xmlns:a16="http://schemas.microsoft.com/office/drawing/2014/main" id="{CD342FEE-D353-493F-B086-3113B9D1E4BC}"/>
              </a:ext>
            </a:extLst>
          </p:cNvPr>
          <p:cNvSpPr txBox="1">
            <a:spLocks/>
          </p:cNvSpPr>
          <p:nvPr/>
        </p:nvSpPr>
        <p:spPr>
          <a:xfrm>
            <a:off x="518261" y="224806"/>
            <a:ext cx="11388203" cy="480233"/>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EDF253D-DA20-4160-801E-18EFA42C855E}"/>
              </a:ext>
            </a:extLst>
          </p:cNvPr>
          <p:cNvSpPr txBox="1"/>
          <p:nvPr/>
        </p:nvSpPr>
        <p:spPr>
          <a:xfrm rot="10800000" flipH="1" flipV="1">
            <a:off x="882649" y="1539374"/>
            <a:ext cx="10689111" cy="4347076"/>
          </a:xfrm>
          <a:prstGeom prst="rect">
            <a:avLst/>
          </a:prstGeom>
          <a:solidFill>
            <a:srgbClr val="18453B"/>
          </a:solidFill>
          <a:ln>
            <a:noFill/>
          </a:ln>
          <a:effectLst>
            <a:outerShdw blurRad="107950" dist="12700" dir="5400000" algn="ctr">
              <a:srgbClr val="000000"/>
            </a:outerShdw>
          </a:effectLst>
        </p:spPr>
        <p:txBody>
          <a:bodyPr wrap="square" rtlCol="0">
            <a:noAutofit/>
          </a:bodyPr>
          <a:lstStyle/>
          <a:p>
            <a:endParaRPr lang="en-US" sz="700" dirty="0">
              <a:solidFill>
                <a:schemeClr val="bg1"/>
              </a:solidFill>
            </a:endParaRPr>
          </a:p>
          <a:p>
            <a:r>
              <a:rPr lang="en-US" sz="3200" dirty="0">
                <a:solidFill>
                  <a:schemeClr val="bg1"/>
                </a:solidFill>
              </a:rPr>
              <a:t>Inclusion is demonstrated by an intentional commitment to ensure</a:t>
            </a:r>
            <a:r>
              <a:rPr lang="en-US" sz="3200" b="1" dirty="0">
                <a:solidFill>
                  <a:schemeClr val="bg1"/>
                </a:solidFill>
              </a:rPr>
              <a:t> </a:t>
            </a:r>
            <a:r>
              <a:rPr lang="en-US" sz="3200" dirty="0">
                <a:solidFill>
                  <a:schemeClr val="bg1"/>
                </a:solidFill>
              </a:rPr>
              <a:t>access for diverse identities, perspectives, and voices.  We must nurture and sustain an inclusive and welcoming campus culture where perspectives and voices of all are respected and valued. We strive to cultivate and foster an everyday cultural setting and inclusive environment in which students, staff, and faculty from all demographics can flourish professionally.   </a:t>
            </a:r>
          </a:p>
          <a:p>
            <a:endParaRPr lang="en-US" sz="1000" dirty="0">
              <a:solidFill>
                <a:schemeClr val="bg1"/>
              </a:solidFill>
            </a:endParaRPr>
          </a:p>
        </p:txBody>
      </p:sp>
      <p:sp>
        <p:nvSpPr>
          <p:cNvPr id="6" name="TextBox 5">
            <a:extLst>
              <a:ext uri="{FF2B5EF4-FFF2-40B4-BE49-F238E27FC236}">
                <a16:creationId xmlns:a16="http://schemas.microsoft.com/office/drawing/2014/main" id="{31748381-0006-4A19-BAE9-4289FB3FFB7A}"/>
              </a:ext>
            </a:extLst>
          </p:cNvPr>
          <p:cNvSpPr txBox="1"/>
          <p:nvPr/>
        </p:nvSpPr>
        <p:spPr>
          <a:xfrm flipH="1">
            <a:off x="1907060" y="286690"/>
            <a:ext cx="8610601" cy="988719"/>
          </a:xfrm>
          <a:prstGeom prst="rect">
            <a:avLst/>
          </a:prstGeom>
          <a:solidFill>
            <a:srgbClr val="F08521"/>
          </a:solidFill>
          <a:scene3d>
            <a:camera prst="orthographicFront"/>
            <a:lightRig rig="threePt" dir="t"/>
          </a:scene3d>
          <a:sp3d>
            <a:bevelT w="165100" prst="coolSlant"/>
          </a:sp3d>
        </p:spPr>
        <p:txBody>
          <a:bodyPr wrap="square" rtlCol="0" anchor="ctr" anchorCtr="1">
            <a:noAutofit/>
          </a:bodyPr>
          <a:lstStyle/>
          <a:p>
            <a:r>
              <a:rPr lang="en-US" sz="3200" b="1" dirty="0">
                <a:latin typeface="Gotham Book"/>
              </a:rPr>
              <a:t>Promote Inclusion</a:t>
            </a:r>
          </a:p>
        </p:txBody>
      </p:sp>
      <p:sp>
        <p:nvSpPr>
          <p:cNvPr id="2" name="Title 1">
            <a:extLst>
              <a:ext uri="{FF2B5EF4-FFF2-40B4-BE49-F238E27FC236}">
                <a16:creationId xmlns:a16="http://schemas.microsoft.com/office/drawing/2014/main" id="{599E856E-468F-4BA5-B47D-B06D53D8B522}"/>
              </a:ext>
            </a:extLst>
          </p:cNvPr>
          <p:cNvSpPr>
            <a:spLocks noGrp="1"/>
          </p:cNvSpPr>
          <p:nvPr>
            <p:ph type="title"/>
          </p:nvPr>
        </p:nvSpPr>
        <p:spPr>
          <a:xfrm>
            <a:off x="838200" y="-1724484"/>
            <a:ext cx="10515600" cy="722904"/>
          </a:xfrm>
        </p:spPr>
        <p:txBody>
          <a:bodyPr/>
          <a:lstStyle/>
          <a:p>
            <a:r>
              <a:rPr lang="en-US" dirty="0"/>
              <a:t>Promote Inclusion (</a:t>
            </a:r>
            <a:r>
              <a:rPr lang="en-US" dirty="0" err="1"/>
              <a:t>pg</a:t>
            </a:r>
            <a:r>
              <a:rPr lang="en-US" dirty="0"/>
              <a:t> 1</a:t>
            </a:r>
            <a:r>
              <a:rPr lang="en-US" baseline="0" dirty="0"/>
              <a:t> of 5)</a:t>
            </a:r>
            <a:endParaRPr lang="en-US" dirty="0"/>
          </a:p>
        </p:txBody>
      </p:sp>
    </p:spTree>
    <p:extLst>
      <p:ext uri="{BB962C8B-B14F-4D97-AF65-F5344CB8AC3E}">
        <p14:creationId xmlns:p14="http://schemas.microsoft.com/office/powerpoint/2010/main" val="107762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476250" y="1329102"/>
            <a:ext cx="11010900" cy="4773248"/>
          </a:xfrm>
          <a:solidFill>
            <a:schemeClr val="bg1"/>
          </a:solidFill>
        </p:spPr>
        <p:txBody>
          <a:bodyPr>
            <a:normAutofit/>
          </a:bodyPr>
          <a:lstStyle/>
          <a:p>
            <a:pPr marL="0" indent="0">
              <a:buNone/>
            </a:pPr>
            <a:r>
              <a:rPr lang="en-US" b="1" dirty="0">
                <a:solidFill>
                  <a:srgbClr val="18453B"/>
                </a:solidFill>
              </a:rPr>
              <a:t>Climate Surveys</a:t>
            </a:r>
            <a:endParaRPr lang="en-US" dirty="0">
              <a:solidFill>
                <a:srgbClr val="18453B"/>
              </a:solidFill>
            </a:endParaRPr>
          </a:p>
          <a:p>
            <a:r>
              <a:rPr lang="en-US" u="sng" dirty="0">
                <a:solidFill>
                  <a:srgbClr val="008567"/>
                </a:solidFill>
              </a:rPr>
              <a:t>Recommendation 1</a:t>
            </a:r>
            <a:r>
              <a:rPr lang="en-US" dirty="0">
                <a:solidFill>
                  <a:srgbClr val="008567"/>
                </a:solidFill>
              </a:rPr>
              <a:t>: </a:t>
            </a:r>
            <a:r>
              <a:rPr lang="en-US" dirty="0"/>
              <a:t>Create and administer an annual university-wide climate survey, coordinate smaller climate studies, and identify other metrics that address creating an inclusive campus climate</a:t>
            </a:r>
          </a:p>
          <a:p>
            <a:endParaRPr lang="en-US" b="1" i="1" dirty="0"/>
          </a:p>
          <a:p>
            <a:pPr marL="0" indent="0">
              <a:buNone/>
            </a:pPr>
            <a:r>
              <a:rPr lang="en-US" b="1" dirty="0">
                <a:solidFill>
                  <a:srgbClr val="18453B"/>
                </a:solidFill>
              </a:rPr>
              <a:t>Physical Environment</a:t>
            </a:r>
            <a:endParaRPr lang="en-US" dirty="0">
              <a:solidFill>
                <a:srgbClr val="18453B"/>
              </a:solidFill>
            </a:endParaRPr>
          </a:p>
          <a:p>
            <a:r>
              <a:rPr lang="en-US" u="sng" dirty="0">
                <a:solidFill>
                  <a:srgbClr val="008567"/>
                </a:solidFill>
              </a:rPr>
              <a:t>Recommendation 2</a:t>
            </a:r>
            <a:r>
              <a:rPr lang="en-US" dirty="0">
                <a:solidFill>
                  <a:srgbClr val="008567"/>
                </a:solidFill>
              </a:rPr>
              <a:t>: </a:t>
            </a:r>
            <a:r>
              <a:rPr lang="en-US" dirty="0"/>
              <a:t>Create a physical environment at Michigan State University that is representative of the diversity of the students and employees, and includes physical and cultural features related to inclusion that promote a sense of belonging</a:t>
            </a:r>
          </a:p>
          <a:p>
            <a:endParaRPr lang="en-US" dirty="0"/>
          </a:p>
          <a:p>
            <a:endParaRPr lang="en-US"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F07AE6A-0066-44ED-9F1D-DCD8EFBFA4F0}"/>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Promote Inclusion</a:t>
            </a:r>
          </a:p>
        </p:txBody>
      </p:sp>
      <p:cxnSp>
        <p:nvCxnSpPr>
          <p:cNvPr id="6" name="Straight Connector 5">
            <a:extLst>
              <a:ext uri="{FF2B5EF4-FFF2-40B4-BE49-F238E27FC236}">
                <a16:creationId xmlns:a16="http://schemas.microsoft.com/office/drawing/2014/main" id="{7C7740AB-78DD-43E5-B5B7-ADF312A09C24}"/>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83B79CC-EE60-4ACB-8E2C-3A1C27A26167}"/>
              </a:ext>
            </a:extLst>
          </p:cNvPr>
          <p:cNvSpPr>
            <a:spLocks noGrp="1"/>
          </p:cNvSpPr>
          <p:nvPr>
            <p:ph type="title"/>
          </p:nvPr>
        </p:nvSpPr>
        <p:spPr>
          <a:xfrm>
            <a:off x="969701" y="-1818268"/>
            <a:ext cx="10515600" cy="722904"/>
          </a:xfrm>
        </p:spPr>
        <p:txBody>
          <a:bodyPr/>
          <a:lstStyle/>
          <a:p>
            <a:r>
              <a:rPr lang="en-US" dirty="0"/>
              <a:t>Promote Inclusion (</a:t>
            </a:r>
            <a:r>
              <a:rPr lang="en-US" dirty="0" err="1"/>
              <a:t>pg</a:t>
            </a:r>
            <a:r>
              <a:rPr lang="en-US" dirty="0"/>
              <a:t> 2 of 5)</a:t>
            </a:r>
          </a:p>
        </p:txBody>
      </p:sp>
    </p:spTree>
    <p:extLst>
      <p:ext uri="{BB962C8B-B14F-4D97-AF65-F5344CB8AC3E}">
        <p14:creationId xmlns:p14="http://schemas.microsoft.com/office/powerpoint/2010/main" val="856723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609600" y="1561926"/>
            <a:ext cx="10896600" cy="4467726"/>
          </a:xfrm>
          <a:solidFill>
            <a:schemeClr val="bg1"/>
          </a:solidFill>
        </p:spPr>
        <p:txBody>
          <a:bodyPr vert="horz" lIns="91440" tIns="45720" rIns="91440" bIns="45720" rtlCol="0" anchor="t">
            <a:normAutofit/>
          </a:bodyPr>
          <a:lstStyle/>
          <a:p>
            <a:pPr marL="0" indent="0">
              <a:buNone/>
            </a:pPr>
            <a:r>
              <a:rPr lang="en-US" sz="2400" b="1" dirty="0">
                <a:solidFill>
                  <a:srgbClr val="18453B"/>
                </a:solidFill>
              </a:rPr>
              <a:t>Diversity, Equity &amp; Inclusion Education</a:t>
            </a:r>
          </a:p>
          <a:p>
            <a:pPr marL="0" indent="0">
              <a:buNone/>
            </a:pPr>
            <a:endParaRPr lang="en-US" sz="200" dirty="0">
              <a:solidFill>
                <a:srgbClr val="18453B"/>
              </a:solidFill>
            </a:endParaRPr>
          </a:p>
          <a:p>
            <a:r>
              <a:rPr lang="en-US" sz="2400" u="sng" dirty="0">
                <a:solidFill>
                  <a:srgbClr val="008567"/>
                </a:solidFill>
              </a:rPr>
              <a:t>Recommendation 3</a:t>
            </a:r>
            <a:r>
              <a:rPr lang="en-US" sz="2400" dirty="0">
                <a:solidFill>
                  <a:srgbClr val="008567"/>
                </a:solidFill>
              </a:rPr>
              <a:t>:</a:t>
            </a:r>
            <a:r>
              <a:rPr lang="en-US" sz="2400" dirty="0"/>
              <a:t> Establish accountability measures and structures for annual DEI learning requirements for students and employees </a:t>
            </a:r>
          </a:p>
          <a:p>
            <a:endParaRPr lang="en-US" sz="2400" dirty="0"/>
          </a:p>
          <a:p>
            <a:r>
              <a:rPr lang="en-US" sz="2300" u="sng" dirty="0">
                <a:solidFill>
                  <a:srgbClr val="008567"/>
                </a:solidFill>
                <a:latin typeface="Arial"/>
                <a:cs typeface="Arial"/>
              </a:rPr>
              <a:t>Recommendation 4</a:t>
            </a:r>
            <a:r>
              <a:rPr lang="en-US" sz="2300" dirty="0">
                <a:solidFill>
                  <a:srgbClr val="008567"/>
                </a:solidFill>
                <a:latin typeface="Arial"/>
                <a:cs typeface="Arial"/>
              </a:rPr>
              <a:t>:</a:t>
            </a:r>
            <a:r>
              <a:rPr lang="en-US" sz="2300" dirty="0">
                <a:latin typeface="Arial"/>
                <a:cs typeface="Arial"/>
              </a:rPr>
              <a:t> Expand and enrich informal DEI learning experiences for the university community beyond the DEI foundations educational module </a:t>
            </a:r>
            <a:endParaRPr lang="en-US" sz="2300" dirty="0"/>
          </a:p>
          <a:p>
            <a:pPr marL="0" indent="0">
              <a:buNone/>
            </a:pPr>
            <a:endParaRPr lang="en-US" sz="2300" dirty="0"/>
          </a:p>
          <a:p>
            <a:r>
              <a:rPr lang="en-US" sz="2300" u="sng" dirty="0">
                <a:solidFill>
                  <a:srgbClr val="008567"/>
                </a:solidFill>
                <a:latin typeface="Arial"/>
                <a:cs typeface="Arial"/>
              </a:rPr>
              <a:t>Recommendation 5</a:t>
            </a:r>
            <a:r>
              <a:rPr lang="en-US" sz="2300" dirty="0">
                <a:solidFill>
                  <a:srgbClr val="008567"/>
                </a:solidFill>
                <a:latin typeface="Arial"/>
                <a:cs typeface="Arial"/>
              </a:rPr>
              <a:t>: </a:t>
            </a:r>
            <a:r>
              <a:rPr lang="en-US" sz="2300" dirty="0">
                <a:latin typeface="Arial"/>
                <a:cs typeface="Arial"/>
              </a:rPr>
              <a:t>Offer learning experiences for new students that will address inclusivity </a:t>
            </a:r>
            <a:endParaRPr lang="en-US" sz="2300" dirty="0"/>
          </a:p>
          <a:p>
            <a:endParaRPr lang="en-US" sz="2300" dirty="0">
              <a:solidFill>
                <a:srgbClr val="18453B"/>
              </a:solidFill>
              <a:latin typeface="Gotham Book"/>
            </a:endParaRPr>
          </a:p>
          <a:p>
            <a:endParaRPr lang="en-US" sz="2300"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5B6BD5CE-3DC5-4E65-A699-7DD5C6B1632A}"/>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Promote Inclusion</a:t>
            </a:r>
          </a:p>
        </p:txBody>
      </p:sp>
      <p:cxnSp>
        <p:nvCxnSpPr>
          <p:cNvPr id="6" name="Straight Connector 5">
            <a:extLst>
              <a:ext uri="{FF2B5EF4-FFF2-40B4-BE49-F238E27FC236}">
                <a16:creationId xmlns:a16="http://schemas.microsoft.com/office/drawing/2014/main" id="{0328A09E-55B1-45D2-96E7-D24C0FAAB21F}"/>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A013CBA-126F-4003-8A23-4308139AF4A0}"/>
              </a:ext>
            </a:extLst>
          </p:cNvPr>
          <p:cNvSpPr>
            <a:spLocks noGrp="1"/>
          </p:cNvSpPr>
          <p:nvPr>
            <p:ph type="title"/>
          </p:nvPr>
        </p:nvSpPr>
        <p:spPr>
          <a:xfrm>
            <a:off x="969701" y="-1630699"/>
            <a:ext cx="10515600" cy="722904"/>
          </a:xfrm>
        </p:spPr>
        <p:txBody>
          <a:bodyPr/>
          <a:lstStyle/>
          <a:p>
            <a:r>
              <a:rPr lang="en-US" dirty="0"/>
              <a:t>Promote Inclusion (</a:t>
            </a:r>
            <a:r>
              <a:rPr lang="en-US" dirty="0" err="1"/>
              <a:t>pg</a:t>
            </a:r>
            <a:r>
              <a:rPr lang="en-US" dirty="0"/>
              <a:t> 3 of 5)</a:t>
            </a:r>
          </a:p>
        </p:txBody>
      </p:sp>
    </p:spTree>
    <p:extLst>
      <p:ext uri="{BB962C8B-B14F-4D97-AF65-F5344CB8AC3E}">
        <p14:creationId xmlns:p14="http://schemas.microsoft.com/office/powerpoint/2010/main" val="505434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533400" y="883403"/>
            <a:ext cx="10896600" cy="5176081"/>
          </a:xfrm>
          <a:solidFill>
            <a:schemeClr val="bg1"/>
          </a:solidFill>
        </p:spPr>
        <p:txBody>
          <a:bodyPr>
            <a:normAutofit fontScale="85000" lnSpcReduction="20000"/>
          </a:bodyPr>
          <a:lstStyle/>
          <a:p>
            <a:pPr marL="0" indent="0">
              <a:buNone/>
            </a:pPr>
            <a:endParaRPr lang="en-US" sz="2300" b="1" dirty="0">
              <a:solidFill>
                <a:srgbClr val="18453B"/>
              </a:solidFill>
            </a:endParaRPr>
          </a:p>
          <a:p>
            <a:pPr marL="0" indent="0">
              <a:buNone/>
            </a:pPr>
            <a:r>
              <a:rPr lang="en-US" sz="2300" b="1" dirty="0">
                <a:solidFill>
                  <a:srgbClr val="18453B"/>
                </a:solidFill>
                <a:latin typeface="Arial"/>
                <a:cs typeface="Arial"/>
              </a:rPr>
              <a:t>Communications </a:t>
            </a:r>
            <a:endParaRPr lang="en-US" sz="2300" b="1" dirty="0">
              <a:solidFill>
                <a:srgbClr val="18453B"/>
              </a:solidFill>
            </a:endParaRPr>
          </a:p>
          <a:p>
            <a:r>
              <a:rPr lang="en-US" sz="2300" u="sng" dirty="0">
                <a:solidFill>
                  <a:srgbClr val="008567"/>
                </a:solidFill>
                <a:latin typeface="Arial"/>
                <a:cs typeface="Arial"/>
              </a:rPr>
              <a:t>Recommendation 6</a:t>
            </a:r>
            <a:r>
              <a:rPr lang="en-US" sz="2300" dirty="0">
                <a:solidFill>
                  <a:srgbClr val="008567"/>
                </a:solidFill>
                <a:latin typeface="Arial"/>
                <a:cs typeface="Arial"/>
              </a:rPr>
              <a:t>:</a:t>
            </a:r>
            <a:r>
              <a:rPr lang="en-US" sz="2300" dirty="0">
                <a:latin typeface="Arial"/>
                <a:cs typeface="Arial"/>
              </a:rPr>
              <a:t> Expand the focus of all university communications efforts, including that of the centralized University Communications unit, to ensure the integration of DEI-related content and elevation of diverse voices in all internal and external communications efforts.</a:t>
            </a:r>
          </a:p>
          <a:p>
            <a:pPr marL="0" indent="0">
              <a:buNone/>
            </a:pPr>
            <a:endParaRPr lang="en-US" sz="2300" b="1" dirty="0">
              <a:solidFill>
                <a:srgbClr val="18453B"/>
              </a:solidFill>
            </a:endParaRPr>
          </a:p>
          <a:p>
            <a:pPr marL="0" indent="0">
              <a:buNone/>
            </a:pPr>
            <a:r>
              <a:rPr lang="en-US" sz="2300" b="1" dirty="0">
                <a:solidFill>
                  <a:srgbClr val="18453B"/>
                </a:solidFill>
              </a:rPr>
              <a:t>Community Policing</a:t>
            </a:r>
            <a:endParaRPr lang="en-US" sz="2300" dirty="0">
              <a:solidFill>
                <a:srgbClr val="18453B"/>
              </a:solidFill>
            </a:endParaRPr>
          </a:p>
          <a:p>
            <a:r>
              <a:rPr lang="en-US" sz="2300" u="sng" dirty="0">
                <a:solidFill>
                  <a:srgbClr val="008567"/>
                </a:solidFill>
              </a:rPr>
              <a:t>Recommendation 7</a:t>
            </a:r>
            <a:r>
              <a:rPr lang="en-US" sz="2300" dirty="0">
                <a:solidFill>
                  <a:srgbClr val="008567"/>
                </a:solidFill>
              </a:rPr>
              <a:t>: </a:t>
            </a:r>
            <a:r>
              <a:rPr lang="en-US" sz="2300" dirty="0"/>
              <a:t>Promote Community Policing and inclusive practices that connect students and employees from diverse backgrounds </a:t>
            </a:r>
          </a:p>
          <a:p>
            <a:endParaRPr lang="en-US" sz="2300" dirty="0"/>
          </a:p>
          <a:p>
            <a:pPr marL="0" indent="0">
              <a:buNone/>
            </a:pPr>
            <a:r>
              <a:rPr lang="en-US" sz="2300" b="1" dirty="0">
                <a:solidFill>
                  <a:srgbClr val="18453B"/>
                </a:solidFill>
              </a:rPr>
              <a:t>Accessibility</a:t>
            </a:r>
            <a:r>
              <a:rPr lang="en-US" sz="2300" b="1" dirty="0"/>
              <a:t> </a:t>
            </a:r>
          </a:p>
          <a:p>
            <a:r>
              <a:rPr lang="en-US" sz="2300" u="sng" dirty="0">
                <a:solidFill>
                  <a:srgbClr val="008567"/>
                </a:solidFill>
              </a:rPr>
              <a:t>Recommendation 8</a:t>
            </a:r>
            <a:r>
              <a:rPr lang="en-US" sz="2300" dirty="0">
                <a:solidFill>
                  <a:srgbClr val="008567"/>
                </a:solidFill>
              </a:rPr>
              <a:t>:</a:t>
            </a:r>
            <a:r>
              <a:rPr lang="en-US" sz="2300" dirty="0"/>
              <a:t> Create and support a campus culture and environment that is accessible, both physically and virtually, to all students, employees, and visitors with disabilities </a:t>
            </a:r>
          </a:p>
          <a:p>
            <a:endParaRPr lang="en-US" sz="2300" dirty="0">
              <a:solidFill>
                <a:srgbClr val="18453B"/>
              </a:solidFill>
              <a:latin typeface="Gotham Book"/>
            </a:endParaRPr>
          </a:p>
          <a:p>
            <a:r>
              <a:rPr lang="en-US" sz="2300" u="sng" dirty="0">
                <a:solidFill>
                  <a:srgbClr val="008567"/>
                </a:solidFill>
              </a:rPr>
              <a:t>Recommendation 9</a:t>
            </a:r>
            <a:r>
              <a:rPr lang="en-US" sz="2300" dirty="0">
                <a:solidFill>
                  <a:srgbClr val="008567"/>
                </a:solidFill>
              </a:rPr>
              <a:t>: </a:t>
            </a:r>
            <a:r>
              <a:rPr lang="en-US" sz="2300" dirty="0"/>
              <a:t>Expand education regarding accessibility and its importance to inclusion for student organizations</a:t>
            </a:r>
          </a:p>
          <a:p>
            <a:endParaRPr lang="en-US" sz="2300" dirty="0"/>
          </a:p>
          <a:p>
            <a:endParaRPr lang="en-US" sz="2300"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ADAEA6EF-BD85-414C-B05F-903A541DC7F6}"/>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Promote Inclusion</a:t>
            </a:r>
          </a:p>
        </p:txBody>
      </p:sp>
      <p:cxnSp>
        <p:nvCxnSpPr>
          <p:cNvPr id="6" name="Straight Connector 5">
            <a:extLst>
              <a:ext uri="{FF2B5EF4-FFF2-40B4-BE49-F238E27FC236}">
                <a16:creationId xmlns:a16="http://schemas.microsoft.com/office/drawing/2014/main" id="{B77ABAD9-D6C6-4436-8655-5BCA9BB0F243}"/>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6E29DA7-1F91-4B36-B3EB-5D364283D344}"/>
              </a:ext>
            </a:extLst>
          </p:cNvPr>
          <p:cNvSpPr>
            <a:spLocks noGrp="1"/>
          </p:cNvSpPr>
          <p:nvPr>
            <p:ph type="title"/>
          </p:nvPr>
        </p:nvSpPr>
        <p:spPr>
          <a:xfrm>
            <a:off x="723900" y="-1114883"/>
            <a:ext cx="10515600" cy="722904"/>
          </a:xfrm>
        </p:spPr>
        <p:txBody>
          <a:bodyPr/>
          <a:lstStyle/>
          <a:p>
            <a:r>
              <a:rPr lang="en-US" dirty="0"/>
              <a:t>Promote Inclusion (</a:t>
            </a:r>
            <a:r>
              <a:rPr lang="en-US" dirty="0" err="1"/>
              <a:t>pg</a:t>
            </a:r>
            <a:r>
              <a:rPr lang="en-US" dirty="0"/>
              <a:t> 4 of 5)</a:t>
            </a:r>
          </a:p>
        </p:txBody>
      </p:sp>
    </p:spTree>
    <p:extLst>
      <p:ext uri="{BB962C8B-B14F-4D97-AF65-F5344CB8AC3E}">
        <p14:creationId xmlns:p14="http://schemas.microsoft.com/office/powerpoint/2010/main" val="817664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533400" y="1785285"/>
            <a:ext cx="10896600" cy="4288435"/>
          </a:xfrm>
          <a:solidFill>
            <a:schemeClr val="bg1"/>
          </a:solidFill>
        </p:spPr>
        <p:txBody>
          <a:bodyPr>
            <a:normAutofit/>
          </a:bodyPr>
          <a:lstStyle/>
          <a:p>
            <a:pPr marL="0" indent="0">
              <a:buNone/>
            </a:pPr>
            <a:r>
              <a:rPr lang="en-US" sz="2300" b="1" dirty="0">
                <a:solidFill>
                  <a:srgbClr val="18453B"/>
                </a:solidFill>
              </a:rPr>
              <a:t>Inclusive Student Support Services</a:t>
            </a:r>
            <a:endParaRPr lang="en-US" sz="2300" dirty="0">
              <a:solidFill>
                <a:srgbClr val="18453B"/>
              </a:solidFill>
            </a:endParaRPr>
          </a:p>
          <a:p>
            <a:r>
              <a:rPr lang="en-US" sz="2300" u="sng" dirty="0">
                <a:solidFill>
                  <a:srgbClr val="008567"/>
                </a:solidFill>
              </a:rPr>
              <a:t>Recommendation 10</a:t>
            </a:r>
            <a:r>
              <a:rPr lang="en-US" sz="2300" dirty="0">
                <a:solidFill>
                  <a:srgbClr val="008567"/>
                </a:solidFill>
              </a:rPr>
              <a:t>: </a:t>
            </a:r>
            <a:r>
              <a:rPr lang="en-US" sz="2300" dirty="0"/>
              <a:t>Develop more inclusive student support services to ensure the success of the university’s increasingly  diverse student body</a:t>
            </a:r>
          </a:p>
          <a:p>
            <a:endParaRPr lang="en-US" sz="2300" dirty="0">
              <a:solidFill>
                <a:srgbClr val="18453B"/>
              </a:solidFill>
              <a:latin typeface="Gotham Book"/>
            </a:endParaRPr>
          </a:p>
          <a:p>
            <a:pPr marL="0" indent="0">
              <a:buNone/>
            </a:pPr>
            <a:r>
              <a:rPr lang="en-US" sz="2300" b="1" dirty="0">
                <a:solidFill>
                  <a:srgbClr val="18453B"/>
                </a:solidFill>
              </a:rPr>
              <a:t>Multicultural Community</a:t>
            </a:r>
          </a:p>
          <a:p>
            <a:r>
              <a:rPr lang="en-US" sz="2300" u="sng" dirty="0">
                <a:solidFill>
                  <a:srgbClr val="008567"/>
                </a:solidFill>
              </a:rPr>
              <a:t>Recommendation 11</a:t>
            </a:r>
            <a:r>
              <a:rPr lang="en-US" sz="2300" dirty="0">
                <a:solidFill>
                  <a:srgbClr val="008567"/>
                </a:solidFill>
              </a:rPr>
              <a:t>: </a:t>
            </a:r>
            <a:r>
              <a:rPr lang="en-US" sz="2300" dirty="0"/>
              <a:t>Foster a multicultural community in which all students and employees feel included, and their identities are recognized and celebrated </a:t>
            </a:r>
          </a:p>
          <a:p>
            <a:endParaRPr lang="en-US" sz="2300" dirty="0"/>
          </a:p>
          <a:p>
            <a:endParaRPr lang="en-US" sz="2300"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23DBC103-479C-4A09-8CF5-161A13AE0F05}"/>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Promote Inclusion</a:t>
            </a:r>
          </a:p>
        </p:txBody>
      </p:sp>
      <p:cxnSp>
        <p:nvCxnSpPr>
          <p:cNvPr id="6" name="Straight Connector 5">
            <a:extLst>
              <a:ext uri="{FF2B5EF4-FFF2-40B4-BE49-F238E27FC236}">
                <a16:creationId xmlns:a16="http://schemas.microsoft.com/office/drawing/2014/main" id="{D3295C0D-26E4-4186-A42D-21DDD755DEC9}"/>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22D7206-38EA-491D-8D22-A919D3C5886C}"/>
              </a:ext>
            </a:extLst>
          </p:cNvPr>
          <p:cNvSpPr>
            <a:spLocks noGrp="1"/>
          </p:cNvSpPr>
          <p:nvPr>
            <p:ph type="title"/>
          </p:nvPr>
        </p:nvSpPr>
        <p:spPr/>
        <p:txBody>
          <a:bodyPr/>
          <a:lstStyle/>
          <a:p>
            <a:r>
              <a:rPr lang="en-US" dirty="0"/>
              <a:t>Promote Inclusion (</a:t>
            </a:r>
            <a:r>
              <a:rPr lang="en-US" dirty="0" err="1"/>
              <a:t>pg</a:t>
            </a:r>
            <a:r>
              <a:rPr lang="en-US" dirty="0"/>
              <a:t> 5 of 5)</a:t>
            </a:r>
          </a:p>
        </p:txBody>
      </p:sp>
    </p:spTree>
    <p:extLst>
      <p:ext uri="{BB962C8B-B14F-4D97-AF65-F5344CB8AC3E}">
        <p14:creationId xmlns:p14="http://schemas.microsoft.com/office/powerpoint/2010/main" val="2989817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5AB1166-793F-4819-AA2C-20D9AEAB3FCA}"/>
              </a:ext>
              <a:ext uri="{C183D7F6-B498-43B3-948B-1728B52AA6E4}">
                <adec:decorative xmlns:adec="http://schemas.microsoft.com/office/drawing/2017/decorative" val="1"/>
              </a:ext>
            </a:extLst>
          </p:cNvPr>
          <p:cNvCxnSpPr>
            <a:cxnSpLocks/>
          </p:cNvCxnSpPr>
          <p:nvPr/>
        </p:nvCxnSpPr>
        <p:spPr>
          <a:xfrm>
            <a:off x="0" y="6858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EDF253D-DA20-4160-801E-18EFA42C855E}"/>
              </a:ext>
            </a:extLst>
          </p:cNvPr>
          <p:cNvSpPr txBox="1"/>
          <p:nvPr/>
        </p:nvSpPr>
        <p:spPr>
          <a:xfrm rot="10800000" flipH="1" flipV="1">
            <a:off x="647700" y="1587891"/>
            <a:ext cx="10674350" cy="3993759"/>
          </a:xfrm>
          <a:prstGeom prst="rect">
            <a:avLst/>
          </a:prstGeom>
          <a:solidFill>
            <a:srgbClr val="18453B"/>
          </a:solidFill>
          <a:ln>
            <a:noFill/>
          </a:ln>
          <a:effectLst>
            <a:outerShdw blurRad="107950" dist="12700" dir="5400000" algn="ctr">
              <a:srgbClr val="000000"/>
            </a:outerShdw>
          </a:effectLst>
        </p:spPr>
        <p:txBody>
          <a:bodyPr wrap="square" rtlCol="0">
            <a:noAutofit/>
          </a:bodyPr>
          <a:lstStyle/>
          <a:p>
            <a:endParaRPr lang="en-US" sz="1100" dirty="0">
              <a:solidFill>
                <a:schemeClr val="bg1"/>
              </a:solidFill>
            </a:endParaRPr>
          </a:p>
          <a:p>
            <a:r>
              <a:rPr lang="en-US" sz="3200" dirty="0">
                <a:solidFill>
                  <a:schemeClr val="bg1"/>
                </a:solidFill>
              </a:rPr>
              <a:t>Outreach and engagement seeks to ensure reciprocal, collaborative, and mutually-beneficial relationships between the University and the communities in which we are engaged to fulfill the institution’s public land-grant mission.  External outreach, engagement, and services include efforts offered by Extension, Community Outreach and Engagement, Alumni Relations, Advancement, and vendor relations.</a:t>
            </a:r>
          </a:p>
        </p:txBody>
      </p:sp>
      <p:sp>
        <p:nvSpPr>
          <p:cNvPr id="6" name="TextBox 5">
            <a:extLst>
              <a:ext uri="{FF2B5EF4-FFF2-40B4-BE49-F238E27FC236}">
                <a16:creationId xmlns:a16="http://schemas.microsoft.com/office/drawing/2014/main" id="{31748381-0006-4A19-BAE9-4289FB3FFB7A}"/>
              </a:ext>
            </a:extLst>
          </p:cNvPr>
          <p:cNvSpPr txBox="1"/>
          <p:nvPr/>
        </p:nvSpPr>
        <p:spPr>
          <a:xfrm flipH="1">
            <a:off x="1600200" y="299391"/>
            <a:ext cx="8566150" cy="988719"/>
          </a:xfrm>
          <a:prstGeom prst="rect">
            <a:avLst/>
          </a:prstGeom>
          <a:solidFill>
            <a:srgbClr val="F08521"/>
          </a:solidFill>
          <a:scene3d>
            <a:camera prst="orthographicFront"/>
            <a:lightRig rig="threePt" dir="t"/>
          </a:scene3d>
          <a:sp3d>
            <a:bevelT w="165100" prst="coolSlant"/>
          </a:sp3d>
        </p:spPr>
        <p:txBody>
          <a:bodyPr wrap="square" rtlCol="0" anchor="ctr" anchorCtr="1">
            <a:noAutofit/>
          </a:bodyPr>
          <a:lstStyle/>
          <a:p>
            <a:r>
              <a:rPr lang="en-US" sz="3200" b="1" dirty="0">
                <a:latin typeface="Gotham Book"/>
              </a:rPr>
              <a:t>Enhance Outreach and Engagement</a:t>
            </a:r>
          </a:p>
        </p:txBody>
      </p:sp>
      <p:sp>
        <p:nvSpPr>
          <p:cNvPr id="2" name="Title 1">
            <a:extLst>
              <a:ext uri="{FF2B5EF4-FFF2-40B4-BE49-F238E27FC236}">
                <a16:creationId xmlns:a16="http://schemas.microsoft.com/office/drawing/2014/main" id="{2DDE47FF-FAC7-46F3-BB88-98FEBE85D8BD}"/>
              </a:ext>
            </a:extLst>
          </p:cNvPr>
          <p:cNvSpPr>
            <a:spLocks noGrp="1"/>
          </p:cNvSpPr>
          <p:nvPr>
            <p:ph type="title"/>
          </p:nvPr>
        </p:nvSpPr>
        <p:spPr>
          <a:xfrm>
            <a:off x="806450" y="-1325602"/>
            <a:ext cx="10515600" cy="722904"/>
          </a:xfrm>
        </p:spPr>
        <p:txBody>
          <a:bodyPr>
            <a:normAutofit fontScale="90000"/>
          </a:bodyPr>
          <a:lstStyle/>
          <a:p>
            <a:r>
              <a:rPr lang="en-US" dirty="0"/>
              <a:t>Enhance Outreach and Engagement (</a:t>
            </a:r>
            <a:r>
              <a:rPr lang="en-US" dirty="0" err="1"/>
              <a:t>pg</a:t>
            </a:r>
            <a:r>
              <a:rPr lang="en-US" dirty="0"/>
              <a:t> 1</a:t>
            </a:r>
            <a:r>
              <a:rPr lang="en-US" baseline="0" dirty="0"/>
              <a:t> of 3)</a:t>
            </a:r>
            <a:endParaRPr lang="en-US" dirty="0"/>
          </a:p>
        </p:txBody>
      </p:sp>
    </p:spTree>
    <p:extLst>
      <p:ext uri="{BB962C8B-B14F-4D97-AF65-F5344CB8AC3E}">
        <p14:creationId xmlns:p14="http://schemas.microsoft.com/office/powerpoint/2010/main" val="878705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533400" y="1721985"/>
            <a:ext cx="10896600" cy="4269185"/>
          </a:xfrm>
          <a:solidFill>
            <a:schemeClr val="bg1"/>
          </a:solidFill>
        </p:spPr>
        <p:txBody>
          <a:bodyPr vert="horz" lIns="91440" tIns="45720" rIns="91440" bIns="45720" rtlCol="0" anchor="t">
            <a:normAutofit/>
          </a:bodyPr>
          <a:lstStyle/>
          <a:p>
            <a:pPr marL="0" indent="0">
              <a:buNone/>
            </a:pPr>
            <a:r>
              <a:rPr lang="en-US" sz="2300" b="1" dirty="0">
                <a:solidFill>
                  <a:srgbClr val="18453B"/>
                </a:solidFill>
                <a:latin typeface="Arial"/>
                <a:cs typeface="Arial"/>
              </a:rPr>
              <a:t>MSU Extension </a:t>
            </a:r>
            <a:endParaRPr lang="en-US" sz="2300" b="1" dirty="0">
              <a:solidFill>
                <a:srgbClr val="18453B"/>
              </a:solidFill>
            </a:endParaRPr>
          </a:p>
          <a:p>
            <a:r>
              <a:rPr lang="en-US" u="sng" dirty="0">
                <a:solidFill>
                  <a:srgbClr val="008567"/>
                </a:solidFill>
                <a:latin typeface="Arial"/>
                <a:cs typeface="Arial"/>
              </a:rPr>
              <a:t>Recommendation 1</a:t>
            </a:r>
            <a:r>
              <a:rPr lang="en-US" dirty="0">
                <a:solidFill>
                  <a:srgbClr val="008567"/>
                </a:solidFill>
                <a:latin typeface="Arial"/>
                <a:cs typeface="Arial"/>
              </a:rPr>
              <a:t>: </a:t>
            </a:r>
            <a:r>
              <a:rPr lang="en-US" dirty="0">
                <a:latin typeface="Arial"/>
                <a:cs typeface="Arial"/>
              </a:rPr>
              <a:t>Innovate and increase proactive engagement with diverse and historically marginalized communities for services and programs provided through extension</a:t>
            </a:r>
          </a:p>
          <a:p>
            <a:endParaRPr lang="en-US" dirty="0"/>
          </a:p>
          <a:p>
            <a:pPr marL="0" indent="0">
              <a:buNone/>
            </a:pPr>
            <a:r>
              <a:rPr lang="en-US" sz="2300" b="1" dirty="0">
                <a:solidFill>
                  <a:srgbClr val="18453B"/>
                </a:solidFill>
                <a:latin typeface="Arial"/>
                <a:cs typeface="Arial"/>
              </a:rPr>
              <a:t>Outreach and Engagement </a:t>
            </a:r>
            <a:endParaRPr lang="en-US" sz="2300" b="1" dirty="0">
              <a:solidFill>
                <a:srgbClr val="18453B"/>
              </a:solidFill>
            </a:endParaRPr>
          </a:p>
          <a:p>
            <a:r>
              <a:rPr lang="en-US" u="sng" dirty="0">
                <a:solidFill>
                  <a:srgbClr val="008567"/>
                </a:solidFill>
                <a:latin typeface="Arial"/>
                <a:cs typeface="Arial"/>
              </a:rPr>
              <a:t>Recommendation 2</a:t>
            </a:r>
            <a:r>
              <a:rPr lang="en-US" dirty="0">
                <a:solidFill>
                  <a:srgbClr val="008567"/>
                </a:solidFill>
                <a:latin typeface="Arial"/>
                <a:cs typeface="Arial"/>
              </a:rPr>
              <a:t>: </a:t>
            </a:r>
            <a:r>
              <a:rPr lang="en-US" dirty="0">
                <a:latin typeface="Arial"/>
                <a:cs typeface="Arial"/>
              </a:rPr>
              <a:t>Increase and improve outreach and engagement activities with diverse and historically marginalized students and employees, as well as diverse communities we serve  </a:t>
            </a:r>
          </a:p>
          <a:p>
            <a:endParaRPr lang="en-US" dirty="0"/>
          </a:p>
          <a:p>
            <a:pPr marL="0" indent="0">
              <a:buNone/>
            </a:pPr>
            <a:endParaRPr lang="en-US" dirty="0"/>
          </a:p>
          <a:p>
            <a:endParaRPr lang="en-US"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816A1484-F534-454A-8E35-54B5CC52D36E}"/>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Enhance Outreach and Engagement</a:t>
            </a:r>
          </a:p>
        </p:txBody>
      </p:sp>
      <p:cxnSp>
        <p:nvCxnSpPr>
          <p:cNvPr id="6" name="Straight Connector 5">
            <a:extLst>
              <a:ext uri="{FF2B5EF4-FFF2-40B4-BE49-F238E27FC236}">
                <a16:creationId xmlns:a16="http://schemas.microsoft.com/office/drawing/2014/main" id="{70B549BE-418D-41BF-ABFB-1F8CB145D23F}"/>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CAC46B0-276A-4B1A-B26B-3C8BE2DDF9BA}"/>
              </a:ext>
            </a:extLst>
          </p:cNvPr>
          <p:cNvSpPr>
            <a:spLocks noGrp="1"/>
          </p:cNvSpPr>
          <p:nvPr>
            <p:ph type="title"/>
          </p:nvPr>
        </p:nvSpPr>
        <p:spPr/>
        <p:txBody>
          <a:bodyPr>
            <a:normAutofit fontScale="90000"/>
          </a:bodyPr>
          <a:lstStyle/>
          <a:p>
            <a:r>
              <a:rPr lang="en-US" dirty="0"/>
              <a:t>Enhance Outreach and Engagement (</a:t>
            </a:r>
            <a:r>
              <a:rPr lang="en-US" dirty="0" err="1"/>
              <a:t>pg</a:t>
            </a:r>
            <a:r>
              <a:rPr lang="en-US" dirty="0"/>
              <a:t> 2 of 3)</a:t>
            </a:r>
          </a:p>
        </p:txBody>
      </p:sp>
    </p:spTree>
    <p:extLst>
      <p:ext uri="{BB962C8B-B14F-4D97-AF65-F5344CB8AC3E}">
        <p14:creationId xmlns:p14="http://schemas.microsoft.com/office/powerpoint/2010/main" val="1492770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4D2A3-650F-4D93-A1AC-955FBBAD3C4C}"/>
              </a:ext>
            </a:extLst>
          </p:cNvPr>
          <p:cNvSpPr>
            <a:spLocks noGrp="1"/>
          </p:cNvSpPr>
          <p:nvPr>
            <p:ph idx="1"/>
          </p:nvPr>
        </p:nvSpPr>
        <p:spPr>
          <a:xfrm>
            <a:off x="533400" y="1549226"/>
            <a:ext cx="10896600" cy="4076679"/>
          </a:xfrm>
          <a:solidFill>
            <a:schemeClr val="bg1"/>
          </a:solidFill>
        </p:spPr>
        <p:txBody>
          <a:bodyPr>
            <a:normAutofit/>
          </a:bodyPr>
          <a:lstStyle/>
          <a:p>
            <a:pPr marL="0" indent="0">
              <a:buNone/>
            </a:pPr>
            <a:r>
              <a:rPr lang="en-US" sz="2300" b="1" dirty="0">
                <a:solidFill>
                  <a:srgbClr val="18453B"/>
                </a:solidFill>
              </a:rPr>
              <a:t>Alumni Relations and Donor Development </a:t>
            </a:r>
          </a:p>
          <a:p>
            <a:r>
              <a:rPr lang="en-US" sz="2300" u="sng" dirty="0">
                <a:solidFill>
                  <a:srgbClr val="008567"/>
                </a:solidFill>
              </a:rPr>
              <a:t>Recommendation 3</a:t>
            </a:r>
            <a:r>
              <a:rPr lang="en-US" sz="2300" dirty="0">
                <a:solidFill>
                  <a:srgbClr val="008567"/>
                </a:solidFill>
              </a:rPr>
              <a:t>: </a:t>
            </a:r>
            <a:r>
              <a:rPr lang="en-US" sz="2300" dirty="0"/>
              <a:t>Significantly increase Alumni Relations, donor engagement, and development across social identity affinity groups</a:t>
            </a:r>
          </a:p>
          <a:p>
            <a:endParaRPr lang="en-US" sz="2300" b="1" i="1" dirty="0"/>
          </a:p>
          <a:p>
            <a:pPr marL="0" indent="0">
              <a:buNone/>
            </a:pPr>
            <a:r>
              <a:rPr lang="en-US" sz="2300" b="1" dirty="0">
                <a:solidFill>
                  <a:srgbClr val="18453B"/>
                </a:solidFill>
              </a:rPr>
              <a:t>Vendors and Suppliers </a:t>
            </a:r>
          </a:p>
          <a:p>
            <a:r>
              <a:rPr lang="en-US" sz="2300" u="sng" dirty="0">
                <a:solidFill>
                  <a:srgbClr val="008567"/>
                </a:solidFill>
              </a:rPr>
              <a:t>Recommendation 4</a:t>
            </a:r>
            <a:r>
              <a:rPr lang="en-US" sz="2300" dirty="0">
                <a:solidFill>
                  <a:srgbClr val="008567"/>
                </a:solidFill>
              </a:rPr>
              <a:t>:  </a:t>
            </a:r>
            <a:r>
              <a:rPr lang="en-US" sz="2300" dirty="0"/>
              <a:t>Expand efforts to incorporate diversity, equity, and inclusion into work with vendors and suppliers</a:t>
            </a:r>
          </a:p>
          <a:p>
            <a:endParaRPr lang="en-US" dirty="0">
              <a:solidFill>
                <a:srgbClr val="18453B"/>
              </a:solidFill>
              <a:latin typeface="Gotham Book"/>
            </a:endParaRPr>
          </a:p>
        </p:txBody>
      </p:sp>
      <p:sp>
        <p:nvSpPr>
          <p:cNvPr id="4" name="Title 3">
            <a:extLst>
              <a:ext uri="{FF2B5EF4-FFF2-40B4-BE49-F238E27FC236}">
                <a16:creationId xmlns:a16="http://schemas.microsoft.com/office/drawing/2014/main" id="{E9F1D949-D8F1-4D96-931B-9F3DC147D3C3}"/>
              </a:ext>
            </a:extLst>
          </p:cNvPr>
          <p:cNvSpPr txBox="1">
            <a:spLocks/>
          </p:cNvSpPr>
          <p:nvPr/>
        </p:nvSpPr>
        <p:spPr>
          <a:xfrm>
            <a:off x="533400" y="511905"/>
            <a:ext cx="11388203" cy="554895"/>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4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2035C6EB-9020-4F15-BB5D-A9ED490605BE}"/>
              </a:ext>
            </a:extLst>
          </p:cNvPr>
          <p:cNvSpPr txBox="1">
            <a:spLocks/>
          </p:cNvSpPr>
          <p:nvPr/>
        </p:nvSpPr>
        <p:spPr>
          <a:xfrm>
            <a:off x="1130300" y="415072"/>
            <a:ext cx="9931399"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Gotham"/>
                <a:cs typeface="Arial" panose="020B0604020202020204" pitchFamily="34" charset="0"/>
              </a:rPr>
              <a:t>Enhance Outreach and Engagement</a:t>
            </a:r>
          </a:p>
        </p:txBody>
      </p:sp>
      <p:cxnSp>
        <p:nvCxnSpPr>
          <p:cNvPr id="6" name="Straight Connector 5">
            <a:extLst>
              <a:ext uri="{FF2B5EF4-FFF2-40B4-BE49-F238E27FC236}">
                <a16:creationId xmlns:a16="http://schemas.microsoft.com/office/drawing/2014/main" id="{AFF64787-E0D5-4300-9DDF-95A06FBD622E}"/>
              </a:ext>
              <a:ext uri="{C183D7F6-B498-43B3-948B-1728B52AA6E4}">
                <adec:decorative xmlns:adec="http://schemas.microsoft.com/office/drawing/2017/decorative" val="1"/>
              </a:ext>
            </a:extLst>
          </p:cNvPr>
          <p:cNvCxnSpPr>
            <a:cxnSpLocks/>
          </p:cNvCxnSpPr>
          <p:nvPr/>
        </p:nvCxnSpPr>
        <p:spPr>
          <a:xfrm>
            <a:off x="107950" y="994331"/>
            <a:ext cx="118999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8E6C539-12F1-4EC8-B534-255B81546DB4}"/>
              </a:ext>
            </a:extLst>
          </p:cNvPr>
          <p:cNvSpPr>
            <a:spLocks noGrp="1"/>
          </p:cNvSpPr>
          <p:nvPr>
            <p:ph type="title"/>
          </p:nvPr>
        </p:nvSpPr>
        <p:spPr>
          <a:xfrm>
            <a:off x="723900" y="-1607252"/>
            <a:ext cx="10515600" cy="722904"/>
          </a:xfrm>
        </p:spPr>
        <p:txBody>
          <a:bodyPr>
            <a:normAutofit fontScale="90000"/>
          </a:bodyPr>
          <a:lstStyle/>
          <a:p>
            <a:r>
              <a:rPr lang="en-US" dirty="0"/>
              <a:t>Enhance Outreach and Engagement (</a:t>
            </a:r>
            <a:r>
              <a:rPr lang="en-US" dirty="0" err="1"/>
              <a:t>pg</a:t>
            </a:r>
            <a:r>
              <a:rPr lang="en-US" baseline="0" dirty="0"/>
              <a:t> 3 of 3)</a:t>
            </a:r>
            <a:endParaRPr lang="en-US" dirty="0"/>
          </a:p>
        </p:txBody>
      </p:sp>
    </p:spTree>
    <p:extLst>
      <p:ext uri="{BB962C8B-B14F-4D97-AF65-F5344CB8AC3E}">
        <p14:creationId xmlns:p14="http://schemas.microsoft.com/office/powerpoint/2010/main" val="2836314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765110" y="129843"/>
            <a:ext cx="11625943" cy="584775"/>
          </a:xfrm>
          <a:prstGeom prst="rect">
            <a:avLst/>
          </a:prstGeom>
          <a:noFill/>
        </p:spPr>
        <p:txBody>
          <a:bodyPr wrap="square" lIns="91440" tIns="45720" rIns="91440" bIns="45720" rtlCol="0" anchor="t">
            <a:spAutoFit/>
          </a:bodyPr>
          <a:lstStyle/>
          <a:p>
            <a:pPr>
              <a:defRPr/>
            </a:pPr>
            <a:r>
              <a:rPr lang="en-US" sz="3200" dirty="0">
                <a:latin typeface="Arial"/>
                <a:ea typeface="+mn-lt"/>
                <a:cs typeface="+mn-lt"/>
              </a:rPr>
              <a:t>DEI Steering Committee Report and Plan - Next Steps </a:t>
            </a:r>
            <a:endParaRPr lang="en-US" sz="3200" dirty="0">
              <a:latin typeface="Arial"/>
            </a:endParaRP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88EE9675-FC61-4963-B9B8-1F8A4621A365}"/>
              </a:ext>
            </a:extLst>
          </p:cNvPr>
          <p:cNvSpPr>
            <a:spLocks noGrp="1"/>
          </p:cNvSpPr>
          <p:nvPr>
            <p:ph idx="1"/>
          </p:nvPr>
        </p:nvSpPr>
        <p:spPr>
          <a:xfrm>
            <a:off x="533400" y="1729807"/>
            <a:ext cx="11049000" cy="4287974"/>
          </a:xfrm>
          <a:solidFill>
            <a:schemeClr val="bg1"/>
          </a:solidFill>
        </p:spPr>
        <p:txBody>
          <a:bodyPr>
            <a:noAutofit/>
          </a:bodyPr>
          <a:lstStyle/>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a:p>
            <a:pPr marL="0" lvl="1" indent="0">
              <a:lnSpc>
                <a:spcPct val="100000"/>
              </a:lnSpc>
              <a:buNone/>
            </a:pPr>
            <a:endParaRPr lang="en-US" sz="1400" dirty="0">
              <a:latin typeface="Gotham Book"/>
            </a:endParaRPr>
          </a:p>
        </p:txBody>
      </p:sp>
      <p:sp>
        <p:nvSpPr>
          <p:cNvPr id="11" name="Rectangle: Rounded Corners 10">
            <a:extLst>
              <a:ext uri="{FF2B5EF4-FFF2-40B4-BE49-F238E27FC236}">
                <a16:creationId xmlns:a16="http://schemas.microsoft.com/office/drawing/2014/main" id="{EAB95387-7C20-4868-B2AA-C4CBE6F5AE79}"/>
              </a:ext>
            </a:extLst>
          </p:cNvPr>
          <p:cNvSpPr/>
          <p:nvPr/>
        </p:nvSpPr>
        <p:spPr>
          <a:xfrm>
            <a:off x="626253" y="1006662"/>
            <a:ext cx="11049000" cy="1507929"/>
          </a:xfrm>
          <a:prstGeom prst="roundRect">
            <a:avLst/>
          </a:prstGeom>
          <a:solidFill>
            <a:srgbClr val="F0852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90000"/>
              </a:lnSpc>
              <a:spcBef>
                <a:spcPts val="1000"/>
              </a:spcBef>
              <a:buFont typeface="Arial"/>
              <a:buChar char="•"/>
            </a:pPr>
            <a:endParaRPr lang="en-US" dirty="0">
              <a:solidFill>
                <a:schemeClr val="tx1"/>
              </a:solidFill>
              <a:latin typeface="Arial"/>
              <a:ea typeface="+mn-lt"/>
              <a:cs typeface="+mn-lt"/>
            </a:endParaRPr>
          </a:p>
          <a:p>
            <a:pPr marL="285750" indent="-285750">
              <a:lnSpc>
                <a:spcPct val="90000"/>
              </a:lnSpc>
              <a:spcBef>
                <a:spcPts val="1000"/>
              </a:spcBef>
              <a:buFont typeface="Arial"/>
              <a:buChar char="•"/>
            </a:pPr>
            <a:r>
              <a:rPr lang="en-US" dirty="0">
                <a:solidFill>
                  <a:schemeClr val="tx1"/>
                </a:solidFill>
                <a:latin typeface="Arial"/>
                <a:ea typeface="+mn-lt"/>
                <a:cs typeface="+mn-lt"/>
              </a:rPr>
              <a:t>Release to the public*</a:t>
            </a:r>
            <a:endParaRPr lang="en-US" dirty="0">
              <a:solidFill>
                <a:schemeClr val="tx1"/>
              </a:solidFill>
            </a:endParaRPr>
          </a:p>
          <a:p>
            <a:pPr marL="742950" lvl="1" indent="-285750">
              <a:lnSpc>
                <a:spcPct val="90000"/>
              </a:lnSpc>
              <a:spcBef>
                <a:spcPts val="500"/>
              </a:spcBef>
              <a:buFont typeface="Arial"/>
              <a:buChar char="•"/>
            </a:pPr>
            <a:r>
              <a:rPr lang="en-US" dirty="0">
                <a:solidFill>
                  <a:schemeClr val="tx1"/>
                </a:solidFill>
                <a:latin typeface="Arial"/>
                <a:ea typeface="+mn-lt"/>
                <a:cs typeface="+mn-lt"/>
              </a:rPr>
              <a:t>MSU Today announcement to media outlets </a:t>
            </a:r>
          </a:p>
          <a:p>
            <a:pPr marL="742950" lvl="1" indent="-285750">
              <a:lnSpc>
                <a:spcPct val="90000"/>
              </a:lnSpc>
              <a:spcBef>
                <a:spcPts val="500"/>
              </a:spcBef>
              <a:buFont typeface="Arial"/>
              <a:buChar char="•"/>
            </a:pPr>
            <a:r>
              <a:rPr lang="en-US" dirty="0">
                <a:solidFill>
                  <a:schemeClr val="tx1"/>
                </a:solidFill>
                <a:latin typeface="Arial"/>
                <a:ea typeface="+mn-lt"/>
                <a:cs typeface="+mn-lt"/>
              </a:rPr>
              <a:t>Full report and plan with recommendations, actions, and metrics will be available on the DEI website</a:t>
            </a:r>
            <a:endParaRPr lang="en-US" dirty="0">
              <a:solidFill>
                <a:schemeClr val="tx1"/>
              </a:solidFill>
              <a:ea typeface="+mn-lt"/>
              <a:cs typeface="+mn-lt"/>
            </a:endParaRPr>
          </a:p>
          <a:p>
            <a:pPr lvl="1">
              <a:lnSpc>
                <a:spcPct val="90000"/>
              </a:lnSpc>
              <a:spcBef>
                <a:spcPts val="500"/>
              </a:spcBef>
            </a:pPr>
            <a:r>
              <a:rPr lang="en-US" sz="1600" i="1" dirty="0">
                <a:solidFill>
                  <a:schemeClr val="tx1"/>
                </a:solidFill>
                <a:latin typeface="Arial"/>
                <a:ea typeface="+mn-lt"/>
                <a:cs typeface="+mn-lt"/>
              </a:rPr>
              <a:t>*Release date contingent on a variety of factors </a:t>
            </a:r>
            <a:endParaRPr lang="en-US" sz="1600" dirty="0">
              <a:solidFill>
                <a:schemeClr val="tx1"/>
              </a:solidFill>
              <a:latin typeface="Arial"/>
              <a:ea typeface="+mn-lt"/>
              <a:cs typeface="+mn-lt"/>
            </a:endParaRPr>
          </a:p>
          <a:p>
            <a:pPr marL="742950" lvl="1" indent="-285750">
              <a:lnSpc>
                <a:spcPct val="90000"/>
              </a:lnSpc>
              <a:spcBef>
                <a:spcPts val="500"/>
              </a:spcBef>
              <a:buFont typeface="Arial"/>
              <a:buChar char="•"/>
            </a:pPr>
            <a:endParaRPr lang="en-US" dirty="0">
              <a:solidFill>
                <a:schemeClr val="tx1"/>
              </a:solidFill>
              <a:latin typeface="Arial"/>
              <a:cs typeface="Calibri"/>
            </a:endParaRPr>
          </a:p>
        </p:txBody>
      </p:sp>
      <p:sp>
        <p:nvSpPr>
          <p:cNvPr id="12" name="Rectangle: Rounded Corners 11">
            <a:extLst>
              <a:ext uri="{FF2B5EF4-FFF2-40B4-BE49-F238E27FC236}">
                <a16:creationId xmlns:a16="http://schemas.microsoft.com/office/drawing/2014/main" id="{F7F722FC-4870-40B2-820E-8AFF3FDE71EF}"/>
              </a:ext>
            </a:extLst>
          </p:cNvPr>
          <p:cNvSpPr/>
          <p:nvPr/>
        </p:nvSpPr>
        <p:spPr>
          <a:xfrm>
            <a:off x="626253" y="2669339"/>
            <a:ext cx="11049000" cy="1769436"/>
          </a:xfrm>
          <a:prstGeom prst="roundRect">
            <a:avLst/>
          </a:prstGeom>
          <a:solidFill>
            <a:srgbClr val="94AE4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nSpc>
                <a:spcPct val="90000"/>
              </a:lnSpc>
              <a:spcBef>
                <a:spcPts val="1000"/>
              </a:spcBef>
              <a:buFont typeface="Arial"/>
              <a:buChar char="•"/>
            </a:pPr>
            <a:r>
              <a:rPr lang="en-US" dirty="0">
                <a:solidFill>
                  <a:schemeClr val="tx1"/>
                </a:solidFill>
                <a:latin typeface="Arial"/>
                <a:ea typeface="+mn-lt"/>
                <a:cs typeface="+mn-lt"/>
              </a:rPr>
              <a:t>DEI Strategic Goals and Recommendations will be utilized to inform the work of MSU’s Strategic Planning Steering Committee, the efforts of MSU’s Vice President and Chief Diversity Officer, Jabbar R. Bennett, Ph.D., and the strategic planning of all academic and administrative units within the University</a:t>
            </a:r>
          </a:p>
          <a:p>
            <a:endParaRPr lang="en-US" dirty="0">
              <a:solidFill>
                <a:schemeClr val="tx1"/>
              </a:solidFill>
              <a:latin typeface="Gotham Book"/>
              <a:cs typeface="Arial" panose="020B0604020202020204" pitchFamily="34" charset="0"/>
            </a:endParaRPr>
          </a:p>
        </p:txBody>
      </p:sp>
      <p:sp>
        <p:nvSpPr>
          <p:cNvPr id="13" name="Rectangle: Rounded Corners 12">
            <a:extLst>
              <a:ext uri="{FF2B5EF4-FFF2-40B4-BE49-F238E27FC236}">
                <a16:creationId xmlns:a16="http://schemas.microsoft.com/office/drawing/2014/main" id="{05D73C51-B618-41DD-9394-59F9B997F830}"/>
              </a:ext>
            </a:extLst>
          </p:cNvPr>
          <p:cNvSpPr/>
          <p:nvPr/>
        </p:nvSpPr>
        <p:spPr>
          <a:xfrm>
            <a:off x="626253" y="4593523"/>
            <a:ext cx="11049000" cy="1424257"/>
          </a:xfrm>
          <a:prstGeom prst="roundRect">
            <a:avLst/>
          </a:prstGeom>
          <a:solidFill>
            <a:srgbClr val="D1DE3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1"/>
                </a:solidFill>
                <a:latin typeface="Arial"/>
                <a:ea typeface="+mn-lt"/>
                <a:cs typeface="+mn-lt"/>
              </a:rPr>
              <a:t>Ongoing conversations will be held with academic and administrative units</a:t>
            </a:r>
            <a:endParaRPr lang="en-US" dirty="0">
              <a:solidFill>
                <a:schemeClr val="tx1"/>
              </a:solidFill>
              <a:latin typeface="Arial"/>
              <a:cs typeface="Calibri"/>
            </a:endParaRPr>
          </a:p>
        </p:txBody>
      </p:sp>
      <p:sp>
        <p:nvSpPr>
          <p:cNvPr id="2" name="Title 1">
            <a:extLst>
              <a:ext uri="{FF2B5EF4-FFF2-40B4-BE49-F238E27FC236}">
                <a16:creationId xmlns:a16="http://schemas.microsoft.com/office/drawing/2014/main" id="{42914348-C09E-4BFC-AC1B-3A7691F43381}"/>
              </a:ext>
            </a:extLst>
          </p:cNvPr>
          <p:cNvSpPr>
            <a:spLocks noGrp="1"/>
          </p:cNvSpPr>
          <p:nvPr>
            <p:ph type="title" idx="4294967295"/>
          </p:nvPr>
        </p:nvSpPr>
        <p:spPr>
          <a:xfrm>
            <a:off x="626253" y="-2087326"/>
            <a:ext cx="10515600" cy="1325563"/>
          </a:xfrm>
        </p:spPr>
        <p:txBody>
          <a:bodyPr/>
          <a:lstStyle/>
          <a:p>
            <a:r>
              <a:rPr lang="en-US" dirty="0"/>
              <a:t>DEI Steering Committee Report and Plan – Next Steps</a:t>
            </a:r>
          </a:p>
        </p:txBody>
      </p:sp>
    </p:spTree>
    <p:extLst>
      <p:ext uri="{BB962C8B-B14F-4D97-AF65-F5344CB8AC3E}">
        <p14:creationId xmlns:p14="http://schemas.microsoft.com/office/powerpoint/2010/main" val="116057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12BD342-FF60-4BFD-99CA-0366DE3536DE}"/>
              </a:ext>
            </a:extLst>
          </p:cNvPr>
          <p:cNvSpPr/>
          <p:nvPr/>
        </p:nvSpPr>
        <p:spPr>
          <a:xfrm>
            <a:off x="4800600" y="4404151"/>
            <a:ext cx="2331914" cy="1878171"/>
          </a:xfrm>
          <a:prstGeom prst="ellipse">
            <a:avLst/>
          </a:prstGeom>
          <a:solidFill>
            <a:srgbClr val="D1DE3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1"/>
                </a:solidFill>
              </a:rPr>
              <a:t>Task Force on Racial Equity</a:t>
            </a:r>
          </a:p>
          <a:p>
            <a:pPr algn="ctr"/>
            <a:r>
              <a:rPr lang="en-US" sz="1400" dirty="0">
                <a:solidFill>
                  <a:schemeClr val="tx1"/>
                </a:solidFill>
              </a:rPr>
              <a:t>(Focus on Immediate Action Items)</a:t>
            </a:r>
          </a:p>
          <a:p>
            <a:pPr algn="ctr"/>
            <a:r>
              <a:rPr lang="en-US" sz="1100" dirty="0">
                <a:solidFill>
                  <a:schemeClr val="tx1"/>
                </a:solidFill>
              </a:rPr>
              <a:t>Recommendations to President in Fall 2020</a:t>
            </a: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5" name="Title 3">
            <a:extLst>
              <a:ext uri="{FF2B5EF4-FFF2-40B4-BE49-F238E27FC236}">
                <a16:creationId xmlns:a16="http://schemas.microsoft.com/office/drawing/2014/main" id="{55A6AE9B-401C-403B-8493-8606A382666C}"/>
              </a:ext>
            </a:extLst>
          </p:cNvPr>
          <p:cNvSpPr txBox="1">
            <a:spLocks/>
          </p:cNvSpPr>
          <p:nvPr/>
        </p:nvSpPr>
        <p:spPr>
          <a:xfrm>
            <a:off x="609600" y="990361"/>
            <a:ext cx="10998200" cy="480233"/>
          </a:xfrm>
          <a:prstGeom prst="rect">
            <a:avLst/>
          </a:prstGeom>
          <a:solidFill>
            <a:srgbClr val="F08521"/>
          </a:solidFill>
          <a:ln>
            <a:noFill/>
          </a:ln>
        </p:spPr>
        <p:txBody>
          <a:bodyPr lIns="91440" tIns="45720" rIns="91440" bIns="45720" anchor="t">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lvl="0" algn="ctr">
              <a:defRPr/>
            </a:pPr>
            <a:r>
              <a:rPr lang="en-US" sz="2000" b="1" dirty="0">
                <a:solidFill>
                  <a:schemeClr val="tx1"/>
                </a:solidFill>
                <a:latin typeface="Gotham"/>
                <a:ea typeface="ＭＳ Ｐゴシック"/>
                <a:cs typeface="Arial"/>
              </a:rPr>
              <a:t>Address opportunities for systemic change – Interconnected – Moving MSU Forward</a:t>
            </a:r>
            <a:endParaRPr lang="en-US" sz="2000" b="1" i="0" u="none" strike="noStrike" kern="1200" spc="0" normalizeH="0" noProof="0" dirty="0">
              <a:ln>
                <a:noFill/>
              </a:ln>
              <a:solidFill>
                <a:schemeClr val="tx1"/>
              </a:solidFill>
              <a:effectLst/>
              <a:uLnTx/>
              <a:uFillTx/>
              <a:latin typeface="Gotham"/>
              <a:ea typeface="ＭＳ Ｐゴシック"/>
              <a:cs typeface="Arial" panose="020B0604020202020204" pitchFamily="34" charset="0"/>
            </a:endParaRPr>
          </a:p>
        </p:txBody>
      </p:sp>
      <p:cxnSp>
        <p:nvCxnSpPr>
          <p:cNvPr id="6" name="Straight Connector 5">
            <a:extLst>
              <a:ext uri="{FF2B5EF4-FFF2-40B4-BE49-F238E27FC236}">
                <a16:creationId xmlns:a16="http://schemas.microsoft.com/office/drawing/2014/main" id="{20F6E099-5847-4172-A99F-0F4F6CBF687C}"/>
              </a:ext>
              <a:ext uri="{C183D7F6-B498-43B3-948B-1728B52AA6E4}">
                <adec:decorative xmlns:adec="http://schemas.microsoft.com/office/drawing/2017/decorative" val="1"/>
              </a:ext>
            </a:extLst>
          </p:cNvPr>
          <p:cNvCxnSpPr>
            <a:cxnSpLocks/>
          </p:cNvCxnSpPr>
          <p:nvPr/>
        </p:nvCxnSpPr>
        <p:spPr>
          <a:xfrm>
            <a:off x="0" y="1600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2FC13BE-5756-4DA8-8DC0-A356D0C7FE7A}"/>
              </a:ext>
            </a:extLst>
          </p:cNvPr>
          <p:cNvSpPr/>
          <p:nvPr/>
        </p:nvSpPr>
        <p:spPr>
          <a:xfrm>
            <a:off x="8808711" y="1979496"/>
            <a:ext cx="3154689" cy="2427133"/>
          </a:xfrm>
          <a:prstGeom prst="ellipse">
            <a:avLst/>
          </a:prstGeom>
          <a:solidFill>
            <a:srgbClr val="18453B"/>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MSU Strategic Planning </a:t>
            </a:r>
            <a:r>
              <a:rPr lang="en-US" b="1" dirty="0">
                <a:solidFill>
                  <a:schemeClr val="bg1"/>
                </a:solidFill>
              </a:rPr>
              <a:t>Committee</a:t>
            </a:r>
            <a:endParaRPr lang="en-US" sz="2000" b="1" dirty="0">
              <a:solidFill>
                <a:schemeClr val="bg1"/>
              </a:solidFill>
            </a:endParaRPr>
          </a:p>
        </p:txBody>
      </p:sp>
      <p:sp>
        <p:nvSpPr>
          <p:cNvPr id="14" name="Oval 13">
            <a:extLst>
              <a:ext uri="{FF2B5EF4-FFF2-40B4-BE49-F238E27FC236}">
                <a16:creationId xmlns:a16="http://schemas.microsoft.com/office/drawing/2014/main" id="{43AF5E4C-3A03-4A33-A253-5D083648DB59}"/>
              </a:ext>
            </a:extLst>
          </p:cNvPr>
          <p:cNvSpPr/>
          <p:nvPr/>
        </p:nvSpPr>
        <p:spPr>
          <a:xfrm>
            <a:off x="259882" y="2021361"/>
            <a:ext cx="3045585" cy="2311850"/>
          </a:xfrm>
          <a:prstGeom prst="ellipse">
            <a:avLst/>
          </a:prstGeom>
          <a:solidFill>
            <a:srgbClr val="6E005F"/>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Relationship Violence &amp; Sexual </a:t>
            </a:r>
            <a:r>
              <a:rPr lang="en-US" b="1" dirty="0">
                <a:solidFill>
                  <a:schemeClr val="bg1"/>
                </a:solidFill>
              </a:rPr>
              <a:t>Misconduct</a:t>
            </a:r>
            <a:r>
              <a:rPr lang="en-US" sz="2000" b="1" dirty="0">
                <a:solidFill>
                  <a:schemeClr val="bg1"/>
                </a:solidFill>
              </a:rPr>
              <a:t> Expert Advisory Committee</a:t>
            </a:r>
          </a:p>
        </p:txBody>
      </p:sp>
      <p:sp>
        <p:nvSpPr>
          <p:cNvPr id="15" name="Oval 14">
            <a:extLst>
              <a:ext uri="{FF2B5EF4-FFF2-40B4-BE49-F238E27FC236}">
                <a16:creationId xmlns:a16="http://schemas.microsoft.com/office/drawing/2014/main" id="{AD3323F4-2B86-473A-A969-B380183C8C93}"/>
              </a:ext>
            </a:extLst>
          </p:cNvPr>
          <p:cNvSpPr/>
          <p:nvPr/>
        </p:nvSpPr>
        <p:spPr>
          <a:xfrm>
            <a:off x="4195155" y="1722927"/>
            <a:ext cx="3533931" cy="2791985"/>
          </a:xfrm>
          <a:prstGeom prst="ellipse">
            <a:avLst/>
          </a:prstGeom>
          <a:solidFill>
            <a:srgbClr val="F0852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endParaRPr>
          </a:p>
          <a:p>
            <a:pPr algn="ctr"/>
            <a:r>
              <a:rPr lang="en-US" sz="2000" b="1" dirty="0">
                <a:solidFill>
                  <a:schemeClr val="tx1"/>
                </a:solidFill>
              </a:rPr>
              <a:t>MSU Diversity Equity and Inclusion Steering </a:t>
            </a:r>
            <a:r>
              <a:rPr lang="en-US" b="1" dirty="0">
                <a:solidFill>
                  <a:schemeClr val="tx1"/>
                </a:solidFill>
              </a:rPr>
              <a:t>Committee</a:t>
            </a:r>
            <a:endParaRPr lang="en-US" sz="2000" b="1" dirty="0">
              <a:solidFill>
                <a:schemeClr val="tx1"/>
              </a:solidFill>
            </a:endParaRPr>
          </a:p>
          <a:p>
            <a:pPr algn="ctr"/>
            <a:r>
              <a:rPr lang="en-US" sz="1600" dirty="0">
                <a:solidFill>
                  <a:schemeClr val="tx1"/>
                </a:solidFill>
              </a:rPr>
              <a:t>(Comprehensive with a    Long-Term Focus)</a:t>
            </a:r>
          </a:p>
          <a:p>
            <a:pPr algn="ctr"/>
            <a:r>
              <a:rPr lang="en-US" sz="1100" dirty="0">
                <a:solidFill>
                  <a:schemeClr val="tx1"/>
                </a:solidFill>
              </a:rPr>
              <a:t>Report to President </a:t>
            </a:r>
          </a:p>
          <a:p>
            <a:pPr algn="ctr"/>
            <a:r>
              <a:rPr lang="en-US" sz="1100" dirty="0">
                <a:solidFill>
                  <a:schemeClr val="tx1"/>
                </a:solidFill>
              </a:rPr>
              <a:t>Spring 2021</a:t>
            </a:r>
          </a:p>
          <a:p>
            <a:pPr algn="ctr"/>
            <a:endParaRPr lang="en-US" sz="2000" b="1" dirty="0">
              <a:solidFill>
                <a:schemeClr val="tx1"/>
              </a:solidFill>
            </a:endParaRPr>
          </a:p>
          <a:p>
            <a:pPr algn="ctr"/>
            <a:endParaRPr lang="en-US" b="1" dirty="0">
              <a:solidFill>
                <a:schemeClr val="bg1"/>
              </a:solidFill>
            </a:endParaRPr>
          </a:p>
        </p:txBody>
      </p:sp>
      <p:sp>
        <p:nvSpPr>
          <p:cNvPr id="16" name="Oval 15">
            <a:extLst>
              <a:ext uri="{FF2B5EF4-FFF2-40B4-BE49-F238E27FC236}">
                <a16:creationId xmlns:a16="http://schemas.microsoft.com/office/drawing/2014/main" id="{D5E41CA9-3F4C-48F4-87B8-52786762483C}"/>
              </a:ext>
            </a:extLst>
          </p:cNvPr>
          <p:cNvSpPr/>
          <p:nvPr/>
        </p:nvSpPr>
        <p:spPr>
          <a:xfrm>
            <a:off x="985641" y="4578379"/>
            <a:ext cx="2990238" cy="1406550"/>
          </a:xfrm>
          <a:prstGeom prst="ellipse">
            <a:avLst/>
          </a:prstGeom>
          <a:solidFill>
            <a:srgbClr val="00818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Multicultural Center Feasibility Study Planning Committee</a:t>
            </a:r>
          </a:p>
        </p:txBody>
      </p:sp>
      <p:sp>
        <p:nvSpPr>
          <p:cNvPr id="17" name="Title 3">
            <a:extLst>
              <a:ext uri="{FF2B5EF4-FFF2-40B4-BE49-F238E27FC236}">
                <a16:creationId xmlns:a16="http://schemas.microsoft.com/office/drawing/2014/main" id="{2E1BE6A6-A5E4-4918-93E4-6067E2B8BA9B}"/>
              </a:ext>
            </a:extLst>
          </p:cNvPr>
          <p:cNvSpPr txBox="1">
            <a:spLocks/>
          </p:cNvSpPr>
          <p:nvPr/>
        </p:nvSpPr>
        <p:spPr>
          <a:xfrm>
            <a:off x="609600" y="304804"/>
            <a:ext cx="11353800" cy="497906"/>
          </a:xfrm>
          <a:prstGeom prst="rect">
            <a:avLst/>
          </a:prstGeom>
        </p:spPr>
        <p:txBody>
          <a:bodyPr>
            <a:noAutofit/>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lvl="0">
              <a:defRPr/>
            </a:pPr>
            <a:r>
              <a:rPr lang="en-US" sz="2400" b="1" dirty="0">
                <a:latin typeface="Arial Black" panose="020B0A04020102020204" pitchFamily="34" charset="0"/>
                <a:cs typeface="Arial" panose="020B0604020202020204" pitchFamily="34" charset="0"/>
              </a:rPr>
              <a:t>Presidential Initiatives and Planning Activities that Support DEI </a:t>
            </a:r>
          </a:p>
        </p:txBody>
      </p:sp>
      <p:sp>
        <p:nvSpPr>
          <p:cNvPr id="10" name="Oval 9">
            <a:extLst>
              <a:ext uri="{FF2B5EF4-FFF2-40B4-BE49-F238E27FC236}">
                <a16:creationId xmlns:a16="http://schemas.microsoft.com/office/drawing/2014/main" id="{C5656244-82A7-406B-97EF-BE895E68C7B1}"/>
              </a:ext>
            </a:extLst>
          </p:cNvPr>
          <p:cNvSpPr/>
          <p:nvPr/>
        </p:nvSpPr>
        <p:spPr>
          <a:xfrm>
            <a:off x="8078903" y="4615533"/>
            <a:ext cx="3062690" cy="1392643"/>
          </a:xfrm>
          <a:prstGeom prst="ellipse">
            <a:avLst/>
          </a:prstGeom>
          <a:solidFill>
            <a:srgbClr val="00818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Search Committee for Vice President and Chief Diversity Officer</a:t>
            </a:r>
          </a:p>
        </p:txBody>
      </p:sp>
      <p:sp>
        <p:nvSpPr>
          <p:cNvPr id="2" name="Title 1" hidden="1">
            <a:extLst>
              <a:ext uri="{FF2B5EF4-FFF2-40B4-BE49-F238E27FC236}">
                <a16:creationId xmlns:a16="http://schemas.microsoft.com/office/drawing/2014/main" id="{64071CEA-7604-4546-A1EA-CE9F8EDB0179}"/>
              </a:ext>
            </a:extLst>
          </p:cNvPr>
          <p:cNvSpPr>
            <a:spLocks noGrp="1"/>
          </p:cNvSpPr>
          <p:nvPr>
            <p:ph type="title" idx="4294967295"/>
          </p:nvPr>
        </p:nvSpPr>
        <p:spPr>
          <a:xfrm>
            <a:off x="896985" y="-1606029"/>
            <a:ext cx="10515600" cy="1325563"/>
          </a:xfrm>
        </p:spPr>
        <p:txBody>
          <a:bodyPr/>
          <a:lstStyle/>
          <a:p>
            <a:r>
              <a:rPr lang="en-US" dirty="0"/>
              <a:t>Presidential Initiatives and Planning Activities that Support DEI</a:t>
            </a:r>
          </a:p>
        </p:txBody>
      </p:sp>
    </p:spTree>
    <p:extLst>
      <p:ext uri="{BB962C8B-B14F-4D97-AF65-F5344CB8AC3E}">
        <p14:creationId xmlns:p14="http://schemas.microsoft.com/office/powerpoint/2010/main" val="384196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999-C930-4DAE-B7B7-633E6B88F408}"/>
              </a:ext>
            </a:extLst>
          </p:cNvPr>
          <p:cNvSpPr>
            <a:spLocks noGrp="1"/>
          </p:cNvSpPr>
          <p:nvPr>
            <p:ph type="title"/>
          </p:nvPr>
        </p:nvSpPr>
        <p:spPr/>
        <p:txBody>
          <a:bodyPr>
            <a:normAutofit/>
          </a:bodyPr>
          <a:lstStyle/>
          <a:p>
            <a:r>
              <a:rPr lang="en-US" dirty="0"/>
              <a:t>Jabbar Bennett, PhD</a:t>
            </a:r>
            <a:br>
              <a:rPr lang="en-US" dirty="0"/>
            </a:br>
            <a:r>
              <a:rPr lang="en-US" dirty="0"/>
              <a:t>Vice President and Chief Diversity Officer</a:t>
            </a:r>
          </a:p>
        </p:txBody>
      </p:sp>
    </p:spTree>
    <p:extLst>
      <p:ext uri="{BB962C8B-B14F-4D97-AF65-F5344CB8AC3E}">
        <p14:creationId xmlns:p14="http://schemas.microsoft.com/office/powerpoint/2010/main" val="3715274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3FC6-7F0C-44AC-96DB-C46640378181}"/>
              </a:ext>
            </a:extLst>
          </p:cNvPr>
          <p:cNvSpPr>
            <a:spLocks noGrp="1"/>
          </p:cNvSpPr>
          <p:nvPr>
            <p:ph type="title"/>
          </p:nvPr>
        </p:nvSpPr>
        <p:spPr>
          <a:xfrm>
            <a:off x="667376" y="736030"/>
            <a:ext cx="10515600" cy="722904"/>
          </a:xfrm>
        </p:spPr>
        <p:txBody>
          <a:bodyPr>
            <a:normAutofit/>
          </a:bodyPr>
          <a:lstStyle/>
          <a:p>
            <a:r>
              <a:rPr lang="en-US" dirty="0">
                <a:solidFill>
                  <a:srgbClr val="18453B"/>
                </a:solidFill>
                <a:latin typeface="Arial"/>
                <a:cs typeface="Arial"/>
              </a:rPr>
              <a:t>Strategic Areas</a:t>
            </a:r>
            <a:endParaRPr lang="en-US" dirty="0">
              <a:solidFill>
                <a:srgbClr val="18453B"/>
              </a:solidFill>
            </a:endParaRPr>
          </a:p>
        </p:txBody>
      </p:sp>
      <p:pic>
        <p:nvPicPr>
          <p:cNvPr id="6" name="Picture 5" descr="Icon&#10;&#10;Description automatically generated">
            <a:extLst>
              <a:ext uri="{FF2B5EF4-FFF2-40B4-BE49-F238E27FC236}">
                <a16:creationId xmlns:a16="http://schemas.microsoft.com/office/drawing/2014/main" id="{ED8CD1DB-48D7-B34C-A590-74F5C1C6B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226" y="-133792"/>
            <a:ext cx="7126357" cy="7126357"/>
          </a:xfrm>
          <a:prstGeom prst="rect">
            <a:avLst/>
          </a:prstGeom>
        </p:spPr>
      </p:pic>
      <p:sp>
        <p:nvSpPr>
          <p:cNvPr id="11" name="Rectangle 10">
            <a:extLst>
              <a:ext uri="{FF2B5EF4-FFF2-40B4-BE49-F238E27FC236}">
                <a16:creationId xmlns:a16="http://schemas.microsoft.com/office/drawing/2014/main" id="{4BEB7B35-454B-5C4D-9D9D-1F16B8004247}"/>
              </a:ext>
            </a:extLst>
          </p:cNvPr>
          <p:cNvSpPr/>
          <p:nvPr/>
        </p:nvSpPr>
        <p:spPr>
          <a:xfrm rot="244220">
            <a:off x="4267199" y="1278842"/>
            <a:ext cx="4042413" cy="4091599"/>
          </a:xfrm>
          <a:prstGeom prst="rect">
            <a:avLst/>
          </a:prstGeom>
          <a:noFill/>
        </p:spPr>
        <p:txBody>
          <a:bodyPr wrap="none" lIns="91440" tIns="45720" rIns="91440" bIns="45720">
            <a:prstTxWarp prst="textCircle">
              <a:avLst/>
            </a:prstTxWarp>
            <a:spAutoFit/>
          </a:bodyPr>
          <a:lstStyle/>
          <a:p>
            <a:pPr algn="ctr"/>
            <a:r>
              <a:rPr lang="en-US" sz="2800" dirty="0">
                <a:ln w="0"/>
                <a:effectLst>
                  <a:outerShdw blurRad="38100" dist="19050" dir="2700000" algn="tl" rotWithShape="0">
                    <a:schemeClr val="dk1">
                      <a:alpha val="40000"/>
                    </a:schemeClr>
                  </a:outerShdw>
                </a:effectLst>
              </a:rPr>
              <a:t>Increase Diversity                                                                                                      </a:t>
            </a:r>
          </a:p>
        </p:txBody>
      </p:sp>
      <p:sp>
        <p:nvSpPr>
          <p:cNvPr id="12" name="Rectangle 11">
            <a:extLst>
              <a:ext uri="{FF2B5EF4-FFF2-40B4-BE49-F238E27FC236}">
                <a16:creationId xmlns:a16="http://schemas.microsoft.com/office/drawing/2014/main" id="{520C4B21-E2E8-CD4E-8EC6-FC6A96194037}"/>
              </a:ext>
            </a:extLst>
          </p:cNvPr>
          <p:cNvSpPr/>
          <p:nvPr/>
        </p:nvSpPr>
        <p:spPr>
          <a:xfrm rot="208889">
            <a:off x="4186347" y="1278841"/>
            <a:ext cx="4042413" cy="4091599"/>
          </a:xfrm>
          <a:prstGeom prst="rect">
            <a:avLst/>
          </a:prstGeom>
          <a:noFill/>
        </p:spPr>
        <p:txBody>
          <a:bodyPr wrap="none" lIns="91440" tIns="45720" rIns="91440" bIns="45720">
            <a:prstTxWarp prst="textCircle">
              <a:avLst/>
            </a:prstTxWarp>
            <a:spAutoFit/>
          </a:bodyPr>
          <a:lstStyle/>
          <a:p>
            <a:pPr algn="ctr"/>
            <a:r>
              <a:rPr lang="en-US" sz="2800" dirty="0">
                <a:ln w="0"/>
                <a:effectLst>
                  <a:outerShdw blurRad="38100" dist="19050" dir="2700000" algn="tl" rotWithShape="0">
                    <a:schemeClr val="dk1">
                      <a:alpha val="40000"/>
                    </a:schemeClr>
                  </a:outerShdw>
                </a:effectLst>
              </a:rPr>
              <a:t>Ensure Equity                            </a:t>
            </a:r>
          </a:p>
        </p:txBody>
      </p:sp>
      <p:sp>
        <p:nvSpPr>
          <p:cNvPr id="13" name="Rectangle 12">
            <a:extLst>
              <a:ext uri="{FF2B5EF4-FFF2-40B4-BE49-F238E27FC236}">
                <a16:creationId xmlns:a16="http://schemas.microsoft.com/office/drawing/2014/main" id="{867B3BF7-2944-7B47-B64F-18CAA9709CC5}"/>
              </a:ext>
            </a:extLst>
          </p:cNvPr>
          <p:cNvSpPr/>
          <p:nvPr/>
        </p:nvSpPr>
        <p:spPr>
          <a:xfrm rot="1199743">
            <a:off x="4208969" y="1253080"/>
            <a:ext cx="4042413" cy="4091599"/>
          </a:xfrm>
          <a:prstGeom prst="rect">
            <a:avLst/>
          </a:prstGeom>
          <a:noFill/>
        </p:spPr>
        <p:txBody>
          <a:bodyPr wrap="none" lIns="91440" tIns="45720" rIns="91440" bIns="45720">
            <a:prstTxWarp prst="textArchDown">
              <a:avLst/>
            </a:prstTxWarp>
            <a:spAutoFit/>
          </a:bodyPr>
          <a:lstStyle/>
          <a:p>
            <a:pPr algn="ctr"/>
            <a:r>
              <a:rPr lang="en-US" sz="2800" dirty="0">
                <a:ln w="0"/>
                <a:effectLst>
                  <a:outerShdw blurRad="38100" dist="19050" dir="2700000" algn="tl" rotWithShape="0">
                    <a:schemeClr val="dk1">
                      <a:alpha val="40000"/>
                    </a:schemeClr>
                  </a:outerShdw>
                </a:effectLst>
              </a:rPr>
              <a:t>Enhance Engagement                                          </a:t>
            </a:r>
          </a:p>
        </p:txBody>
      </p:sp>
      <p:sp>
        <p:nvSpPr>
          <p:cNvPr id="17" name="Rectangle 16">
            <a:extLst>
              <a:ext uri="{FF2B5EF4-FFF2-40B4-BE49-F238E27FC236}">
                <a16:creationId xmlns:a16="http://schemas.microsoft.com/office/drawing/2014/main" id="{87E93A6C-AF49-3E4F-8AD4-E7A9C6E899B3}"/>
              </a:ext>
            </a:extLst>
          </p:cNvPr>
          <p:cNvSpPr/>
          <p:nvPr/>
        </p:nvSpPr>
        <p:spPr>
          <a:xfrm rot="19839165">
            <a:off x="4222747" y="1253078"/>
            <a:ext cx="4042413" cy="4091599"/>
          </a:xfrm>
          <a:prstGeom prst="rect">
            <a:avLst/>
          </a:prstGeom>
          <a:noFill/>
        </p:spPr>
        <p:txBody>
          <a:bodyPr wrap="none" lIns="91440" tIns="45720" rIns="91440" bIns="45720">
            <a:prstTxWarp prst="textArchDown">
              <a:avLst/>
            </a:prstTxWarp>
            <a:spAutoFit/>
          </a:bodyPr>
          <a:lstStyle/>
          <a:p>
            <a:pPr algn="ctr"/>
            <a:r>
              <a:rPr lang="en-US" sz="2700" dirty="0">
                <a:ln w="0"/>
                <a:effectLst>
                  <a:outerShdw blurRad="38100" dist="19050" dir="2700000" algn="tl" rotWithShape="0">
                    <a:schemeClr val="dk1">
                      <a:alpha val="40000"/>
                    </a:schemeClr>
                  </a:outerShdw>
                </a:effectLst>
              </a:rPr>
              <a:t>Promote Inclusion  </a:t>
            </a:r>
          </a:p>
        </p:txBody>
      </p:sp>
      <p:sp>
        <p:nvSpPr>
          <p:cNvPr id="21" name="TextBox 20">
            <a:extLst>
              <a:ext uri="{FF2B5EF4-FFF2-40B4-BE49-F238E27FC236}">
                <a16:creationId xmlns:a16="http://schemas.microsoft.com/office/drawing/2014/main" id="{67098A4F-88C4-EE4D-968E-E30B3BB8B814}"/>
              </a:ext>
            </a:extLst>
          </p:cNvPr>
          <p:cNvSpPr txBox="1"/>
          <p:nvPr/>
        </p:nvSpPr>
        <p:spPr>
          <a:xfrm>
            <a:off x="689796" y="2132776"/>
            <a:ext cx="1873141" cy="1200329"/>
          </a:xfrm>
          <a:prstGeom prst="rect">
            <a:avLst/>
          </a:prstGeom>
          <a:noFill/>
        </p:spPr>
        <p:txBody>
          <a:bodyPr wrap="none" rtlCol="0">
            <a:spAutoFit/>
          </a:bodyPr>
          <a:lstStyle/>
          <a:p>
            <a:r>
              <a:rPr lang="en-US" b="1" dirty="0"/>
              <a:t>Increase Diversity</a:t>
            </a:r>
          </a:p>
          <a:p>
            <a:pPr lvl="1"/>
            <a:r>
              <a:rPr lang="en-US" dirty="0"/>
              <a:t>People</a:t>
            </a:r>
          </a:p>
          <a:p>
            <a:pPr lvl="1"/>
            <a:r>
              <a:rPr lang="en-US" dirty="0"/>
              <a:t>Curriculum</a:t>
            </a:r>
          </a:p>
          <a:p>
            <a:pPr lvl="1"/>
            <a:r>
              <a:rPr lang="en-US" dirty="0"/>
              <a:t>Research</a:t>
            </a:r>
          </a:p>
        </p:txBody>
      </p:sp>
      <p:sp>
        <p:nvSpPr>
          <p:cNvPr id="24" name="TextBox 23">
            <a:extLst>
              <a:ext uri="{FF2B5EF4-FFF2-40B4-BE49-F238E27FC236}">
                <a16:creationId xmlns:a16="http://schemas.microsoft.com/office/drawing/2014/main" id="{59E3E3AB-4BEE-7144-A7C3-5D9124F1759B}"/>
              </a:ext>
            </a:extLst>
          </p:cNvPr>
          <p:cNvSpPr txBox="1"/>
          <p:nvPr/>
        </p:nvSpPr>
        <p:spPr>
          <a:xfrm>
            <a:off x="9520345" y="1413311"/>
            <a:ext cx="1757661" cy="1477328"/>
          </a:xfrm>
          <a:prstGeom prst="rect">
            <a:avLst/>
          </a:prstGeom>
          <a:noFill/>
        </p:spPr>
        <p:txBody>
          <a:bodyPr wrap="none" rtlCol="0">
            <a:spAutoFit/>
          </a:bodyPr>
          <a:lstStyle/>
          <a:p>
            <a:r>
              <a:rPr lang="en-US" b="1" dirty="0"/>
              <a:t>Ensure Equity</a:t>
            </a:r>
          </a:p>
          <a:p>
            <a:pPr lvl="1"/>
            <a:r>
              <a:rPr lang="en-US" dirty="0"/>
              <a:t>Retention</a:t>
            </a:r>
          </a:p>
          <a:p>
            <a:pPr lvl="1"/>
            <a:r>
              <a:rPr lang="en-US" dirty="0"/>
              <a:t>Protection</a:t>
            </a:r>
          </a:p>
          <a:p>
            <a:pPr lvl="1"/>
            <a:r>
              <a:rPr lang="en-US" dirty="0"/>
              <a:t>Promotion</a:t>
            </a:r>
          </a:p>
          <a:p>
            <a:pPr lvl="1"/>
            <a:r>
              <a:rPr lang="en-US" dirty="0"/>
              <a:t>Recognition</a:t>
            </a:r>
          </a:p>
        </p:txBody>
      </p:sp>
      <p:sp>
        <p:nvSpPr>
          <p:cNvPr id="25" name="TextBox 24">
            <a:extLst>
              <a:ext uri="{FF2B5EF4-FFF2-40B4-BE49-F238E27FC236}">
                <a16:creationId xmlns:a16="http://schemas.microsoft.com/office/drawing/2014/main" id="{33C7B1E2-2AFB-AF4E-8CBF-0ACD9BD82C33}"/>
              </a:ext>
            </a:extLst>
          </p:cNvPr>
          <p:cNvSpPr txBox="1"/>
          <p:nvPr/>
        </p:nvSpPr>
        <p:spPr>
          <a:xfrm>
            <a:off x="9194033" y="4116644"/>
            <a:ext cx="2646494" cy="1754326"/>
          </a:xfrm>
          <a:prstGeom prst="rect">
            <a:avLst/>
          </a:prstGeom>
          <a:noFill/>
        </p:spPr>
        <p:txBody>
          <a:bodyPr wrap="none" rtlCol="0">
            <a:spAutoFit/>
          </a:bodyPr>
          <a:lstStyle/>
          <a:p>
            <a:r>
              <a:rPr lang="en-US" b="1" dirty="0"/>
              <a:t>Promote Inclusion</a:t>
            </a:r>
          </a:p>
          <a:p>
            <a:pPr lvl="1"/>
            <a:r>
              <a:rPr lang="en-US" dirty="0"/>
              <a:t>Climate survey</a:t>
            </a:r>
          </a:p>
          <a:p>
            <a:pPr lvl="1"/>
            <a:r>
              <a:rPr lang="en-US" dirty="0"/>
              <a:t>Physical environment</a:t>
            </a:r>
          </a:p>
          <a:p>
            <a:pPr lvl="1"/>
            <a:r>
              <a:rPr lang="en-US" dirty="0"/>
              <a:t>Education</a:t>
            </a:r>
          </a:p>
          <a:p>
            <a:pPr lvl="1"/>
            <a:r>
              <a:rPr lang="en-US" dirty="0"/>
              <a:t>Communications</a:t>
            </a:r>
          </a:p>
          <a:p>
            <a:pPr lvl="1"/>
            <a:r>
              <a:rPr lang="en-US" dirty="0"/>
              <a:t>Accessibility/Safety</a:t>
            </a:r>
          </a:p>
        </p:txBody>
      </p:sp>
      <p:sp>
        <p:nvSpPr>
          <p:cNvPr id="26" name="TextBox 25">
            <a:extLst>
              <a:ext uri="{FF2B5EF4-FFF2-40B4-BE49-F238E27FC236}">
                <a16:creationId xmlns:a16="http://schemas.microsoft.com/office/drawing/2014/main" id="{EBC1403F-E8B9-294C-8332-B4378856EEEC}"/>
              </a:ext>
            </a:extLst>
          </p:cNvPr>
          <p:cNvSpPr txBox="1"/>
          <p:nvPr/>
        </p:nvSpPr>
        <p:spPr>
          <a:xfrm>
            <a:off x="667376" y="4283946"/>
            <a:ext cx="2533963" cy="1477328"/>
          </a:xfrm>
          <a:prstGeom prst="rect">
            <a:avLst/>
          </a:prstGeom>
          <a:noFill/>
        </p:spPr>
        <p:txBody>
          <a:bodyPr wrap="none" rtlCol="0">
            <a:spAutoFit/>
          </a:bodyPr>
          <a:lstStyle/>
          <a:p>
            <a:r>
              <a:rPr lang="en-US" b="1" dirty="0"/>
              <a:t>Enhance Engagement</a:t>
            </a:r>
          </a:p>
          <a:p>
            <a:pPr lvl="1"/>
            <a:r>
              <a:rPr lang="en-US" dirty="0"/>
              <a:t>MI Community</a:t>
            </a:r>
          </a:p>
          <a:p>
            <a:pPr lvl="1"/>
            <a:r>
              <a:rPr lang="en-US" dirty="0"/>
              <a:t>Alumni relations</a:t>
            </a:r>
          </a:p>
          <a:p>
            <a:pPr lvl="1"/>
            <a:r>
              <a:rPr lang="en-US" dirty="0"/>
              <a:t>Donor development</a:t>
            </a:r>
          </a:p>
          <a:p>
            <a:pPr lvl="1"/>
            <a:r>
              <a:rPr lang="en-US" dirty="0"/>
              <a:t>Vendors/Suppliers</a:t>
            </a:r>
          </a:p>
        </p:txBody>
      </p:sp>
      <p:cxnSp>
        <p:nvCxnSpPr>
          <p:cNvPr id="29" name="Straight Connector 28">
            <a:extLst>
              <a:ext uri="{FF2B5EF4-FFF2-40B4-BE49-F238E27FC236}">
                <a16:creationId xmlns:a16="http://schemas.microsoft.com/office/drawing/2014/main" id="{B7035456-10BC-6740-9585-8F5218E26414}"/>
              </a:ext>
              <a:ext uri="{C183D7F6-B498-43B3-948B-1728B52AA6E4}">
                <adec:decorative xmlns:adec="http://schemas.microsoft.com/office/drawing/2017/decorative" val="1"/>
              </a:ext>
            </a:extLst>
          </p:cNvPr>
          <p:cNvCxnSpPr>
            <a:cxnSpLocks/>
          </p:cNvCxnSpPr>
          <p:nvPr/>
        </p:nvCxnSpPr>
        <p:spPr>
          <a:xfrm>
            <a:off x="838200" y="4083972"/>
            <a:ext cx="437322" cy="0"/>
          </a:xfrm>
          <a:prstGeom prst="line">
            <a:avLst/>
          </a:prstGeom>
          <a:ln w="57150">
            <a:solidFill>
              <a:schemeClr val="accent4"/>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73C59B5-81A6-714C-8315-5C265A666CCD}"/>
              </a:ext>
              <a:ext uri="{C183D7F6-B498-43B3-948B-1728B52AA6E4}">
                <adec:decorative xmlns:adec="http://schemas.microsoft.com/office/drawing/2017/decorative" val="1"/>
              </a:ext>
            </a:extLst>
          </p:cNvPr>
          <p:cNvCxnSpPr>
            <a:cxnSpLocks/>
          </p:cNvCxnSpPr>
          <p:nvPr/>
        </p:nvCxnSpPr>
        <p:spPr>
          <a:xfrm>
            <a:off x="9732417" y="1246539"/>
            <a:ext cx="437322"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C196543-BAE5-A049-BD15-08FA38656959}"/>
              </a:ext>
              <a:ext uri="{C183D7F6-B498-43B3-948B-1728B52AA6E4}">
                <adec:decorative xmlns:adec="http://schemas.microsoft.com/office/drawing/2017/decorative" val="1"/>
              </a:ext>
            </a:extLst>
          </p:cNvPr>
          <p:cNvCxnSpPr>
            <a:cxnSpLocks/>
          </p:cNvCxnSpPr>
          <p:nvPr/>
        </p:nvCxnSpPr>
        <p:spPr>
          <a:xfrm>
            <a:off x="9395839" y="3980430"/>
            <a:ext cx="437322" cy="0"/>
          </a:xfrm>
          <a:prstGeom prst="line">
            <a:avLst/>
          </a:prstGeom>
          <a:ln w="57150">
            <a:solidFill>
              <a:schemeClr val="accent6">
                <a:lumMod val="60000"/>
                <a:lumOff val="4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3298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44A2A4-2EAF-4DB4-97CF-48F41FA69581}"/>
              </a:ext>
            </a:extLst>
          </p:cNvPr>
          <p:cNvSpPr/>
          <p:nvPr/>
        </p:nvSpPr>
        <p:spPr>
          <a:xfrm>
            <a:off x="624468" y="1654790"/>
            <a:ext cx="10843933" cy="912749"/>
          </a:xfrm>
          <a:prstGeom prst="rect">
            <a:avLst/>
          </a:prstGeom>
          <a:solidFill>
            <a:srgbClr val="008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cs typeface="Arial"/>
              </a:rPr>
              <a:t>Vice President and Chief Diversity Officer will provide a template for and oversight of university-wide DEI Strategic Plan-related initiatives and partner with units to develop and align local DEI action plans.  </a:t>
            </a:r>
          </a:p>
        </p:txBody>
      </p:sp>
      <p:sp>
        <p:nvSpPr>
          <p:cNvPr id="2" name="Title 1">
            <a:extLst>
              <a:ext uri="{FF2B5EF4-FFF2-40B4-BE49-F238E27FC236}">
                <a16:creationId xmlns:a16="http://schemas.microsoft.com/office/drawing/2014/main" id="{DAE83FC6-7F0C-44AC-96DB-C46640378181}"/>
              </a:ext>
            </a:extLst>
          </p:cNvPr>
          <p:cNvSpPr>
            <a:spLocks noGrp="1"/>
          </p:cNvSpPr>
          <p:nvPr>
            <p:ph type="title"/>
          </p:nvPr>
        </p:nvSpPr>
        <p:spPr>
          <a:xfrm>
            <a:off x="838199" y="691558"/>
            <a:ext cx="10515600" cy="722904"/>
          </a:xfrm>
        </p:spPr>
        <p:txBody>
          <a:bodyPr>
            <a:normAutofit/>
          </a:bodyPr>
          <a:lstStyle/>
          <a:p>
            <a:r>
              <a:rPr lang="en-US" dirty="0">
                <a:solidFill>
                  <a:srgbClr val="18453B"/>
                </a:solidFill>
                <a:latin typeface="Arial"/>
                <a:cs typeface="Arial"/>
              </a:rPr>
              <a:t>Our Shared Responsibility</a:t>
            </a:r>
            <a:endParaRPr lang="en-US" dirty="0">
              <a:solidFill>
                <a:srgbClr val="18453B"/>
              </a:solidFill>
            </a:endParaRPr>
          </a:p>
        </p:txBody>
      </p:sp>
      <p:sp>
        <p:nvSpPr>
          <p:cNvPr id="5" name="Rectangle 4">
            <a:extLst>
              <a:ext uri="{FF2B5EF4-FFF2-40B4-BE49-F238E27FC236}">
                <a16:creationId xmlns:a16="http://schemas.microsoft.com/office/drawing/2014/main" id="{87E6B8F5-CD2F-4DF6-A167-481F57DB88A0}"/>
              </a:ext>
            </a:extLst>
          </p:cNvPr>
          <p:cNvSpPr/>
          <p:nvPr/>
        </p:nvSpPr>
        <p:spPr>
          <a:xfrm>
            <a:off x="1150921" y="2725907"/>
            <a:ext cx="2300438" cy="2897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chemeClr val="bg1"/>
                </a:solidFill>
                <a:highlight>
                  <a:srgbClr val="18453B"/>
                </a:highlight>
              </a:rPr>
              <a:t>Administration</a:t>
            </a:r>
          </a:p>
          <a:p>
            <a:pPr algn="ctr"/>
            <a:endParaRPr lang="en-US" dirty="0">
              <a:solidFill>
                <a:srgbClr val="18453B"/>
              </a:solidFill>
            </a:endParaRPr>
          </a:p>
          <a:p>
            <a:pPr algn="ctr"/>
            <a:r>
              <a:rPr lang="en-US" dirty="0">
                <a:solidFill>
                  <a:srgbClr val="18453B"/>
                </a:solidFill>
              </a:rPr>
              <a:t>University President and VPCDO will share annual update with Board of Trustees. </a:t>
            </a:r>
          </a:p>
          <a:p>
            <a:pPr algn="ctr"/>
            <a:endParaRPr lang="en-US" dirty="0">
              <a:solidFill>
                <a:srgbClr val="18453B"/>
              </a:solidFill>
            </a:endParaRPr>
          </a:p>
          <a:p>
            <a:pPr algn="ctr"/>
            <a:endParaRPr lang="en-US" dirty="0">
              <a:solidFill>
                <a:srgbClr val="18453B"/>
              </a:solidFill>
            </a:endParaRPr>
          </a:p>
        </p:txBody>
      </p:sp>
      <p:sp>
        <p:nvSpPr>
          <p:cNvPr id="13" name="Rectangle 12">
            <a:extLst>
              <a:ext uri="{FF2B5EF4-FFF2-40B4-BE49-F238E27FC236}">
                <a16:creationId xmlns:a16="http://schemas.microsoft.com/office/drawing/2014/main" id="{828DE0EA-272E-4A52-B6AA-6F35AD9E48DE}"/>
              </a:ext>
            </a:extLst>
          </p:cNvPr>
          <p:cNvSpPr/>
          <p:nvPr/>
        </p:nvSpPr>
        <p:spPr>
          <a:xfrm>
            <a:off x="4700335" y="2994967"/>
            <a:ext cx="2791327" cy="2606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ighlight>
                  <a:srgbClr val="18453B"/>
                </a:highlight>
              </a:rPr>
              <a:t>Academic and Major Units</a:t>
            </a:r>
          </a:p>
          <a:p>
            <a:pPr algn="ctr"/>
            <a:endParaRPr lang="en-US" dirty="0">
              <a:solidFill>
                <a:srgbClr val="18453B"/>
              </a:solidFill>
            </a:endParaRPr>
          </a:p>
          <a:p>
            <a:pPr algn="ctr"/>
            <a:r>
              <a:rPr lang="en-US" dirty="0">
                <a:solidFill>
                  <a:srgbClr val="18453B"/>
                </a:solidFill>
              </a:rPr>
              <a:t>Leaders will discuss and report local efforts during annual budget request and performance review.</a:t>
            </a:r>
          </a:p>
          <a:p>
            <a:pPr algn="ctr"/>
            <a:endParaRPr lang="en-US" dirty="0">
              <a:solidFill>
                <a:srgbClr val="18453B"/>
              </a:solidFill>
            </a:endParaRPr>
          </a:p>
          <a:p>
            <a:pPr algn="ctr"/>
            <a:endParaRPr lang="en-US" dirty="0">
              <a:solidFill>
                <a:srgbClr val="18453B"/>
              </a:solidFill>
            </a:endParaRPr>
          </a:p>
          <a:p>
            <a:pPr algn="ctr"/>
            <a:endParaRPr lang="en-US" dirty="0">
              <a:solidFill>
                <a:srgbClr val="18453B"/>
              </a:solidFill>
            </a:endParaRPr>
          </a:p>
        </p:txBody>
      </p:sp>
      <p:sp>
        <p:nvSpPr>
          <p:cNvPr id="14" name="Rectangle 13">
            <a:extLst>
              <a:ext uri="{FF2B5EF4-FFF2-40B4-BE49-F238E27FC236}">
                <a16:creationId xmlns:a16="http://schemas.microsoft.com/office/drawing/2014/main" id="{95C65D5F-350A-4045-AC72-3002B7643027}"/>
              </a:ext>
            </a:extLst>
          </p:cNvPr>
          <p:cNvSpPr/>
          <p:nvPr/>
        </p:nvSpPr>
        <p:spPr>
          <a:xfrm>
            <a:off x="8916933" y="3017070"/>
            <a:ext cx="2259531" cy="2606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ighlight>
                  <a:srgbClr val="18453B"/>
                </a:highlight>
              </a:rPr>
              <a:t>Employees</a:t>
            </a:r>
          </a:p>
          <a:p>
            <a:pPr algn="ctr"/>
            <a:endParaRPr lang="en-US" dirty="0">
              <a:solidFill>
                <a:srgbClr val="18453B"/>
              </a:solidFill>
            </a:endParaRPr>
          </a:p>
          <a:p>
            <a:pPr algn="ctr"/>
            <a:r>
              <a:rPr lang="en-US" dirty="0">
                <a:solidFill>
                  <a:srgbClr val="18453B"/>
                </a:solidFill>
              </a:rPr>
              <a:t>Contributions toward advancing DEI will be considered during annual performance review discussions</a:t>
            </a:r>
          </a:p>
          <a:p>
            <a:pPr algn="ctr"/>
            <a:endParaRPr lang="en-US" dirty="0">
              <a:solidFill>
                <a:srgbClr val="18453B"/>
              </a:solidFill>
            </a:endParaRPr>
          </a:p>
          <a:p>
            <a:pPr algn="ctr"/>
            <a:endParaRPr lang="en-US" dirty="0">
              <a:solidFill>
                <a:srgbClr val="18453B"/>
              </a:solidFill>
            </a:endParaRPr>
          </a:p>
          <a:p>
            <a:pPr algn="ctr"/>
            <a:endParaRPr lang="en-US" dirty="0">
              <a:solidFill>
                <a:srgbClr val="18453B"/>
              </a:solidFill>
            </a:endParaRPr>
          </a:p>
        </p:txBody>
      </p:sp>
      <p:sp>
        <p:nvSpPr>
          <p:cNvPr id="16" name="Rectangle 15">
            <a:extLst>
              <a:ext uri="{FF2B5EF4-FFF2-40B4-BE49-F238E27FC236}">
                <a16:creationId xmlns:a16="http://schemas.microsoft.com/office/drawing/2014/main" id="{8DE5DB66-E695-4576-82D1-1DD964D1BFF8}"/>
              </a:ext>
            </a:extLst>
          </p:cNvPr>
          <p:cNvSpPr/>
          <p:nvPr/>
        </p:nvSpPr>
        <p:spPr>
          <a:xfrm>
            <a:off x="1039528" y="5330947"/>
            <a:ext cx="10001551" cy="270061"/>
          </a:xfrm>
          <a:prstGeom prst="rect">
            <a:avLst/>
          </a:prstGeom>
          <a:solidFill>
            <a:srgbClr val="F08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1600" dirty="0">
                <a:latin typeface="Arial"/>
                <a:cs typeface="Arial"/>
              </a:rPr>
              <a:t>DEI plans and annual progress updates will be made public for all academic and administrative units</a:t>
            </a:r>
          </a:p>
        </p:txBody>
      </p:sp>
    </p:spTree>
    <p:extLst>
      <p:ext uri="{BB962C8B-B14F-4D97-AF65-F5344CB8AC3E}">
        <p14:creationId xmlns:p14="http://schemas.microsoft.com/office/powerpoint/2010/main" val="2891489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3FC6-7F0C-44AC-96DB-C46640378181}"/>
              </a:ext>
            </a:extLst>
          </p:cNvPr>
          <p:cNvSpPr>
            <a:spLocks noGrp="1"/>
          </p:cNvSpPr>
          <p:nvPr>
            <p:ph type="title"/>
          </p:nvPr>
        </p:nvSpPr>
        <p:spPr>
          <a:xfrm>
            <a:off x="838200" y="757166"/>
            <a:ext cx="10515600" cy="722904"/>
          </a:xfrm>
        </p:spPr>
        <p:txBody>
          <a:bodyPr>
            <a:normAutofit/>
          </a:bodyPr>
          <a:lstStyle/>
          <a:p>
            <a:r>
              <a:rPr lang="en-US" dirty="0">
                <a:solidFill>
                  <a:srgbClr val="18453B"/>
                </a:solidFill>
                <a:latin typeface="Arial"/>
                <a:cs typeface="Arial"/>
              </a:rPr>
              <a:t>Next Steps</a:t>
            </a:r>
            <a:endParaRPr lang="en-US" dirty="0">
              <a:solidFill>
                <a:srgbClr val="18453B"/>
              </a:solidFill>
            </a:endParaRPr>
          </a:p>
        </p:txBody>
      </p:sp>
      <p:sp>
        <p:nvSpPr>
          <p:cNvPr id="8" name="Content Placeholder 2">
            <a:extLst>
              <a:ext uri="{FF2B5EF4-FFF2-40B4-BE49-F238E27FC236}">
                <a16:creationId xmlns:a16="http://schemas.microsoft.com/office/drawing/2014/main" id="{C8369B55-7F67-5B40-B52F-B32D3696647A}"/>
              </a:ext>
            </a:extLst>
          </p:cNvPr>
          <p:cNvSpPr>
            <a:spLocks noGrp="1"/>
          </p:cNvSpPr>
          <p:nvPr>
            <p:ph idx="1"/>
          </p:nvPr>
        </p:nvSpPr>
        <p:spPr>
          <a:xfrm>
            <a:off x="952500" y="1735390"/>
            <a:ext cx="10896600" cy="4076679"/>
          </a:xfrm>
          <a:solidFill>
            <a:schemeClr val="bg1"/>
          </a:solidFill>
        </p:spPr>
        <p:txBody>
          <a:bodyPr>
            <a:normAutofit/>
          </a:bodyPr>
          <a:lstStyle/>
          <a:p>
            <a:r>
              <a:rPr lang="en-US" sz="2300" dirty="0">
                <a:solidFill>
                  <a:srgbClr val="008567"/>
                </a:solidFill>
              </a:rPr>
              <a:t>Explore Feasibility of Proposed Recommendations</a:t>
            </a:r>
            <a:endParaRPr lang="en-US" sz="2300" b="1" dirty="0">
              <a:solidFill>
                <a:srgbClr val="18453B"/>
              </a:solidFill>
            </a:endParaRPr>
          </a:p>
          <a:p>
            <a:r>
              <a:rPr lang="en-US" sz="2300" dirty="0">
                <a:solidFill>
                  <a:srgbClr val="008567"/>
                </a:solidFill>
              </a:rPr>
              <a:t>Engage Key Stakeholders</a:t>
            </a:r>
          </a:p>
          <a:p>
            <a:r>
              <a:rPr lang="en-US" sz="2300" dirty="0">
                <a:solidFill>
                  <a:srgbClr val="008567"/>
                </a:solidFill>
              </a:rPr>
              <a:t>Prioritize Proposed Recommendations and Actions</a:t>
            </a:r>
          </a:p>
          <a:p>
            <a:r>
              <a:rPr lang="en-US" sz="2300" dirty="0">
                <a:solidFill>
                  <a:srgbClr val="008567"/>
                </a:solidFill>
              </a:rPr>
              <a:t>Determine Appropriate Metrics</a:t>
            </a:r>
          </a:p>
          <a:p>
            <a:r>
              <a:rPr lang="en-US" sz="2300" dirty="0">
                <a:solidFill>
                  <a:srgbClr val="008567"/>
                </a:solidFill>
              </a:rPr>
              <a:t>Establish Accountability</a:t>
            </a:r>
          </a:p>
          <a:p>
            <a:r>
              <a:rPr lang="en-US" sz="2300" dirty="0">
                <a:solidFill>
                  <a:srgbClr val="008567"/>
                </a:solidFill>
              </a:rPr>
              <a:t>Secure Support to Advance Efforts</a:t>
            </a:r>
          </a:p>
          <a:p>
            <a:r>
              <a:rPr lang="en-US" sz="2300" dirty="0">
                <a:solidFill>
                  <a:srgbClr val="008567"/>
                </a:solidFill>
              </a:rPr>
              <a:t>Launch Implementation</a:t>
            </a:r>
          </a:p>
          <a:p>
            <a:pPr marL="0" indent="0">
              <a:buNone/>
            </a:pPr>
            <a:endParaRPr lang="en-US" sz="2300" b="1" i="1" dirty="0"/>
          </a:p>
        </p:txBody>
      </p:sp>
    </p:spTree>
    <p:extLst>
      <p:ext uri="{BB962C8B-B14F-4D97-AF65-F5344CB8AC3E}">
        <p14:creationId xmlns:p14="http://schemas.microsoft.com/office/powerpoint/2010/main" val="3756838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B9999-C930-4DAE-B7B7-633E6B88F408}"/>
              </a:ext>
            </a:extLst>
          </p:cNvPr>
          <p:cNvSpPr>
            <a:spLocks noGrp="1"/>
          </p:cNvSpPr>
          <p:nvPr>
            <p:ph type="title"/>
          </p:nvPr>
        </p:nvSpPr>
        <p:spPr/>
        <p:txBody>
          <a:bodyPr/>
          <a:lstStyle/>
          <a:p>
            <a:r>
              <a:rPr lang="en-US" dirty="0"/>
              <a:t>Thank You &amp; Discussion</a:t>
            </a:r>
          </a:p>
        </p:txBody>
      </p:sp>
    </p:spTree>
    <p:extLst>
      <p:ext uri="{BB962C8B-B14F-4D97-AF65-F5344CB8AC3E}">
        <p14:creationId xmlns:p14="http://schemas.microsoft.com/office/powerpoint/2010/main" val="397543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5784F1-3292-4C61-AFCE-CE90134FA81B}"/>
              </a:ext>
            </a:extLst>
          </p:cNvPr>
          <p:cNvSpPr txBox="1"/>
          <p:nvPr/>
        </p:nvSpPr>
        <p:spPr>
          <a:xfrm>
            <a:off x="533400" y="376535"/>
            <a:ext cx="11201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rPr>
              <a:t>WHY are we creating the DEI Plan?  </a:t>
            </a:r>
          </a:p>
        </p:txBody>
      </p:sp>
      <p:cxnSp>
        <p:nvCxnSpPr>
          <p:cNvPr id="4" name="Straight Connector 3">
            <a:extLst>
              <a:ext uri="{FF2B5EF4-FFF2-40B4-BE49-F238E27FC236}">
                <a16:creationId xmlns:a16="http://schemas.microsoft.com/office/drawing/2014/main" id="{AB05439C-30A1-4B44-AC9A-89FE5D066AEE}"/>
              </a:ext>
              <a:ext uri="{C183D7F6-B498-43B3-948B-1728B52AA6E4}">
                <adec:decorative xmlns:adec="http://schemas.microsoft.com/office/drawing/2017/decorative" val="1"/>
              </a:ext>
            </a:extLst>
          </p:cNvPr>
          <p:cNvCxnSpPr>
            <a:cxnSpLocks/>
          </p:cNvCxnSpPr>
          <p:nvPr/>
        </p:nvCxnSpPr>
        <p:spPr>
          <a:xfrm>
            <a:off x="0" y="83820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81D3824B-BEFD-4665-8B4E-6374B57D1E0A}"/>
              </a:ext>
            </a:extLst>
          </p:cNvPr>
          <p:cNvSpPr txBox="1">
            <a:spLocks noGrp="1"/>
          </p:cNvSpPr>
          <p:nvPr>
            <p:ph idx="1"/>
          </p:nvPr>
        </p:nvSpPr>
        <p:spPr>
          <a:xfrm>
            <a:off x="770513" y="1227164"/>
            <a:ext cx="10481911" cy="1754326"/>
          </a:xfrm>
          <a:prstGeom prst="rect">
            <a:avLst/>
          </a:prstGeom>
          <a:noFill/>
        </p:spPr>
        <p:txBody>
          <a:bodyPr wrap="square" rtlCol="0">
            <a:spAutoFit/>
          </a:bodyPr>
          <a:lstStyle/>
          <a:p>
            <a:pPr marL="0" indent="0" algn="just">
              <a:buNone/>
            </a:pPr>
            <a:r>
              <a:rPr lang="en-US" sz="2400" b="1" dirty="0">
                <a:solidFill>
                  <a:schemeClr val="bg2">
                    <a:lumMod val="50000"/>
                  </a:schemeClr>
                </a:solidFill>
                <a:latin typeface="Gotham Book"/>
                <a:cs typeface="Times New Roman" panose="02020603050405020304" pitchFamily="18" charset="0"/>
              </a:rPr>
              <a:t>“</a:t>
            </a:r>
            <a:r>
              <a:rPr lang="en-US" sz="2400" b="1" i="1" dirty="0">
                <a:solidFill>
                  <a:schemeClr val="bg2">
                    <a:lumMod val="50000"/>
                  </a:schemeClr>
                </a:solidFill>
                <a:latin typeface="Gotham Book"/>
                <a:cs typeface="Times New Roman" panose="02020603050405020304" pitchFamily="18" charset="0"/>
              </a:rPr>
              <a:t>A culture embracing diversity, equity and inclusion is essential for all that Michigan State University (MSU) wants to accomplish. A comprehensive planning process around those values will work in collaboration with the strategic planning process while elevating the importance of diversity, equity and inclusion as a foundation for all MSU does.”</a:t>
            </a:r>
          </a:p>
        </p:txBody>
      </p:sp>
      <p:sp>
        <p:nvSpPr>
          <p:cNvPr id="9" name="TextBox 8">
            <a:extLst>
              <a:ext uri="{FF2B5EF4-FFF2-40B4-BE49-F238E27FC236}">
                <a16:creationId xmlns:a16="http://schemas.microsoft.com/office/drawing/2014/main" id="{6AD90B9B-A709-42A9-BE9C-00B4EEA0C9F2}"/>
              </a:ext>
            </a:extLst>
          </p:cNvPr>
          <p:cNvSpPr txBox="1"/>
          <p:nvPr/>
        </p:nvSpPr>
        <p:spPr>
          <a:xfrm>
            <a:off x="5989865" y="5257800"/>
            <a:ext cx="6049735" cy="707886"/>
          </a:xfrm>
          <a:prstGeom prst="rect">
            <a:avLst/>
          </a:prstGeom>
          <a:noFill/>
        </p:spPr>
        <p:txBody>
          <a:bodyPr wrap="square" rtlCol="0">
            <a:spAutoFit/>
          </a:bodyPr>
          <a:lstStyle/>
          <a:p>
            <a:pPr marL="0" indent="0">
              <a:buNone/>
            </a:pPr>
            <a:r>
              <a:rPr lang="en-US" sz="2000" dirty="0">
                <a:solidFill>
                  <a:srgbClr val="18453B"/>
                </a:solidFill>
                <a:latin typeface="Gotham Book"/>
              </a:rPr>
              <a:t> </a:t>
            </a:r>
            <a:r>
              <a:rPr lang="en-US" sz="2000" b="1" dirty="0">
                <a:solidFill>
                  <a:srgbClr val="18453B"/>
                </a:solidFill>
                <a:latin typeface="Gotham Book"/>
              </a:rPr>
              <a:t>President Samuel L. Stanley Jr., M.D</a:t>
            </a:r>
            <a:r>
              <a:rPr lang="en-US" sz="2000" dirty="0">
                <a:solidFill>
                  <a:srgbClr val="18453B"/>
                </a:solidFill>
                <a:latin typeface="Gotham Book"/>
              </a:rPr>
              <a:t>.</a:t>
            </a:r>
          </a:p>
          <a:p>
            <a:pPr marL="0" indent="0">
              <a:buNone/>
            </a:pPr>
            <a:r>
              <a:rPr lang="en-US" sz="2000" dirty="0">
                <a:solidFill>
                  <a:srgbClr val="18453B"/>
                </a:solidFill>
                <a:latin typeface="Gotham Book"/>
              </a:rPr>
              <a:t>in charge letter to DEI Steering Committee</a:t>
            </a:r>
            <a:endParaRPr lang="en-US" sz="2000" dirty="0">
              <a:latin typeface="Gotham Book"/>
            </a:endParaRPr>
          </a:p>
        </p:txBody>
      </p:sp>
      <p:sp>
        <p:nvSpPr>
          <p:cNvPr id="6" name="Content Placeholder 3">
            <a:extLst>
              <a:ext uri="{FF2B5EF4-FFF2-40B4-BE49-F238E27FC236}">
                <a16:creationId xmlns:a16="http://schemas.microsoft.com/office/drawing/2014/main" id="{C3677913-B95B-4B04-AB77-CCFD746BCD24}"/>
              </a:ext>
            </a:extLst>
          </p:cNvPr>
          <p:cNvSpPr txBox="1">
            <a:spLocks/>
          </p:cNvSpPr>
          <p:nvPr/>
        </p:nvSpPr>
        <p:spPr>
          <a:xfrm>
            <a:off x="533399" y="3428999"/>
            <a:ext cx="11055431" cy="1697175"/>
          </a:xfrm>
          <a:prstGeom prst="rect">
            <a:avLst/>
          </a:prstGeom>
          <a:solidFill>
            <a:srgbClr val="008567"/>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600"/>
              </a:spcBef>
              <a:buNone/>
            </a:pPr>
            <a:r>
              <a:rPr lang="en-US" sz="2000" kern="1200" dirty="0">
                <a:solidFill>
                  <a:srgbClr val="FFFFFF"/>
                </a:solidFill>
                <a:effectLst/>
                <a:latin typeface="Gotham Book"/>
                <a:ea typeface="Calibri" panose="020F0502020204030204" pitchFamily="34" charset="0"/>
                <a:cs typeface="Times New Roman"/>
              </a:rPr>
              <a:t>In the initial charge letter (January 17, 2020) from President Stanley, he directed the Diversity, Equity, and Inclusion</a:t>
            </a:r>
            <a:r>
              <a:rPr lang="en-US" sz="2000" dirty="0">
                <a:solidFill>
                  <a:srgbClr val="FFFFFF"/>
                </a:solidFill>
                <a:latin typeface="Gotham Book"/>
                <a:ea typeface="Calibri" panose="020F0502020204030204" pitchFamily="34" charset="0"/>
                <a:cs typeface="Times New Roman"/>
              </a:rPr>
              <a:t> </a:t>
            </a:r>
            <a:r>
              <a:rPr lang="en-US" sz="2000" kern="1200" dirty="0">
                <a:solidFill>
                  <a:srgbClr val="FFFFFF"/>
                </a:solidFill>
                <a:effectLst/>
                <a:latin typeface="Gotham Book"/>
                <a:ea typeface="Calibri" panose="020F0502020204030204" pitchFamily="34" charset="0"/>
                <a:cs typeface="Times New Roman"/>
              </a:rPr>
              <a:t> Steering Committee (DEISC) to broadly examine diversity, equity, and inclusion with a</a:t>
            </a:r>
            <a:r>
              <a:rPr lang="en-US" sz="2000" dirty="0">
                <a:solidFill>
                  <a:srgbClr val="FFFFFF"/>
                </a:solidFill>
                <a:latin typeface="Gotham Book"/>
                <a:ea typeface="Calibri" panose="020F0502020204030204" pitchFamily="34" charset="0"/>
                <a:cs typeface="Times New Roman"/>
              </a:rPr>
              <a:t> </a:t>
            </a:r>
            <a:r>
              <a:rPr lang="en-US" sz="2000" kern="1200" dirty="0">
                <a:solidFill>
                  <a:srgbClr val="FFFFFF"/>
                </a:solidFill>
                <a:effectLst/>
                <a:latin typeface="Gotham Book"/>
                <a:ea typeface="Calibri" panose="020F0502020204030204" pitchFamily="34" charset="0"/>
                <a:cs typeface="Times New Roman"/>
              </a:rPr>
              <a:t> focus on</a:t>
            </a:r>
            <a:r>
              <a:rPr lang="en-US" sz="2000" i="1" kern="1200" dirty="0">
                <a:solidFill>
                  <a:srgbClr val="FFFFFF"/>
                </a:solidFill>
                <a:effectLst/>
                <a:latin typeface="Gotham Book"/>
                <a:ea typeface="Calibri" panose="020F0502020204030204" pitchFamily="34" charset="0"/>
                <a:cs typeface="Times New Roman"/>
              </a:rPr>
              <a:t> </a:t>
            </a:r>
            <a:r>
              <a:rPr lang="en-US" sz="2000" b="1" i="1" kern="1200" dirty="0">
                <a:solidFill>
                  <a:srgbClr val="FFFFFF"/>
                </a:solidFill>
                <a:effectLst/>
                <a:latin typeface="Gotham Book"/>
                <a:ea typeface="Calibri" panose="020F0502020204030204" pitchFamily="34" charset="0"/>
                <a:cs typeface="Times New Roman"/>
              </a:rPr>
              <a:t>“…social identities, including age, color, disability status, ethnicity, gender, gender identity, national origin, race, religion, sexual orientation, socioeconomic level and veteran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hidden="1">
            <a:extLst>
              <a:ext uri="{FF2B5EF4-FFF2-40B4-BE49-F238E27FC236}">
                <a16:creationId xmlns:a16="http://schemas.microsoft.com/office/drawing/2014/main" id="{CCC79AE0-20DE-4659-BFC0-871D1B67DBB6}"/>
              </a:ext>
            </a:extLst>
          </p:cNvPr>
          <p:cNvSpPr>
            <a:spLocks noGrp="1"/>
          </p:cNvSpPr>
          <p:nvPr>
            <p:ph type="title" idx="4294967295"/>
          </p:nvPr>
        </p:nvSpPr>
        <p:spPr>
          <a:xfrm>
            <a:off x="533399" y="-1581645"/>
            <a:ext cx="10515600" cy="1325563"/>
          </a:xfrm>
        </p:spPr>
        <p:txBody>
          <a:bodyPr/>
          <a:lstStyle/>
          <a:p>
            <a:r>
              <a:rPr lang="en-US" dirty="0"/>
              <a:t>Why are we creating the DEI Plan?</a:t>
            </a:r>
          </a:p>
        </p:txBody>
      </p:sp>
    </p:spTree>
    <p:extLst>
      <p:ext uri="{BB962C8B-B14F-4D97-AF65-F5344CB8AC3E}">
        <p14:creationId xmlns:p14="http://schemas.microsoft.com/office/powerpoint/2010/main" val="194470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1BC46808-2C22-4D4D-AE4A-C68AE49BC496}"/>
              </a:ext>
              <a:ext uri="{C183D7F6-B498-43B3-948B-1728B52AA6E4}">
                <adec:decorative xmlns:adec="http://schemas.microsoft.com/office/drawing/2017/decorative" val="1"/>
              </a:ext>
            </a:extLst>
          </p:cNvPr>
          <p:cNvCxnSpPr>
            <a:cxnSpLocks/>
          </p:cNvCxnSpPr>
          <p:nvPr/>
        </p:nvCxnSpPr>
        <p:spPr>
          <a:xfrm>
            <a:off x="2935874" y="2769661"/>
            <a:ext cx="9625312"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976558A-C421-41F2-93D9-BBEC93DD6A4F}"/>
              </a:ext>
              <a:ext uri="{C183D7F6-B498-43B3-948B-1728B52AA6E4}">
                <adec:decorative xmlns:adec="http://schemas.microsoft.com/office/drawing/2017/decorative" val="1"/>
              </a:ext>
            </a:extLst>
          </p:cNvPr>
          <p:cNvCxnSpPr/>
          <p:nvPr/>
        </p:nvCxnSpPr>
        <p:spPr>
          <a:xfrm>
            <a:off x="354366" y="-4278750"/>
            <a:ext cx="0" cy="6858000"/>
          </a:xfrm>
          <a:prstGeom prst="line">
            <a:avLst/>
          </a:prstGeom>
          <a:ln>
            <a:noFill/>
          </a:ln>
        </p:spPr>
        <p:style>
          <a:lnRef idx="2">
            <a:schemeClr val="accent1"/>
          </a:lnRef>
          <a:fillRef idx="0">
            <a:schemeClr val="accent1"/>
          </a:fillRef>
          <a:effectRef idx="1">
            <a:schemeClr val="accent1"/>
          </a:effectRef>
          <a:fontRef idx="minor">
            <a:schemeClr val="tx1"/>
          </a:fontRef>
        </p:style>
      </p:cxnSp>
      <p:sp>
        <p:nvSpPr>
          <p:cNvPr id="24" name="Title 3">
            <a:extLst>
              <a:ext uri="{FF2B5EF4-FFF2-40B4-BE49-F238E27FC236}">
                <a16:creationId xmlns:a16="http://schemas.microsoft.com/office/drawing/2014/main" id="{A999A60D-A2AF-4B01-BCD1-D3787095C3EF}"/>
              </a:ext>
            </a:extLst>
          </p:cNvPr>
          <p:cNvSpPr txBox="1">
            <a:spLocks/>
          </p:cNvSpPr>
          <p:nvPr/>
        </p:nvSpPr>
        <p:spPr>
          <a:xfrm>
            <a:off x="647459" y="228604"/>
            <a:ext cx="10744195" cy="512980"/>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r>
              <a:rPr lang="en-US" sz="2400" b="1" dirty="0">
                <a:latin typeface="Arial Black" panose="020B0A04020102020204" pitchFamily="34" charset="0"/>
                <a:cs typeface="Arial" panose="020B0604020202020204" pitchFamily="34" charset="0"/>
              </a:rPr>
              <a:t>WHO? Presidential Appointments to the DEI Steering Committee </a:t>
            </a:r>
            <a:endParaRPr kumimoji="0" lang="en-US" sz="2400" b="1"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0340D2D9-5FF2-4527-B63A-A920768BFF65}"/>
              </a:ext>
              <a:ext uri="{C183D7F6-B498-43B3-948B-1728B52AA6E4}">
                <adec:decorative xmlns:adec="http://schemas.microsoft.com/office/drawing/2017/decorative" val="1"/>
              </a:ext>
            </a:extLst>
          </p:cNvPr>
          <p:cNvCxnSpPr>
            <a:cxnSpLocks/>
          </p:cNvCxnSpPr>
          <p:nvPr/>
        </p:nvCxnSpPr>
        <p:spPr>
          <a:xfrm>
            <a:off x="0" y="787006"/>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41405CC-586A-4DE1-A439-4E36B2B420E0}"/>
              </a:ext>
              <a:ext uri="{C183D7F6-B498-43B3-948B-1728B52AA6E4}">
                <adec:decorative xmlns:adec="http://schemas.microsoft.com/office/drawing/2017/decorative" val="1"/>
              </a:ext>
            </a:extLst>
          </p:cNvPr>
          <p:cNvCxnSpPr>
            <a:cxnSpLocks/>
          </p:cNvCxnSpPr>
          <p:nvPr/>
        </p:nvCxnSpPr>
        <p:spPr>
          <a:xfrm>
            <a:off x="0" y="1448931"/>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40" name="Text Box 7">
            <a:extLst>
              <a:ext uri="{FF2B5EF4-FFF2-40B4-BE49-F238E27FC236}">
                <a16:creationId xmlns:a16="http://schemas.microsoft.com/office/drawing/2014/main" id="{C07086B2-9541-4232-9DC5-924C921BFEE8}"/>
              </a:ext>
            </a:extLst>
          </p:cNvPr>
          <p:cNvSpPr txBox="1">
            <a:spLocks/>
          </p:cNvSpPr>
          <p:nvPr/>
        </p:nvSpPr>
        <p:spPr bwMode="auto">
          <a:xfrm>
            <a:off x="647459" y="1570040"/>
            <a:ext cx="3116269" cy="4511702"/>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lvl="0"/>
            <a:r>
              <a:rPr lang="en-US" sz="1300" b="1" dirty="0">
                <a:solidFill>
                  <a:srgbClr val="18453B"/>
                </a:solidFill>
                <a:latin typeface="Myriad Pro"/>
              </a:rPr>
              <a:t>Yael Aronoff</a:t>
            </a:r>
            <a:r>
              <a:rPr lang="en-US" sz="1300" dirty="0">
                <a:solidFill>
                  <a:srgbClr val="18453B"/>
                </a:solidFill>
                <a:latin typeface="Myriad Pro"/>
              </a:rPr>
              <a:t>, Michael and Elaine Serling and Friends Chair of Israel Studies; Associate Professor, James Madison College; Director, Jewish Studies Program</a:t>
            </a:r>
          </a:p>
          <a:p>
            <a:pPr lvl="0"/>
            <a:endParaRPr lang="en-US" sz="1300" dirty="0">
              <a:solidFill>
                <a:srgbClr val="18453B"/>
              </a:solidFill>
              <a:latin typeface="Myriad Pro"/>
            </a:endParaRPr>
          </a:p>
          <a:p>
            <a:pPr lvl="0"/>
            <a:r>
              <a:rPr lang="en-US" sz="1300" b="1" dirty="0">
                <a:solidFill>
                  <a:srgbClr val="18453B"/>
                </a:solidFill>
                <a:latin typeface="Myriad Pro"/>
              </a:rPr>
              <a:t>Nakia Barr</a:t>
            </a:r>
            <a:r>
              <a:rPr lang="en-US" sz="1300" dirty="0">
                <a:solidFill>
                  <a:srgbClr val="18453B"/>
                </a:solidFill>
                <a:latin typeface="Myriad Pro"/>
              </a:rPr>
              <a:t>, Secretary of the Board of Trustees; Associate General Counsel</a:t>
            </a:r>
          </a:p>
          <a:p>
            <a:pPr lvl="0"/>
            <a:endParaRPr lang="en-US" sz="1300" dirty="0">
              <a:solidFill>
                <a:srgbClr val="18453B"/>
              </a:solidFill>
              <a:latin typeface="Myriad Pro"/>
            </a:endParaRPr>
          </a:p>
          <a:p>
            <a:pPr lvl="0"/>
            <a:r>
              <a:rPr lang="en-US" sz="1300" b="1" dirty="0">
                <a:solidFill>
                  <a:srgbClr val="18453B"/>
                </a:solidFill>
                <a:latin typeface="Myriad Pro"/>
              </a:rPr>
              <a:t>Jesse Beal</a:t>
            </a:r>
            <a:r>
              <a:rPr lang="en-US" sz="1300" dirty="0">
                <a:solidFill>
                  <a:srgbClr val="18453B"/>
                </a:solidFill>
                <a:latin typeface="Myriad Pro"/>
              </a:rPr>
              <a:t>, Director, LBGT Resource Center</a:t>
            </a:r>
          </a:p>
          <a:p>
            <a:pPr lvl="0"/>
            <a:endParaRPr lang="en-US" sz="1300" b="1" dirty="0">
              <a:solidFill>
                <a:srgbClr val="18453B"/>
              </a:solidFill>
              <a:latin typeface="Myriad Pro"/>
            </a:endParaRPr>
          </a:p>
          <a:p>
            <a:pPr lvl="0"/>
            <a:r>
              <a:rPr lang="en-US" sz="1300" b="1" dirty="0">
                <a:solidFill>
                  <a:srgbClr val="18453B"/>
                </a:solidFill>
                <a:latin typeface="Myriad Pro"/>
              </a:rPr>
              <a:t>Quintin Bell</a:t>
            </a:r>
            <a:r>
              <a:rPr lang="en-US" sz="1300" dirty="0">
                <a:solidFill>
                  <a:srgbClr val="18453B"/>
                </a:solidFill>
                <a:latin typeface="Myriad Pro"/>
              </a:rPr>
              <a:t>, Student Committee Member, CORES/COPS Representative </a:t>
            </a:r>
          </a:p>
          <a:p>
            <a:pPr lvl="0"/>
            <a:endParaRPr lang="en-US" sz="1300" dirty="0">
              <a:solidFill>
                <a:srgbClr val="18453B"/>
              </a:solidFill>
              <a:latin typeface="Myriad Pro"/>
            </a:endParaRPr>
          </a:p>
          <a:p>
            <a:pPr lvl="0"/>
            <a:r>
              <a:rPr lang="en-US" sz="1300" b="1" dirty="0">
                <a:solidFill>
                  <a:srgbClr val="18453B"/>
                </a:solidFill>
                <a:latin typeface="Myriad Pro"/>
              </a:rPr>
              <a:t>Kaitlyn Bolton</a:t>
            </a:r>
            <a:r>
              <a:rPr lang="en-US" sz="1300" dirty="0">
                <a:solidFill>
                  <a:srgbClr val="18453B"/>
                </a:solidFill>
                <a:latin typeface="Myriad Pro"/>
              </a:rPr>
              <a:t>, Student Committee Member, RHS Representative</a:t>
            </a:r>
          </a:p>
          <a:p>
            <a:pPr lvl="0"/>
            <a:endParaRPr lang="en-US" sz="1300" b="1" dirty="0">
              <a:solidFill>
                <a:srgbClr val="18453B"/>
              </a:solidFill>
              <a:latin typeface="Myriad Pro"/>
            </a:endParaRPr>
          </a:p>
          <a:p>
            <a:pPr lvl="0"/>
            <a:r>
              <a:rPr lang="en-US" sz="1300" b="1" dirty="0">
                <a:solidFill>
                  <a:srgbClr val="18453B"/>
                </a:solidFill>
                <a:latin typeface="Myriad Pro"/>
              </a:rPr>
              <a:t>Sharon Butler</a:t>
            </a:r>
            <a:r>
              <a:rPr lang="en-US" sz="1300" dirty="0">
                <a:solidFill>
                  <a:srgbClr val="18453B"/>
                </a:solidFill>
                <a:latin typeface="Myriad Pro"/>
              </a:rPr>
              <a:t>, Associate Vice President for Human Resources</a:t>
            </a:r>
          </a:p>
          <a:p>
            <a:pPr lvl="0"/>
            <a:endParaRPr lang="en-US" sz="1300" b="1" dirty="0">
              <a:solidFill>
                <a:srgbClr val="18453B"/>
              </a:solidFill>
              <a:latin typeface="Myriad Pro"/>
            </a:endParaRPr>
          </a:p>
          <a:p>
            <a:pPr lvl="0"/>
            <a:r>
              <a:rPr lang="en-US" sz="1300" b="1" dirty="0">
                <a:solidFill>
                  <a:srgbClr val="18453B"/>
                </a:solidFill>
                <a:latin typeface="Myriad Pro"/>
              </a:rPr>
              <a:t>Dylan Catalano</a:t>
            </a:r>
            <a:r>
              <a:rPr lang="en-US" sz="1300" dirty="0">
                <a:solidFill>
                  <a:srgbClr val="18453B"/>
                </a:solidFill>
                <a:latin typeface="Myriad Pro"/>
              </a:rPr>
              <a:t>, Senior, Social Relations and Policy, ASMSU Representative</a:t>
            </a:r>
          </a:p>
          <a:p>
            <a:pPr lvl="0"/>
            <a:endParaRPr lang="en-US" sz="1100" dirty="0">
              <a:solidFill>
                <a:srgbClr val="18453B"/>
              </a:solidFill>
              <a:latin typeface="Myriad Pro"/>
            </a:endParaRPr>
          </a:p>
          <a:p>
            <a:pPr lvl="0"/>
            <a:endParaRPr lang="en-US" sz="1100" dirty="0">
              <a:solidFill>
                <a:srgbClr val="18453B"/>
              </a:solidFill>
              <a:latin typeface="Myriad Pro"/>
            </a:endParaRPr>
          </a:p>
          <a:p>
            <a:pPr lvl="0"/>
            <a:endParaRPr lang="en-US" sz="1200" dirty="0">
              <a:solidFill>
                <a:srgbClr val="18453B"/>
              </a:solidFill>
              <a:latin typeface="Myriad Pro"/>
            </a:endParaRPr>
          </a:p>
          <a:p>
            <a:pPr lvl="0"/>
            <a:endParaRPr lang="en-US" sz="1300" dirty="0">
              <a:solidFill>
                <a:srgbClr val="18453B"/>
              </a:solidFill>
              <a:latin typeface="Myriad Pro"/>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yriad Pro"/>
                <a:ea typeface="Calibri" panose="020F0502020204030204" pitchFamily="34" charset="0"/>
                <a:cs typeface="Myriad Pro"/>
              </a:rPr>
              <a:t> </a:t>
            </a: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yriad Pro"/>
                <a:ea typeface="Calibri" panose="020F0502020204030204" pitchFamily="34" charset="0"/>
                <a:cs typeface="Myriad Pro"/>
              </a:rPr>
              <a:t> </a:t>
            </a: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yriad Pro"/>
                <a:ea typeface="Calibri" panose="020F0502020204030204" pitchFamily="34" charset="0"/>
                <a:cs typeface="Myriad Pro"/>
              </a:rPr>
              <a:t> </a:t>
            </a: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41" name="Text Box 7">
            <a:extLst>
              <a:ext uri="{FF2B5EF4-FFF2-40B4-BE49-F238E27FC236}">
                <a16:creationId xmlns:a16="http://schemas.microsoft.com/office/drawing/2014/main" id="{80B08A02-2BDB-4323-B7D7-27E53515E357}"/>
              </a:ext>
            </a:extLst>
          </p:cNvPr>
          <p:cNvSpPr txBox="1">
            <a:spLocks/>
          </p:cNvSpPr>
          <p:nvPr/>
        </p:nvSpPr>
        <p:spPr bwMode="auto">
          <a:xfrm>
            <a:off x="4056820" y="1548211"/>
            <a:ext cx="3657280" cy="4276207"/>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a14="http://schemas.microsoft.com/office/drawing/2010/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a14="http://schemas.microsoft.com/office/drawing/2010/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r>
              <a:rPr lang="en-US" sz="1300" b="1" dirty="0">
                <a:solidFill>
                  <a:srgbClr val="18453B"/>
                </a:solidFill>
                <a:latin typeface="Myriad Pro"/>
              </a:rPr>
              <a:t>Sheila Contreras*</a:t>
            </a:r>
            <a:r>
              <a:rPr lang="en-US" sz="1300" dirty="0">
                <a:solidFill>
                  <a:srgbClr val="18453B"/>
                </a:solidFill>
                <a:latin typeface="Myriad Pro"/>
              </a:rPr>
              <a:t>, Associate Professor of English</a:t>
            </a:r>
          </a:p>
          <a:p>
            <a:pPr lvl="0"/>
            <a:endParaRPr lang="en-US" sz="1300" b="1" dirty="0">
              <a:solidFill>
                <a:srgbClr val="18453B"/>
              </a:solidFill>
              <a:latin typeface="Myriad Pro"/>
            </a:endParaRPr>
          </a:p>
          <a:p>
            <a:pPr lvl="0"/>
            <a:r>
              <a:rPr lang="en-US" sz="1300" b="1" dirty="0">
                <a:solidFill>
                  <a:srgbClr val="18453B"/>
                </a:solidFill>
                <a:latin typeface="Myriad Pro"/>
              </a:rPr>
              <a:t>Pero Dagbovie*</a:t>
            </a:r>
            <a:r>
              <a:rPr lang="en-US" sz="1300" dirty="0">
                <a:solidFill>
                  <a:srgbClr val="18453B"/>
                </a:solidFill>
                <a:latin typeface="Myriad Pro"/>
              </a:rPr>
              <a:t>, University Distinguished Professor of History; Associate Dean, Graduate School</a:t>
            </a:r>
          </a:p>
          <a:p>
            <a:pPr lvl="0"/>
            <a:endParaRPr lang="en-US" sz="1300" b="1" dirty="0">
              <a:solidFill>
                <a:srgbClr val="18453B"/>
              </a:solidFill>
              <a:latin typeface="Myriad Pro"/>
            </a:endParaRPr>
          </a:p>
          <a:p>
            <a:pPr lvl="0"/>
            <a:r>
              <a:rPr lang="en-US" sz="1300" b="1" dirty="0">
                <a:solidFill>
                  <a:srgbClr val="18453B"/>
                </a:solidFill>
                <a:latin typeface="Myriad Pro"/>
              </a:rPr>
              <a:t>Prabu David*, </a:t>
            </a:r>
            <a:r>
              <a:rPr lang="en-US" sz="1300" dirty="0">
                <a:solidFill>
                  <a:srgbClr val="18453B"/>
                </a:solidFill>
                <a:latin typeface="Myriad Pro"/>
              </a:rPr>
              <a:t>Dean, College of Communications Arts and Sciences</a:t>
            </a:r>
          </a:p>
          <a:p>
            <a:pPr lvl="0"/>
            <a:endParaRPr lang="en-US" sz="1300" b="1" dirty="0">
              <a:solidFill>
                <a:srgbClr val="18453B"/>
              </a:solidFill>
              <a:latin typeface="Myriad Pro"/>
            </a:endParaRPr>
          </a:p>
          <a:p>
            <a:pPr lvl="0"/>
            <a:r>
              <a:rPr lang="en-US" sz="1300" b="1" dirty="0">
                <a:solidFill>
                  <a:srgbClr val="18453B"/>
                </a:solidFill>
                <a:latin typeface="Myriad Pro"/>
              </a:rPr>
              <a:t>Savannah Fort</a:t>
            </a:r>
            <a:r>
              <a:rPr lang="en-US" sz="1300" dirty="0">
                <a:solidFill>
                  <a:srgbClr val="18453B"/>
                </a:solidFill>
                <a:latin typeface="Myriad Pro"/>
              </a:rPr>
              <a:t>, Student Committee Member, RHA CDIO Representative</a:t>
            </a:r>
          </a:p>
          <a:p>
            <a:pPr lvl="0"/>
            <a:endParaRPr lang="en-US" sz="1300" dirty="0">
              <a:solidFill>
                <a:srgbClr val="18453B"/>
              </a:solidFill>
              <a:latin typeface="Myriad Pro"/>
            </a:endParaRPr>
          </a:p>
          <a:p>
            <a:pPr lvl="0"/>
            <a:r>
              <a:rPr lang="en-US" sz="1300" b="1" dirty="0">
                <a:solidFill>
                  <a:srgbClr val="18453B"/>
                </a:solidFill>
                <a:latin typeface="Myriad Pro"/>
              </a:rPr>
              <a:t>Patrick Forystek</a:t>
            </a:r>
            <a:r>
              <a:rPr lang="en-US" sz="1300" dirty="0">
                <a:solidFill>
                  <a:srgbClr val="18453B"/>
                </a:solidFill>
                <a:latin typeface="Myriad Pro"/>
              </a:rPr>
              <a:t>, Coordinator, Student Veterans Resource Center</a:t>
            </a:r>
          </a:p>
          <a:p>
            <a:pPr lvl="0"/>
            <a:endParaRPr lang="en-US" sz="1300" dirty="0">
              <a:solidFill>
                <a:srgbClr val="18453B"/>
              </a:solidFill>
              <a:latin typeface="Myriad Pro"/>
            </a:endParaRPr>
          </a:p>
          <a:p>
            <a:pPr lvl="0"/>
            <a:r>
              <a:rPr lang="en-US" sz="1300" b="1" dirty="0">
                <a:solidFill>
                  <a:srgbClr val="18453B"/>
                </a:solidFill>
                <a:latin typeface="Myriad Pro"/>
              </a:rPr>
              <a:t>Luis Alonzo Garcia,</a:t>
            </a:r>
            <a:r>
              <a:rPr lang="en-US" sz="1300" dirty="0">
                <a:solidFill>
                  <a:srgbClr val="18453B"/>
                </a:solidFill>
                <a:latin typeface="Myriad Pro"/>
              </a:rPr>
              <a:t> </a:t>
            </a:r>
            <a:r>
              <a:rPr lang="en-US" sz="1300" b="1" i="1" dirty="0">
                <a:solidFill>
                  <a:srgbClr val="18453B"/>
                </a:solidFill>
                <a:latin typeface="Myriad Pro"/>
              </a:rPr>
              <a:t>Co-Chair </a:t>
            </a:r>
            <a:r>
              <a:rPr lang="en-US" sz="1300" dirty="0">
                <a:solidFill>
                  <a:srgbClr val="18453B"/>
                </a:solidFill>
                <a:latin typeface="Myriad Pro"/>
              </a:rPr>
              <a:t>Director, Migrant Student Services</a:t>
            </a:r>
          </a:p>
          <a:p>
            <a:pPr lvl="0"/>
            <a:endParaRPr lang="en-US" sz="1300" dirty="0">
              <a:solidFill>
                <a:srgbClr val="18453B"/>
              </a:solidFill>
              <a:latin typeface="Myriad Pro"/>
            </a:endParaRPr>
          </a:p>
          <a:p>
            <a:r>
              <a:rPr lang="en-US" sz="1300" b="1" dirty="0">
                <a:solidFill>
                  <a:srgbClr val="18453B"/>
                </a:solidFill>
                <a:latin typeface="Myriad Pro"/>
              </a:rPr>
              <a:t>Vennie Gore*,</a:t>
            </a:r>
            <a:r>
              <a:rPr lang="en-US" sz="1300" dirty="0">
                <a:solidFill>
                  <a:srgbClr val="18453B"/>
                </a:solidFill>
                <a:latin typeface="Myriad Pro"/>
              </a:rPr>
              <a:t> Senior Vice President for Auxiliary Enterprises, Interim Vice President for Student Affairs and Services</a:t>
            </a:r>
          </a:p>
          <a:p>
            <a:r>
              <a:rPr lang="en-US" sz="1200" dirty="0">
                <a:solidFill>
                  <a:srgbClr val="18453B"/>
                </a:solidFill>
                <a:latin typeface="Myriad Pro"/>
              </a:rPr>
              <a:t> </a:t>
            </a:r>
          </a:p>
          <a:p>
            <a:pPr lvl="0"/>
            <a:endParaRPr kumimoji="0" lang="en-US" sz="1300" b="0" i="0" u="none" strike="noStrike" kern="1200" cap="none" spc="0" normalizeH="0" baseline="0" noProof="0" dirty="0">
              <a:ln>
                <a:noFill/>
              </a:ln>
              <a:solidFill>
                <a:srgbClr val="18453B"/>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accent1"/>
              </a:solidFill>
              <a:effectLst/>
              <a:uLnTx/>
              <a:uFillTx/>
              <a:latin typeface="Myriad Pro"/>
              <a:ea typeface="Calibri" panose="020F0502020204030204" pitchFamily="34" charset="0"/>
              <a:cs typeface="Myriad Pro"/>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yriad Pro"/>
                <a:ea typeface="Calibri" panose="020F0502020204030204" pitchFamily="34" charset="0"/>
                <a:cs typeface="Myriad Pro"/>
              </a:rPr>
              <a:t> </a:t>
            </a: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yriad Pro"/>
                <a:ea typeface="Calibri" panose="020F0502020204030204" pitchFamily="34" charset="0"/>
                <a:cs typeface="Myriad Pro"/>
              </a:rPr>
              <a:t> </a:t>
            </a: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Myriad Pro"/>
                <a:ea typeface="Calibri" panose="020F0502020204030204" pitchFamily="34" charset="0"/>
                <a:cs typeface="Myriad Pro"/>
              </a:rPr>
              <a:t> </a:t>
            </a: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43" name="Text Box 7">
            <a:extLst>
              <a:ext uri="{FF2B5EF4-FFF2-40B4-BE49-F238E27FC236}">
                <a16:creationId xmlns:a16="http://schemas.microsoft.com/office/drawing/2014/main" id="{8C44C4F2-DB46-4A01-8780-94B300D2ADC9}"/>
              </a:ext>
            </a:extLst>
          </p:cNvPr>
          <p:cNvSpPr txBox="1">
            <a:spLocks/>
          </p:cNvSpPr>
          <p:nvPr/>
        </p:nvSpPr>
        <p:spPr bwMode="auto">
          <a:xfrm>
            <a:off x="7936302" y="1531141"/>
            <a:ext cx="3654051" cy="4539851"/>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r>
              <a:rPr lang="en-US" sz="1300" b="1" dirty="0">
                <a:solidFill>
                  <a:srgbClr val="18453B"/>
                </a:solidFill>
                <a:latin typeface="Myriad Pro"/>
              </a:rPr>
              <a:t>Jonglim Han</a:t>
            </a:r>
            <a:r>
              <a:rPr lang="en-US" sz="1300" dirty="0">
                <a:solidFill>
                  <a:srgbClr val="18453B"/>
                </a:solidFill>
                <a:latin typeface="Myriad Pro"/>
              </a:rPr>
              <a:t>, Interim Program Director, Dow STEM Scholars, Neighborhood Student Success Collaborative</a:t>
            </a:r>
          </a:p>
          <a:p>
            <a:pPr lvl="0"/>
            <a:endParaRPr lang="en-US" sz="1300" b="1" dirty="0">
              <a:solidFill>
                <a:srgbClr val="18453B"/>
              </a:solidFill>
              <a:latin typeface="Myriad Pro"/>
            </a:endParaRPr>
          </a:p>
          <a:p>
            <a:pPr lvl="0"/>
            <a:r>
              <a:rPr lang="en-US" sz="1300" b="1" dirty="0">
                <a:solidFill>
                  <a:srgbClr val="18453B"/>
                </a:solidFill>
                <a:latin typeface="Myriad Pro"/>
              </a:rPr>
              <a:t>Steve Hanson</a:t>
            </a:r>
            <a:r>
              <a:rPr lang="en-US" sz="1300" dirty="0">
                <a:solidFill>
                  <a:srgbClr val="18453B"/>
                </a:solidFill>
                <a:latin typeface="Myriad Pro"/>
              </a:rPr>
              <a:t>, Associate Provost and Dean for International Studies and Programs</a:t>
            </a:r>
          </a:p>
          <a:p>
            <a:pPr lvl="0"/>
            <a:endParaRPr lang="en-US" sz="1300" dirty="0">
              <a:solidFill>
                <a:srgbClr val="18453B"/>
              </a:solidFill>
              <a:latin typeface="Myriad Pro"/>
            </a:endParaRPr>
          </a:p>
          <a:p>
            <a:pPr lvl="0"/>
            <a:r>
              <a:rPr lang="en-US" sz="1300" b="1" dirty="0">
                <a:solidFill>
                  <a:srgbClr val="18453B"/>
                </a:solidFill>
                <a:latin typeface="Myriad Pro"/>
              </a:rPr>
              <a:t>Maggie Chen Hernandez*</a:t>
            </a:r>
            <a:r>
              <a:rPr lang="en-US" sz="1300" dirty="0">
                <a:solidFill>
                  <a:srgbClr val="18453B"/>
                </a:solidFill>
                <a:latin typeface="Myriad Pro"/>
              </a:rPr>
              <a:t>, Associate Director, Office of Cultural and Academic Transitions</a:t>
            </a:r>
          </a:p>
          <a:p>
            <a:pPr lvl="0"/>
            <a:endParaRPr lang="en-US" sz="1300" dirty="0">
              <a:solidFill>
                <a:srgbClr val="18453B"/>
              </a:solidFill>
              <a:latin typeface="Myriad Pro"/>
            </a:endParaRPr>
          </a:p>
          <a:p>
            <a:pPr lvl="0"/>
            <a:r>
              <a:rPr lang="en-US" sz="1300" b="1" dirty="0">
                <a:solidFill>
                  <a:srgbClr val="18453B"/>
                </a:solidFill>
                <a:latin typeface="Myriad Pro"/>
              </a:rPr>
              <a:t>Michael Hudson</a:t>
            </a:r>
            <a:r>
              <a:rPr lang="en-US" sz="1300" dirty="0">
                <a:solidFill>
                  <a:srgbClr val="18453B"/>
                </a:solidFill>
                <a:latin typeface="Myriad Pro"/>
              </a:rPr>
              <a:t>, Director, Resource Center for Persons with Disabilities</a:t>
            </a:r>
          </a:p>
          <a:p>
            <a:endParaRPr lang="en-US" sz="1300" b="1" dirty="0">
              <a:solidFill>
                <a:srgbClr val="18453B"/>
              </a:solidFill>
              <a:latin typeface="Myriad Pro"/>
            </a:endParaRPr>
          </a:p>
          <a:p>
            <a:pPr lvl="0"/>
            <a:r>
              <a:rPr lang="en-US" sz="1300" b="1" dirty="0">
                <a:solidFill>
                  <a:srgbClr val="18453B"/>
                </a:solidFill>
                <a:latin typeface="Myriad Pro"/>
              </a:rPr>
              <a:t>Mohammad Khalil</a:t>
            </a:r>
            <a:r>
              <a:rPr lang="en-US" sz="1300" dirty="0">
                <a:solidFill>
                  <a:srgbClr val="18453B"/>
                </a:solidFill>
                <a:latin typeface="Myriad Pro"/>
              </a:rPr>
              <a:t>, Professor of Religious Studies; Director, Muslim Studies Program</a:t>
            </a:r>
          </a:p>
          <a:p>
            <a:pPr lvl="0"/>
            <a:endParaRPr lang="en-US" sz="1300" dirty="0">
              <a:solidFill>
                <a:srgbClr val="18453B"/>
              </a:solidFill>
              <a:latin typeface="Myriad Pro"/>
            </a:endParaRPr>
          </a:p>
          <a:p>
            <a:r>
              <a:rPr lang="en-US" sz="1300" b="1" dirty="0">
                <a:solidFill>
                  <a:srgbClr val="18453B"/>
                </a:solidFill>
                <a:latin typeface="Myriad Pro"/>
              </a:rPr>
              <a:t>Wanda Lipscomb*,</a:t>
            </a:r>
            <a:r>
              <a:rPr lang="en-US" sz="1300" dirty="0">
                <a:solidFill>
                  <a:srgbClr val="18453B"/>
                </a:solidFill>
                <a:latin typeface="Myriad Pro"/>
              </a:rPr>
              <a:t> </a:t>
            </a:r>
            <a:r>
              <a:rPr lang="en-US" sz="1300" b="1" i="1" dirty="0">
                <a:solidFill>
                  <a:srgbClr val="18453B"/>
                </a:solidFill>
                <a:latin typeface="Myriad Pro"/>
              </a:rPr>
              <a:t>Co-Chair </a:t>
            </a:r>
            <a:r>
              <a:rPr lang="en-US" sz="1300" i="1" dirty="0">
                <a:solidFill>
                  <a:srgbClr val="18453B"/>
                </a:solidFill>
                <a:latin typeface="Myriad Pro"/>
              </a:rPr>
              <a:t>(June 2020-May 2021)</a:t>
            </a:r>
            <a:r>
              <a:rPr lang="en-US" sz="1300" dirty="0">
                <a:solidFill>
                  <a:srgbClr val="18453B"/>
                </a:solidFill>
                <a:latin typeface="Myriad Pro"/>
              </a:rPr>
              <a:t>, Senior Associate Dean for Diversity and Inclusion, Associate Dean of Student Affairs, Associate Professor of Psychiatry, College of Human Medicine</a:t>
            </a:r>
          </a:p>
          <a:p>
            <a:endParaRPr lang="en-US" sz="1200" b="1" dirty="0">
              <a:solidFill>
                <a:srgbClr val="18453B"/>
              </a:solidFill>
              <a:latin typeface="Myriad Pro"/>
            </a:endParaRPr>
          </a:p>
          <a:p>
            <a:r>
              <a:rPr lang="en-US" sz="1000" i="1" dirty="0">
                <a:solidFill>
                  <a:srgbClr val="18453B"/>
                </a:solidFill>
                <a:latin typeface="Myriad Pro"/>
              </a:rPr>
              <a:t>* Strategic Planning Committee</a:t>
            </a:r>
          </a:p>
          <a:p>
            <a:endParaRPr lang="en-US" sz="1300" dirty="0">
              <a:solidFill>
                <a:srgbClr val="18453B"/>
              </a:solidFill>
              <a:latin typeface="Myriad Pro"/>
            </a:endParaRPr>
          </a:p>
          <a:p>
            <a:pPr lvl="0"/>
            <a:endParaRPr lang="en-US" sz="1300" dirty="0">
              <a:solidFill>
                <a:srgbClr val="18453B"/>
              </a:solidFill>
              <a:latin typeface="Myriad Pro"/>
            </a:endParaRPr>
          </a:p>
          <a:p>
            <a:pPr lvl="0"/>
            <a:endParaRPr lang="en-US" sz="1300" dirty="0"/>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11" name="Title 3">
            <a:extLst>
              <a:ext uri="{FF2B5EF4-FFF2-40B4-BE49-F238E27FC236}">
                <a16:creationId xmlns:a16="http://schemas.microsoft.com/office/drawing/2014/main" id="{D9C4E5A9-BD7F-4648-8461-34CFE1EDF8D5}"/>
              </a:ext>
            </a:extLst>
          </p:cNvPr>
          <p:cNvSpPr txBox="1">
            <a:spLocks/>
          </p:cNvSpPr>
          <p:nvPr/>
        </p:nvSpPr>
        <p:spPr>
          <a:xfrm>
            <a:off x="647459" y="868955"/>
            <a:ext cx="10934937"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lvl="0" defTabSz="914400" fontAlgn="auto">
              <a:spcBef>
                <a:spcPts val="0"/>
              </a:spcBef>
              <a:spcAft>
                <a:spcPts val="0"/>
              </a:spcAft>
              <a:defRPr/>
            </a:pPr>
            <a:r>
              <a:rPr lang="en-US" sz="2400" b="1" dirty="0">
                <a:solidFill>
                  <a:schemeClr val="tx1"/>
                </a:solidFill>
                <a:latin typeface="Gotham"/>
              </a:rPr>
              <a:t>DEI Steering Committee Members – Broad Representation  Faculty, Staff, &amp; Students</a:t>
            </a:r>
            <a:endParaRPr lang="en-US" sz="2400" b="1" i="1" dirty="0">
              <a:solidFill>
                <a:schemeClr val="tx1"/>
              </a:solidFill>
              <a:latin typeface="Gotham"/>
            </a:endParaRPr>
          </a:p>
        </p:txBody>
      </p:sp>
      <p:sp>
        <p:nvSpPr>
          <p:cNvPr id="2" name="Title 1" hidden="1">
            <a:extLst>
              <a:ext uri="{FF2B5EF4-FFF2-40B4-BE49-F238E27FC236}">
                <a16:creationId xmlns:a16="http://schemas.microsoft.com/office/drawing/2014/main" id="{F08B1485-297D-41F9-B21C-E68CFEFBF2A8}"/>
              </a:ext>
            </a:extLst>
          </p:cNvPr>
          <p:cNvSpPr>
            <a:spLocks noGrp="1"/>
          </p:cNvSpPr>
          <p:nvPr>
            <p:ph type="title" idx="4294967295"/>
          </p:nvPr>
        </p:nvSpPr>
        <p:spPr>
          <a:xfrm>
            <a:off x="647459" y="-2147498"/>
            <a:ext cx="10515600" cy="1325563"/>
          </a:xfrm>
        </p:spPr>
        <p:txBody>
          <a:bodyPr/>
          <a:lstStyle/>
          <a:p>
            <a:r>
              <a:rPr lang="en-US" dirty="0"/>
              <a:t>Who? Presidential Appointments to the DEI Steering</a:t>
            </a:r>
            <a:r>
              <a:rPr lang="en-US" baseline="0" dirty="0"/>
              <a:t> Committee</a:t>
            </a:r>
            <a:endParaRPr lang="en-US" dirty="0"/>
          </a:p>
        </p:txBody>
      </p:sp>
    </p:spTree>
    <p:extLst>
      <p:ext uri="{BB962C8B-B14F-4D97-AF65-F5344CB8AC3E}">
        <p14:creationId xmlns:p14="http://schemas.microsoft.com/office/powerpoint/2010/main" val="2009827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a:extLst>
              <a:ext uri="{FF2B5EF4-FFF2-40B4-BE49-F238E27FC236}">
                <a16:creationId xmlns:a16="http://schemas.microsoft.com/office/drawing/2014/main" id="{1BC46808-2C22-4D4D-AE4A-C68AE49BC496}"/>
              </a:ext>
              <a:ext uri="{C183D7F6-B498-43B3-948B-1728B52AA6E4}">
                <adec:decorative xmlns:adec="http://schemas.microsoft.com/office/drawing/2017/decorative" val="1"/>
              </a:ext>
            </a:extLst>
          </p:cNvPr>
          <p:cNvCxnSpPr>
            <a:cxnSpLocks/>
          </p:cNvCxnSpPr>
          <p:nvPr/>
        </p:nvCxnSpPr>
        <p:spPr>
          <a:xfrm>
            <a:off x="2935874" y="2769661"/>
            <a:ext cx="9625312"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976558A-C421-41F2-93D9-BBEC93DD6A4F}"/>
              </a:ext>
              <a:ext uri="{C183D7F6-B498-43B3-948B-1728B52AA6E4}">
                <adec:decorative xmlns:adec="http://schemas.microsoft.com/office/drawing/2017/decorative" val="1"/>
              </a:ext>
            </a:extLst>
          </p:cNvPr>
          <p:cNvCxnSpPr/>
          <p:nvPr/>
        </p:nvCxnSpPr>
        <p:spPr>
          <a:xfrm>
            <a:off x="354366" y="-4278750"/>
            <a:ext cx="0" cy="685800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340D2D9-5FF2-4527-B63A-A920768BFF65}"/>
              </a:ext>
              <a:ext uri="{C183D7F6-B498-43B3-948B-1728B52AA6E4}">
                <adec:decorative xmlns:adec="http://schemas.microsoft.com/office/drawing/2017/decorative" val="1"/>
              </a:ext>
            </a:extLst>
          </p:cNvPr>
          <p:cNvCxnSpPr>
            <a:cxnSpLocks/>
          </p:cNvCxnSpPr>
          <p:nvPr/>
        </p:nvCxnSpPr>
        <p:spPr>
          <a:xfrm>
            <a:off x="43216" y="33655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41405CC-586A-4DE1-A439-4E36B2B420E0}"/>
              </a:ext>
              <a:ext uri="{C183D7F6-B498-43B3-948B-1728B52AA6E4}">
                <adec:decorative xmlns:adec="http://schemas.microsoft.com/office/drawing/2017/decorative" val="1"/>
              </a:ext>
            </a:extLst>
          </p:cNvPr>
          <p:cNvCxnSpPr>
            <a:cxnSpLocks/>
          </p:cNvCxnSpPr>
          <p:nvPr/>
        </p:nvCxnSpPr>
        <p:spPr>
          <a:xfrm>
            <a:off x="8458" y="969623"/>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40" name="Text Box 7">
            <a:extLst>
              <a:ext uri="{FF2B5EF4-FFF2-40B4-BE49-F238E27FC236}">
                <a16:creationId xmlns:a16="http://schemas.microsoft.com/office/drawing/2014/main" id="{C07086B2-9541-4232-9DC5-924C921BFEE8}"/>
              </a:ext>
            </a:extLst>
          </p:cNvPr>
          <p:cNvSpPr txBox="1">
            <a:spLocks/>
          </p:cNvSpPr>
          <p:nvPr/>
        </p:nvSpPr>
        <p:spPr bwMode="auto">
          <a:xfrm>
            <a:off x="626522" y="1050621"/>
            <a:ext cx="3200392" cy="2128398"/>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r>
              <a:rPr lang="en-US" sz="1300" b="1" dirty="0">
                <a:solidFill>
                  <a:srgbClr val="18453B"/>
                </a:solidFill>
                <a:latin typeface="Myriad Pro"/>
              </a:rPr>
              <a:t>Debra Martinez</a:t>
            </a:r>
            <a:r>
              <a:rPr lang="en-US" sz="1300" dirty="0">
                <a:solidFill>
                  <a:srgbClr val="18453B"/>
                </a:solidFill>
                <a:latin typeface="Myriad Pro"/>
              </a:rPr>
              <a:t>, Deputy Director, Office of Institutional Equity</a:t>
            </a:r>
          </a:p>
          <a:p>
            <a:endParaRPr lang="en-US" sz="1300" dirty="0">
              <a:solidFill>
                <a:srgbClr val="18453B"/>
              </a:solidFill>
              <a:latin typeface="Myriad Pro"/>
            </a:endParaRPr>
          </a:p>
          <a:p>
            <a:r>
              <a:rPr lang="en-US" sz="1300" b="1" dirty="0">
                <a:solidFill>
                  <a:srgbClr val="18453B"/>
                </a:solidFill>
                <a:latin typeface="Myriad Pro"/>
              </a:rPr>
              <a:t>Ruben Martinez*</a:t>
            </a:r>
            <a:r>
              <a:rPr lang="en-US" sz="1300" dirty="0">
                <a:solidFill>
                  <a:srgbClr val="18453B"/>
                </a:solidFill>
                <a:latin typeface="Myriad Pro"/>
              </a:rPr>
              <a:t>, Professor of Sociology; Director, Julian Samora Research Institute</a:t>
            </a:r>
          </a:p>
          <a:p>
            <a:endParaRPr lang="en-US" sz="1300" dirty="0">
              <a:solidFill>
                <a:srgbClr val="18453B"/>
              </a:solidFill>
              <a:latin typeface="Myriad Pro"/>
            </a:endParaRPr>
          </a:p>
          <a:p>
            <a:r>
              <a:rPr lang="en-US" sz="1300" b="1" dirty="0">
                <a:solidFill>
                  <a:srgbClr val="18453B"/>
                </a:solidFill>
                <a:latin typeface="Myriad Pro"/>
              </a:rPr>
              <a:t>Florene McGlothian-Taylor</a:t>
            </a:r>
            <a:r>
              <a:rPr lang="en-US" sz="1300" dirty="0">
                <a:solidFill>
                  <a:srgbClr val="18453B"/>
                </a:solidFill>
                <a:latin typeface="Myriad Pro"/>
              </a:rPr>
              <a:t>, Sergeant and Head of the MSUPD Inclusion and Anti-Bias Unit</a:t>
            </a:r>
          </a:p>
          <a:p>
            <a:endParaRPr lang="en-US" sz="1200" b="1" dirty="0">
              <a:solidFill>
                <a:srgbClr val="18453B"/>
              </a:solidFill>
              <a:latin typeface="Myriad Pro"/>
            </a:endParaRPr>
          </a:p>
          <a:p>
            <a:pPr lvl="0"/>
            <a:endParaRPr lang="en-US" sz="1300" dirty="0">
              <a:solidFill>
                <a:srgbClr val="18453B"/>
              </a:solidFill>
              <a:latin typeface="Myriad Pro"/>
            </a:endParaRPr>
          </a:p>
          <a:p>
            <a:pPr lvl="0"/>
            <a:endParaRPr lang="en-US" sz="1300" dirty="0">
              <a:solidFill>
                <a:srgbClr val="18453B"/>
              </a:solidFill>
              <a:latin typeface="Myriad Pro"/>
            </a:endParaRPr>
          </a:p>
        </p:txBody>
      </p:sp>
      <p:sp>
        <p:nvSpPr>
          <p:cNvPr id="41" name="Text Box 7">
            <a:extLst>
              <a:ext uri="{FF2B5EF4-FFF2-40B4-BE49-F238E27FC236}">
                <a16:creationId xmlns:a16="http://schemas.microsoft.com/office/drawing/2014/main" id="{80B08A02-2BDB-4323-B7D7-27E53515E357}"/>
              </a:ext>
            </a:extLst>
          </p:cNvPr>
          <p:cNvSpPr txBox="1">
            <a:spLocks/>
          </p:cNvSpPr>
          <p:nvPr/>
        </p:nvSpPr>
        <p:spPr bwMode="auto">
          <a:xfrm>
            <a:off x="3896975" y="1043081"/>
            <a:ext cx="3915258" cy="2213162"/>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a14="http://schemas.microsoft.com/office/drawing/2010/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a14="http://schemas.microsoft.com/office/drawing/2010/main" xmlns="" xmlns:lc="http://schemas.openxmlformats.org/drawingml/2006/lockedCanvas" w="9525">
                <a:solidFill>
                  <a:srgbClr val="000000"/>
                </a:solidFill>
                <a:miter lim="800000"/>
                <a:headEnd/>
                <a:tailEnd/>
              </a14:hiddenLine>
            </a:ext>
          </a:extLst>
        </p:spPr>
        <p:txBody>
          <a:bodyPr rot="0" vert="horz" wrap="square" lIns="0" tIns="0" rIns="0" bIns="0" anchor="t" anchorCtr="0" upright="1">
            <a:noAutofit/>
          </a:bodyPr>
          <a:lstStyle/>
          <a:p>
            <a:r>
              <a:rPr lang="en-US" sz="1300" b="1" dirty="0">
                <a:solidFill>
                  <a:srgbClr val="18453B"/>
                </a:solidFill>
                <a:latin typeface="Myriad Pro"/>
              </a:rPr>
              <a:t>Dylan Miner</a:t>
            </a:r>
            <a:r>
              <a:rPr lang="en-US" sz="1300" dirty="0">
                <a:solidFill>
                  <a:srgbClr val="18453B"/>
                </a:solidFill>
                <a:latin typeface="Myriad Pro"/>
              </a:rPr>
              <a:t>, Director, American Indian and Indigenous Studies; Associate Professor, Residential College in the Arts and Humanities</a:t>
            </a:r>
          </a:p>
          <a:p>
            <a:endParaRPr lang="en-US" sz="800" b="1" dirty="0">
              <a:solidFill>
                <a:srgbClr val="18453B"/>
              </a:solidFill>
              <a:latin typeface="Myriad Pro"/>
            </a:endParaRPr>
          </a:p>
          <a:p>
            <a:r>
              <a:rPr lang="en-US" sz="1300" b="1" dirty="0">
                <a:solidFill>
                  <a:srgbClr val="18453B"/>
                </a:solidFill>
                <a:latin typeface="Myriad Pro"/>
              </a:rPr>
              <a:t>Kris Renn</a:t>
            </a:r>
            <a:r>
              <a:rPr lang="en-US" sz="1300" dirty="0">
                <a:solidFill>
                  <a:srgbClr val="18453B"/>
                </a:solidFill>
                <a:latin typeface="Myriad Pro"/>
              </a:rPr>
              <a:t>, Professor of Higher, Adult and Lifelong Education; Associate Dean of Undergraduate Studies for Student Success Research</a:t>
            </a:r>
          </a:p>
          <a:p>
            <a:endParaRPr lang="en-US" sz="600" b="1" dirty="0">
              <a:solidFill>
                <a:srgbClr val="18453B"/>
              </a:solidFill>
              <a:latin typeface="Myriad Pro"/>
            </a:endParaRPr>
          </a:p>
          <a:p>
            <a:pPr lvl="0"/>
            <a:r>
              <a:rPr lang="en-US" sz="1300" b="1" dirty="0">
                <a:solidFill>
                  <a:srgbClr val="18453B"/>
                </a:solidFill>
                <a:latin typeface="Myriad Pro"/>
              </a:rPr>
              <a:t>Quentin Tyler,</a:t>
            </a:r>
            <a:r>
              <a:rPr lang="en-US" sz="1300" dirty="0">
                <a:solidFill>
                  <a:srgbClr val="18453B"/>
                </a:solidFill>
                <a:latin typeface="Myriad Pro"/>
              </a:rPr>
              <a:t> Associate Dean &amp; Director for Diversity, Equity, and Inclusion, Acting Associate Dean, Faculty Affairs  &amp; Administration, College  of Agriculture and Natural Resources</a:t>
            </a:r>
          </a:p>
          <a:p>
            <a:pPr lvl="0"/>
            <a:endParaRPr lang="en-US" sz="1300" dirty="0">
              <a:solidFill>
                <a:srgbClr val="18453B"/>
              </a:solidFill>
              <a:latin typeface="Myriad Pro"/>
            </a:endParaRPr>
          </a:p>
          <a:p>
            <a:pPr lvl="0"/>
            <a:endParaRPr lang="en-US" sz="1300" dirty="0">
              <a:solidFill>
                <a:srgbClr val="18453B"/>
              </a:solidFill>
              <a:latin typeface="Myriad Pro"/>
            </a:endParaRPr>
          </a:p>
          <a:p>
            <a:pPr lvl="0"/>
            <a:endParaRPr lang="en-US" sz="1300" dirty="0">
              <a:solidFill>
                <a:srgbClr val="18453B"/>
              </a:solidFill>
              <a:latin typeface="Myriad Pro"/>
            </a:endParaRPr>
          </a:p>
        </p:txBody>
      </p:sp>
      <p:sp>
        <p:nvSpPr>
          <p:cNvPr id="43" name="Text Box 7">
            <a:extLst>
              <a:ext uri="{FF2B5EF4-FFF2-40B4-BE49-F238E27FC236}">
                <a16:creationId xmlns:a16="http://schemas.microsoft.com/office/drawing/2014/main" id="{8C44C4F2-DB46-4A01-8780-94B300D2ADC9}"/>
              </a:ext>
            </a:extLst>
          </p:cNvPr>
          <p:cNvSpPr txBox="1">
            <a:spLocks/>
          </p:cNvSpPr>
          <p:nvPr/>
        </p:nvSpPr>
        <p:spPr bwMode="auto">
          <a:xfrm>
            <a:off x="7882295" y="1062406"/>
            <a:ext cx="3553684" cy="2141685"/>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pPr lvl="0"/>
            <a:r>
              <a:rPr lang="en-US" sz="1300" b="1" dirty="0">
                <a:solidFill>
                  <a:srgbClr val="18453B"/>
                </a:solidFill>
                <a:latin typeface="Myriad Pro"/>
              </a:rPr>
              <a:t>Francisco Villarruel*</a:t>
            </a:r>
            <a:r>
              <a:rPr lang="en-US" sz="1300" dirty="0">
                <a:solidFill>
                  <a:srgbClr val="18453B"/>
                </a:solidFill>
                <a:latin typeface="Myriad Pro"/>
              </a:rPr>
              <a:t>, Professor of Human Development and Family Studies; Faculty Grievance Official</a:t>
            </a:r>
          </a:p>
          <a:p>
            <a:pPr lvl="0"/>
            <a:endParaRPr lang="en-US" sz="1300" dirty="0">
              <a:solidFill>
                <a:srgbClr val="18453B"/>
              </a:solidFill>
              <a:latin typeface="Myriad Pro"/>
            </a:endParaRPr>
          </a:p>
          <a:p>
            <a:pPr lvl="0"/>
            <a:r>
              <a:rPr lang="en-US" sz="1300" b="1" dirty="0">
                <a:solidFill>
                  <a:srgbClr val="18453B"/>
                </a:solidFill>
                <a:latin typeface="Myriad Pro"/>
              </a:rPr>
              <a:t>Melissa Yzaguirre</a:t>
            </a:r>
            <a:r>
              <a:rPr lang="en-US" sz="1300" dirty="0">
                <a:solidFill>
                  <a:srgbClr val="18453B"/>
                </a:solidFill>
                <a:latin typeface="Myriad Pro"/>
              </a:rPr>
              <a:t>, Doctoral Student, Human Development and Family Studies</a:t>
            </a:r>
          </a:p>
          <a:p>
            <a:pPr lvl="0"/>
            <a:endParaRPr lang="en-US" sz="1300" dirty="0">
              <a:solidFill>
                <a:srgbClr val="18453B"/>
              </a:solidFill>
              <a:latin typeface="Myriad Pro"/>
            </a:endParaRPr>
          </a:p>
          <a:p>
            <a:pPr lvl="0"/>
            <a:r>
              <a:rPr lang="en-US" sz="1300" b="1" dirty="0">
                <a:solidFill>
                  <a:srgbClr val="18453B"/>
                </a:solidFill>
                <a:latin typeface="Myriad Pro"/>
              </a:rPr>
              <a:t>Cynthia Jackson-Elmoore*, </a:t>
            </a:r>
            <a:r>
              <a:rPr lang="en-US" sz="1300" b="1" i="1" dirty="0">
                <a:solidFill>
                  <a:srgbClr val="18453B"/>
                </a:solidFill>
                <a:latin typeface="Myriad Pro"/>
              </a:rPr>
              <a:t>Co-Chair (</a:t>
            </a:r>
            <a:r>
              <a:rPr lang="en-US" sz="1300" i="1" dirty="0">
                <a:solidFill>
                  <a:srgbClr val="18453B"/>
                </a:solidFill>
                <a:latin typeface="Myriad Pro"/>
              </a:rPr>
              <a:t>Jan – May 2020)</a:t>
            </a:r>
            <a:r>
              <a:rPr lang="en-US" sz="1300" b="1" i="1" dirty="0">
                <a:solidFill>
                  <a:srgbClr val="18453B"/>
                </a:solidFill>
                <a:latin typeface="Myriad Pro"/>
              </a:rPr>
              <a:t>,</a:t>
            </a:r>
            <a:r>
              <a:rPr lang="en-US" sz="1300" dirty="0">
                <a:solidFill>
                  <a:srgbClr val="18453B"/>
                </a:solidFill>
                <a:latin typeface="Myriad Pro"/>
              </a:rPr>
              <a:t> Dean of the Honors College</a:t>
            </a:r>
          </a:p>
          <a:p>
            <a:pPr lvl="0"/>
            <a:endParaRPr lang="en-US" sz="1300" dirty="0">
              <a:solidFill>
                <a:srgbClr val="18453B"/>
              </a:solidFill>
              <a:latin typeface="Myriad Pro"/>
            </a:endParaRPr>
          </a:p>
          <a:p>
            <a:r>
              <a:rPr lang="en-US" sz="1000" i="1" dirty="0">
                <a:solidFill>
                  <a:srgbClr val="18453B"/>
                </a:solidFill>
                <a:latin typeface="Myriad Pro"/>
              </a:rPr>
              <a:t>*Strategic Planning Committee</a:t>
            </a:r>
          </a:p>
          <a:p>
            <a:pPr lvl="0"/>
            <a:endParaRPr lang="en-US" sz="1300" dirty="0">
              <a:solidFill>
                <a:srgbClr val="18453B"/>
              </a:solidFill>
              <a:latin typeface="Myriad Pro"/>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cxnSp>
        <p:nvCxnSpPr>
          <p:cNvPr id="59" name="Straight Connector 58">
            <a:extLst>
              <a:ext uri="{FF2B5EF4-FFF2-40B4-BE49-F238E27FC236}">
                <a16:creationId xmlns:a16="http://schemas.microsoft.com/office/drawing/2014/main" id="{FC7B6255-C93B-4E0D-A1E5-57AE47175356}"/>
              </a:ext>
              <a:ext uri="{C183D7F6-B498-43B3-948B-1728B52AA6E4}">
                <adec:decorative xmlns:adec="http://schemas.microsoft.com/office/drawing/2017/decorative" val="1"/>
              </a:ext>
            </a:extLst>
          </p:cNvPr>
          <p:cNvCxnSpPr>
            <a:cxnSpLocks/>
          </p:cNvCxnSpPr>
          <p:nvPr/>
        </p:nvCxnSpPr>
        <p:spPr>
          <a:xfrm>
            <a:off x="8458" y="3277550"/>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566625D-4266-4F68-92F7-9CD1D1DD8A2E}"/>
              </a:ext>
              <a:ext uri="{C183D7F6-B498-43B3-948B-1728B52AA6E4}">
                <adec:decorative xmlns:adec="http://schemas.microsoft.com/office/drawing/2017/decorative" val="1"/>
              </a:ext>
            </a:extLst>
          </p:cNvPr>
          <p:cNvCxnSpPr>
            <a:cxnSpLocks/>
          </p:cNvCxnSpPr>
          <p:nvPr/>
        </p:nvCxnSpPr>
        <p:spPr>
          <a:xfrm>
            <a:off x="0" y="3750579"/>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14" name="Text Box 7">
            <a:extLst>
              <a:ext uri="{FF2B5EF4-FFF2-40B4-BE49-F238E27FC236}">
                <a16:creationId xmlns:a16="http://schemas.microsoft.com/office/drawing/2014/main" id="{A3351E72-1927-40CB-BCE1-15032B63A6A8}"/>
              </a:ext>
            </a:extLst>
          </p:cNvPr>
          <p:cNvSpPr txBox="1">
            <a:spLocks/>
          </p:cNvSpPr>
          <p:nvPr/>
        </p:nvSpPr>
        <p:spPr bwMode="auto">
          <a:xfrm>
            <a:off x="609601" y="3969296"/>
            <a:ext cx="3200392" cy="2314152"/>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r>
              <a:rPr lang="en-US" sz="1200" b="1" dirty="0">
                <a:solidFill>
                  <a:srgbClr val="18453B"/>
                </a:solidFill>
                <a:latin typeface="Myriad Pro"/>
              </a:rPr>
              <a:t>Teal Amthor-Shaffer, </a:t>
            </a:r>
            <a:r>
              <a:rPr lang="en-US" sz="1200" dirty="0">
                <a:solidFill>
                  <a:srgbClr val="18453B"/>
                </a:solidFill>
                <a:latin typeface="Myriad Pro"/>
              </a:rPr>
              <a:t>Executive Director of Strategic Relations</a:t>
            </a:r>
          </a:p>
          <a:p>
            <a:endParaRPr lang="en-US" sz="1200" dirty="0">
              <a:solidFill>
                <a:srgbClr val="18453B"/>
              </a:solidFill>
              <a:latin typeface="Myriad Pro"/>
            </a:endParaRPr>
          </a:p>
          <a:p>
            <a:r>
              <a:rPr lang="en-US" sz="1200" b="1" dirty="0">
                <a:solidFill>
                  <a:srgbClr val="18453B"/>
                </a:solidFill>
                <a:latin typeface="Myriad Pro"/>
              </a:rPr>
              <a:t>Jacqui Broughton, </a:t>
            </a:r>
            <a:r>
              <a:rPr lang="en-US" sz="1200" dirty="0">
                <a:solidFill>
                  <a:srgbClr val="18453B"/>
                </a:solidFill>
                <a:latin typeface="Myriad Pro"/>
              </a:rPr>
              <a:t>Data Resource Analyst, Institutional Research, Office of Planning and Budgets</a:t>
            </a:r>
          </a:p>
          <a:p>
            <a:endParaRPr lang="en-US" sz="1200" dirty="0">
              <a:solidFill>
                <a:srgbClr val="18453B"/>
              </a:solidFill>
              <a:latin typeface="Myriad Pro"/>
            </a:endParaRPr>
          </a:p>
          <a:p>
            <a:r>
              <a:rPr lang="en-US" sz="1200" b="1" dirty="0">
                <a:solidFill>
                  <a:srgbClr val="18453B"/>
                </a:solidFill>
                <a:latin typeface="Myriad Pro"/>
              </a:rPr>
              <a:t>Bethan Cantwell, </a:t>
            </a:r>
            <a:r>
              <a:rPr lang="en-US" sz="1200" dirty="0">
                <a:solidFill>
                  <a:srgbClr val="18453B"/>
                </a:solidFill>
                <a:latin typeface="Myriad Pro"/>
              </a:rPr>
              <a:t>Assistant Director, Office of Planning and Budgets and Director of Institutional Research</a:t>
            </a:r>
          </a:p>
          <a:p>
            <a:endParaRPr lang="en-US" sz="1200" dirty="0">
              <a:solidFill>
                <a:srgbClr val="18453B"/>
              </a:solidFill>
              <a:latin typeface="Myriad Pro"/>
            </a:endParaRPr>
          </a:p>
          <a:p>
            <a:endParaRPr lang="en-US" sz="1200" dirty="0">
              <a:solidFill>
                <a:srgbClr val="18453B"/>
              </a:solidFill>
              <a:latin typeface="Myriad Pro"/>
            </a:endParaRPr>
          </a:p>
          <a:p>
            <a:pPr lvl="0"/>
            <a:endParaRPr lang="en-US" sz="1200" dirty="0">
              <a:solidFill>
                <a:srgbClr val="18453B"/>
              </a:solidFill>
              <a:latin typeface="Myriad Pro"/>
            </a:endParaRPr>
          </a:p>
          <a:p>
            <a:pPr lvl="0"/>
            <a:endParaRPr lang="en-US" sz="1200" dirty="0">
              <a:solidFill>
                <a:srgbClr val="18453B"/>
              </a:solidFill>
              <a:latin typeface="Myriad Pro"/>
            </a:endParaRPr>
          </a:p>
        </p:txBody>
      </p:sp>
      <p:sp>
        <p:nvSpPr>
          <p:cNvPr id="15" name="Text Box 7">
            <a:extLst>
              <a:ext uri="{FF2B5EF4-FFF2-40B4-BE49-F238E27FC236}">
                <a16:creationId xmlns:a16="http://schemas.microsoft.com/office/drawing/2014/main" id="{9B12424F-C357-45C7-AA0D-605B6B823C24}"/>
              </a:ext>
            </a:extLst>
          </p:cNvPr>
          <p:cNvSpPr txBox="1">
            <a:spLocks/>
          </p:cNvSpPr>
          <p:nvPr/>
        </p:nvSpPr>
        <p:spPr bwMode="auto">
          <a:xfrm>
            <a:off x="3896975" y="3905096"/>
            <a:ext cx="3889005" cy="2302367"/>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r>
              <a:rPr lang="en-US" sz="1200" b="1" dirty="0">
                <a:solidFill>
                  <a:srgbClr val="18453B"/>
                </a:solidFill>
                <a:latin typeface="Myriad Pro"/>
              </a:rPr>
              <a:t>Chris Chapman</a:t>
            </a:r>
            <a:r>
              <a:rPr lang="en-US" sz="1200" dirty="0">
                <a:solidFill>
                  <a:srgbClr val="18453B"/>
                </a:solidFill>
                <a:latin typeface="Myriad Pro"/>
              </a:rPr>
              <a:t>, Title IX Communications Manager</a:t>
            </a:r>
          </a:p>
          <a:p>
            <a:endParaRPr lang="en-US" sz="1200" b="1" dirty="0">
              <a:solidFill>
                <a:srgbClr val="18453B"/>
              </a:solidFill>
              <a:latin typeface="Myriad Pro"/>
            </a:endParaRPr>
          </a:p>
          <a:p>
            <a:r>
              <a:rPr lang="en-US" sz="1200" b="1" dirty="0">
                <a:solidFill>
                  <a:srgbClr val="18453B"/>
                </a:solidFill>
                <a:latin typeface="Myriad Pro"/>
              </a:rPr>
              <a:t>Emily Gerkin Guerrant, </a:t>
            </a:r>
            <a:r>
              <a:rPr lang="en-US" sz="1200" dirty="0">
                <a:solidFill>
                  <a:srgbClr val="18453B"/>
                </a:solidFill>
                <a:latin typeface="Myriad Pro"/>
              </a:rPr>
              <a:t>Vice President and University Spokesperson, University Communications</a:t>
            </a:r>
          </a:p>
          <a:p>
            <a:endParaRPr lang="en-US" sz="1200" dirty="0">
              <a:solidFill>
                <a:srgbClr val="18453B"/>
              </a:solidFill>
              <a:latin typeface="Myriad Pro"/>
            </a:endParaRPr>
          </a:p>
          <a:p>
            <a:r>
              <a:rPr lang="en-US" sz="1200" b="1" dirty="0">
                <a:solidFill>
                  <a:srgbClr val="18453B"/>
                </a:solidFill>
                <a:latin typeface="Myriad Pro"/>
              </a:rPr>
              <a:t>Kelly High McCord, </a:t>
            </a:r>
            <a:r>
              <a:rPr lang="en-US" sz="1200" b="1" i="1" dirty="0">
                <a:solidFill>
                  <a:srgbClr val="18453B"/>
                </a:solidFill>
                <a:latin typeface="Myriad Pro"/>
              </a:rPr>
              <a:t>Project Co-Manager, </a:t>
            </a:r>
            <a:r>
              <a:rPr lang="en-US" sz="1200" dirty="0">
                <a:solidFill>
                  <a:srgbClr val="18453B"/>
                </a:solidFill>
                <a:latin typeface="Myriad Pro"/>
              </a:rPr>
              <a:t>Strategic Innovation and Lean Performance Manager, Director of Human Resources, MSU Residential and Hospitality Services</a:t>
            </a:r>
          </a:p>
          <a:p>
            <a:pPr lvl="0"/>
            <a:endParaRPr lang="en-US" sz="1200" dirty="0">
              <a:solidFill>
                <a:srgbClr val="18453B"/>
              </a:solidFill>
              <a:latin typeface="Myriad Pro"/>
            </a:endParaRPr>
          </a:p>
          <a:p>
            <a:r>
              <a:rPr lang="en-US" sz="1200" b="1" dirty="0">
                <a:solidFill>
                  <a:srgbClr val="18453B"/>
                </a:solidFill>
                <a:latin typeface="Myriad Pro"/>
              </a:rPr>
              <a:t>Abram Huyser-Honig, </a:t>
            </a:r>
            <a:r>
              <a:rPr lang="en-US" sz="1200" dirty="0">
                <a:solidFill>
                  <a:srgbClr val="18453B"/>
                </a:solidFill>
                <a:latin typeface="Myriad Pro"/>
              </a:rPr>
              <a:t>Data Resource Analyst, Institutional Research, Office of Planning and Budgets</a:t>
            </a:r>
          </a:p>
          <a:p>
            <a:pPr lvl="0"/>
            <a:endParaRPr lang="en-US" sz="1200" dirty="0">
              <a:solidFill>
                <a:srgbClr val="18453B"/>
              </a:solidFill>
              <a:latin typeface="Myriad Pro"/>
            </a:endParaRPr>
          </a:p>
        </p:txBody>
      </p:sp>
      <p:sp>
        <p:nvSpPr>
          <p:cNvPr id="16" name="Text Box 7">
            <a:extLst>
              <a:ext uri="{FF2B5EF4-FFF2-40B4-BE49-F238E27FC236}">
                <a16:creationId xmlns:a16="http://schemas.microsoft.com/office/drawing/2014/main" id="{988CBE57-CC73-4ACA-BE4B-13BB1B226A57}"/>
              </a:ext>
            </a:extLst>
          </p:cNvPr>
          <p:cNvSpPr txBox="1">
            <a:spLocks/>
          </p:cNvSpPr>
          <p:nvPr/>
        </p:nvSpPr>
        <p:spPr bwMode="auto">
          <a:xfrm>
            <a:off x="7939604" y="3843362"/>
            <a:ext cx="3496374" cy="2314152"/>
          </a:xfrm>
          <a:prstGeom prst="rect">
            <a:avLst/>
          </a:prstGeom>
          <a:noFill/>
          <a:ln>
            <a:noFill/>
          </a:ln>
          <a:extLst>
            <a:ext uri="{909E8E84-426E-40dd-AFC4-6F175D3DCCD1}">
              <a14:hiddenFill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a14="http://schemas.microsoft.com/office/drawing/2010/main" xmlns:w="http://schemas.openxmlformats.org/wordprocessingml/2006/main" xmlns:w10="urn:schemas-microsoft-com:office:word" xmlns:v="urn:schemas-microsoft-com:vml" xmlns:o="urn:schemas-microsoft-com:office:offic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0" tIns="0" rIns="0" bIns="0" anchor="t" anchorCtr="0" upright="1">
            <a:noAutofit/>
          </a:bodyPr>
          <a:lstStyle/>
          <a:p>
            <a:r>
              <a:rPr lang="en-US" sz="1200" b="1" dirty="0">
                <a:solidFill>
                  <a:srgbClr val="18453B"/>
                </a:solidFill>
                <a:latin typeface="Myriad Pro"/>
              </a:rPr>
              <a:t>Rachel Perez	, </a:t>
            </a:r>
            <a:r>
              <a:rPr lang="en-US" sz="1200" b="1" i="1" dirty="0">
                <a:solidFill>
                  <a:srgbClr val="18453B"/>
                </a:solidFill>
                <a:latin typeface="Myriad Pro"/>
              </a:rPr>
              <a:t>Project Co-Manager, </a:t>
            </a:r>
            <a:r>
              <a:rPr lang="en-US" sz="1200" dirty="0">
                <a:solidFill>
                  <a:srgbClr val="18453B"/>
                </a:solidFill>
                <a:latin typeface="Myriad Pro"/>
              </a:rPr>
              <a:t>Health and Safety Administrative Assistant, MSU Residential and Hospitality Services</a:t>
            </a:r>
          </a:p>
          <a:p>
            <a:endParaRPr lang="en-US" sz="1200" b="1" dirty="0">
              <a:solidFill>
                <a:srgbClr val="18453B"/>
              </a:solidFill>
              <a:latin typeface="Myriad Pro"/>
            </a:endParaRPr>
          </a:p>
          <a:p>
            <a:r>
              <a:rPr lang="en-US" sz="1100" b="1" dirty="0">
                <a:solidFill>
                  <a:srgbClr val="18453B"/>
                </a:solidFill>
                <a:latin typeface="Myriad Pro"/>
              </a:rPr>
              <a:t>Resource Support</a:t>
            </a:r>
          </a:p>
          <a:p>
            <a:endParaRPr lang="en-US" sz="1100" b="1" dirty="0">
              <a:solidFill>
                <a:srgbClr val="18453B"/>
              </a:solidFill>
              <a:latin typeface="Myriad Pro"/>
            </a:endParaRPr>
          </a:p>
          <a:p>
            <a:r>
              <a:rPr lang="en-US" sz="1100" b="1" dirty="0">
                <a:solidFill>
                  <a:srgbClr val="18453B"/>
                </a:solidFill>
                <a:latin typeface="Myriad Pro"/>
              </a:rPr>
              <a:t>Tamra Dillingham, </a:t>
            </a:r>
            <a:r>
              <a:rPr lang="en-US" sz="1100" dirty="0">
                <a:solidFill>
                  <a:srgbClr val="18453B"/>
                </a:solidFill>
                <a:latin typeface="Myriad Pro"/>
              </a:rPr>
              <a:t>Executive Assistant, College of Human Medicine </a:t>
            </a:r>
          </a:p>
          <a:p>
            <a:endParaRPr lang="en-US" sz="1100" dirty="0">
              <a:solidFill>
                <a:srgbClr val="18453B"/>
              </a:solidFill>
              <a:latin typeface="Myriad Pro"/>
            </a:endParaRPr>
          </a:p>
          <a:p>
            <a:r>
              <a:rPr lang="en-US" sz="1100" b="1" i="1" dirty="0">
                <a:solidFill>
                  <a:srgbClr val="18453B"/>
                </a:solidFill>
                <a:latin typeface="Myriad Pro"/>
              </a:rPr>
              <a:t>Lauren Collier, </a:t>
            </a:r>
            <a:r>
              <a:rPr lang="en-US" sz="1100" b="1" dirty="0">
                <a:solidFill>
                  <a:srgbClr val="18453B"/>
                </a:solidFill>
                <a:latin typeface="Myriad Pro"/>
              </a:rPr>
              <a:t>Abbey Graff, Jeanie Maidona,  and Kenneth Russell </a:t>
            </a:r>
            <a:r>
              <a:rPr lang="en-US" sz="1100" dirty="0">
                <a:solidFill>
                  <a:srgbClr val="18453B"/>
                </a:solidFill>
                <a:latin typeface="Myriad Pro"/>
              </a:rPr>
              <a:t>– Graduate Assistants </a:t>
            </a:r>
          </a:p>
          <a:p>
            <a:pPr lvl="0"/>
            <a:endParaRPr lang="en-US" sz="900" dirty="0">
              <a:solidFill>
                <a:srgbClr val="18453B"/>
              </a:solidFill>
              <a:latin typeface="Myriad Pro"/>
            </a:endParaRPr>
          </a:p>
          <a:p>
            <a:pPr lvl="0"/>
            <a:r>
              <a:rPr lang="en-US" sz="1200" b="1" dirty="0">
                <a:solidFill>
                  <a:srgbClr val="18453B"/>
                </a:solidFill>
                <a:latin typeface="Myriad Pro"/>
              </a:rPr>
              <a:t>Lambert &amp; Co</a:t>
            </a:r>
          </a:p>
        </p:txBody>
      </p:sp>
      <p:sp>
        <p:nvSpPr>
          <p:cNvPr id="17" name="Title 3">
            <a:extLst>
              <a:ext uri="{FF2B5EF4-FFF2-40B4-BE49-F238E27FC236}">
                <a16:creationId xmlns:a16="http://schemas.microsoft.com/office/drawing/2014/main" id="{D9262F48-A254-43D6-B9CF-A616475C2DAD}"/>
              </a:ext>
            </a:extLst>
          </p:cNvPr>
          <p:cNvSpPr txBox="1">
            <a:spLocks/>
          </p:cNvSpPr>
          <p:nvPr/>
        </p:nvSpPr>
        <p:spPr>
          <a:xfrm>
            <a:off x="609601" y="415933"/>
            <a:ext cx="10972794" cy="480233"/>
          </a:xfrm>
          <a:prstGeom prst="rect">
            <a:avLst/>
          </a:prstGeom>
          <a:solidFill>
            <a:srgbClr val="F08521"/>
          </a:solidFill>
          <a:ln>
            <a:noFill/>
          </a:ln>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lvl="0" defTabSz="914400" fontAlgn="auto">
              <a:spcBef>
                <a:spcPts val="0"/>
              </a:spcBef>
              <a:spcAft>
                <a:spcPts val="0"/>
              </a:spcAft>
              <a:defRPr/>
            </a:pPr>
            <a:r>
              <a:rPr lang="en-US" sz="2400" b="1" dirty="0">
                <a:solidFill>
                  <a:schemeClr val="tx1"/>
                </a:solidFill>
                <a:latin typeface="Gotham"/>
              </a:rPr>
              <a:t>DEI Steering Committee Members </a:t>
            </a:r>
            <a:r>
              <a:rPr lang="en-US" sz="1200" b="1" i="1" dirty="0">
                <a:solidFill>
                  <a:schemeClr val="tx1"/>
                </a:solidFill>
                <a:latin typeface="Gotham"/>
              </a:rPr>
              <a:t>(continued)</a:t>
            </a:r>
            <a:endParaRPr lang="en-US" sz="2400" b="1" i="1" dirty="0">
              <a:solidFill>
                <a:schemeClr val="tx1"/>
              </a:solidFill>
              <a:latin typeface="Gotham"/>
            </a:endParaRPr>
          </a:p>
        </p:txBody>
      </p:sp>
      <p:sp>
        <p:nvSpPr>
          <p:cNvPr id="18" name="Title 3">
            <a:extLst>
              <a:ext uri="{FF2B5EF4-FFF2-40B4-BE49-F238E27FC236}">
                <a16:creationId xmlns:a16="http://schemas.microsoft.com/office/drawing/2014/main" id="{960774A9-03D3-49E9-9047-50D3E6C2C6C7}"/>
              </a:ext>
            </a:extLst>
          </p:cNvPr>
          <p:cNvSpPr txBox="1">
            <a:spLocks/>
          </p:cNvSpPr>
          <p:nvPr/>
        </p:nvSpPr>
        <p:spPr>
          <a:xfrm>
            <a:off x="626522" y="3358548"/>
            <a:ext cx="10955873" cy="337040"/>
          </a:xfrm>
          <a:prstGeom prst="rect">
            <a:avLst/>
          </a:prstGeom>
          <a:solidFill>
            <a:srgbClr val="F08521"/>
          </a:solidFill>
          <a:ln>
            <a:noFill/>
          </a:ln>
        </p:spPr>
        <p:txBody>
          <a:bodyPr>
            <a:normAutofit fontScale="90000" lnSpcReduction="200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lvl="0">
              <a:defRPr/>
            </a:pPr>
            <a:r>
              <a:rPr lang="en-US" sz="2100" b="1" dirty="0">
                <a:solidFill>
                  <a:schemeClr val="tx1"/>
                </a:solidFill>
                <a:latin typeface="Gotham"/>
              </a:rPr>
              <a:t>DEI Steering Committee Project Team</a:t>
            </a:r>
            <a:endParaRPr lang="en-US" sz="2100" b="1" i="1" dirty="0">
              <a:solidFill>
                <a:schemeClr val="tx1"/>
              </a:solidFill>
              <a:latin typeface="Gotham"/>
            </a:endParaRPr>
          </a:p>
        </p:txBody>
      </p:sp>
      <p:sp>
        <p:nvSpPr>
          <p:cNvPr id="2" name="Title 1" hidden="1">
            <a:extLst>
              <a:ext uri="{FF2B5EF4-FFF2-40B4-BE49-F238E27FC236}">
                <a16:creationId xmlns:a16="http://schemas.microsoft.com/office/drawing/2014/main" id="{6AAC22DA-8863-4575-B462-101388DAECFC}"/>
              </a:ext>
            </a:extLst>
          </p:cNvPr>
          <p:cNvSpPr>
            <a:spLocks noGrp="1"/>
          </p:cNvSpPr>
          <p:nvPr>
            <p:ph type="title" idx="4294967295"/>
          </p:nvPr>
        </p:nvSpPr>
        <p:spPr>
          <a:xfrm>
            <a:off x="354366" y="-1935858"/>
            <a:ext cx="10515600" cy="1325563"/>
          </a:xfrm>
        </p:spPr>
        <p:txBody>
          <a:bodyPr/>
          <a:lstStyle/>
          <a:p>
            <a:r>
              <a:rPr lang="en-US" dirty="0"/>
              <a:t>DEI Steering Committee Members (</a:t>
            </a:r>
            <a:r>
              <a:rPr lang="en-US" dirty="0" err="1"/>
              <a:t>cont</a:t>
            </a:r>
            <a:r>
              <a:rPr lang="en-US" dirty="0"/>
              <a:t>)</a:t>
            </a:r>
          </a:p>
        </p:txBody>
      </p:sp>
    </p:spTree>
    <p:extLst>
      <p:ext uri="{BB962C8B-B14F-4D97-AF65-F5344CB8AC3E}">
        <p14:creationId xmlns:p14="http://schemas.microsoft.com/office/powerpoint/2010/main" val="366303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290F0025-35C5-442B-81CD-007D9EAFFF5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139485" y="1066800"/>
            <a:ext cx="11728342" cy="4992002"/>
          </a:xfrm>
          <a:prstGeom prst="rect">
            <a:avLst/>
          </a:prstGeom>
        </p:spPr>
      </p:pic>
      <p:sp>
        <p:nvSpPr>
          <p:cNvPr id="4" name="TextBox 3">
            <a:extLst>
              <a:ext uri="{FF2B5EF4-FFF2-40B4-BE49-F238E27FC236}">
                <a16:creationId xmlns:a16="http://schemas.microsoft.com/office/drawing/2014/main" id="{B7DC882E-8E78-4962-8DA3-655F0D7D5C42}"/>
              </a:ext>
            </a:extLst>
          </p:cNvPr>
          <p:cNvSpPr txBox="1"/>
          <p:nvPr/>
        </p:nvSpPr>
        <p:spPr>
          <a:xfrm>
            <a:off x="685800" y="376535"/>
            <a:ext cx="11201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normalizeH="0" noProof="0" dirty="0">
                <a:ln>
                  <a:noFill/>
                </a:ln>
                <a:solidFill>
                  <a:srgbClr val="18453B"/>
                </a:solidFill>
                <a:effectLst/>
                <a:uLnTx/>
                <a:uFillTx/>
                <a:latin typeface="Arial Black" panose="020B0A04020102020204" pitchFamily="34" charset="0"/>
                <a:cs typeface="Arial" panose="020B0604020202020204" pitchFamily="34" charset="0"/>
              </a:rPr>
              <a:t>Process and Timeline</a:t>
            </a:r>
          </a:p>
        </p:txBody>
      </p:sp>
      <p:pic>
        <p:nvPicPr>
          <p:cNvPr id="5" name="Graphic 4" descr="Star">
            <a:extLst>
              <a:ext uri="{FF2B5EF4-FFF2-40B4-BE49-F238E27FC236}">
                <a16:creationId xmlns:a16="http://schemas.microsoft.com/office/drawing/2014/main" id="{61B6D231-9FED-41CE-8940-26D7089B4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2168" y="3676073"/>
            <a:ext cx="644722" cy="580250"/>
          </a:xfrm>
          <a:prstGeom prst="rect">
            <a:avLst/>
          </a:prstGeom>
        </p:spPr>
      </p:pic>
      <p:sp>
        <p:nvSpPr>
          <p:cNvPr id="7" name="Title 6" hidden="1">
            <a:extLst>
              <a:ext uri="{FF2B5EF4-FFF2-40B4-BE49-F238E27FC236}">
                <a16:creationId xmlns:a16="http://schemas.microsoft.com/office/drawing/2014/main" id="{F011DDC6-2843-4DDC-A2A5-F49A5165C812}"/>
              </a:ext>
            </a:extLst>
          </p:cNvPr>
          <p:cNvSpPr>
            <a:spLocks noGrp="1"/>
          </p:cNvSpPr>
          <p:nvPr>
            <p:ph type="title" idx="4294967295"/>
          </p:nvPr>
        </p:nvSpPr>
        <p:spPr>
          <a:xfrm>
            <a:off x="216568" y="-2177892"/>
            <a:ext cx="10515600" cy="1325563"/>
          </a:xfrm>
        </p:spPr>
        <p:txBody>
          <a:bodyPr/>
          <a:lstStyle/>
          <a:p>
            <a:r>
              <a:rPr lang="en-US" dirty="0"/>
              <a:t>Process and Timeline</a:t>
            </a:r>
          </a:p>
        </p:txBody>
      </p:sp>
    </p:spTree>
    <p:extLst>
      <p:ext uri="{BB962C8B-B14F-4D97-AF65-F5344CB8AC3E}">
        <p14:creationId xmlns:p14="http://schemas.microsoft.com/office/powerpoint/2010/main" val="80932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47374A-6A9C-420D-BA6C-9A9FEECA4EB6}"/>
              </a:ext>
              <a:ext uri="{C183D7F6-B498-43B3-948B-1728B52AA6E4}">
                <adec:decorative xmlns:adec="http://schemas.microsoft.com/office/drawing/2017/decorative" val="1"/>
              </a:ext>
            </a:extLst>
          </p:cNvPr>
          <p:cNvSpPr txBox="1"/>
          <p:nvPr/>
        </p:nvSpPr>
        <p:spPr>
          <a:xfrm>
            <a:off x="597013" y="990600"/>
            <a:ext cx="10997974" cy="4876797"/>
          </a:xfrm>
          <a:prstGeom prst="rect">
            <a:avLst/>
          </a:prstGeom>
          <a:solidFill>
            <a:srgbClr val="18453B"/>
          </a:solidFill>
        </p:spPr>
        <p:txBody>
          <a:bodyPr wrap="square" rtlCol="0">
            <a:noAutofit/>
          </a:bodyPr>
          <a:lstStyle/>
          <a:p>
            <a:endParaRPr lang="en-US" dirty="0"/>
          </a:p>
        </p:txBody>
      </p:sp>
      <p:sp>
        <p:nvSpPr>
          <p:cNvPr id="11" name="Title 3">
            <a:extLst>
              <a:ext uri="{FF2B5EF4-FFF2-40B4-BE49-F238E27FC236}">
                <a16:creationId xmlns:a16="http://schemas.microsoft.com/office/drawing/2014/main" id="{CD342FEE-D353-493F-B086-3113B9D1E4BC}"/>
              </a:ext>
            </a:extLst>
          </p:cNvPr>
          <p:cNvSpPr txBox="1">
            <a:spLocks/>
          </p:cNvSpPr>
          <p:nvPr/>
        </p:nvSpPr>
        <p:spPr>
          <a:xfrm>
            <a:off x="173298" y="251778"/>
            <a:ext cx="11388203" cy="480233"/>
          </a:xfrm>
          <a:prstGeom prst="rect">
            <a:avLst/>
          </a:prstGeom>
        </p:spPr>
        <p:txBody>
          <a:bodyPr>
            <a:normAutofit fontScale="97500"/>
          </a:bodyPr>
          <a:lstStyle>
            <a:lvl1pPr algn="l" defTabSz="457200" rtl="0" eaLnBrk="1" fontAlgn="base" hangingPunct="1">
              <a:spcBef>
                <a:spcPct val="0"/>
              </a:spcBef>
              <a:spcAft>
                <a:spcPct val="0"/>
              </a:spcAft>
              <a:defRPr sz="3600" b="0" i="0" kern="1200" baseline="0">
                <a:ln>
                  <a:noFill/>
                </a:ln>
                <a:solidFill>
                  <a:srgbClr val="18453B"/>
                </a:solidFill>
                <a:latin typeface="Gotham-Bold"/>
                <a:ea typeface="ＭＳ Ｐゴシック" charset="-128"/>
                <a:cs typeface="Gotham-Bold"/>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marL="0" marR="0" lvl="0" indent="0" defTabSz="457200" rtl="0" eaLnBrk="1" fontAlgn="base" latinLnBrk="0" hangingPunct="1">
              <a:lnSpc>
                <a:spcPct val="100000"/>
              </a:lnSpc>
              <a:spcBef>
                <a:spcPct val="0"/>
              </a:spcBef>
              <a:spcAft>
                <a:spcPct val="0"/>
              </a:spcAft>
              <a:buClrTx/>
              <a:buSzTx/>
              <a:buFontTx/>
              <a:buNone/>
              <a:tabLst/>
              <a:defRPr/>
            </a:pPr>
            <a:endParaRPr kumimoji="0" lang="en-US" sz="2000" i="0" u="none" strike="noStrike" kern="1200" cap="none" spc="0" normalizeH="0" baseline="0" noProof="0" dirty="0">
              <a:ln>
                <a:noFill/>
              </a:ln>
              <a:effectLst/>
              <a:uLnTx/>
              <a:uFillTx/>
              <a:latin typeface="Arial Black" panose="020B0A040201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B9F5756-CF16-466C-96E5-346600E2627D}"/>
              </a:ext>
            </a:extLst>
          </p:cNvPr>
          <p:cNvPicPr>
            <a:picLocks noChangeAspect="1"/>
          </p:cNvPicPr>
          <p:nvPr/>
        </p:nvPicPr>
        <p:blipFill>
          <a:blip r:embed="rId2"/>
          <a:stretch>
            <a:fillRect/>
          </a:stretch>
        </p:blipFill>
        <p:spPr>
          <a:xfrm>
            <a:off x="1066800" y="1440292"/>
            <a:ext cx="9948713" cy="3977415"/>
          </a:xfrm>
          <a:prstGeom prst="rect">
            <a:avLst/>
          </a:prstGeom>
          <a:effectLst>
            <a:glow rad="139700">
              <a:schemeClr val="accent3">
                <a:satMod val="175000"/>
                <a:alpha val="40000"/>
              </a:schemeClr>
            </a:glow>
          </a:effectLst>
        </p:spPr>
      </p:pic>
      <p:sp>
        <p:nvSpPr>
          <p:cNvPr id="9" name="TextBox 8">
            <a:extLst>
              <a:ext uri="{FF2B5EF4-FFF2-40B4-BE49-F238E27FC236}">
                <a16:creationId xmlns:a16="http://schemas.microsoft.com/office/drawing/2014/main" id="{5E751D37-0565-4E85-9EB7-6DDBAD0A23C9}"/>
              </a:ext>
            </a:extLst>
          </p:cNvPr>
          <p:cNvSpPr txBox="1"/>
          <p:nvPr/>
        </p:nvSpPr>
        <p:spPr>
          <a:xfrm>
            <a:off x="505748" y="302478"/>
            <a:ext cx="11201400" cy="461665"/>
          </a:xfrm>
          <a:prstGeom prst="rect">
            <a:avLst/>
          </a:prstGeom>
          <a:noFill/>
        </p:spPr>
        <p:txBody>
          <a:bodyPr wrap="square" rtlCol="0">
            <a:spAutoFit/>
          </a:bodyPr>
          <a:lstStyle/>
          <a:p>
            <a:pPr lvl="0" defTabSz="457200" fontAlgn="base">
              <a:spcBef>
                <a:spcPct val="0"/>
              </a:spcBef>
              <a:spcAft>
                <a:spcPct val="0"/>
              </a:spcAft>
              <a:defRPr/>
            </a:pPr>
            <a:r>
              <a:rPr lang="en-US" sz="2400" b="1" dirty="0">
                <a:solidFill>
                  <a:srgbClr val="18453B"/>
                </a:solidFill>
                <a:latin typeface="Arial Black" panose="020B0A04020102020204" pitchFamily="34" charset="0"/>
                <a:cs typeface="Arial" panose="020B0604020202020204" pitchFamily="34" charset="0"/>
              </a:rPr>
              <a:t>Key Questions for the DEI Steering Committee</a:t>
            </a:r>
          </a:p>
        </p:txBody>
      </p:sp>
      <p:cxnSp>
        <p:nvCxnSpPr>
          <p:cNvPr id="12" name="Straight Connector 11">
            <a:extLst>
              <a:ext uri="{FF2B5EF4-FFF2-40B4-BE49-F238E27FC236}">
                <a16:creationId xmlns:a16="http://schemas.microsoft.com/office/drawing/2014/main" id="{E352E7FF-D8F0-4004-A547-26DF64B7086C}"/>
              </a:ext>
              <a:ext uri="{C183D7F6-B498-43B3-948B-1728B52AA6E4}">
                <adec:decorative xmlns:adec="http://schemas.microsoft.com/office/drawing/2017/decorative" val="1"/>
              </a:ext>
            </a:extLst>
          </p:cNvPr>
          <p:cNvCxnSpPr>
            <a:cxnSpLocks/>
          </p:cNvCxnSpPr>
          <p:nvPr/>
        </p:nvCxnSpPr>
        <p:spPr>
          <a:xfrm>
            <a:off x="0" y="765435"/>
            <a:ext cx="12192000" cy="0"/>
          </a:xfrm>
          <a:prstGeom prst="line">
            <a:avLst/>
          </a:prstGeom>
          <a:ln w="19050">
            <a:solidFill>
              <a:srgbClr val="18453B"/>
            </a:solidFill>
          </a:ln>
          <a:effectLst/>
        </p:spPr>
        <p:style>
          <a:lnRef idx="2">
            <a:schemeClr val="accent1"/>
          </a:lnRef>
          <a:fillRef idx="0">
            <a:schemeClr val="accent1"/>
          </a:fillRef>
          <a:effectRef idx="1">
            <a:schemeClr val="accent1"/>
          </a:effectRef>
          <a:fontRef idx="minor">
            <a:schemeClr val="tx1"/>
          </a:fontRef>
        </p:style>
      </p:cxnSp>
      <p:sp>
        <p:nvSpPr>
          <p:cNvPr id="3" name="Title 2" hidden="1">
            <a:extLst>
              <a:ext uri="{FF2B5EF4-FFF2-40B4-BE49-F238E27FC236}">
                <a16:creationId xmlns:a16="http://schemas.microsoft.com/office/drawing/2014/main" id="{0E1FF421-9EF2-4B8B-B405-7D0EA9768E30}"/>
              </a:ext>
            </a:extLst>
          </p:cNvPr>
          <p:cNvSpPr>
            <a:spLocks noGrp="1"/>
          </p:cNvSpPr>
          <p:nvPr>
            <p:ph type="title"/>
          </p:nvPr>
        </p:nvSpPr>
        <p:spPr>
          <a:xfrm>
            <a:off x="499913" y="-1560360"/>
            <a:ext cx="10515600" cy="722904"/>
          </a:xfrm>
        </p:spPr>
        <p:txBody>
          <a:bodyPr>
            <a:normAutofit fontScale="90000"/>
          </a:bodyPr>
          <a:lstStyle/>
          <a:p>
            <a:r>
              <a:rPr lang="en-US" dirty="0"/>
              <a:t>Key Questions for the DEI Steering Committee</a:t>
            </a:r>
          </a:p>
        </p:txBody>
      </p:sp>
    </p:spTree>
    <p:extLst>
      <p:ext uri="{BB962C8B-B14F-4D97-AF65-F5344CB8AC3E}">
        <p14:creationId xmlns:p14="http://schemas.microsoft.com/office/powerpoint/2010/main" val="74446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38979A31CB8C4BB8D55BECFB8262EE" ma:contentTypeVersion="9" ma:contentTypeDescription="Create a new document." ma:contentTypeScope="" ma:versionID="2756a79fc5e7ef2ee37c99c40f296a3b">
  <xsd:schema xmlns:xsd="http://www.w3.org/2001/XMLSchema" xmlns:xs="http://www.w3.org/2001/XMLSchema" xmlns:p="http://schemas.microsoft.com/office/2006/metadata/properties" xmlns:ns3="884b5f3c-6524-4272-b046-02a7bc8ae6f9" targetNamespace="http://schemas.microsoft.com/office/2006/metadata/properties" ma:root="true" ma:fieldsID="7716c58950b54ebb7875f12bb72fc31b" ns3:_="">
    <xsd:import namespace="884b5f3c-6524-4272-b046-02a7bc8ae6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b5f3c-6524-4272-b046-02a7bc8ae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E2DFA7-03F5-45D6-9CE7-CEE794C062C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84b5f3c-6524-4272-b046-02a7bc8ae6f9"/>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83908FD-EAD4-4F7F-AB21-025CC96ED9F1}">
  <ds:schemaRefs>
    <ds:schemaRef ds:uri="884b5f3c-6524-4272-b046-02a7bc8ae6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745185-BD02-4452-90EF-986B3CF878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4042</TotalTime>
  <Words>4418</Words>
  <Application>Microsoft Office PowerPoint</Application>
  <PresentationFormat>Widescreen</PresentationFormat>
  <Paragraphs>572</Paragraphs>
  <Slides>44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Avenir Next LT Pro Light</vt:lpstr>
      <vt:lpstr>Calibri</vt:lpstr>
      <vt:lpstr>Calibri Light</vt:lpstr>
      <vt:lpstr>Gotham</vt:lpstr>
      <vt:lpstr>Gotham Book</vt:lpstr>
      <vt:lpstr>Myriad Pro</vt:lpstr>
      <vt:lpstr>Wingdings</vt:lpstr>
      <vt:lpstr>Office Theme</vt:lpstr>
      <vt:lpstr>Diversity, Equity &amp; Inclusion Plan</vt:lpstr>
      <vt:lpstr>Conversation on Diversity, Equity, and Inclusion Plan at MSU  Luis Alonzo Garcia and Wanda D Lipscomb, PhD Diversity, Equity, and Inclusion Steering Committee Co-Chairs  Jabbar Bennett, PhD Vice President and Chief Diversity Officer   Academic Advancement Network Tuesday, May 11, 2021</vt:lpstr>
      <vt:lpstr>Agenda</vt:lpstr>
      <vt:lpstr>Presidential Initiatives and Planning Activities that Support DEI</vt:lpstr>
      <vt:lpstr>Why are we creating the DEI Plan?</vt:lpstr>
      <vt:lpstr>Who? Presidential Appointments to the DEI Steering Committee</vt:lpstr>
      <vt:lpstr>DEI Steering Committee Members (cont)</vt:lpstr>
      <vt:lpstr>Process and Timeline</vt:lpstr>
      <vt:lpstr>Key Questions for the DEI Steering Committee</vt:lpstr>
      <vt:lpstr>Committee Charge from President</vt:lpstr>
      <vt:lpstr>Committee Charged to Examine</vt:lpstr>
      <vt:lpstr>DEI Steering Committee Work and Activities</vt:lpstr>
      <vt:lpstr>Preamble to the Definition of Diversity, Equity and Inclusion</vt:lpstr>
      <vt:lpstr>How Will the MSU Community Define Diversity, Equity &amp; Inclusion?</vt:lpstr>
      <vt:lpstr>External Best Practices from Benchmarking with Big Ten and AAU Universities</vt:lpstr>
      <vt:lpstr>DEI Inventory Results – Existing Efforts</vt:lpstr>
      <vt:lpstr>DEI Inventory Results – Consistent Compuonents of Unit DEI Plans</vt:lpstr>
      <vt:lpstr>Engagement Listening Sessions – October – November 2020</vt:lpstr>
      <vt:lpstr>Sample of Gaps and Needs Identified from Listening Sessions</vt:lpstr>
      <vt:lpstr>Academic Advancement Network: November 2020</vt:lpstr>
      <vt:lpstr>DEI Steering Committee Task Force on Racial Equity – Appointed July 2020 – Reports Distributed January 2021</vt:lpstr>
      <vt:lpstr>General Take Home Messages from DEISC Work Group Reports</vt:lpstr>
      <vt:lpstr>Analysis of Work Group Recommendations / Strategic Goal Areas for DEI Plan</vt:lpstr>
      <vt:lpstr>Social Identities of Diversity</vt:lpstr>
      <vt:lpstr>Increase Diversity (pg 1 of 4)</vt:lpstr>
      <vt:lpstr>Increase Diversity (pg 2 of 4)</vt:lpstr>
      <vt:lpstr>Increase Diversity (pg 3 of 4)</vt:lpstr>
      <vt:lpstr>Increase Diversity (pg 4 of 4)</vt:lpstr>
      <vt:lpstr>Ensure Equity (pg 1 of 2)</vt:lpstr>
      <vt:lpstr>Ensure Equity (pg 2 of 2)</vt:lpstr>
      <vt:lpstr>Promote Inclusion (pg 1 of 5)</vt:lpstr>
      <vt:lpstr>Promote Inclusion (pg 2 of 5)</vt:lpstr>
      <vt:lpstr>Promote Inclusion (pg 3 of 5)</vt:lpstr>
      <vt:lpstr>Promote Inclusion (pg 4 of 5)</vt:lpstr>
      <vt:lpstr>Promote Inclusion (pg 5 of 5)</vt:lpstr>
      <vt:lpstr>Enhance Outreach and Engagement (pg 1 of 3)</vt:lpstr>
      <vt:lpstr>Enhance Outreach and Engagement (pg 2 of 3)</vt:lpstr>
      <vt:lpstr>Enhance Outreach and Engagement (pg 3 of 3)</vt:lpstr>
      <vt:lpstr>DEI Steering Committee Report and Plan – Next Steps</vt:lpstr>
      <vt:lpstr>Jabbar Bennett, PhD Vice President and Chief Diversity Officer</vt:lpstr>
      <vt:lpstr>Strategic Areas</vt:lpstr>
      <vt:lpstr>Our Shared Responsibility</vt:lpstr>
      <vt:lpstr>Next Steps</vt:lpstr>
      <vt:lpstr>Thank You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Dillingham, Tamra</dc:creator>
  <cp:lastModifiedBy>Leete, Beth</cp:lastModifiedBy>
  <cp:revision>103</cp:revision>
  <cp:lastPrinted>2021-05-10T14:27:10Z</cp:lastPrinted>
  <dcterms:created xsi:type="dcterms:W3CDTF">2021-02-04T17:28:28Z</dcterms:created>
  <dcterms:modified xsi:type="dcterms:W3CDTF">2021-05-19T15:32:45Z</dcterms:modified>
</cp:coreProperties>
</file>