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48" r:id="rId4"/>
  </p:sldMasterIdLst>
  <p:notesMasterIdLst>
    <p:notesMasterId r:id="rId29"/>
  </p:notesMasterIdLst>
  <p:sldIdLst>
    <p:sldId id="1707" r:id="rId5"/>
    <p:sldId id="1816" r:id="rId6"/>
    <p:sldId id="1758" r:id="rId7"/>
    <p:sldId id="1817" r:id="rId8"/>
    <p:sldId id="1818" r:id="rId9"/>
    <p:sldId id="1760" r:id="rId10"/>
    <p:sldId id="1781" r:id="rId11"/>
    <p:sldId id="1789" r:id="rId12"/>
    <p:sldId id="1790" r:id="rId13"/>
    <p:sldId id="1791" r:id="rId14"/>
    <p:sldId id="1792" r:id="rId15"/>
    <p:sldId id="1793" r:id="rId16"/>
    <p:sldId id="1766" r:id="rId17"/>
    <p:sldId id="1800" r:id="rId18"/>
    <p:sldId id="1801" r:id="rId19"/>
    <p:sldId id="1803" r:id="rId20"/>
    <p:sldId id="1804" r:id="rId21"/>
    <p:sldId id="1802" r:id="rId22"/>
    <p:sldId id="1805" r:id="rId23"/>
    <p:sldId id="1806" r:id="rId24"/>
    <p:sldId id="1763" r:id="rId25"/>
    <p:sldId id="1807" r:id="rId26"/>
    <p:sldId id="1810" r:id="rId27"/>
    <p:sldId id="1811"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in, Heather" initials="SH" lastIdx="15" clrIdx="0">
    <p:extLst>
      <p:ext uri="{19B8F6BF-5375-455C-9EA6-DF929625EA0E}">
        <p15:presenceInfo xmlns:p15="http://schemas.microsoft.com/office/powerpoint/2012/main" userId="S::swainh@msu.edu::a0dca6b2-09dc-4007-911a-eb5daa44b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53B"/>
    <a:srgbClr val="CD7C57"/>
    <a:srgbClr val="008963"/>
    <a:srgbClr val="299597"/>
    <a:srgbClr val="6F7C7C"/>
    <a:srgbClr val="C76E44"/>
    <a:srgbClr val="335B52"/>
    <a:srgbClr val="33927D"/>
    <a:srgbClr val="534F53"/>
    <a:srgbClr val="709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463" autoAdjust="0"/>
  </p:normalViewPr>
  <p:slideViewPr>
    <p:cSldViewPr>
      <p:cViewPr varScale="1">
        <p:scale>
          <a:sx n="64" d="100"/>
          <a:sy n="64" d="100"/>
        </p:scale>
        <p:origin x="72" y="21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AD6C83-A665-460D-B063-709C63E834AA}" type="datetimeFigureOut">
              <a:rPr lang="en-US" smtClean="0"/>
              <a:t>4/2/2021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10E321-A9EC-44E0-BC5E-A7682134643F}" type="slidenum">
              <a:rPr lang="en-US" smtClean="0"/>
              <a:t>‹#›</a:t>
            </a:fld>
            <a:endParaRPr lang="en-US"/>
          </a:p>
        </p:txBody>
      </p:sp>
    </p:spTree>
    <p:extLst>
      <p:ext uri="{BB962C8B-B14F-4D97-AF65-F5344CB8AC3E}">
        <p14:creationId xmlns:p14="http://schemas.microsoft.com/office/powerpoint/2010/main" val="333364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0E321-A9EC-44E0-BC5E-A7682134643F}" type="slidenum">
              <a:rPr lang="en-US" smtClean="0"/>
              <a:t>1</a:t>
            </a:fld>
            <a:endParaRPr lang="en-US"/>
          </a:p>
        </p:txBody>
      </p:sp>
    </p:spTree>
    <p:extLst>
      <p:ext uri="{BB962C8B-B14F-4D97-AF65-F5344CB8AC3E}">
        <p14:creationId xmlns:p14="http://schemas.microsoft.com/office/powerpoint/2010/main" val="381525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0E321-A9EC-44E0-BC5E-A7682134643F}" type="slidenum">
              <a:rPr lang="en-US" smtClean="0"/>
              <a:t>13</a:t>
            </a:fld>
            <a:endParaRPr lang="en-US"/>
          </a:p>
        </p:txBody>
      </p:sp>
    </p:spTree>
    <p:extLst>
      <p:ext uri="{BB962C8B-B14F-4D97-AF65-F5344CB8AC3E}">
        <p14:creationId xmlns:p14="http://schemas.microsoft.com/office/powerpoint/2010/main" val="49464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0E321-A9EC-44E0-BC5E-A7682134643F}" type="slidenum">
              <a:rPr lang="en-US" smtClean="0"/>
              <a:t>15</a:t>
            </a:fld>
            <a:endParaRPr lang="en-US"/>
          </a:p>
        </p:txBody>
      </p:sp>
    </p:spTree>
    <p:extLst>
      <p:ext uri="{BB962C8B-B14F-4D97-AF65-F5344CB8AC3E}">
        <p14:creationId xmlns:p14="http://schemas.microsoft.com/office/powerpoint/2010/main" val="291547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0E321-A9EC-44E0-BC5E-A7682134643F}" type="slidenum">
              <a:rPr lang="en-US" smtClean="0"/>
              <a:t>16</a:t>
            </a:fld>
            <a:endParaRPr lang="en-US"/>
          </a:p>
        </p:txBody>
      </p:sp>
    </p:spTree>
    <p:extLst>
      <p:ext uri="{BB962C8B-B14F-4D97-AF65-F5344CB8AC3E}">
        <p14:creationId xmlns:p14="http://schemas.microsoft.com/office/powerpoint/2010/main" val="161912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0E321-A9EC-44E0-BC5E-A7682134643F}" type="slidenum">
              <a:rPr lang="en-US" smtClean="0"/>
              <a:t>18</a:t>
            </a:fld>
            <a:endParaRPr lang="en-US"/>
          </a:p>
        </p:txBody>
      </p:sp>
    </p:spTree>
    <p:extLst>
      <p:ext uri="{BB962C8B-B14F-4D97-AF65-F5344CB8AC3E}">
        <p14:creationId xmlns:p14="http://schemas.microsoft.com/office/powerpoint/2010/main" val="152245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0E321-A9EC-44E0-BC5E-A7682134643F}" type="slidenum">
              <a:rPr lang="en-US" smtClean="0"/>
              <a:t>19</a:t>
            </a:fld>
            <a:endParaRPr lang="en-US"/>
          </a:p>
        </p:txBody>
      </p:sp>
    </p:spTree>
    <p:extLst>
      <p:ext uri="{BB962C8B-B14F-4D97-AF65-F5344CB8AC3E}">
        <p14:creationId xmlns:p14="http://schemas.microsoft.com/office/powerpoint/2010/main" val="2873590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DD616F-B817-A144-99A5-ED9D3864F81C}"/>
              </a:ext>
            </a:extLst>
          </p:cNvPr>
          <p:cNvSpPr/>
          <p:nvPr userDrawn="1"/>
        </p:nvSpPr>
        <p:spPr>
          <a:xfrm>
            <a:off x="1555" y="1555"/>
            <a:ext cx="12191999" cy="6857999"/>
          </a:xfrm>
          <a:prstGeom prst="rect">
            <a:avLst/>
          </a:prstGeom>
          <a:gradFill flip="none" rotWithShape="1">
            <a:gsLst>
              <a:gs pos="100000">
                <a:srgbClr val="18453B"/>
              </a:gs>
              <a:gs pos="48000">
                <a:srgbClr val="236758"/>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B61CC5B-24DE-3744-838F-65458D21F6E9}"/>
              </a:ext>
            </a:extLst>
          </p:cNvPr>
          <p:cNvCxnSpPr>
            <a:cxnSpLocks/>
          </p:cNvCxnSpPr>
          <p:nvPr userDrawn="1"/>
        </p:nvCxnSpPr>
        <p:spPr>
          <a:xfrm>
            <a:off x="983564" y="2018425"/>
            <a:ext cx="410398" cy="0"/>
          </a:xfrm>
          <a:prstGeom prst="line">
            <a:avLst/>
          </a:prstGeom>
          <a:ln w="571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green-corner.png">
            <a:extLst>
              <a:ext uri="{FF2B5EF4-FFF2-40B4-BE49-F238E27FC236}">
                <a16:creationId xmlns:a16="http://schemas.microsoft.com/office/drawing/2014/main" id="{376B5A64-3051-8646-A5C5-FA445618E15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10014" b="23650"/>
          <a:stretch/>
        </p:blipFill>
        <p:spPr>
          <a:xfrm>
            <a:off x="6842054" y="2318522"/>
            <a:ext cx="5348391" cy="4537923"/>
          </a:xfrm>
          <a:prstGeom prst="rect">
            <a:avLst/>
          </a:prstGeom>
        </p:spPr>
      </p:pic>
      <p:pic>
        <p:nvPicPr>
          <p:cNvPr id="14" name="Picture 13" descr="wordmark-helmet.png">
            <a:extLst>
              <a:ext uri="{FF2B5EF4-FFF2-40B4-BE49-F238E27FC236}">
                <a16:creationId xmlns:a16="http://schemas.microsoft.com/office/drawing/2014/main" id="{C76FF685-7F9F-024C-83AA-1523908A3CD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71454" y="5889007"/>
            <a:ext cx="1718789" cy="419217"/>
          </a:xfrm>
          <a:prstGeom prst="rect">
            <a:avLst/>
          </a:prstGeom>
        </p:spPr>
      </p:pic>
      <p:sp>
        <p:nvSpPr>
          <p:cNvPr id="15" name="TextBox 14">
            <a:extLst>
              <a:ext uri="{FF2B5EF4-FFF2-40B4-BE49-F238E27FC236}">
                <a16:creationId xmlns:a16="http://schemas.microsoft.com/office/drawing/2014/main" id="{C5896019-72AF-9846-B954-985A0E7FFE85}"/>
              </a:ext>
            </a:extLst>
          </p:cNvPr>
          <p:cNvSpPr txBox="1"/>
          <p:nvPr userDrawn="1"/>
        </p:nvSpPr>
        <p:spPr>
          <a:xfrm>
            <a:off x="797452" y="6088455"/>
            <a:ext cx="7017886" cy="292388"/>
          </a:xfrm>
          <a:prstGeom prst="rect">
            <a:avLst/>
          </a:prstGeom>
          <a:noFill/>
          <a:effectLst>
            <a:glow rad="101600">
              <a:schemeClr val="accent1">
                <a:satMod val="175000"/>
                <a:alpha val="40000"/>
              </a:schemeClr>
            </a:glow>
            <a:outerShdw blurRad="76200" dir="2700000" algn="tl" rotWithShape="0">
              <a:prstClr val="black"/>
            </a:outerShdw>
          </a:effectLst>
        </p:spPr>
        <p:txBody>
          <a:bodyPr wrap="square" rtlCol="0">
            <a:spAutoFit/>
          </a:bodyPr>
          <a:lstStyle/>
          <a:p>
            <a:r>
              <a:rPr lang="en-US" sz="1300" spc="300" dirty="0">
                <a:solidFill>
                  <a:schemeClr val="bg1"/>
                </a:solidFill>
                <a:latin typeface="Avenir Next LT Pro Light" panose="020B0304020202020204" pitchFamily="34" charset="77"/>
              </a:rPr>
              <a:t>PRESIDENTIAL STRATEGIC INITIATIVES • STRATEGIC PLAN</a:t>
            </a:r>
          </a:p>
        </p:txBody>
      </p:sp>
      <p:sp>
        <p:nvSpPr>
          <p:cNvPr id="2" name="Title 1">
            <a:extLst>
              <a:ext uri="{FF2B5EF4-FFF2-40B4-BE49-F238E27FC236}">
                <a16:creationId xmlns:a16="http://schemas.microsoft.com/office/drawing/2014/main" id="{8FE0ED75-5ACC-4007-A8F5-A32F2F1DB09F}"/>
              </a:ext>
            </a:extLst>
          </p:cNvPr>
          <p:cNvSpPr>
            <a:spLocks noGrp="1"/>
          </p:cNvSpPr>
          <p:nvPr>
            <p:ph type="title"/>
          </p:nvPr>
        </p:nvSpPr>
        <p:spPr>
          <a:xfrm>
            <a:off x="838200" y="1089054"/>
            <a:ext cx="10515600" cy="834099"/>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9F840E3-A945-46EA-9319-F428DED7C92A}"/>
              </a:ext>
            </a:extLst>
          </p:cNvPr>
          <p:cNvSpPr>
            <a:spLocks noGrp="1"/>
          </p:cNvSpPr>
          <p:nvPr>
            <p:ph idx="1"/>
          </p:nvPr>
        </p:nvSpPr>
        <p:spPr>
          <a:xfrm>
            <a:off x="878948" y="2286321"/>
            <a:ext cx="10515600" cy="4351338"/>
          </a:xfrm>
        </p:spPr>
        <p:txBody>
          <a:bodyPr/>
          <a:lstStyle>
            <a:lvl1pPr>
              <a:defRPr sz="25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002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9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0B19-1AEF-4480-A6E0-01B8455B6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359A86-A672-45D5-9D34-54ED12B7E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E56362-8C75-40E9-A1E9-9F15F48EF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E49D7C-4E29-452F-A947-BCDA2E5FB11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6D4B12B-8C08-4868-88A0-BA906755C7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20B350-0755-497E-A1A0-99C9B77F4AE3}"/>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a:p>
        </p:txBody>
      </p:sp>
    </p:spTree>
    <p:extLst>
      <p:ext uri="{BB962C8B-B14F-4D97-AF65-F5344CB8AC3E}">
        <p14:creationId xmlns:p14="http://schemas.microsoft.com/office/powerpoint/2010/main" val="166539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16AC-0335-44A3-A154-8089F8543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9581A8-4FDA-41E4-A5C0-85B836E9F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D8E8EE-A54F-4E3A-BF7A-28DA3D69C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DBD30-499F-4744-B950-810CBCF3676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B2B7648-ECC5-4978-BD51-902AA5C147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1BAED14-6857-4CA1-B193-7B5785E50EEA}"/>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a:p>
        </p:txBody>
      </p:sp>
    </p:spTree>
    <p:extLst>
      <p:ext uri="{BB962C8B-B14F-4D97-AF65-F5344CB8AC3E}">
        <p14:creationId xmlns:p14="http://schemas.microsoft.com/office/powerpoint/2010/main" val="3420941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36A3-ADA1-4334-B024-9930779FB4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C5F7B1-AAB6-4691-B44B-4DC599AAE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B2387-FE04-4210-A74E-0A0B3E10FB7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0B490FE-AF60-4E19-9825-6006F8D125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E705A6-0995-422A-AFB7-5B2BC3E77585}"/>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a:p>
        </p:txBody>
      </p:sp>
    </p:spTree>
    <p:extLst>
      <p:ext uri="{BB962C8B-B14F-4D97-AF65-F5344CB8AC3E}">
        <p14:creationId xmlns:p14="http://schemas.microsoft.com/office/powerpoint/2010/main" val="3239460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F21E2F-DFE3-475E-8702-09434064BF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277386-5C83-4998-B99D-D1262C062E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302A4-8CBF-4E3C-B9FA-C0E7A42A09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C2BC52F-424C-47F7-9898-68938BC7B8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84FF92-742B-4A9A-BEB4-C6DFB3FE1656}"/>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a:p>
        </p:txBody>
      </p:sp>
    </p:spTree>
    <p:extLst>
      <p:ext uri="{BB962C8B-B14F-4D97-AF65-F5344CB8AC3E}">
        <p14:creationId xmlns:p14="http://schemas.microsoft.com/office/powerpoint/2010/main" val="240296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CD83277-9FA9-0546-99D7-0940A78EF6A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FD86BB3-5403-DC47-B61E-467CD2819147}"/>
              </a:ext>
            </a:extLst>
          </p:cNvPr>
          <p:cNvSpPr txBox="1"/>
          <p:nvPr userDrawn="1"/>
        </p:nvSpPr>
        <p:spPr>
          <a:xfrm>
            <a:off x="807612" y="6349704"/>
            <a:ext cx="7017886" cy="292388"/>
          </a:xfrm>
          <a:prstGeom prst="rect">
            <a:avLst/>
          </a:prstGeom>
          <a:noFill/>
          <a:effectLst>
            <a:glow rad="101600">
              <a:schemeClr val="accent1">
                <a:satMod val="175000"/>
                <a:alpha val="40000"/>
              </a:schemeClr>
            </a:glow>
            <a:outerShdw blurRad="76200" dir="2700000" algn="tl" rotWithShape="0">
              <a:prstClr val="black"/>
            </a:outerShdw>
          </a:effectLst>
        </p:spPr>
        <p:txBody>
          <a:bodyPr wrap="square" rtlCol="0">
            <a:spAutoFit/>
          </a:bodyPr>
          <a:lstStyle/>
          <a:p>
            <a:r>
              <a:rPr lang="en-US" sz="1300" spc="300" dirty="0">
                <a:solidFill>
                  <a:schemeClr val="bg1"/>
                </a:solidFill>
                <a:latin typeface="Avenir Next LT Pro Light" panose="020B0304020202020204" pitchFamily="34" charset="77"/>
              </a:rPr>
              <a:t>PRESIDENTIAL STRATEGIC INITIATIVES • STRATEGIC PLAN</a:t>
            </a:r>
          </a:p>
        </p:txBody>
      </p:sp>
      <p:pic>
        <p:nvPicPr>
          <p:cNvPr id="18" name="Picture 17" descr="wordmark-helmet.png">
            <a:extLst>
              <a:ext uri="{FF2B5EF4-FFF2-40B4-BE49-F238E27FC236}">
                <a16:creationId xmlns:a16="http://schemas.microsoft.com/office/drawing/2014/main" id="{92FA698B-0D8D-6942-A30D-4AE6B36478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69109" y="6273490"/>
            <a:ext cx="1718789" cy="419217"/>
          </a:xfrm>
          <a:prstGeom prst="rect">
            <a:avLst/>
          </a:prstGeom>
          <a:effectLst>
            <a:glow rad="63500">
              <a:schemeClr val="tx1">
                <a:alpha val="7000"/>
              </a:schemeClr>
            </a:glow>
            <a:outerShdw blurRad="193675" dir="2700000" sx="89000" sy="89000" algn="tl" rotWithShape="0">
              <a:srgbClr val="729283">
                <a:alpha val="48000"/>
              </a:srgbClr>
            </a:outerShdw>
          </a:effectLst>
        </p:spPr>
      </p:pic>
      <p:cxnSp>
        <p:nvCxnSpPr>
          <p:cNvPr id="12" name="Straight Connector 11">
            <a:extLst>
              <a:ext uri="{FF2B5EF4-FFF2-40B4-BE49-F238E27FC236}">
                <a16:creationId xmlns:a16="http://schemas.microsoft.com/office/drawing/2014/main" id="{DB61CC5B-24DE-3744-838F-65458D21F6E9}"/>
              </a:ext>
            </a:extLst>
          </p:cNvPr>
          <p:cNvCxnSpPr>
            <a:cxnSpLocks/>
          </p:cNvCxnSpPr>
          <p:nvPr userDrawn="1"/>
        </p:nvCxnSpPr>
        <p:spPr>
          <a:xfrm>
            <a:off x="983564" y="2018425"/>
            <a:ext cx="410398" cy="0"/>
          </a:xfrm>
          <a:prstGeom prst="line">
            <a:avLst/>
          </a:prstGeom>
          <a:ln w="571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54871A-E8D0-7E4D-B510-91BEACB5EA71}"/>
              </a:ext>
            </a:extLst>
          </p:cNvPr>
          <p:cNvCxnSpPr>
            <a:cxnSpLocks/>
          </p:cNvCxnSpPr>
          <p:nvPr userDrawn="1"/>
        </p:nvCxnSpPr>
        <p:spPr>
          <a:xfrm>
            <a:off x="1135964" y="2170825"/>
            <a:ext cx="410398" cy="0"/>
          </a:xfrm>
          <a:prstGeom prst="line">
            <a:avLst/>
          </a:prstGeom>
          <a:ln w="571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A2E290-5203-FE45-A25E-2E7ADAB8F50A}"/>
              </a:ext>
            </a:extLst>
          </p:cNvPr>
          <p:cNvCxnSpPr>
            <a:cxnSpLocks/>
          </p:cNvCxnSpPr>
          <p:nvPr userDrawn="1"/>
        </p:nvCxnSpPr>
        <p:spPr>
          <a:xfrm>
            <a:off x="983564" y="1981200"/>
            <a:ext cx="410398" cy="0"/>
          </a:xfrm>
          <a:prstGeom prst="line">
            <a:avLst/>
          </a:prstGeom>
          <a:ln w="57150">
            <a:solidFill>
              <a:srgbClr val="10B04E"/>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5C3571F3-964B-CC4E-A220-0C3539C3BC6A}"/>
              </a:ext>
            </a:extLst>
          </p:cNvPr>
          <p:cNvSpPr>
            <a:spLocks noGrp="1"/>
          </p:cNvSpPr>
          <p:nvPr>
            <p:ph type="title"/>
          </p:nvPr>
        </p:nvSpPr>
        <p:spPr>
          <a:xfrm>
            <a:off x="838200" y="1089055"/>
            <a:ext cx="10515600" cy="722904"/>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3" name="Content Placeholder 2">
            <a:extLst>
              <a:ext uri="{FF2B5EF4-FFF2-40B4-BE49-F238E27FC236}">
                <a16:creationId xmlns:a16="http://schemas.microsoft.com/office/drawing/2014/main" id="{ED66C90B-1723-1047-80D1-2C90BAC89B81}"/>
              </a:ext>
            </a:extLst>
          </p:cNvPr>
          <p:cNvSpPr>
            <a:spLocks noGrp="1"/>
          </p:cNvSpPr>
          <p:nvPr>
            <p:ph idx="1"/>
          </p:nvPr>
        </p:nvSpPr>
        <p:spPr>
          <a:xfrm>
            <a:off x="878948" y="2286321"/>
            <a:ext cx="10515600" cy="3771259"/>
          </a:xfrm>
        </p:spPr>
        <p:txBody>
          <a:bodyPr/>
          <a:lstStyle>
            <a:lvl1pPr>
              <a:defRPr sz="2500">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247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BDF14D-0840-CB48-A710-42E65AEAC3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5AA0C6-B6B9-4E2B-A49D-FDD02367320A}"/>
              </a:ext>
            </a:extLst>
          </p:cNvPr>
          <p:cNvSpPr>
            <a:spLocks noGrp="1"/>
          </p:cNvSpPr>
          <p:nvPr>
            <p:ph sz="half" idx="1"/>
          </p:nvPr>
        </p:nvSpPr>
        <p:spPr>
          <a:xfrm>
            <a:off x="838200" y="2113599"/>
            <a:ext cx="5181600" cy="3933503"/>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63E2E7D-AE02-4FE8-9AB9-B78D65EC7FD4}"/>
              </a:ext>
            </a:extLst>
          </p:cNvPr>
          <p:cNvSpPr>
            <a:spLocks noGrp="1"/>
          </p:cNvSpPr>
          <p:nvPr>
            <p:ph sz="half" idx="2"/>
          </p:nvPr>
        </p:nvSpPr>
        <p:spPr>
          <a:xfrm>
            <a:off x="6172200" y="2113599"/>
            <a:ext cx="5181600" cy="3933506"/>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81001EBB-3E05-6F41-AFBF-ABFA8EBD8B58}"/>
              </a:ext>
            </a:extLst>
          </p:cNvPr>
          <p:cNvSpPr txBox="1"/>
          <p:nvPr userDrawn="1"/>
        </p:nvSpPr>
        <p:spPr>
          <a:xfrm>
            <a:off x="807612" y="6349704"/>
            <a:ext cx="7017886" cy="292388"/>
          </a:xfrm>
          <a:prstGeom prst="rect">
            <a:avLst/>
          </a:prstGeom>
          <a:noFill/>
          <a:effectLst>
            <a:glow rad="101600">
              <a:schemeClr val="accent1">
                <a:satMod val="175000"/>
                <a:alpha val="40000"/>
              </a:schemeClr>
            </a:glow>
            <a:outerShdw blurRad="76200" dir="2700000" algn="tl" rotWithShape="0">
              <a:prstClr val="black"/>
            </a:outerShdw>
          </a:effectLst>
        </p:spPr>
        <p:txBody>
          <a:bodyPr wrap="square" rtlCol="0">
            <a:spAutoFit/>
          </a:bodyPr>
          <a:lstStyle/>
          <a:p>
            <a:r>
              <a:rPr lang="en-US" sz="1300" spc="300" dirty="0">
                <a:solidFill>
                  <a:schemeClr val="bg1"/>
                </a:solidFill>
                <a:latin typeface="Avenir Next LT Pro Light" panose="020B0304020202020204" pitchFamily="34" charset="77"/>
              </a:rPr>
              <a:t>PRESIDENTIAL STRATEGIC INITIATIVES • STRATEGIC PLAN</a:t>
            </a:r>
          </a:p>
        </p:txBody>
      </p:sp>
      <p:pic>
        <p:nvPicPr>
          <p:cNvPr id="15" name="Picture 14" descr="wordmark-helmet.png">
            <a:extLst>
              <a:ext uri="{FF2B5EF4-FFF2-40B4-BE49-F238E27FC236}">
                <a16:creationId xmlns:a16="http://schemas.microsoft.com/office/drawing/2014/main" id="{2502A054-11E5-7D43-98E1-4E3874A9335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69109" y="6262060"/>
            <a:ext cx="1718789" cy="419217"/>
          </a:xfrm>
          <a:prstGeom prst="rect">
            <a:avLst/>
          </a:prstGeom>
          <a:effectLst>
            <a:glow rad="63500">
              <a:schemeClr val="tx1">
                <a:alpha val="7000"/>
              </a:schemeClr>
            </a:glow>
            <a:outerShdw blurRad="193675" dir="2700000" sx="89000" sy="89000" algn="tl" rotWithShape="0">
              <a:srgbClr val="729283">
                <a:alpha val="48000"/>
              </a:srgbClr>
            </a:outerShdw>
          </a:effectLst>
        </p:spPr>
      </p:pic>
      <p:sp>
        <p:nvSpPr>
          <p:cNvPr id="16" name="Title 1">
            <a:extLst>
              <a:ext uri="{FF2B5EF4-FFF2-40B4-BE49-F238E27FC236}">
                <a16:creationId xmlns:a16="http://schemas.microsoft.com/office/drawing/2014/main" id="{F146FA5E-D254-064E-8C68-541198B3C278}"/>
              </a:ext>
            </a:extLst>
          </p:cNvPr>
          <p:cNvSpPr>
            <a:spLocks noGrp="1"/>
          </p:cNvSpPr>
          <p:nvPr>
            <p:ph type="title"/>
          </p:nvPr>
        </p:nvSpPr>
        <p:spPr>
          <a:xfrm>
            <a:off x="838200" y="854880"/>
            <a:ext cx="10515600" cy="94763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D13D71D6-3FBD-5D46-BFC1-B92104BC6C2F}"/>
              </a:ext>
            </a:extLst>
          </p:cNvPr>
          <p:cNvCxnSpPr>
            <a:cxnSpLocks/>
          </p:cNvCxnSpPr>
          <p:nvPr userDrawn="1"/>
        </p:nvCxnSpPr>
        <p:spPr>
          <a:xfrm>
            <a:off x="983564" y="1925498"/>
            <a:ext cx="410398" cy="0"/>
          </a:xfrm>
          <a:prstGeom prst="line">
            <a:avLst/>
          </a:prstGeom>
          <a:ln w="57150">
            <a:solidFill>
              <a:srgbClr val="10B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37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CD83277-9FA9-0546-99D7-0940A78EF6A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FD86BB3-5403-DC47-B61E-467CD2819147}"/>
              </a:ext>
            </a:extLst>
          </p:cNvPr>
          <p:cNvSpPr txBox="1"/>
          <p:nvPr userDrawn="1"/>
        </p:nvSpPr>
        <p:spPr>
          <a:xfrm>
            <a:off x="807612" y="6349704"/>
            <a:ext cx="7017886" cy="292388"/>
          </a:xfrm>
          <a:prstGeom prst="rect">
            <a:avLst/>
          </a:prstGeom>
          <a:noFill/>
          <a:effectLst>
            <a:glow rad="101600">
              <a:schemeClr val="accent1">
                <a:satMod val="175000"/>
                <a:alpha val="40000"/>
              </a:schemeClr>
            </a:glow>
            <a:outerShdw blurRad="76200" dir="2700000" algn="tl" rotWithShape="0">
              <a:prstClr val="black"/>
            </a:outerShdw>
          </a:effectLst>
        </p:spPr>
        <p:txBody>
          <a:bodyPr wrap="square" rtlCol="0">
            <a:spAutoFit/>
          </a:bodyPr>
          <a:lstStyle/>
          <a:p>
            <a:r>
              <a:rPr lang="en-US" sz="1300" spc="300" dirty="0">
                <a:solidFill>
                  <a:schemeClr val="bg1"/>
                </a:solidFill>
                <a:latin typeface="Avenir Next LT Pro Light" panose="020B0304020202020204" pitchFamily="34" charset="77"/>
              </a:rPr>
              <a:t>PRESIDENTIAL STRATEGIC INITIATIVES • STRATEGIC PLAN</a:t>
            </a:r>
          </a:p>
        </p:txBody>
      </p:sp>
      <p:pic>
        <p:nvPicPr>
          <p:cNvPr id="18" name="Picture 17" descr="wordmark-helmet.png">
            <a:extLst>
              <a:ext uri="{FF2B5EF4-FFF2-40B4-BE49-F238E27FC236}">
                <a16:creationId xmlns:a16="http://schemas.microsoft.com/office/drawing/2014/main" id="{92FA698B-0D8D-6942-A30D-4AE6B36478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69109" y="6273490"/>
            <a:ext cx="1718789" cy="419217"/>
          </a:xfrm>
          <a:prstGeom prst="rect">
            <a:avLst/>
          </a:prstGeom>
          <a:effectLst>
            <a:glow rad="63500">
              <a:schemeClr val="tx1">
                <a:alpha val="7000"/>
              </a:schemeClr>
            </a:glow>
            <a:outerShdw blurRad="193675" dir="2700000" sx="89000" sy="89000" algn="tl" rotWithShape="0">
              <a:srgbClr val="729283">
                <a:alpha val="48000"/>
              </a:srgbClr>
            </a:outerShdw>
          </a:effectLst>
        </p:spPr>
      </p:pic>
      <p:cxnSp>
        <p:nvCxnSpPr>
          <p:cNvPr id="12" name="Straight Connector 11">
            <a:extLst>
              <a:ext uri="{FF2B5EF4-FFF2-40B4-BE49-F238E27FC236}">
                <a16:creationId xmlns:a16="http://schemas.microsoft.com/office/drawing/2014/main" id="{DB61CC5B-24DE-3744-838F-65458D21F6E9}"/>
              </a:ext>
            </a:extLst>
          </p:cNvPr>
          <p:cNvCxnSpPr>
            <a:cxnSpLocks/>
          </p:cNvCxnSpPr>
          <p:nvPr userDrawn="1"/>
        </p:nvCxnSpPr>
        <p:spPr>
          <a:xfrm>
            <a:off x="983564" y="2018425"/>
            <a:ext cx="410398" cy="0"/>
          </a:xfrm>
          <a:prstGeom prst="line">
            <a:avLst/>
          </a:prstGeom>
          <a:ln w="571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F840E3-A945-46EA-9319-F428DED7C92A}"/>
              </a:ext>
            </a:extLst>
          </p:cNvPr>
          <p:cNvSpPr>
            <a:spLocks noGrp="1"/>
          </p:cNvSpPr>
          <p:nvPr>
            <p:ph idx="1"/>
          </p:nvPr>
        </p:nvSpPr>
        <p:spPr>
          <a:xfrm>
            <a:off x="838200" y="332554"/>
            <a:ext cx="10515600" cy="5599615"/>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9" name="Straight Connector 18">
            <a:extLst>
              <a:ext uri="{FF2B5EF4-FFF2-40B4-BE49-F238E27FC236}">
                <a16:creationId xmlns:a16="http://schemas.microsoft.com/office/drawing/2014/main" id="{0C54871A-E8D0-7E4D-B510-91BEACB5EA71}"/>
              </a:ext>
            </a:extLst>
          </p:cNvPr>
          <p:cNvCxnSpPr>
            <a:cxnSpLocks/>
          </p:cNvCxnSpPr>
          <p:nvPr userDrawn="1"/>
        </p:nvCxnSpPr>
        <p:spPr>
          <a:xfrm>
            <a:off x="1135964" y="2170825"/>
            <a:ext cx="410398" cy="0"/>
          </a:xfrm>
          <a:prstGeom prst="line">
            <a:avLst/>
          </a:prstGeom>
          <a:ln w="571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04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4BC3347-2B16-9441-89F9-0E1CC14549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31" y="974"/>
            <a:ext cx="12188536" cy="6856051"/>
          </a:xfrm>
          <a:prstGeom prst="rect">
            <a:avLst/>
          </a:prstGeom>
        </p:spPr>
      </p:pic>
      <p:pic>
        <p:nvPicPr>
          <p:cNvPr id="17" name="Picture 16">
            <a:extLst>
              <a:ext uri="{FF2B5EF4-FFF2-40B4-BE49-F238E27FC236}">
                <a16:creationId xmlns:a16="http://schemas.microsoft.com/office/drawing/2014/main" id="{DEE54D39-E615-6440-8C31-E1C6A4F8721C}"/>
              </a:ext>
            </a:extLst>
          </p:cNvPr>
          <p:cNvPicPr>
            <a:picLocks noChangeAspect="1"/>
          </p:cNvPicPr>
          <p:nvPr userDrawn="1"/>
        </p:nvPicPr>
        <p:blipFill>
          <a:blip r:embed="rId3">
            <a:alphaModFix amt="91000"/>
          </a:blip>
          <a:stretch>
            <a:fillRect/>
          </a:stretch>
        </p:blipFill>
        <p:spPr>
          <a:xfrm>
            <a:off x="-2" y="0"/>
            <a:ext cx="12219914" cy="6858000"/>
          </a:xfrm>
          <a:prstGeom prst="rect">
            <a:avLst/>
          </a:prstGeom>
        </p:spPr>
      </p:pic>
      <p:pic>
        <p:nvPicPr>
          <p:cNvPr id="18" name="Picture 17" descr="green-corner.png">
            <a:extLst>
              <a:ext uri="{FF2B5EF4-FFF2-40B4-BE49-F238E27FC236}">
                <a16:creationId xmlns:a16="http://schemas.microsoft.com/office/drawing/2014/main" id="{7595B371-AE83-CD43-9F49-BA4F111531C6}"/>
              </a:ext>
            </a:extLst>
          </p:cNvPr>
          <p:cNvPicPr>
            <a:picLocks noChangeAspect="1"/>
          </p:cNvPicPr>
          <p:nvPr userDrawn="1"/>
        </p:nvPicPr>
        <p:blipFill rotWithShape="1">
          <a:blip r:embed="rId4">
            <a:alphaModFix/>
            <a:extLst>
              <a:ext uri="{BEBA8EAE-BF5A-486C-A8C5-ECC9F3942E4B}">
                <a14:imgProps xmlns:a14="http://schemas.microsoft.com/office/drawing/2010/main">
                  <a14:imgLayer r:embed="rId5">
                    <a14:imgEffect>
                      <a14:colorTemperature colorTemp="7637"/>
                    </a14:imgEffect>
                    <a14:imgEffect>
                      <a14:saturation sat="400000"/>
                    </a14:imgEffect>
                    <a14:imgEffect>
                      <a14:brightnessContrast bright="23000"/>
                    </a14:imgEffect>
                  </a14:imgLayer>
                </a14:imgProps>
              </a:ext>
              <a:ext uri="{28A0092B-C50C-407E-A947-70E740481C1C}">
                <a14:useLocalDpi xmlns:a14="http://schemas.microsoft.com/office/drawing/2010/main"/>
              </a:ext>
            </a:extLst>
          </a:blip>
          <a:srcRect r="9479" b="23709"/>
          <a:stretch/>
        </p:blipFill>
        <p:spPr>
          <a:xfrm>
            <a:off x="6839712" y="2322576"/>
            <a:ext cx="5380200" cy="4534449"/>
          </a:xfrm>
          <a:prstGeom prst="rect">
            <a:avLst/>
          </a:prstGeom>
        </p:spPr>
      </p:pic>
      <p:pic>
        <p:nvPicPr>
          <p:cNvPr id="19" name="Picture 18" descr="wordmark-helmet.png">
            <a:extLst>
              <a:ext uri="{FF2B5EF4-FFF2-40B4-BE49-F238E27FC236}">
                <a16:creationId xmlns:a16="http://schemas.microsoft.com/office/drawing/2014/main" id="{7E83FCF2-A491-4549-A83C-4C52158CFE1B}"/>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071454" y="5889007"/>
            <a:ext cx="1718789" cy="419217"/>
          </a:xfrm>
          <a:prstGeom prst="rect">
            <a:avLst/>
          </a:prstGeom>
          <a:effectLst>
            <a:glow>
              <a:schemeClr val="tx1">
                <a:alpha val="22000"/>
              </a:schemeClr>
            </a:glow>
            <a:outerShdw blurRad="88900" algn="ctr" rotWithShape="0">
              <a:srgbClr val="000000">
                <a:alpha val="0"/>
              </a:srgbClr>
            </a:outerShdw>
          </a:effectLst>
        </p:spPr>
      </p:pic>
      <p:sp>
        <p:nvSpPr>
          <p:cNvPr id="20" name="TextBox 19">
            <a:extLst>
              <a:ext uri="{FF2B5EF4-FFF2-40B4-BE49-F238E27FC236}">
                <a16:creationId xmlns:a16="http://schemas.microsoft.com/office/drawing/2014/main" id="{1C284409-9976-1C4F-B4B9-0575F987F4B3}"/>
              </a:ext>
            </a:extLst>
          </p:cNvPr>
          <p:cNvSpPr txBox="1"/>
          <p:nvPr userDrawn="1"/>
        </p:nvSpPr>
        <p:spPr>
          <a:xfrm>
            <a:off x="797452" y="6088455"/>
            <a:ext cx="7017886" cy="292388"/>
          </a:xfrm>
          <a:prstGeom prst="rect">
            <a:avLst/>
          </a:prstGeom>
          <a:noFill/>
          <a:effectLst>
            <a:glow rad="101600">
              <a:schemeClr val="accent1">
                <a:satMod val="175000"/>
                <a:alpha val="40000"/>
              </a:schemeClr>
            </a:glow>
            <a:outerShdw blurRad="76200" dir="2700000" algn="tl" rotWithShape="0">
              <a:prstClr val="black"/>
            </a:outerShdw>
          </a:effectLst>
        </p:spPr>
        <p:txBody>
          <a:bodyPr wrap="square" rtlCol="0">
            <a:spAutoFit/>
          </a:bodyPr>
          <a:lstStyle/>
          <a:p>
            <a:r>
              <a:rPr lang="en-US" sz="1300" spc="300" dirty="0">
                <a:solidFill>
                  <a:schemeClr val="bg1"/>
                </a:solidFill>
                <a:latin typeface="Avenir Next LT Pro Light" panose="020B0304020202020204" pitchFamily="34" charset="77"/>
              </a:rPr>
              <a:t>PRESIDENTIAL STRATEGIC INITIATIVES • STRATEGIC PLAN</a:t>
            </a:r>
          </a:p>
        </p:txBody>
      </p:sp>
      <p:pic>
        <p:nvPicPr>
          <p:cNvPr id="14" name="Picture 13" descr="wordmark-helmet.png">
            <a:extLst>
              <a:ext uri="{FF2B5EF4-FFF2-40B4-BE49-F238E27FC236}">
                <a16:creationId xmlns:a16="http://schemas.microsoft.com/office/drawing/2014/main" id="{C76FF685-7F9F-024C-83AA-1523908A3CD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071454" y="5889007"/>
            <a:ext cx="1718789" cy="419217"/>
          </a:xfrm>
          <a:prstGeom prst="rect">
            <a:avLst/>
          </a:prstGeom>
        </p:spPr>
      </p:pic>
      <p:sp>
        <p:nvSpPr>
          <p:cNvPr id="2" name="Title 1">
            <a:extLst>
              <a:ext uri="{FF2B5EF4-FFF2-40B4-BE49-F238E27FC236}">
                <a16:creationId xmlns:a16="http://schemas.microsoft.com/office/drawing/2014/main" id="{8FE0ED75-5ACC-4007-A8F5-A32F2F1DB09F}"/>
              </a:ext>
            </a:extLst>
          </p:cNvPr>
          <p:cNvSpPr>
            <a:spLocks noGrp="1"/>
          </p:cNvSpPr>
          <p:nvPr>
            <p:ph type="title"/>
          </p:nvPr>
        </p:nvSpPr>
        <p:spPr>
          <a:xfrm>
            <a:off x="838200" y="2295060"/>
            <a:ext cx="10515600"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0479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A2A5-7415-480B-BE4A-07026ACAB8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A2A39B-61F5-43FE-BC92-F65000E66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8101F1-21A3-4C01-84D3-2ABE5DF38D9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9795757-57CC-4A13-8F2D-92A30606F1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6EA776-B87B-4510-8335-5480CD1F221E}"/>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a:p>
        </p:txBody>
      </p:sp>
    </p:spTree>
    <p:extLst>
      <p:ext uri="{BB962C8B-B14F-4D97-AF65-F5344CB8AC3E}">
        <p14:creationId xmlns:p14="http://schemas.microsoft.com/office/powerpoint/2010/main" val="136001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25ED-C2EB-4193-B00A-BADCD8738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0D5651-16E5-45B9-8BBD-5FF82670A0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FAD2CD-0CBD-478B-A56F-3CAFA582DB0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6AFC653-2B15-4332-B465-B3DC6076A1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4B38AC-16F4-4D99-A8F9-58A11257A39C}"/>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a:p>
        </p:txBody>
      </p:sp>
    </p:spTree>
    <p:extLst>
      <p:ext uri="{BB962C8B-B14F-4D97-AF65-F5344CB8AC3E}">
        <p14:creationId xmlns:p14="http://schemas.microsoft.com/office/powerpoint/2010/main" val="258465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E40E-5754-4F5C-B262-9F21A64384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D7C990-6CA6-4D54-8A30-AB391C7314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512477-8919-4AD9-BEB8-22B1AD5D7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DD5629-4A5E-4AE7-A9D7-5605B16E54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82C235-4196-4F4C-B299-6908ADD72B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51D6B-718E-44D5-ACFE-71E772C739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8CC58127-3160-4554-AACF-A7107850C9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EAE313A-DA04-495E-9249-2A0E82E6D6BD}"/>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a:p>
        </p:txBody>
      </p:sp>
    </p:spTree>
    <p:extLst>
      <p:ext uri="{BB962C8B-B14F-4D97-AF65-F5344CB8AC3E}">
        <p14:creationId xmlns:p14="http://schemas.microsoft.com/office/powerpoint/2010/main" val="246630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36A2-5171-4B1D-B4BE-70909873A8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13A17-7651-4259-92E2-1E656FCE9DC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F6F932D0-30F4-4FD3-A457-B20FB123AC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D55C284-4BE4-4CAD-B3FD-B0D464F09EF1}"/>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a:p>
        </p:txBody>
      </p:sp>
    </p:spTree>
    <p:extLst>
      <p:ext uri="{BB962C8B-B14F-4D97-AF65-F5344CB8AC3E}">
        <p14:creationId xmlns:p14="http://schemas.microsoft.com/office/powerpoint/2010/main" val="4035246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FBE799-06F6-469C-B56B-B7D7A6958C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BB52B1-F251-428B-92C8-620850742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308425"/>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52" r:id="rId3"/>
    <p:sldLayoutId id="2147483662" r:id="rId4"/>
    <p:sldLayoutId id="2147483660" r:id="rId5"/>
    <p:sldLayoutId id="2147483649" r:id="rId6"/>
    <p:sldLayoutId id="2147483651"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3.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erial view of MSU campus">
            <a:extLst>
              <a:ext uri="{FF2B5EF4-FFF2-40B4-BE49-F238E27FC236}">
                <a16:creationId xmlns:a16="http://schemas.microsoft.com/office/drawing/2014/main" id="{9EAD7DC0-026A-D14E-9806-A632274AAC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31" y="974"/>
            <a:ext cx="12188536" cy="6856051"/>
          </a:xfrm>
          <a:prstGeom prst="rect">
            <a:avLst/>
          </a:prstGeom>
        </p:spPr>
      </p:pic>
      <p:sp>
        <p:nvSpPr>
          <p:cNvPr id="3" name="Rectangle 2">
            <a:extLst>
              <a:ext uri="{FF2B5EF4-FFF2-40B4-BE49-F238E27FC236}">
                <a16:creationId xmlns:a16="http://schemas.microsoft.com/office/drawing/2014/main" id="{5E779928-5A8B-8D49-87B5-94F2666A3AF7}"/>
              </a:ext>
              <a:ext uri="{C183D7F6-B498-43B3-948B-1728B52AA6E4}">
                <adec:decorative xmlns:adec="http://schemas.microsoft.com/office/drawing/2017/decorative" val="1"/>
              </a:ext>
            </a:extLst>
          </p:cNvPr>
          <p:cNvSpPr/>
          <p:nvPr/>
        </p:nvSpPr>
        <p:spPr>
          <a:xfrm>
            <a:off x="798" y="-16221"/>
            <a:ext cx="12190267" cy="6860601"/>
          </a:xfrm>
          <a:prstGeom prst="rect">
            <a:avLst/>
          </a:prstGeom>
          <a:gradFill flip="none" rotWithShape="1">
            <a:gsLst>
              <a:gs pos="18000">
                <a:schemeClr val="tx1">
                  <a:alpha val="72000"/>
                  <a:lumMod val="90000"/>
                  <a:lumOff val="10000"/>
                </a:schemeClr>
              </a:gs>
              <a:gs pos="0">
                <a:schemeClr val="tx1">
                  <a:alpha val="40000"/>
                </a:schemeClr>
              </a:gs>
              <a:gs pos="52000">
                <a:srgbClr val="50A085">
                  <a:lumMod val="96000"/>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411C4E-3075-4D78-971B-CA894D34BFF9}"/>
              </a:ext>
            </a:extLst>
          </p:cNvPr>
          <p:cNvSpPr>
            <a:spLocks noGrp="1"/>
          </p:cNvSpPr>
          <p:nvPr>
            <p:ph type="ctrTitle"/>
          </p:nvPr>
        </p:nvSpPr>
        <p:spPr>
          <a:xfrm>
            <a:off x="588236" y="3285218"/>
            <a:ext cx="3657600" cy="690563"/>
          </a:xfrm>
        </p:spPr>
        <p:txBody>
          <a:bodyPr>
            <a:normAutofit fontScale="90000"/>
          </a:bodyPr>
          <a:lstStyle/>
          <a:p>
            <a:r>
              <a:rPr lang="en-US" b="1" dirty="0">
                <a:solidFill>
                  <a:schemeClr val="bg1"/>
                </a:solidFill>
              </a:rPr>
              <a:t>Strategic Plan</a:t>
            </a:r>
          </a:p>
        </p:txBody>
      </p:sp>
      <p:pic>
        <p:nvPicPr>
          <p:cNvPr id="14" name="Picture 13" descr="Presidential Strategic Initiatives">
            <a:extLst>
              <a:ext uri="{FF2B5EF4-FFF2-40B4-BE49-F238E27FC236}">
                <a16:creationId xmlns:a16="http://schemas.microsoft.com/office/drawing/2014/main" id="{4AB9588E-66AE-9D4E-A210-98E510E1DD01}"/>
              </a:ext>
            </a:extLst>
          </p:cNvPr>
          <p:cNvPicPr>
            <a:picLocks noChangeAspect="1"/>
          </p:cNvPicPr>
          <p:nvPr/>
        </p:nvPicPr>
        <p:blipFill>
          <a:blip r:embed="rId4">
            <a:alphaModFix amt="0"/>
            <a:extLst>
              <a:ext uri="{BEBA8EAE-BF5A-486C-A8C5-ECC9F3942E4B}">
                <a14:imgProps xmlns:a14="http://schemas.microsoft.com/office/drawing/2010/main">
                  <a14:imgLayer r:embed="rId5">
                    <a14:imgEffect>
                      <a14:artisticBlur radius="31"/>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04831" y="6076814"/>
            <a:ext cx="5283448" cy="279400"/>
          </a:xfrm>
          <a:prstGeom prst="rect">
            <a:avLst/>
          </a:prstGeom>
          <a:effectLst>
            <a:outerShdw blurRad="50800" dist="12700" dir="8100000" algn="tr" rotWithShape="0">
              <a:prstClr val="black"/>
            </a:outerShdw>
          </a:effectLst>
        </p:spPr>
      </p:pic>
      <p:sp>
        <p:nvSpPr>
          <p:cNvPr id="11" name="TextBox 10">
            <a:extLst>
              <a:ext uri="{FF2B5EF4-FFF2-40B4-BE49-F238E27FC236}">
                <a16:creationId xmlns:a16="http://schemas.microsoft.com/office/drawing/2014/main" id="{63B3382B-B55D-6343-AE81-ABABB739DDA2}"/>
              </a:ext>
            </a:extLst>
          </p:cNvPr>
          <p:cNvSpPr txBox="1"/>
          <p:nvPr/>
        </p:nvSpPr>
        <p:spPr>
          <a:xfrm>
            <a:off x="815265" y="6064543"/>
            <a:ext cx="5460741" cy="292388"/>
          </a:xfrm>
          <a:prstGeom prst="rect">
            <a:avLst/>
          </a:prstGeom>
          <a:noFill/>
        </p:spPr>
        <p:txBody>
          <a:bodyPr wrap="square" rtlCol="0">
            <a:spAutoFit/>
          </a:bodyPr>
          <a:lstStyle/>
          <a:p>
            <a:r>
              <a:rPr lang="en-US" sz="1300" spc="300" dirty="0">
                <a:solidFill>
                  <a:schemeClr val="bg1"/>
                </a:solidFill>
                <a:latin typeface="Avenir Next LT Pro Light" panose="020B0304020202020204" pitchFamily="34" charset="77"/>
              </a:rPr>
              <a:t>PRESIDENTIAL STRATEGIC INITIATIVES</a:t>
            </a:r>
          </a:p>
        </p:txBody>
      </p:sp>
      <p:pic>
        <p:nvPicPr>
          <p:cNvPr id="12" name="Picture 11">
            <a:extLst>
              <a:ext uri="{FF2B5EF4-FFF2-40B4-BE49-F238E27FC236}">
                <a16:creationId xmlns:a16="http://schemas.microsoft.com/office/drawing/2014/main" id="{740E0692-C10E-A248-BAE3-74A5A547E3D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79107" y="5872786"/>
            <a:ext cx="1718789" cy="419217"/>
          </a:xfrm>
          <a:prstGeom prst="rect">
            <a:avLst/>
          </a:prstGeom>
        </p:spPr>
      </p:pic>
    </p:spTree>
    <p:extLst>
      <p:ext uri="{BB962C8B-B14F-4D97-AF65-F5344CB8AC3E}">
        <p14:creationId xmlns:p14="http://schemas.microsoft.com/office/powerpoint/2010/main" val="270932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127006-8BFD-4B57-B580-B02DACBA1EA9}"/>
              </a:ext>
            </a:extLst>
          </p:cNvPr>
          <p:cNvSpPr/>
          <p:nvPr/>
        </p:nvSpPr>
        <p:spPr>
          <a:xfrm>
            <a:off x="384008" y="990600"/>
            <a:ext cx="11274592" cy="4800600"/>
          </a:xfrm>
          <a:prstGeom prst="rect">
            <a:avLst/>
          </a:prstGeom>
          <a:solidFill>
            <a:schemeClr val="accent2">
              <a:lumMod val="50000"/>
            </a:schemeClr>
          </a:solidFill>
          <a:ln w="12700" cap="flat" cmpd="sng" algn="ctr">
            <a:noFill/>
            <a:prstDash val="solid"/>
            <a:miter lim="800000"/>
          </a:ln>
          <a:effectLst/>
        </p:spPr>
        <p:txBody>
          <a:bodyPr rtlCol="0" anchor="t"/>
          <a:lstStyle/>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Public-private partnerships supporting facilities and infrastructure</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Forging</a:t>
            </a:r>
            <a:r>
              <a:rPr kumimoji="0" lang="en-US" sz="2200" b="1" i="0" u="none" strike="noStrike" kern="0" cap="none" spc="0" normalizeH="0" noProof="0" dirty="0">
                <a:ln>
                  <a:noFill/>
                </a:ln>
                <a:solidFill>
                  <a:prstClr val="white"/>
                </a:solidFill>
                <a:effectLst/>
                <a:uLnTx/>
                <a:uFillTx/>
                <a:latin typeface="Calibri"/>
                <a:ea typeface="+mn-ea"/>
                <a:cs typeface="+mn-cs"/>
              </a:rPr>
              <a:t> new</a:t>
            </a:r>
            <a:r>
              <a:rPr kumimoji="0" lang="en-US" sz="2200" b="1" i="0" u="none" strike="noStrike" kern="0" cap="none" spc="0" normalizeH="0" baseline="0" noProof="0" dirty="0">
                <a:ln>
                  <a:noFill/>
                </a:ln>
                <a:solidFill>
                  <a:prstClr val="white"/>
                </a:solidFill>
                <a:effectLst/>
                <a:uLnTx/>
                <a:uFillTx/>
                <a:latin typeface="Calibri"/>
                <a:ea typeface="+mn-ea"/>
                <a:cs typeface="+mn-cs"/>
              </a:rPr>
              <a:t> partnerships to spur innovation and growth</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Targeting research agenda to address societal issues: climate, water, food, social justice</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Expanding educational access via online platforms</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Diversifying portfolio of educational opportunities to span a 60-year learning continuum </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Student success and talent attraction to contribute to economic growth </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Fundraising success for endowed chairs points to future potential for faculty support</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Leveraging data systems and analytics to better support student success</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Enhanced faculty and staff talent pool due to robust digital tools and evolving perspectives on work</a:t>
            </a: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79BAC2-D8D5-44D6-8E30-9CAD3F372865}"/>
              </a:ext>
            </a:extLst>
          </p:cNvPr>
          <p:cNvSpPr>
            <a:spLocks noGrp="1"/>
          </p:cNvSpPr>
          <p:nvPr>
            <p:ph type="title" idx="4294967295"/>
          </p:nvPr>
        </p:nvSpPr>
        <p:spPr>
          <a:xfrm>
            <a:off x="384008" y="327818"/>
            <a:ext cx="10515600" cy="1325563"/>
          </a:xfrm>
        </p:spPr>
        <p:txBody>
          <a:bodyPr/>
          <a:lstStyle/>
          <a:p>
            <a:pPr rtl="0" eaLnBrk="1" fontAlgn="auto" latinLnBrk="0" hangingPunct="1"/>
            <a:r>
              <a:rPr lang="en-US" sz="2900" b="0" i="0" kern="1200" spc="0" baseline="0" dirty="0">
                <a:ln>
                  <a:noFill/>
                </a:ln>
                <a:solidFill>
                  <a:srgbClr val="18453B"/>
                </a:solidFill>
                <a:effectLst/>
                <a:latin typeface="Arial Black" panose="020B0A04020102020204" pitchFamily="34" charset="0"/>
                <a:ea typeface="+mn-ea"/>
                <a:cs typeface="+mn-cs"/>
              </a:rPr>
              <a:t>Key Findings: OPPORTUNITIES</a:t>
            </a:r>
            <a:endParaRPr lang="en-US" dirty="0">
              <a:effectLst/>
            </a:endParaRPr>
          </a:p>
          <a:p>
            <a:endParaRPr lang="en-US" dirty="0"/>
          </a:p>
        </p:txBody>
      </p:sp>
    </p:spTree>
    <p:extLst>
      <p:ext uri="{BB962C8B-B14F-4D97-AF65-F5344CB8AC3E}">
        <p14:creationId xmlns:p14="http://schemas.microsoft.com/office/powerpoint/2010/main" val="2213784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127006-8BFD-4B57-B580-B02DACBA1EA9}"/>
              </a:ext>
            </a:extLst>
          </p:cNvPr>
          <p:cNvSpPr/>
          <p:nvPr/>
        </p:nvSpPr>
        <p:spPr>
          <a:xfrm>
            <a:off x="384008" y="990600"/>
            <a:ext cx="11274592" cy="4800600"/>
          </a:xfrm>
          <a:prstGeom prst="rect">
            <a:avLst/>
          </a:prstGeom>
          <a:solidFill>
            <a:srgbClr val="18453B"/>
          </a:solidFill>
          <a:ln w="12700" cap="flat" cmpd="sng" algn="ctr">
            <a:noFill/>
            <a:prstDash val="solid"/>
            <a:miter lim="800000"/>
          </a:ln>
          <a:effectLst/>
        </p:spPr>
        <p:txBody>
          <a:bodyPr rtlCol="0" anchor="t"/>
          <a:lstStyle/>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Difficulty addressing financial challenges posed by pandemic and other fiscal stressors (rising health care and insurance costs, costs to grow research infrastructure, etc.)</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Declining state support </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Decline in college-age population in Midwest</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Geopolitical instability: </a:t>
            </a:r>
            <a:r>
              <a:rPr lang="en-US" sz="2200" b="1" kern="0" dirty="0">
                <a:solidFill>
                  <a:prstClr val="white"/>
                </a:solidFill>
                <a:latin typeface="Calibri"/>
              </a:rPr>
              <a:t>L</a:t>
            </a:r>
            <a:r>
              <a:rPr kumimoji="0" lang="en-US" sz="2200" b="1" i="0" u="none" strike="noStrike" kern="0" cap="none" spc="0" normalizeH="0" baseline="0" noProof="0" dirty="0" err="1">
                <a:ln>
                  <a:noFill/>
                </a:ln>
                <a:solidFill>
                  <a:prstClr val="white"/>
                </a:solidFill>
                <a:effectLst/>
                <a:uLnTx/>
                <a:uFillTx/>
                <a:latin typeface="Calibri"/>
                <a:ea typeface="+mn-ea"/>
                <a:cs typeface="+mn-cs"/>
              </a:rPr>
              <a:t>imiting</a:t>
            </a:r>
            <a:r>
              <a:rPr kumimoji="0" lang="en-US" sz="2200" b="1" i="0" u="none" strike="noStrike" kern="0" cap="none" spc="0" normalizeH="0" baseline="0" noProof="0" dirty="0">
                <a:ln>
                  <a:noFill/>
                </a:ln>
                <a:solidFill>
                  <a:prstClr val="white"/>
                </a:solidFill>
                <a:effectLst/>
                <a:uLnTx/>
                <a:uFillTx/>
                <a:latin typeface="Calibri"/>
                <a:ea typeface="+mn-ea"/>
                <a:cs typeface="+mn-cs"/>
              </a:rPr>
              <a:t> talent, international students, study abroad and scholarship opportunities</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Cyber security threats; increased targeting of higher education</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Rapidly changing nature of work and economy (automation-, data-</a:t>
            </a:r>
            <a:r>
              <a:rPr lang="en-US" sz="2200" b="1" kern="0" dirty="0">
                <a:solidFill>
                  <a:prstClr val="white"/>
                </a:solidFill>
                <a:latin typeface="Calibri"/>
              </a:rPr>
              <a:t> and </a:t>
            </a:r>
            <a:r>
              <a:rPr kumimoji="0" lang="en-US" sz="2200" b="1" i="0" u="none" strike="noStrike" kern="0" cap="none" spc="0" normalizeH="0" baseline="0" noProof="0" dirty="0">
                <a:ln>
                  <a:noFill/>
                </a:ln>
                <a:solidFill>
                  <a:prstClr val="white"/>
                </a:solidFill>
                <a:effectLst/>
                <a:uLnTx/>
                <a:uFillTx/>
                <a:latin typeface="Calibri"/>
                <a:ea typeface="+mn-ea"/>
                <a:cs typeface="+mn-cs"/>
              </a:rPr>
              <a:t>technology-driven)</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Public perceptions – questioning value vs. benefit, costs of college, debt loads</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Political polarization playing out on university campuses</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Increasingly competitive environment to attract top faculty and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B768C2-121A-4AF0-A1D8-AE36882F27A8}"/>
              </a:ext>
            </a:extLst>
          </p:cNvPr>
          <p:cNvSpPr>
            <a:spLocks noGrp="1"/>
          </p:cNvSpPr>
          <p:nvPr>
            <p:ph type="title" idx="4294967295"/>
          </p:nvPr>
        </p:nvSpPr>
        <p:spPr>
          <a:xfrm>
            <a:off x="384008" y="327818"/>
            <a:ext cx="10515600" cy="1325563"/>
          </a:xfrm>
        </p:spPr>
        <p:txBody>
          <a:bodyPr/>
          <a:lstStyle/>
          <a:p>
            <a:pPr rtl="0" eaLnBrk="1" fontAlgn="auto" latinLnBrk="0" hangingPunct="1"/>
            <a:r>
              <a:rPr lang="en-US" sz="2900" b="0" i="0" kern="1200" spc="0" baseline="0" dirty="0">
                <a:ln>
                  <a:noFill/>
                </a:ln>
                <a:solidFill>
                  <a:srgbClr val="18453B"/>
                </a:solidFill>
                <a:effectLst/>
                <a:latin typeface="Arial Black" panose="020B0A04020102020204" pitchFamily="34" charset="0"/>
                <a:ea typeface="+mn-ea"/>
                <a:cs typeface="+mn-cs"/>
              </a:rPr>
              <a:t>Key Findings: THREATS</a:t>
            </a:r>
            <a:endParaRPr lang="en-US" dirty="0">
              <a:effectLst/>
            </a:endParaRPr>
          </a:p>
          <a:p>
            <a:endParaRPr lang="en-US" dirty="0"/>
          </a:p>
        </p:txBody>
      </p:sp>
    </p:spTree>
    <p:extLst>
      <p:ext uri="{BB962C8B-B14F-4D97-AF65-F5344CB8AC3E}">
        <p14:creationId xmlns:p14="http://schemas.microsoft.com/office/powerpoint/2010/main" val="342680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05B-0DAD-4B45-906D-E9AED2448663}"/>
              </a:ext>
            </a:extLst>
          </p:cNvPr>
          <p:cNvSpPr>
            <a:spLocks noGrp="1"/>
          </p:cNvSpPr>
          <p:nvPr>
            <p:ph type="title" idx="4294967295"/>
          </p:nvPr>
        </p:nvSpPr>
        <p:spPr>
          <a:xfrm>
            <a:off x="349410" y="15240"/>
            <a:ext cx="10515600" cy="1325563"/>
          </a:xfrm>
        </p:spPr>
        <p:txBody>
          <a:bodyPr/>
          <a:lstStyle/>
          <a:p>
            <a:pPr rtl="0" eaLnBrk="1" fontAlgn="auto" latinLnBrk="0" hangingPunct="1"/>
            <a:r>
              <a:rPr lang="en-US" sz="2900" b="0" i="0" kern="1200" spc="0" baseline="0" dirty="0">
                <a:ln>
                  <a:noFill/>
                </a:ln>
                <a:solidFill>
                  <a:srgbClr val="18453B"/>
                </a:solidFill>
                <a:effectLst/>
                <a:latin typeface="Arial Black" panose="020B0A04020102020204" pitchFamily="34" charset="0"/>
                <a:ea typeface="+mn-ea"/>
                <a:cs typeface="+mn-cs"/>
              </a:rPr>
              <a:t>Key Findings: SWOT Analysis</a:t>
            </a:r>
            <a:endParaRPr lang="en-US" dirty="0">
              <a:effectLst/>
            </a:endParaRPr>
          </a:p>
          <a:p>
            <a:endParaRPr lang="en-US" dirty="0"/>
          </a:p>
        </p:txBody>
      </p:sp>
      <p:sp>
        <p:nvSpPr>
          <p:cNvPr id="10" name="Rectangle 9">
            <a:extLst>
              <a:ext uri="{FF2B5EF4-FFF2-40B4-BE49-F238E27FC236}">
                <a16:creationId xmlns:a16="http://schemas.microsoft.com/office/drawing/2014/main" id="{5D127006-8BFD-4B57-B580-B02DACBA1EA9}"/>
              </a:ext>
            </a:extLst>
          </p:cNvPr>
          <p:cNvSpPr/>
          <p:nvPr/>
        </p:nvSpPr>
        <p:spPr>
          <a:xfrm>
            <a:off x="349410" y="615691"/>
            <a:ext cx="5695016" cy="2686362"/>
          </a:xfrm>
          <a:prstGeom prst="rect">
            <a:avLst/>
          </a:prstGeom>
          <a:solidFill>
            <a:srgbClr val="236455"/>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rPr>
              <a:t>STRENGTHS</a:t>
            </a:r>
          </a:p>
          <a:p>
            <a:pPr marL="120650" lvl="0" indent="-120650">
              <a:buFont typeface="Arial" panose="020B0604020202020204" pitchFamily="34" charset="0"/>
              <a:buChar char="•"/>
              <a:defRPr/>
            </a:pPr>
            <a:r>
              <a:rPr lang="en-US" sz="1200" b="1" kern="0" dirty="0">
                <a:solidFill>
                  <a:prstClr val="white"/>
                </a:solidFill>
              </a:rPr>
              <a:t>Commitment to student success</a:t>
            </a:r>
          </a:p>
          <a:p>
            <a:pPr marL="120650" lvl="0" indent="-120650">
              <a:buFont typeface="Arial" panose="020B0604020202020204" pitchFamily="34" charset="0"/>
              <a:buChar char="•"/>
              <a:defRPr/>
            </a:pPr>
            <a:r>
              <a:rPr lang="en-US" sz="12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Renowned international programs and study abroad</a:t>
            </a:r>
          </a:p>
          <a:p>
            <a:pPr marL="120650" lvl="0" indent="-120650">
              <a:buFont typeface="Arial" panose="020B0604020202020204" pitchFamily="34" charset="0"/>
              <a:buChar char="•"/>
              <a:defRPr/>
            </a:pPr>
            <a:r>
              <a:rPr lang="en-US" sz="12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High-ranking academic programs: Top 100 global university and AAU member; </a:t>
            </a:r>
            <a:br>
              <a:rPr lang="en-US" sz="12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br>
            <a:r>
              <a:rPr lang="en-US" sz="12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9 academic programs ranked No. 1 and 36 programs in top 25 </a:t>
            </a:r>
          </a:p>
          <a:p>
            <a:pPr marL="120650" lvl="0" indent="-120650">
              <a:buFont typeface="Arial" panose="020B0604020202020204" pitchFamily="34" charset="0"/>
              <a:buChar char="•"/>
              <a:defRPr/>
            </a:pPr>
            <a:r>
              <a:rPr lang="en-US" sz="12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Research growth from $500M and rank 36 (2012) to $715M and rank 32 (2019); Global Impact Initiative yielded 87 hires and $45M in sponsored research funding</a:t>
            </a:r>
          </a:p>
          <a:p>
            <a:pPr marL="120650" lvl="0" indent="-120650">
              <a:buFont typeface="Arial" panose="020B0604020202020204" pitchFamily="34" charset="0"/>
              <a:buChar char="•"/>
              <a:defRPr/>
            </a:pPr>
            <a:r>
              <a:rPr lang="en-US" sz="12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Facility for Rare Isotope Beams (FRIB)</a:t>
            </a:r>
          </a:p>
          <a:p>
            <a:pPr marL="120650" lvl="0" indent="-120650">
              <a:buFont typeface="Arial" panose="020B0604020202020204" pitchFamily="34" charset="0"/>
              <a:buChar char="•"/>
              <a:defRPr/>
            </a:pPr>
            <a:r>
              <a:rPr lang="en-US" sz="12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Institutional size and scope</a:t>
            </a:r>
          </a:p>
          <a:p>
            <a:pPr marL="120650" lvl="0" indent="-120650">
              <a:buFont typeface="Arial" panose="020B0604020202020204" pitchFamily="34" charset="0"/>
              <a:buChar char="•"/>
              <a:defRPr/>
            </a:pPr>
            <a:r>
              <a:rPr lang="en-US" sz="12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Strong partnerships continue to expand scale, impact and funding (i.e., Doug Meijer Medical Innovation Building, Henry Ford Health Systems, Apple)</a:t>
            </a:r>
          </a:p>
          <a:p>
            <a:pPr marL="120650" lvl="0" indent="-120650">
              <a:buFont typeface="Arial" panose="020B0604020202020204" pitchFamily="34" charset="0"/>
              <a:buChar char="•"/>
              <a:defRPr/>
            </a:pPr>
            <a:r>
              <a:rPr lang="en-US" sz="12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Community engagement through MSU Extension, WKAR and more</a:t>
            </a:r>
          </a:p>
          <a:p>
            <a:pPr marL="120650" lvl="0" indent="-120650">
              <a:buFont typeface="Arial" panose="020B0604020202020204" pitchFamily="34" charset="0"/>
              <a:buChar char="•"/>
              <a:defRPr/>
            </a:pPr>
            <a:r>
              <a:rPr lang="en-US" sz="12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Large, loyal alumni base</a:t>
            </a: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0BC937E6-F8B6-4C36-A6CE-10FF2F12B2C7}"/>
              </a:ext>
            </a:extLst>
          </p:cNvPr>
          <p:cNvSpPr txBox="1"/>
          <p:nvPr/>
        </p:nvSpPr>
        <p:spPr>
          <a:xfrm>
            <a:off x="6136868" y="620044"/>
            <a:ext cx="5797382" cy="2677656"/>
          </a:xfrm>
          <a:prstGeom prst="rect">
            <a:avLst/>
          </a:prstGeom>
          <a:solidFill>
            <a:schemeClr val="tx1">
              <a:lumMod val="65000"/>
              <a:lumOff val="35000"/>
            </a:schemeClr>
          </a:solidFill>
        </p:spPr>
        <p:txBody>
          <a:bodyPr wrap="square" rtlCol="0">
            <a:spAutoFit/>
          </a:bodyPr>
          <a:lstStyle/>
          <a:p>
            <a:pPr marL="120650" lvl="0" indent="-120650">
              <a:buFont typeface="Arial" panose="020B0604020202020204" pitchFamily="34" charset="0"/>
              <a:buChar char="•"/>
              <a:defRPr/>
            </a:pPr>
            <a:r>
              <a:rPr lang="en-US" sz="1200" b="1" kern="0" dirty="0">
                <a:solidFill>
                  <a:prstClr val="white"/>
                </a:solidFill>
              </a:rPr>
              <a:t>Campus climate </a:t>
            </a:r>
          </a:p>
          <a:p>
            <a:pPr marL="120650" lvl="0" indent="-120650">
              <a:buFont typeface="Arial" panose="020B0604020202020204" pitchFamily="34" charset="0"/>
              <a:buChar char="•"/>
              <a:defRPr/>
            </a:pPr>
            <a:r>
              <a:rPr lang="en-US" sz="1200" b="1" kern="0" dirty="0">
                <a:solidFill>
                  <a:prstClr val="white"/>
                </a:solidFill>
              </a:rPr>
              <a:t>Lack of institutional trust </a:t>
            </a:r>
          </a:p>
          <a:p>
            <a:pPr marL="120650" lvl="0" indent="-120650">
              <a:buFont typeface="Arial" panose="020B0604020202020204" pitchFamily="34" charset="0"/>
              <a:buChar char="•"/>
              <a:defRPr/>
            </a:pPr>
            <a:r>
              <a:rPr lang="en-US" sz="1200" b="1" kern="0" dirty="0">
                <a:solidFill>
                  <a:prstClr val="white"/>
                </a:solidFill>
              </a:rPr>
              <a:t>Lack of cohesive approach to DEI</a:t>
            </a:r>
          </a:p>
          <a:p>
            <a:pPr marL="120650" lvl="0" indent="-120650">
              <a:buFont typeface="Arial" panose="020B0604020202020204" pitchFamily="34" charset="0"/>
              <a:buChar char="•"/>
              <a:defRPr/>
            </a:pPr>
            <a:r>
              <a:rPr lang="en-US" sz="1200" b="1" kern="0" dirty="0">
                <a:solidFill>
                  <a:prstClr val="white"/>
                </a:solidFill>
              </a:rPr>
              <a:t>No Nobel winners and few National Academy winners</a:t>
            </a:r>
          </a:p>
          <a:p>
            <a:pPr marL="120650" lvl="0" indent="-120650">
              <a:buFont typeface="Arial" panose="020B0604020202020204" pitchFamily="34" charset="0"/>
              <a:buChar char="•"/>
              <a:defRPr/>
            </a:pPr>
            <a:r>
              <a:rPr lang="en-US" sz="1200" b="1" kern="0" dirty="0">
                <a:solidFill>
                  <a:prstClr val="white"/>
                </a:solidFill>
              </a:rPr>
              <a:t>High out-of-state tuition relative to peers</a:t>
            </a:r>
          </a:p>
          <a:p>
            <a:pPr marL="120650" lvl="0" indent="-120650">
              <a:buFont typeface="Arial" panose="020B0604020202020204" pitchFamily="34" charset="0"/>
              <a:buChar char="•"/>
              <a:defRPr/>
            </a:pPr>
            <a:r>
              <a:rPr lang="en-US" sz="1200" b="1" kern="0" dirty="0">
                <a:solidFill>
                  <a:prstClr val="white"/>
                </a:solidFill>
              </a:rPr>
              <a:t>Graduate education: Thin administrative support vs. peers; affects research excellence</a:t>
            </a:r>
          </a:p>
          <a:p>
            <a:pPr marL="120650" lvl="0" indent="-120650">
              <a:buFont typeface="Arial" panose="020B0604020202020204" pitchFamily="34" charset="0"/>
              <a:buChar char="•"/>
              <a:defRPr/>
            </a:pPr>
            <a:r>
              <a:rPr lang="en-US" sz="1200" b="1" kern="0" dirty="0">
                <a:solidFill>
                  <a:prstClr val="white"/>
                </a:solidFill>
              </a:rPr>
              <a:t>Challenges securing NIH funding (lack of university hospital)</a:t>
            </a:r>
          </a:p>
          <a:p>
            <a:pPr marL="120650" lvl="0" indent="-120650">
              <a:buFont typeface="Arial" panose="020B0604020202020204" pitchFamily="34" charset="0"/>
              <a:buChar char="•"/>
              <a:defRPr/>
            </a:pPr>
            <a:r>
              <a:rPr lang="en-US" sz="1200" b="1" kern="0" dirty="0">
                <a:solidFill>
                  <a:prstClr val="white"/>
                </a:solidFill>
              </a:rPr>
              <a:t>Lack of alignment –values, funding, policies</a:t>
            </a:r>
          </a:p>
          <a:p>
            <a:pPr marL="120650" lvl="0" indent="-120650">
              <a:buFont typeface="Arial" panose="020B0604020202020204" pitchFamily="34" charset="0"/>
              <a:buChar char="•"/>
              <a:defRPr/>
            </a:pPr>
            <a:r>
              <a:rPr lang="en-US" sz="1200" b="1" kern="0" dirty="0">
                <a:solidFill>
                  <a:prstClr val="white"/>
                </a:solidFill>
              </a:rPr>
              <a:t>Resource constraints limit important strategic investments</a:t>
            </a:r>
          </a:p>
          <a:p>
            <a:pPr marL="120650" lvl="0" indent="-120650">
              <a:buFont typeface="Arial" panose="020B0604020202020204" pitchFamily="34" charset="0"/>
              <a:buChar char="•"/>
              <a:defRPr/>
            </a:pPr>
            <a:r>
              <a:rPr lang="en-US" sz="1200" b="1" kern="0" dirty="0">
                <a:solidFill>
                  <a:prstClr val="white"/>
                </a:solidFill>
              </a:rPr>
              <a:t>Size and scope intersecting with silos risks missing opportunities, operational efficiencies</a:t>
            </a:r>
          </a:p>
          <a:p>
            <a:pPr marL="120650" lvl="0" indent="-120650">
              <a:buFont typeface="Arial" panose="020B0604020202020204" pitchFamily="34" charset="0"/>
              <a:buChar char="•"/>
              <a:defRPr/>
            </a:pPr>
            <a:r>
              <a:rPr lang="en-US" sz="1200" b="1" kern="0" dirty="0">
                <a:solidFill>
                  <a:prstClr val="white"/>
                </a:solidFill>
              </a:rPr>
              <a:t>Aging physical infrastructure</a:t>
            </a:r>
          </a:p>
          <a:p>
            <a:pPr marL="120650" lvl="0" indent="-120650">
              <a:buFont typeface="Arial" panose="020B0604020202020204" pitchFamily="34" charset="0"/>
              <a:buChar char="•"/>
              <a:defRPr/>
            </a:pPr>
            <a:r>
              <a:rPr lang="en-US" sz="1200" b="1" kern="0" dirty="0">
                <a:solidFill>
                  <a:prstClr val="white"/>
                </a:solidFill>
              </a:rPr>
              <a:t>Relatively smaller endowment compared to peers due to later entry to large-scale fundraising</a:t>
            </a:r>
          </a:p>
        </p:txBody>
      </p:sp>
      <p:sp>
        <p:nvSpPr>
          <p:cNvPr id="6" name="TextBox 5">
            <a:extLst>
              <a:ext uri="{FF2B5EF4-FFF2-40B4-BE49-F238E27FC236}">
                <a16:creationId xmlns:a16="http://schemas.microsoft.com/office/drawing/2014/main" id="{2FA73FE4-5D22-48AF-A09C-03E0BF51FE0E}"/>
              </a:ext>
            </a:extLst>
          </p:cNvPr>
          <p:cNvSpPr txBox="1"/>
          <p:nvPr/>
        </p:nvSpPr>
        <p:spPr>
          <a:xfrm>
            <a:off x="6524049" y="580728"/>
            <a:ext cx="54102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WEAKNESSES</a:t>
            </a:r>
          </a:p>
        </p:txBody>
      </p:sp>
      <p:sp>
        <p:nvSpPr>
          <p:cNvPr id="5" name="TextBox 4">
            <a:extLst>
              <a:ext uri="{FF2B5EF4-FFF2-40B4-BE49-F238E27FC236}">
                <a16:creationId xmlns:a16="http://schemas.microsoft.com/office/drawing/2014/main" id="{740AFC0A-425C-401D-A987-32B02247966E}"/>
              </a:ext>
            </a:extLst>
          </p:cNvPr>
          <p:cNvSpPr txBox="1"/>
          <p:nvPr/>
        </p:nvSpPr>
        <p:spPr>
          <a:xfrm>
            <a:off x="323532" y="3378032"/>
            <a:ext cx="5715361" cy="2554545"/>
          </a:xfrm>
          <a:prstGeom prst="rect">
            <a:avLst/>
          </a:prstGeom>
          <a:solidFill>
            <a:schemeClr val="accent2">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25425" algn="l"/>
              </a:tabLst>
              <a:defRPr/>
            </a:pPr>
            <a:r>
              <a:rPr kumimoji="0" lang="en-US" sz="1600" b="1" i="0" u="none" strike="noStrike" kern="1200" cap="none" spc="0" normalizeH="0" noProof="0" dirty="0">
                <a:ln>
                  <a:noFill/>
                </a:ln>
                <a:solidFill>
                  <a:schemeClr val="bg1"/>
                </a:solidFill>
                <a:effectLst/>
                <a:uLnTx/>
                <a:uFillTx/>
                <a:latin typeface="Calibri"/>
                <a:ea typeface="+mn-ea"/>
                <a:cs typeface="+mn-cs"/>
              </a:rPr>
              <a:t>OPPORTUNITIES</a:t>
            </a:r>
          </a:p>
          <a:p>
            <a:pPr marL="120650" lvl="0" indent="-120650">
              <a:buFont typeface="Arial" panose="020B0604020202020204" pitchFamily="34" charset="0"/>
              <a:buChar char="•"/>
              <a:defRPr/>
            </a:pPr>
            <a:r>
              <a:rPr lang="en-US" sz="1200" b="1" kern="0" dirty="0">
                <a:solidFill>
                  <a:schemeClr val="bg1"/>
                </a:solidFill>
              </a:rPr>
              <a:t>Public-private partnerships supporting facilities and infrastructure</a:t>
            </a:r>
          </a:p>
          <a:p>
            <a:pPr marL="120650" lvl="0" indent="-120650">
              <a:buFont typeface="Arial" panose="020B0604020202020204" pitchFamily="34" charset="0"/>
              <a:buChar char="•"/>
              <a:defRPr/>
            </a:pPr>
            <a:r>
              <a:rPr lang="en-US" sz="1200" b="1" kern="0" dirty="0">
                <a:solidFill>
                  <a:schemeClr val="bg1"/>
                </a:solidFill>
              </a:rPr>
              <a:t>Forging new partnerships to spur innovation and growth</a:t>
            </a:r>
          </a:p>
          <a:p>
            <a:pPr marL="120650" lvl="0" indent="-120650">
              <a:buFont typeface="Arial" panose="020B0604020202020204" pitchFamily="34" charset="0"/>
              <a:buChar char="•"/>
              <a:defRPr/>
            </a:pPr>
            <a:r>
              <a:rPr lang="en-US" sz="1200" b="1" kern="0" dirty="0">
                <a:solidFill>
                  <a:schemeClr val="bg1"/>
                </a:solidFill>
              </a:rPr>
              <a:t>Targeting research agenda to address societal issues: climate, water, food, social justice</a:t>
            </a:r>
          </a:p>
          <a:p>
            <a:pPr marL="120650" lvl="0" indent="-120650">
              <a:buFont typeface="Arial" panose="020B0604020202020204" pitchFamily="34" charset="0"/>
              <a:buChar char="•"/>
              <a:defRPr/>
            </a:pPr>
            <a:r>
              <a:rPr lang="en-US" sz="1200" b="1" kern="0" dirty="0">
                <a:solidFill>
                  <a:schemeClr val="bg1"/>
                </a:solidFill>
              </a:rPr>
              <a:t>Expanding educational access via online platforms</a:t>
            </a:r>
          </a:p>
          <a:p>
            <a:pPr marL="120650" lvl="0" indent="-120650">
              <a:buFont typeface="Arial" panose="020B0604020202020204" pitchFamily="34" charset="0"/>
              <a:buChar char="•"/>
              <a:defRPr/>
            </a:pPr>
            <a:r>
              <a:rPr lang="en-US" sz="1200" b="1" kern="0" dirty="0">
                <a:solidFill>
                  <a:schemeClr val="bg1"/>
                </a:solidFill>
              </a:rPr>
              <a:t>Diversifying portfolio of educational opportunities to span a 60-year learning continuum </a:t>
            </a:r>
          </a:p>
          <a:p>
            <a:pPr marL="120650" lvl="0" indent="-120650">
              <a:buFont typeface="Arial" panose="020B0604020202020204" pitchFamily="34" charset="0"/>
              <a:buChar char="•"/>
              <a:defRPr/>
            </a:pPr>
            <a:r>
              <a:rPr lang="en-US" sz="1200" b="1" kern="0" dirty="0">
                <a:solidFill>
                  <a:schemeClr val="bg1"/>
                </a:solidFill>
              </a:rPr>
              <a:t>Student success and talent attraction to contribute to economic growth </a:t>
            </a:r>
          </a:p>
          <a:p>
            <a:pPr marL="120650" lvl="0" indent="-120650">
              <a:buFont typeface="Arial" panose="020B0604020202020204" pitchFamily="34" charset="0"/>
              <a:buChar char="•"/>
              <a:defRPr/>
            </a:pPr>
            <a:r>
              <a:rPr lang="en-US" sz="1200" b="1" kern="0" dirty="0">
                <a:solidFill>
                  <a:schemeClr val="bg1"/>
                </a:solidFill>
              </a:rPr>
              <a:t>Fundraising success for endowed chairs points to future potential for faculty support</a:t>
            </a:r>
          </a:p>
          <a:p>
            <a:pPr marL="120650" lvl="0" indent="-120650">
              <a:buFont typeface="Arial" panose="020B0604020202020204" pitchFamily="34" charset="0"/>
              <a:buChar char="•"/>
              <a:defRPr/>
            </a:pPr>
            <a:r>
              <a:rPr lang="en-US" sz="1200" b="1" kern="0" dirty="0">
                <a:solidFill>
                  <a:schemeClr val="bg1"/>
                </a:solidFill>
              </a:rPr>
              <a:t>Leveraging data systems and analytics to better support student success</a:t>
            </a:r>
          </a:p>
          <a:p>
            <a:pPr marL="120650" lvl="0" indent="-120650">
              <a:buFont typeface="Arial" panose="020B0604020202020204" pitchFamily="34" charset="0"/>
              <a:buChar char="•"/>
              <a:defRPr/>
            </a:pPr>
            <a:r>
              <a:rPr lang="en-US" sz="1200" b="1" kern="0" dirty="0">
                <a:solidFill>
                  <a:schemeClr val="bg1"/>
                </a:solidFill>
              </a:rPr>
              <a:t>Enhanced faculty and staff talent pool due to robust digital tools and evolving perspectives on work</a:t>
            </a:r>
            <a:endPar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DA261B77-40BD-442F-9E75-3BE9D2138A79}"/>
              </a:ext>
            </a:extLst>
          </p:cNvPr>
          <p:cNvSpPr txBox="1"/>
          <p:nvPr/>
        </p:nvSpPr>
        <p:spPr>
          <a:xfrm>
            <a:off x="6153108" y="3378032"/>
            <a:ext cx="5781142" cy="2554545"/>
          </a:xfrm>
          <a:prstGeom prst="rect">
            <a:avLst/>
          </a:prstGeom>
          <a:solidFill>
            <a:srgbClr val="18453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25425" algn="l"/>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THREATS</a:t>
            </a:r>
          </a:p>
          <a:p>
            <a:pPr marL="120650" lvl="0" indent="-120650">
              <a:buFont typeface="Arial" panose="020B0604020202020204" pitchFamily="34" charset="0"/>
              <a:buChar char="•"/>
              <a:defRPr/>
            </a:pPr>
            <a:r>
              <a:rPr lang="en-US" sz="1200" b="1" kern="0" dirty="0">
                <a:solidFill>
                  <a:prstClr val="white"/>
                </a:solidFill>
              </a:rPr>
              <a:t>Difficulty addressing financial challenges posed by pandemic and other fiscal stressors (rising health care and insurance costs, costs to grow research infrastructure, etc.)</a:t>
            </a:r>
          </a:p>
          <a:p>
            <a:pPr marL="120650" lvl="0" indent="-120650">
              <a:buFont typeface="Arial" panose="020B0604020202020204" pitchFamily="34" charset="0"/>
              <a:buChar char="•"/>
              <a:defRPr/>
            </a:pPr>
            <a:r>
              <a:rPr lang="en-US" sz="1200" b="1" kern="0" dirty="0">
                <a:solidFill>
                  <a:prstClr val="white"/>
                </a:solidFill>
              </a:rPr>
              <a:t>Declining state support </a:t>
            </a:r>
          </a:p>
          <a:p>
            <a:pPr marL="120650" lvl="0" indent="-120650">
              <a:buFont typeface="Arial" panose="020B0604020202020204" pitchFamily="34" charset="0"/>
              <a:buChar char="•"/>
              <a:defRPr/>
            </a:pPr>
            <a:r>
              <a:rPr lang="en-US" sz="1200" b="1" kern="0" dirty="0">
                <a:solidFill>
                  <a:prstClr val="white"/>
                </a:solidFill>
              </a:rPr>
              <a:t>Decline in college-age population in Midwest</a:t>
            </a:r>
          </a:p>
          <a:p>
            <a:pPr marL="120650" lvl="0" indent="-120650">
              <a:buFont typeface="Arial" panose="020B0604020202020204" pitchFamily="34" charset="0"/>
              <a:buChar char="•"/>
              <a:defRPr/>
            </a:pPr>
            <a:r>
              <a:rPr lang="en-US" sz="1200" b="1" kern="0" dirty="0">
                <a:solidFill>
                  <a:prstClr val="white"/>
                </a:solidFill>
              </a:rPr>
              <a:t>Geopolitical instability: Limiting talent, international students, study abroad and scholarship opportunities</a:t>
            </a:r>
          </a:p>
          <a:p>
            <a:pPr marL="120650" lvl="0" indent="-120650">
              <a:buFont typeface="Arial" panose="020B0604020202020204" pitchFamily="34" charset="0"/>
              <a:buChar char="•"/>
              <a:defRPr/>
            </a:pPr>
            <a:r>
              <a:rPr lang="en-US" sz="1200" b="1" kern="0" dirty="0">
                <a:solidFill>
                  <a:prstClr val="white"/>
                </a:solidFill>
              </a:rPr>
              <a:t>Cyber security threats; increased targeting of higher education</a:t>
            </a:r>
          </a:p>
          <a:p>
            <a:pPr marL="120650" lvl="0" indent="-120650">
              <a:buFont typeface="Arial" panose="020B0604020202020204" pitchFamily="34" charset="0"/>
              <a:buChar char="•"/>
              <a:defRPr/>
            </a:pPr>
            <a:r>
              <a:rPr lang="en-US" sz="1200" b="1" kern="0" dirty="0">
                <a:solidFill>
                  <a:prstClr val="white"/>
                </a:solidFill>
              </a:rPr>
              <a:t>Rapidly changing nature of work and economy (automation-, data- and technology-driven)</a:t>
            </a:r>
          </a:p>
          <a:p>
            <a:pPr marL="120650" lvl="0" indent="-120650">
              <a:buFont typeface="Arial" panose="020B0604020202020204" pitchFamily="34" charset="0"/>
              <a:buChar char="•"/>
              <a:defRPr/>
            </a:pPr>
            <a:r>
              <a:rPr lang="en-US" sz="1200" b="1" kern="0" dirty="0">
                <a:solidFill>
                  <a:prstClr val="white"/>
                </a:solidFill>
              </a:rPr>
              <a:t>Public perceptions – questioning value vs. benefit, costs of college, debt loads</a:t>
            </a:r>
          </a:p>
          <a:p>
            <a:pPr marL="120650" lvl="0" indent="-120650">
              <a:buFont typeface="Arial" panose="020B0604020202020204" pitchFamily="34" charset="0"/>
              <a:buChar char="•"/>
              <a:defRPr/>
            </a:pPr>
            <a:r>
              <a:rPr lang="en-US" sz="1200" b="1" kern="0" dirty="0">
                <a:solidFill>
                  <a:prstClr val="white"/>
                </a:solidFill>
              </a:rPr>
              <a:t>Political polarization playing out on university campuses</a:t>
            </a:r>
          </a:p>
          <a:p>
            <a:pPr marL="120650" lvl="0" indent="-120650">
              <a:buFont typeface="Arial" panose="020B0604020202020204" pitchFamily="34" charset="0"/>
              <a:buChar char="•"/>
              <a:defRPr/>
            </a:pPr>
            <a:r>
              <a:rPr lang="en-US" sz="1200" b="1" kern="0" dirty="0">
                <a:solidFill>
                  <a:prstClr val="white"/>
                </a:solidFill>
              </a:rPr>
              <a:t>Increasingly competitive environment to attract top faculty and students</a:t>
            </a:r>
          </a:p>
        </p:txBody>
      </p:sp>
    </p:spTree>
    <p:extLst>
      <p:ext uri="{BB962C8B-B14F-4D97-AF65-F5344CB8AC3E}">
        <p14:creationId xmlns:p14="http://schemas.microsoft.com/office/powerpoint/2010/main" val="385263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5D0BC-6C56-462E-B147-E4A90A70DAD1}"/>
              </a:ext>
            </a:extLst>
          </p:cNvPr>
          <p:cNvSpPr>
            <a:spLocks noGrp="1"/>
          </p:cNvSpPr>
          <p:nvPr>
            <p:ph type="title" idx="4294967295"/>
          </p:nvPr>
        </p:nvSpPr>
        <p:spPr>
          <a:xfrm>
            <a:off x="361628" y="135498"/>
            <a:ext cx="10515600" cy="1325563"/>
          </a:xfrm>
        </p:spPr>
        <p:txBody>
          <a:bodyPr/>
          <a:lstStyle/>
          <a:p>
            <a:pPr rtl="0" eaLnBrk="1" latinLnBrk="0" hangingPunct="1"/>
            <a:r>
              <a:rPr lang="en-US" sz="2900" kern="1200" dirty="0">
                <a:solidFill>
                  <a:srgbClr val="18453B"/>
                </a:solidFill>
                <a:effectLst/>
                <a:latin typeface="Arial Black" panose="020B0A04020102020204" pitchFamily="34" charset="0"/>
                <a:ea typeface="+mn-ea"/>
                <a:cs typeface="+mn-cs"/>
              </a:rPr>
              <a:t>Affirming MISSION, Articulating VISION</a:t>
            </a:r>
            <a:endParaRPr lang="en-US" dirty="0">
              <a:effectLst/>
            </a:endParaRPr>
          </a:p>
          <a:p>
            <a:endParaRPr lang="en-US" dirty="0"/>
          </a:p>
        </p:txBody>
      </p:sp>
      <p:grpSp>
        <p:nvGrpSpPr>
          <p:cNvPr id="46" name="Group 45">
            <a:extLst>
              <a:ext uri="{FF2B5EF4-FFF2-40B4-BE49-F238E27FC236}">
                <a16:creationId xmlns:a16="http://schemas.microsoft.com/office/drawing/2014/main" id="{557BEDD4-74DC-41D1-AE5A-4F3DC31B926F}"/>
              </a:ext>
              <a:ext uri="{C183D7F6-B498-43B3-948B-1728B52AA6E4}">
                <adec:decorative xmlns:adec="http://schemas.microsoft.com/office/drawing/2017/decorative" val="1"/>
              </a:ext>
            </a:extLst>
          </p:cNvPr>
          <p:cNvGrpSpPr/>
          <p:nvPr/>
        </p:nvGrpSpPr>
        <p:grpSpPr>
          <a:xfrm>
            <a:off x="366793" y="798281"/>
            <a:ext cx="7525062" cy="5160307"/>
            <a:chOff x="351295" y="883018"/>
            <a:chExt cx="7525062" cy="5160307"/>
          </a:xfrm>
        </p:grpSpPr>
        <p:sp>
          <p:nvSpPr>
            <p:cNvPr id="9" name="Arrow: Pentagon 8">
              <a:extLst>
                <a:ext uri="{FF2B5EF4-FFF2-40B4-BE49-F238E27FC236}">
                  <a16:creationId xmlns:a16="http://schemas.microsoft.com/office/drawing/2014/main" id="{08F2CC2D-8844-48B6-B141-FDD38818932C}"/>
                </a:ext>
              </a:extLst>
            </p:cNvPr>
            <p:cNvSpPr/>
            <p:nvPr/>
          </p:nvSpPr>
          <p:spPr>
            <a:xfrm>
              <a:off x="351295" y="883018"/>
              <a:ext cx="7525062" cy="5160307"/>
            </a:xfrm>
            <a:prstGeom prst="homePlate">
              <a:avLst/>
            </a:prstGeom>
            <a:solidFill>
              <a:srgbClr val="18453B"/>
            </a:solidFill>
            <a:ln>
              <a:solidFill>
                <a:srgbClr val="184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453B"/>
                </a:solidFill>
              </a:endParaRPr>
            </a:p>
          </p:txBody>
        </p:sp>
        <p:sp>
          <p:nvSpPr>
            <p:cNvPr id="7" name="TextBox 6">
              <a:extLst>
                <a:ext uri="{FF2B5EF4-FFF2-40B4-BE49-F238E27FC236}">
                  <a16:creationId xmlns:a16="http://schemas.microsoft.com/office/drawing/2014/main" id="{B26782F0-B26B-4B0D-A6EC-19F8B39E3CC7}"/>
                </a:ext>
              </a:extLst>
            </p:cNvPr>
            <p:cNvSpPr txBox="1"/>
            <p:nvPr/>
          </p:nvSpPr>
          <p:spPr>
            <a:xfrm>
              <a:off x="366793" y="1327788"/>
              <a:ext cx="5692515" cy="4692375"/>
            </a:xfrm>
            <a:prstGeom prst="rect">
              <a:avLst/>
            </a:prstGeom>
            <a:noFill/>
          </p:spPr>
          <p:txBody>
            <a:bodyPr wrap="square" rtlCol="0">
              <a:spAutoFit/>
            </a:bodyPr>
            <a:lstStyle/>
            <a:p>
              <a:pPr>
                <a:lnSpc>
                  <a:spcPct val="107000"/>
                </a:lnSpc>
              </a:pPr>
              <a:r>
                <a:rPr lang="en-US" sz="1400" dirty="0">
                  <a:solidFill>
                    <a:schemeClr val="bg1"/>
                  </a:solidFill>
                </a:rPr>
                <a:t>Michigan State University, a member of the Association of American Universities and one of the top 100 research universities in the world, was founded in 1855. We are an inclusive, academic community known for our traditionally strong academic disciplines and professional programs, and our liberal arts foundation. Our cross- and interdisciplinary enterprises connect the sciences, humanities, and professions in practical, sustainable, and innovative ways to address society’s rapidly changing needs.</a:t>
              </a:r>
            </a:p>
            <a:p>
              <a:pPr>
                <a:lnSpc>
                  <a:spcPct val="107000"/>
                </a:lnSpc>
              </a:pPr>
              <a:endParaRPr lang="en-US" sz="800" dirty="0">
                <a:solidFill>
                  <a:schemeClr val="bg1"/>
                </a:solidFill>
              </a:endParaRPr>
            </a:p>
            <a:p>
              <a:pPr>
                <a:lnSpc>
                  <a:spcPct val="107000"/>
                </a:lnSpc>
              </a:pPr>
              <a:r>
                <a:rPr lang="en-US" sz="1400" dirty="0">
                  <a:solidFill>
                    <a:schemeClr val="bg1"/>
                  </a:solidFill>
                </a:rPr>
                <a:t>As a public, research-intensive, land-grant university funded in part by the state of Michigan, our mission is to advance knowledge and transform lives by:</a:t>
              </a:r>
            </a:p>
            <a:p>
              <a:pPr marL="165100" indent="-165100">
                <a:lnSpc>
                  <a:spcPct val="107000"/>
                </a:lnSpc>
                <a:buFont typeface="Arial" panose="020B0604020202020204" pitchFamily="34" charset="0"/>
                <a:buChar char="•"/>
              </a:pPr>
              <a:r>
                <a:rPr lang="en-US" sz="1400" dirty="0">
                  <a:solidFill>
                    <a:schemeClr val="bg1"/>
                  </a:solidFill>
                </a:rPr>
                <a:t>providing outstanding undergraduate, graduate, and professional education to promising, qualified students in order to prepare them to contribute fully to society as globally engaged citizen leaders</a:t>
              </a:r>
            </a:p>
            <a:p>
              <a:pPr marL="165100" indent="-165100">
                <a:lnSpc>
                  <a:spcPct val="107000"/>
                </a:lnSpc>
                <a:buFont typeface="Arial" panose="020B0604020202020204" pitchFamily="34" charset="0"/>
                <a:buChar char="•"/>
              </a:pPr>
              <a:r>
                <a:rPr lang="en-US" sz="1400" dirty="0">
                  <a:solidFill>
                    <a:schemeClr val="bg1"/>
                  </a:solidFill>
                </a:rPr>
                <a:t>conducting research of the highest caliber that seeks to answer questions and create solutions in order to expand human understanding and make a positive difference, both locally and globally</a:t>
              </a:r>
            </a:p>
            <a:p>
              <a:pPr marL="165100" indent="-165100">
                <a:lnSpc>
                  <a:spcPct val="107000"/>
                </a:lnSpc>
                <a:buFont typeface="Arial" panose="020B0604020202020204" pitchFamily="34" charset="0"/>
                <a:buChar char="•"/>
              </a:pPr>
              <a:r>
                <a:rPr lang="en-US" sz="1400" dirty="0">
                  <a:solidFill>
                    <a:schemeClr val="bg1"/>
                  </a:solidFill>
                </a:rPr>
                <a:t>advancing outreach, engagement, and economic development activities that are innovative, research-driven, and lead to a better quality of life </a:t>
              </a:r>
              <a:br>
                <a:rPr lang="en-US" sz="1400" dirty="0">
                  <a:solidFill>
                    <a:schemeClr val="bg1"/>
                  </a:solidFill>
                </a:rPr>
              </a:br>
              <a:r>
                <a:rPr lang="en-US" sz="1400" dirty="0">
                  <a:solidFill>
                    <a:schemeClr val="bg1"/>
                  </a:solidFill>
                </a:rPr>
                <a:t>for individuals and communities, at home and around the world</a:t>
              </a:r>
            </a:p>
          </p:txBody>
        </p:sp>
        <p:sp>
          <p:nvSpPr>
            <p:cNvPr id="45" name="TextBox 44">
              <a:extLst>
                <a:ext uri="{FF2B5EF4-FFF2-40B4-BE49-F238E27FC236}">
                  <a16:creationId xmlns:a16="http://schemas.microsoft.com/office/drawing/2014/main" id="{FDC7A491-F58D-4CA1-A54E-DC915F315CAB}"/>
                </a:ext>
              </a:extLst>
            </p:cNvPr>
            <p:cNvSpPr txBox="1"/>
            <p:nvPr/>
          </p:nvSpPr>
          <p:spPr>
            <a:xfrm>
              <a:off x="366793" y="935294"/>
              <a:ext cx="4814807" cy="369332"/>
            </a:xfrm>
            <a:prstGeom prst="rect">
              <a:avLst/>
            </a:prstGeom>
            <a:noFill/>
          </p:spPr>
          <p:txBody>
            <a:bodyPr wrap="square" rtlCol="0">
              <a:spAutoFit/>
            </a:bodyPr>
            <a:lstStyle/>
            <a:p>
              <a:r>
                <a:rPr lang="en-US" b="1" dirty="0">
                  <a:solidFill>
                    <a:schemeClr val="bg1"/>
                  </a:solidFill>
                </a:rPr>
                <a:t>MSU MISSION STATEMENT, approved in 2008</a:t>
              </a:r>
            </a:p>
          </p:txBody>
        </p:sp>
      </p:grpSp>
      <p:sp>
        <p:nvSpPr>
          <p:cNvPr id="43" name="Arrow: Chevron 42">
            <a:extLst>
              <a:ext uri="{FF2B5EF4-FFF2-40B4-BE49-F238E27FC236}">
                <a16:creationId xmlns:a16="http://schemas.microsoft.com/office/drawing/2014/main" id="{7211ECED-8451-47C0-8B95-551571FE9C1B}"/>
              </a:ext>
              <a:ext uri="{C183D7F6-B498-43B3-948B-1728B52AA6E4}">
                <adec:decorative xmlns:adec="http://schemas.microsoft.com/office/drawing/2017/decorative" val="1"/>
              </a:ext>
            </a:extLst>
          </p:cNvPr>
          <p:cNvSpPr/>
          <p:nvPr/>
        </p:nvSpPr>
        <p:spPr>
          <a:xfrm>
            <a:off x="5460177" y="798280"/>
            <a:ext cx="9235190" cy="5160307"/>
          </a:xfrm>
          <a:prstGeom prst="chevron">
            <a:avLst/>
          </a:prstGeom>
          <a:solidFill>
            <a:srgbClr val="67A599"/>
          </a:solidFill>
          <a:ln>
            <a:solidFill>
              <a:srgbClr val="67A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a:extLst>
              <a:ext uri="{FF2B5EF4-FFF2-40B4-BE49-F238E27FC236}">
                <a16:creationId xmlns:a16="http://schemas.microsoft.com/office/drawing/2014/main" id="{2A172D49-53DD-4E4B-A44C-E5CD38DB4903}"/>
              </a:ext>
            </a:extLst>
          </p:cNvPr>
          <p:cNvSpPr txBox="1"/>
          <p:nvPr/>
        </p:nvSpPr>
        <p:spPr>
          <a:xfrm>
            <a:off x="7670369" y="1600200"/>
            <a:ext cx="4814807" cy="375552"/>
          </a:xfrm>
          <a:prstGeom prst="rect">
            <a:avLst/>
          </a:prstGeom>
          <a:noFill/>
        </p:spPr>
        <p:txBody>
          <a:bodyPr wrap="square" rtlCol="0">
            <a:spAutoFit/>
          </a:bodyPr>
          <a:lstStyle/>
          <a:p>
            <a:pPr marL="0" indent="0">
              <a:lnSpc>
                <a:spcPct val="107000"/>
              </a:lnSpc>
              <a:spcBef>
                <a:spcPts val="0"/>
              </a:spcBef>
              <a:buNone/>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Vision Elements: Working Version for Review </a:t>
            </a:r>
          </a:p>
        </p:txBody>
      </p:sp>
      <p:sp>
        <p:nvSpPr>
          <p:cNvPr id="5" name="Content Placeholder 4">
            <a:extLst>
              <a:ext uri="{FF2B5EF4-FFF2-40B4-BE49-F238E27FC236}">
                <a16:creationId xmlns:a16="http://schemas.microsoft.com/office/drawing/2014/main" id="{C5701796-5F08-4E20-8B95-5EC086486793}"/>
              </a:ext>
            </a:extLst>
          </p:cNvPr>
          <p:cNvSpPr>
            <a:spLocks noGrp="1"/>
          </p:cNvSpPr>
          <p:nvPr>
            <p:ph idx="1"/>
          </p:nvPr>
        </p:nvSpPr>
        <p:spPr>
          <a:xfrm>
            <a:off x="8325172" y="1020665"/>
            <a:ext cx="3505200" cy="5137146"/>
          </a:xfrm>
        </p:spPr>
        <p:txBody>
          <a:bodyPr anchor="ctr">
            <a:normAutofit/>
          </a:bodyPr>
          <a:lstStyle/>
          <a:p>
            <a:pPr>
              <a:lnSpc>
                <a:spcPct val="107000"/>
              </a:lnSpc>
              <a:spcBef>
                <a:spcPts val="0"/>
              </a:spcBef>
              <a:buFont typeface="Wingdings" pitchFamily="2" charset="2"/>
              <a:buChar char="Ø"/>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Michigan State University will be a leader in responding to the grand challenges and opportunities of our time</a:t>
            </a:r>
          </a:p>
          <a:p>
            <a:pPr>
              <a:lnSpc>
                <a:spcPct val="107000"/>
              </a:lnSpc>
              <a:spcBef>
                <a:spcPts val="0"/>
              </a:spcBef>
              <a:buFont typeface="Wingdings" pitchFamily="2" charset="2"/>
              <a:buChar char="Ø"/>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by creating a diverse, welcoming and safe community where people with multiple perspectives and expertise thrive</a:t>
            </a:r>
          </a:p>
          <a:p>
            <a:pPr>
              <a:lnSpc>
                <a:spcPct val="107000"/>
              </a:lnSpc>
              <a:spcBef>
                <a:spcPts val="0"/>
              </a:spcBef>
              <a:buFont typeface="Wingdings" pitchFamily="2" charset="2"/>
              <a:buChar char="Ø"/>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offer collaborative, interdisciplinary and multi-stakeholder solutions. </a:t>
            </a:r>
          </a:p>
          <a:p>
            <a:pPr marL="0" indent="0">
              <a:lnSpc>
                <a:spcPct val="107000"/>
              </a:lnSpc>
              <a:spcBef>
                <a:spcPts val="0"/>
              </a:spcBef>
              <a:buNone/>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074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16A7E6-00EA-4BDF-BFC5-05B9D2F7ADFB}"/>
              </a:ext>
            </a:extLst>
          </p:cNvPr>
          <p:cNvSpPr>
            <a:spLocks noGrp="1"/>
          </p:cNvSpPr>
          <p:nvPr>
            <p:ph type="title" idx="4294967295"/>
          </p:nvPr>
        </p:nvSpPr>
        <p:spPr>
          <a:xfrm>
            <a:off x="152400" y="193158"/>
            <a:ext cx="10515600" cy="1325563"/>
          </a:xfrm>
        </p:spPr>
        <p:txBody>
          <a:bodyPr/>
          <a:lstStyle/>
          <a:p>
            <a:pPr rtl="0" eaLnBrk="1" latinLnBrk="0" hangingPunct="1"/>
            <a:r>
              <a:rPr lang="en-US" sz="2900" kern="1200" dirty="0">
                <a:solidFill>
                  <a:srgbClr val="18453B"/>
                </a:solidFill>
                <a:effectLst/>
                <a:latin typeface="Arial Black" panose="020B0A04020102020204" pitchFamily="34" charset="0"/>
                <a:ea typeface="+mn-ea"/>
                <a:cs typeface="+mn-cs"/>
              </a:rPr>
              <a:t>Strategic Themes (1 of 7)</a:t>
            </a:r>
            <a:endParaRPr lang="en-US" dirty="0">
              <a:effectLst/>
            </a:endParaRPr>
          </a:p>
          <a:p>
            <a:endParaRPr lang="en-US" dirty="0"/>
          </a:p>
        </p:txBody>
      </p:sp>
      <p:sp>
        <p:nvSpPr>
          <p:cNvPr id="6" name="TextBox 5">
            <a:extLst>
              <a:ext uri="{FF2B5EF4-FFF2-40B4-BE49-F238E27FC236}">
                <a16:creationId xmlns:a16="http://schemas.microsoft.com/office/drawing/2014/main" id="{3AF0B42E-F21E-4899-B07F-8B243D4CB57E}"/>
              </a:ext>
            </a:extLst>
          </p:cNvPr>
          <p:cNvSpPr txBox="1"/>
          <p:nvPr/>
        </p:nvSpPr>
        <p:spPr>
          <a:xfrm>
            <a:off x="152400" y="1022515"/>
            <a:ext cx="11887200" cy="1154162"/>
          </a:xfrm>
          <a:prstGeom prst="rect">
            <a:avLst/>
          </a:prstGeom>
          <a:solidFill>
            <a:srgbClr val="18453B"/>
          </a:solidFill>
          <a:ln w="28575">
            <a:solidFill>
              <a:srgbClr val="67A599"/>
            </a:solidFill>
          </a:ln>
        </p:spPr>
        <p:txBody>
          <a:bodyPr wrap="square" rtlCol="0" anchor="ctr">
            <a:spAutoFit/>
          </a:bodyPr>
          <a:lstStyle/>
          <a:p>
            <a:pPr marL="0" marR="0" algn="ctr">
              <a:spcBef>
                <a:spcPts val="0"/>
              </a:spcBef>
              <a:spcAft>
                <a:spcPts val="600"/>
              </a:spcAft>
            </a:pPr>
            <a:r>
              <a:rPr lang="en-US" sz="2400" b="1" dirty="0">
                <a:solidFill>
                  <a:schemeClr val="bg1"/>
                </a:solidFill>
                <a:effectLst/>
                <a:ea typeface="Times New Roman" panose="02020603050405020304" pitchFamily="18" charset="0"/>
              </a:rPr>
              <a:t>Land-Grant University for the 21st Century</a:t>
            </a:r>
          </a:p>
          <a:p>
            <a:pPr marL="0" marR="0" algn="ctr">
              <a:spcBef>
                <a:spcPts val="0"/>
              </a:spcBef>
              <a:spcAft>
                <a:spcPts val="0"/>
              </a:spcAft>
            </a:pPr>
            <a:r>
              <a:rPr lang="en-US" dirty="0">
                <a:solidFill>
                  <a:schemeClr val="bg1"/>
                </a:solidFill>
                <a:effectLst/>
                <a:ea typeface="Times New Roman" panose="02020603050405020304" pitchFamily="18" charset="0"/>
              </a:rPr>
              <a:t>As the nation’s premier land-grant institution, Michigan State University will align its resources to address </a:t>
            </a:r>
            <a:br>
              <a:rPr lang="en-US" dirty="0">
                <a:solidFill>
                  <a:schemeClr val="bg1"/>
                </a:solidFill>
                <a:effectLst/>
                <a:ea typeface="Times New Roman" panose="02020603050405020304" pitchFamily="18" charset="0"/>
              </a:rPr>
            </a:br>
            <a:r>
              <a:rPr lang="en-US" dirty="0">
                <a:solidFill>
                  <a:schemeClr val="bg1"/>
                </a:solidFill>
                <a:effectLst/>
                <a:ea typeface="Times New Roman" panose="02020603050405020304" pitchFamily="18" charset="0"/>
              </a:rPr>
              <a:t>society’s evolving 21st century needs through strategic initiatives in the following areas: </a:t>
            </a:r>
            <a:endParaRPr lang="en-US" sz="400" dirty="0">
              <a:solidFill>
                <a:schemeClr val="bg1"/>
              </a:solidFill>
              <a:effectLst/>
              <a:ea typeface="Times New Roman" panose="02020603050405020304" pitchFamily="18" charset="0"/>
            </a:endParaRPr>
          </a:p>
          <a:p>
            <a:pPr marL="0" marR="0" algn="ctr">
              <a:spcBef>
                <a:spcPts val="0"/>
              </a:spcBef>
              <a:spcAft>
                <a:spcPts val="0"/>
              </a:spcAft>
            </a:pPr>
            <a:endParaRPr lang="en-US" sz="400" dirty="0">
              <a:solidFill>
                <a:schemeClr val="bg1"/>
              </a:solidFill>
              <a:effectLst/>
              <a:ea typeface="Times New Roman" panose="02020603050405020304" pitchFamily="18" charset="0"/>
            </a:endParaRPr>
          </a:p>
        </p:txBody>
      </p:sp>
      <p:pic>
        <p:nvPicPr>
          <p:cNvPr id="48" name="Picture 47">
            <a:extLst>
              <a:ext uri="{FF2B5EF4-FFF2-40B4-BE49-F238E27FC236}">
                <a16:creationId xmlns:a16="http://schemas.microsoft.com/office/drawing/2014/main" id="{A5C3A061-F381-4F3B-863E-DD591871752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48379" y="2360963"/>
            <a:ext cx="1468963" cy="3390899"/>
          </a:xfrm>
          <a:prstGeom prst="rect">
            <a:avLst/>
          </a:prstGeom>
          <a:solidFill>
            <a:srgbClr val="18453B"/>
          </a:solidFill>
          <a:ln>
            <a:solidFill>
              <a:srgbClr val="18453B"/>
            </a:solidFill>
          </a:ln>
        </p:spPr>
      </p:pic>
      <p:sp>
        <p:nvSpPr>
          <p:cNvPr id="15" name="TextBox 14">
            <a:extLst>
              <a:ext uri="{FF2B5EF4-FFF2-40B4-BE49-F238E27FC236}">
                <a16:creationId xmlns:a16="http://schemas.microsoft.com/office/drawing/2014/main" id="{885FC841-73C7-4191-BE37-571836DBF678}"/>
              </a:ext>
            </a:extLst>
          </p:cNvPr>
          <p:cNvSpPr txBox="1"/>
          <p:nvPr/>
        </p:nvSpPr>
        <p:spPr>
          <a:xfrm rot="5400000">
            <a:off x="1569011" y="3249700"/>
            <a:ext cx="1061829" cy="1496342"/>
          </a:xfrm>
          <a:prstGeom prst="rect">
            <a:avLst/>
          </a:prstGeom>
          <a:noFill/>
          <a:ln>
            <a:noFill/>
          </a:ln>
        </p:spPr>
        <p:txBody>
          <a:bodyPr vert="vert270" wrap="square" rtlCol="0">
            <a:spAutoFit/>
          </a:bodyPr>
          <a:lstStyle/>
          <a:p>
            <a:pPr algn="ctr"/>
            <a:r>
              <a:rPr lang="en-US" dirty="0"/>
              <a:t> </a:t>
            </a:r>
            <a:r>
              <a:rPr lang="en-US" sz="1900" b="1" i="1" dirty="0">
                <a:solidFill>
                  <a:schemeClr val="bg1"/>
                </a:solidFill>
              </a:rPr>
              <a:t>Diversity, Equity and Inclusion</a:t>
            </a:r>
          </a:p>
        </p:txBody>
      </p:sp>
      <p:grpSp>
        <p:nvGrpSpPr>
          <p:cNvPr id="4" name="Group 3">
            <a:extLst>
              <a:ext uri="{FF2B5EF4-FFF2-40B4-BE49-F238E27FC236}">
                <a16:creationId xmlns:a16="http://schemas.microsoft.com/office/drawing/2014/main" id="{9D97605E-0A6F-4F2B-B4B2-C4B8FB1091A7}"/>
              </a:ext>
              <a:ext uri="{C183D7F6-B498-43B3-948B-1728B52AA6E4}">
                <adec:decorative xmlns:adec="http://schemas.microsoft.com/office/drawing/2017/decorative" val="1"/>
              </a:ext>
            </a:extLst>
          </p:cNvPr>
          <p:cNvGrpSpPr/>
          <p:nvPr/>
        </p:nvGrpSpPr>
        <p:grpSpPr>
          <a:xfrm>
            <a:off x="2950726" y="2360963"/>
            <a:ext cx="1499101" cy="3390899"/>
            <a:chOff x="4577006" y="2380264"/>
            <a:chExt cx="1499101" cy="3390899"/>
          </a:xfrm>
        </p:grpSpPr>
        <p:pic>
          <p:nvPicPr>
            <p:cNvPr id="51" name="Picture 50">
              <a:extLst>
                <a:ext uri="{FF2B5EF4-FFF2-40B4-BE49-F238E27FC236}">
                  <a16:creationId xmlns:a16="http://schemas.microsoft.com/office/drawing/2014/main" id="{70F773EB-BDDD-49C1-9B24-3348D5767081}"/>
                </a:ext>
              </a:extLst>
            </p:cNvPr>
            <p:cNvPicPr>
              <a:picLocks noChangeAspect="1"/>
            </p:cNvPicPr>
            <p:nvPr/>
          </p:nvPicPr>
          <p:blipFill>
            <a:blip r:embed="rId2"/>
            <a:stretch>
              <a:fillRect/>
            </a:stretch>
          </p:blipFill>
          <p:spPr>
            <a:xfrm>
              <a:off x="4607144" y="2380264"/>
              <a:ext cx="1468963" cy="3390899"/>
            </a:xfrm>
            <a:prstGeom prst="rect">
              <a:avLst/>
            </a:prstGeom>
            <a:solidFill>
              <a:srgbClr val="18453B"/>
            </a:solidFill>
            <a:ln>
              <a:solidFill>
                <a:srgbClr val="18453B"/>
              </a:solidFill>
            </a:ln>
          </p:spPr>
        </p:pic>
        <p:sp>
          <p:nvSpPr>
            <p:cNvPr id="55" name="TextBox 54">
              <a:extLst>
                <a:ext uri="{FF2B5EF4-FFF2-40B4-BE49-F238E27FC236}">
                  <a16:creationId xmlns:a16="http://schemas.microsoft.com/office/drawing/2014/main" id="{32BB26D9-2933-4109-BBF5-3523E24FB75B}"/>
                </a:ext>
              </a:extLst>
            </p:cNvPr>
            <p:cNvSpPr txBox="1"/>
            <p:nvPr/>
          </p:nvSpPr>
          <p:spPr>
            <a:xfrm rot="5400000">
              <a:off x="4795642" y="3242842"/>
              <a:ext cx="1061829" cy="1499101"/>
            </a:xfrm>
            <a:prstGeom prst="rect">
              <a:avLst/>
            </a:prstGeom>
            <a:noFill/>
            <a:ln>
              <a:noFill/>
            </a:ln>
          </p:spPr>
          <p:txBody>
            <a:bodyPr vert="vert270" wrap="square" rtlCol="0">
              <a:spAutoFit/>
            </a:bodyPr>
            <a:lstStyle/>
            <a:p>
              <a:pPr algn="ctr"/>
              <a:r>
                <a:rPr lang="en-US" sz="1900" b="1" i="1" dirty="0">
                  <a:solidFill>
                    <a:schemeClr val="bg1"/>
                  </a:solidFill>
                </a:rPr>
                <a:t>Innovation for Global Impact </a:t>
              </a:r>
            </a:p>
          </p:txBody>
        </p:sp>
      </p:grpSp>
      <p:grpSp>
        <p:nvGrpSpPr>
          <p:cNvPr id="5" name="Group 4">
            <a:extLst>
              <a:ext uri="{FF2B5EF4-FFF2-40B4-BE49-F238E27FC236}">
                <a16:creationId xmlns:a16="http://schemas.microsoft.com/office/drawing/2014/main" id="{AF599A65-C23D-4CCE-BB1D-6CAFA6277BC5}"/>
              </a:ext>
              <a:ext uri="{C183D7F6-B498-43B3-948B-1728B52AA6E4}">
                <adec:decorative xmlns:adec="http://schemas.microsoft.com/office/drawing/2017/decorative" val="1"/>
              </a:ext>
            </a:extLst>
          </p:cNvPr>
          <p:cNvGrpSpPr/>
          <p:nvPr/>
        </p:nvGrpSpPr>
        <p:grpSpPr>
          <a:xfrm>
            <a:off x="4556852" y="2370613"/>
            <a:ext cx="1508652" cy="3390899"/>
            <a:chOff x="6164608" y="2360963"/>
            <a:chExt cx="1508652" cy="3390899"/>
          </a:xfrm>
        </p:grpSpPr>
        <p:pic>
          <p:nvPicPr>
            <p:cNvPr id="52" name="Picture 51">
              <a:extLst>
                <a:ext uri="{FF2B5EF4-FFF2-40B4-BE49-F238E27FC236}">
                  <a16:creationId xmlns:a16="http://schemas.microsoft.com/office/drawing/2014/main" id="{CEFA6649-7961-4761-9617-91304C890487}"/>
                </a:ext>
              </a:extLst>
            </p:cNvPr>
            <p:cNvPicPr>
              <a:picLocks noChangeAspect="1"/>
            </p:cNvPicPr>
            <p:nvPr/>
          </p:nvPicPr>
          <p:blipFill>
            <a:blip r:embed="rId2"/>
            <a:stretch>
              <a:fillRect/>
            </a:stretch>
          </p:blipFill>
          <p:spPr>
            <a:xfrm>
              <a:off x="6204297" y="2360963"/>
              <a:ext cx="1468963" cy="3390899"/>
            </a:xfrm>
            <a:prstGeom prst="rect">
              <a:avLst/>
            </a:prstGeom>
            <a:solidFill>
              <a:srgbClr val="18453B"/>
            </a:solidFill>
            <a:ln>
              <a:solidFill>
                <a:srgbClr val="18453B"/>
              </a:solidFill>
            </a:ln>
          </p:spPr>
        </p:pic>
        <p:sp>
          <p:nvSpPr>
            <p:cNvPr id="27" name="TextBox 26">
              <a:extLst>
                <a:ext uri="{FF2B5EF4-FFF2-40B4-BE49-F238E27FC236}">
                  <a16:creationId xmlns:a16="http://schemas.microsoft.com/office/drawing/2014/main" id="{DC1FF3A0-17E2-2843-B25B-D48F7F726A19}"/>
                </a:ext>
              </a:extLst>
            </p:cNvPr>
            <p:cNvSpPr txBox="1"/>
            <p:nvPr/>
          </p:nvSpPr>
          <p:spPr>
            <a:xfrm rot="5400000">
              <a:off x="6370187" y="3261376"/>
              <a:ext cx="1061829" cy="1472988"/>
            </a:xfrm>
            <a:prstGeom prst="rect">
              <a:avLst/>
            </a:prstGeom>
            <a:noFill/>
            <a:ln>
              <a:noFill/>
            </a:ln>
          </p:spPr>
          <p:txBody>
            <a:bodyPr vert="vert270" wrap="square" rtlCol="0">
              <a:spAutoFit/>
            </a:bodyPr>
            <a:lstStyle/>
            <a:p>
              <a:pPr algn="ctr"/>
              <a:r>
                <a:rPr lang="en-US" sz="1900" b="1" i="1" dirty="0">
                  <a:solidFill>
                    <a:schemeClr val="bg1"/>
                  </a:solidFill>
                </a:rPr>
                <a:t>Staff and Faculty Success</a:t>
              </a:r>
            </a:p>
          </p:txBody>
        </p:sp>
      </p:grpSp>
      <p:grpSp>
        <p:nvGrpSpPr>
          <p:cNvPr id="3" name="Group 2">
            <a:extLst>
              <a:ext uri="{FF2B5EF4-FFF2-40B4-BE49-F238E27FC236}">
                <a16:creationId xmlns:a16="http://schemas.microsoft.com/office/drawing/2014/main" id="{5CC2D36C-E450-4F4A-A85C-74F3FF6D34B4}"/>
              </a:ext>
              <a:ext uri="{C183D7F6-B498-43B3-948B-1728B52AA6E4}">
                <adec:decorative xmlns:adec="http://schemas.microsoft.com/office/drawing/2017/decorative" val="1"/>
              </a:ext>
            </a:extLst>
          </p:cNvPr>
          <p:cNvGrpSpPr/>
          <p:nvPr/>
        </p:nvGrpSpPr>
        <p:grpSpPr>
          <a:xfrm>
            <a:off x="6175873" y="2370613"/>
            <a:ext cx="1499101" cy="3390899"/>
            <a:chOff x="2958898" y="2382199"/>
            <a:chExt cx="1499101" cy="3390899"/>
          </a:xfrm>
        </p:grpSpPr>
        <p:pic>
          <p:nvPicPr>
            <p:cNvPr id="50" name="Picture 49">
              <a:extLst>
                <a:ext uri="{FF2B5EF4-FFF2-40B4-BE49-F238E27FC236}">
                  <a16:creationId xmlns:a16="http://schemas.microsoft.com/office/drawing/2014/main" id="{43AC0CFB-BA96-4E98-8DF6-E5846C5DC1AC}"/>
                </a:ext>
              </a:extLst>
            </p:cNvPr>
            <p:cNvPicPr>
              <a:picLocks noChangeAspect="1"/>
            </p:cNvPicPr>
            <p:nvPr/>
          </p:nvPicPr>
          <p:blipFill>
            <a:blip r:embed="rId2"/>
            <a:stretch>
              <a:fillRect/>
            </a:stretch>
          </p:blipFill>
          <p:spPr>
            <a:xfrm>
              <a:off x="2984875" y="2382199"/>
              <a:ext cx="1468963" cy="3390899"/>
            </a:xfrm>
            <a:prstGeom prst="rect">
              <a:avLst/>
            </a:prstGeom>
            <a:solidFill>
              <a:srgbClr val="18453B"/>
            </a:solidFill>
            <a:ln>
              <a:solidFill>
                <a:srgbClr val="18453B"/>
              </a:solidFill>
            </a:ln>
          </p:spPr>
        </p:pic>
        <p:sp>
          <p:nvSpPr>
            <p:cNvPr id="26" name="TextBox 25">
              <a:extLst>
                <a:ext uri="{FF2B5EF4-FFF2-40B4-BE49-F238E27FC236}">
                  <a16:creationId xmlns:a16="http://schemas.microsoft.com/office/drawing/2014/main" id="{8CF1EBB6-732B-784C-A62E-A7ADB1B91779}"/>
                </a:ext>
              </a:extLst>
            </p:cNvPr>
            <p:cNvSpPr txBox="1"/>
            <p:nvPr/>
          </p:nvSpPr>
          <p:spPr>
            <a:xfrm rot="5400000">
              <a:off x="3177534" y="3242084"/>
              <a:ext cx="1061829" cy="1499101"/>
            </a:xfrm>
            <a:prstGeom prst="rect">
              <a:avLst/>
            </a:prstGeom>
            <a:noFill/>
            <a:ln>
              <a:noFill/>
            </a:ln>
          </p:spPr>
          <p:txBody>
            <a:bodyPr vert="vert270" wrap="square" rtlCol="0">
              <a:spAutoFit/>
            </a:bodyPr>
            <a:lstStyle/>
            <a:p>
              <a:pPr algn="ctr"/>
              <a:r>
                <a:rPr lang="en-US" sz="1900" b="1" i="1" dirty="0">
                  <a:solidFill>
                    <a:schemeClr val="bg1"/>
                  </a:solidFill>
                </a:rPr>
                <a:t> Stewardship and Sustainability</a:t>
              </a:r>
            </a:p>
          </p:txBody>
        </p:sp>
      </p:grpSp>
      <p:pic>
        <p:nvPicPr>
          <p:cNvPr id="53" name="Picture 52">
            <a:extLst>
              <a:ext uri="{FF2B5EF4-FFF2-40B4-BE49-F238E27FC236}">
                <a16:creationId xmlns:a16="http://schemas.microsoft.com/office/drawing/2014/main" id="{70B4A207-7831-4F29-B055-0E6811FBAC8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25895" y="2364698"/>
            <a:ext cx="1468963" cy="3390899"/>
          </a:xfrm>
          <a:prstGeom prst="rect">
            <a:avLst/>
          </a:prstGeom>
          <a:solidFill>
            <a:srgbClr val="18453B"/>
          </a:solidFill>
          <a:ln>
            <a:solidFill>
              <a:srgbClr val="18453B"/>
            </a:solidFill>
          </a:ln>
        </p:spPr>
      </p:pic>
      <p:sp>
        <p:nvSpPr>
          <p:cNvPr id="21" name="TextBox 20">
            <a:extLst>
              <a:ext uri="{FF2B5EF4-FFF2-40B4-BE49-F238E27FC236}">
                <a16:creationId xmlns:a16="http://schemas.microsoft.com/office/drawing/2014/main" id="{BF52E809-2776-4CB0-AF87-F9190F3CF58B}"/>
              </a:ext>
            </a:extLst>
          </p:cNvPr>
          <p:cNvSpPr txBox="1"/>
          <p:nvPr/>
        </p:nvSpPr>
        <p:spPr>
          <a:xfrm rot="5400000">
            <a:off x="8136812" y="3135762"/>
            <a:ext cx="769441" cy="1431827"/>
          </a:xfrm>
          <a:prstGeom prst="rect">
            <a:avLst/>
          </a:prstGeom>
          <a:noFill/>
          <a:ln>
            <a:noFill/>
          </a:ln>
        </p:spPr>
        <p:txBody>
          <a:bodyPr vert="vert270" wrap="square" rtlCol="0">
            <a:spAutoFit/>
          </a:bodyPr>
          <a:lstStyle/>
          <a:p>
            <a:pPr algn="ctr"/>
            <a:r>
              <a:rPr lang="en-US" sz="1900" b="1" i="1" dirty="0">
                <a:solidFill>
                  <a:schemeClr val="bg1"/>
                </a:solidFill>
              </a:rPr>
              <a:t>Student Success</a:t>
            </a:r>
          </a:p>
        </p:txBody>
      </p:sp>
      <p:pic>
        <p:nvPicPr>
          <p:cNvPr id="54" name="Picture 53">
            <a:extLst>
              <a:ext uri="{FF2B5EF4-FFF2-40B4-BE49-F238E27FC236}">
                <a16:creationId xmlns:a16="http://schemas.microsoft.com/office/drawing/2014/main" id="{D0F9A26D-111F-4D4E-99A2-DBBCD02063C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447493" y="2364698"/>
            <a:ext cx="1468963" cy="3390899"/>
          </a:xfrm>
          <a:prstGeom prst="rect">
            <a:avLst/>
          </a:prstGeom>
          <a:solidFill>
            <a:srgbClr val="18453B"/>
          </a:solidFill>
          <a:ln>
            <a:solidFill>
              <a:srgbClr val="18453B"/>
            </a:solidFill>
          </a:ln>
        </p:spPr>
      </p:pic>
      <p:sp>
        <p:nvSpPr>
          <p:cNvPr id="28" name="TextBox 27">
            <a:extLst>
              <a:ext uri="{FF2B5EF4-FFF2-40B4-BE49-F238E27FC236}">
                <a16:creationId xmlns:a16="http://schemas.microsoft.com/office/drawing/2014/main" id="{7A9EA59E-F206-4BFB-AC2C-2D5376C4D969}"/>
              </a:ext>
            </a:extLst>
          </p:cNvPr>
          <p:cNvSpPr txBox="1"/>
          <p:nvPr/>
        </p:nvSpPr>
        <p:spPr>
          <a:xfrm rot="5400000">
            <a:off x="9762397" y="3135762"/>
            <a:ext cx="769441" cy="1431827"/>
          </a:xfrm>
          <a:prstGeom prst="rect">
            <a:avLst/>
          </a:prstGeom>
          <a:noFill/>
          <a:ln>
            <a:noFill/>
          </a:ln>
        </p:spPr>
        <p:txBody>
          <a:bodyPr vert="vert270" wrap="square" rtlCol="0">
            <a:spAutoFit/>
          </a:bodyPr>
          <a:lstStyle/>
          <a:p>
            <a:pPr algn="ctr"/>
            <a:r>
              <a:rPr lang="en-US" sz="1900" b="1" i="1" dirty="0">
                <a:solidFill>
                  <a:schemeClr val="bg1"/>
                </a:solidFill>
              </a:rPr>
              <a:t>Sustainable Health</a:t>
            </a:r>
          </a:p>
        </p:txBody>
      </p:sp>
      <p:sp>
        <p:nvSpPr>
          <p:cNvPr id="2" name="TextBox 1">
            <a:extLst>
              <a:ext uri="{FF2B5EF4-FFF2-40B4-BE49-F238E27FC236}">
                <a16:creationId xmlns:a16="http://schemas.microsoft.com/office/drawing/2014/main" id="{B2EE8B00-9B90-4E8F-A4DD-DAAE60AAA3A5}"/>
              </a:ext>
            </a:extLst>
          </p:cNvPr>
          <p:cNvSpPr txBox="1"/>
          <p:nvPr/>
        </p:nvSpPr>
        <p:spPr>
          <a:xfrm>
            <a:off x="152400" y="5771163"/>
            <a:ext cx="11887199" cy="369332"/>
          </a:xfrm>
          <a:prstGeom prst="rect">
            <a:avLst/>
          </a:prstGeom>
          <a:noFill/>
        </p:spPr>
        <p:txBody>
          <a:bodyPr wrap="square" rtlCol="0">
            <a:spAutoFit/>
          </a:bodyPr>
          <a:lstStyle/>
          <a:p>
            <a:pPr marL="0" marR="0" algn="ctr">
              <a:spcBef>
                <a:spcPts val="0"/>
              </a:spcBef>
              <a:spcAft>
                <a:spcPts val="0"/>
              </a:spcAft>
            </a:pPr>
            <a:r>
              <a:rPr lang="en-US" sz="1400" i="1" dirty="0">
                <a:effectLst/>
                <a:ea typeface="Times New Roman" panose="02020603050405020304" pitchFamily="18" charset="0"/>
              </a:rPr>
              <a:t>(presented alphabetically)</a:t>
            </a:r>
            <a:r>
              <a:rPr lang="en-US" sz="1800" i="1" dirty="0">
                <a:solidFill>
                  <a:schemeClr val="bg1"/>
                </a:solidFill>
                <a:effectLst/>
                <a:ea typeface="Times New Roman" panose="02020603050405020304" pitchFamily="18" charset="0"/>
              </a:rPr>
              <a:t>)</a:t>
            </a:r>
          </a:p>
        </p:txBody>
      </p:sp>
    </p:spTree>
    <p:extLst>
      <p:ext uri="{BB962C8B-B14F-4D97-AF65-F5344CB8AC3E}">
        <p14:creationId xmlns:p14="http://schemas.microsoft.com/office/powerpoint/2010/main" val="287544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0996-26AE-4E2A-8440-9C6054ADE8EF}"/>
              </a:ext>
            </a:extLst>
          </p:cNvPr>
          <p:cNvSpPr>
            <a:spLocks noGrp="1"/>
          </p:cNvSpPr>
          <p:nvPr>
            <p:ph type="title" idx="4294967295"/>
          </p:nvPr>
        </p:nvSpPr>
        <p:spPr>
          <a:xfrm>
            <a:off x="614680" y="101082"/>
            <a:ext cx="10515600" cy="1325563"/>
          </a:xfrm>
        </p:spPr>
        <p:txBody>
          <a:bodyPr/>
          <a:lstStyle/>
          <a:p>
            <a:r>
              <a:rPr lang="en-US" sz="2900" kern="1200" dirty="0">
                <a:solidFill>
                  <a:srgbClr val="18453B"/>
                </a:solidFill>
                <a:effectLst/>
                <a:latin typeface="Arial Black" panose="020B0A04020102020204" pitchFamily="34" charset="0"/>
                <a:ea typeface="+mj-ea"/>
                <a:cs typeface="+mj-cs"/>
              </a:rPr>
              <a:t>Strategic Themes (2 of 7)</a:t>
            </a:r>
            <a:endParaRPr lang="en-US" dirty="0"/>
          </a:p>
        </p:txBody>
      </p:sp>
      <p:sp>
        <p:nvSpPr>
          <p:cNvPr id="6" name="TextBox 5">
            <a:extLst>
              <a:ext uri="{FF2B5EF4-FFF2-40B4-BE49-F238E27FC236}">
                <a16:creationId xmlns:a16="http://schemas.microsoft.com/office/drawing/2014/main" id="{3AF0B42E-F21E-4899-B07F-8B243D4CB57E}"/>
              </a:ext>
            </a:extLst>
          </p:cNvPr>
          <p:cNvSpPr txBox="1"/>
          <p:nvPr/>
        </p:nvSpPr>
        <p:spPr>
          <a:xfrm>
            <a:off x="609600" y="1126363"/>
            <a:ext cx="10821593" cy="1123384"/>
          </a:xfrm>
          <a:prstGeom prst="rect">
            <a:avLst/>
          </a:prstGeom>
          <a:solidFill>
            <a:srgbClr val="18453B"/>
          </a:solidFill>
          <a:ln w="12700">
            <a:solidFill>
              <a:srgbClr val="67A599"/>
            </a:solidFill>
          </a:ln>
        </p:spPr>
        <p:txBody>
          <a:bodyPr wrap="square" rtlCol="0" anchor="ctr">
            <a:spAutoFit/>
          </a:bodyPr>
          <a:lstStyle/>
          <a:p>
            <a:pPr marL="0" marR="0" algn="ctr"/>
            <a:endParaRPr lang="en-US" sz="800" b="1" i="1" dirty="0">
              <a:solidFill>
                <a:schemeClr val="bg1"/>
              </a:solidFill>
              <a:effectLst/>
              <a:ea typeface="Times New Roman" panose="02020603050405020304" pitchFamily="18" charset="0"/>
            </a:endParaRPr>
          </a:p>
          <a:p>
            <a:pPr marL="0" marR="0" algn="ctr"/>
            <a:endParaRPr lang="en-US" sz="800" b="1" i="1" dirty="0">
              <a:solidFill>
                <a:schemeClr val="bg1"/>
              </a:solidFill>
              <a:effectLst/>
              <a:ea typeface="Times New Roman" panose="02020603050405020304" pitchFamily="18" charset="0"/>
            </a:endParaRPr>
          </a:p>
          <a:p>
            <a:pPr marL="0" marR="0" algn="ctr"/>
            <a:r>
              <a:rPr lang="en-US" sz="2200" b="1" i="1" dirty="0">
                <a:solidFill>
                  <a:schemeClr val="bg1"/>
                </a:solidFill>
                <a:effectLst/>
                <a:ea typeface="Times New Roman" panose="02020603050405020304" pitchFamily="18" charset="0"/>
              </a:rPr>
              <a:t>Diversity, Equity</a:t>
            </a:r>
            <a:r>
              <a:rPr lang="en-US" sz="2200" b="1" i="1" dirty="0">
                <a:solidFill>
                  <a:schemeClr val="bg1"/>
                </a:solidFill>
                <a:ea typeface="Times New Roman" panose="02020603050405020304" pitchFamily="18" charset="0"/>
              </a:rPr>
              <a:t> </a:t>
            </a:r>
            <a:r>
              <a:rPr lang="en-US" sz="2200" b="1" i="1" dirty="0">
                <a:solidFill>
                  <a:schemeClr val="bg1"/>
                </a:solidFill>
                <a:effectLst/>
                <a:ea typeface="Times New Roman" panose="02020603050405020304" pitchFamily="18" charset="0"/>
              </a:rPr>
              <a:t>and Inclusion</a:t>
            </a:r>
            <a:endParaRPr lang="en-US" sz="500" b="1" i="1" dirty="0">
              <a:solidFill>
                <a:schemeClr val="bg1"/>
              </a:solidFill>
              <a:effectLst/>
              <a:ea typeface="Times New Roman" panose="02020603050405020304" pitchFamily="18" charset="0"/>
            </a:endParaRPr>
          </a:p>
          <a:p>
            <a:pPr marL="0" marR="0" algn="ctr">
              <a:spcBef>
                <a:spcPts val="0"/>
              </a:spcBef>
              <a:spcAft>
                <a:spcPts val="600"/>
              </a:spcAft>
            </a:pPr>
            <a:endParaRPr lang="en-US" sz="500" b="1" i="1" dirty="0">
              <a:solidFill>
                <a:schemeClr val="bg1"/>
              </a:solidFill>
              <a:effectLst/>
              <a:ea typeface="Times New Roman" panose="02020603050405020304" pitchFamily="18" charset="0"/>
            </a:endParaRPr>
          </a:p>
          <a:p>
            <a:pPr algn="ct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points below are not intended to be final or all-inclusive</a:t>
            </a:r>
          </a:p>
          <a:p>
            <a:pPr algn="ctr"/>
            <a:r>
              <a:rPr lang="en-US" sz="500" dirty="0"/>
              <a:t> </a:t>
            </a:r>
          </a:p>
        </p:txBody>
      </p:sp>
      <p:pic>
        <p:nvPicPr>
          <p:cNvPr id="19" name="Picture 18">
            <a:extLst>
              <a:ext uri="{FF2B5EF4-FFF2-40B4-BE49-F238E27FC236}">
                <a16:creationId xmlns:a16="http://schemas.microsoft.com/office/drawing/2014/main" id="{2BA8C39E-30D9-4124-82F1-1D6576176E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5661" y="2478624"/>
            <a:ext cx="10405606" cy="3390899"/>
          </a:xfrm>
          <a:prstGeom prst="rect">
            <a:avLst/>
          </a:prstGeom>
          <a:solidFill>
            <a:srgbClr val="18453B"/>
          </a:solidFill>
          <a:ln>
            <a:noFill/>
          </a:ln>
        </p:spPr>
      </p:pic>
      <p:sp>
        <p:nvSpPr>
          <p:cNvPr id="3" name="TextBox 2">
            <a:extLst>
              <a:ext uri="{FF2B5EF4-FFF2-40B4-BE49-F238E27FC236}">
                <a16:creationId xmlns:a16="http://schemas.microsoft.com/office/drawing/2014/main" id="{21C5ACFA-8F69-4C67-99F5-86F7FA7EBEC4}"/>
              </a:ext>
            </a:extLst>
          </p:cNvPr>
          <p:cNvSpPr txBox="1"/>
          <p:nvPr/>
        </p:nvSpPr>
        <p:spPr>
          <a:xfrm>
            <a:off x="1000744" y="2743200"/>
            <a:ext cx="9972056" cy="2585323"/>
          </a:xfrm>
          <a:prstGeom prst="rect">
            <a:avLst/>
          </a:prstGeom>
          <a:noFill/>
        </p:spPr>
        <p:txBody>
          <a:bodyPr wrap="square" rtlCol="0">
            <a:spAutoFit/>
          </a:bodyPr>
          <a:lstStyle/>
          <a:p>
            <a:pPr marL="285750" indent="-285750" fontAlgn="t">
              <a:buFont typeface="Wingdings" panose="05000000000000000000" pitchFamily="2" charset="2"/>
              <a:buChar char="Ø"/>
            </a:pPr>
            <a:r>
              <a:rPr lang="en-US" dirty="0">
                <a:solidFill>
                  <a:schemeClr val="bg1"/>
                </a:solidFill>
                <a:latin typeface="Calibri" panose="020F0502020204030204" pitchFamily="34" charset="0"/>
              </a:rPr>
              <a:t>As a 21st century land-grant university, we must focus on </a:t>
            </a:r>
            <a:r>
              <a:rPr lang="en-US" b="1" dirty="0">
                <a:solidFill>
                  <a:schemeClr val="bg1"/>
                </a:solidFill>
                <a:latin typeface="Calibri" panose="020F0502020204030204" pitchFamily="34" charset="0"/>
              </a:rPr>
              <a:t>eliminating inequalities and increasing economic opportunities</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for increasingly diverse communities</a:t>
            </a:r>
            <a:r>
              <a:rPr lang="en-US" dirty="0">
                <a:solidFill>
                  <a:schemeClr val="bg1"/>
                </a:solidFill>
                <a:latin typeface="Calibri" panose="020F0502020204030204" pitchFamily="34" charset="0"/>
              </a:rPr>
              <a:t>. Ways to focus our efforts include:  </a:t>
            </a:r>
          </a:p>
          <a:p>
            <a:pPr marL="742950" lvl="1" indent="-285750" fontAlgn="t">
              <a:buFont typeface="Wingdings" panose="05000000000000000000" pitchFamily="2" charset="2"/>
              <a:buChar char="Ø"/>
            </a:pPr>
            <a:r>
              <a:rPr lang="en-US" dirty="0">
                <a:solidFill>
                  <a:schemeClr val="bg1"/>
                </a:solidFill>
                <a:latin typeface="Calibri" panose="020F0502020204030204" pitchFamily="34" charset="0"/>
              </a:rPr>
              <a:t>Developing a comprehensive approach to </a:t>
            </a:r>
            <a:r>
              <a:rPr lang="en-US" b="1" dirty="0">
                <a:solidFill>
                  <a:schemeClr val="bg1"/>
                </a:solidFill>
                <a:latin typeface="Calibri" panose="020F0502020204030204" pitchFamily="34" charset="0"/>
              </a:rPr>
              <a:t>increase the diversity of our faculty, staff and students</a:t>
            </a:r>
            <a:r>
              <a:rPr lang="en-US" dirty="0">
                <a:solidFill>
                  <a:schemeClr val="bg1"/>
                </a:solidFill>
                <a:latin typeface="Calibri" panose="020F0502020204030204" pitchFamily="34" charset="0"/>
              </a:rPr>
              <a:t> </a:t>
            </a:r>
          </a:p>
          <a:p>
            <a:pPr marL="742950" lvl="1" indent="-285750" fontAlgn="t">
              <a:buFont typeface="Wingdings" panose="05000000000000000000" pitchFamily="2" charset="2"/>
              <a:buChar char="Ø"/>
            </a:pPr>
            <a:r>
              <a:rPr lang="en-US" b="1" dirty="0">
                <a:solidFill>
                  <a:schemeClr val="bg1"/>
                </a:solidFill>
                <a:latin typeface="Calibri" panose="020F0502020204030204" pitchFamily="34" charset="0"/>
              </a:rPr>
              <a:t>Eliminating inequity of access and rewards</a:t>
            </a:r>
            <a:endParaRPr lang="en-US" dirty="0">
              <a:solidFill>
                <a:schemeClr val="bg1"/>
              </a:solidFill>
              <a:latin typeface="Calibri" panose="020F0502020204030204" pitchFamily="34" charset="0"/>
            </a:endParaRPr>
          </a:p>
          <a:p>
            <a:pPr marL="742950" lvl="1" indent="-285750" fontAlgn="t">
              <a:buFont typeface="Wingdings" panose="05000000000000000000" pitchFamily="2" charset="2"/>
              <a:buChar char="Ø"/>
            </a:pPr>
            <a:r>
              <a:rPr lang="en-US" b="1" dirty="0">
                <a:solidFill>
                  <a:schemeClr val="bg1"/>
                </a:solidFill>
                <a:latin typeface="Calibri" panose="020F0502020204030204" pitchFamily="34" charset="0"/>
              </a:rPr>
              <a:t>Ensuring inclusion of diverse voices and ideas </a:t>
            </a:r>
            <a:r>
              <a:rPr lang="en-US" dirty="0">
                <a:solidFill>
                  <a:schemeClr val="bg1"/>
                </a:solidFill>
                <a:latin typeface="Calibri" panose="020F0502020204030204" pitchFamily="34" charset="0"/>
              </a:rPr>
              <a:t>to enhance our work addressing institutional and societal challenges</a:t>
            </a:r>
          </a:p>
          <a:p>
            <a:pPr marL="742950" lvl="1" indent="-285750" fontAlgn="t">
              <a:buFont typeface="Wingdings" panose="05000000000000000000" pitchFamily="2" charset="2"/>
              <a:buChar char="Ø"/>
            </a:pPr>
            <a:r>
              <a:rPr lang="en-US" b="1" dirty="0">
                <a:solidFill>
                  <a:schemeClr val="bg1"/>
                </a:solidFill>
                <a:latin typeface="Calibri" panose="020F0502020204030204" pitchFamily="34" charset="0"/>
              </a:rPr>
              <a:t>Creating a safe and inclusive campus community </a:t>
            </a:r>
            <a:r>
              <a:rPr lang="en-US" dirty="0">
                <a:solidFill>
                  <a:schemeClr val="bg1"/>
                </a:solidFill>
                <a:latin typeface="Calibri" panose="020F0502020204030204" pitchFamily="34" charset="0"/>
              </a:rPr>
              <a:t>based on recommendations from the DEI Steering Committee</a:t>
            </a:r>
          </a:p>
          <a:p>
            <a:pPr marL="742950" lvl="1" indent="-285750" fontAlgn="t">
              <a:buFont typeface="Wingdings" panose="05000000000000000000" pitchFamily="2" charset="2"/>
              <a:buChar char="Ø"/>
            </a:pPr>
            <a:r>
              <a:rPr lang="en-US" dirty="0">
                <a:solidFill>
                  <a:schemeClr val="bg1"/>
                </a:solidFill>
                <a:latin typeface="Calibri" panose="020F0502020204030204" pitchFamily="34" charset="0"/>
              </a:rPr>
              <a:t>Including </a:t>
            </a:r>
            <a:r>
              <a:rPr lang="en-US" b="1" dirty="0">
                <a:solidFill>
                  <a:schemeClr val="bg1"/>
                </a:solidFill>
                <a:latin typeface="Calibri" panose="020F0502020204030204" pitchFamily="34" charset="0"/>
              </a:rPr>
              <a:t>anti-racism and diverse voices in the curriculum</a:t>
            </a:r>
            <a:endParaRPr lang="en-US" b="1" dirty="0">
              <a:solidFill>
                <a:schemeClr val="bg1"/>
              </a:solidFill>
            </a:endParaRPr>
          </a:p>
        </p:txBody>
      </p:sp>
    </p:spTree>
    <p:extLst>
      <p:ext uri="{BB962C8B-B14F-4D97-AF65-F5344CB8AC3E}">
        <p14:creationId xmlns:p14="http://schemas.microsoft.com/office/powerpoint/2010/main" val="2561547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241A-85ED-49A5-9798-BF0C28E5A1A7}"/>
              </a:ext>
            </a:extLst>
          </p:cNvPr>
          <p:cNvSpPr>
            <a:spLocks noGrp="1"/>
          </p:cNvSpPr>
          <p:nvPr>
            <p:ph type="title" idx="4294967295"/>
          </p:nvPr>
        </p:nvSpPr>
        <p:spPr/>
        <p:txBody>
          <a:bodyPr/>
          <a:lstStyle/>
          <a:p>
            <a:r>
              <a:rPr lang="en-US" sz="2900" kern="1200" dirty="0">
                <a:solidFill>
                  <a:srgbClr val="18453B"/>
                </a:solidFill>
                <a:effectLst/>
                <a:latin typeface="Arial Black" panose="020B0A04020102020204" pitchFamily="34" charset="0"/>
                <a:ea typeface="+mj-ea"/>
                <a:cs typeface="+mj-cs"/>
              </a:rPr>
              <a:t>Strategic Themes (3 of 7)</a:t>
            </a:r>
            <a:endParaRPr lang="en-US" dirty="0"/>
          </a:p>
        </p:txBody>
      </p:sp>
      <p:sp>
        <p:nvSpPr>
          <p:cNvPr id="11" name="TextBox 10">
            <a:extLst>
              <a:ext uri="{FF2B5EF4-FFF2-40B4-BE49-F238E27FC236}">
                <a16:creationId xmlns:a16="http://schemas.microsoft.com/office/drawing/2014/main" id="{3BAD6764-F674-4A6F-B801-53E196C410BD}"/>
              </a:ext>
            </a:extLst>
          </p:cNvPr>
          <p:cNvSpPr txBox="1"/>
          <p:nvPr/>
        </p:nvSpPr>
        <p:spPr>
          <a:xfrm>
            <a:off x="575782" y="1161083"/>
            <a:ext cx="10821593" cy="1123384"/>
          </a:xfrm>
          <a:prstGeom prst="rect">
            <a:avLst/>
          </a:prstGeom>
          <a:solidFill>
            <a:srgbClr val="18453B"/>
          </a:solidFill>
          <a:ln w="12700">
            <a:solidFill>
              <a:srgbClr val="67A599"/>
            </a:solidFill>
          </a:ln>
        </p:spPr>
        <p:txBody>
          <a:bodyPr wrap="square" rtlCol="0" anchor="ctr">
            <a:spAutoFit/>
          </a:bodyPr>
          <a:lstStyle/>
          <a:p>
            <a:pPr marL="0" marR="0" algn="ctr"/>
            <a:endParaRPr lang="en-US" sz="800" b="1" i="1" dirty="0">
              <a:solidFill>
                <a:schemeClr val="bg1"/>
              </a:solidFill>
              <a:effectLst/>
              <a:ea typeface="Times New Roman" panose="02020603050405020304" pitchFamily="18" charset="0"/>
            </a:endParaRPr>
          </a:p>
          <a:p>
            <a:pPr marL="0" marR="0" algn="ctr"/>
            <a:endParaRPr lang="en-US" sz="800" b="1" i="1" dirty="0">
              <a:solidFill>
                <a:schemeClr val="bg1"/>
              </a:solidFill>
              <a:effectLst/>
              <a:ea typeface="Times New Roman" panose="02020603050405020304" pitchFamily="18" charset="0"/>
            </a:endParaRPr>
          </a:p>
          <a:p>
            <a:pPr marL="0" marR="0" algn="ctr"/>
            <a:r>
              <a:rPr lang="en-US" sz="2200" b="1" i="1" dirty="0">
                <a:solidFill>
                  <a:schemeClr val="bg1"/>
                </a:solidFill>
                <a:effectLst/>
                <a:ea typeface="Times New Roman" panose="02020603050405020304" pitchFamily="18" charset="0"/>
              </a:rPr>
              <a:t>Innovation for Global Impact</a:t>
            </a:r>
            <a:endParaRPr lang="en-US" sz="500" b="1" i="1" dirty="0">
              <a:solidFill>
                <a:schemeClr val="bg1"/>
              </a:solidFill>
              <a:effectLst/>
              <a:ea typeface="Times New Roman" panose="02020603050405020304" pitchFamily="18" charset="0"/>
            </a:endParaRPr>
          </a:p>
          <a:p>
            <a:pPr marL="0" marR="0" algn="ctr">
              <a:spcBef>
                <a:spcPts val="0"/>
              </a:spcBef>
              <a:spcAft>
                <a:spcPts val="600"/>
              </a:spcAft>
            </a:pPr>
            <a:endParaRPr lang="en-US" sz="500" b="1" i="1" dirty="0">
              <a:solidFill>
                <a:schemeClr val="bg1"/>
              </a:solidFill>
              <a:effectLst/>
              <a:ea typeface="Times New Roman" panose="02020603050405020304" pitchFamily="18" charset="0"/>
            </a:endParaRPr>
          </a:p>
          <a:p>
            <a:pPr algn="ct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points below are not intended to be final or all-inclusive</a:t>
            </a:r>
          </a:p>
          <a:p>
            <a:pPr algn="ctr"/>
            <a:r>
              <a:rPr lang="en-US" sz="500" dirty="0"/>
              <a:t> </a:t>
            </a:r>
          </a:p>
        </p:txBody>
      </p:sp>
      <p:pic>
        <p:nvPicPr>
          <p:cNvPr id="19" name="Picture 18">
            <a:extLst>
              <a:ext uri="{FF2B5EF4-FFF2-40B4-BE49-F238E27FC236}">
                <a16:creationId xmlns:a16="http://schemas.microsoft.com/office/drawing/2014/main" id="{2BA8C39E-30D9-4124-82F1-1D6576176E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7952" y="2543763"/>
            <a:ext cx="10405606" cy="3390899"/>
          </a:xfrm>
          <a:prstGeom prst="rect">
            <a:avLst/>
          </a:prstGeom>
          <a:solidFill>
            <a:srgbClr val="18453B"/>
          </a:solidFill>
          <a:ln>
            <a:noFill/>
          </a:ln>
        </p:spPr>
      </p:pic>
      <p:sp>
        <p:nvSpPr>
          <p:cNvPr id="3" name="TextBox 2">
            <a:extLst>
              <a:ext uri="{FF2B5EF4-FFF2-40B4-BE49-F238E27FC236}">
                <a16:creationId xmlns:a16="http://schemas.microsoft.com/office/drawing/2014/main" id="{EBEB2C38-1B89-43E6-9D7C-C09A7C25DCF7}"/>
              </a:ext>
            </a:extLst>
          </p:cNvPr>
          <p:cNvSpPr txBox="1"/>
          <p:nvPr/>
        </p:nvSpPr>
        <p:spPr>
          <a:xfrm>
            <a:off x="1096576" y="2838828"/>
            <a:ext cx="9828358" cy="2800767"/>
          </a:xfrm>
          <a:prstGeom prst="rect">
            <a:avLst/>
          </a:prstGeom>
          <a:noFill/>
        </p:spPr>
        <p:txBody>
          <a:bodyPr wrap="square" rtlCol="0">
            <a:spAutoFit/>
          </a:bodyPr>
          <a:lstStyle/>
          <a:p>
            <a:pPr marL="285750" indent="-285750" fontAlgn="t">
              <a:buFont typeface="Wingdings" panose="05000000000000000000" pitchFamily="2" charset="2"/>
              <a:buChar char="Ø"/>
            </a:pPr>
            <a:r>
              <a:rPr lang="en-US" sz="1600">
                <a:solidFill>
                  <a:schemeClr val="bg1"/>
                </a:solidFill>
                <a:latin typeface="Calibri" panose="020F0502020204030204" pitchFamily="34" charset="0"/>
              </a:rPr>
              <a:t>As a partner in communities spanning Michigan and the globe, we bring a </a:t>
            </a:r>
            <a:r>
              <a:rPr lang="en-US" sz="1600" b="1">
                <a:solidFill>
                  <a:schemeClr val="bg1"/>
                </a:solidFill>
                <a:latin typeface="Calibri" panose="020F0502020204030204" pitchFamily="34" charset="0"/>
              </a:rPr>
              <a:t>richly interdisciplinary and engaged approach to the grand, global challenges of our time</a:t>
            </a:r>
            <a:r>
              <a:rPr lang="en-US" sz="1600">
                <a:solidFill>
                  <a:schemeClr val="bg1"/>
                </a:solidFill>
                <a:latin typeface="Calibri" panose="020F0502020204030204" pitchFamily="34" charset="0"/>
              </a:rPr>
              <a:t>. Offering more than technical solutions, we will: </a:t>
            </a:r>
          </a:p>
          <a:p>
            <a:pPr marL="742950" lvl="1" indent="-285750" fontAlgn="t">
              <a:buFont typeface="Wingdings" panose="05000000000000000000" pitchFamily="2" charset="2"/>
              <a:buChar char="Ø"/>
            </a:pPr>
            <a:r>
              <a:rPr lang="en-US" sz="1600" b="1">
                <a:solidFill>
                  <a:schemeClr val="bg1"/>
                </a:solidFill>
                <a:latin typeface="Calibri" panose="020F0502020204030204" pitchFamily="34" charset="0"/>
              </a:rPr>
              <a:t>Focus discovery and innovation on complex challenges </a:t>
            </a:r>
            <a:r>
              <a:rPr lang="en-US" sz="1600">
                <a:solidFill>
                  <a:schemeClr val="bg1"/>
                </a:solidFill>
                <a:latin typeface="Calibri" panose="020F0502020204030204" pitchFamily="34" charset="0"/>
              </a:rPr>
              <a:t>in ways that </a:t>
            </a:r>
            <a:r>
              <a:rPr lang="en-US" sz="1600" b="1">
                <a:solidFill>
                  <a:schemeClr val="bg1"/>
                </a:solidFill>
                <a:latin typeface="Calibri" panose="020F0502020204030204" pitchFamily="34" charset="0"/>
              </a:rPr>
              <a:t>leverage our collaborative and interactive approach to partnership</a:t>
            </a:r>
            <a:endParaRPr lang="en-US" sz="1600">
              <a:solidFill>
                <a:schemeClr val="bg1"/>
              </a:solidFill>
              <a:latin typeface="Calibri" panose="020F0502020204030204" pitchFamily="34" charset="0"/>
            </a:endParaRPr>
          </a:p>
          <a:p>
            <a:pPr marL="742950" lvl="1" indent="-285750" fontAlgn="t">
              <a:buFont typeface="Wingdings" panose="05000000000000000000" pitchFamily="2" charset="2"/>
              <a:buChar char="Ø"/>
            </a:pPr>
            <a:r>
              <a:rPr lang="en-US" sz="1600">
                <a:solidFill>
                  <a:schemeClr val="bg1"/>
                </a:solidFill>
                <a:latin typeface="Calibri" panose="020F0502020204030204" pitchFamily="34" charset="0"/>
              </a:rPr>
              <a:t>Approach partnerships from an </a:t>
            </a:r>
            <a:r>
              <a:rPr lang="en-US" sz="1600" b="1">
                <a:solidFill>
                  <a:schemeClr val="bg1"/>
                </a:solidFill>
                <a:latin typeface="Calibri" panose="020F0502020204030204" pitchFamily="34" charset="0"/>
              </a:rPr>
              <a:t>asset-based perspective </a:t>
            </a:r>
            <a:r>
              <a:rPr lang="en-US" sz="1600">
                <a:solidFill>
                  <a:schemeClr val="bg1"/>
                </a:solidFill>
                <a:latin typeface="Calibri" panose="020F0502020204030204" pitchFamily="34" charset="0"/>
              </a:rPr>
              <a:t>that understands and uses the gifts present in communities and is grounded in </a:t>
            </a:r>
            <a:r>
              <a:rPr lang="en-US" sz="1600" b="1">
                <a:solidFill>
                  <a:schemeClr val="bg1"/>
                </a:solidFill>
                <a:latin typeface="Calibri" panose="020F0502020204030204" pitchFamily="34" charset="0"/>
              </a:rPr>
              <a:t>co-learning and co-creation of knowledge</a:t>
            </a:r>
            <a:endParaRPr lang="en-US" sz="1600">
              <a:solidFill>
                <a:schemeClr val="bg1"/>
              </a:solidFill>
              <a:latin typeface="Calibri" panose="020F0502020204030204" pitchFamily="34" charset="0"/>
            </a:endParaRPr>
          </a:p>
          <a:p>
            <a:pPr marL="742950" lvl="1" indent="-285750" fontAlgn="t">
              <a:buFont typeface="Wingdings" panose="05000000000000000000" pitchFamily="2" charset="2"/>
              <a:buChar char="Ø"/>
            </a:pPr>
            <a:r>
              <a:rPr lang="en-US" sz="1600" b="1">
                <a:solidFill>
                  <a:schemeClr val="bg1"/>
                </a:solidFill>
                <a:latin typeface="Calibri" panose="020F0502020204030204" pitchFamily="34" charset="0"/>
              </a:rPr>
              <a:t>Accelerate innovation for positive social change</a:t>
            </a:r>
            <a:r>
              <a:rPr lang="en-US" sz="1600">
                <a:solidFill>
                  <a:schemeClr val="bg1"/>
                </a:solidFill>
                <a:latin typeface="Calibri" panose="020F0502020204030204" pitchFamily="34" charset="0"/>
              </a:rPr>
              <a:t>, requiring us to reach new levels of alignment across the university’s multiple missions and providing new opportunities for students, staff and faculty</a:t>
            </a:r>
          </a:p>
          <a:p>
            <a:pPr marL="742950" lvl="1" indent="-285750" fontAlgn="t">
              <a:buFont typeface="Wingdings" panose="05000000000000000000" pitchFamily="2" charset="2"/>
              <a:buChar char="Ø"/>
            </a:pPr>
            <a:r>
              <a:rPr lang="en-US" sz="1600">
                <a:solidFill>
                  <a:schemeClr val="bg1"/>
                </a:solidFill>
              </a:rPr>
              <a:t>Continuing to </a:t>
            </a:r>
            <a:r>
              <a:rPr lang="en-US" sz="1600" b="1">
                <a:solidFill>
                  <a:schemeClr val="bg1"/>
                </a:solidFill>
              </a:rPr>
              <a:t>build an ecosystem to support research and discovery, knowledge creation and innovation </a:t>
            </a:r>
            <a:r>
              <a:rPr lang="en-US" sz="1600">
                <a:solidFill>
                  <a:schemeClr val="bg1"/>
                </a:solidFill>
              </a:rPr>
              <a:t>to improve lives, benefit communities and enhance society</a:t>
            </a:r>
          </a:p>
          <a:p>
            <a:pPr marL="742950" lvl="1" indent="-285750" fontAlgn="t">
              <a:buFont typeface="Wingdings" panose="05000000000000000000" pitchFamily="2" charset="2"/>
              <a:buChar char="Ø"/>
            </a:pPr>
            <a:r>
              <a:rPr lang="en-US" sz="1600">
                <a:solidFill>
                  <a:schemeClr val="bg1"/>
                </a:solidFill>
              </a:rPr>
              <a:t>Focus student experiences on creating </a:t>
            </a:r>
            <a:r>
              <a:rPr lang="en-US" sz="1600" b="1">
                <a:solidFill>
                  <a:schemeClr val="bg1"/>
                </a:solidFill>
              </a:rPr>
              <a:t>responsible and engaged global citizens</a:t>
            </a:r>
            <a:endParaRPr lang="en-US" sz="1600" b="1" dirty="0">
              <a:solidFill>
                <a:schemeClr val="bg1"/>
              </a:solidFill>
            </a:endParaRPr>
          </a:p>
        </p:txBody>
      </p:sp>
    </p:spTree>
    <p:extLst>
      <p:ext uri="{BB962C8B-B14F-4D97-AF65-F5344CB8AC3E}">
        <p14:creationId xmlns:p14="http://schemas.microsoft.com/office/powerpoint/2010/main" val="3345623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5878-B49E-498D-83AC-B5BED22CD12A}"/>
              </a:ext>
            </a:extLst>
          </p:cNvPr>
          <p:cNvSpPr>
            <a:spLocks noGrp="1"/>
          </p:cNvSpPr>
          <p:nvPr>
            <p:ph type="title" idx="4294967295"/>
          </p:nvPr>
        </p:nvSpPr>
        <p:spPr>
          <a:xfrm>
            <a:off x="575782" y="221044"/>
            <a:ext cx="10515600" cy="1325563"/>
          </a:xfrm>
        </p:spPr>
        <p:txBody>
          <a:bodyPr/>
          <a:lstStyle/>
          <a:p>
            <a:r>
              <a:rPr lang="en-US" sz="2900" kern="1200" dirty="0">
                <a:solidFill>
                  <a:srgbClr val="18453B"/>
                </a:solidFill>
                <a:effectLst/>
                <a:latin typeface="Arial Black" panose="020B0A04020102020204" pitchFamily="34" charset="0"/>
                <a:ea typeface="+mj-ea"/>
                <a:cs typeface="+mj-cs"/>
              </a:rPr>
              <a:t>Strategic Themes (4 of 7)</a:t>
            </a:r>
            <a:endParaRPr lang="en-US" dirty="0"/>
          </a:p>
        </p:txBody>
      </p:sp>
      <p:sp>
        <p:nvSpPr>
          <p:cNvPr id="11" name="TextBox 10">
            <a:extLst>
              <a:ext uri="{FF2B5EF4-FFF2-40B4-BE49-F238E27FC236}">
                <a16:creationId xmlns:a16="http://schemas.microsoft.com/office/drawing/2014/main" id="{39AA7A6B-2729-4F94-BD44-1A1007F23ED0}"/>
              </a:ext>
            </a:extLst>
          </p:cNvPr>
          <p:cNvSpPr txBox="1"/>
          <p:nvPr/>
        </p:nvSpPr>
        <p:spPr>
          <a:xfrm>
            <a:off x="575782" y="1171431"/>
            <a:ext cx="10821593" cy="1123384"/>
          </a:xfrm>
          <a:prstGeom prst="rect">
            <a:avLst/>
          </a:prstGeom>
          <a:solidFill>
            <a:srgbClr val="18453B"/>
          </a:solidFill>
          <a:ln w="12700">
            <a:solidFill>
              <a:srgbClr val="67A599"/>
            </a:solidFill>
          </a:ln>
        </p:spPr>
        <p:txBody>
          <a:bodyPr wrap="square" rtlCol="0" anchor="ctr">
            <a:spAutoFit/>
          </a:bodyPr>
          <a:lstStyle/>
          <a:p>
            <a:pPr marL="0" marR="0" algn="ctr"/>
            <a:endParaRPr lang="en-US" sz="800" b="1" i="1" dirty="0">
              <a:solidFill>
                <a:schemeClr val="bg1"/>
              </a:solidFill>
              <a:effectLst/>
              <a:ea typeface="Times New Roman" panose="02020603050405020304" pitchFamily="18" charset="0"/>
            </a:endParaRPr>
          </a:p>
          <a:p>
            <a:pPr marL="0" marR="0" algn="ctr"/>
            <a:endParaRPr lang="en-US" sz="800" b="1" i="1" dirty="0">
              <a:solidFill>
                <a:schemeClr val="bg1"/>
              </a:solidFill>
              <a:effectLst/>
              <a:ea typeface="Times New Roman" panose="02020603050405020304" pitchFamily="18" charset="0"/>
            </a:endParaRPr>
          </a:p>
          <a:p>
            <a:pPr marL="0" marR="0" algn="ctr"/>
            <a:r>
              <a:rPr lang="en-US" sz="2200" b="1" i="1" dirty="0">
                <a:solidFill>
                  <a:schemeClr val="bg1"/>
                </a:solidFill>
                <a:effectLst/>
                <a:ea typeface="Times New Roman" panose="02020603050405020304" pitchFamily="18" charset="0"/>
              </a:rPr>
              <a:t>Staff and Faculty Success</a:t>
            </a:r>
            <a:endParaRPr lang="en-US" sz="500" b="1" i="1" dirty="0">
              <a:solidFill>
                <a:schemeClr val="bg1"/>
              </a:solidFill>
              <a:effectLst/>
              <a:ea typeface="Times New Roman" panose="02020603050405020304" pitchFamily="18" charset="0"/>
            </a:endParaRPr>
          </a:p>
          <a:p>
            <a:pPr marL="0" marR="0" algn="ctr">
              <a:spcBef>
                <a:spcPts val="0"/>
              </a:spcBef>
              <a:spcAft>
                <a:spcPts val="600"/>
              </a:spcAft>
            </a:pPr>
            <a:endParaRPr lang="en-US" sz="500" b="1" i="1" dirty="0">
              <a:solidFill>
                <a:schemeClr val="bg1"/>
              </a:solidFill>
              <a:effectLst/>
              <a:ea typeface="Times New Roman" panose="02020603050405020304" pitchFamily="18" charset="0"/>
            </a:endParaRPr>
          </a:p>
          <a:p>
            <a:pPr algn="ct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points below are not intended to be final or all-inclusive</a:t>
            </a:r>
          </a:p>
          <a:p>
            <a:pPr algn="ctr"/>
            <a:r>
              <a:rPr lang="en-US" sz="500" dirty="0"/>
              <a:t> </a:t>
            </a:r>
          </a:p>
        </p:txBody>
      </p:sp>
      <p:pic>
        <p:nvPicPr>
          <p:cNvPr id="19" name="Picture 18">
            <a:extLst>
              <a:ext uri="{FF2B5EF4-FFF2-40B4-BE49-F238E27FC236}">
                <a16:creationId xmlns:a16="http://schemas.microsoft.com/office/drawing/2014/main" id="{2BA8C39E-30D9-4124-82F1-1D6576176E5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7952" y="2438400"/>
            <a:ext cx="10405606" cy="3390899"/>
          </a:xfrm>
          <a:prstGeom prst="rect">
            <a:avLst/>
          </a:prstGeom>
          <a:solidFill>
            <a:srgbClr val="18453B"/>
          </a:solidFill>
          <a:ln>
            <a:noFill/>
          </a:ln>
        </p:spPr>
      </p:pic>
      <p:sp>
        <p:nvSpPr>
          <p:cNvPr id="3" name="TextBox 2">
            <a:extLst>
              <a:ext uri="{FF2B5EF4-FFF2-40B4-BE49-F238E27FC236}">
                <a16:creationId xmlns:a16="http://schemas.microsoft.com/office/drawing/2014/main" id="{F8A23BC2-A70D-4A39-B2A0-5C45B9E1302A}"/>
              </a:ext>
            </a:extLst>
          </p:cNvPr>
          <p:cNvSpPr txBox="1"/>
          <p:nvPr/>
        </p:nvSpPr>
        <p:spPr>
          <a:xfrm>
            <a:off x="1143000" y="2640579"/>
            <a:ext cx="9948382" cy="2308324"/>
          </a:xfrm>
          <a:prstGeom prst="rect">
            <a:avLst/>
          </a:prstGeom>
          <a:noFill/>
        </p:spPr>
        <p:txBody>
          <a:bodyPr wrap="square" rtlCol="0">
            <a:spAutoFit/>
          </a:bodyPr>
          <a:lstStyle/>
          <a:p>
            <a:pPr marL="285750" indent="-285750" fontAlgn="t">
              <a:buFont typeface="Wingdings" panose="05000000000000000000" pitchFamily="2" charset="2"/>
              <a:buChar char="Ø"/>
            </a:pPr>
            <a:r>
              <a:rPr lang="en-US">
                <a:solidFill>
                  <a:schemeClr val="bg1"/>
                </a:solidFill>
                <a:latin typeface="Calibri" panose="020F0502020204030204" pitchFamily="34" charset="0"/>
              </a:rPr>
              <a:t>Recognizing our success depends on the </a:t>
            </a:r>
            <a:r>
              <a:rPr lang="en-US" b="1">
                <a:solidFill>
                  <a:schemeClr val="bg1"/>
                </a:solidFill>
                <a:latin typeface="Calibri" panose="020F0502020204030204" pitchFamily="34" charset="0"/>
              </a:rPr>
              <a:t>success of faculty and staff</a:t>
            </a:r>
            <a:r>
              <a:rPr lang="en-US">
                <a:solidFill>
                  <a:schemeClr val="bg1"/>
                </a:solidFill>
                <a:latin typeface="Calibri" panose="020F0502020204030204" pitchFamily="34" charset="0"/>
              </a:rPr>
              <a:t>, we will:</a:t>
            </a:r>
          </a:p>
          <a:p>
            <a:pPr marL="742950" lvl="1" indent="-285750" fontAlgn="t">
              <a:buFont typeface="Wingdings" panose="05000000000000000000" pitchFamily="2" charset="2"/>
              <a:buChar char="Ø"/>
            </a:pPr>
            <a:r>
              <a:rPr lang="en-US">
                <a:solidFill>
                  <a:schemeClr val="bg1"/>
                </a:solidFill>
                <a:latin typeface="Calibri" panose="020F0502020204030204" pitchFamily="34" charset="0"/>
              </a:rPr>
              <a:t>Develop a strategy to </a:t>
            </a:r>
            <a:r>
              <a:rPr lang="en-US" b="1">
                <a:solidFill>
                  <a:schemeClr val="bg1"/>
                </a:solidFill>
                <a:latin typeface="Calibri" panose="020F0502020204030204" pitchFamily="34" charset="0"/>
              </a:rPr>
              <a:t>attract, retain and promote </a:t>
            </a:r>
            <a:r>
              <a:rPr lang="en-US">
                <a:solidFill>
                  <a:schemeClr val="bg1"/>
                </a:solidFill>
                <a:latin typeface="Calibri" panose="020F0502020204030204" pitchFamily="34" charset="0"/>
              </a:rPr>
              <a:t>the work of a diverse and expert faculty and staff</a:t>
            </a:r>
          </a:p>
          <a:p>
            <a:pPr marL="742950" lvl="1" indent="-285750" fontAlgn="t">
              <a:buFont typeface="Wingdings" panose="05000000000000000000" pitchFamily="2" charset="2"/>
              <a:buChar char="Ø"/>
            </a:pPr>
            <a:r>
              <a:rPr lang="en-US">
                <a:solidFill>
                  <a:schemeClr val="bg1"/>
                </a:solidFill>
                <a:latin typeface="Calibri" panose="020F0502020204030204" pitchFamily="34" charset="0"/>
              </a:rPr>
              <a:t>Enhance </a:t>
            </a:r>
            <a:r>
              <a:rPr lang="en-US" b="1">
                <a:solidFill>
                  <a:schemeClr val="bg1"/>
                </a:solidFill>
                <a:latin typeface="Calibri" panose="020F0502020204030204" pitchFamily="34" charset="0"/>
              </a:rPr>
              <a:t>career and leadership development </a:t>
            </a:r>
            <a:r>
              <a:rPr lang="en-US">
                <a:solidFill>
                  <a:schemeClr val="bg1"/>
                </a:solidFill>
                <a:latin typeface="Calibri" panose="020F0502020204030204" pitchFamily="34" charset="0"/>
              </a:rPr>
              <a:t>for staff and faculty</a:t>
            </a:r>
          </a:p>
          <a:p>
            <a:pPr marL="742950" lvl="1" indent="-285750" fontAlgn="t">
              <a:buFont typeface="Wingdings" panose="05000000000000000000" pitchFamily="2" charset="2"/>
              <a:buChar char="Ø"/>
            </a:pPr>
            <a:r>
              <a:rPr lang="en-US">
                <a:solidFill>
                  <a:schemeClr val="bg1"/>
                </a:solidFill>
                <a:latin typeface="Calibri" panose="020F0502020204030204" pitchFamily="34" charset="0"/>
              </a:rPr>
              <a:t>Provide education, training and development necessary to </a:t>
            </a:r>
            <a:r>
              <a:rPr lang="en-US" b="1">
                <a:solidFill>
                  <a:schemeClr val="bg1"/>
                </a:solidFill>
                <a:latin typeface="Calibri" panose="020F0502020204030204" pitchFamily="34" charset="0"/>
              </a:rPr>
              <a:t>meet evolving institutional and societal needs and expectations</a:t>
            </a:r>
          </a:p>
          <a:p>
            <a:pPr marL="742950" lvl="1" indent="-285750" fontAlgn="t">
              <a:buFont typeface="Wingdings" panose="05000000000000000000" pitchFamily="2" charset="2"/>
              <a:buChar char="Ø"/>
            </a:pPr>
            <a:r>
              <a:rPr lang="en-US">
                <a:solidFill>
                  <a:schemeClr val="bg1"/>
                </a:solidFill>
                <a:latin typeface="Calibri" panose="020F0502020204030204" pitchFamily="34" charset="0"/>
              </a:rPr>
              <a:t>Continue to </a:t>
            </a:r>
            <a:r>
              <a:rPr lang="en-US" b="1">
                <a:solidFill>
                  <a:schemeClr val="bg1"/>
                </a:solidFill>
                <a:latin typeface="Calibri" panose="020F0502020204030204" pitchFamily="34" charset="0"/>
              </a:rPr>
              <a:t>improve communication and transparency </a:t>
            </a:r>
            <a:r>
              <a:rPr lang="en-US">
                <a:solidFill>
                  <a:schemeClr val="bg1"/>
                </a:solidFill>
                <a:latin typeface="Calibri" panose="020F0502020204030204" pitchFamily="34" charset="0"/>
              </a:rPr>
              <a:t>at all levels of the university to </a:t>
            </a:r>
            <a:r>
              <a:rPr lang="en-US" b="1">
                <a:solidFill>
                  <a:schemeClr val="bg1"/>
                </a:solidFill>
                <a:latin typeface="Calibri" panose="020F0502020204030204" pitchFamily="34" charset="0"/>
              </a:rPr>
              <a:t>improve campus climate</a:t>
            </a:r>
            <a:endParaRPr lang="en-US"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47154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0E7C-FF0E-4DED-9D8B-5EA1206D87F3}"/>
              </a:ext>
            </a:extLst>
          </p:cNvPr>
          <p:cNvSpPr>
            <a:spLocks noGrp="1"/>
          </p:cNvSpPr>
          <p:nvPr>
            <p:ph type="title" idx="4294967295"/>
          </p:nvPr>
        </p:nvSpPr>
        <p:spPr>
          <a:xfrm>
            <a:off x="575782" y="123014"/>
            <a:ext cx="10515600" cy="1325563"/>
          </a:xfrm>
        </p:spPr>
        <p:txBody>
          <a:bodyPr/>
          <a:lstStyle/>
          <a:p>
            <a:r>
              <a:rPr lang="en-US" sz="2900" kern="1200" dirty="0">
                <a:solidFill>
                  <a:srgbClr val="18453B"/>
                </a:solidFill>
                <a:effectLst/>
                <a:latin typeface="Arial Black" panose="020B0A04020102020204" pitchFamily="34" charset="0"/>
                <a:ea typeface="+mj-ea"/>
                <a:cs typeface="+mj-cs"/>
              </a:rPr>
              <a:t>Strategic Themes (5 of 7)</a:t>
            </a:r>
            <a:endParaRPr lang="en-US" dirty="0"/>
          </a:p>
        </p:txBody>
      </p:sp>
      <p:sp>
        <p:nvSpPr>
          <p:cNvPr id="11" name="TextBox 10">
            <a:extLst>
              <a:ext uri="{FF2B5EF4-FFF2-40B4-BE49-F238E27FC236}">
                <a16:creationId xmlns:a16="http://schemas.microsoft.com/office/drawing/2014/main" id="{B0098407-1C83-4DF4-A959-E4E240AE8E72}"/>
              </a:ext>
            </a:extLst>
          </p:cNvPr>
          <p:cNvSpPr txBox="1"/>
          <p:nvPr/>
        </p:nvSpPr>
        <p:spPr>
          <a:xfrm>
            <a:off x="575782" y="1155784"/>
            <a:ext cx="10821593" cy="1123384"/>
          </a:xfrm>
          <a:prstGeom prst="rect">
            <a:avLst/>
          </a:prstGeom>
          <a:solidFill>
            <a:srgbClr val="18453B"/>
          </a:solidFill>
          <a:ln w="12700">
            <a:solidFill>
              <a:srgbClr val="67A599"/>
            </a:solidFill>
          </a:ln>
        </p:spPr>
        <p:txBody>
          <a:bodyPr wrap="square" rtlCol="0" anchor="ctr">
            <a:spAutoFit/>
          </a:bodyPr>
          <a:lstStyle/>
          <a:p>
            <a:pPr marL="0" marR="0" algn="ctr"/>
            <a:endParaRPr lang="en-US" sz="800" b="1" i="1" dirty="0">
              <a:solidFill>
                <a:schemeClr val="bg1"/>
              </a:solidFill>
              <a:effectLst/>
              <a:ea typeface="Times New Roman" panose="02020603050405020304" pitchFamily="18" charset="0"/>
            </a:endParaRPr>
          </a:p>
          <a:p>
            <a:pPr marL="0" marR="0" algn="ctr"/>
            <a:endParaRPr lang="en-US" sz="800" b="1" i="1" dirty="0">
              <a:solidFill>
                <a:schemeClr val="bg1"/>
              </a:solidFill>
              <a:effectLst/>
              <a:ea typeface="Times New Roman" panose="02020603050405020304" pitchFamily="18" charset="0"/>
            </a:endParaRPr>
          </a:p>
          <a:p>
            <a:pPr marL="0" marR="0" algn="ctr"/>
            <a:r>
              <a:rPr lang="en-US" sz="2200" b="1" i="1" dirty="0">
                <a:solidFill>
                  <a:schemeClr val="bg1"/>
                </a:solidFill>
                <a:effectLst/>
                <a:ea typeface="Times New Roman" panose="02020603050405020304" pitchFamily="18" charset="0"/>
              </a:rPr>
              <a:t>Stewardship and Sustainability</a:t>
            </a:r>
            <a:endParaRPr lang="en-US" sz="500" b="1" i="1" dirty="0">
              <a:solidFill>
                <a:schemeClr val="bg1"/>
              </a:solidFill>
              <a:effectLst/>
              <a:ea typeface="Times New Roman" panose="02020603050405020304" pitchFamily="18" charset="0"/>
            </a:endParaRPr>
          </a:p>
          <a:p>
            <a:pPr marL="0" marR="0" algn="ctr">
              <a:spcBef>
                <a:spcPts val="0"/>
              </a:spcBef>
              <a:spcAft>
                <a:spcPts val="600"/>
              </a:spcAft>
            </a:pPr>
            <a:endParaRPr lang="en-US" sz="500" b="1" i="1" dirty="0">
              <a:solidFill>
                <a:schemeClr val="bg1"/>
              </a:solidFill>
              <a:effectLst/>
              <a:ea typeface="Times New Roman" panose="02020603050405020304" pitchFamily="18" charset="0"/>
            </a:endParaRPr>
          </a:p>
          <a:p>
            <a:pPr algn="ct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points below are not intended to be final or all-inclusive</a:t>
            </a:r>
          </a:p>
          <a:p>
            <a:pPr algn="ctr"/>
            <a:r>
              <a:rPr lang="en-US" sz="500" dirty="0"/>
              <a:t> </a:t>
            </a:r>
          </a:p>
        </p:txBody>
      </p:sp>
      <p:pic>
        <p:nvPicPr>
          <p:cNvPr id="19" name="Picture 18">
            <a:extLst>
              <a:ext uri="{FF2B5EF4-FFF2-40B4-BE49-F238E27FC236}">
                <a16:creationId xmlns:a16="http://schemas.microsoft.com/office/drawing/2014/main" id="{2BA8C39E-30D9-4124-82F1-1D6576176E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7952" y="2438400"/>
            <a:ext cx="10405606" cy="3390899"/>
          </a:xfrm>
          <a:prstGeom prst="rect">
            <a:avLst/>
          </a:prstGeom>
          <a:solidFill>
            <a:srgbClr val="18453B"/>
          </a:solidFill>
          <a:ln>
            <a:noFill/>
          </a:ln>
        </p:spPr>
      </p:pic>
      <p:sp>
        <p:nvSpPr>
          <p:cNvPr id="3" name="TextBox 2">
            <a:extLst>
              <a:ext uri="{FF2B5EF4-FFF2-40B4-BE49-F238E27FC236}">
                <a16:creationId xmlns:a16="http://schemas.microsoft.com/office/drawing/2014/main" id="{F2336747-2111-45FE-BDF3-7E95CCB3A466}"/>
              </a:ext>
            </a:extLst>
          </p:cNvPr>
          <p:cNvSpPr txBox="1"/>
          <p:nvPr/>
        </p:nvSpPr>
        <p:spPr>
          <a:xfrm>
            <a:off x="1352550" y="2743200"/>
            <a:ext cx="9486900" cy="2585323"/>
          </a:xfrm>
          <a:prstGeom prst="rect">
            <a:avLst/>
          </a:prstGeom>
          <a:noFill/>
        </p:spPr>
        <p:txBody>
          <a:bodyPr wrap="square" rtlCol="0">
            <a:spAutoFit/>
          </a:bodyPr>
          <a:lstStyle/>
          <a:p>
            <a:pPr marL="285750" indent="-285750" fontAlgn="t">
              <a:buFont typeface="Wingdings" panose="05000000000000000000" pitchFamily="2" charset="2"/>
              <a:buChar char="Ø"/>
            </a:pPr>
            <a:r>
              <a:rPr lang="en-US">
                <a:solidFill>
                  <a:schemeClr val="bg1"/>
                </a:solidFill>
                <a:latin typeface="Calibri" panose="020F0502020204030204" pitchFamily="34" charset="0"/>
              </a:rPr>
              <a:t>To achieve our vision, we will be </a:t>
            </a:r>
            <a:r>
              <a:rPr lang="en-US" b="1">
                <a:solidFill>
                  <a:schemeClr val="bg1"/>
                </a:solidFill>
                <a:latin typeface="Calibri" panose="020F0502020204030204" pitchFamily="34" charset="0"/>
              </a:rPr>
              <a:t>good stewards of resources</a:t>
            </a:r>
            <a:r>
              <a:rPr lang="en-US">
                <a:solidFill>
                  <a:schemeClr val="bg1"/>
                </a:solidFill>
                <a:latin typeface="Calibri" panose="020F0502020204030204" pitchFamily="34" charset="0"/>
              </a:rPr>
              <a:t> and pursue initiatives in a manner that ensures </a:t>
            </a:r>
            <a:r>
              <a:rPr lang="en-US" b="1">
                <a:solidFill>
                  <a:schemeClr val="bg1"/>
                </a:solidFill>
                <a:latin typeface="Calibri" panose="020F0502020204030204" pitchFamily="34" charset="0"/>
              </a:rPr>
              <a:t>sustainability and long-term success</a:t>
            </a:r>
            <a:r>
              <a:rPr lang="en-US">
                <a:solidFill>
                  <a:schemeClr val="bg1"/>
                </a:solidFill>
                <a:latin typeface="Calibri" panose="020F0502020204030204" pitchFamily="34" charset="0"/>
              </a:rPr>
              <a:t>. </a:t>
            </a:r>
          </a:p>
          <a:p>
            <a:pPr marL="742950" lvl="1" indent="-285750" fontAlgn="t">
              <a:buFont typeface="Wingdings" panose="05000000000000000000" pitchFamily="2" charset="2"/>
              <a:buChar char="Ø"/>
            </a:pPr>
            <a:r>
              <a:rPr lang="en-US">
                <a:solidFill>
                  <a:schemeClr val="bg1"/>
                </a:solidFill>
                <a:latin typeface="Calibri" panose="020F0502020204030204" pitchFamily="34" charset="0"/>
              </a:rPr>
              <a:t>Our </a:t>
            </a:r>
            <a:r>
              <a:rPr lang="en-US" b="1">
                <a:solidFill>
                  <a:schemeClr val="bg1"/>
                </a:solidFill>
                <a:latin typeface="Calibri" panose="020F0502020204030204" pitchFamily="34" charset="0"/>
              </a:rPr>
              <a:t>size and scope are great strengths</a:t>
            </a:r>
            <a:r>
              <a:rPr lang="en-US">
                <a:solidFill>
                  <a:schemeClr val="bg1"/>
                </a:solidFill>
                <a:latin typeface="Calibri" panose="020F0502020204030204" pitchFamily="34" charset="0"/>
              </a:rPr>
              <a:t>, but we recognize our scale contributes to operational silos; we will work to </a:t>
            </a:r>
            <a:r>
              <a:rPr lang="en-US" b="1">
                <a:solidFill>
                  <a:schemeClr val="bg1"/>
                </a:solidFill>
                <a:latin typeface="Calibri" panose="020F0502020204030204" pitchFamily="34" charset="0"/>
              </a:rPr>
              <a:t>reduce barriers to operational efficiency</a:t>
            </a:r>
            <a:endParaRPr lang="en-US">
              <a:solidFill>
                <a:schemeClr val="bg1"/>
              </a:solidFill>
              <a:latin typeface="Calibri" panose="020F0502020204030204" pitchFamily="34" charset="0"/>
            </a:endParaRPr>
          </a:p>
          <a:p>
            <a:pPr marL="742950" lvl="1" indent="-285750" fontAlgn="t">
              <a:buFont typeface="Wingdings" panose="05000000000000000000" pitchFamily="2" charset="2"/>
              <a:buChar char="Ø"/>
            </a:pPr>
            <a:r>
              <a:rPr lang="en-US">
                <a:solidFill>
                  <a:schemeClr val="bg1"/>
                </a:solidFill>
                <a:latin typeface="Calibri" panose="020F0502020204030204" pitchFamily="34" charset="0"/>
              </a:rPr>
              <a:t>We will </a:t>
            </a:r>
            <a:r>
              <a:rPr lang="en-US" b="1">
                <a:solidFill>
                  <a:schemeClr val="bg1"/>
                </a:solidFill>
                <a:latin typeface="Calibri" panose="020F0502020204030204" pitchFamily="34" charset="0"/>
              </a:rPr>
              <a:t>leverage our collective institutional resources</a:t>
            </a:r>
            <a:r>
              <a:rPr lang="en-US">
                <a:solidFill>
                  <a:schemeClr val="bg1"/>
                </a:solidFill>
                <a:latin typeface="Calibri" panose="020F0502020204030204" pitchFamily="34" charset="0"/>
              </a:rPr>
              <a:t> to support cross-institutional initiatives that </a:t>
            </a:r>
            <a:r>
              <a:rPr lang="en-US" b="1">
                <a:solidFill>
                  <a:schemeClr val="bg1"/>
                </a:solidFill>
                <a:latin typeface="Calibri" panose="020F0502020204030204" pitchFamily="34" charset="0"/>
              </a:rPr>
              <a:t>advance our strategic priorities and amplify our impact</a:t>
            </a:r>
            <a:r>
              <a:rPr lang="en-US">
                <a:solidFill>
                  <a:schemeClr val="bg1"/>
                </a:solidFill>
                <a:latin typeface="Calibri" panose="020F0502020204030204" pitchFamily="34" charset="0"/>
              </a:rPr>
              <a:t>, while respecting programmatic needs</a:t>
            </a:r>
          </a:p>
          <a:p>
            <a:pPr marL="742950" lvl="1" indent="-285750" fontAlgn="t">
              <a:buFont typeface="Wingdings" panose="05000000000000000000" pitchFamily="2" charset="2"/>
              <a:buChar char="Ø"/>
            </a:pPr>
            <a:r>
              <a:rPr lang="en-US">
                <a:solidFill>
                  <a:schemeClr val="bg1"/>
                </a:solidFill>
                <a:latin typeface="Calibri" panose="020F0502020204030204" pitchFamily="34" charset="0"/>
              </a:rPr>
              <a:t>MSU’s fiscal, physical, technological and human resources will be </a:t>
            </a:r>
            <a:r>
              <a:rPr lang="en-US" b="1">
                <a:solidFill>
                  <a:schemeClr val="bg1"/>
                </a:solidFill>
                <a:latin typeface="Calibri" panose="020F0502020204030204" pitchFamily="34" charset="0"/>
              </a:rPr>
              <a:t>applied in a clear and transparent manner</a:t>
            </a:r>
            <a:r>
              <a:rPr lang="en-US">
                <a:solidFill>
                  <a:schemeClr val="bg1"/>
                </a:solidFill>
                <a:latin typeface="Calibri" panose="020F0502020204030204" pitchFamily="34" charset="0"/>
              </a:rPr>
              <a:t>, and we will </a:t>
            </a:r>
            <a:r>
              <a:rPr lang="en-US" b="1">
                <a:solidFill>
                  <a:schemeClr val="bg1"/>
                </a:solidFill>
                <a:latin typeface="Calibri" panose="020F0502020204030204" pitchFamily="34" charset="0"/>
              </a:rPr>
              <a:t>align incentives with desired outcomes</a:t>
            </a:r>
            <a:endParaRPr lang="en-US" dirty="0">
              <a:solidFill>
                <a:schemeClr val="bg1"/>
              </a:solidFill>
            </a:endParaRPr>
          </a:p>
        </p:txBody>
      </p:sp>
    </p:spTree>
    <p:extLst>
      <p:ext uri="{BB962C8B-B14F-4D97-AF65-F5344CB8AC3E}">
        <p14:creationId xmlns:p14="http://schemas.microsoft.com/office/powerpoint/2010/main" val="3042724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6555-7819-4EC5-A1D2-AFFF89BD124E}"/>
              </a:ext>
            </a:extLst>
          </p:cNvPr>
          <p:cNvSpPr>
            <a:spLocks noGrp="1"/>
          </p:cNvSpPr>
          <p:nvPr>
            <p:ph type="title" idx="4294967295"/>
          </p:nvPr>
        </p:nvSpPr>
        <p:spPr>
          <a:xfrm>
            <a:off x="575782" y="170901"/>
            <a:ext cx="10515600" cy="1325563"/>
          </a:xfrm>
        </p:spPr>
        <p:txBody>
          <a:bodyPr/>
          <a:lstStyle/>
          <a:p>
            <a:r>
              <a:rPr lang="en-US" sz="2900" kern="1200" dirty="0">
                <a:solidFill>
                  <a:srgbClr val="18453B"/>
                </a:solidFill>
                <a:effectLst/>
                <a:latin typeface="Arial Black" panose="020B0A04020102020204" pitchFamily="34" charset="0"/>
                <a:ea typeface="+mj-ea"/>
                <a:cs typeface="+mj-cs"/>
              </a:rPr>
              <a:t>Strategic Themes (6 of 7)</a:t>
            </a:r>
            <a:endParaRPr lang="en-US" dirty="0"/>
          </a:p>
        </p:txBody>
      </p:sp>
      <p:sp>
        <p:nvSpPr>
          <p:cNvPr id="11" name="TextBox 10">
            <a:extLst>
              <a:ext uri="{FF2B5EF4-FFF2-40B4-BE49-F238E27FC236}">
                <a16:creationId xmlns:a16="http://schemas.microsoft.com/office/drawing/2014/main" id="{F1EDFC6C-2512-4B7A-8450-EFE45641AD93}"/>
              </a:ext>
            </a:extLst>
          </p:cNvPr>
          <p:cNvSpPr txBox="1"/>
          <p:nvPr/>
        </p:nvSpPr>
        <p:spPr>
          <a:xfrm>
            <a:off x="575782" y="1148854"/>
            <a:ext cx="10821593" cy="1123384"/>
          </a:xfrm>
          <a:prstGeom prst="rect">
            <a:avLst/>
          </a:prstGeom>
          <a:solidFill>
            <a:srgbClr val="18453B"/>
          </a:solidFill>
          <a:ln w="12700">
            <a:solidFill>
              <a:srgbClr val="67A599"/>
            </a:solidFill>
          </a:ln>
        </p:spPr>
        <p:txBody>
          <a:bodyPr wrap="square" rtlCol="0" anchor="ctr">
            <a:spAutoFit/>
          </a:bodyPr>
          <a:lstStyle/>
          <a:p>
            <a:pPr marL="0" marR="0" algn="ctr"/>
            <a:endParaRPr lang="en-US" sz="800" b="1" i="1" dirty="0">
              <a:solidFill>
                <a:schemeClr val="bg1"/>
              </a:solidFill>
              <a:effectLst/>
              <a:ea typeface="Times New Roman" panose="02020603050405020304" pitchFamily="18" charset="0"/>
            </a:endParaRPr>
          </a:p>
          <a:p>
            <a:pPr marL="0" marR="0" algn="ctr"/>
            <a:endParaRPr lang="en-US" sz="800" b="1" i="1" dirty="0">
              <a:solidFill>
                <a:schemeClr val="bg1"/>
              </a:solidFill>
              <a:effectLst/>
              <a:ea typeface="Times New Roman" panose="02020603050405020304" pitchFamily="18" charset="0"/>
            </a:endParaRPr>
          </a:p>
          <a:p>
            <a:pPr marL="0" marR="0" algn="ctr"/>
            <a:r>
              <a:rPr lang="en-US" sz="2200" b="1" i="1" dirty="0">
                <a:solidFill>
                  <a:schemeClr val="bg1"/>
                </a:solidFill>
                <a:effectLst/>
                <a:ea typeface="Times New Roman" panose="02020603050405020304" pitchFamily="18" charset="0"/>
              </a:rPr>
              <a:t>Student Success</a:t>
            </a:r>
            <a:endParaRPr lang="en-US" sz="500" b="1" i="1" dirty="0">
              <a:solidFill>
                <a:schemeClr val="bg1"/>
              </a:solidFill>
              <a:effectLst/>
              <a:ea typeface="Times New Roman" panose="02020603050405020304" pitchFamily="18" charset="0"/>
            </a:endParaRPr>
          </a:p>
          <a:p>
            <a:pPr marL="0" marR="0" algn="ctr">
              <a:spcBef>
                <a:spcPts val="0"/>
              </a:spcBef>
              <a:spcAft>
                <a:spcPts val="600"/>
              </a:spcAft>
            </a:pPr>
            <a:endParaRPr lang="en-US" sz="500" b="1" i="1" dirty="0">
              <a:solidFill>
                <a:schemeClr val="bg1"/>
              </a:solidFill>
              <a:effectLst/>
              <a:ea typeface="Times New Roman" panose="02020603050405020304" pitchFamily="18" charset="0"/>
            </a:endParaRPr>
          </a:p>
          <a:p>
            <a:pPr algn="ct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points below are not intended to be final or all-inclusive</a:t>
            </a:r>
          </a:p>
          <a:p>
            <a:pPr algn="ctr"/>
            <a:r>
              <a:rPr lang="en-US" sz="500" dirty="0"/>
              <a:t> </a:t>
            </a:r>
          </a:p>
        </p:txBody>
      </p:sp>
      <p:pic>
        <p:nvPicPr>
          <p:cNvPr id="19" name="Picture 18">
            <a:extLst>
              <a:ext uri="{FF2B5EF4-FFF2-40B4-BE49-F238E27FC236}">
                <a16:creationId xmlns:a16="http://schemas.microsoft.com/office/drawing/2014/main" id="{2BA8C39E-30D9-4124-82F1-1D6576176E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7952" y="2438400"/>
            <a:ext cx="10405606" cy="3390899"/>
          </a:xfrm>
          <a:prstGeom prst="rect">
            <a:avLst/>
          </a:prstGeom>
          <a:solidFill>
            <a:srgbClr val="18453B"/>
          </a:solidFill>
          <a:ln>
            <a:noFill/>
          </a:ln>
        </p:spPr>
      </p:pic>
      <p:sp>
        <p:nvSpPr>
          <p:cNvPr id="3" name="TextBox 2">
            <a:extLst>
              <a:ext uri="{FF2B5EF4-FFF2-40B4-BE49-F238E27FC236}">
                <a16:creationId xmlns:a16="http://schemas.microsoft.com/office/drawing/2014/main" id="{EE7F5A7E-53D3-4662-B828-820BFE1B465B}"/>
              </a:ext>
            </a:extLst>
          </p:cNvPr>
          <p:cNvSpPr txBox="1"/>
          <p:nvPr/>
        </p:nvSpPr>
        <p:spPr>
          <a:xfrm>
            <a:off x="1219200" y="2667000"/>
            <a:ext cx="9601200" cy="3046988"/>
          </a:xfrm>
          <a:prstGeom prst="rect">
            <a:avLst/>
          </a:prstGeom>
          <a:noFill/>
        </p:spPr>
        <p:txBody>
          <a:bodyPr wrap="square" rtlCol="0">
            <a:spAutoFit/>
          </a:bodyPr>
          <a:lstStyle/>
          <a:p>
            <a:pPr marL="285750" indent="-285750" fontAlgn="t">
              <a:buFont typeface="Wingdings" panose="05000000000000000000" pitchFamily="2" charset="2"/>
              <a:buChar char="Ø"/>
            </a:pPr>
            <a:r>
              <a:rPr lang="en-US" sz="1600">
                <a:solidFill>
                  <a:schemeClr val="bg1"/>
                </a:solidFill>
                <a:latin typeface="Calibri" panose="020F0502020204030204" pitchFamily="34" charset="0"/>
              </a:rPr>
              <a:t>Educating the next generation is at the core of the 21st century land-grant mission. We will:</a:t>
            </a:r>
          </a:p>
          <a:p>
            <a:pPr marL="742950" lvl="1" indent="-285750" fontAlgn="t">
              <a:buFont typeface="Wingdings" panose="05000000000000000000" pitchFamily="2" charset="2"/>
              <a:buChar char="Ø"/>
            </a:pPr>
            <a:r>
              <a:rPr lang="en-US" sz="1600">
                <a:solidFill>
                  <a:schemeClr val="bg1"/>
                </a:solidFill>
                <a:latin typeface="Calibri" panose="020F0502020204030204" pitchFamily="34" charset="0"/>
              </a:rPr>
              <a:t>Pursue a comprehensive strategy to </a:t>
            </a:r>
            <a:r>
              <a:rPr lang="en-US" sz="1600" b="1">
                <a:solidFill>
                  <a:schemeClr val="bg1"/>
                </a:solidFill>
                <a:latin typeface="Calibri" panose="020F0502020204030204" pitchFamily="34" charset="0"/>
              </a:rPr>
              <a:t>ensure the success of students </a:t>
            </a:r>
            <a:r>
              <a:rPr lang="en-US" sz="1600">
                <a:solidFill>
                  <a:schemeClr val="bg1"/>
                </a:solidFill>
                <a:latin typeface="Calibri" panose="020F0502020204030204" pitchFamily="34" charset="0"/>
              </a:rPr>
              <a:t>during their academic careers and beyond as </a:t>
            </a:r>
            <a:r>
              <a:rPr lang="en-US" sz="1600" b="1">
                <a:solidFill>
                  <a:schemeClr val="bg1"/>
                </a:solidFill>
                <a:latin typeface="Calibri" panose="020F0502020204030204" pitchFamily="34" charset="0"/>
              </a:rPr>
              <a:t>lifelong learners, leaders, problem solvers </a:t>
            </a:r>
            <a:r>
              <a:rPr lang="en-US" sz="1600">
                <a:solidFill>
                  <a:schemeClr val="bg1"/>
                </a:solidFill>
                <a:latin typeface="Calibri" panose="020F0502020204030204" pitchFamily="34" charset="0"/>
              </a:rPr>
              <a:t>and</a:t>
            </a:r>
            <a:r>
              <a:rPr lang="en-US" sz="1600" b="1">
                <a:solidFill>
                  <a:schemeClr val="bg1"/>
                </a:solidFill>
                <a:latin typeface="Calibri" panose="020F0502020204030204" pitchFamily="34" charset="0"/>
              </a:rPr>
              <a:t> engaged citizens</a:t>
            </a:r>
            <a:endParaRPr lang="en-US" sz="1600">
              <a:solidFill>
                <a:schemeClr val="bg1"/>
              </a:solidFill>
              <a:latin typeface="Calibri" panose="020F0502020204030204" pitchFamily="34" charset="0"/>
            </a:endParaRPr>
          </a:p>
          <a:p>
            <a:pPr marL="742950" lvl="1" indent="-285750" fontAlgn="t">
              <a:buFont typeface="Wingdings" panose="05000000000000000000" pitchFamily="2" charset="2"/>
              <a:buChar char="Ø"/>
            </a:pPr>
            <a:r>
              <a:rPr lang="en-US" sz="1600">
                <a:solidFill>
                  <a:schemeClr val="bg1"/>
                </a:solidFill>
                <a:latin typeface="Calibri" panose="020F0502020204030204" pitchFamily="34" charset="0"/>
              </a:rPr>
              <a:t>Enhance academic support services and </a:t>
            </a:r>
            <a:r>
              <a:rPr lang="en-US" sz="1600" b="1">
                <a:solidFill>
                  <a:schemeClr val="bg1"/>
                </a:solidFill>
                <a:latin typeface="Calibri" panose="020F0502020204030204" pitchFamily="34" charset="0"/>
              </a:rPr>
              <a:t>create an ecosystem where the whole student thrives</a:t>
            </a:r>
            <a:r>
              <a:rPr lang="en-US" sz="1600">
                <a:solidFill>
                  <a:schemeClr val="bg1"/>
                </a:solidFill>
                <a:latin typeface="Calibri" panose="020F0502020204030204" pitchFamily="34" charset="0"/>
              </a:rPr>
              <a:t> and is transformed, with attention to mental health, wellness and cultural experiences </a:t>
            </a:r>
          </a:p>
          <a:p>
            <a:pPr marL="742950" lvl="1" indent="-285750" fontAlgn="t">
              <a:buFont typeface="Wingdings" panose="05000000000000000000" pitchFamily="2" charset="2"/>
              <a:buChar char="Ø"/>
            </a:pPr>
            <a:r>
              <a:rPr lang="en-US" sz="1600">
                <a:solidFill>
                  <a:schemeClr val="bg1"/>
                </a:solidFill>
                <a:latin typeface="Calibri" panose="020F0502020204030204" pitchFamily="34" charset="0"/>
              </a:rPr>
              <a:t>Create curricular and co-curricular opportunities for </a:t>
            </a:r>
            <a:r>
              <a:rPr lang="en-US" sz="1600" b="1">
                <a:solidFill>
                  <a:schemeClr val="bg1"/>
                </a:solidFill>
                <a:latin typeface="Calibri" panose="020F0502020204030204" pitchFamily="34" charset="0"/>
              </a:rPr>
              <a:t>enhanced cross-disciplinary research and educational experiences</a:t>
            </a:r>
            <a:r>
              <a:rPr lang="en-US" sz="1600">
                <a:solidFill>
                  <a:schemeClr val="bg1"/>
                </a:solidFill>
                <a:latin typeface="Calibri" panose="020F0502020204030204" pitchFamily="34" charset="0"/>
              </a:rPr>
              <a:t> for students</a:t>
            </a:r>
          </a:p>
          <a:p>
            <a:pPr marL="742950" lvl="1" indent="-285750" fontAlgn="t">
              <a:buFont typeface="Wingdings" panose="05000000000000000000" pitchFamily="2" charset="2"/>
              <a:buChar char="Ø"/>
            </a:pPr>
            <a:r>
              <a:rPr lang="en-US" sz="1600">
                <a:solidFill>
                  <a:schemeClr val="bg1"/>
                </a:solidFill>
                <a:latin typeface="Calibri" panose="020F0502020204030204" pitchFamily="34" charset="0"/>
              </a:rPr>
              <a:t>Continue working to </a:t>
            </a:r>
            <a:r>
              <a:rPr lang="en-US" sz="1600" b="1">
                <a:solidFill>
                  <a:schemeClr val="bg1"/>
                </a:solidFill>
                <a:latin typeface="Calibri" panose="020F0502020204030204" pitchFamily="34" charset="0"/>
              </a:rPr>
              <a:t>shorten students’ time to degree </a:t>
            </a:r>
            <a:r>
              <a:rPr lang="en-US" sz="1600">
                <a:solidFill>
                  <a:schemeClr val="bg1"/>
                </a:solidFill>
                <a:latin typeface="Calibri" panose="020F0502020204030204" pitchFamily="34" charset="0"/>
              </a:rPr>
              <a:t>and to </a:t>
            </a:r>
            <a:r>
              <a:rPr lang="en-US" sz="1600" b="1">
                <a:solidFill>
                  <a:schemeClr val="bg1"/>
                </a:solidFill>
                <a:latin typeface="Calibri" panose="020F0502020204030204" pitchFamily="34" charset="0"/>
              </a:rPr>
              <a:t>close gaps in graduation rates</a:t>
            </a:r>
            <a:r>
              <a:rPr lang="en-US" sz="1600">
                <a:solidFill>
                  <a:schemeClr val="bg1"/>
                </a:solidFill>
                <a:latin typeface="Calibri" panose="020F0502020204030204" pitchFamily="34" charset="0"/>
              </a:rPr>
              <a:t> for students from all backgrounds</a:t>
            </a:r>
          </a:p>
          <a:p>
            <a:pPr marL="742950" lvl="1" indent="-285750" fontAlgn="t">
              <a:buFont typeface="Wingdings" panose="05000000000000000000" pitchFamily="2" charset="2"/>
              <a:buChar char="Ø"/>
            </a:pPr>
            <a:r>
              <a:rPr lang="en-US" sz="1600">
                <a:solidFill>
                  <a:schemeClr val="bg1"/>
                </a:solidFill>
                <a:latin typeface="Calibri" panose="020F0502020204030204" pitchFamily="34" charset="0"/>
              </a:rPr>
              <a:t>Continue refining a multifaceted strategy to </a:t>
            </a:r>
            <a:r>
              <a:rPr lang="en-US" sz="1600" b="1">
                <a:solidFill>
                  <a:schemeClr val="bg1"/>
                </a:solidFill>
                <a:latin typeface="Calibri" panose="020F0502020204030204" pitchFamily="34" charset="0"/>
              </a:rPr>
              <a:t>reduce financial barriers </a:t>
            </a:r>
            <a:r>
              <a:rPr lang="en-US" sz="1600">
                <a:solidFill>
                  <a:schemeClr val="bg1"/>
                </a:solidFill>
                <a:latin typeface="Calibri" panose="020F0502020204030204" pitchFamily="34" charset="0"/>
              </a:rPr>
              <a:t>to students’ success</a:t>
            </a:r>
          </a:p>
          <a:p>
            <a:pPr marL="742950" lvl="1" indent="-285750" fontAlgn="t">
              <a:buFont typeface="Wingdings" panose="05000000000000000000" pitchFamily="2" charset="2"/>
              <a:buChar char="Ø"/>
            </a:pPr>
            <a:r>
              <a:rPr lang="en-US" sz="1600" b="1">
                <a:solidFill>
                  <a:schemeClr val="bg1"/>
                </a:solidFill>
              </a:rPr>
              <a:t>Increase access to an MSU education for underserved populations </a:t>
            </a:r>
            <a:r>
              <a:rPr lang="en-US" sz="1600">
                <a:solidFill>
                  <a:schemeClr val="bg1"/>
                </a:solidFill>
              </a:rPr>
              <a:t>through partnerships with peer institutions and an online education strategy that complements the residential experience</a:t>
            </a:r>
            <a:endParaRPr lang="en-US" sz="1600" dirty="0">
              <a:solidFill>
                <a:schemeClr val="bg1"/>
              </a:solidFill>
            </a:endParaRPr>
          </a:p>
        </p:txBody>
      </p:sp>
    </p:spTree>
    <p:extLst>
      <p:ext uri="{BB962C8B-B14F-4D97-AF65-F5344CB8AC3E}">
        <p14:creationId xmlns:p14="http://schemas.microsoft.com/office/powerpoint/2010/main" val="428112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87A32E-7E15-40CF-8138-333422E3333D}"/>
              </a:ext>
            </a:extLst>
          </p:cNvPr>
          <p:cNvSpPr>
            <a:spLocks noGrp="1"/>
          </p:cNvSpPr>
          <p:nvPr>
            <p:ph type="title" idx="4294967295"/>
          </p:nvPr>
        </p:nvSpPr>
        <p:spPr>
          <a:xfrm>
            <a:off x="838200" y="899317"/>
            <a:ext cx="10515600" cy="1325563"/>
          </a:xfrm>
        </p:spPr>
        <p:txBody>
          <a:bodyPr/>
          <a:lstStyle/>
          <a:p>
            <a:pPr algn="ctr"/>
            <a:r>
              <a:rPr lang="en-US" sz="2800" b="1" kern="1200" dirty="0">
                <a:solidFill>
                  <a:srgbClr val="335B52"/>
                </a:solidFill>
                <a:effectLst/>
                <a:latin typeface="Arial Black" panose="020B0A04020102020204" pitchFamily="34" charset="0"/>
                <a:ea typeface="+mj-ea"/>
                <a:cs typeface="+mj-cs"/>
              </a:rPr>
              <a:t>Conversation on the MSU Strategic Planning Process</a:t>
            </a:r>
            <a:br>
              <a:rPr lang="en-US" sz="2800" b="1" kern="1200" dirty="0">
                <a:solidFill>
                  <a:srgbClr val="335B52"/>
                </a:solidFill>
                <a:effectLst/>
                <a:latin typeface="Arial Black" panose="020B0A04020102020204" pitchFamily="34" charset="0"/>
                <a:ea typeface="+mj-ea"/>
                <a:cs typeface="+mj-cs"/>
              </a:rPr>
            </a:br>
            <a:r>
              <a:rPr lang="en-US" sz="2800" b="1" kern="1200" dirty="0">
                <a:solidFill>
                  <a:srgbClr val="335B52"/>
                </a:solidFill>
                <a:effectLst/>
                <a:latin typeface="Arial Black" panose="020B0A04020102020204" pitchFamily="34" charset="0"/>
                <a:ea typeface="+mj-ea"/>
                <a:cs typeface="+mj-cs"/>
              </a:rPr>
              <a:t>Academic Advancement Network</a:t>
            </a:r>
            <a:br>
              <a:rPr lang="en-US" sz="2800" b="1" kern="1200" dirty="0">
                <a:solidFill>
                  <a:srgbClr val="335B52"/>
                </a:solidFill>
                <a:effectLst/>
                <a:latin typeface="Arial Black" panose="020B0A04020102020204" pitchFamily="34" charset="0"/>
                <a:ea typeface="+mj-ea"/>
                <a:cs typeface="+mj-cs"/>
              </a:rPr>
            </a:br>
            <a:r>
              <a:rPr lang="en-US" sz="2800" b="1" kern="1200" dirty="0">
                <a:solidFill>
                  <a:srgbClr val="000000"/>
                </a:solidFill>
                <a:effectLst/>
                <a:latin typeface="Arial Black" panose="020B0A04020102020204" pitchFamily="34" charset="0"/>
                <a:ea typeface="+mj-ea"/>
                <a:cs typeface="+mj-cs"/>
              </a:rPr>
              <a:t>March 19, 2021</a:t>
            </a:r>
            <a:endParaRPr lang="en-US" dirty="0"/>
          </a:p>
        </p:txBody>
      </p:sp>
      <p:sp>
        <p:nvSpPr>
          <p:cNvPr id="4" name="Content Placeholder 3">
            <a:extLst>
              <a:ext uri="{FF2B5EF4-FFF2-40B4-BE49-F238E27FC236}">
                <a16:creationId xmlns:a16="http://schemas.microsoft.com/office/drawing/2014/main" id="{AAF13489-620D-40BF-9E76-BA6A83B03E7B}"/>
              </a:ext>
            </a:extLst>
          </p:cNvPr>
          <p:cNvSpPr>
            <a:spLocks noGrp="1"/>
          </p:cNvSpPr>
          <p:nvPr>
            <p:ph idx="1"/>
          </p:nvPr>
        </p:nvSpPr>
        <p:spPr>
          <a:xfrm>
            <a:off x="702251" y="2743200"/>
            <a:ext cx="10449795" cy="2476500"/>
          </a:xfrm>
        </p:spPr>
        <p:txBody>
          <a:bodyPr>
            <a:normAutofit/>
          </a:bodyPr>
          <a:lstStyle/>
          <a:p>
            <a:pPr marL="0" indent="0" fontAlgn="base">
              <a:lnSpc>
                <a:spcPct val="100000"/>
              </a:lnSpc>
              <a:spcBef>
                <a:spcPts val="0"/>
              </a:spcBef>
              <a:buNone/>
            </a:pPr>
            <a:r>
              <a:rPr lang="en-US" u="sng" dirty="0">
                <a:solidFill>
                  <a:srgbClr val="33927D"/>
                </a:solidFill>
                <a:latin typeface="Calibri" panose="020F0502020204030204" pitchFamily="34" charset="0"/>
                <a:cs typeface="Calibri" panose="020F0502020204030204" pitchFamily="34" charset="0"/>
              </a:rPr>
              <a:t>Agenda </a:t>
            </a:r>
          </a:p>
          <a:p>
            <a:pPr fontAlgn="base">
              <a:lnSpc>
                <a:spcPct val="100000"/>
              </a:lnSpc>
              <a:spcBef>
                <a:spcPts val="0"/>
              </a:spcBef>
            </a:pPr>
            <a:r>
              <a:rPr lang="en-US" dirty="0">
                <a:solidFill>
                  <a:srgbClr val="335B52"/>
                </a:solidFill>
                <a:latin typeface="Calibri" panose="020F0502020204030204" pitchFamily="34" charset="0"/>
                <a:cs typeface="Calibri" panose="020F0502020204030204" pitchFamily="34" charset="0"/>
              </a:rPr>
              <a:t>Strategic Plan update presentation</a:t>
            </a:r>
          </a:p>
          <a:p>
            <a:pPr marL="0" indent="0" fontAlgn="base">
              <a:lnSpc>
                <a:spcPct val="100000"/>
              </a:lnSpc>
              <a:spcBef>
                <a:spcPts val="0"/>
              </a:spcBef>
              <a:buNone/>
            </a:pPr>
            <a:endParaRPr lang="en-US" sz="1400" dirty="0">
              <a:solidFill>
                <a:srgbClr val="335B52"/>
              </a:solidFill>
              <a:latin typeface="Calibri" panose="020F0502020204030204" pitchFamily="34" charset="0"/>
              <a:cs typeface="Calibri" panose="020F0502020204030204" pitchFamily="34" charset="0"/>
            </a:endParaRPr>
          </a:p>
          <a:p>
            <a:pPr fontAlgn="base">
              <a:lnSpc>
                <a:spcPct val="100000"/>
              </a:lnSpc>
              <a:spcBef>
                <a:spcPts val="0"/>
              </a:spcBef>
            </a:pPr>
            <a:r>
              <a:rPr lang="en-US" dirty="0">
                <a:solidFill>
                  <a:srgbClr val="335B52"/>
                </a:solidFill>
                <a:latin typeface="Calibri" panose="020F0502020204030204" pitchFamily="34" charset="0"/>
                <a:cs typeface="Calibri" panose="020F0502020204030204" pitchFamily="34" charset="0"/>
              </a:rPr>
              <a:t>Small group discussions, breakout rooms</a:t>
            </a:r>
          </a:p>
          <a:p>
            <a:pPr marL="0" indent="0" fontAlgn="base">
              <a:lnSpc>
                <a:spcPct val="100000"/>
              </a:lnSpc>
              <a:spcBef>
                <a:spcPts val="0"/>
              </a:spcBef>
              <a:buNone/>
            </a:pPr>
            <a:endParaRPr lang="en-US" sz="1400" dirty="0">
              <a:solidFill>
                <a:srgbClr val="335B52"/>
              </a:solidFill>
              <a:latin typeface="Calibri" panose="020F0502020204030204" pitchFamily="34" charset="0"/>
              <a:cs typeface="Calibri" panose="020F0502020204030204" pitchFamily="34" charset="0"/>
            </a:endParaRPr>
          </a:p>
          <a:p>
            <a:pPr fontAlgn="base">
              <a:lnSpc>
                <a:spcPct val="100000"/>
              </a:lnSpc>
              <a:spcBef>
                <a:spcPts val="0"/>
              </a:spcBef>
            </a:pPr>
            <a:r>
              <a:rPr lang="en-US" dirty="0">
                <a:solidFill>
                  <a:srgbClr val="335B52"/>
                </a:solidFill>
                <a:latin typeface="Calibri" panose="020F0502020204030204" pitchFamily="34" charset="0"/>
                <a:cs typeface="Calibri" panose="020F0502020204030204" pitchFamily="34" charset="0"/>
              </a:rPr>
              <a:t>Large group discussion and Q&amp;A</a:t>
            </a:r>
          </a:p>
          <a:p>
            <a:pPr marL="0" indent="0">
              <a:buNone/>
            </a:pPr>
            <a:endParaRPr lang="en-US" dirty="0">
              <a:solidFill>
                <a:srgbClr val="18453B"/>
              </a:solidFill>
              <a:latin typeface="+mn-lt"/>
            </a:endParaRPr>
          </a:p>
        </p:txBody>
      </p:sp>
    </p:spTree>
    <p:extLst>
      <p:ext uri="{BB962C8B-B14F-4D97-AF65-F5344CB8AC3E}">
        <p14:creationId xmlns:p14="http://schemas.microsoft.com/office/powerpoint/2010/main" val="2098005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22E7-5B79-404B-878F-BC21C4E1F08E}"/>
              </a:ext>
            </a:extLst>
          </p:cNvPr>
          <p:cNvSpPr>
            <a:spLocks noGrp="1"/>
          </p:cNvSpPr>
          <p:nvPr>
            <p:ph type="title" idx="4294967295"/>
          </p:nvPr>
        </p:nvSpPr>
        <p:spPr>
          <a:xfrm>
            <a:off x="599958" y="195062"/>
            <a:ext cx="10515600" cy="1325563"/>
          </a:xfrm>
        </p:spPr>
        <p:txBody>
          <a:bodyPr/>
          <a:lstStyle/>
          <a:p>
            <a:r>
              <a:rPr lang="en-US" sz="2900" kern="1200" dirty="0">
                <a:solidFill>
                  <a:srgbClr val="18453B"/>
                </a:solidFill>
                <a:effectLst/>
                <a:latin typeface="Arial Black" panose="020B0A04020102020204" pitchFamily="34" charset="0"/>
                <a:ea typeface="+mj-ea"/>
                <a:cs typeface="+mj-cs"/>
              </a:rPr>
              <a:t>Strategic Themes (7 of 7)</a:t>
            </a:r>
            <a:endParaRPr lang="en-US" dirty="0"/>
          </a:p>
        </p:txBody>
      </p:sp>
      <p:sp>
        <p:nvSpPr>
          <p:cNvPr id="11" name="TextBox 10">
            <a:extLst>
              <a:ext uri="{FF2B5EF4-FFF2-40B4-BE49-F238E27FC236}">
                <a16:creationId xmlns:a16="http://schemas.microsoft.com/office/drawing/2014/main" id="{96AC538D-4322-4B41-9352-684DEB8A6B53}"/>
              </a:ext>
            </a:extLst>
          </p:cNvPr>
          <p:cNvSpPr txBox="1"/>
          <p:nvPr/>
        </p:nvSpPr>
        <p:spPr>
          <a:xfrm>
            <a:off x="599958" y="1181009"/>
            <a:ext cx="10821593" cy="1123384"/>
          </a:xfrm>
          <a:prstGeom prst="rect">
            <a:avLst/>
          </a:prstGeom>
          <a:solidFill>
            <a:srgbClr val="18453B"/>
          </a:solidFill>
          <a:ln w="12700">
            <a:solidFill>
              <a:srgbClr val="67A599"/>
            </a:solidFill>
          </a:ln>
        </p:spPr>
        <p:txBody>
          <a:bodyPr wrap="square" rtlCol="0" anchor="ctr">
            <a:spAutoFit/>
          </a:bodyPr>
          <a:lstStyle/>
          <a:p>
            <a:pPr marL="0" marR="0" algn="ctr"/>
            <a:endParaRPr lang="en-US" sz="800" b="1" i="1" dirty="0">
              <a:solidFill>
                <a:schemeClr val="bg1"/>
              </a:solidFill>
              <a:effectLst/>
              <a:ea typeface="Times New Roman" panose="02020603050405020304" pitchFamily="18" charset="0"/>
            </a:endParaRPr>
          </a:p>
          <a:p>
            <a:pPr marL="0" marR="0" algn="ctr"/>
            <a:endParaRPr lang="en-US" sz="800" b="1" i="1" dirty="0">
              <a:solidFill>
                <a:schemeClr val="bg1"/>
              </a:solidFill>
              <a:effectLst/>
              <a:ea typeface="Times New Roman" panose="02020603050405020304" pitchFamily="18" charset="0"/>
            </a:endParaRPr>
          </a:p>
          <a:p>
            <a:pPr marL="0" marR="0" algn="ctr"/>
            <a:r>
              <a:rPr lang="en-US" sz="2200" b="1" i="1" dirty="0">
                <a:solidFill>
                  <a:schemeClr val="bg1"/>
                </a:solidFill>
                <a:effectLst/>
                <a:ea typeface="Times New Roman" panose="02020603050405020304" pitchFamily="18" charset="0"/>
              </a:rPr>
              <a:t>Sustainable Health</a:t>
            </a:r>
            <a:endParaRPr lang="en-US" sz="500" b="1" i="1" dirty="0">
              <a:solidFill>
                <a:schemeClr val="bg1"/>
              </a:solidFill>
              <a:effectLst/>
              <a:ea typeface="Times New Roman" panose="02020603050405020304" pitchFamily="18" charset="0"/>
            </a:endParaRPr>
          </a:p>
          <a:p>
            <a:pPr marL="0" marR="0" algn="ctr">
              <a:spcBef>
                <a:spcPts val="0"/>
              </a:spcBef>
              <a:spcAft>
                <a:spcPts val="600"/>
              </a:spcAft>
            </a:pPr>
            <a:endParaRPr lang="en-US" sz="500" b="1" i="1" dirty="0">
              <a:solidFill>
                <a:schemeClr val="bg1"/>
              </a:solidFill>
              <a:effectLst/>
              <a:ea typeface="Times New Roman" panose="02020603050405020304" pitchFamily="18" charset="0"/>
            </a:endParaRPr>
          </a:p>
          <a:p>
            <a:pPr algn="ct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points below are not intended to be final or all-inclusive</a:t>
            </a:r>
          </a:p>
          <a:p>
            <a:pPr algn="ctr"/>
            <a:r>
              <a:rPr lang="en-US" sz="500" dirty="0"/>
              <a:t> </a:t>
            </a:r>
          </a:p>
        </p:txBody>
      </p:sp>
      <p:pic>
        <p:nvPicPr>
          <p:cNvPr id="19" name="Picture 18">
            <a:extLst>
              <a:ext uri="{FF2B5EF4-FFF2-40B4-BE49-F238E27FC236}">
                <a16:creationId xmlns:a16="http://schemas.microsoft.com/office/drawing/2014/main" id="{2BA8C39E-30D9-4124-82F1-1D6576176E5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7952" y="2438400"/>
            <a:ext cx="10405606" cy="3390899"/>
          </a:xfrm>
          <a:prstGeom prst="rect">
            <a:avLst/>
          </a:prstGeom>
          <a:solidFill>
            <a:srgbClr val="18453B"/>
          </a:solidFill>
          <a:ln>
            <a:noFill/>
          </a:ln>
        </p:spPr>
      </p:pic>
      <p:sp>
        <p:nvSpPr>
          <p:cNvPr id="3" name="TextBox 2">
            <a:extLst>
              <a:ext uri="{FF2B5EF4-FFF2-40B4-BE49-F238E27FC236}">
                <a16:creationId xmlns:a16="http://schemas.microsoft.com/office/drawing/2014/main" id="{2993E2F5-C194-4531-9240-6D9327ECF2BE}"/>
              </a:ext>
            </a:extLst>
          </p:cNvPr>
          <p:cNvSpPr txBox="1"/>
          <p:nvPr/>
        </p:nvSpPr>
        <p:spPr>
          <a:xfrm>
            <a:off x="1295400" y="2667000"/>
            <a:ext cx="9448800" cy="2308324"/>
          </a:xfrm>
          <a:prstGeom prst="rect">
            <a:avLst/>
          </a:prstGeom>
          <a:noFill/>
        </p:spPr>
        <p:txBody>
          <a:bodyPr wrap="square" rtlCol="0">
            <a:spAutoFit/>
          </a:bodyPr>
          <a:lstStyle/>
          <a:p>
            <a:pPr marL="285750" indent="-285750" fontAlgn="t">
              <a:buFont typeface="Wingdings" panose="05000000000000000000" pitchFamily="2" charset="2"/>
              <a:buChar char="Ø"/>
            </a:pPr>
            <a:r>
              <a:rPr lang="en-US">
                <a:solidFill>
                  <a:schemeClr val="bg1"/>
                </a:solidFill>
                <a:latin typeface="Calibri" panose="020F0502020204030204" pitchFamily="34" charset="0"/>
              </a:rPr>
              <a:t>We are committed to </a:t>
            </a:r>
            <a:r>
              <a:rPr lang="en-US" b="1">
                <a:solidFill>
                  <a:schemeClr val="bg1"/>
                </a:solidFill>
                <a:latin typeface="Calibri" panose="020F0502020204030204" pitchFamily="34" charset="0"/>
              </a:rPr>
              <a:t>improving quality of life for people everywhere </a:t>
            </a:r>
            <a:r>
              <a:rPr lang="en-US">
                <a:solidFill>
                  <a:schemeClr val="bg1"/>
                </a:solidFill>
                <a:latin typeface="Calibri" panose="020F0502020204030204" pitchFamily="34" charset="0"/>
              </a:rPr>
              <a:t>by addressing health and the systems that affect health. From delivering cutting-edge clinical care to investing in public health initiatives to advancing basic and translational biomedical research, we will:</a:t>
            </a:r>
          </a:p>
          <a:p>
            <a:pPr marL="742950" lvl="1" indent="-285750" fontAlgn="t">
              <a:buFont typeface="Wingdings" panose="05000000000000000000" pitchFamily="2" charset="2"/>
              <a:buChar char="Ø"/>
            </a:pPr>
            <a:r>
              <a:rPr lang="en-US">
                <a:solidFill>
                  <a:schemeClr val="bg1"/>
                </a:solidFill>
                <a:latin typeface="Calibri" panose="020F0502020204030204" pitchFamily="34" charset="0"/>
              </a:rPr>
              <a:t>Continue to partner with communities to </a:t>
            </a:r>
            <a:r>
              <a:rPr lang="en-US" b="1">
                <a:solidFill>
                  <a:schemeClr val="bg1"/>
                </a:solidFill>
                <a:latin typeface="Calibri" panose="020F0502020204030204" pitchFamily="34" charset="0"/>
              </a:rPr>
              <a:t>eliminate health disparities, co-develop solutions </a:t>
            </a:r>
            <a:r>
              <a:rPr lang="en-US">
                <a:solidFill>
                  <a:schemeClr val="bg1"/>
                </a:solidFill>
                <a:latin typeface="Calibri" panose="020F0502020204030204" pitchFamily="34" charset="0"/>
              </a:rPr>
              <a:t>and</a:t>
            </a:r>
            <a:r>
              <a:rPr lang="en-US" b="1">
                <a:solidFill>
                  <a:schemeClr val="bg1"/>
                </a:solidFill>
                <a:latin typeface="Calibri" panose="020F0502020204030204" pitchFamily="34" charset="0"/>
              </a:rPr>
              <a:t> advance healing and hope</a:t>
            </a:r>
            <a:endParaRPr lang="en-US">
              <a:solidFill>
                <a:schemeClr val="bg1"/>
              </a:solidFill>
              <a:latin typeface="Calibri" panose="020F0502020204030204" pitchFamily="34" charset="0"/>
            </a:endParaRPr>
          </a:p>
          <a:p>
            <a:pPr marL="742950" lvl="1" indent="-285750" fontAlgn="t">
              <a:buFont typeface="Wingdings" panose="05000000000000000000" pitchFamily="2" charset="2"/>
              <a:buChar char="Ø"/>
            </a:pPr>
            <a:r>
              <a:rPr lang="en-US">
                <a:solidFill>
                  <a:schemeClr val="bg1"/>
                </a:solidFill>
                <a:latin typeface="Calibri" panose="020F0502020204030204" pitchFamily="34" charset="0"/>
              </a:rPr>
              <a:t>Use a comprehensive approach to health, </a:t>
            </a:r>
            <a:r>
              <a:rPr lang="en-US" b="1">
                <a:solidFill>
                  <a:schemeClr val="bg1"/>
                </a:solidFill>
                <a:latin typeface="Calibri" panose="020F0502020204030204" pitchFamily="34" charset="0"/>
              </a:rPr>
              <a:t>leveraging expertise </a:t>
            </a:r>
            <a:r>
              <a:rPr lang="en-US">
                <a:solidFill>
                  <a:schemeClr val="bg1"/>
                </a:solidFill>
                <a:latin typeface="Calibri" panose="020F0502020204030204" pitchFamily="34" charset="0"/>
              </a:rPr>
              <a:t>and </a:t>
            </a:r>
            <a:r>
              <a:rPr lang="en-US" b="1">
                <a:solidFill>
                  <a:schemeClr val="bg1"/>
                </a:solidFill>
                <a:latin typeface="Calibri" panose="020F0502020204030204" pitchFamily="34" charset="0"/>
              </a:rPr>
              <a:t>research activity </a:t>
            </a:r>
            <a:r>
              <a:rPr lang="en-US">
                <a:solidFill>
                  <a:schemeClr val="bg1"/>
                </a:solidFill>
                <a:latin typeface="Calibri" panose="020F0502020204030204" pitchFamily="34" charset="0"/>
              </a:rPr>
              <a:t>in areas such as agriculture, the </a:t>
            </a:r>
            <a:r>
              <a:rPr lang="en-US" b="1">
                <a:solidFill>
                  <a:schemeClr val="bg1"/>
                </a:solidFill>
                <a:latin typeface="Calibri" panose="020F0502020204030204" pitchFamily="34" charset="0"/>
              </a:rPr>
              <a:t>environment </a:t>
            </a:r>
            <a:r>
              <a:rPr lang="en-US">
                <a:solidFill>
                  <a:schemeClr val="bg1"/>
                </a:solidFill>
                <a:latin typeface="Calibri" panose="020F0502020204030204" pitchFamily="34" charset="0"/>
              </a:rPr>
              <a:t>and the social and behavioral sciences</a:t>
            </a:r>
          </a:p>
          <a:p>
            <a:pPr marL="742950" lvl="1" indent="-285750" fontAlgn="t">
              <a:buFont typeface="Wingdings" panose="05000000000000000000" pitchFamily="2" charset="2"/>
              <a:buChar char="Ø"/>
            </a:pPr>
            <a:r>
              <a:rPr lang="en-US">
                <a:solidFill>
                  <a:schemeClr val="bg1"/>
                </a:solidFill>
                <a:latin typeface="Calibri" panose="020F0502020204030204" pitchFamily="34" charset="0"/>
              </a:rPr>
              <a:t>Pay special attention to the </a:t>
            </a:r>
            <a:r>
              <a:rPr lang="en-US" b="1">
                <a:solidFill>
                  <a:schemeClr val="bg1"/>
                </a:solidFill>
                <a:latin typeface="Calibri" panose="020F0502020204030204" pitchFamily="34" charset="0"/>
              </a:rPr>
              <a:t>physical and mental health </a:t>
            </a:r>
            <a:r>
              <a:rPr lang="en-US">
                <a:solidFill>
                  <a:schemeClr val="bg1"/>
                </a:solidFill>
                <a:latin typeface="Calibri" panose="020F0502020204030204" pitchFamily="34" charset="0"/>
              </a:rPr>
              <a:t>of our students, faculty and staff.</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8063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A5AB-BC5E-4CBA-962F-A04FF713DF98}"/>
              </a:ext>
            </a:extLst>
          </p:cNvPr>
          <p:cNvSpPr>
            <a:spLocks noGrp="1"/>
          </p:cNvSpPr>
          <p:nvPr>
            <p:ph type="title" idx="4294967295"/>
          </p:nvPr>
        </p:nvSpPr>
        <p:spPr>
          <a:xfrm>
            <a:off x="410831" y="281387"/>
            <a:ext cx="10515600" cy="1325563"/>
          </a:xfrm>
        </p:spPr>
        <p:txBody>
          <a:bodyPr/>
          <a:lstStyle/>
          <a:p>
            <a:pPr rtl="0" eaLnBrk="1" latinLnBrk="0" hangingPunct="1"/>
            <a:r>
              <a:rPr lang="en-US" sz="2900" kern="1200" dirty="0">
                <a:solidFill>
                  <a:srgbClr val="18453B"/>
                </a:solidFill>
                <a:effectLst/>
                <a:latin typeface="Arial Black" panose="020B0A04020102020204" pitchFamily="34" charset="0"/>
                <a:ea typeface="+mn-ea"/>
                <a:cs typeface="+mn-cs"/>
              </a:rPr>
              <a:t>Major Work to Come</a:t>
            </a:r>
            <a:endParaRPr lang="en-US" dirty="0">
              <a:effectLst/>
            </a:endParaRPr>
          </a:p>
          <a:p>
            <a:endParaRPr lang="en-US" dirty="0"/>
          </a:p>
        </p:txBody>
      </p:sp>
      <p:cxnSp>
        <p:nvCxnSpPr>
          <p:cNvPr id="7" name="Straight Connector 6">
            <a:extLst>
              <a:ext uri="{FF2B5EF4-FFF2-40B4-BE49-F238E27FC236}">
                <a16:creationId xmlns:a16="http://schemas.microsoft.com/office/drawing/2014/main" id="{694A34CB-C693-4CC3-8577-4FD84FDF5B25}"/>
              </a:ext>
              <a:ext uri="{C183D7F6-B498-43B3-948B-1728B52AA6E4}">
                <adec:decorative xmlns:adec="http://schemas.microsoft.com/office/drawing/2017/decorative" val="1"/>
              </a:ext>
            </a:extLst>
          </p:cNvPr>
          <p:cNvCxnSpPr>
            <a:cxnSpLocks/>
          </p:cNvCxnSpPr>
          <p:nvPr/>
        </p:nvCxnSpPr>
        <p:spPr>
          <a:xfrm>
            <a:off x="0" y="990600"/>
            <a:ext cx="12192000" cy="0"/>
          </a:xfrm>
          <a:prstGeom prst="line">
            <a:avLst/>
          </a:prstGeom>
          <a:noFill/>
          <a:ln w="12700" cap="flat" cmpd="sng" algn="ctr">
            <a:solidFill>
              <a:srgbClr val="18453B"/>
            </a:solidFill>
            <a:prstDash val="solid"/>
            <a:miter lim="800000"/>
          </a:ln>
          <a:effectLst/>
        </p:spPr>
      </p:cxnSp>
      <p:sp>
        <p:nvSpPr>
          <p:cNvPr id="10" name="Rectangle 121">
            <a:extLst>
              <a:ext uri="{FF2B5EF4-FFF2-40B4-BE49-F238E27FC236}">
                <a16:creationId xmlns:a16="http://schemas.microsoft.com/office/drawing/2014/main" id="{0F6A7009-B954-4623-BE72-37403C26FC63}"/>
              </a:ext>
            </a:extLst>
          </p:cNvPr>
          <p:cNvSpPr>
            <a:spLocks noChangeArrowheads="1"/>
          </p:cNvSpPr>
          <p:nvPr/>
        </p:nvSpPr>
        <p:spPr bwMode="auto">
          <a:xfrm>
            <a:off x="437064" y="1255848"/>
            <a:ext cx="3918825" cy="929257"/>
          </a:xfrm>
          <a:prstGeom prst="rect">
            <a:avLst/>
          </a:prstGeom>
          <a:solidFill>
            <a:srgbClr val="97A2A2">
              <a:alpha val="40000"/>
            </a:srgbClr>
          </a:solidFill>
          <a:ln w="19050">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18453B"/>
                </a:solidFill>
                <a:effectLst/>
                <a:uLnTx/>
                <a:uFillTx/>
                <a:latin typeface="Calibri"/>
                <a:ea typeface="ÇlÇr ñæí©" charset="0"/>
                <a:cs typeface="+mn-cs"/>
              </a:rPr>
              <a:t>   Articulate Goals &amp; Metrics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18453B"/>
                </a:solidFill>
                <a:effectLst/>
                <a:uLnTx/>
                <a:uFillTx/>
                <a:latin typeface="Calibri"/>
                <a:ea typeface="ÇlÇr ñæí©" charset="0"/>
                <a:cs typeface="+mn-cs"/>
              </a:rPr>
              <a:t>for Strategic Themes </a:t>
            </a:r>
          </a:p>
        </p:txBody>
      </p:sp>
      <p:pic>
        <p:nvPicPr>
          <p:cNvPr id="39" name="Graphic 38" descr="Map compass with solid fill">
            <a:extLst>
              <a:ext uri="{FF2B5EF4-FFF2-40B4-BE49-F238E27FC236}">
                <a16:creationId xmlns:a16="http://schemas.microsoft.com/office/drawing/2014/main" id="{9FF9DC42-774D-46B0-8891-351732F6CA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8413" y="1394343"/>
            <a:ext cx="676633" cy="676633"/>
          </a:xfrm>
          <a:prstGeom prst="rect">
            <a:avLst/>
          </a:prstGeom>
        </p:spPr>
      </p:pic>
      <p:sp>
        <p:nvSpPr>
          <p:cNvPr id="21" name="Rectangle 121">
            <a:extLst>
              <a:ext uri="{FF2B5EF4-FFF2-40B4-BE49-F238E27FC236}">
                <a16:creationId xmlns:a16="http://schemas.microsoft.com/office/drawing/2014/main" id="{03868043-6D9A-44B9-98C1-E9FC38B33DE8}"/>
              </a:ext>
            </a:extLst>
          </p:cNvPr>
          <p:cNvSpPr>
            <a:spLocks noChangeArrowheads="1"/>
          </p:cNvSpPr>
          <p:nvPr/>
        </p:nvSpPr>
        <p:spPr bwMode="auto">
          <a:xfrm>
            <a:off x="4353393" y="1252511"/>
            <a:ext cx="7824865" cy="924829"/>
          </a:xfrm>
          <a:prstGeom prst="rect">
            <a:avLst/>
          </a:prstGeom>
          <a:noFill/>
          <a:ln w="19050">
            <a:noFill/>
            <a:miter lim="800000"/>
            <a:headEnd/>
            <a:tailEnd/>
          </a:ln>
        </p:spPr>
        <p:txBody>
          <a:bodyPr vert="horz" wrap="square" lIns="91440" tIns="45720" rIns="91440" bIns="45720" numCol="1" anchor="ctr" anchorCtr="0" compatLnSpc="1">
            <a:prstTxWarp prst="textNoShape">
              <a:avLst/>
            </a:prstTxWarp>
          </a:bodyPr>
          <a:lstStyle/>
          <a:p>
            <a:pPr marL="165100" lvl="1">
              <a:lnSpc>
                <a:spcPct val="110000"/>
              </a:lnSpc>
              <a:spcBef>
                <a:spcPts val="0"/>
              </a:spcBef>
            </a:pPr>
            <a:r>
              <a:rPr lang="en-US" sz="2000" b="1" i="1" kern="0" dirty="0">
                <a:solidFill>
                  <a:srgbClr val="18453B">
                    <a:lumMod val="75000"/>
                    <a:lumOff val="25000"/>
                  </a:srgbClr>
                </a:solidFill>
                <a:ea typeface="ÇlÇr ñæí©" charset="0"/>
              </a:rPr>
              <a:t>MARCH – APRIL 2021</a:t>
            </a:r>
            <a:endParaRPr lang="en-US" sz="2000" b="1" dirty="0">
              <a:solidFill>
                <a:srgbClr val="18453B"/>
              </a:solidFill>
            </a:endParaRPr>
          </a:p>
        </p:txBody>
      </p:sp>
      <p:sp>
        <p:nvSpPr>
          <p:cNvPr id="22" name="Rectangle 121">
            <a:extLst>
              <a:ext uri="{FF2B5EF4-FFF2-40B4-BE49-F238E27FC236}">
                <a16:creationId xmlns:a16="http://schemas.microsoft.com/office/drawing/2014/main" id="{B92DF236-8D18-4952-A588-ED4D35D322E6}"/>
              </a:ext>
            </a:extLst>
          </p:cNvPr>
          <p:cNvSpPr>
            <a:spLocks noChangeArrowheads="1"/>
          </p:cNvSpPr>
          <p:nvPr/>
        </p:nvSpPr>
        <p:spPr bwMode="auto">
          <a:xfrm>
            <a:off x="417078" y="2459028"/>
            <a:ext cx="3960047" cy="929256"/>
          </a:xfrm>
          <a:prstGeom prst="rect">
            <a:avLst/>
          </a:prstGeom>
          <a:solidFill>
            <a:srgbClr val="97A2A2">
              <a:alpha val="40000"/>
            </a:srgbClr>
          </a:solidFill>
          <a:ln w="19050">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18453B"/>
                </a:solidFill>
                <a:effectLst/>
                <a:uLnTx/>
                <a:uFillTx/>
                <a:latin typeface="Calibri"/>
                <a:ea typeface="ÇlÇr ñæí©" charset="0"/>
                <a:cs typeface="+mn-cs"/>
              </a:rPr>
              <a:t>     Documentation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18453B"/>
                </a:solidFill>
                <a:effectLst/>
                <a:uLnTx/>
                <a:uFillTx/>
                <a:latin typeface="Calibri"/>
                <a:ea typeface="ÇlÇr ñæí©" charset="0"/>
                <a:cs typeface="+mn-cs"/>
              </a:rPr>
              <a:t>of Process</a:t>
            </a:r>
          </a:p>
        </p:txBody>
      </p:sp>
      <p:pic>
        <p:nvPicPr>
          <p:cNvPr id="40" name="Graphic 39" descr="Document with solid fill">
            <a:extLst>
              <a:ext uri="{FF2B5EF4-FFF2-40B4-BE49-F238E27FC236}">
                <a16:creationId xmlns:a16="http://schemas.microsoft.com/office/drawing/2014/main" id="{3F64F6A0-9F9D-4113-9C8C-FF56AD764E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78428" y="2579631"/>
            <a:ext cx="688049" cy="688049"/>
          </a:xfrm>
          <a:prstGeom prst="rect">
            <a:avLst/>
          </a:prstGeom>
        </p:spPr>
      </p:pic>
      <p:sp>
        <p:nvSpPr>
          <p:cNvPr id="35" name="Rectangle 121">
            <a:extLst>
              <a:ext uri="{FF2B5EF4-FFF2-40B4-BE49-F238E27FC236}">
                <a16:creationId xmlns:a16="http://schemas.microsoft.com/office/drawing/2014/main" id="{80782ADF-E906-4996-9A16-52A7C0391F99}"/>
              </a:ext>
            </a:extLst>
          </p:cNvPr>
          <p:cNvSpPr>
            <a:spLocks noChangeArrowheads="1"/>
          </p:cNvSpPr>
          <p:nvPr/>
        </p:nvSpPr>
        <p:spPr bwMode="auto">
          <a:xfrm>
            <a:off x="4300925" y="2463455"/>
            <a:ext cx="7824865" cy="924829"/>
          </a:xfrm>
          <a:prstGeom prst="rect">
            <a:avLst/>
          </a:prstGeom>
          <a:noFill/>
          <a:ln w="19050">
            <a:noFill/>
            <a:miter lim="800000"/>
            <a:headEnd/>
            <a:tailEnd/>
          </a:ln>
        </p:spPr>
        <p:txBody>
          <a:bodyPr vert="horz" wrap="square" lIns="91440" tIns="45720" rIns="91440" bIns="45720" numCol="1" anchor="ctr" anchorCtr="0" compatLnSpc="1">
            <a:prstTxWarp prst="textNoShape">
              <a:avLst/>
            </a:prstTxWarp>
          </a:bodyPr>
          <a:lstStyle/>
          <a:p>
            <a:pPr marL="165100" lvl="1">
              <a:lnSpc>
                <a:spcPct val="110000"/>
              </a:lnSpc>
              <a:spcBef>
                <a:spcPts val="0"/>
              </a:spcBef>
            </a:pPr>
            <a:r>
              <a:rPr lang="en-US" sz="2000" b="1" i="1" kern="0" dirty="0">
                <a:solidFill>
                  <a:srgbClr val="18453B">
                    <a:lumMod val="75000"/>
                    <a:lumOff val="25000"/>
                  </a:srgbClr>
                </a:solidFill>
                <a:ea typeface="ÇlÇr ñæí©" charset="0"/>
              </a:rPr>
              <a:t>NOVEMBER 2020 – JUNE 2021</a:t>
            </a:r>
            <a:endParaRPr lang="en-US" sz="2000" b="1" dirty="0">
              <a:solidFill>
                <a:srgbClr val="18453B"/>
              </a:solidFill>
            </a:endParaRPr>
          </a:p>
        </p:txBody>
      </p:sp>
      <p:sp>
        <p:nvSpPr>
          <p:cNvPr id="25" name="Rectangle 121">
            <a:extLst>
              <a:ext uri="{FF2B5EF4-FFF2-40B4-BE49-F238E27FC236}">
                <a16:creationId xmlns:a16="http://schemas.microsoft.com/office/drawing/2014/main" id="{B6AB0CBC-8A28-4734-93D3-54CFD188CF9C}"/>
              </a:ext>
            </a:extLst>
          </p:cNvPr>
          <p:cNvSpPr>
            <a:spLocks noChangeArrowheads="1"/>
          </p:cNvSpPr>
          <p:nvPr/>
        </p:nvSpPr>
        <p:spPr bwMode="auto">
          <a:xfrm>
            <a:off x="410831" y="3677693"/>
            <a:ext cx="3983781" cy="929256"/>
          </a:xfrm>
          <a:prstGeom prst="rect">
            <a:avLst/>
          </a:prstGeom>
          <a:solidFill>
            <a:srgbClr val="97A2A2">
              <a:alpha val="40000"/>
            </a:srgbClr>
          </a:solidFill>
          <a:ln w="19050">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18453B"/>
                </a:solidFill>
                <a:effectLst/>
                <a:uLnTx/>
                <a:uFillTx/>
                <a:latin typeface="Calibri"/>
                <a:ea typeface="ÇlÇr ñæí©" charset="0"/>
                <a:cs typeface="+mn-cs"/>
              </a:rPr>
              <a:t>Recommendations for Implementation</a:t>
            </a:r>
          </a:p>
        </p:txBody>
      </p:sp>
      <p:pic>
        <p:nvPicPr>
          <p:cNvPr id="31" name="Graphic 30" descr="Megaphone1 with solid fill">
            <a:extLst>
              <a:ext uri="{FF2B5EF4-FFF2-40B4-BE49-F238E27FC236}">
                <a16:creationId xmlns:a16="http://schemas.microsoft.com/office/drawing/2014/main" id="{71A925A3-ACDC-4E10-9DBD-3405954427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72182" y="3742705"/>
            <a:ext cx="794803" cy="794803"/>
          </a:xfrm>
          <a:prstGeom prst="rect">
            <a:avLst/>
          </a:prstGeom>
        </p:spPr>
      </p:pic>
      <p:sp>
        <p:nvSpPr>
          <p:cNvPr id="36" name="Rectangle 121">
            <a:extLst>
              <a:ext uri="{FF2B5EF4-FFF2-40B4-BE49-F238E27FC236}">
                <a16:creationId xmlns:a16="http://schemas.microsoft.com/office/drawing/2014/main" id="{F7634ADD-1457-463C-BE08-5479BB243219}"/>
              </a:ext>
            </a:extLst>
          </p:cNvPr>
          <p:cNvSpPr>
            <a:spLocks noChangeArrowheads="1"/>
          </p:cNvSpPr>
          <p:nvPr/>
        </p:nvSpPr>
        <p:spPr bwMode="auto">
          <a:xfrm>
            <a:off x="4353393" y="3724349"/>
            <a:ext cx="7824865" cy="924829"/>
          </a:xfrm>
          <a:prstGeom prst="rect">
            <a:avLst/>
          </a:prstGeom>
          <a:noFill/>
          <a:ln w="19050">
            <a:noFill/>
            <a:miter lim="800000"/>
            <a:headEnd/>
            <a:tailEnd/>
          </a:ln>
        </p:spPr>
        <p:txBody>
          <a:bodyPr vert="horz" wrap="square" lIns="91440" tIns="45720" rIns="91440" bIns="45720" numCol="1" anchor="ctr" anchorCtr="0" compatLnSpc="1">
            <a:prstTxWarp prst="textNoShape">
              <a:avLst/>
            </a:prstTxWarp>
          </a:bodyPr>
          <a:lstStyle/>
          <a:p>
            <a:pPr marL="165100" lvl="1">
              <a:lnSpc>
                <a:spcPct val="110000"/>
              </a:lnSpc>
              <a:spcBef>
                <a:spcPts val="0"/>
              </a:spcBef>
            </a:pPr>
            <a:r>
              <a:rPr lang="en-US" sz="2000" b="1" i="1" kern="0" dirty="0">
                <a:solidFill>
                  <a:srgbClr val="18453B">
                    <a:lumMod val="75000"/>
                    <a:lumOff val="25000"/>
                  </a:srgbClr>
                </a:solidFill>
                <a:ea typeface="ÇlÇr ñæí©" charset="0"/>
              </a:rPr>
              <a:t>JANUARY – JUNE 2021</a:t>
            </a:r>
            <a:endParaRPr lang="en-US" sz="2000" b="1" dirty="0">
              <a:solidFill>
                <a:srgbClr val="18453B"/>
              </a:solidFill>
            </a:endParaRPr>
          </a:p>
        </p:txBody>
      </p:sp>
      <p:sp>
        <p:nvSpPr>
          <p:cNvPr id="18" name="Rectangle 121">
            <a:extLst>
              <a:ext uri="{FF2B5EF4-FFF2-40B4-BE49-F238E27FC236}">
                <a16:creationId xmlns:a16="http://schemas.microsoft.com/office/drawing/2014/main" id="{1B399BD1-74F1-48F6-89D4-B700D1F53F1A}"/>
              </a:ext>
            </a:extLst>
          </p:cNvPr>
          <p:cNvSpPr>
            <a:spLocks noChangeArrowheads="1"/>
          </p:cNvSpPr>
          <p:nvPr/>
        </p:nvSpPr>
        <p:spPr bwMode="auto">
          <a:xfrm>
            <a:off x="417078" y="4874600"/>
            <a:ext cx="3962545" cy="929256"/>
          </a:xfrm>
          <a:prstGeom prst="rect">
            <a:avLst/>
          </a:prstGeom>
          <a:solidFill>
            <a:srgbClr val="97A2A2">
              <a:alpha val="40000"/>
            </a:srgbClr>
          </a:solidFill>
          <a:ln w="19050">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18453B"/>
                </a:solidFill>
                <a:effectLst/>
                <a:uLnTx/>
                <a:uFillTx/>
                <a:latin typeface="Calibri"/>
                <a:ea typeface="ÇlÇr ñæí©" charset="0"/>
                <a:cs typeface="+mn-cs"/>
              </a:rPr>
              <a:t>     </a:t>
            </a:r>
            <a:r>
              <a:rPr lang="en-US" sz="2000" b="1" kern="0">
                <a:solidFill>
                  <a:srgbClr val="18453B"/>
                </a:solidFill>
                <a:latin typeface="Calibri"/>
                <a:ea typeface="ÇlÇr ñæí©" charset="0"/>
              </a:rPr>
              <a:t>Present Final Report </a:t>
            </a:r>
            <a:r>
              <a:rPr lang="en-US" sz="2000" b="1" kern="0" dirty="0">
                <a:solidFill>
                  <a:srgbClr val="18453B"/>
                </a:solidFill>
                <a:latin typeface="Calibri"/>
                <a:ea typeface="ÇlÇr ñæí©" charset="0"/>
              </a:rPr>
              <a:t>to </a:t>
            </a:r>
            <a:br>
              <a:rPr lang="en-US" sz="2000" b="1" kern="0" dirty="0">
                <a:solidFill>
                  <a:srgbClr val="18453B"/>
                </a:solidFill>
                <a:latin typeface="Calibri"/>
                <a:ea typeface="ÇlÇr ñæí©" charset="0"/>
              </a:rPr>
            </a:br>
            <a:r>
              <a:rPr lang="en-US" sz="2000" b="1" kern="0" dirty="0">
                <a:solidFill>
                  <a:srgbClr val="18453B"/>
                </a:solidFill>
                <a:latin typeface="Calibri"/>
                <a:ea typeface="ÇlÇr ñæí©" charset="0"/>
              </a:rPr>
              <a:t>Board of Trustees</a:t>
            </a:r>
            <a:endParaRPr kumimoji="0" lang="en-US" sz="2000" b="1" i="0" u="none" strike="noStrike" kern="0" cap="none" spc="0" normalizeH="0" baseline="0" noProof="0" dirty="0">
              <a:ln>
                <a:noFill/>
              </a:ln>
              <a:solidFill>
                <a:srgbClr val="18453B"/>
              </a:solidFill>
              <a:effectLst/>
              <a:uLnTx/>
              <a:uFillTx/>
              <a:latin typeface="Calibri"/>
              <a:ea typeface="ÇlÇr ñæí©" charset="0"/>
              <a:cs typeface="+mn-cs"/>
            </a:endParaRPr>
          </a:p>
        </p:txBody>
      </p:sp>
      <p:pic>
        <p:nvPicPr>
          <p:cNvPr id="20" name="Graphic 19" descr="Teacher with solid fill">
            <a:extLst>
              <a:ext uri="{FF2B5EF4-FFF2-40B4-BE49-F238E27FC236}">
                <a16:creationId xmlns:a16="http://schemas.microsoft.com/office/drawing/2014/main" id="{07F5D768-0887-4C9F-B36A-225A366E18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78428" y="4995203"/>
            <a:ext cx="688049" cy="688049"/>
          </a:xfrm>
          <a:prstGeom prst="rect">
            <a:avLst/>
          </a:prstGeom>
        </p:spPr>
      </p:pic>
      <p:sp>
        <p:nvSpPr>
          <p:cNvPr id="19" name="Rectangle 121">
            <a:extLst>
              <a:ext uri="{FF2B5EF4-FFF2-40B4-BE49-F238E27FC236}">
                <a16:creationId xmlns:a16="http://schemas.microsoft.com/office/drawing/2014/main" id="{F8BA3509-7056-4064-A44E-6CBB8F7FBB22}"/>
              </a:ext>
            </a:extLst>
          </p:cNvPr>
          <p:cNvSpPr>
            <a:spLocks noChangeArrowheads="1"/>
          </p:cNvSpPr>
          <p:nvPr/>
        </p:nvSpPr>
        <p:spPr bwMode="auto">
          <a:xfrm>
            <a:off x="4300925" y="4879027"/>
            <a:ext cx="7824865" cy="924829"/>
          </a:xfrm>
          <a:prstGeom prst="rect">
            <a:avLst/>
          </a:prstGeom>
          <a:noFill/>
          <a:ln w="19050">
            <a:noFill/>
            <a:miter lim="800000"/>
            <a:headEnd/>
            <a:tailEnd/>
          </a:ln>
        </p:spPr>
        <p:txBody>
          <a:bodyPr vert="horz" wrap="square" lIns="91440" tIns="45720" rIns="91440" bIns="45720" numCol="1" anchor="ctr" anchorCtr="0" compatLnSpc="1">
            <a:prstTxWarp prst="textNoShape">
              <a:avLst/>
            </a:prstTxWarp>
          </a:bodyPr>
          <a:lstStyle/>
          <a:p>
            <a:pPr marL="165100" lvl="1">
              <a:lnSpc>
                <a:spcPct val="110000"/>
              </a:lnSpc>
              <a:spcBef>
                <a:spcPts val="0"/>
              </a:spcBef>
            </a:pPr>
            <a:r>
              <a:rPr lang="en-US" sz="2000" b="1" i="1" kern="0" dirty="0">
                <a:solidFill>
                  <a:srgbClr val="18453B">
                    <a:lumMod val="75000"/>
                    <a:lumOff val="25000"/>
                  </a:srgbClr>
                </a:solidFill>
                <a:ea typeface="ÇlÇr ñæí©" charset="0"/>
              </a:rPr>
              <a:t>JUNE 2021</a:t>
            </a:r>
            <a:endParaRPr lang="en-US" sz="2000" b="1" dirty="0">
              <a:solidFill>
                <a:srgbClr val="18453B"/>
              </a:solidFill>
            </a:endParaRPr>
          </a:p>
        </p:txBody>
      </p:sp>
    </p:spTree>
    <p:extLst>
      <p:ext uri="{BB962C8B-B14F-4D97-AF65-F5344CB8AC3E}">
        <p14:creationId xmlns:p14="http://schemas.microsoft.com/office/powerpoint/2010/main" val="230815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F30EAD-B11A-4F71-AAF7-A459E2E1EDC1}"/>
              </a:ext>
            </a:extLst>
          </p:cNvPr>
          <p:cNvSpPr>
            <a:spLocks noGrp="1"/>
          </p:cNvSpPr>
          <p:nvPr>
            <p:ph idx="1"/>
          </p:nvPr>
        </p:nvSpPr>
        <p:spPr>
          <a:xfrm>
            <a:off x="685800" y="990600"/>
            <a:ext cx="10515600" cy="4724400"/>
          </a:xfrm>
        </p:spPr>
        <p:txBody>
          <a:bodyPr>
            <a:normAutofit/>
          </a:bodyPr>
          <a:lstStyle/>
          <a:p>
            <a:pPr marL="0" indent="0">
              <a:buNone/>
            </a:pPr>
            <a:endParaRPr lang="en-US" sz="3200" dirty="0">
              <a:solidFill>
                <a:srgbClr val="534F53"/>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800" b="1" dirty="0">
                <a:solidFill>
                  <a:srgbClr val="33927D"/>
                </a:solidFill>
                <a:latin typeface="+mn-lt"/>
                <a:cs typeface="Calibri" panose="020F0502020204030204" pitchFamily="34" charset="0"/>
              </a:rPr>
              <a:t>Format </a:t>
            </a:r>
          </a:p>
          <a:p>
            <a:pPr>
              <a:lnSpc>
                <a:spcPct val="100000"/>
              </a:lnSpc>
              <a:spcBef>
                <a:spcPts val="0"/>
              </a:spcBef>
            </a:pPr>
            <a:r>
              <a:rPr lang="en-US" sz="2400" dirty="0">
                <a:solidFill>
                  <a:srgbClr val="335B52"/>
                </a:solidFill>
                <a:latin typeface="+mn-lt"/>
                <a:cs typeface="Calibri" panose="020F0502020204030204" pitchFamily="34" charset="0"/>
              </a:rPr>
              <a:t>6 strategic themes  X  3 small groups devoted to each = 18 breakout rooms </a:t>
            </a:r>
          </a:p>
          <a:p>
            <a:pPr marL="0" indent="0">
              <a:lnSpc>
                <a:spcPct val="100000"/>
              </a:lnSpc>
              <a:spcBef>
                <a:spcPts val="0"/>
              </a:spcBef>
              <a:buNone/>
            </a:pPr>
            <a:endParaRPr lang="en-US" sz="2400" dirty="0">
              <a:solidFill>
                <a:srgbClr val="335B52"/>
              </a:solidFill>
              <a:latin typeface="+mn-lt"/>
              <a:cs typeface="Calibri" panose="020F0502020204030204" pitchFamily="34" charset="0"/>
            </a:endParaRPr>
          </a:p>
          <a:p>
            <a:pPr marL="0" indent="0">
              <a:buNone/>
            </a:pPr>
            <a:r>
              <a:rPr lang="en-US" sz="2800" b="1" dirty="0">
                <a:solidFill>
                  <a:srgbClr val="33927D"/>
                </a:solidFill>
                <a:latin typeface="+mn-lt"/>
              </a:rPr>
              <a:t>Discussion points to consider</a:t>
            </a:r>
            <a:endParaRPr lang="en-US" sz="500" b="1" dirty="0">
              <a:solidFill>
                <a:srgbClr val="33927D"/>
              </a:solidFill>
              <a:latin typeface="+mn-lt"/>
            </a:endParaRPr>
          </a:p>
          <a:p>
            <a:pPr marL="0" indent="0">
              <a:buNone/>
            </a:pPr>
            <a:endParaRPr lang="en-US" sz="500" b="1" dirty="0">
              <a:solidFill>
                <a:srgbClr val="33927D"/>
              </a:solidFill>
              <a:latin typeface="+mn-lt"/>
            </a:endParaRPr>
          </a:p>
          <a:p>
            <a:pPr marL="342900" marR="0" lvl="0" indent="-342900">
              <a:spcBef>
                <a:spcPts val="0"/>
              </a:spcBef>
              <a:spcAft>
                <a:spcPts val="0"/>
              </a:spcAft>
              <a:buFont typeface="Symbol" panose="05050102010706020507" pitchFamily="18" charset="2"/>
              <a:buChar char=""/>
            </a:pPr>
            <a:r>
              <a:rPr lang="en-US" sz="2400" dirty="0">
                <a:solidFill>
                  <a:srgbClr val="335B52"/>
                </a:solidFill>
                <a:effectLst/>
                <a:latin typeface="+mn-lt"/>
                <a:ea typeface="Calibri" panose="020F0502020204030204" pitchFamily="34" charset="0"/>
                <a:cs typeface="Arial" panose="020B0604020202020204" pitchFamily="34" charset="0"/>
              </a:rPr>
              <a:t>Discuss university-level goals that when successfully met will mark significant achievement in this theme. </a:t>
            </a:r>
          </a:p>
          <a:p>
            <a:pPr marL="0" marR="0" lvl="0" indent="0">
              <a:spcBef>
                <a:spcPts val="0"/>
              </a:spcBef>
              <a:spcAft>
                <a:spcPts val="0"/>
              </a:spcAft>
              <a:buNone/>
            </a:pPr>
            <a:endParaRPr lang="en-US" sz="2400" dirty="0">
              <a:solidFill>
                <a:srgbClr val="335B52"/>
              </a:solidFill>
              <a:effectLst/>
              <a:latin typeface="+mn-lt"/>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dirty="0">
                <a:solidFill>
                  <a:srgbClr val="335B52"/>
                </a:solidFill>
                <a:effectLst/>
                <a:latin typeface="+mn-lt"/>
                <a:ea typeface="Calibri" panose="020F0502020204030204" pitchFamily="34" charset="0"/>
                <a:cs typeface="Arial" panose="020B0604020202020204" pitchFamily="34" charset="0"/>
              </a:rPr>
              <a:t>Discuss additional recommendations for points to consider in articulating the strategic theme.</a:t>
            </a:r>
          </a:p>
          <a:p>
            <a:pPr marL="0" indent="0">
              <a:buNone/>
            </a:pPr>
            <a:endParaRPr lang="en-US" sz="2400" dirty="0">
              <a:solidFill>
                <a:srgbClr val="534F53"/>
              </a:solidFill>
              <a:latin typeface="+mn-lt"/>
            </a:endParaRPr>
          </a:p>
          <a:p>
            <a:pPr marL="0" indent="0">
              <a:buNone/>
            </a:pPr>
            <a:endParaRPr lang="en-US" sz="3200" dirty="0">
              <a:solidFill>
                <a:srgbClr val="534F53"/>
              </a:solidFill>
              <a:latin typeface="Gotham-Bold"/>
            </a:endParaRPr>
          </a:p>
          <a:p>
            <a:pPr marL="0" indent="0">
              <a:buNone/>
            </a:pPr>
            <a:endParaRPr lang="en-US" sz="3200" dirty="0">
              <a:solidFill>
                <a:srgbClr val="534F53"/>
              </a:solidFill>
              <a:latin typeface="Gotham-Bold"/>
            </a:endParaRPr>
          </a:p>
          <a:p>
            <a:pPr marL="0" indent="0">
              <a:buNone/>
            </a:pPr>
            <a:endParaRPr lang="en-US" sz="3200" dirty="0">
              <a:solidFill>
                <a:srgbClr val="534F53"/>
              </a:solidFill>
              <a:latin typeface="Gotham-Bold"/>
            </a:endParaRPr>
          </a:p>
          <a:p>
            <a:pPr marL="0" indent="0">
              <a:buNone/>
            </a:pPr>
            <a:endParaRPr lang="en-US" sz="3200" dirty="0">
              <a:solidFill>
                <a:srgbClr val="534F53"/>
              </a:solidFill>
              <a:latin typeface="Gotham-Bold"/>
            </a:endParaRPr>
          </a:p>
        </p:txBody>
      </p:sp>
      <p:sp>
        <p:nvSpPr>
          <p:cNvPr id="3" name="Title 2">
            <a:extLst>
              <a:ext uri="{FF2B5EF4-FFF2-40B4-BE49-F238E27FC236}">
                <a16:creationId xmlns:a16="http://schemas.microsoft.com/office/drawing/2014/main" id="{EDBDB77E-A8B6-44F4-8600-2676D5888878}"/>
              </a:ext>
            </a:extLst>
          </p:cNvPr>
          <p:cNvSpPr>
            <a:spLocks noGrp="1"/>
          </p:cNvSpPr>
          <p:nvPr>
            <p:ph type="title" idx="4294967295"/>
          </p:nvPr>
        </p:nvSpPr>
        <p:spPr>
          <a:xfrm>
            <a:off x="685800" y="327818"/>
            <a:ext cx="10515600" cy="1325563"/>
          </a:xfrm>
        </p:spPr>
        <p:txBody>
          <a:bodyPr/>
          <a:lstStyle/>
          <a:p>
            <a:pPr rtl="0" eaLnBrk="1" latinLnBrk="0" hangingPunct="1"/>
            <a:r>
              <a:rPr lang="en-US" sz="2900" kern="1200" dirty="0">
                <a:solidFill>
                  <a:srgbClr val="335B52"/>
                </a:solidFill>
                <a:effectLst/>
                <a:latin typeface="Arial Black" panose="020B0A04020102020204" pitchFamily="34" charset="0"/>
                <a:ea typeface="+mn-ea"/>
                <a:cs typeface="Arial" panose="020B0604020202020204" pitchFamily="34" charset="0"/>
              </a:rPr>
              <a:t>Breakout Discussions</a:t>
            </a:r>
            <a:endParaRPr lang="en-US" dirty="0">
              <a:effectLst/>
            </a:endParaRPr>
          </a:p>
        </p:txBody>
      </p:sp>
    </p:spTree>
    <p:extLst>
      <p:ext uri="{BB962C8B-B14F-4D97-AF65-F5344CB8AC3E}">
        <p14:creationId xmlns:p14="http://schemas.microsoft.com/office/powerpoint/2010/main" val="3747557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563828-B3BD-4BCB-8A30-94BAEC5F6932}"/>
              </a:ext>
            </a:extLst>
          </p:cNvPr>
          <p:cNvSpPr>
            <a:spLocks noGrp="1"/>
          </p:cNvSpPr>
          <p:nvPr>
            <p:ph type="title" idx="4294967295"/>
          </p:nvPr>
        </p:nvSpPr>
        <p:spPr/>
        <p:txBody>
          <a:bodyPr/>
          <a:lstStyle/>
          <a:p>
            <a:pPr rtl="0" eaLnBrk="1" latinLnBrk="0" hangingPunct="1"/>
            <a:r>
              <a:rPr lang="en-US" sz="2900" kern="1200" dirty="0">
                <a:solidFill>
                  <a:srgbClr val="335B52"/>
                </a:solidFill>
                <a:effectLst/>
                <a:latin typeface="Arial Black" panose="020B0A04020102020204" pitchFamily="34" charset="0"/>
                <a:ea typeface="+mn-ea"/>
                <a:cs typeface="Arial" panose="020B0604020202020204" pitchFamily="34" charset="0"/>
              </a:rPr>
              <a:t>Group Discussion</a:t>
            </a:r>
            <a:endParaRPr lang="en-US" dirty="0"/>
          </a:p>
        </p:txBody>
      </p:sp>
      <p:sp>
        <p:nvSpPr>
          <p:cNvPr id="2" name="Content Placeholder 1">
            <a:extLst>
              <a:ext uri="{FF2B5EF4-FFF2-40B4-BE49-F238E27FC236}">
                <a16:creationId xmlns:a16="http://schemas.microsoft.com/office/drawing/2014/main" id="{CDF30EAD-B11A-4F71-AAF7-A459E2E1EDC1}"/>
              </a:ext>
            </a:extLst>
          </p:cNvPr>
          <p:cNvSpPr>
            <a:spLocks noGrp="1"/>
          </p:cNvSpPr>
          <p:nvPr>
            <p:ph idx="1"/>
          </p:nvPr>
        </p:nvSpPr>
        <p:spPr>
          <a:xfrm>
            <a:off x="838200" y="1690688"/>
            <a:ext cx="9601200" cy="4114800"/>
          </a:xfrm>
        </p:spPr>
        <p:txBody>
          <a:bodyPr>
            <a:normAutofit/>
          </a:bodyPr>
          <a:lstStyle/>
          <a:p>
            <a:r>
              <a:rPr lang="en-US" sz="2800" dirty="0">
                <a:solidFill>
                  <a:srgbClr val="33927D"/>
                </a:solidFill>
                <a:latin typeface="+mn-lt"/>
              </a:rPr>
              <a:t>Please remember to submit Qualtrics forms from breakout rooms!  Thank you.</a:t>
            </a:r>
          </a:p>
          <a:p>
            <a:endParaRPr lang="en-US" sz="2800" dirty="0">
              <a:solidFill>
                <a:srgbClr val="33927D"/>
              </a:solidFill>
              <a:latin typeface="+mn-lt"/>
            </a:endParaRPr>
          </a:p>
          <a:p>
            <a:r>
              <a:rPr lang="en-US" sz="2800" dirty="0">
                <a:solidFill>
                  <a:srgbClr val="33927D"/>
                </a:solidFill>
                <a:latin typeface="+mn-lt"/>
              </a:rPr>
              <a:t>Please submit questions in the Zoom Chat</a:t>
            </a:r>
          </a:p>
          <a:p>
            <a:endParaRPr lang="en-US" sz="2800" dirty="0">
              <a:solidFill>
                <a:srgbClr val="33927D"/>
              </a:solidFill>
              <a:latin typeface="+mn-lt"/>
            </a:endParaRPr>
          </a:p>
          <a:p>
            <a:r>
              <a:rPr lang="en-US" sz="2800" dirty="0">
                <a:solidFill>
                  <a:srgbClr val="33927D"/>
                </a:solidFill>
                <a:latin typeface="+mn-lt"/>
              </a:rPr>
              <a:t>Questions will be collated and asked aloud to Joe and Vennie, as time permits</a:t>
            </a:r>
            <a:endParaRPr lang="en-US" sz="3200" dirty="0">
              <a:solidFill>
                <a:srgbClr val="534F53"/>
              </a:solidFill>
              <a:latin typeface="+mn-lt"/>
            </a:endParaRPr>
          </a:p>
          <a:p>
            <a:pPr marL="0" indent="0">
              <a:buNone/>
            </a:pPr>
            <a:endParaRPr lang="en-US" sz="3200" dirty="0">
              <a:solidFill>
                <a:srgbClr val="534F53"/>
              </a:solidFill>
              <a:latin typeface="Gotham-Bold"/>
            </a:endParaRPr>
          </a:p>
        </p:txBody>
      </p:sp>
    </p:spTree>
    <p:extLst>
      <p:ext uri="{BB962C8B-B14F-4D97-AF65-F5344CB8AC3E}">
        <p14:creationId xmlns:p14="http://schemas.microsoft.com/office/powerpoint/2010/main" val="1958106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64B29D-1EF4-46F8-B073-279CB7E6CA06}"/>
              </a:ext>
            </a:extLst>
          </p:cNvPr>
          <p:cNvSpPr>
            <a:spLocks noGrp="1"/>
          </p:cNvSpPr>
          <p:nvPr>
            <p:ph type="title" idx="4294967295"/>
          </p:nvPr>
        </p:nvSpPr>
        <p:spPr>
          <a:xfrm>
            <a:off x="838200" y="914400"/>
            <a:ext cx="10515600" cy="1325563"/>
          </a:xfrm>
        </p:spPr>
        <p:txBody>
          <a:bodyPr/>
          <a:lstStyle/>
          <a:p>
            <a:pPr algn="ctr" rtl="0" eaLnBrk="1" latinLnBrk="0" hangingPunct="1"/>
            <a:r>
              <a:rPr lang="en-US" sz="4400" kern="1200" dirty="0">
                <a:solidFill>
                  <a:srgbClr val="335B52"/>
                </a:solidFill>
                <a:effectLst/>
                <a:latin typeface="Arial Black" panose="020B0A04020102020204" pitchFamily="34" charset="0"/>
                <a:ea typeface="+mn-ea"/>
                <a:cs typeface="Arial" panose="020B0604020202020204" pitchFamily="34" charset="0"/>
              </a:rPr>
              <a:t>Thank you! </a:t>
            </a:r>
            <a:endParaRPr lang="en-US" dirty="0">
              <a:effectLst/>
            </a:endParaRPr>
          </a:p>
          <a:p>
            <a:endParaRPr lang="en-US" dirty="0"/>
          </a:p>
        </p:txBody>
      </p:sp>
      <p:sp>
        <p:nvSpPr>
          <p:cNvPr id="2" name="Content Placeholder 1">
            <a:extLst>
              <a:ext uri="{FF2B5EF4-FFF2-40B4-BE49-F238E27FC236}">
                <a16:creationId xmlns:a16="http://schemas.microsoft.com/office/drawing/2014/main" id="{926D5B45-96E0-44D1-ABF7-70B266C97655}"/>
              </a:ext>
            </a:extLst>
          </p:cNvPr>
          <p:cNvSpPr>
            <a:spLocks noGrp="1"/>
          </p:cNvSpPr>
          <p:nvPr>
            <p:ph idx="1"/>
          </p:nvPr>
        </p:nvSpPr>
        <p:spPr>
          <a:xfrm>
            <a:off x="828040" y="2407444"/>
            <a:ext cx="10515600" cy="2043112"/>
          </a:xfrm>
        </p:spPr>
        <p:txBody>
          <a:bodyPr>
            <a:normAutofit/>
          </a:bodyPr>
          <a:lstStyle/>
          <a:p>
            <a:pPr marL="0" indent="0">
              <a:buNone/>
            </a:pPr>
            <a:r>
              <a:rPr lang="en-US" sz="2800" dirty="0">
                <a:solidFill>
                  <a:srgbClr val="335B52"/>
                </a:solidFill>
                <a:latin typeface="Calibri" panose="020F0502020204030204" pitchFamily="34" charset="0"/>
                <a:cs typeface="Calibri" panose="020F0502020204030204" pitchFamily="34" charset="0"/>
              </a:rPr>
              <a:t>Web: </a:t>
            </a:r>
            <a:r>
              <a:rPr lang="en-US" sz="2800" dirty="0">
                <a:solidFill>
                  <a:srgbClr val="33927D"/>
                </a:solidFill>
                <a:latin typeface="Calibri" panose="020F0502020204030204" pitchFamily="34" charset="0"/>
                <a:cs typeface="Calibri" panose="020F0502020204030204" pitchFamily="34" charset="0"/>
              </a:rPr>
              <a:t>https://president.msu.edu/initiatives/strategic-plan/index.html</a:t>
            </a:r>
          </a:p>
          <a:p>
            <a:pPr marL="0" indent="0">
              <a:buNone/>
            </a:pPr>
            <a:endParaRPr lang="en-US" sz="2200" dirty="0">
              <a:solidFill>
                <a:srgbClr val="33927D"/>
              </a:solidFill>
              <a:latin typeface="Calibri" panose="020F0502020204030204" pitchFamily="34" charset="0"/>
              <a:cs typeface="Calibri" panose="020F0502020204030204" pitchFamily="34" charset="0"/>
            </a:endParaRPr>
          </a:p>
          <a:p>
            <a:pPr marL="0" indent="0">
              <a:buNone/>
            </a:pPr>
            <a:r>
              <a:rPr lang="en-US" sz="2800" dirty="0">
                <a:solidFill>
                  <a:srgbClr val="335B52"/>
                </a:solidFill>
                <a:latin typeface="Calibri" panose="020F0502020204030204" pitchFamily="34" charset="0"/>
                <a:cs typeface="Calibri" panose="020F0502020204030204" pitchFamily="34" charset="0"/>
              </a:rPr>
              <a:t>Email: </a:t>
            </a:r>
            <a:r>
              <a:rPr lang="en-US" sz="2800" dirty="0">
                <a:solidFill>
                  <a:srgbClr val="33927D"/>
                </a:solidFill>
                <a:latin typeface="Calibri" panose="020F0502020204030204" pitchFamily="34" charset="0"/>
                <a:cs typeface="Calibri" panose="020F0502020204030204" pitchFamily="34" charset="0"/>
              </a:rPr>
              <a:t>MSU2030@msu.edu</a:t>
            </a:r>
          </a:p>
        </p:txBody>
      </p:sp>
    </p:spTree>
    <p:extLst>
      <p:ext uri="{BB962C8B-B14F-4D97-AF65-F5344CB8AC3E}">
        <p14:creationId xmlns:p14="http://schemas.microsoft.com/office/powerpoint/2010/main" val="72175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AF0E49-8345-407B-9DDD-41AA746DDE63}"/>
              </a:ext>
            </a:extLst>
          </p:cNvPr>
          <p:cNvSpPr>
            <a:spLocks noGrp="1"/>
          </p:cNvSpPr>
          <p:nvPr>
            <p:ph type="title" idx="4294967295"/>
          </p:nvPr>
        </p:nvSpPr>
        <p:spPr>
          <a:xfrm>
            <a:off x="842772" y="699065"/>
            <a:ext cx="10515600" cy="901135"/>
          </a:xfrm>
        </p:spPr>
        <p:txBody>
          <a:bodyPr/>
          <a:lstStyle/>
          <a:p>
            <a:pPr rtl="0" eaLnBrk="1" fontAlgn="base" latinLnBrk="0" hangingPunct="1"/>
            <a:r>
              <a:rPr lang="en-US" sz="2900" b="0" i="0" kern="1200" spc="0" baseline="0" dirty="0">
                <a:ln>
                  <a:noFill/>
                </a:ln>
                <a:solidFill>
                  <a:srgbClr val="18453B"/>
                </a:solidFill>
                <a:effectLst/>
                <a:latin typeface="Arial Black" panose="020B0A04020102020204" pitchFamily="34" charset="0"/>
                <a:ea typeface="ＭＳ Ｐゴシック" panose="020B0600070205080204" pitchFamily="34" charset="-128"/>
                <a:cs typeface="+mn-cs"/>
              </a:rPr>
              <a:t>WHY Are We Creating a Strategic Plan? </a:t>
            </a:r>
            <a:endParaRPr lang="en-US" dirty="0">
              <a:solidFill>
                <a:srgbClr val="18453B"/>
              </a:solidFill>
              <a:effectLst/>
              <a:latin typeface="Arial Black" panose="020B0A04020102020204" pitchFamily="34" charset="0"/>
            </a:endParaRPr>
          </a:p>
          <a:p>
            <a:endParaRPr lang="en-US" dirty="0"/>
          </a:p>
        </p:txBody>
      </p:sp>
      <p:sp>
        <p:nvSpPr>
          <p:cNvPr id="4" name="Content Placeholder 3">
            <a:extLst>
              <a:ext uri="{FF2B5EF4-FFF2-40B4-BE49-F238E27FC236}">
                <a16:creationId xmlns:a16="http://schemas.microsoft.com/office/drawing/2014/main" id="{AAF13489-620D-40BF-9E76-BA6A83B03E7B}"/>
              </a:ext>
            </a:extLst>
          </p:cNvPr>
          <p:cNvSpPr>
            <a:spLocks noGrp="1"/>
          </p:cNvSpPr>
          <p:nvPr>
            <p:ph idx="1"/>
          </p:nvPr>
        </p:nvSpPr>
        <p:spPr>
          <a:xfrm>
            <a:off x="871102" y="1600200"/>
            <a:ext cx="10449795" cy="2476500"/>
          </a:xfrm>
        </p:spPr>
        <p:txBody>
          <a:bodyPr>
            <a:normAutofit/>
          </a:bodyPr>
          <a:lstStyle/>
          <a:p>
            <a:pPr marL="0" indent="0">
              <a:buNone/>
            </a:pPr>
            <a:r>
              <a:rPr lang="en-US" sz="2800" b="1" i="1" dirty="0">
                <a:solidFill>
                  <a:srgbClr val="18453B"/>
                </a:solidFill>
                <a:latin typeface="+mn-lt"/>
              </a:rPr>
              <a:t>“Through effective strategic planning, we can build on our strong foundation. We also have the opportunity to strengthen our commitments to live our shared values every day around diversity, equity, and inclusion and to lead by example in being a safe, welcoming, and respectful campus.”</a:t>
            </a:r>
            <a:endParaRPr lang="en-US" dirty="0">
              <a:solidFill>
                <a:srgbClr val="18453B"/>
              </a:solidFill>
              <a:latin typeface="+mn-lt"/>
            </a:endParaRPr>
          </a:p>
        </p:txBody>
      </p:sp>
      <p:sp>
        <p:nvSpPr>
          <p:cNvPr id="2" name="TextBox 1">
            <a:extLst>
              <a:ext uri="{FF2B5EF4-FFF2-40B4-BE49-F238E27FC236}">
                <a16:creationId xmlns:a16="http://schemas.microsoft.com/office/drawing/2014/main" id="{551EC65B-0B3E-4109-86B0-E108E3C22EFA}"/>
              </a:ext>
            </a:extLst>
          </p:cNvPr>
          <p:cNvSpPr txBox="1"/>
          <p:nvPr/>
        </p:nvSpPr>
        <p:spPr>
          <a:xfrm>
            <a:off x="4724400" y="3924300"/>
            <a:ext cx="6400800" cy="830997"/>
          </a:xfrm>
          <a:prstGeom prst="rect">
            <a:avLst/>
          </a:prstGeom>
          <a:noFill/>
        </p:spPr>
        <p:txBody>
          <a:bodyPr wrap="square" rtlCol="0">
            <a:spAutoFit/>
          </a:bodyPr>
          <a:lstStyle/>
          <a:p>
            <a:pPr marL="0" indent="0">
              <a:buNone/>
            </a:pPr>
            <a:r>
              <a:rPr lang="en-US" sz="2800" b="1" dirty="0">
                <a:solidFill>
                  <a:srgbClr val="18453B"/>
                </a:solidFill>
                <a:latin typeface="+mn-lt"/>
              </a:rPr>
              <a:t>President Samuel L. Stanley Jr., M.D.</a:t>
            </a:r>
          </a:p>
          <a:p>
            <a:pPr marL="0" indent="0">
              <a:buNone/>
            </a:pPr>
            <a:r>
              <a:rPr lang="en-US" sz="2000" dirty="0">
                <a:solidFill>
                  <a:srgbClr val="18453B"/>
                </a:solidFill>
                <a:latin typeface="+mn-lt"/>
              </a:rPr>
              <a:t>in charge letter to Strategic Planning Steering </a:t>
            </a:r>
            <a:r>
              <a:rPr lang="en-US" sz="2000" dirty="0">
                <a:solidFill>
                  <a:srgbClr val="18453B"/>
                </a:solidFill>
                <a:latin typeface="+mn-lt"/>
                <a:cs typeface="Arial" panose="020B0604020202020204" pitchFamily="34" charset="0"/>
              </a:rPr>
              <a:t>Committee</a:t>
            </a:r>
            <a:endParaRPr lang="en-US" sz="2000" dirty="0"/>
          </a:p>
        </p:txBody>
      </p:sp>
    </p:spTree>
    <p:extLst>
      <p:ext uri="{BB962C8B-B14F-4D97-AF65-F5344CB8AC3E}">
        <p14:creationId xmlns:p14="http://schemas.microsoft.com/office/powerpoint/2010/main" val="130945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083F-41A0-4C00-97AE-D0A8C1E7D819}"/>
              </a:ext>
            </a:extLst>
          </p:cNvPr>
          <p:cNvSpPr>
            <a:spLocks noGrp="1"/>
          </p:cNvSpPr>
          <p:nvPr>
            <p:ph type="title" idx="4294967295"/>
          </p:nvPr>
        </p:nvSpPr>
        <p:spPr>
          <a:xfrm>
            <a:off x="869373" y="79449"/>
            <a:ext cx="10515600" cy="1028783"/>
          </a:xfrm>
        </p:spPr>
        <p:txBody>
          <a:bodyPr>
            <a:normAutofit/>
          </a:bodyPr>
          <a:lstStyle/>
          <a:p>
            <a:pPr rtl="0" eaLnBrk="1" latinLnBrk="0" hangingPunct="1"/>
            <a:r>
              <a:rPr lang="en-US" sz="2800" b="1" kern="1200" dirty="0">
                <a:solidFill>
                  <a:srgbClr val="18453B"/>
                </a:solidFill>
                <a:effectLst/>
                <a:latin typeface="Arial Black" panose="020B0A04020102020204" pitchFamily="34" charset="0"/>
                <a:ea typeface="+mn-ea"/>
                <a:cs typeface="+mn-cs"/>
              </a:rPr>
              <a:t>WHO Is Creating The Strategic Plan</a:t>
            </a:r>
            <a:endParaRPr lang="en-US" dirty="0"/>
          </a:p>
        </p:txBody>
      </p:sp>
      <p:sp>
        <p:nvSpPr>
          <p:cNvPr id="7" name="Content Placeholder 3">
            <a:extLst>
              <a:ext uri="{FF2B5EF4-FFF2-40B4-BE49-F238E27FC236}">
                <a16:creationId xmlns:a16="http://schemas.microsoft.com/office/drawing/2014/main" id="{54A4363A-E497-4EB5-B7EC-A0A38A024C10}"/>
              </a:ext>
            </a:extLst>
          </p:cNvPr>
          <p:cNvSpPr txBox="1">
            <a:spLocks/>
          </p:cNvSpPr>
          <p:nvPr/>
        </p:nvSpPr>
        <p:spPr>
          <a:xfrm>
            <a:off x="838200" y="990600"/>
            <a:ext cx="10515600" cy="104951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2200" b="1" dirty="0">
                <a:solidFill>
                  <a:srgbClr val="18453B"/>
                </a:solidFill>
                <a:latin typeface="+mn-lt"/>
              </a:rPr>
              <a:t>Steering Committee Co-chairs</a:t>
            </a:r>
            <a:r>
              <a:rPr lang="en-US" sz="2200" dirty="0">
                <a:solidFill>
                  <a:srgbClr val="18453B"/>
                </a:solidFill>
                <a:latin typeface="+mn-lt"/>
              </a:rPr>
              <a:t> </a:t>
            </a:r>
          </a:p>
          <a:p>
            <a:pPr>
              <a:spcBef>
                <a:spcPts val="600"/>
              </a:spcBef>
            </a:pPr>
            <a:r>
              <a:rPr lang="en-US" sz="1800" dirty="0">
                <a:solidFill>
                  <a:srgbClr val="18453B"/>
                </a:solidFill>
                <a:latin typeface="+mn-lt"/>
              </a:rPr>
              <a:t>Vennie Gore and Joseph Salem Jr.</a:t>
            </a:r>
          </a:p>
          <a:p>
            <a:pPr>
              <a:spcBef>
                <a:spcPts val="600"/>
              </a:spcBef>
            </a:pPr>
            <a:endParaRPr lang="en-US" sz="1800" dirty="0">
              <a:solidFill>
                <a:srgbClr val="18453B"/>
              </a:solidFill>
              <a:latin typeface="+mn-lt"/>
            </a:endParaRPr>
          </a:p>
        </p:txBody>
      </p:sp>
      <p:sp>
        <p:nvSpPr>
          <p:cNvPr id="8" name="TextBox 7">
            <a:extLst>
              <a:ext uri="{FF2B5EF4-FFF2-40B4-BE49-F238E27FC236}">
                <a16:creationId xmlns:a16="http://schemas.microsoft.com/office/drawing/2014/main" id="{29A3390A-161F-424D-AD30-145B4FEE4027}"/>
              </a:ext>
            </a:extLst>
          </p:cNvPr>
          <p:cNvSpPr txBox="1"/>
          <p:nvPr/>
        </p:nvSpPr>
        <p:spPr>
          <a:xfrm>
            <a:off x="869373" y="1824674"/>
            <a:ext cx="6385810" cy="430887"/>
          </a:xfrm>
          <a:prstGeom prst="rect">
            <a:avLst/>
          </a:prstGeom>
          <a:noFill/>
        </p:spPr>
        <p:txBody>
          <a:bodyPr wrap="square">
            <a:spAutoFit/>
          </a:bodyPr>
          <a:lstStyle/>
          <a:p>
            <a:pPr marL="0" indent="0">
              <a:buNone/>
            </a:pPr>
            <a:r>
              <a:rPr lang="en-US" sz="2200" b="1" dirty="0">
                <a:solidFill>
                  <a:srgbClr val="18453B"/>
                </a:solidFill>
                <a:latin typeface="+mn-lt"/>
                <a:cs typeface="Arial" panose="020B0604020202020204" pitchFamily="34" charset="0"/>
              </a:rPr>
              <a:t>Steering Committee Members          </a:t>
            </a:r>
            <a:endParaRPr lang="en-US" sz="2200" dirty="0">
              <a:solidFill>
                <a:srgbClr val="18453B"/>
              </a:solidFill>
              <a:latin typeface="+mn-lt"/>
              <a:cs typeface="Arial" panose="020B0604020202020204" pitchFamily="34" charset="0"/>
            </a:endParaRPr>
          </a:p>
        </p:txBody>
      </p:sp>
      <p:sp>
        <p:nvSpPr>
          <p:cNvPr id="9" name="Content Placeholder 5">
            <a:extLst>
              <a:ext uri="{FF2B5EF4-FFF2-40B4-BE49-F238E27FC236}">
                <a16:creationId xmlns:a16="http://schemas.microsoft.com/office/drawing/2014/main" id="{539DEFED-6827-4740-8099-ABBC5DAA411D}"/>
              </a:ext>
            </a:extLst>
          </p:cNvPr>
          <p:cNvSpPr txBox="1">
            <a:spLocks/>
          </p:cNvSpPr>
          <p:nvPr/>
        </p:nvSpPr>
        <p:spPr>
          <a:xfrm>
            <a:off x="838200" y="2227852"/>
            <a:ext cx="10934700" cy="1984433"/>
          </a:xfrm>
          <a:prstGeom prst="rect">
            <a:avLst/>
          </a:prstGeom>
        </p:spPr>
        <p:txBody>
          <a:bodyPr vert="horz" lIns="91440" tIns="45720" rIns="91440" bIns="45720" numCol="4" spcCol="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dirty="0">
                <a:solidFill>
                  <a:srgbClr val="18453B"/>
                </a:solidFill>
                <a:latin typeface="+mn-lt"/>
              </a:rPr>
              <a:t>Brianna Aiello</a:t>
            </a:r>
          </a:p>
          <a:p>
            <a:pPr>
              <a:lnSpc>
                <a:spcPct val="100000"/>
              </a:lnSpc>
              <a:spcBef>
                <a:spcPts val="0"/>
              </a:spcBef>
            </a:pPr>
            <a:r>
              <a:rPr lang="en-US" sz="1800" dirty="0">
                <a:solidFill>
                  <a:srgbClr val="18453B"/>
                </a:solidFill>
                <a:latin typeface="+mn-lt"/>
              </a:rPr>
              <a:t>Merri Jo Bales</a:t>
            </a:r>
          </a:p>
          <a:p>
            <a:pPr>
              <a:lnSpc>
                <a:spcPct val="100000"/>
              </a:lnSpc>
              <a:spcBef>
                <a:spcPts val="0"/>
              </a:spcBef>
            </a:pPr>
            <a:r>
              <a:rPr lang="en-US" sz="1800" dirty="0">
                <a:solidFill>
                  <a:srgbClr val="18453B"/>
                </a:solidFill>
                <a:latin typeface="+mn-lt"/>
              </a:rPr>
              <a:t>Norman Beauchamp</a:t>
            </a:r>
          </a:p>
          <a:p>
            <a:pPr>
              <a:lnSpc>
                <a:spcPct val="100000"/>
              </a:lnSpc>
              <a:spcBef>
                <a:spcPts val="0"/>
              </a:spcBef>
            </a:pPr>
            <a:r>
              <a:rPr lang="en-US" sz="1800" dirty="0">
                <a:solidFill>
                  <a:srgbClr val="18453B"/>
                </a:solidFill>
                <a:latin typeface="+mn-lt"/>
              </a:rPr>
              <a:t>John Beck</a:t>
            </a:r>
          </a:p>
          <a:p>
            <a:pPr>
              <a:lnSpc>
                <a:spcPct val="100000"/>
              </a:lnSpc>
              <a:spcBef>
                <a:spcPts val="0"/>
              </a:spcBef>
            </a:pPr>
            <a:r>
              <a:rPr lang="en-US" sz="1800" dirty="0">
                <a:solidFill>
                  <a:srgbClr val="18453B"/>
                </a:solidFill>
                <a:latin typeface="+mn-lt"/>
              </a:rPr>
              <a:t>Debra Bittner</a:t>
            </a:r>
          </a:p>
          <a:p>
            <a:pPr>
              <a:lnSpc>
                <a:spcPct val="100000"/>
              </a:lnSpc>
              <a:spcBef>
                <a:spcPts val="0"/>
              </a:spcBef>
            </a:pPr>
            <a:r>
              <a:rPr lang="en-US" sz="1800" dirty="0">
                <a:solidFill>
                  <a:srgbClr val="18453B"/>
                </a:solidFill>
                <a:latin typeface="+mn-lt"/>
              </a:rPr>
              <a:t>Rebecca Campbell</a:t>
            </a:r>
          </a:p>
          <a:p>
            <a:pPr>
              <a:lnSpc>
                <a:spcPct val="100000"/>
              </a:lnSpc>
              <a:spcBef>
                <a:spcPts val="0"/>
              </a:spcBef>
            </a:pPr>
            <a:r>
              <a:rPr lang="en-US" sz="1800" dirty="0">
                <a:solidFill>
                  <a:srgbClr val="18453B"/>
                </a:solidFill>
                <a:latin typeface="+mn-lt"/>
              </a:rPr>
              <a:t>Maggie Chen-Hernandez</a:t>
            </a:r>
          </a:p>
          <a:p>
            <a:pPr>
              <a:lnSpc>
                <a:spcPct val="100000"/>
              </a:lnSpc>
              <a:spcBef>
                <a:spcPts val="0"/>
              </a:spcBef>
            </a:pPr>
            <a:r>
              <a:rPr lang="en-US" sz="1800" dirty="0">
                <a:solidFill>
                  <a:srgbClr val="18453B"/>
                </a:solidFill>
                <a:latin typeface="+mn-lt"/>
              </a:rPr>
              <a:t>Sheila Contreras</a:t>
            </a:r>
          </a:p>
          <a:p>
            <a:pPr>
              <a:lnSpc>
                <a:spcPct val="100000"/>
              </a:lnSpc>
              <a:spcBef>
                <a:spcPts val="0"/>
              </a:spcBef>
            </a:pPr>
            <a:r>
              <a:rPr lang="en-US" sz="1800" dirty="0">
                <a:solidFill>
                  <a:srgbClr val="18453B"/>
                </a:solidFill>
                <a:latin typeface="+mn-lt"/>
              </a:rPr>
              <a:t>Pero Dagbovie</a:t>
            </a:r>
          </a:p>
          <a:p>
            <a:pPr>
              <a:lnSpc>
                <a:spcPct val="100000"/>
              </a:lnSpc>
              <a:spcBef>
                <a:spcPts val="0"/>
              </a:spcBef>
            </a:pPr>
            <a:r>
              <a:rPr lang="en-US" sz="1800" dirty="0">
                <a:solidFill>
                  <a:srgbClr val="18453B"/>
                </a:solidFill>
                <a:latin typeface="+mn-lt"/>
              </a:rPr>
              <a:t>Prabu David</a:t>
            </a:r>
          </a:p>
          <a:p>
            <a:pPr>
              <a:lnSpc>
                <a:spcPct val="100000"/>
              </a:lnSpc>
              <a:spcBef>
                <a:spcPts val="0"/>
              </a:spcBef>
            </a:pPr>
            <a:r>
              <a:rPr lang="en-US" sz="1800" dirty="0">
                <a:solidFill>
                  <a:srgbClr val="18453B"/>
                </a:solidFill>
                <a:latin typeface="+mn-lt"/>
              </a:rPr>
              <a:t>Megan Donahue</a:t>
            </a:r>
          </a:p>
          <a:p>
            <a:pPr>
              <a:lnSpc>
                <a:spcPct val="100000"/>
              </a:lnSpc>
              <a:spcBef>
                <a:spcPts val="0"/>
              </a:spcBef>
            </a:pPr>
            <a:r>
              <a:rPr lang="en-US" sz="1800" dirty="0">
                <a:solidFill>
                  <a:srgbClr val="18453B"/>
                </a:solidFill>
                <a:latin typeface="+mn-lt"/>
              </a:rPr>
              <a:t>Doug Gage</a:t>
            </a:r>
          </a:p>
          <a:p>
            <a:pPr>
              <a:lnSpc>
                <a:spcPct val="100000"/>
              </a:lnSpc>
              <a:spcBef>
                <a:spcPts val="0"/>
              </a:spcBef>
            </a:pPr>
            <a:r>
              <a:rPr lang="en-US" sz="1800" dirty="0">
                <a:solidFill>
                  <a:srgbClr val="18453B"/>
                </a:solidFill>
                <a:latin typeface="+mn-lt"/>
              </a:rPr>
              <a:t>Jeff Grabill</a:t>
            </a:r>
          </a:p>
          <a:p>
            <a:pPr>
              <a:lnSpc>
                <a:spcPct val="100000"/>
              </a:lnSpc>
              <a:spcBef>
                <a:spcPts val="0"/>
              </a:spcBef>
            </a:pPr>
            <a:endParaRPr lang="en-US" sz="1800" dirty="0">
              <a:solidFill>
                <a:srgbClr val="18453B"/>
              </a:solidFill>
              <a:latin typeface="+mn-lt"/>
            </a:endParaRPr>
          </a:p>
          <a:p>
            <a:pPr>
              <a:lnSpc>
                <a:spcPct val="100000"/>
              </a:lnSpc>
              <a:spcBef>
                <a:spcPts val="0"/>
              </a:spcBef>
            </a:pPr>
            <a:r>
              <a:rPr lang="en-US" sz="1800" dirty="0">
                <a:solidFill>
                  <a:srgbClr val="18453B"/>
                </a:solidFill>
                <a:latin typeface="+mn-lt"/>
              </a:rPr>
              <a:t>Jennifer Gruber</a:t>
            </a:r>
          </a:p>
          <a:p>
            <a:pPr>
              <a:lnSpc>
                <a:spcPct val="100000"/>
              </a:lnSpc>
              <a:spcBef>
                <a:spcPts val="0"/>
              </a:spcBef>
            </a:pPr>
            <a:r>
              <a:rPr lang="en-US" sz="1800" dirty="0">
                <a:solidFill>
                  <a:srgbClr val="18453B"/>
                </a:solidFill>
                <a:latin typeface="+mn-lt"/>
              </a:rPr>
              <a:t>Sanjay Gupta</a:t>
            </a:r>
          </a:p>
          <a:p>
            <a:pPr>
              <a:lnSpc>
                <a:spcPct val="100000"/>
              </a:lnSpc>
              <a:spcBef>
                <a:spcPts val="0"/>
              </a:spcBef>
            </a:pPr>
            <a:r>
              <a:rPr lang="en-US" sz="1800" dirty="0">
                <a:solidFill>
                  <a:srgbClr val="18453B"/>
                </a:solidFill>
                <a:latin typeface="+mn-lt"/>
              </a:rPr>
              <a:t>Thomas Jeitschko</a:t>
            </a:r>
          </a:p>
          <a:p>
            <a:pPr>
              <a:lnSpc>
                <a:spcPct val="100000"/>
              </a:lnSpc>
              <a:spcBef>
                <a:spcPts val="0"/>
              </a:spcBef>
            </a:pPr>
            <a:r>
              <a:rPr lang="en-US" sz="1800" dirty="0">
                <a:solidFill>
                  <a:srgbClr val="18453B"/>
                </a:solidFill>
                <a:latin typeface="+mn-lt"/>
              </a:rPr>
              <a:t>Jennifer Johnson</a:t>
            </a:r>
          </a:p>
          <a:p>
            <a:pPr>
              <a:lnSpc>
                <a:spcPct val="100000"/>
              </a:lnSpc>
              <a:spcBef>
                <a:spcPts val="0"/>
              </a:spcBef>
            </a:pPr>
            <a:r>
              <a:rPr lang="en-US" sz="1800" dirty="0">
                <a:solidFill>
                  <a:srgbClr val="18453B"/>
                </a:solidFill>
                <a:latin typeface="+mn-lt"/>
              </a:rPr>
              <a:t>Leo Kempel</a:t>
            </a:r>
          </a:p>
          <a:p>
            <a:pPr>
              <a:lnSpc>
                <a:spcPct val="100000"/>
              </a:lnSpc>
              <a:spcBef>
                <a:spcPts val="0"/>
              </a:spcBef>
            </a:pPr>
            <a:r>
              <a:rPr lang="en-US" sz="1800" dirty="0">
                <a:solidFill>
                  <a:srgbClr val="18453B"/>
                </a:solidFill>
                <a:latin typeface="+mn-lt"/>
              </a:rPr>
              <a:t>Wanda Lipscomb</a:t>
            </a:r>
          </a:p>
          <a:p>
            <a:pPr>
              <a:lnSpc>
                <a:spcPct val="100000"/>
              </a:lnSpc>
              <a:spcBef>
                <a:spcPts val="0"/>
              </a:spcBef>
            </a:pPr>
            <a:endParaRPr lang="en-US" sz="1800" dirty="0">
              <a:solidFill>
                <a:srgbClr val="18453B"/>
              </a:solidFill>
              <a:latin typeface="+mn-lt"/>
            </a:endParaRPr>
          </a:p>
          <a:p>
            <a:pPr>
              <a:lnSpc>
                <a:spcPct val="100000"/>
              </a:lnSpc>
              <a:spcBef>
                <a:spcPts val="0"/>
              </a:spcBef>
            </a:pPr>
            <a:r>
              <a:rPr lang="en-US" sz="1800" dirty="0">
                <a:solidFill>
                  <a:srgbClr val="18453B"/>
                </a:solidFill>
                <a:latin typeface="+mn-lt"/>
              </a:rPr>
              <a:t>Ruben Martinez</a:t>
            </a:r>
          </a:p>
          <a:p>
            <a:pPr>
              <a:lnSpc>
                <a:spcPct val="100000"/>
              </a:lnSpc>
              <a:spcBef>
                <a:spcPts val="0"/>
              </a:spcBef>
            </a:pPr>
            <a:r>
              <a:rPr lang="en-US" sz="1800" dirty="0">
                <a:solidFill>
                  <a:srgbClr val="18453B"/>
                </a:solidFill>
                <a:latin typeface="+mn-lt"/>
              </a:rPr>
              <a:t>Joan Rose</a:t>
            </a:r>
          </a:p>
          <a:p>
            <a:pPr>
              <a:lnSpc>
                <a:spcPct val="100000"/>
              </a:lnSpc>
              <a:spcBef>
                <a:spcPts val="0"/>
              </a:spcBef>
            </a:pPr>
            <a:r>
              <a:rPr lang="en-US" sz="1800" dirty="0">
                <a:solidFill>
                  <a:srgbClr val="18453B"/>
                </a:solidFill>
                <a:latin typeface="+mn-lt"/>
              </a:rPr>
              <a:t>Anna Maria Santiago</a:t>
            </a:r>
          </a:p>
          <a:p>
            <a:pPr>
              <a:lnSpc>
                <a:spcPct val="100000"/>
              </a:lnSpc>
              <a:spcBef>
                <a:spcPts val="0"/>
              </a:spcBef>
            </a:pPr>
            <a:r>
              <a:rPr lang="en-US" sz="1800" dirty="0">
                <a:solidFill>
                  <a:srgbClr val="18453B"/>
                </a:solidFill>
                <a:latin typeface="+mn-lt"/>
              </a:rPr>
              <a:t>Heather Swain</a:t>
            </a:r>
          </a:p>
          <a:p>
            <a:pPr>
              <a:lnSpc>
                <a:spcPct val="100000"/>
              </a:lnSpc>
              <a:spcBef>
                <a:spcPts val="0"/>
              </a:spcBef>
            </a:pPr>
            <a:r>
              <a:rPr lang="en-US" sz="1800" dirty="0">
                <a:solidFill>
                  <a:srgbClr val="18453B"/>
                </a:solidFill>
                <a:latin typeface="+mn-lt"/>
              </a:rPr>
              <a:t>Francisco </a:t>
            </a:r>
            <a:r>
              <a:rPr lang="en-US" sz="1800" dirty="0" err="1">
                <a:solidFill>
                  <a:srgbClr val="18453B"/>
                </a:solidFill>
                <a:latin typeface="+mn-lt"/>
              </a:rPr>
              <a:t>Villarruel</a:t>
            </a:r>
            <a:endParaRPr lang="en-US" sz="1800" dirty="0">
              <a:solidFill>
                <a:srgbClr val="18453B"/>
              </a:solidFill>
              <a:latin typeface="+mn-lt"/>
            </a:endParaRPr>
          </a:p>
          <a:p>
            <a:pPr>
              <a:lnSpc>
                <a:spcPct val="100000"/>
              </a:lnSpc>
              <a:spcBef>
                <a:spcPts val="0"/>
              </a:spcBef>
            </a:pPr>
            <a:r>
              <a:rPr lang="en-US" sz="1800" dirty="0">
                <a:solidFill>
                  <a:srgbClr val="18453B"/>
                </a:solidFill>
                <a:latin typeface="+mn-lt"/>
              </a:rPr>
              <a:t>Michael Zeig </a:t>
            </a:r>
          </a:p>
        </p:txBody>
      </p:sp>
      <p:sp>
        <p:nvSpPr>
          <p:cNvPr id="10" name="TextBox 9">
            <a:extLst>
              <a:ext uri="{FF2B5EF4-FFF2-40B4-BE49-F238E27FC236}">
                <a16:creationId xmlns:a16="http://schemas.microsoft.com/office/drawing/2014/main" id="{EE2BD6D3-899E-461A-8FB6-6B38C3A33FA0}"/>
              </a:ext>
            </a:extLst>
          </p:cNvPr>
          <p:cNvSpPr txBox="1"/>
          <p:nvPr/>
        </p:nvSpPr>
        <p:spPr>
          <a:xfrm>
            <a:off x="810491" y="4279358"/>
            <a:ext cx="10515600" cy="1538883"/>
          </a:xfrm>
          <a:prstGeom prst="rect">
            <a:avLst/>
          </a:prstGeom>
          <a:noFill/>
        </p:spPr>
        <p:txBody>
          <a:bodyPr wrap="square">
            <a:spAutoFit/>
          </a:bodyPr>
          <a:lstStyle/>
          <a:p>
            <a:r>
              <a:rPr lang="en-US" sz="2200" b="1" dirty="0">
                <a:solidFill>
                  <a:srgbClr val="18453B"/>
                </a:solidFill>
                <a:cs typeface="Arial" panose="020B0604020202020204" pitchFamily="34" charset="0"/>
              </a:rPr>
              <a:t>Focused Inquiry Groups</a:t>
            </a:r>
          </a:p>
          <a:p>
            <a:pPr marL="225425" lvl="1" indent="-225425">
              <a:buFont typeface="Arial" panose="020B0604020202020204" pitchFamily="34" charset="0"/>
              <a:buChar char="•"/>
            </a:pPr>
            <a:r>
              <a:rPr lang="en-US" dirty="0">
                <a:solidFill>
                  <a:srgbClr val="18453B"/>
                </a:solidFill>
                <a:cs typeface="Arial" panose="020B0604020202020204" pitchFamily="34" charset="0"/>
              </a:rPr>
              <a:t>Values subcommittee, led by Jennifer Johnson</a:t>
            </a:r>
          </a:p>
          <a:p>
            <a:pPr marL="225425" lvl="1" indent="-225425">
              <a:buFont typeface="Arial" panose="020B0604020202020204" pitchFamily="34" charset="0"/>
              <a:buChar char="•"/>
            </a:pPr>
            <a:r>
              <a:rPr lang="en-US" dirty="0">
                <a:solidFill>
                  <a:srgbClr val="18453B"/>
                </a:solidFill>
                <a:cs typeface="Arial" panose="020B0604020202020204" pitchFamily="34" charset="0"/>
              </a:rPr>
              <a:t>Optimal size and scope of MSU, led by Anna Maria Santiago</a:t>
            </a:r>
          </a:p>
          <a:p>
            <a:pPr marL="225425" lvl="1" indent="-225425">
              <a:buFont typeface="Arial" panose="020B0604020202020204" pitchFamily="34" charset="0"/>
              <a:buChar char="•"/>
            </a:pPr>
            <a:r>
              <a:rPr lang="en-US" dirty="0">
                <a:solidFill>
                  <a:srgbClr val="18453B"/>
                </a:solidFill>
                <a:cs typeface="Arial" panose="020B0604020202020204" pitchFamily="34" charset="0"/>
              </a:rPr>
              <a:t>Online learning, led by Jeff Grabill </a:t>
            </a:r>
          </a:p>
          <a:p>
            <a:pPr marL="225425" lvl="1" indent="-225425">
              <a:buFont typeface="Arial" panose="020B0604020202020204" pitchFamily="34" charset="0"/>
              <a:buChar char="•"/>
            </a:pPr>
            <a:r>
              <a:rPr lang="en-US" dirty="0">
                <a:solidFill>
                  <a:srgbClr val="18453B"/>
                </a:solidFill>
                <a:cs typeface="Arial" panose="020B0604020202020204" pitchFamily="34" charset="0"/>
              </a:rPr>
              <a:t>Institutional resources, led by Thomas Jeitschko </a:t>
            </a:r>
          </a:p>
        </p:txBody>
      </p:sp>
    </p:spTree>
    <p:extLst>
      <p:ext uri="{BB962C8B-B14F-4D97-AF65-F5344CB8AC3E}">
        <p14:creationId xmlns:p14="http://schemas.microsoft.com/office/powerpoint/2010/main" val="82198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8EC4-2378-4922-8905-9DA568C255EA}"/>
              </a:ext>
            </a:extLst>
          </p:cNvPr>
          <p:cNvSpPr>
            <a:spLocks noGrp="1"/>
          </p:cNvSpPr>
          <p:nvPr>
            <p:ph type="title" idx="4294967295"/>
          </p:nvPr>
        </p:nvSpPr>
        <p:spPr>
          <a:xfrm>
            <a:off x="474830" y="200768"/>
            <a:ext cx="10515600" cy="1325563"/>
          </a:xfrm>
        </p:spPr>
        <p:txBody>
          <a:bodyPr/>
          <a:lstStyle/>
          <a:p>
            <a:pPr rtl="0" eaLnBrk="1" fontAlgn="base" latinLnBrk="0" hangingPunct="1"/>
            <a:r>
              <a:rPr lang="en-US" sz="2700" b="0" i="0" kern="1200" spc="0" baseline="0" dirty="0">
                <a:ln>
                  <a:noFill/>
                </a:ln>
                <a:solidFill>
                  <a:srgbClr val="18453B"/>
                </a:solidFill>
                <a:effectLst/>
                <a:latin typeface="Arial Black" panose="020B0A04020102020204" pitchFamily="34" charset="0"/>
                <a:ea typeface="ＭＳ Ｐゴシック" panose="020B0600070205080204" pitchFamily="34" charset="-128"/>
                <a:cs typeface="+mn-cs"/>
              </a:rPr>
              <a:t>HOW Are We Creating the Strategic Plan?</a:t>
            </a:r>
            <a:endParaRPr lang="en-US" dirty="0">
              <a:solidFill>
                <a:srgbClr val="18453B"/>
              </a:solidFill>
              <a:effectLst/>
            </a:endParaRPr>
          </a:p>
          <a:p>
            <a:endParaRPr lang="en-US" dirty="0"/>
          </a:p>
        </p:txBody>
      </p:sp>
      <p:sp>
        <p:nvSpPr>
          <p:cNvPr id="21" name="TextBox 20">
            <a:extLst>
              <a:ext uri="{FF2B5EF4-FFF2-40B4-BE49-F238E27FC236}">
                <a16:creationId xmlns:a16="http://schemas.microsoft.com/office/drawing/2014/main" id="{8737A0B6-93D8-46DE-9672-DB6F045D10CE}"/>
              </a:ext>
            </a:extLst>
          </p:cNvPr>
          <p:cNvSpPr txBox="1"/>
          <p:nvPr/>
        </p:nvSpPr>
        <p:spPr>
          <a:xfrm>
            <a:off x="495565" y="820779"/>
            <a:ext cx="2084082" cy="430887"/>
          </a:xfrm>
          <a:prstGeom prst="rect">
            <a:avLst/>
          </a:prstGeom>
          <a:solidFill>
            <a:schemeClr val="bg1">
              <a:alpha val="45098"/>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normalizeH="0" noProof="0" dirty="0">
                <a:ln>
                  <a:noFill/>
                </a:ln>
                <a:solidFill>
                  <a:srgbClr val="18453B"/>
                </a:solidFill>
                <a:effectLst/>
                <a:uLnTx/>
                <a:uFillTx/>
                <a:latin typeface="Calibri"/>
                <a:ea typeface="+mn-ea"/>
                <a:cs typeface="+mn-cs"/>
              </a:rPr>
              <a:t>OUR PROCESS</a:t>
            </a:r>
          </a:p>
        </p:txBody>
      </p:sp>
      <p:sp>
        <p:nvSpPr>
          <p:cNvPr id="6" name="TextBox 5">
            <a:extLst>
              <a:ext uri="{FF2B5EF4-FFF2-40B4-BE49-F238E27FC236}">
                <a16:creationId xmlns:a16="http://schemas.microsoft.com/office/drawing/2014/main" id="{40AFFA5B-5C8E-4FA1-A58E-C6A48CB45AE6}"/>
              </a:ext>
            </a:extLst>
          </p:cNvPr>
          <p:cNvSpPr txBox="1"/>
          <p:nvPr/>
        </p:nvSpPr>
        <p:spPr>
          <a:xfrm rot="16200000">
            <a:off x="-402484" y="3372900"/>
            <a:ext cx="4791704" cy="369332"/>
          </a:xfrm>
          <a:prstGeom prst="rect">
            <a:avLst/>
          </a:prstGeom>
          <a:noFill/>
        </p:spPr>
        <p:txBody>
          <a:bodyPr wrap="square" rtlCol="0">
            <a:spAutoFit/>
          </a:bodyPr>
          <a:lstStyle/>
          <a:p>
            <a:pPr algn="ctr"/>
            <a:r>
              <a:rPr lang="en-US" dirty="0"/>
              <a:t>TIME</a:t>
            </a:r>
          </a:p>
        </p:txBody>
      </p:sp>
      <p:sp>
        <p:nvSpPr>
          <p:cNvPr id="8" name="Up-Down Arrow 5">
            <a:extLst>
              <a:ext uri="{FF2B5EF4-FFF2-40B4-BE49-F238E27FC236}">
                <a16:creationId xmlns:a16="http://schemas.microsoft.com/office/drawing/2014/main" id="{1D5CCAD3-E9AF-4995-BBE8-9845BAA9B692}"/>
              </a:ext>
            </a:extLst>
          </p:cNvPr>
          <p:cNvSpPr/>
          <p:nvPr/>
        </p:nvSpPr>
        <p:spPr>
          <a:xfrm>
            <a:off x="10636413" y="2056000"/>
            <a:ext cx="552670" cy="2540883"/>
          </a:xfrm>
          <a:prstGeom prst="upDownArrow">
            <a:avLst/>
          </a:prstGeom>
          <a:solidFill>
            <a:srgbClr val="0C533A"/>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Engagement </a:t>
            </a:r>
          </a:p>
        </p:txBody>
      </p:sp>
      <p:sp>
        <p:nvSpPr>
          <p:cNvPr id="19" name="Down Arrow 28">
            <a:extLst>
              <a:ext uri="{FF2B5EF4-FFF2-40B4-BE49-F238E27FC236}">
                <a16:creationId xmlns:a16="http://schemas.microsoft.com/office/drawing/2014/main" id="{C472874C-E146-4A16-A583-2663845BA25B}"/>
              </a:ext>
            </a:extLst>
          </p:cNvPr>
          <p:cNvSpPr/>
          <p:nvPr/>
        </p:nvSpPr>
        <p:spPr>
          <a:xfrm>
            <a:off x="2356451" y="1344594"/>
            <a:ext cx="432802" cy="1233008"/>
          </a:xfrm>
          <a:prstGeom prst="downArrow">
            <a:avLst/>
          </a:prstGeom>
          <a:solidFill>
            <a:srgbClr val="008963"/>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Phase 1</a:t>
            </a:r>
          </a:p>
        </p:txBody>
      </p:sp>
      <p:graphicFrame>
        <p:nvGraphicFramePr>
          <p:cNvPr id="9" name="Table 8">
            <a:extLst>
              <a:ext uri="{FF2B5EF4-FFF2-40B4-BE49-F238E27FC236}">
                <a16:creationId xmlns:a16="http://schemas.microsoft.com/office/drawing/2014/main" id="{DF3F0D57-986F-4333-A4EF-4A67E3CD4261}"/>
              </a:ext>
            </a:extLst>
          </p:cNvPr>
          <p:cNvGraphicFramePr>
            <a:graphicFrameLocks noGrp="1"/>
          </p:cNvGraphicFramePr>
          <p:nvPr>
            <p:extLst>
              <p:ext uri="{D42A27DB-BD31-4B8C-83A1-F6EECF244321}">
                <p14:modId xmlns:p14="http://schemas.microsoft.com/office/powerpoint/2010/main" val="931260587"/>
              </p:ext>
            </p:extLst>
          </p:nvPr>
        </p:nvGraphicFramePr>
        <p:xfrm>
          <a:off x="2967670" y="1161714"/>
          <a:ext cx="5490530" cy="365760"/>
        </p:xfrm>
        <a:graphic>
          <a:graphicData uri="http://schemas.openxmlformats.org/drawingml/2006/table">
            <a:tbl>
              <a:tblPr firstRow="1" bandRow="1">
                <a:tableStyleId>{5940675A-B579-460E-94D1-54222C63F5DA}</a:tableStyleId>
              </a:tblPr>
              <a:tblGrid>
                <a:gridCol w="1756730">
                  <a:extLst>
                    <a:ext uri="{9D8B030D-6E8A-4147-A177-3AD203B41FA5}">
                      <a16:colId xmlns:a16="http://schemas.microsoft.com/office/drawing/2014/main" val="4288759962"/>
                    </a:ext>
                  </a:extLst>
                </a:gridCol>
                <a:gridCol w="228600">
                  <a:extLst>
                    <a:ext uri="{9D8B030D-6E8A-4147-A177-3AD203B41FA5}">
                      <a16:colId xmlns:a16="http://schemas.microsoft.com/office/drawing/2014/main" val="2666917713"/>
                    </a:ext>
                  </a:extLst>
                </a:gridCol>
                <a:gridCol w="3505200">
                  <a:extLst>
                    <a:ext uri="{9D8B030D-6E8A-4147-A177-3AD203B41FA5}">
                      <a16:colId xmlns:a16="http://schemas.microsoft.com/office/drawing/2014/main" val="1201943141"/>
                    </a:ext>
                  </a:extLst>
                </a:gridCol>
              </a:tblGrid>
              <a:tr h="274320">
                <a:tc>
                  <a:txBody>
                    <a:bodyPr/>
                    <a:lstStyle/>
                    <a:p>
                      <a:pPr algn="l"/>
                      <a:r>
                        <a:rPr lang="en-US" sz="1200" b="1" dirty="0"/>
                        <a:t>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is our purpose? Why do we exist?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val="3661340365"/>
                  </a:ext>
                </a:extLst>
              </a:tr>
            </a:tbl>
          </a:graphicData>
        </a:graphic>
      </p:graphicFrame>
      <p:graphicFrame>
        <p:nvGraphicFramePr>
          <p:cNvPr id="10" name="Table 8">
            <a:extLst>
              <a:ext uri="{FF2B5EF4-FFF2-40B4-BE49-F238E27FC236}">
                <a16:creationId xmlns:a16="http://schemas.microsoft.com/office/drawing/2014/main" id="{7BEF1A44-C8B6-4D3F-A33C-A49672970B93}"/>
              </a:ext>
            </a:extLst>
          </p:cNvPr>
          <p:cNvGraphicFramePr>
            <a:graphicFrameLocks noGrp="1"/>
          </p:cNvGraphicFramePr>
          <p:nvPr>
            <p:extLst>
              <p:ext uri="{D42A27DB-BD31-4B8C-83A1-F6EECF244321}">
                <p14:modId xmlns:p14="http://schemas.microsoft.com/office/powerpoint/2010/main" val="383609427"/>
              </p:ext>
            </p:extLst>
          </p:nvPr>
        </p:nvGraphicFramePr>
        <p:xfrm>
          <a:off x="2967671" y="1598800"/>
          <a:ext cx="7431776" cy="457200"/>
        </p:xfrm>
        <a:graphic>
          <a:graphicData uri="http://schemas.openxmlformats.org/drawingml/2006/table">
            <a:tbl>
              <a:tblPr firstRow="1" bandRow="1">
                <a:tableStyleId>{5940675A-B579-460E-94D1-54222C63F5DA}</a:tableStyleId>
              </a:tblPr>
              <a:tblGrid>
                <a:gridCol w="1752602">
                  <a:extLst>
                    <a:ext uri="{9D8B030D-6E8A-4147-A177-3AD203B41FA5}">
                      <a16:colId xmlns:a16="http://schemas.microsoft.com/office/drawing/2014/main" val="4288759962"/>
                    </a:ext>
                  </a:extLst>
                </a:gridCol>
                <a:gridCol w="228600">
                  <a:extLst>
                    <a:ext uri="{9D8B030D-6E8A-4147-A177-3AD203B41FA5}">
                      <a16:colId xmlns:a16="http://schemas.microsoft.com/office/drawing/2014/main" val="2666917713"/>
                    </a:ext>
                  </a:extLst>
                </a:gridCol>
                <a:gridCol w="5450574">
                  <a:extLst>
                    <a:ext uri="{9D8B030D-6E8A-4147-A177-3AD203B41FA5}">
                      <a16:colId xmlns:a16="http://schemas.microsoft.com/office/drawing/2014/main" val="1201943141"/>
                    </a:ext>
                  </a:extLst>
                </a:gridCol>
              </a:tblGrid>
              <a:tr h="263271">
                <a:tc>
                  <a:txBody>
                    <a:bodyPr/>
                    <a:lstStyle/>
                    <a:p>
                      <a:pPr algn="l"/>
                      <a:r>
                        <a:rPr lang="en-US" sz="1200" b="1" dirty="0"/>
                        <a:t>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Core beliefs and guiding principles that inform and shape our daily activities, behavior and interactions across the university and align with our vision and 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val="3661340365"/>
                  </a:ext>
                </a:extLst>
              </a:tr>
            </a:tbl>
          </a:graphicData>
        </a:graphic>
      </p:graphicFrame>
      <p:graphicFrame>
        <p:nvGraphicFramePr>
          <p:cNvPr id="11" name="Table 8">
            <a:extLst>
              <a:ext uri="{FF2B5EF4-FFF2-40B4-BE49-F238E27FC236}">
                <a16:creationId xmlns:a16="http://schemas.microsoft.com/office/drawing/2014/main" id="{C5E53622-5EC2-4663-AB39-C962D51C1420}"/>
              </a:ext>
            </a:extLst>
          </p:cNvPr>
          <p:cNvGraphicFramePr>
            <a:graphicFrameLocks noGrp="1"/>
          </p:cNvGraphicFramePr>
          <p:nvPr>
            <p:extLst>
              <p:ext uri="{D42A27DB-BD31-4B8C-83A1-F6EECF244321}">
                <p14:modId xmlns:p14="http://schemas.microsoft.com/office/powerpoint/2010/main" val="535396985"/>
              </p:ext>
            </p:extLst>
          </p:nvPr>
        </p:nvGraphicFramePr>
        <p:xfrm>
          <a:off x="2967671" y="2133086"/>
          <a:ext cx="5529919" cy="365760"/>
        </p:xfrm>
        <a:graphic>
          <a:graphicData uri="http://schemas.openxmlformats.org/drawingml/2006/table">
            <a:tbl>
              <a:tblPr firstRow="1" bandRow="1">
                <a:tableStyleId>{5940675A-B579-460E-94D1-54222C63F5DA}</a:tableStyleId>
              </a:tblPr>
              <a:tblGrid>
                <a:gridCol w="1756729">
                  <a:extLst>
                    <a:ext uri="{9D8B030D-6E8A-4147-A177-3AD203B41FA5}">
                      <a16:colId xmlns:a16="http://schemas.microsoft.com/office/drawing/2014/main" val="4288759962"/>
                    </a:ext>
                  </a:extLst>
                </a:gridCol>
                <a:gridCol w="228600">
                  <a:extLst>
                    <a:ext uri="{9D8B030D-6E8A-4147-A177-3AD203B41FA5}">
                      <a16:colId xmlns:a16="http://schemas.microsoft.com/office/drawing/2014/main" val="2666917713"/>
                    </a:ext>
                  </a:extLst>
                </a:gridCol>
                <a:gridCol w="3544590">
                  <a:extLst>
                    <a:ext uri="{9D8B030D-6E8A-4147-A177-3AD203B41FA5}">
                      <a16:colId xmlns:a16="http://schemas.microsoft.com/office/drawing/2014/main" val="1201943141"/>
                    </a:ext>
                  </a:extLst>
                </a:gridCol>
              </a:tblGrid>
              <a:tr h="311509">
                <a:tc>
                  <a:txBody>
                    <a:bodyPr/>
                    <a:lstStyle/>
                    <a:p>
                      <a:pPr algn="l"/>
                      <a:r>
                        <a:rPr lang="en-US" sz="1200" b="1" dirty="0"/>
                        <a:t>Environmental Scans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Where are we now? Trends that may impact success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val="3661340365"/>
                  </a:ext>
                </a:extLst>
              </a:tr>
            </a:tbl>
          </a:graphicData>
        </a:graphic>
      </p:graphicFrame>
      <p:graphicFrame>
        <p:nvGraphicFramePr>
          <p:cNvPr id="12" name="Table 8">
            <a:extLst>
              <a:ext uri="{FF2B5EF4-FFF2-40B4-BE49-F238E27FC236}">
                <a16:creationId xmlns:a16="http://schemas.microsoft.com/office/drawing/2014/main" id="{89BD87BE-811D-474A-AE0F-117EE9C8F222}"/>
              </a:ext>
            </a:extLst>
          </p:cNvPr>
          <p:cNvGraphicFramePr>
            <a:graphicFrameLocks noGrp="1"/>
          </p:cNvGraphicFramePr>
          <p:nvPr>
            <p:extLst>
              <p:ext uri="{D42A27DB-BD31-4B8C-83A1-F6EECF244321}">
                <p14:modId xmlns:p14="http://schemas.microsoft.com/office/powerpoint/2010/main" val="1590660001"/>
              </p:ext>
            </p:extLst>
          </p:nvPr>
        </p:nvGraphicFramePr>
        <p:xfrm>
          <a:off x="2967671" y="2570151"/>
          <a:ext cx="5529919" cy="365760"/>
        </p:xfrm>
        <a:graphic>
          <a:graphicData uri="http://schemas.openxmlformats.org/drawingml/2006/table">
            <a:tbl>
              <a:tblPr firstRow="1">
                <a:tableStyleId>{5940675A-B579-460E-94D1-54222C63F5DA}</a:tableStyleId>
              </a:tblPr>
              <a:tblGrid>
                <a:gridCol w="1756729">
                  <a:extLst>
                    <a:ext uri="{9D8B030D-6E8A-4147-A177-3AD203B41FA5}">
                      <a16:colId xmlns:a16="http://schemas.microsoft.com/office/drawing/2014/main" val="4288759962"/>
                    </a:ext>
                  </a:extLst>
                </a:gridCol>
                <a:gridCol w="228600">
                  <a:extLst>
                    <a:ext uri="{9D8B030D-6E8A-4147-A177-3AD203B41FA5}">
                      <a16:colId xmlns:a16="http://schemas.microsoft.com/office/drawing/2014/main" val="2666917713"/>
                    </a:ext>
                  </a:extLst>
                </a:gridCol>
                <a:gridCol w="3544590">
                  <a:extLst>
                    <a:ext uri="{9D8B030D-6E8A-4147-A177-3AD203B41FA5}">
                      <a16:colId xmlns:a16="http://schemas.microsoft.com/office/drawing/2014/main" val="1201943141"/>
                    </a:ext>
                  </a:extLst>
                </a:gridCol>
              </a:tblGrid>
              <a:tr h="259466">
                <a:tc>
                  <a:txBody>
                    <a:bodyPr/>
                    <a:lstStyle/>
                    <a:p>
                      <a:pPr algn="l"/>
                      <a:r>
                        <a:rPr lang="en-US" sz="1200" b="1" dirty="0"/>
                        <a:t>Focused Inquiry Reports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Key trends: MSU implications and possible responses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val="3661340365"/>
                  </a:ext>
                </a:extLst>
              </a:tr>
            </a:tbl>
          </a:graphicData>
        </a:graphic>
      </p:graphicFrame>
      <p:sp>
        <p:nvSpPr>
          <p:cNvPr id="7" name="Down Arrow 28">
            <a:extLst>
              <a:ext uri="{FF2B5EF4-FFF2-40B4-BE49-F238E27FC236}">
                <a16:creationId xmlns:a16="http://schemas.microsoft.com/office/drawing/2014/main" id="{72D48A69-BF7A-479E-AC0F-358183E6E45D}"/>
              </a:ext>
            </a:extLst>
          </p:cNvPr>
          <p:cNvSpPr/>
          <p:nvPr/>
        </p:nvSpPr>
        <p:spPr>
          <a:xfrm>
            <a:off x="2363246" y="3186592"/>
            <a:ext cx="432802" cy="1233008"/>
          </a:xfrm>
          <a:prstGeom prst="downArrow">
            <a:avLst/>
          </a:prstGeom>
          <a:solidFill>
            <a:srgbClr val="008963"/>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Phase 2</a:t>
            </a:r>
          </a:p>
        </p:txBody>
      </p:sp>
      <p:graphicFrame>
        <p:nvGraphicFramePr>
          <p:cNvPr id="13" name="Table 8">
            <a:extLst>
              <a:ext uri="{FF2B5EF4-FFF2-40B4-BE49-F238E27FC236}">
                <a16:creationId xmlns:a16="http://schemas.microsoft.com/office/drawing/2014/main" id="{6CDB8F1A-7A16-4293-B905-5E44B0503B27}"/>
              </a:ext>
            </a:extLst>
          </p:cNvPr>
          <p:cNvGraphicFramePr>
            <a:graphicFrameLocks noGrp="1"/>
          </p:cNvGraphicFramePr>
          <p:nvPr>
            <p:extLst>
              <p:ext uri="{D42A27DB-BD31-4B8C-83A1-F6EECF244321}">
                <p14:modId xmlns:p14="http://schemas.microsoft.com/office/powerpoint/2010/main" val="1674756507"/>
              </p:ext>
            </p:extLst>
          </p:nvPr>
        </p:nvGraphicFramePr>
        <p:xfrm>
          <a:off x="2967671" y="3207036"/>
          <a:ext cx="5568100" cy="365760"/>
        </p:xfrm>
        <a:graphic>
          <a:graphicData uri="http://schemas.openxmlformats.org/drawingml/2006/table">
            <a:tbl>
              <a:tblPr firstRow="1">
                <a:tableStyleId>{5940675A-B579-460E-94D1-54222C63F5DA}</a:tableStyleId>
              </a:tblPr>
              <a:tblGrid>
                <a:gridCol w="1756729">
                  <a:extLst>
                    <a:ext uri="{9D8B030D-6E8A-4147-A177-3AD203B41FA5}">
                      <a16:colId xmlns:a16="http://schemas.microsoft.com/office/drawing/2014/main" val="4288759962"/>
                    </a:ext>
                  </a:extLst>
                </a:gridCol>
                <a:gridCol w="228600">
                  <a:extLst>
                    <a:ext uri="{9D8B030D-6E8A-4147-A177-3AD203B41FA5}">
                      <a16:colId xmlns:a16="http://schemas.microsoft.com/office/drawing/2014/main" val="2666917713"/>
                    </a:ext>
                  </a:extLst>
                </a:gridCol>
                <a:gridCol w="3582771">
                  <a:extLst>
                    <a:ext uri="{9D8B030D-6E8A-4147-A177-3AD203B41FA5}">
                      <a16:colId xmlns:a16="http://schemas.microsoft.com/office/drawing/2014/main" val="1201943141"/>
                    </a:ext>
                  </a:extLst>
                </a:gridCol>
              </a:tblGrid>
              <a:tr h="285215">
                <a:tc>
                  <a:txBody>
                    <a:bodyPr/>
                    <a:lstStyle/>
                    <a:p>
                      <a:pPr>
                        <a:spcBef>
                          <a:spcPts val="0"/>
                        </a:spcBef>
                        <a:spcAft>
                          <a:spcPts val="600"/>
                        </a:spcAft>
                      </a:pPr>
                      <a:r>
                        <a:rPr lang="en-US" sz="1200" b="1" dirty="0"/>
                        <a:t>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60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t> Where do we want to go?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DnDiag">
                      <a:fgClr>
                        <a:srgbClr val="DBDBDB"/>
                      </a:fgClr>
                      <a:bgClr>
                        <a:schemeClr val="bg1"/>
                      </a:bgClr>
                    </a:pattFill>
                  </a:tcPr>
                </a:tc>
                <a:extLst>
                  <a:ext uri="{0D108BD9-81ED-4DB2-BD59-A6C34878D82A}">
                    <a16:rowId xmlns:a16="http://schemas.microsoft.com/office/drawing/2014/main" val="3661340365"/>
                  </a:ext>
                </a:extLst>
              </a:tr>
            </a:tbl>
          </a:graphicData>
        </a:graphic>
      </p:graphicFrame>
      <p:graphicFrame>
        <p:nvGraphicFramePr>
          <p:cNvPr id="14" name="Table 8">
            <a:extLst>
              <a:ext uri="{FF2B5EF4-FFF2-40B4-BE49-F238E27FC236}">
                <a16:creationId xmlns:a16="http://schemas.microsoft.com/office/drawing/2014/main" id="{49357397-8990-4715-87CA-B5054194A23C}"/>
              </a:ext>
            </a:extLst>
          </p:cNvPr>
          <p:cNvGraphicFramePr>
            <a:graphicFrameLocks noGrp="1"/>
          </p:cNvGraphicFramePr>
          <p:nvPr>
            <p:extLst>
              <p:ext uri="{D42A27DB-BD31-4B8C-83A1-F6EECF244321}">
                <p14:modId xmlns:p14="http://schemas.microsoft.com/office/powerpoint/2010/main" val="592989232"/>
              </p:ext>
            </p:extLst>
          </p:nvPr>
        </p:nvGraphicFramePr>
        <p:xfrm>
          <a:off x="2967672" y="3627637"/>
          <a:ext cx="5568100" cy="365760"/>
        </p:xfrm>
        <a:graphic>
          <a:graphicData uri="http://schemas.openxmlformats.org/drawingml/2006/table">
            <a:tbl>
              <a:tblPr firstRow="1">
                <a:tableStyleId>{5940675A-B579-460E-94D1-54222C63F5DA}</a:tableStyleId>
              </a:tblPr>
              <a:tblGrid>
                <a:gridCol w="1756728">
                  <a:extLst>
                    <a:ext uri="{9D8B030D-6E8A-4147-A177-3AD203B41FA5}">
                      <a16:colId xmlns:a16="http://schemas.microsoft.com/office/drawing/2014/main" val="4288759962"/>
                    </a:ext>
                  </a:extLst>
                </a:gridCol>
                <a:gridCol w="228600">
                  <a:extLst>
                    <a:ext uri="{9D8B030D-6E8A-4147-A177-3AD203B41FA5}">
                      <a16:colId xmlns:a16="http://schemas.microsoft.com/office/drawing/2014/main" val="2666917713"/>
                    </a:ext>
                  </a:extLst>
                </a:gridCol>
                <a:gridCol w="3582772">
                  <a:extLst>
                    <a:ext uri="{9D8B030D-6E8A-4147-A177-3AD203B41FA5}">
                      <a16:colId xmlns:a16="http://schemas.microsoft.com/office/drawing/2014/main" val="1201943141"/>
                    </a:ext>
                  </a:extLst>
                </a:gridCol>
              </a:tblGrid>
              <a:tr h="285215">
                <a:tc>
                  <a:txBody>
                    <a:bodyPr/>
                    <a:lstStyle/>
                    <a:p>
                      <a:pPr>
                        <a:spcBef>
                          <a:spcPts val="0"/>
                        </a:spcBef>
                        <a:spcAft>
                          <a:spcPts val="600"/>
                        </a:spcAft>
                      </a:pPr>
                      <a:r>
                        <a:rPr lang="en-US" sz="1200" b="1" dirty="0"/>
                        <a:t>Strategic Directions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60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t> Broad themes, areas of emphasis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DnDiag">
                      <a:fgClr>
                        <a:srgbClr val="DBDBDB"/>
                      </a:fgClr>
                      <a:bgClr>
                        <a:schemeClr val="bg1"/>
                      </a:bgClr>
                    </a:pattFill>
                  </a:tcPr>
                </a:tc>
                <a:extLst>
                  <a:ext uri="{0D108BD9-81ED-4DB2-BD59-A6C34878D82A}">
                    <a16:rowId xmlns:a16="http://schemas.microsoft.com/office/drawing/2014/main" val="3661340365"/>
                  </a:ext>
                </a:extLst>
              </a:tr>
            </a:tbl>
          </a:graphicData>
        </a:graphic>
      </p:graphicFrame>
      <p:graphicFrame>
        <p:nvGraphicFramePr>
          <p:cNvPr id="15" name="Table 8">
            <a:extLst>
              <a:ext uri="{FF2B5EF4-FFF2-40B4-BE49-F238E27FC236}">
                <a16:creationId xmlns:a16="http://schemas.microsoft.com/office/drawing/2014/main" id="{20ED1C86-6AD7-41A3-8FCB-878AD34E7D8E}"/>
              </a:ext>
            </a:extLst>
          </p:cNvPr>
          <p:cNvGraphicFramePr>
            <a:graphicFrameLocks noGrp="1"/>
          </p:cNvGraphicFramePr>
          <p:nvPr>
            <p:extLst>
              <p:ext uri="{D42A27DB-BD31-4B8C-83A1-F6EECF244321}">
                <p14:modId xmlns:p14="http://schemas.microsoft.com/office/powerpoint/2010/main" val="2366591831"/>
              </p:ext>
            </p:extLst>
          </p:nvPr>
        </p:nvGraphicFramePr>
        <p:xfrm>
          <a:off x="2967671" y="4053840"/>
          <a:ext cx="5566729" cy="365760"/>
        </p:xfrm>
        <a:graphic>
          <a:graphicData uri="http://schemas.openxmlformats.org/drawingml/2006/table">
            <a:tbl>
              <a:tblPr firstRow="1">
                <a:tableStyleId>{5940675A-B579-460E-94D1-54222C63F5DA}</a:tableStyleId>
              </a:tblPr>
              <a:tblGrid>
                <a:gridCol w="1756729">
                  <a:extLst>
                    <a:ext uri="{9D8B030D-6E8A-4147-A177-3AD203B41FA5}">
                      <a16:colId xmlns:a16="http://schemas.microsoft.com/office/drawing/2014/main" val="4288759962"/>
                    </a:ext>
                  </a:extLst>
                </a:gridCol>
                <a:gridCol w="228600">
                  <a:extLst>
                    <a:ext uri="{9D8B030D-6E8A-4147-A177-3AD203B41FA5}">
                      <a16:colId xmlns:a16="http://schemas.microsoft.com/office/drawing/2014/main" val="2666917713"/>
                    </a:ext>
                  </a:extLst>
                </a:gridCol>
                <a:gridCol w="3581400">
                  <a:extLst>
                    <a:ext uri="{9D8B030D-6E8A-4147-A177-3AD203B41FA5}">
                      <a16:colId xmlns:a16="http://schemas.microsoft.com/office/drawing/2014/main" val="1201943141"/>
                    </a:ext>
                  </a:extLst>
                </a:gridCol>
              </a:tblGrid>
              <a:tr h="285215">
                <a:tc>
                  <a:txBody>
                    <a:bodyPr/>
                    <a:lstStyle/>
                    <a:p>
                      <a:pPr>
                        <a:spcBef>
                          <a:spcPts val="0"/>
                        </a:spcBef>
                        <a:spcAft>
                          <a:spcPts val="600"/>
                        </a:spcAft>
                      </a:pPr>
                      <a:r>
                        <a:rPr lang="en-US" sz="1200" b="1" dirty="0"/>
                        <a:t>Goals/Actions/Scenarios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60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t> How will we get there?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1340365"/>
                  </a:ext>
                </a:extLst>
              </a:tr>
            </a:tbl>
          </a:graphicData>
        </a:graphic>
      </p:graphicFrame>
      <p:sp>
        <p:nvSpPr>
          <p:cNvPr id="20" name="Down Arrow 28">
            <a:extLst>
              <a:ext uri="{FF2B5EF4-FFF2-40B4-BE49-F238E27FC236}">
                <a16:creationId xmlns:a16="http://schemas.microsoft.com/office/drawing/2014/main" id="{487CE743-84FF-47C6-88E0-33185A2439AE}"/>
              </a:ext>
            </a:extLst>
          </p:cNvPr>
          <p:cNvSpPr/>
          <p:nvPr/>
        </p:nvSpPr>
        <p:spPr>
          <a:xfrm>
            <a:off x="2360460" y="4711116"/>
            <a:ext cx="432802" cy="1233008"/>
          </a:xfrm>
          <a:prstGeom prst="downArrow">
            <a:avLst/>
          </a:prstGeom>
          <a:solidFill>
            <a:srgbClr val="008963"/>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Phase 3</a:t>
            </a:r>
          </a:p>
        </p:txBody>
      </p:sp>
      <p:graphicFrame>
        <p:nvGraphicFramePr>
          <p:cNvPr id="16" name="Table 8">
            <a:extLst>
              <a:ext uri="{FF2B5EF4-FFF2-40B4-BE49-F238E27FC236}">
                <a16:creationId xmlns:a16="http://schemas.microsoft.com/office/drawing/2014/main" id="{AB1C8513-482B-4BD2-95D2-00C380259C19}"/>
              </a:ext>
            </a:extLst>
          </p:cNvPr>
          <p:cNvGraphicFramePr>
            <a:graphicFrameLocks noGrp="1"/>
          </p:cNvGraphicFramePr>
          <p:nvPr>
            <p:extLst>
              <p:ext uri="{D42A27DB-BD31-4B8C-83A1-F6EECF244321}">
                <p14:modId xmlns:p14="http://schemas.microsoft.com/office/powerpoint/2010/main" val="1248005692"/>
              </p:ext>
            </p:extLst>
          </p:nvPr>
        </p:nvGraphicFramePr>
        <p:xfrm>
          <a:off x="2981261" y="4724400"/>
          <a:ext cx="5553140" cy="365760"/>
        </p:xfrm>
        <a:graphic>
          <a:graphicData uri="http://schemas.openxmlformats.org/drawingml/2006/table">
            <a:tbl>
              <a:tblPr firstRow="1">
                <a:tableStyleId>{5940675A-B579-460E-94D1-54222C63F5DA}</a:tableStyleId>
              </a:tblPr>
              <a:tblGrid>
                <a:gridCol w="1731458">
                  <a:extLst>
                    <a:ext uri="{9D8B030D-6E8A-4147-A177-3AD203B41FA5}">
                      <a16:colId xmlns:a16="http://schemas.microsoft.com/office/drawing/2014/main" val="4288759962"/>
                    </a:ext>
                  </a:extLst>
                </a:gridCol>
                <a:gridCol w="227068">
                  <a:extLst>
                    <a:ext uri="{9D8B030D-6E8A-4147-A177-3AD203B41FA5}">
                      <a16:colId xmlns:a16="http://schemas.microsoft.com/office/drawing/2014/main" val="2666917713"/>
                    </a:ext>
                  </a:extLst>
                </a:gridCol>
                <a:gridCol w="3594614">
                  <a:extLst>
                    <a:ext uri="{9D8B030D-6E8A-4147-A177-3AD203B41FA5}">
                      <a16:colId xmlns:a16="http://schemas.microsoft.com/office/drawing/2014/main" val="1201943141"/>
                    </a:ext>
                  </a:extLst>
                </a:gridCol>
              </a:tblGrid>
              <a:tr h="285215">
                <a:tc>
                  <a:txBody>
                    <a:bodyPr/>
                    <a:lstStyle/>
                    <a:p>
                      <a:pPr>
                        <a:spcBef>
                          <a:spcPts val="0"/>
                        </a:spcBef>
                        <a:spcAft>
                          <a:spcPts val="600"/>
                        </a:spcAft>
                      </a:pPr>
                      <a:r>
                        <a:rPr lang="en-US" sz="1200" b="1" dirty="0"/>
                        <a:t>Metrics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60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t>How will we know?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1340365"/>
                  </a:ext>
                </a:extLst>
              </a:tr>
            </a:tbl>
          </a:graphicData>
        </a:graphic>
      </p:graphicFrame>
      <p:graphicFrame>
        <p:nvGraphicFramePr>
          <p:cNvPr id="17" name="Table 8">
            <a:extLst>
              <a:ext uri="{FF2B5EF4-FFF2-40B4-BE49-F238E27FC236}">
                <a16:creationId xmlns:a16="http://schemas.microsoft.com/office/drawing/2014/main" id="{CCC6295B-E9AB-43B1-B4BA-D4BB612E4908}"/>
              </a:ext>
            </a:extLst>
          </p:cNvPr>
          <p:cNvGraphicFramePr>
            <a:graphicFrameLocks noGrp="1"/>
          </p:cNvGraphicFramePr>
          <p:nvPr>
            <p:extLst>
              <p:ext uri="{D42A27DB-BD31-4B8C-83A1-F6EECF244321}">
                <p14:modId xmlns:p14="http://schemas.microsoft.com/office/powerpoint/2010/main" val="2020075666"/>
              </p:ext>
            </p:extLst>
          </p:nvPr>
        </p:nvGraphicFramePr>
        <p:xfrm>
          <a:off x="2981260" y="5147665"/>
          <a:ext cx="5553140" cy="365760"/>
        </p:xfrm>
        <a:graphic>
          <a:graphicData uri="http://schemas.openxmlformats.org/drawingml/2006/table">
            <a:tbl>
              <a:tblPr firstRow="1">
                <a:tableStyleId>{5940675A-B579-460E-94D1-54222C63F5DA}</a:tableStyleId>
              </a:tblPr>
              <a:tblGrid>
                <a:gridCol w="1743140">
                  <a:extLst>
                    <a:ext uri="{9D8B030D-6E8A-4147-A177-3AD203B41FA5}">
                      <a16:colId xmlns:a16="http://schemas.microsoft.com/office/drawing/2014/main" val="4288759962"/>
                    </a:ext>
                  </a:extLst>
                </a:gridCol>
                <a:gridCol w="228600">
                  <a:extLst>
                    <a:ext uri="{9D8B030D-6E8A-4147-A177-3AD203B41FA5}">
                      <a16:colId xmlns:a16="http://schemas.microsoft.com/office/drawing/2014/main" val="2666917713"/>
                    </a:ext>
                  </a:extLst>
                </a:gridCol>
                <a:gridCol w="3581400">
                  <a:extLst>
                    <a:ext uri="{9D8B030D-6E8A-4147-A177-3AD203B41FA5}">
                      <a16:colId xmlns:a16="http://schemas.microsoft.com/office/drawing/2014/main" val="1201943141"/>
                    </a:ext>
                  </a:extLst>
                </a:gridCol>
              </a:tblGrid>
              <a:tr h="285215">
                <a:tc>
                  <a:txBody>
                    <a:bodyPr/>
                    <a:lstStyle/>
                    <a:p>
                      <a:pPr>
                        <a:spcBef>
                          <a:spcPts val="0"/>
                        </a:spcBef>
                        <a:spcAft>
                          <a:spcPts val="600"/>
                        </a:spcAft>
                      </a:pPr>
                      <a:r>
                        <a:rPr lang="en-US" sz="1200" b="1" dirty="0"/>
                        <a:t>Implementation</a:t>
                      </a:r>
                      <a:r>
                        <a:rPr lang="en-US" sz="12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60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t> Who must do what?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1340365"/>
                  </a:ext>
                </a:extLst>
              </a:tr>
            </a:tbl>
          </a:graphicData>
        </a:graphic>
      </p:graphicFrame>
      <p:graphicFrame>
        <p:nvGraphicFramePr>
          <p:cNvPr id="18" name="Table 8">
            <a:extLst>
              <a:ext uri="{FF2B5EF4-FFF2-40B4-BE49-F238E27FC236}">
                <a16:creationId xmlns:a16="http://schemas.microsoft.com/office/drawing/2014/main" id="{E423C9CE-AC5F-4F35-BD50-9859469E2447}"/>
              </a:ext>
            </a:extLst>
          </p:cNvPr>
          <p:cNvGraphicFramePr>
            <a:graphicFrameLocks noGrp="1"/>
          </p:cNvGraphicFramePr>
          <p:nvPr>
            <p:extLst>
              <p:ext uri="{D42A27DB-BD31-4B8C-83A1-F6EECF244321}">
                <p14:modId xmlns:p14="http://schemas.microsoft.com/office/powerpoint/2010/main" val="2907909126"/>
              </p:ext>
            </p:extLst>
          </p:nvPr>
        </p:nvGraphicFramePr>
        <p:xfrm>
          <a:off x="2981259" y="5587657"/>
          <a:ext cx="5566729" cy="365760"/>
        </p:xfrm>
        <a:graphic>
          <a:graphicData uri="http://schemas.openxmlformats.org/drawingml/2006/table">
            <a:tbl>
              <a:tblPr firstRow="1">
                <a:tableStyleId>{5940675A-B579-460E-94D1-54222C63F5DA}</a:tableStyleId>
              </a:tblPr>
              <a:tblGrid>
                <a:gridCol w="1743141">
                  <a:extLst>
                    <a:ext uri="{9D8B030D-6E8A-4147-A177-3AD203B41FA5}">
                      <a16:colId xmlns:a16="http://schemas.microsoft.com/office/drawing/2014/main" val="4288759962"/>
                    </a:ext>
                  </a:extLst>
                </a:gridCol>
                <a:gridCol w="228600">
                  <a:extLst>
                    <a:ext uri="{9D8B030D-6E8A-4147-A177-3AD203B41FA5}">
                      <a16:colId xmlns:a16="http://schemas.microsoft.com/office/drawing/2014/main" val="2666917713"/>
                    </a:ext>
                  </a:extLst>
                </a:gridCol>
                <a:gridCol w="3594988">
                  <a:extLst>
                    <a:ext uri="{9D8B030D-6E8A-4147-A177-3AD203B41FA5}">
                      <a16:colId xmlns:a16="http://schemas.microsoft.com/office/drawing/2014/main" val="1201943141"/>
                    </a:ext>
                  </a:extLst>
                </a:gridCol>
              </a:tblGrid>
              <a:tr h="285215">
                <a:tc>
                  <a:txBody>
                    <a:bodyPr/>
                    <a:lstStyle/>
                    <a:p>
                      <a:pPr>
                        <a:spcBef>
                          <a:spcPts val="0"/>
                        </a:spcBef>
                        <a:spcAft>
                          <a:spcPts val="600"/>
                        </a:spcAft>
                      </a:pPr>
                      <a:r>
                        <a:rPr lang="en-US" sz="1200" b="1" dirty="0"/>
                        <a:t>Evaluation</a:t>
                      </a:r>
                      <a:r>
                        <a:rPr lang="en-US" sz="12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60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t> How are we doing?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1340365"/>
                  </a:ext>
                </a:extLst>
              </a:tr>
            </a:tbl>
          </a:graphicData>
        </a:graphic>
      </p:graphicFrame>
    </p:spTree>
    <p:extLst>
      <p:ext uri="{BB962C8B-B14F-4D97-AF65-F5344CB8AC3E}">
        <p14:creationId xmlns:p14="http://schemas.microsoft.com/office/powerpoint/2010/main" val="234833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387E7D-9820-4AA2-BD5C-B9016AFB5E27}"/>
              </a:ext>
            </a:extLst>
          </p:cNvPr>
          <p:cNvSpPr>
            <a:spLocks noGrp="1"/>
          </p:cNvSpPr>
          <p:nvPr>
            <p:ph type="title" idx="4294967295"/>
          </p:nvPr>
        </p:nvSpPr>
        <p:spPr>
          <a:xfrm>
            <a:off x="394094" y="204357"/>
            <a:ext cx="10515600" cy="1325563"/>
          </a:xfrm>
        </p:spPr>
        <p:txBody>
          <a:bodyPr/>
          <a:lstStyle/>
          <a:p>
            <a:pPr rtl="0" eaLnBrk="1" latinLnBrk="0" hangingPunct="1"/>
            <a:r>
              <a:rPr lang="en-US" sz="2900" kern="1200" dirty="0">
                <a:solidFill>
                  <a:srgbClr val="18453B"/>
                </a:solidFill>
                <a:effectLst/>
                <a:latin typeface="Arial Black" panose="020B0A04020102020204" pitchFamily="34" charset="0"/>
                <a:ea typeface="+mn-ea"/>
                <a:cs typeface="+mn-cs"/>
              </a:rPr>
              <a:t>Major Accomplishments (1 of 2)</a:t>
            </a:r>
            <a:endParaRPr lang="en-US" dirty="0">
              <a:effectLst/>
            </a:endParaRPr>
          </a:p>
          <a:p>
            <a:endParaRPr lang="en-US" dirty="0"/>
          </a:p>
        </p:txBody>
      </p:sp>
      <p:cxnSp>
        <p:nvCxnSpPr>
          <p:cNvPr id="7" name="Straight Connector 6">
            <a:extLst>
              <a:ext uri="{FF2B5EF4-FFF2-40B4-BE49-F238E27FC236}">
                <a16:creationId xmlns:a16="http://schemas.microsoft.com/office/drawing/2014/main" id="{694A34CB-C693-4CC3-8577-4FD84FDF5B25}"/>
              </a:ext>
              <a:ext uri="{C183D7F6-B498-43B3-948B-1728B52AA6E4}">
                <adec:decorative xmlns:adec="http://schemas.microsoft.com/office/drawing/2017/decorative" val="1"/>
              </a:ext>
            </a:extLst>
          </p:cNvPr>
          <p:cNvCxnSpPr>
            <a:cxnSpLocks/>
          </p:cNvCxnSpPr>
          <p:nvPr/>
        </p:nvCxnSpPr>
        <p:spPr>
          <a:xfrm>
            <a:off x="0" y="914400"/>
            <a:ext cx="12192000" cy="0"/>
          </a:xfrm>
          <a:prstGeom prst="line">
            <a:avLst/>
          </a:prstGeom>
          <a:noFill/>
          <a:ln w="12700" cap="flat" cmpd="sng" algn="ctr">
            <a:solidFill>
              <a:srgbClr val="18453B"/>
            </a:solidFill>
            <a:prstDash val="solid"/>
            <a:miter lim="800000"/>
          </a:ln>
          <a:effectLst/>
        </p:spPr>
      </p:cxnSp>
      <p:sp>
        <p:nvSpPr>
          <p:cNvPr id="5" name="TextBox 4">
            <a:extLst>
              <a:ext uri="{FF2B5EF4-FFF2-40B4-BE49-F238E27FC236}">
                <a16:creationId xmlns:a16="http://schemas.microsoft.com/office/drawing/2014/main" id="{1116F188-351B-419F-B34C-100C5EC2A7E4}"/>
              </a:ext>
            </a:extLst>
          </p:cNvPr>
          <p:cNvSpPr txBox="1"/>
          <p:nvPr/>
        </p:nvSpPr>
        <p:spPr>
          <a:xfrm>
            <a:off x="424575" y="1041857"/>
            <a:ext cx="5366625" cy="430887"/>
          </a:xfrm>
          <a:prstGeom prst="rect">
            <a:avLst/>
          </a:prstGeom>
          <a:solidFill>
            <a:srgbClr val="97A2A2">
              <a:alpha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18453B"/>
                </a:solidFill>
                <a:effectLst/>
                <a:uLnTx/>
                <a:uFillTx/>
                <a:latin typeface="Calibri"/>
                <a:ea typeface="+mn-ea"/>
                <a:cs typeface="+mn-cs"/>
              </a:rPr>
              <a:t>We Conducted . . . </a:t>
            </a:r>
          </a:p>
        </p:txBody>
      </p:sp>
      <p:cxnSp>
        <p:nvCxnSpPr>
          <p:cNvPr id="8" name="Straight Connector 7">
            <a:extLst>
              <a:ext uri="{FF2B5EF4-FFF2-40B4-BE49-F238E27FC236}">
                <a16:creationId xmlns:a16="http://schemas.microsoft.com/office/drawing/2014/main" id="{91BE8D35-975F-4A8B-B962-1E4DDFF55F98}"/>
              </a:ext>
              <a:ext uri="{C183D7F6-B498-43B3-948B-1728B52AA6E4}">
                <adec:decorative xmlns:adec="http://schemas.microsoft.com/office/drawing/2017/decorative" val="1"/>
              </a:ext>
            </a:extLst>
          </p:cNvPr>
          <p:cNvCxnSpPr>
            <a:cxnSpLocks/>
          </p:cNvCxnSpPr>
          <p:nvPr/>
        </p:nvCxnSpPr>
        <p:spPr>
          <a:xfrm>
            <a:off x="0" y="1600200"/>
            <a:ext cx="12192000" cy="0"/>
          </a:xfrm>
          <a:prstGeom prst="line">
            <a:avLst/>
          </a:prstGeom>
          <a:noFill/>
          <a:ln w="12700" cap="flat" cmpd="sng" algn="ctr">
            <a:solidFill>
              <a:srgbClr val="18453B"/>
            </a:solidFill>
            <a:prstDash val="solid"/>
            <a:miter lim="800000"/>
          </a:ln>
          <a:effectLst/>
        </p:spPr>
      </p:cxnSp>
      <p:sp>
        <p:nvSpPr>
          <p:cNvPr id="10" name="Rectangle 121">
            <a:extLst>
              <a:ext uri="{FF2B5EF4-FFF2-40B4-BE49-F238E27FC236}">
                <a16:creationId xmlns:a16="http://schemas.microsoft.com/office/drawing/2014/main" id="{0F6A7009-B954-4623-BE72-37403C26FC63}"/>
              </a:ext>
            </a:extLst>
          </p:cNvPr>
          <p:cNvSpPr>
            <a:spLocks noChangeArrowheads="1"/>
          </p:cNvSpPr>
          <p:nvPr/>
        </p:nvSpPr>
        <p:spPr bwMode="auto">
          <a:xfrm>
            <a:off x="424575" y="1752602"/>
            <a:ext cx="5366625" cy="1523989"/>
          </a:xfrm>
          <a:prstGeom prst="rect">
            <a:avLst/>
          </a:prstGeom>
          <a:solidFill>
            <a:srgbClr val="97A2A2">
              <a:alpha val="40000"/>
            </a:srgbClr>
          </a:solidFill>
          <a:ln w="19050">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18453B"/>
                </a:solidFill>
                <a:effectLst/>
                <a:uLnTx/>
                <a:uFillTx/>
                <a:latin typeface="Calibri"/>
                <a:ea typeface="ÇlÇr ñæí©" charset="0"/>
                <a:cs typeface="+mn-cs"/>
              </a:rPr>
              <a:t>     MSU Leadership</a:t>
            </a:r>
            <a:r>
              <a:rPr lang="en-US" sz="2000" b="1" kern="0" dirty="0">
                <a:solidFill>
                  <a:srgbClr val="18453B"/>
                </a:solidFill>
                <a:latin typeface="Calibri"/>
                <a:ea typeface="ÇlÇr ñæí©" charset="0"/>
              </a:rPr>
              <a:t> Retreat</a:t>
            </a:r>
            <a:endParaRPr kumimoji="0" lang="en-US" sz="2000" b="1" i="0" u="none" strike="noStrike" kern="0" cap="none" spc="0" normalizeH="0" baseline="0" noProof="0" dirty="0">
              <a:ln>
                <a:noFill/>
              </a:ln>
              <a:solidFill>
                <a:srgbClr val="18453B"/>
              </a:solidFill>
              <a:effectLst/>
              <a:uLnTx/>
              <a:uFillTx/>
              <a:latin typeface="Calibri"/>
              <a:ea typeface="ÇlÇr ñæí©" charset="0"/>
              <a:cs typeface="+mn-cs"/>
            </a:endParaRPr>
          </a:p>
        </p:txBody>
      </p:sp>
      <p:pic>
        <p:nvPicPr>
          <p:cNvPr id="39" name="Graphic 38" descr="Meeting with solid fill">
            <a:extLst>
              <a:ext uri="{FF2B5EF4-FFF2-40B4-BE49-F238E27FC236}">
                <a16:creationId xmlns:a16="http://schemas.microsoft.com/office/drawing/2014/main" id="{9FF9DC42-774D-46B0-8891-351732F6CA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2166842"/>
            <a:ext cx="1250307" cy="892147"/>
          </a:xfrm>
          <a:prstGeom prst="rect">
            <a:avLst/>
          </a:prstGeom>
        </p:spPr>
      </p:pic>
      <p:sp>
        <p:nvSpPr>
          <p:cNvPr id="2" name="Rectangle 1">
            <a:extLst>
              <a:ext uri="{FF2B5EF4-FFF2-40B4-BE49-F238E27FC236}">
                <a16:creationId xmlns:a16="http://schemas.microsoft.com/office/drawing/2014/main" id="{FB84C6F8-A169-1141-B805-D53464114136}"/>
              </a:ext>
            </a:extLst>
          </p:cNvPr>
          <p:cNvSpPr/>
          <p:nvPr/>
        </p:nvSpPr>
        <p:spPr>
          <a:xfrm>
            <a:off x="5898483" y="1752602"/>
            <a:ext cx="6096000" cy="1432956"/>
          </a:xfrm>
          <a:prstGeom prst="rect">
            <a:avLst/>
          </a:prstGeom>
        </p:spPr>
        <p:txBody>
          <a:bodyPr>
            <a:spAutoFit/>
          </a:bodyPr>
          <a:lstStyle/>
          <a:p>
            <a:pPr marL="165100" lvl="1" indent="-165100">
              <a:lnSpc>
                <a:spcPct val="110000"/>
              </a:lnSpc>
              <a:spcBef>
                <a:spcPts val="0"/>
              </a:spcBef>
            </a:pPr>
            <a:r>
              <a:rPr lang="en-US" sz="1600" b="1" i="1" kern="0" dirty="0">
                <a:solidFill>
                  <a:srgbClr val="33927D"/>
                </a:solidFill>
                <a:ea typeface="ÇlÇr ñæí©" charset="0"/>
              </a:rPr>
              <a:t>MARCH</a:t>
            </a:r>
            <a:r>
              <a:rPr lang="en-US" sz="1600" b="1" i="1" kern="0" dirty="0">
                <a:solidFill>
                  <a:srgbClr val="18453B">
                    <a:lumMod val="75000"/>
                    <a:lumOff val="25000"/>
                  </a:srgbClr>
                </a:solidFill>
                <a:ea typeface="ÇlÇr ñæí©" charset="0"/>
              </a:rPr>
              <a:t> 2020: </a:t>
            </a:r>
          </a:p>
          <a:p>
            <a:pPr marL="165100" lvl="1" indent="-165100">
              <a:lnSpc>
                <a:spcPct val="110000"/>
              </a:lnSpc>
              <a:spcBef>
                <a:spcPts val="0"/>
              </a:spcBef>
              <a:buFont typeface="Arial" panose="020B0604020202020204" pitchFamily="34" charset="0"/>
              <a:buChar char="•"/>
            </a:pPr>
            <a:r>
              <a:rPr lang="en-US" sz="1600" b="1" dirty="0">
                <a:solidFill>
                  <a:srgbClr val="18453B"/>
                </a:solidFill>
              </a:rPr>
              <a:t>100+ trustees, </a:t>
            </a:r>
            <a:r>
              <a:rPr lang="en-US" sz="1600" b="1" dirty="0">
                <a:solidFill>
                  <a:srgbClr val="335B52"/>
                </a:solidFill>
              </a:rPr>
              <a:t>leaders</a:t>
            </a:r>
            <a:r>
              <a:rPr lang="en-US" sz="1600" b="1" dirty="0">
                <a:solidFill>
                  <a:srgbClr val="18453B"/>
                </a:solidFill>
              </a:rPr>
              <a:t>, faculty, staff and students attended</a:t>
            </a:r>
          </a:p>
          <a:p>
            <a:pPr marL="165100" lvl="1" indent="-165100">
              <a:lnSpc>
                <a:spcPct val="110000"/>
              </a:lnSpc>
              <a:spcBef>
                <a:spcPts val="0"/>
              </a:spcBef>
              <a:buFont typeface="Arial" panose="020B0604020202020204" pitchFamily="34" charset="0"/>
              <a:buChar char="•"/>
            </a:pPr>
            <a:r>
              <a:rPr lang="en-US" sz="1600" b="1" dirty="0">
                <a:solidFill>
                  <a:srgbClr val="18453B"/>
                </a:solidFill>
              </a:rPr>
              <a:t>Agenda included internal and external trends via speaker and table topic discussions</a:t>
            </a:r>
          </a:p>
          <a:p>
            <a:pPr marL="165100" lvl="1" indent="-165100">
              <a:lnSpc>
                <a:spcPct val="110000"/>
              </a:lnSpc>
              <a:spcBef>
                <a:spcPts val="0"/>
              </a:spcBef>
              <a:buFont typeface="Arial" panose="020B0604020202020204" pitchFamily="34" charset="0"/>
              <a:buChar char="•"/>
            </a:pPr>
            <a:r>
              <a:rPr lang="en-US" sz="1600" b="1" dirty="0">
                <a:solidFill>
                  <a:srgbClr val="18453B"/>
                </a:solidFill>
              </a:rPr>
              <a:t>SWOT analysis</a:t>
            </a:r>
          </a:p>
        </p:txBody>
      </p:sp>
      <p:sp>
        <p:nvSpPr>
          <p:cNvPr id="20" name="Rectangle 121">
            <a:extLst>
              <a:ext uri="{FF2B5EF4-FFF2-40B4-BE49-F238E27FC236}">
                <a16:creationId xmlns:a16="http://schemas.microsoft.com/office/drawing/2014/main" id="{129D7A36-CEF4-D843-BABF-A21F19D2DE6D}"/>
              </a:ext>
            </a:extLst>
          </p:cNvPr>
          <p:cNvSpPr>
            <a:spLocks noChangeArrowheads="1"/>
          </p:cNvSpPr>
          <p:nvPr/>
        </p:nvSpPr>
        <p:spPr bwMode="auto">
          <a:xfrm>
            <a:off x="424574" y="3747540"/>
            <a:ext cx="5366625" cy="1917117"/>
          </a:xfrm>
          <a:prstGeom prst="rect">
            <a:avLst/>
          </a:prstGeom>
          <a:solidFill>
            <a:srgbClr val="97A2A2">
              <a:alpha val="40000"/>
            </a:srgbClr>
          </a:solidFill>
          <a:ln w="19050">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18453B"/>
                </a:solidFill>
                <a:effectLst/>
                <a:uLnTx/>
                <a:uFillTx/>
                <a:latin typeface="Calibri"/>
                <a:ea typeface="ÇlÇr ñæí©" charset="0"/>
                <a:cs typeface="+mn-cs"/>
              </a:rPr>
              <a:t>     Environmental Scan</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2000" b="1" kern="0" dirty="0">
                <a:solidFill>
                  <a:srgbClr val="18453B"/>
                </a:solidFill>
                <a:latin typeface="Calibri"/>
                <a:ea typeface="ÇlÇr ñæí©" charset="0"/>
              </a:rPr>
              <a:t>Various Speakers</a:t>
            </a:r>
            <a:endParaRPr kumimoji="0" lang="en-US" sz="2000" b="1" i="0" u="none" strike="noStrike" kern="0" cap="none" spc="0" normalizeH="0" baseline="0" noProof="0" dirty="0">
              <a:ln>
                <a:noFill/>
              </a:ln>
              <a:solidFill>
                <a:srgbClr val="18453B"/>
              </a:solidFill>
              <a:effectLst/>
              <a:uLnTx/>
              <a:uFillTx/>
              <a:latin typeface="Calibri"/>
              <a:ea typeface="ÇlÇr ñæí©" charset="0"/>
              <a:cs typeface="+mn-cs"/>
            </a:endParaRPr>
          </a:p>
        </p:txBody>
      </p:sp>
      <p:pic>
        <p:nvPicPr>
          <p:cNvPr id="21" name="Graphic 20" descr="Teacher with solid fill">
            <a:extLst>
              <a:ext uri="{FF2B5EF4-FFF2-40B4-BE49-F238E27FC236}">
                <a16:creationId xmlns:a16="http://schemas.microsoft.com/office/drawing/2014/main" id="{34DC5398-8F94-1E47-893E-8E9571E33F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2021" y="4261200"/>
            <a:ext cx="1214086" cy="996600"/>
          </a:xfrm>
          <a:prstGeom prst="rect">
            <a:avLst/>
          </a:prstGeom>
        </p:spPr>
      </p:pic>
      <p:sp>
        <p:nvSpPr>
          <p:cNvPr id="3" name="Rectangle 2">
            <a:extLst>
              <a:ext uri="{FF2B5EF4-FFF2-40B4-BE49-F238E27FC236}">
                <a16:creationId xmlns:a16="http://schemas.microsoft.com/office/drawing/2014/main" id="{04359EFB-D083-F54D-AF8C-E90E55956EC5}"/>
              </a:ext>
            </a:extLst>
          </p:cNvPr>
          <p:cNvSpPr/>
          <p:nvPr/>
        </p:nvSpPr>
        <p:spPr>
          <a:xfrm>
            <a:off x="5898483" y="3690015"/>
            <a:ext cx="6096000" cy="1974643"/>
          </a:xfrm>
          <a:prstGeom prst="rect">
            <a:avLst/>
          </a:prstGeom>
        </p:spPr>
        <p:txBody>
          <a:bodyPr>
            <a:spAutoFit/>
          </a:bodyPr>
          <a:lstStyle/>
          <a:p>
            <a:pPr marL="60325" lvl="1" indent="-60325">
              <a:lnSpc>
                <a:spcPct val="110000"/>
              </a:lnSpc>
              <a:spcBef>
                <a:spcPts val="0"/>
              </a:spcBef>
            </a:pPr>
            <a:r>
              <a:rPr lang="en-US" sz="1600" b="1" i="1" kern="0" dirty="0">
                <a:solidFill>
                  <a:srgbClr val="18453B">
                    <a:lumMod val="75000"/>
                    <a:lumOff val="25000"/>
                  </a:srgbClr>
                </a:solidFill>
                <a:ea typeface="ÇlÇr ñæí©" charset="0"/>
              </a:rPr>
              <a:t>SPRING – FALL 2020: </a:t>
            </a:r>
          </a:p>
          <a:p>
            <a:pPr marL="225425" lvl="1" indent="-165100">
              <a:lnSpc>
                <a:spcPct val="110000"/>
              </a:lnSpc>
              <a:spcBef>
                <a:spcPts val="0"/>
              </a:spcBef>
              <a:buFont typeface="Arial" panose="020B0604020202020204" pitchFamily="34" charset="0"/>
              <a:buChar char="•"/>
            </a:pPr>
            <a:r>
              <a:rPr lang="en-US" sz="1600" b="1" dirty="0">
                <a:solidFill>
                  <a:srgbClr val="18453B"/>
                </a:solidFill>
              </a:rPr>
              <a:t>12 topics presented by university leaders and content experts including:</a:t>
            </a:r>
          </a:p>
          <a:p>
            <a:pPr marL="569913" lvl="2" indent="-166688" defTabSz="793750">
              <a:lnSpc>
                <a:spcPct val="110000"/>
              </a:lnSpc>
              <a:buFont typeface="Arial" panose="020B0604020202020204" pitchFamily="34" charset="0"/>
              <a:buChar char="•"/>
            </a:pPr>
            <a:r>
              <a:rPr lang="en-US" sz="1600" b="1" dirty="0">
                <a:solidFill>
                  <a:srgbClr val="18453B"/>
                </a:solidFill>
              </a:rPr>
              <a:t>higher education trends; budget and resource models; diversity, equity and inclusion; research; student success; enrollment; graduate education; benchmarks; human resources; international engagement; and MSU Extension</a:t>
            </a:r>
          </a:p>
        </p:txBody>
      </p:sp>
    </p:spTree>
    <p:extLst>
      <p:ext uri="{BB962C8B-B14F-4D97-AF65-F5344CB8AC3E}">
        <p14:creationId xmlns:p14="http://schemas.microsoft.com/office/powerpoint/2010/main" val="114523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41EF88-E9FF-4E92-908D-134ECEFE7BF3}"/>
              </a:ext>
            </a:extLst>
          </p:cNvPr>
          <p:cNvSpPr>
            <a:spLocks noGrp="1"/>
          </p:cNvSpPr>
          <p:nvPr>
            <p:ph type="title" idx="4294967295"/>
          </p:nvPr>
        </p:nvSpPr>
        <p:spPr>
          <a:xfrm>
            <a:off x="419576" y="205947"/>
            <a:ext cx="10515600" cy="1325563"/>
          </a:xfrm>
        </p:spPr>
        <p:txBody>
          <a:bodyPr/>
          <a:lstStyle/>
          <a:p>
            <a:pPr rtl="0" eaLnBrk="1" latinLnBrk="0" hangingPunct="1"/>
            <a:r>
              <a:rPr lang="en-US" sz="2900" kern="1200" dirty="0">
                <a:solidFill>
                  <a:srgbClr val="18453B"/>
                </a:solidFill>
                <a:effectLst/>
                <a:latin typeface="Arial Black" panose="020B0A04020102020204" pitchFamily="34" charset="0"/>
                <a:ea typeface="+mn-ea"/>
                <a:cs typeface="+mn-cs"/>
              </a:rPr>
              <a:t>Major Accomplishments (2 of 2)</a:t>
            </a:r>
            <a:endParaRPr lang="en-US" dirty="0">
              <a:effectLst/>
            </a:endParaRPr>
          </a:p>
          <a:p>
            <a:endParaRPr lang="en-US" dirty="0"/>
          </a:p>
        </p:txBody>
      </p:sp>
      <p:cxnSp>
        <p:nvCxnSpPr>
          <p:cNvPr id="7" name="Straight Connector 6">
            <a:extLst>
              <a:ext uri="{FF2B5EF4-FFF2-40B4-BE49-F238E27FC236}">
                <a16:creationId xmlns:a16="http://schemas.microsoft.com/office/drawing/2014/main" id="{694A34CB-C693-4CC3-8577-4FD84FDF5B25}"/>
              </a:ext>
              <a:ext uri="{C183D7F6-B498-43B3-948B-1728B52AA6E4}">
                <adec:decorative xmlns:adec="http://schemas.microsoft.com/office/drawing/2017/decorative" val="1"/>
              </a:ext>
            </a:extLst>
          </p:cNvPr>
          <p:cNvCxnSpPr>
            <a:cxnSpLocks/>
          </p:cNvCxnSpPr>
          <p:nvPr/>
        </p:nvCxnSpPr>
        <p:spPr>
          <a:xfrm>
            <a:off x="0" y="914400"/>
            <a:ext cx="12192000" cy="0"/>
          </a:xfrm>
          <a:prstGeom prst="line">
            <a:avLst/>
          </a:prstGeom>
          <a:noFill/>
          <a:ln w="12700" cap="flat" cmpd="sng" algn="ctr">
            <a:solidFill>
              <a:srgbClr val="18453B"/>
            </a:solidFill>
            <a:prstDash val="solid"/>
            <a:miter lim="800000"/>
          </a:ln>
          <a:effectLst/>
        </p:spPr>
      </p:cxnSp>
      <p:sp>
        <p:nvSpPr>
          <p:cNvPr id="5" name="TextBox 4">
            <a:extLst>
              <a:ext uri="{FF2B5EF4-FFF2-40B4-BE49-F238E27FC236}">
                <a16:creationId xmlns:a16="http://schemas.microsoft.com/office/drawing/2014/main" id="{1116F188-351B-419F-B34C-100C5EC2A7E4}"/>
              </a:ext>
            </a:extLst>
          </p:cNvPr>
          <p:cNvSpPr txBox="1"/>
          <p:nvPr/>
        </p:nvSpPr>
        <p:spPr>
          <a:xfrm>
            <a:off x="424575" y="1041857"/>
            <a:ext cx="5366625" cy="430887"/>
          </a:xfrm>
          <a:prstGeom prst="rect">
            <a:avLst/>
          </a:prstGeom>
          <a:solidFill>
            <a:srgbClr val="97A2A2">
              <a:alpha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18453B"/>
                </a:solidFill>
                <a:effectLst/>
                <a:uLnTx/>
                <a:uFillTx/>
                <a:latin typeface="Calibri"/>
                <a:ea typeface="+mn-ea"/>
                <a:cs typeface="+mn-cs"/>
              </a:rPr>
              <a:t>We Conducted . . . </a:t>
            </a:r>
          </a:p>
        </p:txBody>
      </p:sp>
      <p:cxnSp>
        <p:nvCxnSpPr>
          <p:cNvPr id="8" name="Straight Connector 7">
            <a:extLst>
              <a:ext uri="{FF2B5EF4-FFF2-40B4-BE49-F238E27FC236}">
                <a16:creationId xmlns:a16="http://schemas.microsoft.com/office/drawing/2014/main" id="{91BE8D35-975F-4A8B-B962-1E4DDFF55F98}"/>
              </a:ext>
              <a:ext uri="{C183D7F6-B498-43B3-948B-1728B52AA6E4}">
                <adec:decorative xmlns:adec="http://schemas.microsoft.com/office/drawing/2017/decorative" val="1"/>
              </a:ext>
            </a:extLst>
          </p:cNvPr>
          <p:cNvCxnSpPr>
            <a:cxnSpLocks/>
          </p:cNvCxnSpPr>
          <p:nvPr/>
        </p:nvCxnSpPr>
        <p:spPr>
          <a:xfrm>
            <a:off x="0" y="1600200"/>
            <a:ext cx="12192000" cy="0"/>
          </a:xfrm>
          <a:prstGeom prst="line">
            <a:avLst/>
          </a:prstGeom>
          <a:noFill/>
          <a:ln w="12700" cap="flat" cmpd="sng" algn="ctr">
            <a:solidFill>
              <a:srgbClr val="18453B"/>
            </a:solidFill>
            <a:prstDash val="solid"/>
            <a:miter lim="800000"/>
          </a:ln>
          <a:effectLst/>
        </p:spPr>
      </p:cxnSp>
      <p:sp>
        <p:nvSpPr>
          <p:cNvPr id="10" name="Rectangle 121">
            <a:extLst>
              <a:ext uri="{FF2B5EF4-FFF2-40B4-BE49-F238E27FC236}">
                <a16:creationId xmlns:a16="http://schemas.microsoft.com/office/drawing/2014/main" id="{0F6A7009-B954-4623-BE72-37403C26FC63}"/>
              </a:ext>
            </a:extLst>
          </p:cNvPr>
          <p:cNvSpPr>
            <a:spLocks noChangeArrowheads="1"/>
          </p:cNvSpPr>
          <p:nvPr/>
        </p:nvSpPr>
        <p:spPr bwMode="auto">
          <a:xfrm>
            <a:off x="424573" y="1815841"/>
            <a:ext cx="5366625" cy="1564852"/>
          </a:xfrm>
          <a:prstGeom prst="rect">
            <a:avLst/>
          </a:prstGeom>
          <a:solidFill>
            <a:srgbClr val="97A2A2">
              <a:alpha val="40000"/>
            </a:srgbClr>
          </a:solidFill>
          <a:ln w="19050">
            <a:noFill/>
            <a:miter lim="800000"/>
            <a:headEnd/>
            <a:tailEnd/>
          </a:ln>
        </p:spPr>
        <p:txBody>
          <a:bodyPr vert="horz" wrap="square" lIns="91440" tIns="45720" rIns="91440" bIns="45720" numCol="1" anchor="ctr" anchorCtr="0" compatLnSpc="1">
            <a:prstTxWarp prst="textNoShape">
              <a:avLst/>
            </a:prstTxWarp>
          </a:bodyPr>
          <a:lstStyle/>
          <a:p>
            <a:pPr lvl="0" algn="r" fontAlgn="base">
              <a:spcBef>
                <a:spcPct val="0"/>
              </a:spcBef>
              <a:spcAft>
                <a:spcPct val="0"/>
              </a:spcAft>
              <a:defRPr/>
            </a:pPr>
            <a:r>
              <a:rPr kumimoji="0" lang="en-US" sz="2000" b="1" i="0" u="none" strike="noStrike" kern="0" cap="none" spc="0" normalizeH="0" baseline="0" noProof="0" dirty="0">
                <a:ln>
                  <a:noFill/>
                </a:ln>
                <a:solidFill>
                  <a:srgbClr val="18453B"/>
                </a:solidFill>
                <a:effectLst/>
                <a:uLnTx/>
                <a:uFillTx/>
                <a:latin typeface="Calibri"/>
                <a:ea typeface="ÇlÇr ñæí©" charset="0"/>
                <a:cs typeface="+mn-cs"/>
              </a:rPr>
              <a:t> </a:t>
            </a:r>
            <a:r>
              <a:rPr lang="en-US" sz="2000" b="1" kern="0" dirty="0">
                <a:solidFill>
                  <a:srgbClr val="18453B"/>
                </a:solidFill>
                <a:latin typeface="Calibri"/>
                <a:ea typeface="ÇlÇr ñæí©" charset="0"/>
              </a:rPr>
              <a:t>Four </a:t>
            </a:r>
            <a:r>
              <a:rPr lang="en-US" sz="2000" b="1" kern="0" dirty="0">
                <a:solidFill>
                  <a:srgbClr val="18453B"/>
                </a:solidFill>
                <a:ea typeface="ÇlÇr ñæí©" charset="0"/>
              </a:rPr>
              <a:t>Focused Inquiry Groups</a:t>
            </a:r>
            <a:endParaRPr kumimoji="0" lang="en-US" sz="2000" b="1" i="0" u="none" strike="noStrike" kern="0" cap="none" spc="0" normalizeH="0" baseline="0" noProof="0" dirty="0">
              <a:ln>
                <a:noFill/>
              </a:ln>
              <a:solidFill>
                <a:srgbClr val="18453B"/>
              </a:solidFill>
              <a:effectLst/>
              <a:uLnTx/>
              <a:uFillTx/>
              <a:latin typeface="Calibri"/>
              <a:ea typeface="ÇlÇr ñæí©" charset="0"/>
              <a:cs typeface="+mn-cs"/>
            </a:endParaRPr>
          </a:p>
        </p:txBody>
      </p:sp>
      <p:pic>
        <p:nvPicPr>
          <p:cNvPr id="13" name="Graphic 12" descr="Magnifying glass with solid fill">
            <a:extLst>
              <a:ext uri="{FF2B5EF4-FFF2-40B4-BE49-F238E27FC236}">
                <a16:creationId xmlns:a16="http://schemas.microsoft.com/office/drawing/2014/main" id="{1F3310B8-B22E-6149-88F6-09FA17B2EB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14400" y="2158543"/>
            <a:ext cx="810031" cy="810031"/>
          </a:xfrm>
          <a:prstGeom prst="rect">
            <a:avLst/>
          </a:prstGeom>
        </p:spPr>
      </p:pic>
      <p:sp>
        <p:nvSpPr>
          <p:cNvPr id="2" name="Rectangle 1">
            <a:extLst>
              <a:ext uri="{FF2B5EF4-FFF2-40B4-BE49-F238E27FC236}">
                <a16:creationId xmlns:a16="http://schemas.microsoft.com/office/drawing/2014/main" id="{FB84C6F8-A169-1141-B805-D53464114136}"/>
              </a:ext>
            </a:extLst>
          </p:cNvPr>
          <p:cNvSpPr/>
          <p:nvPr/>
        </p:nvSpPr>
        <p:spPr>
          <a:xfrm>
            <a:off x="5786201" y="1727657"/>
            <a:ext cx="6378315" cy="1703800"/>
          </a:xfrm>
          <a:prstGeom prst="rect">
            <a:avLst/>
          </a:prstGeom>
        </p:spPr>
        <p:txBody>
          <a:bodyPr wrap="square" numCol="1">
            <a:spAutoFit/>
          </a:bodyPr>
          <a:lstStyle/>
          <a:p>
            <a:pPr marL="120650" lvl="1">
              <a:lnSpc>
                <a:spcPct val="110000"/>
              </a:lnSpc>
              <a:spcBef>
                <a:spcPts val="0"/>
              </a:spcBef>
            </a:pPr>
            <a:r>
              <a:rPr lang="en-US" sz="1600" b="1" i="1" kern="0" dirty="0">
                <a:solidFill>
                  <a:srgbClr val="70928A"/>
                </a:solidFill>
                <a:ea typeface="ÇlÇr ñæí©" charset="0"/>
              </a:rPr>
              <a:t>SUMMER – FALL 2020: </a:t>
            </a:r>
          </a:p>
          <a:p>
            <a:pPr marL="284163" lvl="1" indent="-163513">
              <a:lnSpc>
                <a:spcPct val="110000"/>
              </a:lnSpc>
              <a:buFont typeface="Arial" panose="020B0604020202020204" pitchFamily="34" charset="0"/>
              <a:buChar char="•"/>
            </a:pPr>
            <a:r>
              <a:rPr lang="en-US" sz="1600" b="1" dirty="0">
                <a:solidFill>
                  <a:srgbClr val="18453B"/>
                </a:solidFill>
              </a:rPr>
              <a:t>Values</a:t>
            </a:r>
          </a:p>
          <a:p>
            <a:pPr marL="284163" lvl="1" indent="-163513">
              <a:lnSpc>
                <a:spcPct val="110000"/>
              </a:lnSpc>
              <a:buFont typeface="Arial" panose="020B0604020202020204" pitchFamily="34" charset="0"/>
              <a:buChar char="•"/>
            </a:pPr>
            <a:r>
              <a:rPr lang="en-US" sz="1600" b="1" dirty="0">
                <a:solidFill>
                  <a:srgbClr val="18453B"/>
                </a:solidFill>
              </a:rPr>
              <a:t>Optimal scope and scale of MSU</a:t>
            </a:r>
          </a:p>
          <a:p>
            <a:pPr marL="284163" lvl="1" indent="-163513">
              <a:lnSpc>
                <a:spcPct val="110000"/>
              </a:lnSpc>
              <a:buFont typeface="Arial" panose="020B0604020202020204" pitchFamily="34" charset="0"/>
              <a:buChar char="•"/>
            </a:pPr>
            <a:r>
              <a:rPr lang="en-US" sz="1600" b="1" dirty="0">
                <a:solidFill>
                  <a:srgbClr val="18453B"/>
                </a:solidFill>
              </a:rPr>
              <a:t>Online learning</a:t>
            </a:r>
          </a:p>
          <a:p>
            <a:pPr marL="284163" lvl="1" indent="-163513">
              <a:lnSpc>
                <a:spcPct val="110000"/>
              </a:lnSpc>
              <a:buFont typeface="Arial" panose="020B0604020202020204" pitchFamily="34" charset="0"/>
              <a:buChar char="•"/>
            </a:pPr>
            <a:r>
              <a:rPr lang="en-US" sz="1600" b="1" dirty="0">
                <a:solidFill>
                  <a:srgbClr val="18453B"/>
                </a:solidFill>
              </a:rPr>
              <a:t>Institutional resources</a:t>
            </a:r>
          </a:p>
          <a:p>
            <a:pPr marL="284163" lvl="1" indent="-163513">
              <a:lnSpc>
                <a:spcPct val="110000"/>
              </a:lnSpc>
              <a:buFont typeface="Arial" panose="020B0604020202020204" pitchFamily="34" charset="0"/>
              <a:buChar char="•"/>
            </a:pPr>
            <a:r>
              <a:rPr lang="en-US" sz="1600" b="1" dirty="0">
                <a:solidFill>
                  <a:srgbClr val="18453B"/>
                </a:solidFill>
              </a:rPr>
              <a:t>Extensive inquiry with final reports, next steps and recommendations</a:t>
            </a:r>
          </a:p>
        </p:txBody>
      </p:sp>
      <p:sp>
        <p:nvSpPr>
          <p:cNvPr id="20" name="Rectangle 121">
            <a:extLst>
              <a:ext uri="{FF2B5EF4-FFF2-40B4-BE49-F238E27FC236}">
                <a16:creationId xmlns:a16="http://schemas.microsoft.com/office/drawing/2014/main" id="{129D7A36-CEF4-D843-BABF-A21F19D2DE6D}"/>
              </a:ext>
            </a:extLst>
          </p:cNvPr>
          <p:cNvSpPr>
            <a:spLocks noChangeArrowheads="1"/>
          </p:cNvSpPr>
          <p:nvPr/>
        </p:nvSpPr>
        <p:spPr bwMode="auto">
          <a:xfrm>
            <a:off x="419576" y="3823751"/>
            <a:ext cx="5366625" cy="1891250"/>
          </a:xfrm>
          <a:prstGeom prst="rect">
            <a:avLst/>
          </a:prstGeom>
          <a:solidFill>
            <a:srgbClr val="97A2A2">
              <a:alpha val="40000"/>
            </a:srgbClr>
          </a:solidFill>
          <a:ln w="19050">
            <a:noFill/>
            <a:miter lim="800000"/>
            <a:headEnd/>
            <a:tailEnd/>
          </a:ln>
        </p:spPr>
        <p:txBody>
          <a:bodyPr vert="horz" wrap="square" lIns="91440" tIns="45720" rIns="91440" bIns="45720" numCol="1" anchor="ctr" anchorCtr="0" compatLnSpc="1">
            <a:prstTxWarp prst="textNoShape">
              <a:avLst/>
            </a:prstTxWarp>
          </a:bodyPr>
          <a:lstStyle/>
          <a:p>
            <a:pPr lvl="0" algn="r" fontAlgn="base">
              <a:spcBef>
                <a:spcPct val="0"/>
              </a:spcBef>
              <a:spcAft>
                <a:spcPct val="0"/>
              </a:spcAft>
              <a:defRPr/>
            </a:pPr>
            <a:r>
              <a:rPr kumimoji="0" lang="en-US" sz="2000" b="1" i="0" u="none" strike="noStrike" kern="0" cap="none" spc="0" normalizeH="0" baseline="0" noProof="0" dirty="0">
                <a:ln>
                  <a:noFill/>
                </a:ln>
                <a:solidFill>
                  <a:srgbClr val="18453B"/>
                </a:solidFill>
                <a:effectLst/>
                <a:uLnTx/>
                <a:uFillTx/>
                <a:latin typeface="Calibri"/>
                <a:ea typeface="ÇlÇr ñæí©" charset="0"/>
                <a:cs typeface="+mn-cs"/>
              </a:rPr>
              <a:t>     </a:t>
            </a:r>
            <a:r>
              <a:rPr lang="en-US" sz="2000" b="1" kern="0" dirty="0">
                <a:solidFill>
                  <a:srgbClr val="18453B"/>
                </a:solidFill>
                <a:ea typeface="ÇlÇr ñæí©" charset="0"/>
              </a:rPr>
              <a:t>Engagement Sessions</a:t>
            </a:r>
          </a:p>
          <a:p>
            <a:pPr lvl="0" algn="r" fontAlgn="base">
              <a:spcBef>
                <a:spcPct val="0"/>
              </a:spcBef>
              <a:spcAft>
                <a:spcPct val="0"/>
              </a:spcAft>
              <a:defRPr/>
            </a:pPr>
            <a:r>
              <a:rPr lang="en-US" sz="2000" b="1" kern="0" dirty="0">
                <a:solidFill>
                  <a:srgbClr val="18453B"/>
                </a:solidFill>
                <a:ea typeface="ÇlÇr ñæí©" charset="0"/>
              </a:rPr>
              <a:t>Various Audiences</a:t>
            </a:r>
          </a:p>
        </p:txBody>
      </p:sp>
      <p:pic>
        <p:nvPicPr>
          <p:cNvPr id="14" name="Graphic 13" descr="Chat with solid fill">
            <a:extLst>
              <a:ext uri="{FF2B5EF4-FFF2-40B4-BE49-F238E27FC236}">
                <a16:creationId xmlns:a16="http://schemas.microsoft.com/office/drawing/2014/main" id="{50036D0C-6122-9C43-B040-8E324A0FC3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169" y="4343400"/>
            <a:ext cx="1240478" cy="1029685"/>
          </a:xfrm>
          <a:prstGeom prst="rect">
            <a:avLst/>
          </a:prstGeom>
        </p:spPr>
      </p:pic>
      <p:sp>
        <p:nvSpPr>
          <p:cNvPr id="3" name="Rectangle 2">
            <a:extLst>
              <a:ext uri="{FF2B5EF4-FFF2-40B4-BE49-F238E27FC236}">
                <a16:creationId xmlns:a16="http://schemas.microsoft.com/office/drawing/2014/main" id="{04359EFB-D083-F54D-AF8C-E90E55956EC5}"/>
              </a:ext>
            </a:extLst>
          </p:cNvPr>
          <p:cNvSpPr/>
          <p:nvPr/>
        </p:nvSpPr>
        <p:spPr>
          <a:xfrm>
            <a:off x="5910975" y="3823750"/>
            <a:ext cx="6357331" cy="1974708"/>
          </a:xfrm>
          <a:prstGeom prst="rect">
            <a:avLst/>
          </a:prstGeom>
        </p:spPr>
        <p:txBody>
          <a:bodyPr wrap="square">
            <a:spAutoFit/>
          </a:bodyPr>
          <a:lstStyle/>
          <a:p>
            <a:pPr marL="0" lvl="1">
              <a:lnSpc>
                <a:spcPct val="110000"/>
              </a:lnSpc>
              <a:spcBef>
                <a:spcPts val="0"/>
              </a:spcBef>
            </a:pPr>
            <a:r>
              <a:rPr lang="en-US" sz="1600" b="1" i="1" kern="0" dirty="0">
                <a:solidFill>
                  <a:srgbClr val="18453B">
                    <a:lumMod val="75000"/>
                    <a:lumOff val="25000"/>
                  </a:srgbClr>
                </a:solidFill>
                <a:ea typeface="ÇlÇr ñæí©" charset="0"/>
              </a:rPr>
              <a:t>NOVEMBER 2020:</a:t>
            </a:r>
            <a:r>
              <a:rPr lang="en-US" sz="1600" b="1" i="1" kern="0" dirty="0">
                <a:solidFill>
                  <a:srgbClr val="18453B"/>
                </a:solidFill>
                <a:ea typeface="ÇlÇr ñæí©" charset="0"/>
              </a:rPr>
              <a:t> </a:t>
            </a:r>
          </a:p>
          <a:p>
            <a:pPr marL="165100" lvl="1" indent="-165100">
              <a:lnSpc>
                <a:spcPct val="110000"/>
              </a:lnSpc>
              <a:spcBef>
                <a:spcPts val="0"/>
              </a:spcBef>
              <a:buFont typeface="Arial" panose="020B0604020202020204" pitchFamily="34" charset="0"/>
              <a:buChar char="•"/>
            </a:pPr>
            <a:r>
              <a:rPr lang="en-US" sz="1600" b="1" dirty="0">
                <a:solidFill>
                  <a:srgbClr val="18453B"/>
                </a:solidFill>
              </a:rPr>
              <a:t>28 sessions, 755 participants </a:t>
            </a:r>
          </a:p>
          <a:p>
            <a:pPr marL="165100" lvl="1" indent="-165100">
              <a:lnSpc>
                <a:spcPct val="110000"/>
              </a:lnSpc>
              <a:spcBef>
                <a:spcPts val="0"/>
              </a:spcBef>
              <a:buFont typeface="Arial" panose="020B0604020202020204" pitchFamily="34" charset="0"/>
              <a:buChar char="•"/>
            </a:pPr>
            <a:r>
              <a:rPr lang="en-US" sz="1600" b="1" dirty="0">
                <a:solidFill>
                  <a:srgbClr val="18453B"/>
                </a:solidFill>
              </a:rPr>
              <a:t>120 students</a:t>
            </a:r>
          </a:p>
          <a:p>
            <a:pPr marL="165100" lvl="1" indent="-165100">
              <a:lnSpc>
                <a:spcPct val="110000"/>
              </a:lnSpc>
              <a:spcBef>
                <a:spcPts val="0"/>
              </a:spcBef>
              <a:buFont typeface="Arial" panose="020B0604020202020204" pitchFamily="34" charset="0"/>
              <a:buChar char="•"/>
            </a:pPr>
            <a:r>
              <a:rPr lang="en-US" sz="1600" b="1" dirty="0">
                <a:solidFill>
                  <a:srgbClr val="18453B"/>
                </a:solidFill>
              </a:rPr>
              <a:t>220 faculty</a:t>
            </a:r>
          </a:p>
          <a:p>
            <a:pPr marL="165100" lvl="1" indent="-165100">
              <a:lnSpc>
                <a:spcPct val="110000"/>
              </a:lnSpc>
              <a:spcBef>
                <a:spcPts val="0"/>
              </a:spcBef>
              <a:buFont typeface="Arial" panose="020B0604020202020204" pitchFamily="34" charset="0"/>
              <a:buChar char="•"/>
            </a:pPr>
            <a:r>
              <a:rPr lang="en-US" sz="1600" b="1" dirty="0">
                <a:solidFill>
                  <a:srgbClr val="18453B"/>
                </a:solidFill>
              </a:rPr>
              <a:t>350 staff</a:t>
            </a:r>
          </a:p>
          <a:p>
            <a:pPr marL="165100" lvl="1" indent="-165100">
              <a:lnSpc>
                <a:spcPct val="110000"/>
              </a:lnSpc>
              <a:spcBef>
                <a:spcPts val="0"/>
              </a:spcBef>
              <a:buFont typeface="Arial" panose="020B0604020202020204" pitchFamily="34" charset="0"/>
              <a:buChar char="•"/>
            </a:pPr>
            <a:r>
              <a:rPr lang="en-US" sz="1600" b="1" dirty="0">
                <a:solidFill>
                  <a:srgbClr val="18453B"/>
                </a:solidFill>
              </a:rPr>
              <a:t>65 alumni</a:t>
            </a:r>
          </a:p>
          <a:p>
            <a:pPr marL="165100" lvl="1" indent="-165100">
              <a:lnSpc>
                <a:spcPct val="110000"/>
              </a:lnSpc>
              <a:spcBef>
                <a:spcPts val="0"/>
              </a:spcBef>
              <a:buFont typeface="Arial" panose="020B0604020202020204" pitchFamily="34" charset="0"/>
              <a:buChar char="•"/>
            </a:pPr>
            <a:r>
              <a:rPr lang="en-US" sz="1600" b="1" dirty="0">
                <a:solidFill>
                  <a:srgbClr val="18453B"/>
                </a:solidFill>
              </a:rPr>
              <a:t>Data collected, analyzed thematically and summarized in report</a:t>
            </a:r>
          </a:p>
        </p:txBody>
      </p:sp>
    </p:spTree>
    <p:extLst>
      <p:ext uri="{BB962C8B-B14F-4D97-AF65-F5344CB8AC3E}">
        <p14:creationId xmlns:p14="http://schemas.microsoft.com/office/powerpoint/2010/main" val="337968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127006-8BFD-4B57-B580-B02DACBA1EA9}"/>
              </a:ext>
            </a:extLst>
          </p:cNvPr>
          <p:cNvSpPr/>
          <p:nvPr/>
        </p:nvSpPr>
        <p:spPr>
          <a:xfrm>
            <a:off x="384008" y="990600"/>
            <a:ext cx="11274592" cy="4800600"/>
          </a:xfrm>
          <a:prstGeom prst="rect">
            <a:avLst/>
          </a:prstGeom>
          <a:solidFill>
            <a:srgbClr val="236455"/>
          </a:solidFill>
          <a:ln w="12700" cap="flat" cmpd="sng" algn="ctr">
            <a:noFill/>
            <a:prstDash val="solid"/>
            <a:miter lim="800000"/>
          </a:ln>
          <a:effectLst/>
        </p:spPr>
        <p:txBody>
          <a:bodyPr rtlCol="0" anchor="t"/>
          <a:lstStyle/>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prstClr val="white"/>
                </a:solidFill>
                <a:effectLst/>
                <a:uLnTx/>
                <a:uFillTx/>
                <a:latin typeface="Calibri"/>
                <a:ea typeface="+mn-ea"/>
                <a:cs typeface="+mn-cs"/>
              </a:rPr>
              <a:t>Commitment to student success</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Renowned international programs and study abroad</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High-ranking academic programs: Top 100 global university and AAU member; 9 academic programs ranked No. 1 and 36 programs in top 25 </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Research growth from $500M and rank 36 (2012) to $715M and rank 32 (2019); Global Impact Initiative yielded 87 hires and $45M in sponsored research funding</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Facility for Rare Isotope Beams (FRIB)</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Institutional size and scope</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Strong p</a:t>
            </a:r>
            <a:r>
              <a:rPr kumimoji="0" lang="en-US" sz="22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artnerships</a:t>
            </a:r>
            <a:r>
              <a:rPr kumimoji="0" lang="en-US" sz="2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continue to expand scale, impact and funding (i.e., Doug Meijer Medical Innovation Building, Henry Ford Health Systems, Apple)</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Community engagement through MSU Extension, WKAR and more</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Large, loyal alumni base</a:t>
            </a: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93FF34-7E59-4818-B904-8FCB9277C799}"/>
              </a:ext>
            </a:extLst>
          </p:cNvPr>
          <p:cNvSpPr>
            <a:spLocks noGrp="1"/>
          </p:cNvSpPr>
          <p:nvPr>
            <p:ph type="title" idx="4294967295"/>
          </p:nvPr>
        </p:nvSpPr>
        <p:spPr>
          <a:xfrm>
            <a:off x="384008" y="152400"/>
            <a:ext cx="10515600" cy="1325563"/>
          </a:xfrm>
        </p:spPr>
        <p:txBody>
          <a:bodyPr/>
          <a:lstStyle/>
          <a:p>
            <a:pPr rtl="0" eaLnBrk="1" fontAlgn="auto" latinLnBrk="0" hangingPunct="1"/>
            <a:r>
              <a:rPr lang="en-US" sz="2900" b="0" i="0" kern="1200" spc="0" baseline="0" dirty="0">
                <a:ln>
                  <a:noFill/>
                </a:ln>
                <a:solidFill>
                  <a:srgbClr val="18453B"/>
                </a:solidFill>
                <a:effectLst/>
                <a:latin typeface="Arial Black" panose="020B0A04020102020204" pitchFamily="34" charset="0"/>
                <a:ea typeface="+mn-ea"/>
                <a:cs typeface="+mn-cs"/>
              </a:rPr>
              <a:t>Key Findings: STRENGTHS</a:t>
            </a:r>
            <a:endParaRPr lang="en-US" dirty="0">
              <a:effectLst/>
            </a:endParaRPr>
          </a:p>
          <a:p>
            <a:endParaRPr lang="en-US" dirty="0"/>
          </a:p>
        </p:txBody>
      </p:sp>
    </p:spTree>
    <p:extLst>
      <p:ext uri="{BB962C8B-B14F-4D97-AF65-F5344CB8AC3E}">
        <p14:creationId xmlns:p14="http://schemas.microsoft.com/office/powerpoint/2010/main" val="80129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127006-8BFD-4B57-B580-B02DACBA1EA9}"/>
              </a:ext>
            </a:extLst>
          </p:cNvPr>
          <p:cNvSpPr/>
          <p:nvPr/>
        </p:nvSpPr>
        <p:spPr>
          <a:xfrm>
            <a:off x="384008" y="990600"/>
            <a:ext cx="11274592" cy="4800600"/>
          </a:xfrm>
          <a:prstGeom prst="rect">
            <a:avLst/>
          </a:prstGeom>
          <a:solidFill>
            <a:schemeClr val="tx1">
              <a:lumMod val="65000"/>
              <a:lumOff val="35000"/>
            </a:schemeClr>
          </a:solidFill>
          <a:ln w="12700" cap="flat" cmpd="sng" algn="ctr">
            <a:noFill/>
            <a:prstDash val="solid"/>
            <a:miter lim="800000"/>
          </a:ln>
          <a:effectLst/>
        </p:spPr>
        <p:txBody>
          <a:bodyPr rtlCol="0" anchor="t"/>
          <a:lstStyle/>
          <a:p>
            <a:pPr marL="225425" lvl="0" indent="-225425">
              <a:buFont typeface="Arial" panose="020B0604020202020204" pitchFamily="34" charset="0"/>
              <a:buChar char="•"/>
              <a:defRPr/>
            </a:pPr>
            <a:r>
              <a:rPr lang="en-US" sz="2200" b="1" kern="0" dirty="0">
                <a:solidFill>
                  <a:prstClr val="white"/>
                </a:solidFill>
              </a:rPr>
              <a:t>Campus climate </a:t>
            </a:r>
          </a:p>
          <a:p>
            <a:pPr marL="225425" lvl="0" indent="-225425">
              <a:buFont typeface="Arial" panose="020B0604020202020204" pitchFamily="34" charset="0"/>
              <a:buChar char="•"/>
              <a:defRPr/>
            </a:pPr>
            <a:r>
              <a:rPr lang="en-US" sz="2200" b="1" kern="0" dirty="0">
                <a:solidFill>
                  <a:prstClr val="white"/>
                </a:solidFill>
              </a:rPr>
              <a:t>Lack of institutional trust </a:t>
            </a:r>
          </a:p>
          <a:p>
            <a:pPr marL="225425" lvl="0" indent="-225425">
              <a:buFont typeface="Arial" panose="020B0604020202020204" pitchFamily="34" charset="0"/>
              <a:buChar char="•"/>
              <a:defRPr/>
            </a:pPr>
            <a:r>
              <a:rPr lang="en-US" sz="2200" b="1" kern="0" dirty="0">
                <a:solidFill>
                  <a:prstClr val="white"/>
                </a:solidFill>
              </a:rPr>
              <a:t>Lack of cohesive approach to DEI</a:t>
            </a:r>
          </a:p>
          <a:p>
            <a:pPr marL="225425" lvl="0" indent="-225425">
              <a:buFont typeface="Arial" panose="020B0604020202020204" pitchFamily="34" charset="0"/>
              <a:buChar char="•"/>
              <a:defRPr/>
            </a:pPr>
            <a:r>
              <a:rPr lang="en-US" sz="2200" b="1" kern="0" dirty="0">
                <a:solidFill>
                  <a:prstClr val="white"/>
                </a:solidFill>
              </a:rPr>
              <a:t>No Nobel winners and few National Academy winners</a:t>
            </a:r>
          </a:p>
          <a:p>
            <a:pPr marL="225425" lvl="0" indent="-225425">
              <a:buFont typeface="Arial" panose="020B0604020202020204" pitchFamily="34" charset="0"/>
              <a:buChar char="•"/>
              <a:defRPr/>
            </a:pPr>
            <a:r>
              <a:rPr lang="en-US" sz="2200" b="1" kern="0" dirty="0">
                <a:solidFill>
                  <a:prstClr val="white"/>
                </a:solidFill>
              </a:rPr>
              <a:t>High out-of-state tuition relative to peers</a:t>
            </a:r>
          </a:p>
          <a:p>
            <a:pPr marL="225425" lvl="0" indent="-225425">
              <a:buFont typeface="Arial" panose="020B0604020202020204" pitchFamily="34" charset="0"/>
              <a:buChar char="•"/>
              <a:defRPr/>
            </a:pPr>
            <a:r>
              <a:rPr lang="en-US" sz="2200" b="1" kern="0" dirty="0">
                <a:solidFill>
                  <a:prstClr val="white"/>
                </a:solidFill>
              </a:rPr>
              <a:t>Graduate education: Thin administrative support vs. peers; affects research excellence</a:t>
            </a:r>
          </a:p>
          <a:p>
            <a:pPr marL="225425" lvl="0" indent="-225425">
              <a:buFont typeface="Arial" panose="020B0604020202020204" pitchFamily="34" charset="0"/>
              <a:buChar char="•"/>
              <a:defRPr/>
            </a:pPr>
            <a:r>
              <a:rPr lang="en-US" sz="2200" b="1" kern="0" dirty="0">
                <a:solidFill>
                  <a:prstClr val="white"/>
                </a:solidFill>
              </a:rPr>
              <a:t>Challenges securing NIH funding (lack of university hospital)</a:t>
            </a:r>
          </a:p>
          <a:p>
            <a:pPr marL="225425" lvl="0" indent="-225425">
              <a:buFont typeface="Arial" panose="020B0604020202020204" pitchFamily="34" charset="0"/>
              <a:buChar char="•"/>
              <a:defRPr/>
            </a:pPr>
            <a:r>
              <a:rPr lang="en-US" sz="2200" b="1" kern="0" dirty="0">
                <a:solidFill>
                  <a:prstClr val="white"/>
                </a:solidFill>
              </a:rPr>
              <a:t>Lack of alignment –values, funding, policies</a:t>
            </a:r>
          </a:p>
          <a:p>
            <a:pPr marL="225425" lvl="0" indent="-225425">
              <a:buFont typeface="Arial" panose="020B0604020202020204" pitchFamily="34" charset="0"/>
              <a:buChar char="•"/>
              <a:defRPr/>
            </a:pPr>
            <a:r>
              <a:rPr lang="en-US" sz="2200" b="1" kern="0" dirty="0">
                <a:solidFill>
                  <a:prstClr val="white"/>
                </a:solidFill>
              </a:rPr>
              <a:t>Resource constraints limit important strategic investments</a:t>
            </a:r>
          </a:p>
          <a:p>
            <a:pPr marL="225425" lvl="0" indent="-225425">
              <a:buFont typeface="Arial" panose="020B0604020202020204" pitchFamily="34" charset="0"/>
              <a:buChar char="•"/>
              <a:defRPr/>
            </a:pPr>
            <a:r>
              <a:rPr lang="en-US" sz="2200" b="1" kern="0" dirty="0">
                <a:solidFill>
                  <a:prstClr val="white"/>
                </a:solidFill>
              </a:rPr>
              <a:t>Size and scope intersecting with silos risks missing opportunities, operational efficiencies</a:t>
            </a:r>
          </a:p>
          <a:p>
            <a:pPr marL="225425" lvl="0" indent="-225425">
              <a:buFont typeface="Arial" panose="020B0604020202020204" pitchFamily="34" charset="0"/>
              <a:buChar char="•"/>
              <a:defRPr/>
            </a:pPr>
            <a:r>
              <a:rPr lang="en-US" sz="2200" b="1" kern="0" dirty="0">
                <a:solidFill>
                  <a:prstClr val="white"/>
                </a:solidFill>
              </a:rPr>
              <a:t>Aging physical infrastructure</a:t>
            </a:r>
          </a:p>
          <a:p>
            <a:pPr marL="225425" lvl="0" indent="-225425">
              <a:buFont typeface="Arial" panose="020B0604020202020204" pitchFamily="34" charset="0"/>
              <a:buChar char="•"/>
              <a:defRPr/>
            </a:pPr>
            <a:r>
              <a:rPr lang="en-US" sz="2200" b="1" kern="0" dirty="0">
                <a:solidFill>
                  <a:prstClr val="white"/>
                </a:solidFill>
              </a:rPr>
              <a:t>Relatively smaller endowment compared to peers due to later entry to large-scale fundraising</a:t>
            </a:r>
          </a:p>
          <a:p>
            <a:pPr marL="285750" indent="-285750">
              <a:buFont typeface="Arial" panose="020B0604020202020204" pitchFamily="34" charset="0"/>
              <a:buChar char="•"/>
              <a:defRPr/>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ctr" defTabSz="914400" eaLnBrk="1" fontAlgn="auto" latinLnBrk="0" hangingPunct="1">
              <a:lnSpc>
                <a:spcPct val="100000"/>
              </a:lnSpc>
              <a:spcBef>
                <a:spcPts val="0"/>
              </a:spcBef>
              <a:spcAft>
                <a:spcPts val="0"/>
              </a:spcAft>
              <a:buClrTx/>
              <a:buSzTx/>
              <a:tabLst/>
              <a:defRPr/>
            </a:pPr>
            <a:endParaRPr kumimoji="0" lang="en-US" sz="2000" b="1" i="0"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E098A5-D38D-4724-A7DD-0AD4B43E0B71}"/>
              </a:ext>
            </a:extLst>
          </p:cNvPr>
          <p:cNvSpPr>
            <a:spLocks noGrp="1"/>
          </p:cNvSpPr>
          <p:nvPr>
            <p:ph type="title" idx="4294967295"/>
          </p:nvPr>
        </p:nvSpPr>
        <p:spPr>
          <a:xfrm>
            <a:off x="348448" y="327818"/>
            <a:ext cx="10515600" cy="1325563"/>
          </a:xfrm>
        </p:spPr>
        <p:txBody>
          <a:bodyPr/>
          <a:lstStyle/>
          <a:p>
            <a:pPr rtl="0" eaLnBrk="1" latinLnBrk="0" hangingPunct="1"/>
            <a:r>
              <a:rPr lang="en-US" sz="2900" kern="1200" dirty="0">
                <a:solidFill>
                  <a:srgbClr val="18453B"/>
                </a:solidFill>
                <a:effectLst/>
                <a:latin typeface="Arial Black" panose="020B0A04020102020204" pitchFamily="34" charset="0"/>
                <a:ea typeface="+mn-ea"/>
                <a:cs typeface="+mn-cs"/>
              </a:rPr>
              <a:t>Key Findings: WEAKNESSES</a:t>
            </a:r>
            <a:endParaRPr lang="en-US" dirty="0">
              <a:effectLst/>
            </a:endParaRPr>
          </a:p>
          <a:p>
            <a:endParaRPr lang="en-US" dirty="0"/>
          </a:p>
        </p:txBody>
      </p:sp>
    </p:spTree>
    <p:extLst>
      <p:ext uri="{BB962C8B-B14F-4D97-AF65-F5344CB8AC3E}">
        <p14:creationId xmlns:p14="http://schemas.microsoft.com/office/powerpoint/2010/main" val="3140599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EB44F3B1E1F2449A738DD7AB783692" ma:contentTypeVersion="11" ma:contentTypeDescription="Create a new document." ma:contentTypeScope="" ma:versionID="f10b68c1d388848a14820a6d7b5168bc">
  <xsd:schema xmlns:xsd="http://www.w3.org/2001/XMLSchema" xmlns:xs="http://www.w3.org/2001/XMLSchema" xmlns:p="http://schemas.microsoft.com/office/2006/metadata/properties" xmlns:ns2="67f1bdfc-0f7a-4425-9ac3-0490a44498a1" xmlns:ns3="3f924e7a-5921-484e-b922-f3b614620597" targetNamespace="http://schemas.microsoft.com/office/2006/metadata/properties" ma:root="true" ma:fieldsID="2ae0ff425052f357face64ebaeb9c228" ns2:_="" ns3:_="">
    <xsd:import namespace="67f1bdfc-0f7a-4425-9ac3-0490a44498a1"/>
    <xsd:import namespace="3f924e7a-5921-484e-b922-f3b61462059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f1bdfc-0f7a-4425-9ac3-0490a44498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924e7a-5921-484e-b922-f3b61462059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745185-BD02-4452-90EF-986B3CF8785E}">
  <ds:schemaRefs>
    <ds:schemaRef ds:uri="http://schemas.microsoft.com/sharepoint/v3/contenttype/forms"/>
  </ds:schemaRefs>
</ds:datastoreItem>
</file>

<file path=customXml/itemProps2.xml><?xml version="1.0" encoding="utf-8"?>
<ds:datastoreItem xmlns:ds="http://schemas.openxmlformats.org/officeDocument/2006/customXml" ds:itemID="{8C62DBD5-0B13-43D0-B0B3-5DA2DED7248B}">
  <ds:schemaRefs>
    <ds:schemaRef ds:uri="3f924e7a-5921-484e-b922-f3b614620597"/>
    <ds:schemaRef ds:uri="67f1bdfc-0f7a-4425-9ac3-0490a44498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E2DFA7-03F5-45D6-9CE7-CEE794C062C5}">
  <ds:schemaRefs>
    <ds:schemaRef ds:uri="http://schemas.openxmlformats.org/package/2006/metadata/core-properties"/>
    <ds:schemaRef ds:uri="http://schemas.microsoft.com/office/2006/documentManagement/types"/>
    <ds:schemaRef ds:uri="3f924e7a-5921-484e-b922-f3b614620597"/>
    <ds:schemaRef ds:uri="http://purl.org/dc/elements/1.1/"/>
    <ds:schemaRef ds:uri="http://schemas.microsoft.com/office/2006/metadata/properties"/>
    <ds:schemaRef ds:uri="http://schemas.microsoft.com/office/infopath/2007/PartnerControls"/>
    <ds:schemaRef ds:uri="http://purl.org/dc/terms/"/>
    <ds:schemaRef ds:uri="67f1bdfc-0f7a-4425-9ac3-0490a44498a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11809</TotalTime>
  <Words>2673</Words>
  <Application>Microsoft Office PowerPoint</Application>
  <PresentationFormat>Widescreen</PresentationFormat>
  <Paragraphs>331</Paragraphs>
  <Slides>24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Black</vt:lpstr>
      <vt:lpstr>Avenir Next LT Pro Light</vt:lpstr>
      <vt:lpstr>Calibri</vt:lpstr>
      <vt:lpstr>Calibri Light</vt:lpstr>
      <vt:lpstr>Gotham-Bold</vt:lpstr>
      <vt:lpstr>Symbol</vt:lpstr>
      <vt:lpstr>Wingdings</vt:lpstr>
      <vt:lpstr>Office Theme</vt:lpstr>
      <vt:lpstr>Strategic Plan</vt:lpstr>
      <vt:lpstr>Conversation on the MSU Strategic Planning Process Academic Advancement Network March 19, 2021</vt:lpstr>
      <vt:lpstr>WHY Are We Creating a Strategic Plan?  </vt:lpstr>
      <vt:lpstr>WHO Is Creating The Strategic Plan</vt:lpstr>
      <vt:lpstr>HOW Are We Creating the Strategic Plan? </vt:lpstr>
      <vt:lpstr>Major Accomplishments (1 of 2) </vt:lpstr>
      <vt:lpstr>Major Accomplishments (2 of 2) </vt:lpstr>
      <vt:lpstr>Key Findings: STRENGTHS </vt:lpstr>
      <vt:lpstr>Key Findings: WEAKNESSES </vt:lpstr>
      <vt:lpstr>Key Findings: OPPORTUNITIES </vt:lpstr>
      <vt:lpstr>Key Findings: THREATS </vt:lpstr>
      <vt:lpstr>Key Findings: SWOT Analysis </vt:lpstr>
      <vt:lpstr>Affirming MISSION, Articulating VISION </vt:lpstr>
      <vt:lpstr>Strategic Themes (1 of 7) </vt:lpstr>
      <vt:lpstr>Strategic Themes (2 of 7)</vt:lpstr>
      <vt:lpstr>Strategic Themes (3 of 7)</vt:lpstr>
      <vt:lpstr>Strategic Themes (4 of 7)</vt:lpstr>
      <vt:lpstr>Strategic Themes (5 of 7)</vt:lpstr>
      <vt:lpstr>Strategic Themes (6 of 7)</vt:lpstr>
      <vt:lpstr>Strategic Themes (7 of 7)</vt:lpstr>
      <vt:lpstr>Major Work to Come </vt:lpstr>
      <vt:lpstr>Breakout Discussions</vt:lpstr>
      <vt:lpstr>Group Discussion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Communications</dc:title>
  <dc:creator>Swain, Heather</dc:creator>
  <cp:lastModifiedBy>Leete, Beth</cp:lastModifiedBy>
  <cp:revision>282</cp:revision>
  <cp:lastPrinted>2020-01-29T13:04:05Z</cp:lastPrinted>
  <dcterms:created xsi:type="dcterms:W3CDTF">2020-01-22T04:01:22Z</dcterms:created>
  <dcterms:modified xsi:type="dcterms:W3CDTF">2021-04-02T19:21:55Z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0x01010040EB44F3B1E1F2449A738DD7AB783692</vt:lpwstr>
  </property>
</Properties>
</file>