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Lst>
  <p:notesMasterIdLst>
    <p:notesMasterId r:id="rId28"/>
  </p:notesMasterIdLst>
  <p:sldIdLst>
    <p:sldId id="256" r:id="rId3"/>
    <p:sldId id="695" r:id="rId4"/>
    <p:sldId id="375" r:id="rId5"/>
    <p:sldId id="686" r:id="rId6"/>
    <p:sldId id="688" r:id="rId7"/>
    <p:sldId id="689" r:id="rId8"/>
    <p:sldId id="690" r:id="rId9"/>
    <p:sldId id="691" r:id="rId10"/>
    <p:sldId id="698" r:id="rId11"/>
    <p:sldId id="677" r:id="rId12"/>
    <p:sldId id="681" r:id="rId13"/>
    <p:sldId id="683" r:id="rId14"/>
    <p:sldId id="682" r:id="rId15"/>
    <p:sldId id="679" r:id="rId16"/>
    <p:sldId id="684" r:id="rId17"/>
    <p:sldId id="699" r:id="rId18"/>
    <p:sldId id="685" r:id="rId19"/>
    <p:sldId id="700" r:id="rId20"/>
    <p:sldId id="701" r:id="rId21"/>
    <p:sldId id="702" r:id="rId22"/>
    <p:sldId id="703" r:id="rId23"/>
    <p:sldId id="704" r:id="rId24"/>
    <p:sldId id="705" r:id="rId25"/>
    <p:sldId id="706" r:id="rId26"/>
    <p:sldId id="381" r:id="rId2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FF66"/>
    <a:srgbClr val="FF3300"/>
    <a:srgbClr val="ED171F"/>
    <a:srgbClr val="6D6D6D"/>
    <a:srgbClr val="CCCCCC"/>
    <a:srgbClr val="062253"/>
    <a:srgbClr val="0A357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91" autoAdjust="0"/>
    <p:restoredTop sz="86449" autoAdjust="0"/>
  </p:normalViewPr>
  <p:slideViewPr>
    <p:cSldViewPr snapToGrid="0" snapToObjects="1">
      <p:cViewPr>
        <p:scale>
          <a:sx n="77" d="100"/>
          <a:sy n="77" d="100"/>
        </p:scale>
        <p:origin x="43" y="283"/>
      </p:cViewPr>
      <p:guideLst>
        <p:guide orient="horz" pos="1620"/>
        <p:guide pos="2880"/>
      </p:guideLst>
    </p:cSldViewPr>
  </p:slideViewPr>
  <p:outlineViewPr>
    <p:cViewPr>
      <p:scale>
        <a:sx n="33" d="100"/>
        <a:sy n="33" d="100"/>
      </p:scale>
      <p:origin x="0" y="-11880"/>
    </p:cViewPr>
  </p:outlin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4.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DC478B-28F5-44A8-97F3-C3DE2B97517A}" type="doc">
      <dgm:prSet loTypeId="urn:microsoft.com/office/officeart/2005/8/layout/default" loCatId="list" qsTypeId="urn:microsoft.com/office/officeart/2005/8/quickstyle/simple2" qsCatId="simple" csTypeId="urn:microsoft.com/office/officeart/2005/8/colors/accent1_2" csCatId="accent1"/>
      <dgm:spPr/>
      <dgm:t>
        <a:bodyPr/>
        <a:lstStyle/>
        <a:p>
          <a:endParaRPr lang="en-US"/>
        </a:p>
      </dgm:t>
    </dgm:pt>
    <dgm:pt modelId="{2407A4AE-F5A3-4231-B469-0761EB2D6AA5}">
      <dgm:prSet/>
      <dgm:spPr/>
      <dgm:t>
        <a:bodyPr/>
        <a:lstStyle/>
        <a:p>
          <a:r>
            <a:rPr lang="en-US"/>
            <a:t>Loss of “boundary control,” blurring of spaces between personal and professional</a:t>
          </a:r>
        </a:p>
      </dgm:t>
    </dgm:pt>
    <dgm:pt modelId="{1BCE95F1-80A8-48AE-9B2F-099345842EAD}" type="parTrans" cxnId="{38844463-A9F0-4B0A-97BD-43F241F499F3}">
      <dgm:prSet/>
      <dgm:spPr/>
      <dgm:t>
        <a:bodyPr/>
        <a:lstStyle/>
        <a:p>
          <a:endParaRPr lang="en-US"/>
        </a:p>
      </dgm:t>
    </dgm:pt>
    <dgm:pt modelId="{A10F85A1-D842-4044-8136-094C286D9451}" type="sibTrans" cxnId="{38844463-A9F0-4B0A-97BD-43F241F499F3}">
      <dgm:prSet/>
      <dgm:spPr/>
      <dgm:t>
        <a:bodyPr/>
        <a:lstStyle/>
        <a:p>
          <a:endParaRPr lang="en-US"/>
        </a:p>
      </dgm:t>
    </dgm:pt>
    <dgm:pt modelId="{2ACC7DDE-6CED-4CF4-9DE5-84ADA87F0FC5}">
      <dgm:prSet/>
      <dgm:spPr/>
      <dgm:t>
        <a:bodyPr/>
        <a:lstStyle/>
        <a:p>
          <a:r>
            <a:rPr lang="en-US"/>
            <a:t>Increased workload</a:t>
          </a:r>
        </a:p>
      </dgm:t>
    </dgm:pt>
    <dgm:pt modelId="{B9E7AE87-A3D7-4C85-B523-4C6082A065CD}" type="parTrans" cxnId="{C7644B27-6382-4AFB-AC6C-8D97BA889872}">
      <dgm:prSet/>
      <dgm:spPr/>
      <dgm:t>
        <a:bodyPr/>
        <a:lstStyle/>
        <a:p>
          <a:endParaRPr lang="en-US"/>
        </a:p>
      </dgm:t>
    </dgm:pt>
    <dgm:pt modelId="{2030499D-8A45-4C90-A00E-2895DC69BEE6}" type="sibTrans" cxnId="{C7644B27-6382-4AFB-AC6C-8D97BA889872}">
      <dgm:prSet/>
      <dgm:spPr/>
      <dgm:t>
        <a:bodyPr/>
        <a:lstStyle/>
        <a:p>
          <a:endParaRPr lang="en-US"/>
        </a:p>
      </dgm:t>
    </dgm:pt>
    <dgm:pt modelId="{42249AC0-C09A-4FD7-957A-0C99AEC21D0F}">
      <dgm:prSet/>
      <dgm:spPr/>
      <dgm:t>
        <a:bodyPr/>
        <a:lstStyle/>
        <a:p>
          <a:r>
            <a:rPr lang="en-US"/>
            <a:t>Loss of productivity and decreased work efficiency</a:t>
          </a:r>
        </a:p>
      </dgm:t>
    </dgm:pt>
    <dgm:pt modelId="{7361F937-E65B-447B-A294-6945CA339625}" type="parTrans" cxnId="{26D8744E-3DF2-4EEA-8B21-2316F268D21E}">
      <dgm:prSet/>
      <dgm:spPr/>
      <dgm:t>
        <a:bodyPr/>
        <a:lstStyle/>
        <a:p>
          <a:endParaRPr lang="en-US"/>
        </a:p>
      </dgm:t>
    </dgm:pt>
    <dgm:pt modelId="{5A08D42E-7E4E-4897-A831-007A1CAE4B6C}" type="sibTrans" cxnId="{26D8744E-3DF2-4EEA-8B21-2316F268D21E}">
      <dgm:prSet/>
      <dgm:spPr/>
      <dgm:t>
        <a:bodyPr/>
        <a:lstStyle/>
        <a:p>
          <a:endParaRPr lang="en-US"/>
        </a:p>
      </dgm:t>
    </dgm:pt>
    <dgm:pt modelId="{C3214AB7-4134-45F9-9771-5762E96AB264}">
      <dgm:prSet/>
      <dgm:spPr/>
      <dgm:t>
        <a:bodyPr/>
        <a:lstStyle/>
        <a:p>
          <a:r>
            <a:rPr lang="en-US"/>
            <a:t>Increased stressors and effects on personal well being</a:t>
          </a:r>
        </a:p>
      </dgm:t>
    </dgm:pt>
    <dgm:pt modelId="{1D20B900-3051-407C-A0F5-40BF3EA664F7}" type="parTrans" cxnId="{30B09C5C-4ADB-4915-89F7-FF3D3C86D930}">
      <dgm:prSet/>
      <dgm:spPr/>
      <dgm:t>
        <a:bodyPr/>
        <a:lstStyle/>
        <a:p>
          <a:endParaRPr lang="en-US"/>
        </a:p>
      </dgm:t>
    </dgm:pt>
    <dgm:pt modelId="{50DF88BD-8B08-47FC-AD98-1F9C77A06E84}" type="sibTrans" cxnId="{30B09C5C-4ADB-4915-89F7-FF3D3C86D930}">
      <dgm:prSet/>
      <dgm:spPr/>
      <dgm:t>
        <a:bodyPr/>
        <a:lstStyle/>
        <a:p>
          <a:endParaRPr lang="en-US"/>
        </a:p>
      </dgm:t>
    </dgm:pt>
    <dgm:pt modelId="{4140208F-16DC-4634-9B42-0D0690881BD6}">
      <dgm:prSet/>
      <dgm:spPr/>
      <dgm:t>
        <a:bodyPr/>
        <a:lstStyle/>
        <a:p>
          <a:r>
            <a:rPr lang="en-US"/>
            <a:t>“Life”– Childcare, eldercare and sandwiched care</a:t>
          </a:r>
        </a:p>
      </dgm:t>
    </dgm:pt>
    <dgm:pt modelId="{9A395043-BB83-4062-879D-E9EC88508506}" type="parTrans" cxnId="{FE3A7EF7-FDA7-4E68-8EF6-3E620E27ED87}">
      <dgm:prSet/>
      <dgm:spPr/>
      <dgm:t>
        <a:bodyPr/>
        <a:lstStyle/>
        <a:p>
          <a:endParaRPr lang="en-US"/>
        </a:p>
      </dgm:t>
    </dgm:pt>
    <dgm:pt modelId="{17621A8C-3F59-46C7-B0D0-AE980DC2DC61}" type="sibTrans" cxnId="{FE3A7EF7-FDA7-4E68-8EF6-3E620E27ED87}">
      <dgm:prSet/>
      <dgm:spPr/>
      <dgm:t>
        <a:bodyPr/>
        <a:lstStyle/>
        <a:p>
          <a:endParaRPr lang="en-US"/>
        </a:p>
      </dgm:t>
    </dgm:pt>
    <dgm:pt modelId="{CA16A7E2-D950-40A8-BCD3-A80636981F8C}">
      <dgm:prSet/>
      <dgm:spPr/>
      <dgm:t>
        <a:bodyPr/>
        <a:lstStyle/>
        <a:p>
          <a:r>
            <a:rPr lang="en-US"/>
            <a:t>Ambivalent institutional responses</a:t>
          </a:r>
        </a:p>
      </dgm:t>
    </dgm:pt>
    <dgm:pt modelId="{AEB3F361-527E-4026-A6F8-31C7CF565863}" type="parTrans" cxnId="{4CD8598D-A7AC-431B-A474-7740E8A90E61}">
      <dgm:prSet/>
      <dgm:spPr/>
      <dgm:t>
        <a:bodyPr/>
        <a:lstStyle/>
        <a:p>
          <a:endParaRPr lang="en-US"/>
        </a:p>
      </dgm:t>
    </dgm:pt>
    <dgm:pt modelId="{F693D217-394E-4AD1-B4F6-6116DE5B4BE4}" type="sibTrans" cxnId="{4CD8598D-A7AC-431B-A474-7740E8A90E61}">
      <dgm:prSet/>
      <dgm:spPr/>
      <dgm:t>
        <a:bodyPr/>
        <a:lstStyle/>
        <a:p>
          <a:endParaRPr lang="en-US"/>
        </a:p>
      </dgm:t>
    </dgm:pt>
    <dgm:pt modelId="{FF8B81A3-BBE4-4E66-BCB5-5200CB123984}" type="pres">
      <dgm:prSet presAssocID="{93DC478B-28F5-44A8-97F3-C3DE2B97517A}" presName="diagram" presStyleCnt="0">
        <dgm:presLayoutVars>
          <dgm:dir/>
          <dgm:resizeHandles val="exact"/>
        </dgm:presLayoutVars>
      </dgm:prSet>
      <dgm:spPr/>
    </dgm:pt>
    <dgm:pt modelId="{EEB5492A-0557-4163-8267-E7D604B42A76}" type="pres">
      <dgm:prSet presAssocID="{2407A4AE-F5A3-4231-B469-0761EB2D6AA5}" presName="node" presStyleLbl="node1" presStyleIdx="0" presStyleCnt="6">
        <dgm:presLayoutVars>
          <dgm:bulletEnabled val="1"/>
        </dgm:presLayoutVars>
      </dgm:prSet>
      <dgm:spPr/>
    </dgm:pt>
    <dgm:pt modelId="{85D0DC18-FE30-4D3F-9910-006219249F9E}" type="pres">
      <dgm:prSet presAssocID="{A10F85A1-D842-4044-8136-094C286D9451}" presName="sibTrans" presStyleCnt="0"/>
      <dgm:spPr/>
    </dgm:pt>
    <dgm:pt modelId="{3028785A-07F1-44E7-B2B2-3645D8F1FCD4}" type="pres">
      <dgm:prSet presAssocID="{2ACC7DDE-6CED-4CF4-9DE5-84ADA87F0FC5}" presName="node" presStyleLbl="node1" presStyleIdx="1" presStyleCnt="6">
        <dgm:presLayoutVars>
          <dgm:bulletEnabled val="1"/>
        </dgm:presLayoutVars>
      </dgm:prSet>
      <dgm:spPr/>
    </dgm:pt>
    <dgm:pt modelId="{E5706A2E-B02D-44B0-BD9E-0C72881286B1}" type="pres">
      <dgm:prSet presAssocID="{2030499D-8A45-4C90-A00E-2895DC69BEE6}" presName="sibTrans" presStyleCnt="0"/>
      <dgm:spPr/>
    </dgm:pt>
    <dgm:pt modelId="{63E12BD1-803F-48D9-9B34-6E06D2EC987A}" type="pres">
      <dgm:prSet presAssocID="{42249AC0-C09A-4FD7-957A-0C99AEC21D0F}" presName="node" presStyleLbl="node1" presStyleIdx="2" presStyleCnt="6">
        <dgm:presLayoutVars>
          <dgm:bulletEnabled val="1"/>
        </dgm:presLayoutVars>
      </dgm:prSet>
      <dgm:spPr/>
    </dgm:pt>
    <dgm:pt modelId="{F0585991-86B6-484E-B365-B6A9785F3421}" type="pres">
      <dgm:prSet presAssocID="{5A08D42E-7E4E-4897-A831-007A1CAE4B6C}" presName="sibTrans" presStyleCnt="0"/>
      <dgm:spPr/>
    </dgm:pt>
    <dgm:pt modelId="{E34D21ED-C5FD-4C3A-80E4-77B63BC172C5}" type="pres">
      <dgm:prSet presAssocID="{C3214AB7-4134-45F9-9771-5762E96AB264}" presName="node" presStyleLbl="node1" presStyleIdx="3" presStyleCnt="6">
        <dgm:presLayoutVars>
          <dgm:bulletEnabled val="1"/>
        </dgm:presLayoutVars>
      </dgm:prSet>
      <dgm:spPr/>
    </dgm:pt>
    <dgm:pt modelId="{5CD91ADF-29FB-4D3A-97BA-458BF6223190}" type="pres">
      <dgm:prSet presAssocID="{50DF88BD-8B08-47FC-AD98-1F9C77A06E84}" presName="sibTrans" presStyleCnt="0"/>
      <dgm:spPr/>
    </dgm:pt>
    <dgm:pt modelId="{143B6D46-4125-4D9E-A2F4-B77B44EB438A}" type="pres">
      <dgm:prSet presAssocID="{4140208F-16DC-4634-9B42-0D0690881BD6}" presName="node" presStyleLbl="node1" presStyleIdx="4" presStyleCnt="6">
        <dgm:presLayoutVars>
          <dgm:bulletEnabled val="1"/>
        </dgm:presLayoutVars>
      </dgm:prSet>
      <dgm:spPr/>
    </dgm:pt>
    <dgm:pt modelId="{2987575E-39D8-44C9-9078-A89A214D4F56}" type="pres">
      <dgm:prSet presAssocID="{17621A8C-3F59-46C7-B0D0-AE980DC2DC61}" presName="sibTrans" presStyleCnt="0"/>
      <dgm:spPr/>
    </dgm:pt>
    <dgm:pt modelId="{48FC5DC0-6622-4F29-A591-754B223C079B}" type="pres">
      <dgm:prSet presAssocID="{CA16A7E2-D950-40A8-BCD3-A80636981F8C}" presName="node" presStyleLbl="node1" presStyleIdx="5" presStyleCnt="6">
        <dgm:presLayoutVars>
          <dgm:bulletEnabled val="1"/>
        </dgm:presLayoutVars>
      </dgm:prSet>
      <dgm:spPr/>
    </dgm:pt>
  </dgm:ptLst>
  <dgm:cxnLst>
    <dgm:cxn modelId="{C7644B27-6382-4AFB-AC6C-8D97BA889872}" srcId="{93DC478B-28F5-44A8-97F3-C3DE2B97517A}" destId="{2ACC7DDE-6CED-4CF4-9DE5-84ADA87F0FC5}" srcOrd="1" destOrd="0" parTransId="{B9E7AE87-A3D7-4C85-B523-4C6082A065CD}" sibTransId="{2030499D-8A45-4C90-A00E-2895DC69BEE6}"/>
    <dgm:cxn modelId="{814CBB34-3256-4C78-8A25-C1D8B3A6E27E}" type="presOf" srcId="{2407A4AE-F5A3-4231-B469-0761EB2D6AA5}" destId="{EEB5492A-0557-4163-8267-E7D604B42A76}" srcOrd="0" destOrd="0" presId="urn:microsoft.com/office/officeart/2005/8/layout/default"/>
    <dgm:cxn modelId="{A5CA7536-0A0B-476F-8202-53806BA30FC0}" type="presOf" srcId="{2ACC7DDE-6CED-4CF4-9DE5-84ADA87F0FC5}" destId="{3028785A-07F1-44E7-B2B2-3645D8F1FCD4}" srcOrd="0" destOrd="0" presId="urn:microsoft.com/office/officeart/2005/8/layout/default"/>
    <dgm:cxn modelId="{856E103D-A3D0-41A1-A9F0-E1FB6A4CEF48}" type="presOf" srcId="{93DC478B-28F5-44A8-97F3-C3DE2B97517A}" destId="{FF8B81A3-BBE4-4E66-BCB5-5200CB123984}" srcOrd="0" destOrd="0" presId="urn:microsoft.com/office/officeart/2005/8/layout/default"/>
    <dgm:cxn modelId="{30B09C5C-4ADB-4915-89F7-FF3D3C86D930}" srcId="{93DC478B-28F5-44A8-97F3-C3DE2B97517A}" destId="{C3214AB7-4134-45F9-9771-5762E96AB264}" srcOrd="3" destOrd="0" parTransId="{1D20B900-3051-407C-A0F5-40BF3EA664F7}" sibTransId="{50DF88BD-8B08-47FC-AD98-1F9C77A06E84}"/>
    <dgm:cxn modelId="{C49DA842-24F9-4F55-B20D-C04917DAB84A}" type="presOf" srcId="{C3214AB7-4134-45F9-9771-5762E96AB264}" destId="{E34D21ED-C5FD-4C3A-80E4-77B63BC172C5}" srcOrd="0" destOrd="0" presId="urn:microsoft.com/office/officeart/2005/8/layout/default"/>
    <dgm:cxn modelId="{38844463-A9F0-4B0A-97BD-43F241F499F3}" srcId="{93DC478B-28F5-44A8-97F3-C3DE2B97517A}" destId="{2407A4AE-F5A3-4231-B469-0761EB2D6AA5}" srcOrd="0" destOrd="0" parTransId="{1BCE95F1-80A8-48AE-9B2F-099345842EAD}" sibTransId="{A10F85A1-D842-4044-8136-094C286D9451}"/>
    <dgm:cxn modelId="{26D8744E-3DF2-4EEA-8B21-2316F268D21E}" srcId="{93DC478B-28F5-44A8-97F3-C3DE2B97517A}" destId="{42249AC0-C09A-4FD7-957A-0C99AEC21D0F}" srcOrd="2" destOrd="0" parTransId="{7361F937-E65B-447B-A294-6945CA339625}" sibTransId="{5A08D42E-7E4E-4897-A831-007A1CAE4B6C}"/>
    <dgm:cxn modelId="{D75FAA70-2EF3-418D-ABED-BC86B0ACDA85}" type="presOf" srcId="{4140208F-16DC-4634-9B42-0D0690881BD6}" destId="{143B6D46-4125-4D9E-A2F4-B77B44EB438A}" srcOrd="0" destOrd="0" presId="urn:microsoft.com/office/officeart/2005/8/layout/default"/>
    <dgm:cxn modelId="{4CD8598D-A7AC-431B-A474-7740E8A90E61}" srcId="{93DC478B-28F5-44A8-97F3-C3DE2B97517A}" destId="{CA16A7E2-D950-40A8-BCD3-A80636981F8C}" srcOrd="5" destOrd="0" parTransId="{AEB3F361-527E-4026-A6F8-31C7CF565863}" sibTransId="{F693D217-394E-4AD1-B4F6-6116DE5B4BE4}"/>
    <dgm:cxn modelId="{A28DC8BB-63D5-4811-BF74-DFCD0F984BA5}" type="presOf" srcId="{CA16A7E2-D950-40A8-BCD3-A80636981F8C}" destId="{48FC5DC0-6622-4F29-A591-754B223C079B}" srcOrd="0" destOrd="0" presId="urn:microsoft.com/office/officeart/2005/8/layout/default"/>
    <dgm:cxn modelId="{FE3A7EF7-FDA7-4E68-8EF6-3E620E27ED87}" srcId="{93DC478B-28F5-44A8-97F3-C3DE2B97517A}" destId="{4140208F-16DC-4634-9B42-0D0690881BD6}" srcOrd="4" destOrd="0" parTransId="{9A395043-BB83-4062-879D-E9EC88508506}" sibTransId="{17621A8C-3F59-46C7-B0D0-AE980DC2DC61}"/>
    <dgm:cxn modelId="{188842F9-3B4E-4106-9175-894DE98A1FA0}" type="presOf" srcId="{42249AC0-C09A-4FD7-957A-0C99AEC21D0F}" destId="{63E12BD1-803F-48D9-9B34-6E06D2EC987A}" srcOrd="0" destOrd="0" presId="urn:microsoft.com/office/officeart/2005/8/layout/default"/>
    <dgm:cxn modelId="{24D9374D-5B07-4D3D-9975-0D7FEFB7FB3C}" type="presParOf" srcId="{FF8B81A3-BBE4-4E66-BCB5-5200CB123984}" destId="{EEB5492A-0557-4163-8267-E7D604B42A76}" srcOrd="0" destOrd="0" presId="urn:microsoft.com/office/officeart/2005/8/layout/default"/>
    <dgm:cxn modelId="{A97A761A-D618-4732-8C05-E9F6A8E372BF}" type="presParOf" srcId="{FF8B81A3-BBE4-4E66-BCB5-5200CB123984}" destId="{85D0DC18-FE30-4D3F-9910-006219249F9E}" srcOrd="1" destOrd="0" presId="urn:microsoft.com/office/officeart/2005/8/layout/default"/>
    <dgm:cxn modelId="{D82EB57F-5B9C-4C49-8613-F43A5B77BE4D}" type="presParOf" srcId="{FF8B81A3-BBE4-4E66-BCB5-5200CB123984}" destId="{3028785A-07F1-44E7-B2B2-3645D8F1FCD4}" srcOrd="2" destOrd="0" presId="urn:microsoft.com/office/officeart/2005/8/layout/default"/>
    <dgm:cxn modelId="{65824913-EB90-4E6C-9E26-F7EA200AB536}" type="presParOf" srcId="{FF8B81A3-BBE4-4E66-BCB5-5200CB123984}" destId="{E5706A2E-B02D-44B0-BD9E-0C72881286B1}" srcOrd="3" destOrd="0" presId="urn:microsoft.com/office/officeart/2005/8/layout/default"/>
    <dgm:cxn modelId="{E4F14F73-F2D0-4AEC-A606-7A6F4BFEC491}" type="presParOf" srcId="{FF8B81A3-BBE4-4E66-BCB5-5200CB123984}" destId="{63E12BD1-803F-48D9-9B34-6E06D2EC987A}" srcOrd="4" destOrd="0" presId="urn:microsoft.com/office/officeart/2005/8/layout/default"/>
    <dgm:cxn modelId="{FA52A387-0106-4357-B4DF-4607B8D886C4}" type="presParOf" srcId="{FF8B81A3-BBE4-4E66-BCB5-5200CB123984}" destId="{F0585991-86B6-484E-B365-B6A9785F3421}" srcOrd="5" destOrd="0" presId="urn:microsoft.com/office/officeart/2005/8/layout/default"/>
    <dgm:cxn modelId="{FD9BB453-17A0-4F93-B58B-1B7BC3EC4784}" type="presParOf" srcId="{FF8B81A3-BBE4-4E66-BCB5-5200CB123984}" destId="{E34D21ED-C5FD-4C3A-80E4-77B63BC172C5}" srcOrd="6" destOrd="0" presId="urn:microsoft.com/office/officeart/2005/8/layout/default"/>
    <dgm:cxn modelId="{A86C5294-EFC2-438C-892C-D44008BB4100}" type="presParOf" srcId="{FF8B81A3-BBE4-4E66-BCB5-5200CB123984}" destId="{5CD91ADF-29FB-4D3A-97BA-458BF6223190}" srcOrd="7" destOrd="0" presId="urn:microsoft.com/office/officeart/2005/8/layout/default"/>
    <dgm:cxn modelId="{4D9D2D89-A725-40C8-8A6B-B219AE244D9B}" type="presParOf" srcId="{FF8B81A3-BBE4-4E66-BCB5-5200CB123984}" destId="{143B6D46-4125-4D9E-A2F4-B77B44EB438A}" srcOrd="8" destOrd="0" presId="urn:microsoft.com/office/officeart/2005/8/layout/default"/>
    <dgm:cxn modelId="{D9B89808-D4D1-4FCC-AA18-4848B823412E}" type="presParOf" srcId="{FF8B81A3-BBE4-4E66-BCB5-5200CB123984}" destId="{2987575E-39D8-44C9-9078-A89A214D4F56}" srcOrd="9" destOrd="0" presId="urn:microsoft.com/office/officeart/2005/8/layout/default"/>
    <dgm:cxn modelId="{DE039712-0D3E-4D52-894A-2D0CEC08CCF0}" type="presParOf" srcId="{FF8B81A3-BBE4-4E66-BCB5-5200CB123984}" destId="{48FC5DC0-6622-4F29-A591-754B223C079B}"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DD2588-79BD-403B-A452-8603B0D31D77}"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79859352-78E4-4492-B39F-A82BF461777B}">
      <dgm:prSet/>
      <dgm:spPr/>
      <dgm:t>
        <a:bodyPr/>
        <a:lstStyle/>
        <a:p>
          <a:r>
            <a:rPr lang="en-US" dirty="0"/>
            <a:t>How? Who? What? Who defines? Who measures value, quality? How evaluated? (as an individual, as a department/unit, institution-wide) </a:t>
          </a:r>
        </a:p>
      </dgm:t>
    </dgm:pt>
    <dgm:pt modelId="{D419ECE8-0189-4B89-BB56-A1EDF8A148DD}" type="parTrans" cxnId="{82C133F8-565B-43FD-AFDA-44740BFDBD13}">
      <dgm:prSet/>
      <dgm:spPr/>
      <dgm:t>
        <a:bodyPr/>
        <a:lstStyle/>
        <a:p>
          <a:endParaRPr lang="en-US"/>
        </a:p>
      </dgm:t>
    </dgm:pt>
    <dgm:pt modelId="{D8480818-B400-4B43-B61B-E7778DD85275}" type="sibTrans" cxnId="{82C133F8-565B-43FD-AFDA-44740BFDBD13}">
      <dgm:prSet/>
      <dgm:spPr/>
      <dgm:t>
        <a:bodyPr/>
        <a:lstStyle/>
        <a:p>
          <a:endParaRPr lang="en-US"/>
        </a:p>
      </dgm:t>
    </dgm:pt>
    <dgm:pt modelId="{52F54430-B70E-4BEE-A1BA-107993550192}">
      <dgm:prSet/>
      <dgm:spPr/>
      <dgm:t>
        <a:bodyPr/>
        <a:lstStyle/>
        <a:p>
          <a:r>
            <a:rPr lang="en-US"/>
            <a:t>Who is a student? Do we include colleagues from other fields, community, elected officials, business leaders?</a:t>
          </a:r>
        </a:p>
      </dgm:t>
    </dgm:pt>
    <dgm:pt modelId="{E51A651D-8587-41AE-84A6-1CD15F726251}" type="parTrans" cxnId="{6C25E6C3-C461-4B32-8847-974D62AD916F}">
      <dgm:prSet/>
      <dgm:spPr/>
      <dgm:t>
        <a:bodyPr/>
        <a:lstStyle/>
        <a:p>
          <a:endParaRPr lang="en-US"/>
        </a:p>
      </dgm:t>
    </dgm:pt>
    <dgm:pt modelId="{E52FB26B-6351-49EC-AB18-1AADF98E9819}" type="sibTrans" cxnId="{6C25E6C3-C461-4B32-8847-974D62AD916F}">
      <dgm:prSet/>
      <dgm:spPr/>
      <dgm:t>
        <a:bodyPr/>
        <a:lstStyle/>
        <a:p>
          <a:endParaRPr lang="en-US"/>
        </a:p>
      </dgm:t>
    </dgm:pt>
    <dgm:pt modelId="{429D37A2-3970-41EF-8E6A-7B2BFFDCB5FB}">
      <dgm:prSet/>
      <dgm:spPr/>
      <dgm:t>
        <a:bodyPr/>
        <a:lstStyle/>
        <a:p>
          <a:r>
            <a:rPr lang="en-US"/>
            <a:t>What innovations will be retained? Based on what criteria?</a:t>
          </a:r>
        </a:p>
      </dgm:t>
    </dgm:pt>
    <dgm:pt modelId="{5BB19EAE-89F9-4ED2-9C71-F1235480D8F6}" type="parTrans" cxnId="{1631F458-2E2D-4BE6-8CE9-6E90A6BED3B7}">
      <dgm:prSet/>
      <dgm:spPr/>
      <dgm:t>
        <a:bodyPr/>
        <a:lstStyle/>
        <a:p>
          <a:endParaRPr lang="en-US"/>
        </a:p>
      </dgm:t>
    </dgm:pt>
    <dgm:pt modelId="{6F888CFF-25D8-446C-A53F-E3374A71940F}" type="sibTrans" cxnId="{1631F458-2E2D-4BE6-8CE9-6E90A6BED3B7}">
      <dgm:prSet/>
      <dgm:spPr/>
      <dgm:t>
        <a:bodyPr/>
        <a:lstStyle/>
        <a:p>
          <a:endParaRPr lang="en-US"/>
        </a:p>
      </dgm:t>
    </dgm:pt>
    <dgm:pt modelId="{52B64DE9-6A19-469A-9B93-27CC1A6CC90D}" type="pres">
      <dgm:prSet presAssocID="{36DD2588-79BD-403B-A452-8603B0D31D77}" presName="root" presStyleCnt="0">
        <dgm:presLayoutVars>
          <dgm:dir/>
          <dgm:resizeHandles val="exact"/>
        </dgm:presLayoutVars>
      </dgm:prSet>
      <dgm:spPr/>
    </dgm:pt>
    <dgm:pt modelId="{322023FF-3FDB-4ED3-A217-592BF5888884}" type="pres">
      <dgm:prSet presAssocID="{79859352-78E4-4492-B39F-A82BF461777B}" presName="compNode" presStyleCnt="0"/>
      <dgm:spPr/>
    </dgm:pt>
    <dgm:pt modelId="{91BDC802-96A9-400E-8616-F3864CFE303B}" type="pres">
      <dgm:prSet presAssocID="{79859352-78E4-4492-B39F-A82BF461777B}" presName="bgRect" presStyleLbl="bgShp" presStyleIdx="0" presStyleCnt="3"/>
      <dgm:spPr/>
    </dgm:pt>
    <dgm:pt modelId="{7B53F781-45DF-4C8D-B7F3-6D5D854E86B4}" type="pres">
      <dgm:prSet presAssocID="{79859352-78E4-4492-B39F-A82BF461777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ears"/>
        </a:ext>
      </dgm:extLst>
    </dgm:pt>
    <dgm:pt modelId="{112AB92E-5832-467F-AB31-AFDC44E61738}" type="pres">
      <dgm:prSet presAssocID="{79859352-78E4-4492-B39F-A82BF461777B}" presName="spaceRect" presStyleCnt="0"/>
      <dgm:spPr/>
    </dgm:pt>
    <dgm:pt modelId="{4068B4B4-86CE-46FB-932C-C36DEB1CEC09}" type="pres">
      <dgm:prSet presAssocID="{79859352-78E4-4492-B39F-A82BF461777B}" presName="parTx" presStyleLbl="revTx" presStyleIdx="0" presStyleCnt="3">
        <dgm:presLayoutVars>
          <dgm:chMax val="0"/>
          <dgm:chPref val="0"/>
        </dgm:presLayoutVars>
      </dgm:prSet>
      <dgm:spPr/>
    </dgm:pt>
    <dgm:pt modelId="{A5D79278-52F7-4FC5-BF9B-8A2C6D9F3BC0}" type="pres">
      <dgm:prSet presAssocID="{D8480818-B400-4B43-B61B-E7778DD85275}" presName="sibTrans" presStyleCnt="0"/>
      <dgm:spPr/>
    </dgm:pt>
    <dgm:pt modelId="{C94DDECB-6B0C-44C8-B901-521FAE624EC5}" type="pres">
      <dgm:prSet presAssocID="{52F54430-B70E-4BEE-A1BA-107993550192}" presName="compNode" presStyleCnt="0"/>
      <dgm:spPr/>
    </dgm:pt>
    <dgm:pt modelId="{28022E47-1729-48A9-9CFF-89EFFA11794A}" type="pres">
      <dgm:prSet presAssocID="{52F54430-B70E-4BEE-A1BA-107993550192}" presName="bgRect" presStyleLbl="bgShp" presStyleIdx="1" presStyleCnt="3"/>
      <dgm:spPr/>
    </dgm:pt>
    <dgm:pt modelId="{5727754D-9515-4986-8BF5-022C6523BD23}" type="pres">
      <dgm:prSet presAssocID="{52F54430-B70E-4BEE-A1BA-10799355019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ecturer"/>
        </a:ext>
      </dgm:extLst>
    </dgm:pt>
    <dgm:pt modelId="{3CC52800-2F0D-49AC-9E57-9094C0F773D5}" type="pres">
      <dgm:prSet presAssocID="{52F54430-B70E-4BEE-A1BA-107993550192}" presName="spaceRect" presStyleCnt="0"/>
      <dgm:spPr/>
    </dgm:pt>
    <dgm:pt modelId="{6A156CF7-7F9F-4786-8860-A1E12D9E460B}" type="pres">
      <dgm:prSet presAssocID="{52F54430-B70E-4BEE-A1BA-107993550192}" presName="parTx" presStyleLbl="revTx" presStyleIdx="1" presStyleCnt="3">
        <dgm:presLayoutVars>
          <dgm:chMax val="0"/>
          <dgm:chPref val="0"/>
        </dgm:presLayoutVars>
      </dgm:prSet>
      <dgm:spPr/>
    </dgm:pt>
    <dgm:pt modelId="{0DF580EB-66AB-4A72-A024-0412BC8AE239}" type="pres">
      <dgm:prSet presAssocID="{E52FB26B-6351-49EC-AB18-1AADF98E9819}" presName="sibTrans" presStyleCnt="0"/>
      <dgm:spPr/>
    </dgm:pt>
    <dgm:pt modelId="{3CD9ADB5-4B13-4C57-BB26-D10ECA64977E}" type="pres">
      <dgm:prSet presAssocID="{429D37A2-3970-41EF-8E6A-7B2BFFDCB5FB}" presName="compNode" presStyleCnt="0"/>
      <dgm:spPr/>
    </dgm:pt>
    <dgm:pt modelId="{67642CD9-C334-4963-8167-FB3220DDDC56}" type="pres">
      <dgm:prSet presAssocID="{429D37A2-3970-41EF-8E6A-7B2BFFDCB5FB}" presName="bgRect" presStyleLbl="bgShp" presStyleIdx="2" presStyleCnt="3"/>
      <dgm:spPr/>
    </dgm:pt>
    <dgm:pt modelId="{53DEB780-A07D-4151-A42C-01A0700016F3}" type="pres">
      <dgm:prSet presAssocID="{429D37A2-3970-41EF-8E6A-7B2BFFDCB5F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pen Hand with Plant"/>
        </a:ext>
      </dgm:extLst>
    </dgm:pt>
    <dgm:pt modelId="{ECEBC699-5822-4A7D-8DE1-B8764FC0573A}" type="pres">
      <dgm:prSet presAssocID="{429D37A2-3970-41EF-8E6A-7B2BFFDCB5FB}" presName="spaceRect" presStyleCnt="0"/>
      <dgm:spPr/>
    </dgm:pt>
    <dgm:pt modelId="{9F95339B-F2C0-4574-A277-C109EA58725E}" type="pres">
      <dgm:prSet presAssocID="{429D37A2-3970-41EF-8E6A-7B2BFFDCB5FB}" presName="parTx" presStyleLbl="revTx" presStyleIdx="2" presStyleCnt="3">
        <dgm:presLayoutVars>
          <dgm:chMax val="0"/>
          <dgm:chPref val="0"/>
        </dgm:presLayoutVars>
      </dgm:prSet>
      <dgm:spPr/>
    </dgm:pt>
  </dgm:ptLst>
  <dgm:cxnLst>
    <dgm:cxn modelId="{900B193D-7473-42B2-A538-0BE1F9BE5CE5}" type="presOf" srcId="{52F54430-B70E-4BEE-A1BA-107993550192}" destId="{6A156CF7-7F9F-4786-8860-A1E12D9E460B}" srcOrd="0" destOrd="0" presId="urn:microsoft.com/office/officeart/2018/2/layout/IconVerticalSolidList"/>
    <dgm:cxn modelId="{1631F458-2E2D-4BE6-8CE9-6E90A6BED3B7}" srcId="{36DD2588-79BD-403B-A452-8603B0D31D77}" destId="{429D37A2-3970-41EF-8E6A-7B2BFFDCB5FB}" srcOrd="2" destOrd="0" parTransId="{5BB19EAE-89F9-4ED2-9C71-F1235480D8F6}" sibTransId="{6F888CFF-25D8-446C-A53F-E3374A71940F}"/>
    <dgm:cxn modelId="{3BDB5C5A-55CC-4FD6-94B7-3DE1D04B2ADD}" type="presOf" srcId="{429D37A2-3970-41EF-8E6A-7B2BFFDCB5FB}" destId="{9F95339B-F2C0-4574-A277-C109EA58725E}" srcOrd="0" destOrd="0" presId="urn:microsoft.com/office/officeart/2018/2/layout/IconVerticalSolidList"/>
    <dgm:cxn modelId="{FA02488E-5A53-4864-AA48-7FFB7CF8EF4D}" type="presOf" srcId="{36DD2588-79BD-403B-A452-8603B0D31D77}" destId="{52B64DE9-6A19-469A-9B93-27CC1A6CC90D}" srcOrd="0" destOrd="0" presId="urn:microsoft.com/office/officeart/2018/2/layout/IconVerticalSolidList"/>
    <dgm:cxn modelId="{6C25E6C3-C461-4B32-8847-974D62AD916F}" srcId="{36DD2588-79BD-403B-A452-8603B0D31D77}" destId="{52F54430-B70E-4BEE-A1BA-107993550192}" srcOrd="1" destOrd="0" parTransId="{E51A651D-8587-41AE-84A6-1CD15F726251}" sibTransId="{E52FB26B-6351-49EC-AB18-1AADF98E9819}"/>
    <dgm:cxn modelId="{DAA6A0CE-7A67-4B4C-872B-FB908942A2A9}" type="presOf" srcId="{79859352-78E4-4492-B39F-A82BF461777B}" destId="{4068B4B4-86CE-46FB-932C-C36DEB1CEC09}" srcOrd="0" destOrd="0" presId="urn:microsoft.com/office/officeart/2018/2/layout/IconVerticalSolidList"/>
    <dgm:cxn modelId="{82C133F8-565B-43FD-AFDA-44740BFDBD13}" srcId="{36DD2588-79BD-403B-A452-8603B0D31D77}" destId="{79859352-78E4-4492-B39F-A82BF461777B}" srcOrd="0" destOrd="0" parTransId="{D419ECE8-0189-4B89-BB56-A1EDF8A148DD}" sibTransId="{D8480818-B400-4B43-B61B-E7778DD85275}"/>
    <dgm:cxn modelId="{31AF5363-D9D5-49D1-9290-3E337D907714}" type="presParOf" srcId="{52B64DE9-6A19-469A-9B93-27CC1A6CC90D}" destId="{322023FF-3FDB-4ED3-A217-592BF5888884}" srcOrd="0" destOrd="0" presId="urn:microsoft.com/office/officeart/2018/2/layout/IconVerticalSolidList"/>
    <dgm:cxn modelId="{6FF4D7D7-3902-4CA7-A55D-EB3955685048}" type="presParOf" srcId="{322023FF-3FDB-4ED3-A217-592BF5888884}" destId="{91BDC802-96A9-400E-8616-F3864CFE303B}" srcOrd="0" destOrd="0" presId="urn:microsoft.com/office/officeart/2018/2/layout/IconVerticalSolidList"/>
    <dgm:cxn modelId="{0C1FED51-A668-4345-B871-9C85B7DDB1D7}" type="presParOf" srcId="{322023FF-3FDB-4ED3-A217-592BF5888884}" destId="{7B53F781-45DF-4C8D-B7F3-6D5D854E86B4}" srcOrd="1" destOrd="0" presId="urn:microsoft.com/office/officeart/2018/2/layout/IconVerticalSolidList"/>
    <dgm:cxn modelId="{F0E8B22B-C51E-4BB8-8CAA-682D58BC7A85}" type="presParOf" srcId="{322023FF-3FDB-4ED3-A217-592BF5888884}" destId="{112AB92E-5832-467F-AB31-AFDC44E61738}" srcOrd="2" destOrd="0" presId="urn:microsoft.com/office/officeart/2018/2/layout/IconVerticalSolidList"/>
    <dgm:cxn modelId="{2D0A67F9-96E6-4DCE-A036-3BA3874ECB6A}" type="presParOf" srcId="{322023FF-3FDB-4ED3-A217-592BF5888884}" destId="{4068B4B4-86CE-46FB-932C-C36DEB1CEC09}" srcOrd="3" destOrd="0" presId="urn:microsoft.com/office/officeart/2018/2/layout/IconVerticalSolidList"/>
    <dgm:cxn modelId="{0C805012-AF94-4B95-9AD5-0E2E3D39EE23}" type="presParOf" srcId="{52B64DE9-6A19-469A-9B93-27CC1A6CC90D}" destId="{A5D79278-52F7-4FC5-BF9B-8A2C6D9F3BC0}" srcOrd="1" destOrd="0" presId="urn:microsoft.com/office/officeart/2018/2/layout/IconVerticalSolidList"/>
    <dgm:cxn modelId="{C08FA5CB-9C4E-463E-AF29-DAC28BD8AC04}" type="presParOf" srcId="{52B64DE9-6A19-469A-9B93-27CC1A6CC90D}" destId="{C94DDECB-6B0C-44C8-B901-521FAE624EC5}" srcOrd="2" destOrd="0" presId="urn:microsoft.com/office/officeart/2018/2/layout/IconVerticalSolidList"/>
    <dgm:cxn modelId="{D599CC0B-9FB2-44F9-B97B-2A0D61A102C5}" type="presParOf" srcId="{C94DDECB-6B0C-44C8-B901-521FAE624EC5}" destId="{28022E47-1729-48A9-9CFF-89EFFA11794A}" srcOrd="0" destOrd="0" presId="urn:microsoft.com/office/officeart/2018/2/layout/IconVerticalSolidList"/>
    <dgm:cxn modelId="{888412CC-7D79-4E50-B10C-B3F5900BC479}" type="presParOf" srcId="{C94DDECB-6B0C-44C8-B901-521FAE624EC5}" destId="{5727754D-9515-4986-8BF5-022C6523BD23}" srcOrd="1" destOrd="0" presId="urn:microsoft.com/office/officeart/2018/2/layout/IconVerticalSolidList"/>
    <dgm:cxn modelId="{2049C4E8-AEDD-44BD-87B4-7D9F2B0314A8}" type="presParOf" srcId="{C94DDECB-6B0C-44C8-B901-521FAE624EC5}" destId="{3CC52800-2F0D-49AC-9E57-9094C0F773D5}" srcOrd="2" destOrd="0" presId="urn:microsoft.com/office/officeart/2018/2/layout/IconVerticalSolidList"/>
    <dgm:cxn modelId="{856A10EC-A327-441B-AA88-7110EAEDB203}" type="presParOf" srcId="{C94DDECB-6B0C-44C8-B901-521FAE624EC5}" destId="{6A156CF7-7F9F-4786-8860-A1E12D9E460B}" srcOrd="3" destOrd="0" presId="urn:microsoft.com/office/officeart/2018/2/layout/IconVerticalSolidList"/>
    <dgm:cxn modelId="{47D36D11-9442-4C21-A28B-B3AD627CC7E2}" type="presParOf" srcId="{52B64DE9-6A19-469A-9B93-27CC1A6CC90D}" destId="{0DF580EB-66AB-4A72-A024-0412BC8AE239}" srcOrd="3" destOrd="0" presId="urn:microsoft.com/office/officeart/2018/2/layout/IconVerticalSolidList"/>
    <dgm:cxn modelId="{2D4F6C03-C4AF-4102-A565-568D39007DC3}" type="presParOf" srcId="{52B64DE9-6A19-469A-9B93-27CC1A6CC90D}" destId="{3CD9ADB5-4B13-4C57-BB26-D10ECA64977E}" srcOrd="4" destOrd="0" presId="urn:microsoft.com/office/officeart/2018/2/layout/IconVerticalSolidList"/>
    <dgm:cxn modelId="{D09DAC48-3F1C-4379-AC7F-1459CA8F01BB}" type="presParOf" srcId="{3CD9ADB5-4B13-4C57-BB26-D10ECA64977E}" destId="{67642CD9-C334-4963-8167-FB3220DDDC56}" srcOrd="0" destOrd="0" presId="urn:microsoft.com/office/officeart/2018/2/layout/IconVerticalSolidList"/>
    <dgm:cxn modelId="{E398C412-3B7C-4147-9EF8-94981B38AF79}" type="presParOf" srcId="{3CD9ADB5-4B13-4C57-BB26-D10ECA64977E}" destId="{53DEB780-A07D-4151-A42C-01A0700016F3}" srcOrd="1" destOrd="0" presId="urn:microsoft.com/office/officeart/2018/2/layout/IconVerticalSolidList"/>
    <dgm:cxn modelId="{6FB767F1-EC8C-46D1-98C8-24F71C4EA571}" type="presParOf" srcId="{3CD9ADB5-4B13-4C57-BB26-D10ECA64977E}" destId="{ECEBC699-5822-4A7D-8DE1-B8764FC0573A}" srcOrd="2" destOrd="0" presId="urn:microsoft.com/office/officeart/2018/2/layout/IconVerticalSolidList"/>
    <dgm:cxn modelId="{1DBC6A46-5172-4F76-94BE-DFBD686C595C}" type="presParOf" srcId="{3CD9ADB5-4B13-4C57-BB26-D10ECA64977E}" destId="{9F95339B-F2C0-4574-A277-C109EA58725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F5350A-5AB8-4348-A5E5-6629552C5C8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81F13E1-B5A2-4FA3-A998-23BDB413379F}">
      <dgm:prSet/>
      <dgm:spPr/>
      <dgm:t>
        <a:bodyPr/>
        <a:lstStyle/>
        <a:p>
          <a:r>
            <a:rPr lang="en-US" dirty="0"/>
            <a:t>Serving the public need, whether through fundamental, applied research, or translational research</a:t>
          </a:r>
        </a:p>
      </dgm:t>
    </dgm:pt>
    <dgm:pt modelId="{35AC2262-F70D-4A45-897A-2CC6102FA871}" type="parTrans" cxnId="{8E42D844-C8BE-4BDD-81D6-03C90F32ED8D}">
      <dgm:prSet/>
      <dgm:spPr/>
      <dgm:t>
        <a:bodyPr/>
        <a:lstStyle/>
        <a:p>
          <a:endParaRPr lang="en-US"/>
        </a:p>
      </dgm:t>
    </dgm:pt>
    <dgm:pt modelId="{007C8FC5-964D-456E-831B-7A96A67769E6}" type="sibTrans" cxnId="{8E42D844-C8BE-4BDD-81D6-03C90F32ED8D}">
      <dgm:prSet/>
      <dgm:spPr/>
      <dgm:t>
        <a:bodyPr/>
        <a:lstStyle/>
        <a:p>
          <a:endParaRPr lang="en-US"/>
        </a:p>
      </dgm:t>
    </dgm:pt>
    <dgm:pt modelId="{3C2300B1-6E9E-4D6F-AEE8-0FCB0B893B27}">
      <dgm:prSet/>
      <dgm:spPr/>
      <dgm:t>
        <a:bodyPr/>
        <a:lstStyle/>
        <a:p>
          <a:r>
            <a:rPr lang="en-US" dirty="0"/>
            <a:t>Obtaining support for research--how to decide what it is important to do. What will be supported, what is needed?</a:t>
          </a:r>
        </a:p>
      </dgm:t>
    </dgm:pt>
    <dgm:pt modelId="{D2C930FA-FB63-47D8-8CE7-46C5F565DB32}" type="parTrans" cxnId="{154A48D0-3718-4FF6-AF7F-4399990D649C}">
      <dgm:prSet/>
      <dgm:spPr/>
      <dgm:t>
        <a:bodyPr/>
        <a:lstStyle/>
        <a:p>
          <a:endParaRPr lang="en-US"/>
        </a:p>
      </dgm:t>
    </dgm:pt>
    <dgm:pt modelId="{8DD3DA70-F8F1-40BE-904F-7620A324CB3A}" type="sibTrans" cxnId="{154A48D0-3718-4FF6-AF7F-4399990D649C}">
      <dgm:prSet/>
      <dgm:spPr/>
      <dgm:t>
        <a:bodyPr/>
        <a:lstStyle/>
        <a:p>
          <a:endParaRPr lang="en-US"/>
        </a:p>
      </dgm:t>
    </dgm:pt>
    <dgm:pt modelId="{A89FC787-C0AA-4DDF-AC13-9C913B47C542}">
      <dgm:prSet/>
      <dgm:spPr/>
      <dgm:t>
        <a:bodyPr/>
        <a:lstStyle/>
        <a:p>
          <a:r>
            <a:rPr lang="en-US" dirty="0"/>
            <a:t>How is the value of research assessed? Grants, publications, presentations? What other outputs: people, patents, businesses? What permeability with NGOs, community, companies, other fields?</a:t>
          </a:r>
        </a:p>
      </dgm:t>
    </dgm:pt>
    <dgm:pt modelId="{68B5DC19-2D5D-4372-B6A9-6FFE6F89CB71}" type="parTrans" cxnId="{FE2EC9FE-E5AB-4A12-9D0C-4F0752C64A1E}">
      <dgm:prSet/>
      <dgm:spPr/>
      <dgm:t>
        <a:bodyPr/>
        <a:lstStyle/>
        <a:p>
          <a:endParaRPr lang="en-US"/>
        </a:p>
      </dgm:t>
    </dgm:pt>
    <dgm:pt modelId="{00D52106-BDF9-4303-9A4A-D5294782CE67}" type="sibTrans" cxnId="{FE2EC9FE-E5AB-4A12-9D0C-4F0752C64A1E}">
      <dgm:prSet/>
      <dgm:spPr/>
      <dgm:t>
        <a:bodyPr/>
        <a:lstStyle/>
        <a:p>
          <a:endParaRPr lang="en-US"/>
        </a:p>
      </dgm:t>
    </dgm:pt>
    <dgm:pt modelId="{AD5187E5-AE18-4679-A470-7B11E318A983}">
      <dgm:prSet/>
      <dgm:spPr/>
      <dgm:t>
        <a:bodyPr/>
        <a:lstStyle/>
        <a:p>
          <a:r>
            <a:rPr lang="en-US"/>
            <a:t>New structures to address big problems? What does that mean for academic work?</a:t>
          </a:r>
        </a:p>
      </dgm:t>
    </dgm:pt>
    <dgm:pt modelId="{D33B541B-FCF3-4D93-845B-17C3CACD258F}" type="parTrans" cxnId="{73127B09-3899-4903-89F4-6CCB600B9529}">
      <dgm:prSet/>
      <dgm:spPr/>
      <dgm:t>
        <a:bodyPr/>
        <a:lstStyle/>
        <a:p>
          <a:endParaRPr lang="en-US"/>
        </a:p>
      </dgm:t>
    </dgm:pt>
    <dgm:pt modelId="{FABB273A-A06C-4B6F-A148-1CD64FF634C3}" type="sibTrans" cxnId="{73127B09-3899-4903-89F4-6CCB600B9529}">
      <dgm:prSet/>
      <dgm:spPr/>
      <dgm:t>
        <a:bodyPr/>
        <a:lstStyle/>
        <a:p>
          <a:endParaRPr lang="en-US"/>
        </a:p>
      </dgm:t>
    </dgm:pt>
    <dgm:pt modelId="{EF137B74-D664-48E4-A9B1-46CCD5971459}" type="pres">
      <dgm:prSet presAssocID="{90F5350A-5AB8-4348-A5E5-6629552C5C8A}" presName="linear" presStyleCnt="0">
        <dgm:presLayoutVars>
          <dgm:animLvl val="lvl"/>
          <dgm:resizeHandles val="exact"/>
        </dgm:presLayoutVars>
      </dgm:prSet>
      <dgm:spPr/>
    </dgm:pt>
    <dgm:pt modelId="{F3512714-3D2F-4F75-8308-477312D533E7}" type="pres">
      <dgm:prSet presAssocID="{581F13E1-B5A2-4FA3-A998-23BDB413379F}" presName="parentText" presStyleLbl="node1" presStyleIdx="0" presStyleCnt="4">
        <dgm:presLayoutVars>
          <dgm:chMax val="0"/>
          <dgm:bulletEnabled val="1"/>
        </dgm:presLayoutVars>
      </dgm:prSet>
      <dgm:spPr/>
    </dgm:pt>
    <dgm:pt modelId="{B40C6C6E-1045-40BE-8BC4-8BEF85EA08D3}" type="pres">
      <dgm:prSet presAssocID="{007C8FC5-964D-456E-831B-7A96A67769E6}" presName="spacer" presStyleCnt="0"/>
      <dgm:spPr/>
    </dgm:pt>
    <dgm:pt modelId="{143EEDDD-8EC1-4C8B-B04E-23DB551A7021}" type="pres">
      <dgm:prSet presAssocID="{3C2300B1-6E9E-4D6F-AEE8-0FCB0B893B27}" presName="parentText" presStyleLbl="node1" presStyleIdx="1" presStyleCnt="4">
        <dgm:presLayoutVars>
          <dgm:chMax val="0"/>
          <dgm:bulletEnabled val="1"/>
        </dgm:presLayoutVars>
      </dgm:prSet>
      <dgm:spPr/>
    </dgm:pt>
    <dgm:pt modelId="{85521630-4164-40BF-AD1D-8B3D3038CD05}" type="pres">
      <dgm:prSet presAssocID="{8DD3DA70-F8F1-40BE-904F-7620A324CB3A}" presName="spacer" presStyleCnt="0"/>
      <dgm:spPr/>
    </dgm:pt>
    <dgm:pt modelId="{DC233094-1D4E-407E-91EA-110120977625}" type="pres">
      <dgm:prSet presAssocID="{A89FC787-C0AA-4DDF-AC13-9C913B47C542}" presName="parentText" presStyleLbl="node1" presStyleIdx="2" presStyleCnt="4">
        <dgm:presLayoutVars>
          <dgm:chMax val="0"/>
          <dgm:bulletEnabled val="1"/>
        </dgm:presLayoutVars>
      </dgm:prSet>
      <dgm:spPr/>
    </dgm:pt>
    <dgm:pt modelId="{4F8A8322-6DEC-4334-8082-849A28802EA2}" type="pres">
      <dgm:prSet presAssocID="{00D52106-BDF9-4303-9A4A-D5294782CE67}" presName="spacer" presStyleCnt="0"/>
      <dgm:spPr/>
    </dgm:pt>
    <dgm:pt modelId="{AC157115-A582-4BB7-9A2D-FB139F1B59F4}" type="pres">
      <dgm:prSet presAssocID="{AD5187E5-AE18-4679-A470-7B11E318A983}" presName="parentText" presStyleLbl="node1" presStyleIdx="3" presStyleCnt="4">
        <dgm:presLayoutVars>
          <dgm:chMax val="0"/>
          <dgm:bulletEnabled val="1"/>
        </dgm:presLayoutVars>
      </dgm:prSet>
      <dgm:spPr/>
    </dgm:pt>
  </dgm:ptLst>
  <dgm:cxnLst>
    <dgm:cxn modelId="{73127B09-3899-4903-89F4-6CCB600B9529}" srcId="{90F5350A-5AB8-4348-A5E5-6629552C5C8A}" destId="{AD5187E5-AE18-4679-A470-7B11E318A983}" srcOrd="3" destOrd="0" parTransId="{D33B541B-FCF3-4D93-845B-17C3CACD258F}" sibTransId="{FABB273A-A06C-4B6F-A148-1CD64FF634C3}"/>
    <dgm:cxn modelId="{758BCE28-7CA4-4647-A936-A2B165C9B8C7}" type="presOf" srcId="{90F5350A-5AB8-4348-A5E5-6629552C5C8A}" destId="{EF137B74-D664-48E4-A9B1-46CCD5971459}" srcOrd="0" destOrd="0" presId="urn:microsoft.com/office/officeart/2005/8/layout/vList2"/>
    <dgm:cxn modelId="{8E42D844-C8BE-4BDD-81D6-03C90F32ED8D}" srcId="{90F5350A-5AB8-4348-A5E5-6629552C5C8A}" destId="{581F13E1-B5A2-4FA3-A998-23BDB413379F}" srcOrd="0" destOrd="0" parTransId="{35AC2262-F70D-4A45-897A-2CC6102FA871}" sibTransId="{007C8FC5-964D-456E-831B-7A96A67769E6}"/>
    <dgm:cxn modelId="{BF6EA170-6DD8-4708-8394-CC87994A628C}" type="presOf" srcId="{3C2300B1-6E9E-4D6F-AEE8-0FCB0B893B27}" destId="{143EEDDD-8EC1-4C8B-B04E-23DB551A7021}" srcOrd="0" destOrd="0" presId="urn:microsoft.com/office/officeart/2005/8/layout/vList2"/>
    <dgm:cxn modelId="{09D8D27B-6910-47CE-959C-A2A8676A523F}" type="presOf" srcId="{A89FC787-C0AA-4DDF-AC13-9C913B47C542}" destId="{DC233094-1D4E-407E-91EA-110120977625}" srcOrd="0" destOrd="0" presId="urn:microsoft.com/office/officeart/2005/8/layout/vList2"/>
    <dgm:cxn modelId="{7EBB998D-335C-42B2-8806-606FA82CD317}" type="presOf" srcId="{581F13E1-B5A2-4FA3-A998-23BDB413379F}" destId="{F3512714-3D2F-4F75-8308-477312D533E7}" srcOrd="0" destOrd="0" presId="urn:microsoft.com/office/officeart/2005/8/layout/vList2"/>
    <dgm:cxn modelId="{096B30BF-D8A8-4489-9BD6-9FF99CCD241D}" type="presOf" srcId="{AD5187E5-AE18-4679-A470-7B11E318A983}" destId="{AC157115-A582-4BB7-9A2D-FB139F1B59F4}" srcOrd="0" destOrd="0" presId="urn:microsoft.com/office/officeart/2005/8/layout/vList2"/>
    <dgm:cxn modelId="{154A48D0-3718-4FF6-AF7F-4399990D649C}" srcId="{90F5350A-5AB8-4348-A5E5-6629552C5C8A}" destId="{3C2300B1-6E9E-4D6F-AEE8-0FCB0B893B27}" srcOrd="1" destOrd="0" parTransId="{D2C930FA-FB63-47D8-8CE7-46C5F565DB32}" sibTransId="{8DD3DA70-F8F1-40BE-904F-7620A324CB3A}"/>
    <dgm:cxn modelId="{FE2EC9FE-E5AB-4A12-9D0C-4F0752C64A1E}" srcId="{90F5350A-5AB8-4348-A5E5-6629552C5C8A}" destId="{A89FC787-C0AA-4DDF-AC13-9C913B47C542}" srcOrd="2" destOrd="0" parTransId="{68B5DC19-2D5D-4372-B6A9-6FFE6F89CB71}" sibTransId="{00D52106-BDF9-4303-9A4A-D5294782CE67}"/>
    <dgm:cxn modelId="{D87FE311-F19F-4DCD-A6E7-15DE65623C10}" type="presParOf" srcId="{EF137B74-D664-48E4-A9B1-46CCD5971459}" destId="{F3512714-3D2F-4F75-8308-477312D533E7}" srcOrd="0" destOrd="0" presId="urn:microsoft.com/office/officeart/2005/8/layout/vList2"/>
    <dgm:cxn modelId="{47895211-43D3-402A-B834-65A7716FB2FD}" type="presParOf" srcId="{EF137B74-D664-48E4-A9B1-46CCD5971459}" destId="{B40C6C6E-1045-40BE-8BC4-8BEF85EA08D3}" srcOrd="1" destOrd="0" presId="urn:microsoft.com/office/officeart/2005/8/layout/vList2"/>
    <dgm:cxn modelId="{E1323FAD-5D8C-42B4-8E99-79D1B8083543}" type="presParOf" srcId="{EF137B74-D664-48E4-A9B1-46CCD5971459}" destId="{143EEDDD-8EC1-4C8B-B04E-23DB551A7021}" srcOrd="2" destOrd="0" presId="urn:microsoft.com/office/officeart/2005/8/layout/vList2"/>
    <dgm:cxn modelId="{98F15ED6-9EF8-4D60-B69F-94EAED0B1874}" type="presParOf" srcId="{EF137B74-D664-48E4-A9B1-46CCD5971459}" destId="{85521630-4164-40BF-AD1D-8B3D3038CD05}" srcOrd="3" destOrd="0" presId="urn:microsoft.com/office/officeart/2005/8/layout/vList2"/>
    <dgm:cxn modelId="{BC6E784F-A7B8-445B-AABF-293539A0C1C0}" type="presParOf" srcId="{EF137B74-D664-48E4-A9B1-46CCD5971459}" destId="{DC233094-1D4E-407E-91EA-110120977625}" srcOrd="4" destOrd="0" presId="urn:microsoft.com/office/officeart/2005/8/layout/vList2"/>
    <dgm:cxn modelId="{2AEBCF53-90F4-4655-AFC8-25E1F9E00A3E}" type="presParOf" srcId="{EF137B74-D664-48E4-A9B1-46CCD5971459}" destId="{4F8A8322-6DEC-4334-8082-849A28802EA2}" srcOrd="5" destOrd="0" presId="urn:microsoft.com/office/officeart/2005/8/layout/vList2"/>
    <dgm:cxn modelId="{B329724C-65EC-4F22-B944-09B2FDBA4636}" type="presParOf" srcId="{EF137B74-D664-48E4-A9B1-46CCD5971459}" destId="{AC157115-A582-4BB7-9A2D-FB139F1B59F4}"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319562D-5254-4DA2-A92F-BAC844FD51FD}"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AFC4B85F-718D-4A2F-B88A-54BA909D21CB}">
      <dgm:prSet/>
      <dgm:spPr/>
      <dgm:t>
        <a:bodyPr/>
        <a:lstStyle/>
        <a:p>
          <a:r>
            <a:rPr lang="en-US"/>
            <a:t>Mentoring</a:t>
          </a:r>
        </a:p>
      </dgm:t>
    </dgm:pt>
    <dgm:pt modelId="{0B533C96-DA11-44AA-A6A3-39C912B7BAAA}" type="parTrans" cxnId="{2CD404A4-709C-4F73-9C7D-5116D37F5D6D}">
      <dgm:prSet/>
      <dgm:spPr/>
      <dgm:t>
        <a:bodyPr/>
        <a:lstStyle/>
        <a:p>
          <a:endParaRPr lang="en-US"/>
        </a:p>
      </dgm:t>
    </dgm:pt>
    <dgm:pt modelId="{F72834BB-3455-446B-A100-F827A9C1193C}" type="sibTrans" cxnId="{2CD404A4-709C-4F73-9C7D-5116D37F5D6D}">
      <dgm:prSet/>
      <dgm:spPr/>
      <dgm:t>
        <a:bodyPr/>
        <a:lstStyle/>
        <a:p>
          <a:endParaRPr lang="en-US"/>
        </a:p>
      </dgm:t>
    </dgm:pt>
    <dgm:pt modelId="{BDCC61F6-58D0-45C4-AAA8-EFEB76449ACD}">
      <dgm:prSet/>
      <dgm:spPr/>
      <dgm:t>
        <a:bodyPr/>
        <a:lstStyle/>
        <a:p>
          <a:r>
            <a:rPr lang="en-US"/>
            <a:t>Community outreach</a:t>
          </a:r>
        </a:p>
      </dgm:t>
    </dgm:pt>
    <dgm:pt modelId="{788BBEA8-0E7A-42D5-9317-36DBB88C79A4}" type="parTrans" cxnId="{B9CC5819-E4D9-4F77-A9C6-F414B9EF509B}">
      <dgm:prSet/>
      <dgm:spPr/>
      <dgm:t>
        <a:bodyPr/>
        <a:lstStyle/>
        <a:p>
          <a:endParaRPr lang="en-US"/>
        </a:p>
      </dgm:t>
    </dgm:pt>
    <dgm:pt modelId="{2B01564E-9DA1-46AC-8C4B-AFFB3D57F6E8}" type="sibTrans" cxnId="{B9CC5819-E4D9-4F77-A9C6-F414B9EF509B}">
      <dgm:prSet/>
      <dgm:spPr/>
      <dgm:t>
        <a:bodyPr/>
        <a:lstStyle/>
        <a:p>
          <a:endParaRPr lang="en-US"/>
        </a:p>
      </dgm:t>
    </dgm:pt>
    <dgm:pt modelId="{4406F774-B7D0-4A48-9C85-B611E1C94603}">
      <dgm:prSet/>
      <dgm:spPr/>
      <dgm:t>
        <a:bodyPr/>
        <a:lstStyle/>
        <a:p>
          <a:r>
            <a:rPr lang="en-US"/>
            <a:t>Diversity, equity, inclusion, justice</a:t>
          </a:r>
        </a:p>
      </dgm:t>
    </dgm:pt>
    <dgm:pt modelId="{D4CCCEF8-74B3-4A7A-B562-027A8EDF8AAA}" type="parTrans" cxnId="{7D8D59FA-5D2A-4BB5-BD7A-2427CB25E1C4}">
      <dgm:prSet/>
      <dgm:spPr/>
      <dgm:t>
        <a:bodyPr/>
        <a:lstStyle/>
        <a:p>
          <a:endParaRPr lang="en-US"/>
        </a:p>
      </dgm:t>
    </dgm:pt>
    <dgm:pt modelId="{823583F3-F383-469B-9410-6B141D31DBC1}" type="sibTrans" cxnId="{7D8D59FA-5D2A-4BB5-BD7A-2427CB25E1C4}">
      <dgm:prSet/>
      <dgm:spPr/>
      <dgm:t>
        <a:bodyPr/>
        <a:lstStyle/>
        <a:p>
          <a:endParaRPr lang="en-US"/>
        </a:p>
      </dgm:t>
    </dgm:pt>
    <dgm:pt modelId="{C2D5FCDA-01CF-4566-8326-615D550E24D9}">
      <dgm:prSet/>
      <dgm:spPr/>
      <dgm:t>
        <a:bodyPr/>
        <a:lstStyle/>
        <a:p>
          <a:r>
            <a:rPr lang="en-US"/>
            <a:t>Public scholarship</a:t>
          </a:r>
        </a:p>
      </dgm:t>
    </dgm:pt>
    <dgm:pt modelId="{DAD73D6D-7C0A-4C75-98DF-EFF67BA8156E}" type="parTrans" cxnId="{0F3F4E6F-6D54-4C32-8AFF-C77BFD168556}">
      <dgm:prSet/>
      <dgm:spPr/>
      <dgm:t>
        <a:bodyPr/>
        <a:lstStyle/>
        <a:p>
          <a:endParaRPr lang="en-US"/>
        </a:p>
      </dgm:t>
    </dgm:pt>
    <dgm:pt modelId="{599C7A50-FF87-49EB-9C3A-FFFBCD3F59B1}" type="sibTrans" cxnId="{0F3F4E6F-6D54-4C32-8AFF-C77BFD168556}">
      <dgm:prSet/>
      <dgm:spPr/>
      <dgm:t>
        <a:bodyPr/>
        <a:lstStyle/>
        <a:p>
          <a:endParaRPr lang="en-US"/>
        </a:p>
      </dgm:t>
    </dgm:pt>
    <dgm:pt modelId="{6F3B3E49-6316-4F19-A653-A9EB67040AE7}">
      <dgm:prSet/>
      <dgm:spPr/>
      <dgm:t>
        <a:bodyPr/>
        <a:lstStyle/>
        <a:p>
          <a:r>
            <a:rPr lang="en-US"/>
            <a:t>Constructing a counternarrative– “Shirley’s Law”</a:t>
          </a:r>
        </a:p>
      </dgm:t>
    </dgm:pt>
    <dgm:pt modelId="{4084060F-519F-4D7B-B116-BDF2208A3225}" type="parTrans" cxnId="{E898399A-1991-43D5-B6FD-FB460BD95A26}">
      <dgm:prSet/>
      <dgm:spPr/>
      <dgm:t>
        <a:bodyPr/>
        <a:lstStyle/>
        <a:p>
          <a:endParaRPr lang="en-US"/>
        </a:p>
      </dgm:t>
    </dgm:pt>
    <dgm:pt modelId="{1E7FAA47-3FB4-436A-B358-4AA325244A20}" type="sibTrans" cxnId="{E898399A-1991-43D5-B6FD-FB460BD95A26}">
      <dgm:prSet/>
      <dgm:spPr/>
      <dgm:t>
        <a:bodyPr/>
        <a:lstStyle/>
        <a:p>
          <a:endParaRPr lang="en-US"/>
        </a:p>
      </dgm:t>
    </dgm:pt>
    <dgm:pt modelId="{9983CA05-9DAA-44D6-B371-611AAC15E632}">
      <dgm:prSet/>
      <dgm:spPr/>
      <dgm:t>
        <a:bodyPr/>
        <a:lstStyle/>
        <a:p>
          <a:r>
            <a:rPr lang="en-US" dirty="0"/>
            <a:t>Building a more “permeable” institution—a “Future’s Focused Strategy”</a:t>
          </a:r>
        </a:p>
      </dgm:t>
    </dgm:pt>
    <dgm:pt modelId="{EA79CA4F-2754-472F-9260-846B17E19A8F}" type="parTrans" cxnId="{0B8BEA2C-4153-4C4D-B9D0-9E8E32E7DF53}">
      <dgm:prSet/>
      <dgm:spPr/>
      <dgm:t>
        <a:bodyPr/>
        <a:lstStyle/>
        <a:p>
          <a:endParaRPr lang="en-US"/>
        </a:p>
      </dgm:t>
    </dgm:pt>
    <dgm:pt modelId="{B39F2C85-05B2-4DA4-8D8E-EF99FDFAA966}" type="sibTrans" cxnId="{0B8BEA2C-4153-4C4D-B9D0-9E8E32E7DF53}">
      <dgm:prSet/>
      <dgm:spPr/>
      <dgm:t>
        <a:bodyPr/>
        <a:lstStyle/>
        <a:p>
          <a:endParaRPr lang="en-US"/>
        </a:p>
      </dgm:t>
    </dgm:pt>
    <dgm:pt modelId="{B54857B2-6EEA-4769-B3CF-385A5F49FFC2}" type="pres">
      <dgm:prSet presAssocID="{2319562D-5254-4DA2-A92F-BAC844FD51FD}" presName="root" presStyleCnt="0">
        <dgm:presLayoutVars>
          <dgm:dir/>
          <dgm:resizeHandles val="exact"/>
        </dgm:presLayoutVars>
      </dgm:prSet>
      <dgm:spPr/>
    </dgm:pt>
    <dgm:pt modelId="{B5486A3A-B427-4F08-BA05-B6D31A685820}" type="pres">
      <dgm:prSet presAssocID="{AFC4B85F-718D-4A2F-B88A-54BA909D21CB}" presName="compNode" presStyleCnt="0"/>
      <dgm:spPr/>
    </dgm:pt>
    <dgm:pt modelId="{70D5AB3B-0F53-4EEB-A10F-268B77BFD84D}" type="pres">
      <dgm:prSet presAssocID="{AFC4B85F-718D-4A2F-B88A-54BA909D21CB}" presName="bgRect" presStyleLbl="bgShp" presStyleIdx="0" presStyleCnt="6"/>
      <dgm:spPr/>
    </dgm:pt>
    <dgm:pt modelId="{7C817F70-183D-44DD-950D-4F9C1069C0CA}" type="pres">
      <dgm:prSet presAssocID="{AFC4B85F-718D-4A2F-B88A-54BA909D21CB}"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F84B125A-C846-4EA8-B575-2B203F180ACA}" type="pres">
      <dgm:prSet presAssocID="{AFC4B85F-718D-4A2F-B88A-54BA909D21CB}" presName="spaceRect" presStyleCnt="0"/>
      <dgm:spPr/>
    </dgm:pt>
    <dgm:pt modelId="{1A5A832C-8E42-42BA-9798-4CCE1CA24C80}" type="pres">
      <dgm:prSet presAssocID="{AFC4B85F-718D-4A2F-B88A-54BA909D21CB}" presName="parTx" presStyleLbl="revTx" presStyleIdx="0" presStyleCnt="6">
        <dgm:presLayoutVars>
          <dgm:chMax val="0"/>
          <dgm:chPref val="0"/>
        </dgm:presLayoutVars>
      </dgm:prSet>
      <dgm:spPr/>
    </dgm:pt>
    <dgm:pt modelId="{645E5F38-305D-43DE-9BFF-49A15BEE416B}" type="pres">
      <dgm:prSet presAssocID="{F72834BB-3455-446B-A100-F827A9C1193C}" presName="sibTrans" presStyleCnt="0"/>
      <dgm:spPr/>
    </dgm:pt>
    <dgm:pt modelId="{256BC98A-AFE7-4D7D-AFAF-14DECA5F0C68}" type="pres">
      <dgm:prSet presAssocID="{BDCC61F6-58D0-45C4-AAA8-EFEB76449ACD}" presName="compNode" presStyleCnt="0"/>
      <dgm:spPr/>
    </dgm:pt>
    <dgm:pt modelId="{09EB335F-7DF2-4A74-8097-53A72840004F}" type="pres">
      <dgm:prSet presAssocID="{BDCC61F6-58D0-45C4-AAA8-EFEB76449ACD}" presName="bgRect" presStyleLbl="bgShp" presStyleIdx="1" presStyleCnt="6"/>
      <dgm:spPr/>
    </dgm:pt>
    <dgm:pt modelId="{D36F92B7-A154-4F33-B8BA-9FA78C5AC816}" type="pres">
      <dgm:prSet presAssocID="{BDCC61F6-58D0-45C4-AAA8-EFEB76449ACD}"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a:ext>
      </dgm:extLst>
    </dgm:pt>
    <dgm:pt modelId="{DE503231-96BE-4BD8-BD7C-428B3C08AC22}" type="pres">
      <dgm:prSet presAssocID="{BDCC61F6-58D0-45C4-AAA8-EFEB76449ACD}" presName="spaceRect" presStyleCnt="0"/>
      <dgm:spPr/>
    </dgm:pt>
    <dgm:pt modelId="{A0799D44-B91B-448A-8AA4-EDFA047EEEA9}" type="pres">
      <dgm:prSet presAssocID="{BDCC61F6-58D0-45C4-AAA8-EFEB76449ACD}" presName="parTx" presStyleLbl="revTx" presStyleIdx="1" presStyleCnt="6">
        <dgm:presLayoutVars>
          <dgm:chMax val="0"/>
          <dgm:chPref val="0"/>
        </dgm:presLayoutVars>
      </dgm:prSet>
      <dgm:spPr/>
    </dgm:pt>
    <dgm:pt modelId="{F8E4ED00-D878-4AC3-809C-1E2F5C164825}" type="pres">
      <dgm:prSet presAssocID="{2B01564E-9DA1-46AC-8C4B-AFFB3D57F6E8}" presName="sibTrans" presStyleCnt="0"/>
      <dgm:spPr/>
    </dgm:pt>
    <dgm:pt modelId="{867F500B-B60B-40DF-AC8B-EDA7FD901428}" type="pres">
      <dgm:prSet presAssocID="{4406F774-B7D0-4A48-9C85-B611E1C94603}" presName="compNode" presStyleCnt="0"/>
      <dgm:spPr/>
    </dgm:pt>
    <dgm:pt modelId="{8FB65EC4-3DC4-4A88-AD66-E1474E561F98}" type="pres">
      <dgm:prSet presAssocID="{4406F774-B7D0-4A48-9C85-B611E1C94603}" presName="bgRect" presStyleLbl="bgShp" presStyleIdx="2" presStyleCnt="6"/>
      <dgm:spPr/>
    </dgm:pt>
    <dgm:pt modelId="{ACAC8DCB-829D-472B-A1EE-0691BC2FF824}" type="pres">
      <dgm:prSet presAssocID="{4406F774-B7D0-4A48-9C85-B611E1C94603}"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ales of Justice"/>
        </a:ext>
      </dgm:extLst>
    </dgm:pt>
    <dgm:pt modelId="{7A45C522-AA3E-4CAB-B788-93D12F909306}" type="pres">
      <dgm:prSet presAssocID="{4406F774-B7D0-4A48-9C85-B611E1C94603}" presName="spaceRect" presStyleCnt="0"/>
      <dgm:spPr/>
    </dgm:pt>
    <dgm:pt modelId="{F156C18C-9DA6-41BE-9578-EBDA8D78F330}" type="pres">
      <dgm:prSet presAssocID="{4406F774-B7D0-4A48-9C85-B611E1C94603}" presName="parTx" presStyleLbl="revTx" presStyleIdx="2" presStyleCnt="6">
        <dgm:presLayoutVars>
          <dgm:chMax val="0"/>
          <dgm:chPref val="0"/>
        </dgm:presLayoutVars>
      </dgm:prSet>
      <dgm:spPr/>
    </dgm:pt>
    <dgm:pt modelId="{9B690D49-86DE-4548-BE4B-59008798B12F}" type="pres">
      <dgm:prSet presAssocID="{823583F3-F383-469B-9410-6B141D31DBC1}" presName="sibTrans" presStyleCnt="0"/>
      <dgm:spPr/>
    </dgm:pt>
    <dgm:pt modelId="{3E16A6A4-26D1-416C-A999-545686F34305}" type="pres">
      <dgm:prSet presAssocID="{C2D5FCDA-01CF-4566-8326-615D550E24D9}" presName="compNode" presStyleCnt="0"/>
      <dgm:spPr/>
    </dgm:pt>
    <dgm:pt modelId="{3AFF922B-119E-4EDF-9573-BF25D067E45A}" type="pres">
      <dgm:prSet presAssocID="{C2D5FCDA-01CF-4566-8326-615D550E24D9}" presName="bgRect" presStyleLbl="bgShp" presStyleIdx="3" presStyleCnt="6"/>
      <dgm:spPr/>
    </dgm:pt>
    <dgm:pt modelId="{F3E9B687-870C-4631-BB71-53510173E932}" type="pres">
      <dgm:prSet presAssocID="{C2D5FCDA-01CF-4566-8326-615D550E24D9}"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oks"/>
        </a:ext>
      </dgm:extLst>
    </dgm:pt>
    <dgm:pt modelId="{31DC25D6-8AE1-427B-8E66-20CF2A25AEB7}" type="pres">
      <dgm:prSet presAssocID="{C2D5FCDA-01CF-4566-8326-615D550E24D9}" presName="spaceRect" presStyleCnt="0"/>
      <dgm:spPr/>
    </dgm:pt>
    <dgm:pt modelId="{A671CAB9-9866-42F4-A292-3D614403F672}" type="pres">
      <dgm:prSet presAssocID="{C2D5FCDA-01CF-4566-8326-615D550E24D9}" presName="parTx" presStyleLbl="revTx" presStyleIdx="3" presStyleCnt="6">
        <dgm:presLayoutVars>
          <dgm:chMax val="0"/>
          <dgm:chPref val="0"/>
        </dgm:presLayoutVars>
      </dgm:prSet>
      <dgm:spPr/>
    </dgm:pt>
    <dgm:pt modelId="{3AE3415D-956E-4ADE-AEA1-975EFBD65AFB}" type="pres">
      <dgm:prSet presAssocID="{599C7A50-FF87-49EB-9C3A-FFFBCD3F59B1}" presName="sibTrans" presStyleCnt="0"/>
      <dgm:spPr/>
    </dgm:pt>
    <dgm:pt modelId="{F528FD36-EF19-425E-A2E0-AB98C5EE8DDA}" type="pres">
      <dgm:prSet presAssocID="{6F3B3E49-6316-4F19-A653-A9EB67040AE7}" presName="compNode" presStyleCnt="0"/>
      <dgm:spPr/>
    </dgm:pt>
    <dgm:pt modelId="{89C1D49E-147A-4D9F-8B84-FA87D8EE602C}" type="pres">
      <dgm:prSet presAssocID="{6F3B3E49-6316-4F19-A653-A9EB67040AE7}" presName="bgRect" presStyleLbl="bgShp" presStyleIdx="4" presStyleCnt="6"/>
      <dgm:spPr/>
    </dgm:pt>
    <dgm:pt modelId="{CE2196EE-8C7F-477F-998F-C4F17A1A3627}" type="pres">
      <dgm:prSet presAssocID="{6F3B3E49-6316-4F19-A653-A9EB67040AE7}"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Quotes"/>
        </a:ext>
      </dgm:extLst>
    </dgm:pt>
    <dgm:pt modelId="{E670B9DA-D8F7-4B4D-8A74-4F47A427685A}" type="pres">
      <dgm:prSet presAssocID="{6F3B3E49-6316-4F19-A653-A9EB67040AE7}" presName="spaceRect" presStyleCnt="0"/>
      <dgm:spPr/>
    </dgm:pt>
    <dgm:pt modelId="{CE9BBB82-6ED1-4AA2-B36D-6DA510F11180}" type="pres">
      <dgm:prSet presAssocID="{6F3B3E49-6316-4F19-A653-A9EB67040AE7}" presName="parTx" presStyleLbl="revTx" presStyleIdx="4" presStyleCnt="6">
        <dgm:presLayoutVars>
          <dgm:chMax val="0"/>
          <dgm:chPref val="0"/>
        </dgm:presLayoutVars>
      </dgm:prSet>
      <dgm:spPr/>
    </dgm:pt>
    <dgm:pt modelId="{D4E4EBC2-907C-4DCB-8F32-52076BB546CE}" type="pres">
      <dgm:prSet presAssocID="{1E7FAA47-3FB4-436A-B358-4AA325244A20}" presName="sibTrans" presStyleCnt="0"/>
      <dgm:spPr/>
    </dgm:pt>
    <dgm:pt modelId="{EAA9EEBA-2046-4CF0-9880-13691DD603EB}" type="pres">
      <dgm:prSet presAssocID="{9983CA05-9DAA-44D6-B371-611AAC15E632}" presName="compNode" presStyleCnt="0"/>
      <dgm:spPr/>
    </dgm:pt>
    <dgm:pt modelId="{2D3EB85E-EB4F-4ECE-AC75-DC193F551079}" type="pres">
      <dgm:prSet presAssocID="{9983CA05-9DAA-44D6-B371-611AAC15E632}" presName="bgRect" presStyleLbl="bgShp" presStyleIdx="5" presStyleCnt="6" custLinFactNeighborY="235"/>
      <dgm:spPr/>
    </dgm:pt>
    <dgm:pt modelId="{849C2962-A8A3-4851-8C55-2BC6EFACC6F8}" type="pres">
      <dgm:prSet presAssocID="{9983CA05-9DAA-44D6-B371-611AAC15E632}"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Desert scene"/>
        </a:ext>
      </dgm:extLst>
    </dgm:pt>
    <dgm:pt modelId="{C5DA111B-96B9-41BE-B1D9-1807AD22710D}" type="pres">
      <dgm:prSet presAssocID="{9983CA05-9DAA-44D6-B371-611AAC15E632}" presName="spaceRect" presStyleCnt="0"/>
      <dgm:spPr/>
    </dgm:pt>
    <dgm:pt modelId="{5CA1F73D-71F7-40A1-ACEC-883D9B6638FB}" type="pres">
      <dgm:prSet presAssocID="{9983CA05-9DAA-44D6-B371-611AAC15E632}" presName="parTx" presStyleLbl="revTx" presStyleIdx="5" presStyleCnt="6">
        <dgm:presLayoutVars>
          <dgm:chMax val="0"/>
          <dgm:chPref val="0"/>
        </dgm:presLayoutVars>
      </dgm:prSet>
      <dgm:spPr/>
    </dgm:pt>
  </dgm:ptLst>
  <dgm:cxnLst>
    <dgm:cxn modelId="{AF098602-AD0F-43A5-A89D-F1522E435E5E}" type="presOf" srcId="{4406F774-B7D0-4A48-9C85-B611E1C94603}" destId="{F156C18C-9DA6-41BE-9578-EBDA8D78F330}" srcOrd="0" destOrd="0" presId="urn:microsoft.com/office/officeart/2018/2/layout/IconVerticalSolidList"/>
    <dgm:cxn modelId="{B9CC5819-E4D9-4F77-A9C6-F414B9EF509B}" srcId="{2319562D-5254-4DA2-A92F-BAC844FD51FD}" destId="{BDCC61F6-58D0-45C4-AAA8-EFEB76449ACD}" srcOrd="1" destOrd="0" parTransId="{788BBEA8-0E7A-42D5-9317-36DBB88C79A4}" sibTransId="{2B01564E-9DA1-46AC-8C4B-AFFB3D57F6E8}"/>
    <dgm:cxn modelId="{624CDF23-6C75-452D-988A-3073612290BF}" type="presOf" srcId="{AFC4B85F-718D-4A2F-B88A-54BA909D21CB}" destId="{1A5A832C-8E42-42BA-9798-4CCE1CA24C80}" srcOrd="0" destOrd="0" presId="urn:microsoft.com/office/officeart/2018/2/layout/IconVerticalSolidList"/>
    <dgm:cxn modelId="{0B8BEA2C-4153-4C4D-B9D0-9E8E32E7DF53}" srcId="{2319562D-5254-4DA2-A92F-BAC844FD51FD}" destId="{9983CA05-9DAA-44D6-B371-611AAC15E632}" srcOrd="5" destOrd="0" parTransId="{EA79CA4F-2754-472F-9260-846B17E19A8F}" sibTransId="{B39F2C85-05B2-4DA4-8D8E-EF99FDFAA966}"/>
    <dgm:cxn modelId="{62C6A262-7EB6-4E7C-822E-38E55C417422}" type="presOf" srcId="{6F3B3E49-6316-4F19-A653-A9EB67040AE7}" destId="{CE9BBB82-6ED1-4AA2-B36D-6DA510F11180}" srcOrd="0" destOrd="0" presId="urn:microsoft.com/office/officeart/2018/2/layout/IconVerticalSolidList"/>
    <dgm:cxn modelId="{EA37B46A-B7FE-4510-9F56-32CC6BB50EB0}" type="presOf" srcId="{BDCC61F6-58D0-45C4-AAA8-EFEB76449ACD}" destId="{A0799D44-B91B-448A-8AA4-EDFA047EEEA9}" srcOrd="0" destOrd="0" presId="urn:microsoft.com/office/officeart/2018/2/layout/IconVerticalSolidList"/>
    <dgm:cxn modelId="{0F3F4E6F-6D54-4C32-8AFF-C77BFD168556}" srcId="{2319562D-5254-4DA2-A92F-BAC844FD51FD}" destId="{C2D5FCDA-01CF-4566-8326-615D550E24D9}" srcOrd="3" destOrd="0" parTransId="{DAD73D6D-7C0A-4C75-98DF-EFF67BA8156E}" sibTransId="{599C7A50-FF87-49EB-9C3A-FFFBCD3F59B1}"/>
    <dgm:cxn modelId="{76615475-158C-4116-AF35-3EF61F249531}" type="presOf" srcId="{C2D5FCDA-01CF-4566-8326-615D550E24D9}" destId="{A671CAB9-9866-42F4-A292-3D614403F672}" srcOrd="0" destOrd="0" presId="urn:microsoft.com/office/officeart/2018/2/layout/IconVerticalSolidList"/>
    <dgm:cxn modelId="{E898399A-1991-43D5-B6FD-FB460BD95A26}" srcId="{2319562D-5254-4DA2-A92F-BAC844FD51FD}" destId="{6F3B3E49-6316-4F19-A653-A9EB67040AE7}" srcOrd="4" destOrd="0" parTransId="{4084060F-519F-4D7B-B116-BDF2208A3225}" sibTransId="{1E7FAA47-3FB4-436A-B358-4AA325244A20}"/>
    <dgm:cxn modelId="{26CAD3A2-02AD-4B4B-8553-D8252DBD5E05}" type="presOf" srcId="{2319562D-5254-4DA2-A92F-BAC844FD51FD}" destId="{B54857B2-6EEA-4769-B3CF-385A5F49FFC2}" srcOrd="0" destOrd="0" presId="urn:microsoft.com/office/officeart/2018/2/layout/IconVerticalSolidList"/>
    <dgm:cxn modelId="{2CD404A4-709C-4F73-9C7D-5116D37F5D6D}" srcId="{2319562D-5254-4DA2-A92F-BAC844FD51FD}" destId="{AFC4B85F-718D-4A2F-B88A-54BA909D21CB}" srcOrd="0" destOrd="0" parTransId="{0B533C96-DA11-44AA-A6A3-39C912B7BAAA}" sibTransId="{F72834BB-3455-446B-A100-F827A9C1193C}"/>
    <dgm:cxn modelId="{40E83EB2-B1E7-45FA-88AF-B9ACB2CDCEE9}" type="presOf" srcId="{9983CA05-9DAA-44D6-B371-611AAC15E632}" destId="{5CA1F73D-71F7-40A1-ACEC-883D9B6638FB}" srcOrd="0" destOrd="0" presId="urn:microsoft.com/office/officeart/2018/2/layout/IconVerticalSolidList"/>
    <dgm:cxn modelId="{7D8D59FA-5D2A-4BB5-BD7A-2427CB25E1C4}" srcId="{2319562D-5254-4DA2-A92F-BAC844FD51FD}" destId="{4406F774-B7D0-4A48-9C85-B611E1C94603}" srcOrd="2" destOrd="0" parTransId="{D4CCCEF8-74B3-4A7A-B562-027A8EDF8AAA}" sibTransId="{823583F3-F383-469B-9410-6B141D31DBC1}"/>
    <dgm:cxn modelId="{08E90B9D-E2A6-47C8-A757-0E0D3182FB55}" type="presParOf" srcId="{B54857B2-6EEA-4769-B3CF-385A5F49FFC2}" destId="{B5486A3A-B427-4F08-BA05-B6D31A685820}" srcOrd="0" destOrd="0" presId="urn:microsoft.com/office/officeart/2018/2/layout/IconVerticalSolidList"/>
    <dgm:cxn modelId="{CA410827-E377-44DF-8659-B718CFDE9E26}" type="presParOf" srcId="{B5486A3A-B427-4F08-BA05-B6D31A685820}" destId="{70D5AB3B-0F53-4EEB-A10F-268B77BFD84D}" srcOrd="0" destOrd="0" presId="urn:microsoft.com/office/officeart/2018/2/layout/IconVerticalSolidList"/>
    <dgm:cxn modelId="{00167B85-DC1F-4494-BF7F-DAAD0829298C}" type="presParOf" srcId="{B5486A3A-B427-4F08-BA05-B6D31A685820}" destId="{7C817F70-183D-44DD-950D-4F9C1069C0CA}" srcOrd="1" destOrd="0" presId="urn:microsoft.com/office/officeart/2018/2/layout/IconVerticalSolidList"/>
    <dgm:cxn modelId="{AC8EB432-C18A-430E-B9AA-C27C3A5FDEDB}" type="presParOf" srcId="{B5486A3A-B427-4F08-BA05-B6D31A685820}" destId="{F84B125A-C846-4EA8-B575-2B203F180ACA}" srcOrd="2" destOrd="0" presId="urn:microsoft.com/office/officeart/2018/2/layout/IconVerticalSolidList"/>
    <dgm:cxn modelId="{367E6D74-9DE2-46C6-8E85-80F3F58430B8}" type="presParOf" srcId="{B5486A3A-B427-4F08-BA05-B6D31A685820}" destId="{1A5A832C-8E42-42BA-9798-4CCE1CA24C80}" srcOrd="3" destOrd="0" presId="urn:microsoft.com/office/officeart/2018/2/layout/IconVerticalSolidList"/>
    <dgm:cxn modelId="{147E544D-1B2D-4078-9FEA-9F60C8B10ACC}" type="presParOf" srcId="{B54857B2-6EEA-4769-B3CF-385A5F49FFC2}" destId="{645E5F38-305D-43DE-9BFF-49A15BEE416B}" srcOrd="1" destOrd="0" presId="urn:microsoft.com/office/officeart/2018/2/layout/IconVerticalSolidList"/>
    <dgm:cxn modelId="{A539D1AF-7605-4982-A0DF-1C4BD3A750F7}" type="presParOf" srcId="{B54857B2-6EEA-4769-B3CF-385A5F49FFC2}" destId="{256BC98A-AFE7-4D7D-AFAF-14DECA5F0C68}" srcOrd="2" destOrd="0" presId="urn:microsoft.com/office/officeart/2018/2/layout/IconVerticalSolidList"/>
    <dgm:cxn modelId="{9A3106D0-8651-4B2F-8B05-D09FF8EE6210}" type="presParOf" srcId="{256BC98A-AFE7-4D7D-AFAF-14DECA5F0C68}" destId="{09EB335F-7DF2-4A74-8097-53A72840004F}" srcOrd="0" destOrd="0" presId="urn:microsoft.com/office/officeart/2018/2/layout/IconVerticalSolidList"/>
    <dgm:cxn modelId="{45B4E883-1354-4E48-B334-705191B805DC}" type="presParOf" srcId="{256BC98A-AFE7-4D7D-AFAF-14DECA5F0C68}" destId="{D36F92B7-A154-4F33-B8BA-9FA78C5AC816}" srcOrd="1" destOrd="0" presId="urn:microsoft.com/office/officeart/2018/2/layout/IconVerticalSolidList"/>
    <dgm:cxn modelId="{80A91D37-B0CF-4F51-8BE9-7A2CE036E9DE}" type="presParOf" srcId="{256BC98A-AFE7-4D7D-AFAF-14DECA5F0C68}" destId="{DE503231-96BE-4BD8-BD7C-428B3C08AC22}" srcOrd="2" destOrd="0" presId="urn:microsoft.com/office/officeart/2018/2/layout/IconVerticalSolidList"/>
    <dgm:cxn modelId="{3EA74AC3-4212-48C7-A179-A463A6D4AAA2}" type="presParOf" srcId="{256BC98A-AFE7-4D7D-AFAF-14DECA5F0C68}" destId="{A0799D44-B91B-448A-8AA4-EDFA047EEEA9}" srcOrd="3" destOrd="0" presId="urn:microsoft.com/office/officeart/2018/2/layout/IconVerticalSolidList"/>
    <dgm:cxn modelId="{8A18D936-D09B-4E09-9642-452F704BF325}" type="presParOf" srcId="{B54857B2-6EEA-4769-B3CF-385A5F49FFC2}" destId="{F8E4ED00-D878-4AC3-809C-1E2F5C164825}" srcOrd="3" destOrd="0" presId="urn:microsoft.com/office/officeart/2018/2/layout/IconVerticalSolidList"/>
    <dgm:cxn modelId="{97C36A37-CE00-4EB6-B1EC-7051C90E19C2}" type="presParOf" srcId="{B54857B2-6EEA-4769-B3CF-385A5F49FFC2}" destId="{867F500B-B60B-40DF-AC8B-EDA7FD901428}" srcOrd="4" destOrd="0" presId="urn:microsoft.com/office/officeart/2018/2/layout/IconVerticalSolidList"/>
    <dgm:cxn modelId="{519F412E-AAD2-4ED6-BD07-54EEDADB5FD3}" type="presParOf" srcId="{867F500B-B60B-40DF-AC8B-EDA7FD901428}" destId="{8FB65EC4-3DC4-4A88-AD66-E1474E561F98}" srcOrd="0" destOrd="0" presId="urn:microsoft.com/office/officeart/2018/2/layout/IconVerticalSolidList"/>
    <dgm:cxn modelId="{21C9396B-7694-4546-AC16-AC2DE729D726}" type="presParOf" srcId="{867F500B-B60B-40DF-AC8B-EDA7FD901428}" destId="{ACAC8DCB-829D-472B-A1EE-0691BC2FF824}" srcOrd="1" destOrd="0" presId="urn:microsoft.com/office/officeart/2018/2/layout/IconVerticalSolidList"/>
    <dgm:cxn modelId="{CB11092B-A315-485E-84F3-165B5D0007FB}" type="presParOf" srcId="{867F500B-B60B-40DF-AC8B-EDA7FD901428}" destId="{7A45C522-AA3E-4CAB-B788-93D12F909306}" srcOrd="2" destOrd="0" presId="urn:microsoft.com/office/officeart/2018/2/layout/IconVerticalSolidList"/>
    <dgm:cxn modelId="{CF34C0DF-A752-4E5E-B242-31348BD2F619}" type="presParOf" srcId="{867F500B-B60B-40DF-AC8B-EDA7FD901428}" destId="{F156C18C-9DA6-41BE-9578-EBDA8D78F330}" srcOrd="3" destOrd="0" presId="urn:microsoft.com/office/officeart/2018/2/layout/IconVerticalSolidList"/>
    <dgm:cxn modelId="{F6475B27-FAEF-4AFE-93D7-4C94560B79BE}" type="presParOf" srcId="{B54857B2-6EEA-4769-B3CF-385A5F49FFC2}" destId="{9B690D49-86DE-4548-BE4B-59008798B12F}" srcOrd="5" destOrd="0" presId="urn:microsoft.com/office/officeart/2018/2/layout/IconVerticalSolidList"/>
    <dgm:cxn modelId="{6917F7C6-F1AE-4E3C-844D-3E9CE1113F40}" type="presParOf" srcId="{B54857B2-6EEA-4769-B3CF-385A5F49FFC2}" destId="{3E16A6A4-26D1-416C-A999-545686F34305}" srcOrd="6" destOrd="0" presId="urn:microsoft.com/office/officeart/2018/2/layout/IconVerticalSolidList"/>
    <dgm:cxn modelId="{E41AD3E9-0EB5-4490-8693-C8A6C7D2A579}" type="presParOf" srcId="{3E16A6A4-26D1-416C-A999-545686F34305}" destId="{3AFF922B-119E-4EDF-9573-BF25D067E45A}" srcOrd="0" destOrd="0" presId="urn:microsoft.com/office/officeart/2018/2/layout/IconVerticalSolidList"/>
    <dgm:cxn modelId="{BF69E25A-B1C9-427E-8C7C-030E82672E35}" type="presParOf" srcId="{3E16A6A4-26D1-416C-A999-545686F34305}" destId="{F3E9B687-870C-4631-BB71-53510173E932}" srcOrd="1" destOrd="0" presId="urn:microsoft.com/office/officeart/2018/2/layout/IconVerticalSolidList"/>
    <dgm:cxn modelId="{FB3D8086-1DF7-4D91-AC5D-8F7F40B4C4B7}" type="presParOf" srcId="{3E16A6A4-26D1-416C-A999-545686F34305}" destId="{31DC25D6-8AE1-427B-8E66-20CF2A25AEB7}" srcOrd="2" destOrd="0" presId="urn:microsoft.com/office/officeart/2018/2/layout/IconVerticalSolidList"/>
    <dgm:cxn modelId="{DA9BAFCE-CDC7-4A1A-A92B-01D6F7113EE2}" type="presParOf" srcId="{3E16A6A4-26D1-416C-A999-545686F34305}" destId="{A671CAB9-9866-42F4-A292-3D614403F672}" srcOrd="3" destOrd="0" presId="urn:microsoft.com/office/officeart/2018/2/layout/IconVerticalSolidList"/>
    <dgm:cxn modelId="{23366A5C-4188-4521-8D12-F563B5AFB5BE}" type="presParOf" srcId="{B54857B2-6EEA-4769-B3CF-385A5F49FFC2}" destId="{3AE3415D-956E-4ADE-AEA1-975EFBD65AFB}" srcOrd="7" destOrd="0" presId="urn:microsoft.com/office/officeart/2018/2/layout/IconVerticalSolidList"/>
    <dgm:cxn modelId="{C488283B-5177-45C0-9A18-345624F2EF8E}" type="presParOf" srcId="{B54857B2-6EEA-4769-B3CF-385A5F49FFC2}" destId="{F528FD36-EF19-425E-A2E0-AB98C5EE8DDA}" srcOrd="8" destOrd="0" presId="urn:microsoft.com/office/officeart/2018/2/layout/IconVerticalSolidList"/>
    <dgm:cxn modelId="{E171C939-446C-41C5-A51B-34D8331E3FF6}" type="presParOf" srcId="{F528FD36-EF19-425E-A2E0-AB98C5EE8DDA}" destId="{89C1D49E-147A-4D9F-8B84-FA87D8EE602C}" srcOrd="0" destOrd="0" presId="urn:microsoft.com/office/officeart/2018/2/layout/IconVerticalSolidList"/>
    <dgm:cxn modelId="{EA55AED8-64D2-4C88-8C06-DF881BAF75D9}" type="presParOf" srcId="{F528FD36-EF19-425E-A2E0-AB98C5EE8DDA}" destId="{CE2196EE-8C7F-477F-998F-C4F17A1A3627}" srcOrd="1" destOrd="0" presId="urn:microsoft.com/office/officeart/2018/2/layout/IconVerticalSolidList"/>
    <dgm:cxn modelId="{D9E1D268-E30B-4140-9667-2134AC1566F2}" type="presParOf" srcId="{F528FD36-EF19-425E-A2E0-AB98C5EE8DDA}" destId="{E670B9DA-D8F7-4B4D-8A74-4F47A427685A}" srcOrd="2" destOrd="0" presId="urn:microsoft.com/office/officeart/2018/2/layout/IconVerticalSolidList"/>
    <dgm:cxn modelId="{732AA6FF-CC1B-4EDD-96DA-ACAE1A45409E}" type="presParOf" srcId="{F528FD36-EF19-425E-A2E0-AB98C5EE8DDA}" destId="{CE9BBB82-6ED1-4AA2-B36D-6DA510F11180}" srcOrd="3" destOrd="0" presId="urn:microsoft.com/office/officeart/2018/2/layout/IconVerticalSolidList"/>
    <dgm:cxn modelId="{7A135513-4B48-4525-BEF0-7660BBE61A81}" type="presParOf" srcId="{B54857B2-6EEA-4769-B3CF-385A5F49FFC2}" destId="{D4E4EBC2-907C-4DCB-8F32-52076BB546CE}" srcOrd="9" destOrd="0" presId="urn:microsoft.com/office/officeart/2018/2/layout/IconVerticalSolidList"/>
    <dgm:cxn modelId="{34BA782B-789A-4786-B0EF-E341083C4EF0}" type="presParOf" srcId="{B54857B2-6EEA-4769-B3CF-385A5F49FFC2}" destId="{EAA9EEBA-2046-4CF0-9880-13691DD603EB}" srcOrd="10" destOrd="0" presId="urn:microsoft.com/office/officeart/2018/2/layout/IconVerticalSolidList"/>
    <dgm:cxn modelId="{6917A05D-C77F-48C0-BD82-E079A1B25BF4}" type="presParOf" srcId="{EAA9EEBA-2046-4CF0-9880-13691DD603EB}" destId="{2D3EB85E-EB4F-4ECE-AC75-DC193F551079}" srcOrd="0" destOrd="0" presId="urn:microsoft.com/office/officeart/2018/2/layout/IconVerticalSolidList"/>
    <dgm:cxn modelId="{3F76B144-8504-4410-A991-387775F0B708}" type="presParOf" srcId="{EAA9EEBA-2046-4CF0-9880-13691DD603EB}" destId="{849C2962-A8A3-4851-8C55-2BC6EFACC6F8}" srcOrd="1" destOrd="0" presId="urn:microsoft.com/office/officeart/2018/2/layout/IconVerticalSolidList"/>
    <dgm:cxn modelId="{CFDE02F3-9F57-42D0-9158-02389A7D1E1F}" type="presParOf" srcId="{EAA9EEBA-2046-4CF0-9880-13691DD603EB}" destId="{C5DA111B-96B9-41BE-B1D9-1807AD22710D}" srcOrd="2" destOrd="0" presId="urn:microsoft.com/office/officeart/2018/2/layout/IconVerticalSolidList"/>
    <dgm:cxn modelId="{E5FE137C-1205-4EA0-9462-5EC22B1E4FA1}" type="presParOf" srcId="{EAA9EEBA-2046-4CF0-9880-13691DD603EB}" destId="{5CA1F73D-71F7-40A1-ACEC-883D9B6638F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B5492A-0557-4163-8267-E7D604B42A76}">
      <dsp:nvSpPr>
        <dsp:cNvPr id="0" name=""/>
        <dsp:cNvSpPr/>
      </dsp:nvSpPr>
      <dsp:spPr>
        <a:xfrm>
          <a:off x="0" y="25598"/>
          <a:ext cx="2571749" cy="154305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Loss of “boundary control,” blurring of spaces between personal and professional</a:t>
          </a:r>
        </a:p>
      </dsp:txBody>
      <dsp:txXfrm>
        <a:off x="0" y="25598"/>
        <a:ext cx="2571749" cy="1543050"/>
      </dsp:txXfrm>
    </dsp:sp>
    <dsp:sp modelId="{3028785A-07F1-44E7-B2B2-3645D8F1FCD4}">
      <dsp:nvSpPr>
        <dsp:cNvPr id="0" name=""/>
        <dsp:cNvSpPr/>
      </dsp:nvSpPr>
      <dsp:spPr>
        <a:xfrm>
          <a:off x="2828925" y="25598"/>
          <a:ext cx="2571749" cy="154305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Increased workload</a:t>
          </a:r>
        </a:p>
      </dsp:txBody>
      <dsp:txXfrm>
        <a:off x="2828925" y="25598"/>
        <a:ext cx="2571749" cy="1543050"/>
      </dsp:txXfrm>
    </dsp:sp>
    <dsp:sp modelId="{63E12BD1-803F-48D9-9B34-6E06D2EC987A}">
      <dsp:nvSpPr>
        <dsp:cNvPr id="0" name=""/>
        <dsp:cNvSpPr/>
      </dsp:nvSpPr>
      <dsp:spPr>
        <a:xfrm>
          <a:off x="5657849" y="25598"/>
          <a:ext cx="2571749" cy="154305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Loss of productivity and decreased work efficiency</a:t>
          </a:r>
        </a:p>
      </dsp:txBody>
      <dsp:txXfrm>
        <a:off x="5657849" y="25598"/>
        <a:ext cx="2571749" cy="1543050"/>
      </dsp:txXfrm>
    </dsp:sp>
    <dsp:sp modelId="{E34D21ED-C5FD-4C3A-80E4-77B63BC172C5}">
      <dsp:nvSpPr>
        <dsp:cNvPr id="0" name=""/>
        <dsp:cNvSpPr/>
      </dsp:nvSpPr>
      <dsp:spPr>
        <a:xfrm>
          <a:off x="0" y="1825823"/>
          <a:ext cx="2571749" cy="154305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Increased stressors and effects on personal well being</a:t>
          </a:r>
        </a:p>
      </dsp:txBody>
      <dsp:txXfrm>
        <a:off x="0" y="1825823"/>
        <a:ext cx="2571749" cy="1543050"/>
      </dsp:txXfrm>
    </dsp:sp>
    <dsp:sp modelId="{143B6D46-4125-4D9E-A2F4-B77B44EB438A}">
      <dsp:nvSpPr>
        <dsp:cNvPr id="0" name=""/>
        <dsp:cNvSpPr/>
      </dsp:nvSpPr>
      <dsp:spPr>
        <a:xfrm>
          <a:off x="2828925" y="1825823"/>
          <a:ext cx="2571749" cy="154305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“Life”– Childcare, eldercare and sandwiched care</a:t>
          </a:r>
        </a:p>
      </dsp:txBody>
      <dsp:txXfrm>
        <a:off x="2828925" y="1825823"/>
        <a:ext cx="2571749" cy="1543050"/>
      </dsp:txXfrm>
    </dsp:sp>
    <dsp:sp modelId="{48FC5DC0-6622-4F29-A591-754B223C079B}">
      <dsp:nvSpPr>
        <dsp:cNvPr id="0" name=""/>
        <dsp:cNvSpPr/>
      </dsp:nvSpPr>
      <dsp:spPr>
        <a:xfrm>
          <a:off x="5657849" y="1825823"/>
          <a:ext cx="2571749" cy="154305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Ambivalent institutional responses</a:t>
          </a:r>
        </a:p>
      </dsp:txBody>
      <dsp:txXfrm>
        <a:off x="5657849" y="1825823"/>
        <a:ext cx="2571749" cy="15430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BDC802-96A9-400E-8616-F3864CFE303B}">
      <dsp:nvSpPr>
        <dsp:cNvPr id="0" name=""/>
        <dsp:cNvSpPr/>
      </dsp:nvSpPr>
      <dsp:spPr>
        <a:xfrm>
          <a:off x="0" y="414"/>
          <a:ext cx="8229600" cy="96961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53F781-45DF-4C8D-B7F3-6D5D854E86B4}">
      <dsp:nvSpPr>
        <dsp:cNvPr id="0" name=""/>
        <dsp:cNvSpPr/>
      </dsp:nvSpPr>
      <dsp:spPr>
        <a:xfrm>
          <a:off x="293307" y="218577"/>
          <a:ext cx="533286" cy="5332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068B4B4-86CE-46FB-932C-C36DEB1CEC09}">
      <dsp:nvSpPr>
        <dsp:cNvPr id="0" name=""/>
        <dsp:cNvSpPr/>
      </dsp:nvSpPr>
      <dsp:spPr>
        <a:xfrm>
          <a:off x="1119902" y="414"/>
          <a:ext cx="7109697" cy="969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617" tIns="102617" rIns="102617" bIns="102617" numCol="1" spcCol="1270" anchor="ctr" anchorCtr="0">
          <a:noAutofit/>
        </a:bodyPr>
        <a:lstStyle/>
        <a:p>
          <a:pPr marL="0" lvl="0" indent="0" algn="l" defTabSz="844550">
            <a:lnSpc>
              <a:spcPct val="90000"/>
            </a:lnSpc>
            <a:spcBef>
              <a:spcPct val="0"/>
            </a:spcBef>
            <a:spcAft>
              <a:spcPct val="35000"/>
            </a:spcAft>
            <a:buNone/>
          </a:pPr>
          <a:r>
            <a:rPr lang="en-US" sz="1900" kern="1200" dirty="0"/>
            <a:t>How? Who? What? Who defines? Who measures value, quality? How evaluated? (as an individual, as a department/unit, institution-wide) </a:t>
          </a:r>
        </a:p>
      </dsp:txBody>
      <dsp:txXfrm>
        <a:off x="1119902" y="414"/>
        <a:ext cx="7109697" cy="969612"/>
      </dsp:txXfrm>
    </dsp:sp>
    <dsp:sp modelId="{28022E47-1729-48A9-9CFF-89EFFA11794A}">
      <dsp:nvSpPr>
        <dsp:cNvPr id="0" name=""/>
        <dsp:cNvSpPr/>
      </dsp:nvSpPr>
      <dsp:spPr>
        <a:xfrm>
          <a:off x="0" y="1212429"/>
          <a:ext cx="8229600" cy="96961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27754D-9515-4986-8BF5-022C6523BD23}">
      <dsp:nvSpPr>
        <dsp:cNvPr id="0" name=""/>
        <dsp:cNvSpPr/>
      </dsp:nvSpPr>
      <dsp:spPr>
        <a:xfrm>
          <a:off x="293307" y="1430592"/>
          <a:ext cx="533286" cy="5332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A156CF7-7F9F-4786-8860-A1E12D9E460B}">
      <dsp:nvSpPr>
        <dsp:cNvPr id="0" name=""/>
        <dsp:cNvSpPr/>
      </dsp:nvSpPr>
      <dsp:spPr>
        <a:xfrm>
          <a:off x="1119902" y="1212429"/>
          <a:ext cx="7109697" cy="969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617" tIns="102617" rIns="102617" bIns="102617" numCol="1" spcCol="1270" anchor="ctr" anchorCtr="0">
          <a:noAutofit/>
        </a:bodyPr>
        <a:lstStyle/>
        <a:p>
          <a:pPr marL="0" lvl="0" indent="0" algn="l" defTabSz="844550">
            <a:lnSpc>
              <a:spcPct val="90000"/>
            </a:lnSpc>
            <a:spcBef>
              <a:spcPct val="0"/>
            </a:spcBef>
            <a:spcAft>
              <a:spcPct val="35000"/>
            </a:spcAft>
            <a:buNone/>
          </a:pPr>
          <a:r>
            <a:rPr lang="en-US" sz="1900" kern="1200"/>
            <a:t>Who is a student? Do we include colleagues from other fields, community, elected officials, business leaders?</a:t>
          </a:r>
        </a:p>
      </dsp:txBody>
      <dsp:txXfrm>
        <a:off x="1119902" y="1212429"/>
        <a:ext cx="7109697" cy="969612"/>
      </dsp:txXfrm>
    </dsp:sp>
    <dsp:sp modelId="{67642CD9-C334-4963-8167-FB3220DDDC56}">
      <dsp:nvSpPr>
        <dsp:cNvPr id="0" name=""/>
        <dsp:cNvSpPr/>
      </dsp:nvSpPr>
      <dsp:spPr>
        <a:xfrm>
          <a:off x="0" y="2424445"/>
          <a:ext cx="8229600" cy="96961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DEB780-A07D-4151-A42C-01A0700016F3}">
      <dsp:nvSpPr>
        <dsp:cNvPr id="0" name=""/>
        <dsp:cNvSpPr/>
      </dsp:nvSpPr>
      <dsp:spPr>
        <a:xfrm>
          <a:off x="293307" y="2642608"/>
          <a:ext cx="533286" cy="5332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F95339B-F2C0-4574-A277-C109EA58725E}">
      <dsp:nvSpPr>
        <dsp:cNvPr id="0" name=""/>
        <dsp:cNvSpPr/>
      </dsp:nvSpPr>
      <dsp:spPr>
        <a:xfrm>
          <a:off x="1119902" y="2424445"/>
          <a:ext cx="7109697" cy="969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617" tIns="102617" rIns="102617" bIns="102617" numCol="1" spcCol="1270" anchor="ctr" anchorCtr="0">
          <a:noAutofit/>
        </a:bodyPr>
        <a:lstStyle/>
        <a:p>
          <a:pPr marL="0" lvl="0" indent="0" algn="l" defTabSz="844550">
            <a:lnSpc>
              <a:spcPct val="90000"/>
            </a:lnSpc>
            <a:spcBef>
              <a:spcPct val="0"/>
            </a:spcBef>
            <a:spcAft>
              <a:spcPct val="35000"/>
            </a:spcAft>
            <a:buNone/>
          </a:pPr>
          <a:r>
            <a:rPr lang="en-US" sz="1900" kern="1200"/>
            <a:t>What innovations will be retained? Based on what criteria?</a:t>
          </a:r>
        </a:p>
      </dsp:txBody>
      <dsp:txXfrm>
        <a:off x="1119902" y="2424445"/>
        <a:ext cx="7109697" cy="9696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512714-3D2F-4F75-8308-477312D533E7}">
      <dsp:nvSpPr>
        <dsp:cNvPr id="0" name=""/>
        <dsp:cNvSpPr/>
      </dsp:nvSpPr>
      <dsp:spPr>
        <a:xfrm>
          <a:off x="0" y="355155"/>
          <a:ext cx="8229600" cy="636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Serving the public need, whether through fundamental, applied research, or translational research</a:t>
          </a:r>
        </a:p>
      </dsp:txBody>
      <dsp:txXfrm>
        <a:off x="31070" y="386225"/>
        <a:ext cx="8167460" cy="574340"/>
      </dsp:txXfrm>
    </dsp:sp>
    <dsp:sp modelId="{143EEDDD-8EC1-4C8B-B04E-23DB551A7021}">
      <dsp:nvSpPr>
        <dsp:cNvPr id="0" name=""/>
        <dsp:cNvSpPr/>
      </dsp:nvSpPr>
      <dsp:spPr>
        <a:xfrm>
          <a:off x="0" y="1037716"/>
          <a:ext cx="8229600" cy="636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Obtaining support for research--how to decide what it is important to do. What will be supported, what is needed?</a:t>
          </a:r>
        </a:p>
      </dsp:txBody>
      <dsp:txXfrm>
        <a:off x="31070" y="1068786"/>
        <a:ext cx="8167460" cy="574340"/>
      </dsp:txXfrm>
    </dsp:sp>
    <dsp:sp modelId="{DC233094-1D4E-407E-91EA-110120977625}">
      <dsp:nvSpPr>
        <dsp:cNvPr id="0" name=""/>
        <dsp:cNvSpPr/>
      </dsp:nvSpPr>
      <dsp:spPr>
        <a:xfrm>
          <a:off x="0" y="1720276"/>
          <a:ext cx="8229600" cy="636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How is the value of research assessed? Grants, publications, presentations? What other outputs: people, patents, businesses? What permeability with NGOs, community, companies, other fields?</a:t>
          </a:r>
        </a:p>
      </dsp:txBody>
      <dsp:txXfrm>
        <a:off x="31070" y="1751346"/>
        <a:ext cx="8167460" cy="574340"/>
      </dsp:txXfrm>
    </dsp:sp>
    <dsp:sp modelId="{AC157115-A582-4BB7-9A2D-FB139F1B59F4}">
      <dsp:nvSpPr>
        <dsp:cNvPr id="0" name=""/>
        <dsp:cNvSpPr/>
      </dsp:nvSpPr>
      <dsp:spPr>
        <a:xfrm>
          <a:off x="0" y="2402836"/>
          <a:ext cx="8229600" cy="636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New structures to address big problems? What does that mean for academic work?</a:t>
          </a:r>
        </a:p>
      </dsp:txBody>
      <dsp:txXfrm>
        <a:off x="31070" y="2433906"/>
        <a:ext cx="8167460" cy="5743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D5AB3B-0F53-4EEB-A10F-268B77BFD84D}">
      <dsp:nvSpPr>
        <dsp:cNvPr id="0" name=""/>
        <dsp:cNvSpPr/>
      </dsp:nvSpPr>
      <dsp:spPr>
        <a:xfrm>
          <a:off x="0" y="1098"/>
          <a:ext cx="8229600" cy="46790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817F70-183D-44DD-950D-4F9C1069C0CA}">
      <dsp:nvSpPr>
        <dsp:cNvPr id="0" name=""/>
        <dsp:cNvSpPr/>
      </dsp:nvSpPr>
      <dsp:spPr>
        <a:xfrm>
          <a:off x="141539" y="106375"/>
          <a:ext cx="257345" cy="25734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A5A832C-8E42-42BA-9798-4CCE1CA24C80}">
      <dsp:nvSpPr>
        <dsp:cNvPr id="0" name=""/>
        <dsp:cNvSpPr/>
      </dsp:nvSpPr>
      <dsp:spPr>
        <a:xfrm>
          <a:off x="540424" y="1098"/>
          <a:ext cx="7689175" cy="467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19" tIns="49519" rIns="49519" bIns="49519" numCol="1" spcCol="1270" anchor="ctr" anchorCtr="0">
          <a:noAutofit/>
        </a:bodyPr>
        <a:lstStyle/>
        <a:p>
          <a:pPr marL="0" lvl="0" indent="0" algn="l" defTabSz="844550">
            <a:lnSpc>
              <a:spcPct val="90000"/>
            </a:lnSpc>
            <a:spcBef>
              <a:spcPct val="0"/>
            </a:spcBef>
            <a:spcAft>
              <a:spcPct val="35000"/>
            </a:spcAft>
            <a:buNone/>
          </a:pPr>
          <a:r>
            <a:rPr lang="en-US" sz="1900" kern="1200"/>
            <a:t>Mentoring</a:t>
          </a:r>
        </a:p>
      </dsp:txBody>
      <dsp:txXfrm>
        <a:off x="540424" y="1098"/>
        <a:ext cx="7689175" cy="467900"/>
      </dsp:txXfrm>
    </dsp:sp>
    <dsp:sp modelId="{09EB335F-7DF2-4A74-8097-53A72840004F}">
      <dsp:nvSpPr>
        <dsp:cNvPr id="0" name=""/>
        <dsp:cNvSpPr/>
      </dsp:nvSpPr>
      <dsp:spPr>
        <a:xfrm>
          <a:off x="0" y="585973"/>
          <a:ext cx="8229600" cy="46790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6F92B7-A154-4F33-B8BA-9FA78C5AC816}">
      <dsp:nvSpPr>
        <dsp:cNvPr id="0" name=""/>
        <dsp:cNvSpPr/>
      </dsp:nvSpPr>
      <dsp:spPr>
        <a:xfrm>
          <a:off x="141539" y="691250"/>
          <a:ext cx="257345" cy="25734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0799D44-B91B-448A-8AA4-EDFA047EEEA9}">
      <dsp:nvSpPr>
        <dsp:cNvPr id="0" name=""/>
        <dsp:cNvSpPr/>
      </dsp:nvSpPr>
      <dsp:spPr>
        <a:xfrm>
          <a:off x="540424" y="585973"/>
          <a:ext cx="7689175" cy="467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19" tIns="49519" rIns="49519" bIns="49519" numCol="1" spcCol="1270" anchor="ctr" anchorCtr="0">
          <a:noAutofit/>
        </a:bodyPr>
        <a:lstStyle/>
        <a:p>
          <a:pPr marL="0" lvl="0" indent="0" algn="l" defTabSz="844550">
            <a:lnSpc>
              <a:spcPct val="90000"/>
            </a:lnSpc>
            <a:spcBef>
              <a:spcPct val="0"/>
            </a:spcBef>
            <a:spcAft>
              <a:spcPct val="35000"/>
            </a:spcAft>
            <a:buNone/>
          </a:pPr>
          <a:r>
            <a:rPr lang="en-US" sz="1900" kern="1200"/>
            <a:t>Community outreach</a:t>
          </a:r>
        </a:p>
      </dsp:txBody>
      <dsp:txXfrm>
        <a:off x="540424" y="585973"/>
        <a:ext cx="7689175" cy="467900"/>
      </dsp:txXfrm>
    </dsp:sp>
    <dsp:sp modelId="{8FB65EC4-3DC4-4A88-AD66-E1474E561F98}">
      <dsp:nvSpPr>
        <dsp:cNvPr id="0" name=""/>
        <dsp:cNvSpPr/>
      </dsp:nvSpPr>
      <dsp:spPr>
        <a:xfrm>
          <a:off x="0" y="1170848"/>
          <a:ext cx="8229600" cy="46790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AC8DCB-829D-472B-A1EE-0691BC2FF824}">
      <dsp:nvSpPr>
        <dsp:cNvPr id="0" name=""/>
        <dsp:cNvSpPr/>
      </dsp:nvSpPr>
      <dsp:spPr>
        <a:xfrm>
          <a:off x="141539" y="1276125"/>
          <a:ext cx="257345" cy="25734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156C18C-9DA6-41BE-9578-EBDA8D78F330}">
      <dsp:nvSpPr>
        <dsp:cNvPr id="0" name=""/>
        <dsp:cNvSpPr/>
      </dsp:nvSpPr>
      <dsp:spPr>
        <a:xfrm>
          <a:off x="540424" y="1170848"/>
          <a:ext cx="7689175" cy="467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19" tIns="49519" rIns="49519" bIns="49519" numCol="1" spcCol="1270" anchor="ctr" anchorCtr="0">
          <a:noAutofit/>
        </a:bodyPr>
        <a:lstStyle/>
        <a:p>
          <a:pPr marL="0" lvl="0" indent="0" algn="l" defTabSz="844550">
            <a:lnSpc>
              <a:spcPct val="90000"/>
            </a:lnSpc>
            <a:spcBef>
              <a:spcPct val="0"/>
            </a:spcBef>
            <a:spcAft>
              <a:spcPct val="35000"/>
            </a:spcAft>
            <a:buNone/>
          </a:pPr>
          <a:r>
            <a:rPr lang="en-US" sz="1900" kern="1200"/>
            <a:t>Diversity, equity, inclusion, justice</a:t>
          </a:r>
        </a:p>
      </dsp:txBody>
      <dsp:txXfrm>
        <a:off x="540424" y="1170848"/>
        <a:ext cx="7689175" cy="467900"/>
      </dsp:txXfrm>
    </dsp:sp>
    <dsp:sp modelId="{3AFF922B-119E-4EDF-9573-BF25D067E45A}">
      <dsp:nvSpPr>
        <dsp:cNvPr id="0" name=""/>
        <dsp:cNvSpPr/>
      </dsp:nvSpPr>
      <dsp:spPr>
        <a:xfrm>
          <a:off x="0" y="1755723"/>
          <a:ext cx="8229600" cy="46790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E9B687-870C-4631-BB71-53510173E932}">
      <dsp:nvSpPr>
        <dsp:cNvPr id="0" name=""/>
        <dsp:cNvSpPr/>
      </dsp:nvSpPr>
      <dsp:spPr>
        <a:xfrm>
          <a:off x="141539" y="1861001"/>
          <a:ext cx="257345" cy="25734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671CAB9-9866-42F4-A292-3D614403F672}">
      <dsp:nvSpPr>
        <dsp:cNvPr id="0" name=""/>
        <dsp:cNvSpPr/>
      </dsp:nvSpPr>
      <dsp:spPr>
        <a:xfrm>
          <a:off x="540424" y="1755723"/>
          <a:ext cx="7689175" cy="467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19" tIns="49519" rIns="49519" bIns="49519" numCol="1" spcCol="1270" anchor="ctr" anchorCtr="0">
          <a:noAutofit/>
        </a:bodyPr>
        <a:lstStyle/>
        <a:p>
          <a:pPr marL="0" lvl="0" indent="0" algn="l" defTabSz="844550">
            <a:lnSpc>
              <a:spcPct val="90000"/>
            </a:lnSpc>
            <a:spcBef>
              <a:spcPct val="0"/>
            </a:spcBef>
            <a:spcAft>
              <a:spcPct val="35000"/>
            </a:spcAft>
            <a:buNone/>
          </a:pPr>
          <a:r>
            <a:rPr lang="en-US" sz="1900" kern="1200"/>
            <a:t>Public scholarship</a:t>
          </a:r>
        </a:p>
      </dsp:txBody>
      <dsp:txXfrm>
        <a:off x="540424" y="1755723"/>
        <a:ext cx="7689175" cy="467900"/>
      </dsp:txXfrm>
    </dsp:sp>
    <dsp:sp modelId="{89C1D49E-147A-4D9F-8B84-FA87D8EE602C}">
      <dsp:nvSpPr>
        <dsp:cNvPr id="0" name=""/>
        <dsp:cNvSpPr/>
      </dsp:nvSpPr>
      <dsp:spPr>
        <a:xfrm>
          <a:off x="0" y="2340598"/>
          <a:ext cx="8229600" cy="46790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2196EE-8C7F-477F-998F-C4F17A1A3627}">
      <dsp:nvSpPr>
        <dsp:cNvPr id="0" name=""/>
        <dsp:cNvSpPr/>
      </dsp:nvSpPr>
      <dsp:spPr>
        <a:xfrm>
          <a:off x="141539" y="2445876"/>
          <a:ext cx="257345" cy="25734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E9BBB82-6ED1-4AA2-B36D-6DA510F11180}">
      <dsp:nvSpPr>
        <dsp:cNvPr id="0" name=""/>
        <dsp:cNvSpPr/>
      </dsp:nvSpPr>
      <dsp:spPr>
        <a:xfrm>
          <a:off x="540424" y="2340598"/>
          <a:ext cx="7689175" cy="467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19" tIns="49519" rIns="49519" bIns="49519" numCol="1" spcCol="1270" anchor="ctr" anchorCtr="0">
          <a:noAutofit/>
        </a:bodyPr>
        <a:lstStyle/>
        <a:p>
          <a:pPr marL="0" lvl="0" indent="0" algn="l" defTabSz="844550">
            <a:lnSpc>
              <a:spcPct val="90000"/>
            </a:lnSpc>
            <a:spcBef>
              <a:spcPct val="0"/>
            </a:spcBef>
            <a:spcAft>
              <a:spcPct val="35000"/>
            </a:spcAft>
            <a:buNone/>
          </a:pPr>
          <a:r>
            <a:rPr lang="en-US" sz="1900" kern="1200"/>
            <a:t>Constructing a counternarrative– “Shirley’s Law”</a:t>
          </a:r>
        </a:p>
      </dsp:txBody>
      <dsp:txXfrm>
        <a:off x="540424" y="2340598"/>
        <a:ext cx="7689175" cy="467900"/>
      </dsp:txXfrm>
    </dsp:sp>
    <dsp:sp modelId="{2D3EB85E-EB4F-4ECE-AC75-DC193F551079}">
      <dsp:nvSpPr>
        <dsp:cNvPr id="0" name=""/>
        <dsp:cNvSpPr/>
      </dsp:nvSpPr>
      <dsp:spPr>
        <a:xfrm>
          <a:off x="0" y="2926571"/>
          <a:ext cx="8229600" cy="46790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9C2962-A8A3-4851-8C55-2BC6EFACC6F8}">
      <dsp:nvSpPr>
        <dsp:cNvPr id="0" name=""/>
        <dsp:cNvSpPr/>
      </dsp:nvSpPr>
      <dsp:spPr>
        <a:xfrm>
          <a:off x="141539" y="3030751"/>
          <a:ext cx="257345" cy="25734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CA1F73D-71F7-40A1-ACEC-883D9B6638FB}">
      <dsp:nvSpPr>
        <dsp:cNvPr id="0" name=""/>
        <dsp:cNvSpPr/>
      </dsp:nvSpPr>
      <dsp:spPr>
        <a:xfrm>
          <a:off x="540424" y="2925473"/>
          <a:ext cx="7689175" cy="467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19" tIns="49519" rIns="49519" bIns="49519" numCol="1" spcCol="1270" anchor="ctr" anchorCtr="0">
          <a:noAutofit/>
        </a:bodyPr>
        <a:lstStyle/>
        <a:p>
          <a:pPr marL="0" lvl="0" indent="0" algn="l" defTabSz="844550">
            <a:lnSpc>
              <a:spcPct val="90000"/>
            </a:lnSpc>
            <a:spcBef>
              <a:spcPct val="0"/>
            </a:spcBef>
            <a:spcAft>
              <a:spcPct val="35000"/>
            </a:spcAft>
            <a:buNone/>
          </a:pPr>
          <a:r>
            <a:rPr lang="en-US" sz="1900" kern="1200" dirty="0"/>
            <a:t>Building a more “permeable” institution—a “Future’s Focused Strategy”</a:t>
          </a:r>
        </a:p>
      </dsp:txBody>
      <dsp:txXfrm>
        <a:off x="540424" y="2925473"/>
        <a:ext cx="7689175" cy="46790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613C25-1A8D-4D79-B3A0-38C5B408554D}" type="datetimeFigureOut">
              <a:rPr lang="en-US" smtClean="0"/>
              <a:t>4/28/2021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5E5B6C-0AD3-4B7D-81B2-9F6306E8778D}" type="slidenum">
              <a:rPr lang="en-US" smtClean="0"/>
              <a:t>‹#›</a:t>
            </a:fld>
            <a:endParaRPr lang="en-US"/>
          </a:p>
        </p:txBody>
      </p:sp>
    </p:spTree>
    <p:extLst>
      <p:ext uri="{BB962C8B-B14F-4D97-AF65-F5344CB8AC3E}">
        <p14:creationId xmlns:p14="http://schemas.microsoft.com/office/powerpoint/2010/main" val="2405339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5E5B6C-0AD3-4B7D-81B2-9F6306E8778D}" type="slidenum">
              <a:rPr lang="en-US" smtClean="0"/>
              <a:t>1</a:t>
            </a:fld>
            <a:endParaRPr lang="en-US"/>
          </a:p>
        </p:txBody>
      </p:sp>
    </p:spTree>
    <p:extLst>
      <p:ext uri="{BB962C8B-B14F-4D97-AF65-F5344CB8AC3E}">
        <p14:creationId xmlns:p14="http://schemas.microsoft.com/office/powerpoint/2010/main" val="23029921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These are the goals and priorities of SEA Change.</a:t>
            </a:r>
          </a:p>
          <a:p>
            <a:pPr defTabSz="931774">
              <a:defRPr/>
            </a:pPr>
            <a:endParaRPr lang="en-US" dirty="0"/>
          </a:p>
          <a:p>
            <a:pPr defTabSz="931774">
              <a:defRPr/>
            </a:pPr>
            <a:r>
              <a:rPr lang="en-US" dirty="0"/>
              <a:t>We have adapted the Equality Charters Process to operate within the context of the US. Importantly, that includes consideration of federal and state legal parameters. Unlike the two separate equality charters in the UK, we knew that we must consider the intersectionality of identities from the start.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DE723E-EAD4-4C95-9692-7BAE1EF9B8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21354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These are the goals and priorities of SEA Change.</a:t>
            </a:r>
          </a:p>
          <a:p>
            <a:pPr defTabSz="931774">
              <a:defRPr/>
            </a:pPr>
            <a:endParaRPr lang="en-US" dirty="0"/>
          </a:p>
          <a:p>
            <a:pPr defTabSz="931774">
              <a:defRPr/>
            </a:pPr>
            <a:r>
              <a:rPr lang="en-US" dirty="0"/>
              <a:t>We have adapted the Equality Charters Process to operate within the context of the US. Importantly, that includes consideration of federal and state legal parameters. Unlike the two separate equality charters in the UK, we knew that we must consider the intersectionality of identities from the start.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DE723E-EAD4-4C95-9692-7BAE1EF9B8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98925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These are the goals and priorities of SEA Change.</a:t>
            </a:r>
          </a:p>
          <a:p>
            <a:pPr defTabSz="931774">
              <a:defRPr/>
            </a:pPr>
            <a:endParaRPr lang="en-US" dirty="0"/>
          </a:p>
          <a:p>
            <a:pPr defTabSz="931774">
              <a:defRPr/>
            </a:pPr>
            <a:r>
              <a:rPr lang="en-US" dirty="0"/>
              <a:t>We have adapted the Equality Charters Process to operate within the context of the US. Importantly, that includes consideration of federal and state legal parameters. Unlike the two separate equality charters in the UK, we knew that we must consider the intersectionality of identities from the start.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DE723E-EAD4-4C95-9692-7BAE1EF9B8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42323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These are the goals and priorities of SEA Change.</a:t>
            </a:r>
          </a:p>
          <a:p>
            <a:pPr defTabSz="931774">
              <a:defRPr/>
            </a:pPr>
            <a:endParaRPr lang="en-US" dirty="0"/>
          </a:p>
          <a:p>
            <a:pPr defTabSz="931774">
              <a:defRPr/>
            </a:pPr>
            <a:r>
              <a:rPr lang="en-US" dirty="0"/>
              <a:t>We have adapted the Equality Charters Process to operate within the context of the US. Importantly, that includes consideration of federal and state legal parameters. Unlike the two separate equality charters in the UK, we knew that we must consider the intersectionality of identities from the start.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DE723E-EAD4-4C95-9692-7BAE1EF9B8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891296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These are the goals and priorities of SEA Change.</a:t>
            </a:r>
          </a:p>
          <a:p>
            <a:pPr defTabSz="931774">
              <a:defRPr/>
            </a:pPr>
            <a:endParaRPr lang="en-US" dirty="0"/>
          </a:p>
          <a:p>
            <a:pPr defTabSz="931774">
              <a:defRPr/>
            </a:pPr>
            <a:r>
              <a:rPr lang="en-US" dirty="0"/>
              <a:t>We have adapted the Equality Charters Process to operate within the context of the US. Importantly, that includes consideration of federal and state legal parameters. Unlike the two separate equality charters in the UK, we knew that we must consider the intersectionality of identities from the start.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DE723E-EAD4-4C95-9692-7BAE1EF9B8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65180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SEA Change Awards are the component that most people are familiar with.</a:t>
            </a:r>
          </a:p>
          <a:p>
            <a:endParaRPr lang="en-US" dirty="0"/>
          </a:p>
          <a:p>
            <a:r>
              <a:rPr lang="en-US" dirty="0"/>
              <a:t>Systemic transformation requires a </a:t>
            </a:r>
            <a:r>
              <a:rPr lang="en-US" b="1" dirty="0"/>
              <a:t>simultaneous top-down, bottom-up approach</a:t>
            </a:r>
            <a:r>
              <a:rPr lang="en-US" dirty="0"/>
              <a:t>. Institutional Awards will help set up the foundation needed to advance individual departments; the advancement of multiple departments will then help catalyze continuous improvement at the institutional level.</a:t>
            </a:r>
          </a:p>
          <a:p>
            <a:endParaRPr lang="en-US" dirty="0"/>
          </a:p>
          <a:p>
            <a:r>
              <a:rPr lang="en-US" dirty="0"/>
              <a:t>The Institutional Bronze Awards process has been in pilot since 2017. 2020 will be the last year of the pilot before the Awards process fully launches. Institutions submitting applications for Institutional Awards in 2020 will be a part of </a:t>
            </a:r>
            <a:r>
              <a:rPr lang="en-US" b="1" dirty="0"/>
              <a:t>Awards Pilot cohort 2</a:t>
            </a:r>
            <a:r>
              <a:rPr lang="en-US" dirty="0"/>
              <a:t>. DEADLINE October 30.</a:t>
            </a:r>
          </a:p>
          <a:p>
            <a:endParaRPr lang="en-US" dirty="0"/>
          </a:p>
          <a:p>
            <a:r>
              <a:rPr lang="en-US" dirty="0"/>
              <a:t>It will be several years before the Departmental Awards are up and running. Currently. SEA Change plans on partnering with coalitions of disciplinary society partners to develop and administer  discipline-specific departmental awards. The Physics &amp; Astronomy working group intends to pilot Departmental Awards in fall of 2020.</a:t>
            </a:r>
          </a:p>
          <a:p>
            <a:endParaRPr lang="en-US" dirty="0"/>
          </a:p>
          <a:p>
            <a:endParaRPr lang="en-US" dirty="0"/>
          </a:p>
        </p:txBody>
      </p:sp>
      <p:sp>
        <p:nvSpPr>
          <p:cNvPr id="4" name="Slide Number Placeholder 3"/>
          <p:cNvSpPr>
            <a:spLocks noGrp="1"/>
          </p:cNvSpPr>
          <p:nvPr>
            <p:ph type="sldNum" sz="quarter" idx="10"/>
          </p:nvPr>
        </p:nvSpPr>
        <p:spPr/>
        <p:txBody>
          <a:bodyPr/>
          <a:lstStyle/>
          <a:p>
            <a:fld id="{3251458E-2A2B-4C03-9CF4-3468FC3A2DC4}" type="slidenum">
              <a:rPr lang="en-US" smtClean="0"/>
              <a:t>25</a:t>
            </a:fld>
            <a:endParaRPr lang="en-US"/>
          </a:p>
        </p:txBody>
      </p:sp>
    </p:spTree>
    <p:extLst>
      <p:ext uri="{BB962C8B-B14F-4D97-AF65-F5344CB8AC3E}">
        <p14:creationId xmlns:p14="http://schemas.microsoft.com/office/powerpoint/2010/main" val="2035400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These are the goals and priorities of SEA Change.</a:t>
            </a:r>
          </a:p>
          <a:p>
            <a:pPr defTabSz="931774">
              <a:defRPr/>
            </a:pPr>
            <a:endParaRPr lang="en-US" dirty="0"/>
          </a:p>
          <a:p>
            <a:pPr defTabSz="931774">
              <a:defRPr/>
            </a:pPr>
            <a:r>
              <a:rPr lang="en-US" dirty="0"/>
              <a:t>We have adapted the Equality Charters Process to operate within the context of the US. Importantly, that includes consideration of federal and state legal parameters. Unlike the two separate equality charters in the UK, we knew that we must consider the intersectionality of identities from the start.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DE723E-EAD4-4C95-9692-7BAE1EF9B8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27540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These are the goals and priorities of SEA Change.</a:t>
            </a:r>
          </a:p>
          <a:p>
            <a:pPr defTabSz="931774">
              <a:defRPr/>
            </a:pPr>
            <a:endParaRPr lang="en-US" dirty="0"/>
          </a:p>
          <a:p>
            <a:pPr defTabSz="931774">
              <a:defRPr/>
            </a:pPr>
            <a:r>
              <a:rPr lang="en-US" dirty="0"/>
              <a:t>We have adapted the Equality Charters Process to operate within the context of the US. Importantly, that includes consideration of federal and state legal parameters. Unlike the two separate equality charters in the UK, we knew that we must consider the intersectionality of identities from the start.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DE723E-EAD4-4C95-9692-7BAE1EF9B8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77041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These are the goals and priorities of SEA Change.</a:t>
            </a:r>
          </a:p>
          <a:p>
            <a:pPr defTabSz="931774">
              <a:defRPr/>
            </a:pPr>
            <a:endParaRPr lang="en-US" dirty="0"/>
          </a:p>
          <a:p>
            <a:pPr defTabSz="931774">
              <a:defRPr/>
            </a:pPr>
            <a:r>
              <a:rPr lang="en-US" dirty="0"/>
              <a:t>We have adapted the Equality Charters Process to operate within the context of the US. Importantly, that includes consideration of federal and state legal parameters. Unlike the two separate equality charters in the UK, we knew that we must consider the intersectionality of identities from the start.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DE723E-EAD4-4C95-9692-7BAE1EF9B8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65039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These are the goals and priorities of SEA Change.</a:t>
            </a:r>
          </a:p>
          <a:p>
            <a:pPr defTabSz="931774">
              <a:defRPr/>
            </a:pPr>
            <a:endParaRPr lang="en-US" dirty="0"/>
          </a:p>
          <a:p>
            <a:pPr defTabSz="931774">
              <a:defRPr/>
            </a:pPr>
            <a:r>
              <a:rPr lang="en-US" dirty="0"/>
              <a:t>We have adapted the Equality Charters Process to operate within the context of the US. Importantly, that includes consideration of federal and state legal parameters. Unlike the two separate equality charters in the UK, we knew that we must consider the intersectionality of identities from the start.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DE723E-EAD4-4C95-9692-7BAE1EF9B8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3934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These are the goals and priorities of SEA Change.</a:t>
            </a:r>
          </a:p>
          <a:p>
            <a:pPr defTabSz="931774">
              <a:defRPr/>
            </a:pPr>
            <a:endParaRPr lang="en-US" dirty="0"/>
          </a:p>
          <a:p>
            <a:pPr defTabSz="931774">
              <a:defRPr/>
            </a:pPr>
            <a:r>
              <a:rPr lang="en-US" dirty="0"/>
              <a:t>We have adapted the Equality Charters Process to operate within the context of the US. Importantly, that includes consideration of federal and state legal parameters. Unlike the two separate equality charters in the UK, we knew that we must consider the intersectionality of identities from the start.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DE723E-EAD4-4C95-9692-7BAE1EF9B8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12073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These are the goals and priorities of SEA Change.</a:t>
            </a:r>
          </a:p>
          <a:p>
            <a:pPr defTabSz="931774">
              <a:defRPr/>
            </a:pPr>
            <a:endParaRPr lang="en-US" dirty="0"/>
          </a:p>
          <a:p>
            <a:pPr defTabSz="931774">
              <a:defRPr/>
            </a:pPr>
            <a:r>
              <a:rPr lang="en-US" dirty="0"/>
              <a:t>We have adapted the Equality Charters Process to operate within the context of the US. Importantly, that includes consideration of federal and state legal parameters. Unlike the two separate equality charters in the UK, we knew that we must consider the intersectionality of identities from the start.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DE723E-EAD4-4C95-9692-7BAE1EF9B8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1338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These are the goals and priorities of SEA Change.</a:t>
            </a:r>
          </a:p>
          <a:p>
            <a:pPr defTabSz="931774">
              <a:defRPr/>
            </a:pPr>
            <a:endParaRPr lang="en-US" dirty="0"/>
          </a:p>
          <a:p>
            <a:pPr defTabSz="931774">
              <a:defRPr/>
            </a:pPr>
            <a:r>
              <a:rPr lang="en-US" dirty="0"/>
              <a:t>We have adapted the Equality Charters Process to operate within the context of the US. Importantly, that includes consideration of federal and state legal parameters. Unlike the two separate equality charters in the UK, we knew that we must consider the intersectionality of identities from the start.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DE723E-EAD4-4C95-9692-7BAE1EF9B8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879748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5E5B6C-0AD3-4B7D-81B2-9F6306E8778D}" type="slidenum">
              <a:rPr lang="en-US" smtClean="0"/>
              <a:t>17</a:t>
            </a:fld>
            <a:endParaRPr lang="en-US"/>
          </a:p>
        </p:txBody>
      </p:sp>
    </p:spTree>
    <p:extLst>
      <p:ext uri="{BB962C8B-B14F-4D97-AF65-F5344CB8AC3E}">
        <p14:creationId xmlns:p14="http://schemas.microsoft.com/office/powerpoint/2010/main" val="30626654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0" y="0"/>
            <a:ext cx="9144000" cy="4880429"/>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2734398" y="3064563"/>
            <a:ext cx="6523631" cy="1791673"/>
          </a:xfrm>
          <a:prstGeom prst="rect">
            <a:avLst/>
          </a:prstGeom>
        </p:spPr>
      </p:pic>
      <p:sp>
        <p:nvSpPr>
          <p:cNvPr id="2" name="Title 1"/>
          <p:cNvSpPr>
            <a:spLocks noGrp="1"/>
          </p:cNvSpPr>
          <p:nvPr>
            <p:ph type="ctrTitle"/>
          </p:nvPr>
        </p:nvSpPr>
        <p:spPr>
          <a:xfrm>
            <a:off x="281213" y="477763"/>
            <a:ext cx="5300739" cy="846666"/>
          </a:xfrm>
        </p:spPr>
        <p:txBody>
          <a:bodyPr anchor="ctr">
            <a:normAutofit/>
          </a:bodyPr>
          <a:lstStyle>
            <a:lvl1pPr algn="l">
              <a:defRPr sz="3200">
                <a:solidFill>
                  <a:schemeClr val="bg1"/>
                </a:solidFill>
              </a:defRPr>
            </a:lvl1pPr>
          </a:lstStyle>
          <a:p>
            <a:r>
              <a:rPr lang="en-US" dirty="0"/>
              <a:t>Click to edit Master title style</a:t>
            </a:r>
          </a:p>
        </p:txBody>
      </p:sp>
      <p:sp>
        <p:nvSpPr>
          <p:cNvPr id="3" name="Subtitle 2"/>
          <p:cNvSpPr>
            <a:spLocks noGrp="1"/>
          </p:cNvSpPr>
          <p:nvPr>
            <p:ph type="subTitle" idx="1" hasCustomPrompt="1"/>
          </p:nvPr>
        </p:nvSpPr>
        <p:spPr>
          <a:xfrm>
            <a:off x="281213" y="1592794"/>
            <a:ext cx="5715001" cy="669016"/>
          </a:xfrm>
        </p:spPr>
        <p:txBody>
          <a:bodyPr>
            <a:normAutofit/>
          </a:bodyPr>
          <a:lstStyle>
            <a:lvl1pPr marL="0" indent="0" algn="l">
              <a:buNone/>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First Name Last Name</a:t>
            </a:r>
          </a:p>
        </p:txBody>
      </p:sp>
      <p:sp>
        <p:nvSpPr>
          <p:cNvPr id="17" name="Rectangle 16"/>
          <p:cNvSpPr/>
          <p:nvPr userDrawn="1"/>
        </p:nvSpPr>
        <p:spPr>
          <a:xfrm>
            <a:off x="0" y="477762"/>
            <a:ext cx="139095" cy="846667"/>
          </a:xfrm>
          <a:prstGeom prst="rect">
            <a:avLst/>
          </a:prstGeom>
          <a:solidFill>
            <a:srgbClr val="06225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92759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4530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normAutofit/>
          </a:bodyPr>
          <a:lstStyle>
            <a:lvl1pPr>
              <a:defRPr sz="2400"/>
            </a:lvl1pPr>
          </a:lstStyle>
          <a:p>
            <a:r>
              <a:rPr lang="en-US" dirty="0"/>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64670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F7A71F7-5721-6046-9CC7-A354F500E8DA}" type="datetimeFigureOut">
              <a:rPr lang="en-US" smtClean="0"/>
              <a:t>4/28/2021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4EDF71-C22A-164F-8D78-1E83E1562AAA}" type="slidenum">
              <a:rPr lang="en-US" smtClean="0"/>
              <a:t>‹#›</a:t>
            </a:fld>
            <a:endParaRPr lang="en-US"/>
          </a:p>
        </p:txBody>
      </p:sp>
    </p:spTree>
    <p:extLst>
      <p:ext uri="{BB962C8B-B14F-4D97-AF65-F5344CB8AC3E}">
        <p14:creationId xmlns:p14="http://schemas.microsoft.com/office/powerpoint/2010/main" val="15984260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7A71F7-5721-6046-9CC7-A354F500E8DA}" type="datetimeFigureOut">
              <a:rPr lang="en-US" smtClean="0"/>
              <a:t>4/28/2021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4EDF71-C22A-164F-8D78-1E83E1562AAA}" type="slidenum">
              <a:rPr lang="en-US" smtClean="0"/>
              <a:t>‹#›</a:t>
            </a:fld>
            <a:endParaRPr lang="en-US"/>
          </a:p>
        </p:txBody>
      </p:sp>
    </p:spTree>
    <p:extLst>
      <p:ext uri="{BB962C8B-B14F-4D97-AF65-F5344CB8AC3E}">
        <p14:creationId xmlns:p14="http://schemas.microsoft.com/office/powerpoint/2010/main" val="2383390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5022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303101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7090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51133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71630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8733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204788"/>
            <a:ext cx="5111750" cy="438983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34647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97728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5.jpg"/><Relationship Id="rId4"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3" name="Rectangle 22"/>
          <p:cNvSpPr/>
          <p:nvPr/>
        </p:nvSpPr>
        <p:spPr>
          <a:xfrm>
            <a:off x="8238915" y="276590"/>
            <a:ext cx="905085" cy="859211"/>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8" name="Picture 17" descr="bar.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4897106"/>
            <a:ext cx="9144000" cy="25908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aaas_tag_white.eps"/>
          <p:cNvPicPr>
            <a:picLocks noChangeAspect="1"/>
          </p:cNvPicPr>
          <p:nvPr/>
        </p:nvPicPr>
        <p:blipFill rotWithShape="1">
          <a:blip r:embed="rId14">
            <a:extLst>
              <a:ext uri="{28A0092B-C50C-407E-A947-70E740481C1C}">
                <a14:useLocalDpi xmlns:a14="http://schemas.microsoft.com/office/drawing/2010/main" val="0"/>
              </a:ext>
            </a:extLst>
          </a:blip>
          <a:srcRect l="7897" r="7947" b="20089"/>
          <a:stretch/>
        </p:blipFill>
        <p:spPr>
          <a:xfrm>
            <a:off x="236548" y="4965675"/>
            <a:ext cx="477592" cy="136784"/>
          </a:xfrm>
          <a:prstGeom prst="rect">
            <a:avLst/>
          </a:prstGeom>
        </p:spPr>
      </p:pic>
      <p:cxnSp>
        <p:nvCxnSpPr>
          <p:cNvPr id="11" name="Straight Connector 10"/>
          <p:cNvCxnSpPr/>
          <p:nvPr/>
        </p:nvCxnSpPr>
        <p:spPr>
          <a:xfrm>
            <a:off x="8773367" y="4943499"/>
            <a:ext cx="0" cy="17192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7971973" y="4943499"/>
            <a:ext cx="0" cy="17192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1" name="Picture 20" descr="aaas_tag_white.eps"/>
          <p:cNvPicPr>
            <a:picLocks noChangeAspect="1"/>
          </p:cNvPicPr>
          <p:nvPr/>
        </p:nvPicPr>
        <p:blipFill rotWithShape="1">
          <a:blip r:embed="rId14">
            <a:extLst>
              <a:ext uri="{28A0092B-C50C-407E-A947-70E740481C1C}">
                <a14:useLocalDpi xmlns:a14="http://schemas.microsoft.com/office/drawing/2010/main" val="0"/>
              </a:ext>
            </a:extLst>
          </a:blip>
          <a:srcRect l="8844" t="1" r="65521" b="20088"/>
          <a:stretch/>
        </p:blipFill>
        <p:spPr>
          <a:xfrm>
            <a:off x="8427392" y="466168"/>
            <a:ext cx="615730" cy="578917"/>
          </a:xfrm>
          <a:prstGeom prst="rect">
            <a:avLst/>
          </a:prstGeom>
        </p:spPr>
      </p:pic>
      <p:pic>
        <p:nvPicPr>
          <p:cNvPr id="22" name="Picture 21" descr="bar.png"/>
          <p:cNvPicPr>
            <a:picLocks noChangeAspect="1"/>
          </p:cNvPicPr>
          <p:nvPr/>
        </p:nvPicPr>
        <p:blipFill rotWithShape="1">
          <a:blip r:embed="rId13">
            <a:extLst>
              <a:ext uri="{28A0092B-C50C-407E-A947-70E740481C1C}">
                <a14:useLocalDpi xmlns:a14="http://schemas.microsoft.com/office/drawing/2010/main" val="0"/>
              </a:ext>
            </a:extLst>
          </a:blip>
          <a:srcRect l="50000" r="46098"/>
          <a:stretch/>
        </p:blipFill>
        <p:spPr>
          <a:xfrm>
            <a:off x="1" y="276590"/>
            <a:ext cx="131963" cy="768495"/>
          </a:xfrm>
          <a:prstGeom prst="rect">
            <a:avLst/>
          </a:prstGeom>
        </p:spPr>
      </p:pic>
      <p:sp>
        <p:nvSpPr>
          <p:cNvPr id="25" name="Rectangle 24"/>
          <p:cNvSpPr/>
          <p:nvPr/>
        </p:nvSpPr>
        <p:spPr>
          <a:xfrm>
            <a:off x="5346090" y="4931403"/>
            <a:ext cx="2570238" cy="18466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Copyright © 2020 American Association for the Advancement of Science</a:t>
            </a:r>
          </a:p>
        </p:txBody>
      </p:sp>
      <p:sp>
        <p:nvSpPr>
          <p:cNvPr id="26" name="Date Placeholder 3"/>
          <p:cNvSpPr txBox="1">
            <a:spLocks/>
          </p:cNvSpPr>
          <p:nvPr/>
        </p:nvSpPr>
        <p:spPr>
          <a:xfrm>
            <a:off x="8174670" y="4897106"/>
            <a:ext cx="543047" cy="246795"/>
          </a:xfrm>
          <a:prstGeom prst="rect">
            <a:avLst/>
          </a:prstGeom>
        </p:spPr>
        <p:txBody>
          <a:bodyPr vert="horz" lIns="91440" tIns="45720" rIns="91440" bIns="45720" rtlCol="0" anchor="ctr"/>
          <a:lstStyle>
            <a:defPPr>
              <a:defRPr lang="en-US"/>
            </a:defPPr>
            <a:lvl1pPr marL="0" algn="l" defTabSz="457200" rtl="0" eaLnBrk="1" latinLnBrk="0" hangingPunct="1">
              <a:defRPr sz="6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9/2/2020</a:t>
            </a:r>
          </a:p>
        </p:txBody>
      </p:sp>
      <p:sp>
        <p:nvSpPr>
          <p:cNvPr id="27" name="Slide Number Placeholder 5"/>
          <p:cNvSpPr txBox="1">
            <a:spLocks/>
          </p:cNvSpPr>
          <p:nvPr/>
        </p:nvSpPr>
        <p:spPr>
          <a:xfrm>
            <a:off x="8827811" y="4897106"/>
            <a:ext cx="316189" cy="242497"/>
          </a:xfrm>
          <a:prstGeom prst="rect">
            <a:avLst/>
          </a:prstGeom>
        </p:spPr>
        <p:txBody>
          <a:bodyPr vert="horz" lIns="91440" tIns="45720" rIns="91440" bIns="45720" rtlCol="0" anchor="ctr"/>
          <a:lstStyle>
            <a:defPPr>
              <a:defRPr lang="en-US"/>
            </a:defPPr>
            <a:lvl1pPr marL="0" algn="l" defTabSz="457200" rtl="0" eaLnBrk="1" latinLnBrk="0" hangingPunct="1">
              <a:defRPr sz="6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3AC91E2-DB93-7D4E-AA16-668EAF2E916B}" type="slidenum">
              <a:rPr lang="en-US" smtClean="0"/>
              <a:pPr/>
              <a:t>‹#›</a:t>
            </a:fld>
            <a:endParaRPr lang="en-US" dirty="0"/>
          </a:p>
        </p:txBody>
      </p:sp>
    </p:spTree>
    <p:extLst>
      <p:ext uri="{BB962C8B-B14F-4D97-AF65-F5344CB8AC3E}">
        <p14:creationId xmlns:p14="http://schemas.microsoft.com/office/powerpoint/2010/main" val="1130002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ctr" defTabSz="457200" rtl="0" eaLnBrk="1" latinLnBrk="0" hangingPunct="1">
        <a:spcBef>
          <a:spcPct val="0"/>
        </a:spcBef>
        <a:buNone/>
        <a:defRPr sz="2500" kern="1200">
          <a:solidFill>
            <a:srgbClr val="0A357E"/>
          </a:solidFill>
          <a:latin typeface="+mj-lt"/>
          <a:ea typeface="+mj-ea"/>
          <a:cs typeface="+mj-cs"/>
        </a:defRPr>
      </a:lvl1pPr>
    </p:titleStyle>
    <p:bodyStyle>
      <a:lvl1pPr marL="342900" indent="-342900" algn="l" defTabSz="457200" rtl="0" eaLnBrk="1" latinLnBrk="0" hangingPunct="1">
        <a:spcBef>
          <a:spcPct val="20000"/>
        </a:spcBef>
        <a:buFont typeface="Wingdings" charset="2"/>
        <a:buChar char="§"/>
        <a:defRPr sz="2500" kern="1200">
          <a:solidFill>
            <a:srgbClr val="6D6D6D"/>
          </a:solidFill>
          <a:latin typeface="+mn-lt"/>
          <a:ea typeface="+mn-ea"/>
          <a:cs typeface="+mn-cs"/>
        </a:defRPr>
      </a:lvl1pPr>
      <a:lvl2pPr marL="742950" indent="-285750" algn="l" defTabSz="457200" rtl="0" eaLnBrk="1" latinLnBrk="0" hangingPunct="1">
        <a:spcBef>
          <a:spcPct val="20000"/>
        </a:spcBef>
        <a:buFont typeface="Wingdings" charset="2"/>
        <a:buChar char="§"/>
        <a:defRPr sz="2400" kern="1200">
          <a:solidFill>
            <a:srgbClr val="6D6D6D"/>
          </a:solidFill>
          <a:latin typeface="+mn-lt"/>
          <a:ea typeface="+mn-ea"/>
          <a:cs typeface="+mn-cs"/>
        </a:defRPr>
      </a:lvl2pPr>
      <a:lvl3pPr marL="1143000" indent="-228600" algn="l" defTabSz="457200" rtl="0" eaLnBrk="1" latinLnBrk="0" hangingPunct="1">
        <a:spcBef>
          <a:spcPct val="20000"/>
        </a:spcBef>
        <a:buFont typeface="Wingdings" charset="2"/>
        <a:buChar char="§"/>
        <a:defRPr sz="2000" kern="1200">
          <a:solidFill>
            <a:srgbClr val="6D6D6D"/>
          </a:solidFill>
          <a:latin typeface="+mn-lt"/>
          <a:ea typeface="+mn-ea"/>
          <a:cs typeface="+mn-cs"/>
        </a:defRPr>
      </a:lvl3pPr>
      <a:lvl4pPr marL="1600200" indent="-228600" algn="l" defTabSz="457200" rtl="0" eaLnBrk="1" latinLnBrk="0" hangingPunct="1">
        <a:spcBef>
          <a:spcPct val="20000"/>
        </a:spcBef>
        <a:buFont typeface="Wingdings" charset="2"/>
        <a:buChar char="§"/>
        <a:defRPr sz="1800" kern="1200">
          <a:solidFill>
            <a:srgbClr val="6D6D6D"/>
          </a:solidFill>
          <a:latin typeface="+mn-lt"/>
          <a:ea typeface="+mn-ea"/>
          <a:cs typeface="+mn-cs"/>
        </a:defRPr>
      </a:lvl4pPr>
      <a:lvl5pPr marL="2057400" indent="-228600" algn="l" defTabSz="457200" rtl="0" eaLnBrk="1" latinLnBrk="0" hangingPunct="1">
        <a:spcBef>
          <a:spcPct val="20000"/>
        </a:spcBef>
        <a:buFont typeface="Wingdings" charset="2"/>
        <a:buChar char="§"/>
        <a:defRPr sz="1800" kern="1200">
          <a:solidFill>
            <a:srgbClr val="6D6D6D"/>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0518"/>
            <a:ext cx="8229600" cy="722711"/>
          </a:xfrm>
          <a:prstGeom prst="rect">
            <a:avLst/>
          </a:prstGeom>
          <a:noFill/>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200150"/>
            <a:ext cx="8229600" cy="28373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41957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F7A71F7-5721-6046-9CC7-A354F500E8DA}" type="datetimeFigureOut">
              <a:rPr lang="en-US" smtClean="0"/>
              <a:t>4/28/2021</a:t>
            </a:fld>
            <a:endParaRPr lang="en-US"/>
          </a:p>
        </p:txBody>
      </p:sp>
      <p:sp>
        <p:nvSpPr>
          <p:cNvPr id="5" name="Footer Placeholder 4"/>
          <p:cNvSpPr>
            <a:spLocks noGrp="1"/>
          </p:cNvSpPr>
          <p:nvPr>
            <p:ph type="ftr" sz="quarter" idx="3"/>
          </p:nvPr>
        </p:nvSpPr>
        <p:spPr>
          <a:xfrm>
            <a:off x="3124200" y="41957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1957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64EDF71-C22A-164F-8D78-1E83E1562AAA}" type="slidenum">
              <a:rPr lang="en-US" smtClean="0"/>
              <a:t>‹#›</a:t>
            </a:fld>
            <a:endParaRPr lang="en-US"/>
          </a:p>
        </p:txBody>
      </p:sp>
      <p:pic>
        <p:nvPicPr>
          <p:cNvPr id="7" name="Picture 6" descr="header.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238125"/>
          </a:xfrm>
          <a:prstGeom prst="rect">
            <a:avLst/>
          </a:prstGeom>
        </p:spPr>
      </p:pic>
      <p:pic>
        <p:nvPicPr>
          <p:cNvPr id="8" name="Picture 7" descr="footer.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4572000"/>
            <a:ext cx="9144000" cy="571500"/>
          </a:xfrm>
          <a:prstGeom prst="rect">
            <a:avLst/>
          </a:prstGeom>
        </p:spPr>
      </p:pic>
    </p:spTree>
    <p:extLst>
      <p:ext uri="{BB962C8B-B14F-4D97-AF65-F5344CB8AC3E}">
        <p14:creationId xmlns:p14="http://schemas.microsoft.com/office/powerpoint/2010/main" val="4283023956"/>
      </p:ext>
    </p:extLst>
  </p:cSld>
  <p:clrMap bg1="lt1" tx1="dk1" bg2="lt2" tx2="dk2" accent1="accent1" accent2="accent2" accent3="accent3" accent4="accent4" accent5="accent5" accent6="accent6" hlink="hlink" folHlink="folHlink"/>
  <p:sldLayoutIdLst>
    <p:sldLayoutId id="2147483665" r:id="rId1"/>
    <p:sldLayoutId id="2147483664" r:id="rId2"/>
  </p:sldLayoutIdLst>
  <p:txStyles>
    <p:titleStyle>
      <a:lvl1pPr algn="ctr" defTabSz="457200" rtl="0" eaLnBrk="1" latinLnBrk="0" hangingPunct="1">
        <a:spcBef>
          <a:spcPct val="0"/>
        </a:spcBef>
        <a:buNone/>
        <a:defRPr sz="4400" kern="1200">
          <a:solidFill>
            <a:schemeClr val="accent3"/>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accent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1213" y="866383"/>
            <a:ext cx="5969815" cy="846666"/>
          </a:xfrm>
        </p:spPr>
        <p:txBody>
          <a:bodyPr>
            <a:normAutofit fontScale="90000"/>
          </a:bodyPr>
          <a:lstStyle/>
          <a:p>
            <a:r>
              <a:rPr lang="en-US" dirty="0"/>
              <a:t> </a:t>
            </a:r>
            <a:br>
              <a:rPr lang="en-US" dirty="0"/>
            </a:br>
            <a:r>
              <a:rPr lang="en-US" dirty="0"/>
              <a:t>Imagining the Future of Academic Work: New Lenses and New Frames</a:t>
            </a:r>
            <a:br>
              <a:rPr lang="en-US" dirty="0"/>
            </a:br>
            <a:r>
              <a:rPr lang="en-US" dirty="0"/>
              <a:t> </a:t>
            </a:r>
            <a:br>
              <a:rPr lang="en-US" sz="2700" dirty="0"/>
            </a:br>
            <a:endParaRPr lang="en-US" sz="2700" dirty="0"/>
          </a:p>
        </p:txBody>
      </p:sp>
      <p:sp>
        <p:nvSpPr>
          <p:cNvPr id="3" name="Subtitle 2"/>
          <p:cNvSpPr>
            <a:spLocks noGrp="1"/>
          </p:cNvSpPr>
          <p:nvPr>
            <p:ph type="subTitle" idx="1"/>
          </p:nvPr>
        </p:nvSpPr>
        <p:spPr>
          <a:xfrm>
            <a:off x="365277" y="2880360"/>
            <a:ext cx="2355064" cy="662940"/>
          </a:xfrm>
        </p:spPr>
        <p:txBody>
          <a:bodyPr>
            <a:normAutofit/>
          </a:bodyPr>
          <a:lstStyle/>
          <a:p>
            <a:r>
              <a:rPr lang="en-US" sz="1600" dirty="0"/>
              <a:t>Shirley M. Malcom, Ph.D.</a:t>
            </a:r>
          </a:p>
        </p:txBody>
      </p:sp>
    </p:spTree>
    <p:extLst>
      <p:ext uri="{BB962C8B-B14F-4D97-AF65-F5344CB8AC3E}">
        <p14:creationId xmlns:p14="http://schemas.microsoft.com/office/powerpoint/2010/main" val="39635843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1" name="Picture 2" descr="image of glasses with focus on the lens">
            <a:extLst>
              <a:ext uri="{FF2B5EF4-FFF2-40B4-BE49-F238E27FC236}">
                <a16:creationId xmlns:a16="http://schemas.microsoft.com/office/drawing/2014/main" id="{AAD9439F-4B01-420A-9D45-FB982E16A0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5962" y="911768"/>
            <a:ext cx="4642869" cy="5085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a:extLst>
              <a:ext uri="{FF2B5EF4-FFF2-40B4-BE49-F238E27FC236}">
                <a16:creationId xmlns:a16="http://schemas.microsoft.com/office/drawing/2014/main" id="{352141D3-C2A6-48FD-8DEC-3ADF1096C4D4}"/>
              </a:ext>
            </a:extLst>
          </p:cNvPr>
          <p:cNvSpPr>
            <a:spLocks noGrp="1"/>
          </p:cNvSpPr>
          <p:nvPr>
            <p:ph type="title"/>
          </p:nvPr>
        </p:nvSpPr>
        <p:spPr>
          <a:xfrm>
            <a:off x="457200" y="205979"/>
            <a:ext cx="8229600" cy="857250"/>
          </a:xfrm>
        </p:spPr>
        <p:txBody>
          <a:bodyPr>
            <a:normAutofit fontScale="90000"/>
          </a:bodyPr>
          <a:lstStyle/>
          <a:p>
            <a:r>
              <a:rPr lang="en-US" sz="3100" dirty="0"/>
              <a:t>New Lenses and New Frames</a:t>
            </a:r>
            <a:br>
              <a:rPr lang="en-US" dirty="0"/>
            </a:br>
            <a:r>
              <a:rPr lang="en-US" dirty="0"/>
              <a:t> Our Reckoning on Race</a:t>
            </a:r>
          </a:p>
        </p:txBody>
      </p:sp>
    </p:spTree>
    <p:extLst>
      <p:ext uri="{BB962C8B-B14F-4D97-AF65-F5344CB8AC3E}">
        <p14:creationId xmlns:p14="http://schemas.microsoft.com/office/powerpoint/2010/main" val="4175028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8C8D1-9FDF-4AF2-8A75-E46427CDCF1E}"/>
              </a:ext>
            </a:extLst>
          </p:cNvPr>
          <p:cNvSpPr>
            <a:spLocks noGrp="1"/>
          </p:cNvSpPr>
          <p:nvPr>
            <p:ph type="title"/>
          </p:nvPr>
        </p:nvSpPr>
        <p:spPr/>
        <p:txBody>
          <a:bodyPr>
            <a:normAutofit/>
          </a:bodyPr>
          <a:lstStyle/>
          <a:p>
            <a:r>
              <a:rPr lang="en-US" dirty="0"/>
              <a:t>What We Learned </a:t>
            </a:r>
          </a:p>
        </p:txBody>
      </p:sp>
      <p:sp>
        <p:nvSpPr>
          <p:cNvPr id="7" name="Content Placeholder 6">
            <a:extLst>
              <a:ext uri="{FF2B5EF4-FFF2-40B4-BE49-F238E27FC236}">
                <a16:creationId xmlns:a16="http://schemas.microsoft.com/office/drawing/2014/main" id="{1CA94CD6-4C7D-4E8C-8A65-4B351DF1E9C0}"/>
              </a:ext>
            </a:extLst>
          </p:cNvPr>
          <p:cNvSpPr>
            <a:spLocks noGrp="1"/>
          </p:cNvSpPr>
          <p:nvPr>
            <p:ph idx="1"/>
          </p:nvPr>
        </p:nvSpPr>
        <p:spPr>
          <a:xfrm>
            <a:off x="515257" y="1063230"/>
            <a:ext cx="7695092" cy="3191136"/>
          </a:xfrm>
        </p:spPr>
        <p:txBody>
          <a:bodyPr>
            <a:normAutofit/>
          </a:bodyPr>
          <a:lstStyle/>
          <a:p>
            <a:r>
              <a:rPr lang="en-US" dirty="0">
                <a:solidFill>
                  <a:schemeClr val="accent1"/>
                </a:solidFill>
              </a:rPr>
              <a:t>Different groups experience societal challenges in different ways, revealing incredible inequities</a:t>
            </a:r>
          </a:p>
          <a:p>
            <a:r>
              <a:rPr lang="en-US" dirty="0">
                <a:solidFill>
                  <a:schemeClr val="accent1"/>
                </a:solidFill>
              </a:rPr>
              <a:t>Unequal treatment is a problem beyond issues in the larger society, such as in housing, employment and policing; it also includes education at all levels</a:t>
            </a:r>
          </a:p>
          <a:p>
            <a:r>
              <a:rPr lang="en-US" b="1" dirty="0">
                <a:solidFill>
                  <a:schemeClr val="accent1"/>
                </a:solidFill>
              </a:rPr>
              <a:t>Our scholarship has a diversity problem, especially as it relates to race/ethnicity</a:t>
            </a:r>
          </a:p>
          <a:p>
            <a:endParaRPr lang="en-US" b="1" dirty="0">
              <a:solidFill>
                <a:schemeClr val="accent1"/>
              </a:solidFill>
            </a:endParaRPr>
          </a:p>
          <a:p>
            <a:endParaRPr lang="en-US" dirty="0">
              <a:solidFill>
                <a:schemeClr val="accent1"/>
              </a:solidFill>
            </a:endParaRPr>
          </a:p>
          <a:p>
            <a:endParaRPr lang="en-US" dirty="0">
              <a:solidFill>
                <a:schemeClr val="accent1"/>
              </a:solidFill>
            </a:endParaRPr>
          </a:p>
          <a:p>
            <a:pPr marL="0" indent="0">
              <a:buNone/>
            </a:pPr>
            <a:endParaRPr lang="en-US" dirty="0">
              <a:solidFill>
                <a:schemeClr val="accent1"/>
              </a:solidFill>
            </a:endParaRPr>
          </a:p>
          <a:p>
            <a:endParaRPr lang="en-US" dirty="0">
              <a:solidFill>
                <a:schemeClr val="accent1"/>
              </a:solidFill>
            </a:endParaRPr>
          </a:p>
          <a:p>
            <a:pPr marL="0" indent="0">
              <a:buNone/>
            </a:pPr>
            <a:endParaRPr lang="en-US" dirty="0">
              <a:solidFill>
                <a:schemeClr val="accent1"/>
              </a:solidFill>
            </a:endParaRPr>
          </a:p>
          <a:p>
            <a:pPr marL="0" indent="0">
              <a:buNone/>
            </a:pPr>
            <a:endParaRPr lang="en-US" dirty="0">
              <a:solidFill>
                <a:schemeClr val="accent1"/>
              </a:solidFill>
            </a:endParaRPr>
          </a:p>
        </p:txBody>
      </p:sp>
    </p:spTree>
    <p:extLst>
      <p:ext uri="{BB962C8B-B14F-4D97-AF65-F5344CB8AC3E}">
        <p14:creationId xmlns:p14="http://schemas.microsoft.com/office/powerpoint/2010/main" val="983543237"/>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52141D3-C2A6-48FD-8DEC-3ADF1096C4D4}"/>
              </a:ext>
            </a:extLst>
          </p:cNvPr>
          <p:cNvSpPr>
            <a:spLocks noGrp="1"/>
          </p:cNvSpPr>
          <p:nvPr>
            <p:ph type="title"/>
          </p:nvPr>
        </p:nvSpPr>
        <p:spPr>
          <a:xfrm>
            <a:off x="457200" y="205979"/>
            <a:ext cx="8229600" cy="857250"/>
          </a:xfrm>
        </p:spPr>
        <p:txBody>
          <a:bodyPr anchor="ctr">
            <a:normAutofit/>
          </a:bodyPr>
          <a:lstStyle/>
          <a:p>
            <a:r>
              <a:rPr lang="en-US" dirty="0"/>
              <a:t>New Lenses and New Frames</a:t>
            </a:r>
            <a:br>
              <a:rPr lang="en-US" dirty="0"/>
            </a:br>
            <a:r>
              <a:rPr lang="en-US" dirty="0"/>
              <a:t> Our Reckoning on Race (cont.)</a:t>
            </a:r>
          </a:p>
        </p:txBody>
      </p:sp>
      <p:pic>
        <p:nvPicPr>
          <p:cNvPr id="2" name="Picture 1" descr="Image of article Time to look in the mirror">
            <a:extLst>
              <a:ext uri="{FF2B5EF4-FFF2-40B4-BE49-F238E27FC236}">
                <a16:creationId xmlns:a16="http://schemas.microsoft.com/office/drawing/2014/main" id="{E0E545C2-844F-4BCA-AD70-077388EAE0AC}"/>
              </a:ext>
            </a:extLst>
          </p:cNvPr>
          <p:cNvPicPr>
            <a:picLocks noChangeAspect="1"/>
          </p:cNvPicPr>
          <p:nvPr/>
        </p:nvPicPr>
        <p:blipFill>
          <a:blip r:embed="rId2"/>
          <a:stretch>
            <a:fillRect/>
          </a:stretch>
        </p:blipFill>
        <p:spPr>
          <a:xfrm>
            <a:off x="2499361" y="992845"/>
            <a:ext cx="4237938" cy="3559869"/>
          </a:xfrm>
          <a:prstGeom prst="rect">
            <a:avLst/>
          </a:prstGeom>
          <a:noFill/>
        </p:spPr>
      </p:pic>
    </p:spTree>
    <p:extLst>
      <p:ext uri="{BB962C8B-B14F-4D97-AF65-F5344CB8AC3E}">
        <p14:creationId xmlns:p14="http://schemas.microsoft.com/office/powerpoint/2010/main" val="3609542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52141D3-C2A6-48FD-8DEC-3ADF1096C4D4}"/>
              </a:ext>
            </a:extLst>
          </p:cNvPr>
          <p:cNvSpPr>
            <a:spLocks noGrp="1"/>
          </p:cNvSpPr>
          <p:nvPr>
            <p:ph type="title"/>
          </p:nvPr>
        </p:nvSpPr>
        <p:spPr>
          <a:xfrm>
            <a:off x="457200" y="205979"/>
            <a:ext cx="8229600" cy="857250"/>
          </a:xfrm>
        </p:spPr>
        <p:txBody>
          <a:bodyPr anchor="ctr">
            <a:normAutofit/>
          </a:bodyPr>
          <a:lstStyle/>
          <a:p>
            <a:r>
              <a:rPr lang="en-US" dirty="0"/>
              <a:t>New Lenses and New Frames</a:t>
            </a:r>
            <a:br>
              <a:rPr lang="en-US" dirty="0"/>
            </a:br>
            <a:r>
              <a:rPr lang="en-US" dirty="0"/>
              <a:t> </a:t>
            </a:r>
          </a:p>
        </p:txBody>
      </p:sp>
      <p:pic>
        <p:nvPicPr>
          <p:cNvPr id="3" name="Picture 2" descr="A group of people posing for a photo&#10;&#10;Description automatically generated">
            <a:extLst>
              <a:ext uri="{FF2B5EF4-FFF2-40B4-BE49-F238E27FC236}">
                <a16:creationId xmlns:a16="http://schemas.microsoft.com/office/drawing/2014/main" id="{CA4CD7BE-F692-441D-8ABE-AC3348579EFE}"/>
              </a:ext>
            </a:extLst>
          </p:cNvPr>
          <p:cNvPicPr>
            <a:picLocks noChangeAspect="1"/>
          </p:cNvPicPr>
          <p:nvPr/>
        </p:nvPicPr>
        <p:blipFill rotWithShape="1">
          <a:blip r:embed="rId2"/>
          <a:srcRect r="5" b="5577"/>
          <a:stretch/>
        </p:blipFill>
        <p:spPr>
          <a:xfrm>
            <a:off x="457200" y="900113"/>
            <a:ext cx="4038600" cy="2545556"/>
          </a:xfrm>
          <a:prstGeom prst="rect">
            <a:avLst/>
          </a:prstGeom>
          <a:noFill/>
        </p:spPr>
      </p:pic>
      <p:sp>
        <p:nvSpPr>
          <p:cNvPr id="9" name="Text Placeholder 3">
            <a:extLst>
              <a:ext uri="{FF2B5EF4-FFF2-40B4-BE49-F238E27FC236}">
                <a16:creationId xmlns:a16="http://schemas.microsoft.com/office/drawing/2014/main" id="{CCC2C726-8D55-43BC-960D-D95A29149D6E}"/>
              </a:ext>
            </a:extLst>
          </p:cNvPr>
          <p:cNvSpPr>
            <a:spLocks noGrp="1"/>
          </p:cNvSpPr>
          <p:nvPr>
            <p:ph sz="half" idx="2"/>
          </p:nvPr>
        </p:nvSpPr>
        <p:spPr>
          <a:xfrm>
            <a:off x="4648200" y="900113"/>
            <a:ext cx="4038600" cy="2545556"/>
          </a:xfrm>
        </p:spPr>
        <p:txBody>
          <a:bodyPr>
            <a:normAutofit fontScale="92500" lnSpcReduction="10000"/>
          </a:bodyPr>
          <a:lstStyle/>
          <a:p>
            <a:pPr marL="285750" indent="-285750">
              <a:buFont typeface="Arial" panose="020B0604020202020204" pitchFamily="34" charset="0"/>
              <a:buChar char="•"/>
            </a:pPr>
            <a:r>
              <a:rPr lang="en-US" dirty="0"/>
              <a:t>Those of us in science have responsibilities to the larger society</a:t>
            </a:r>
          </a:p>
          <a:p>
            <a:pPr marL="285750" indent="-285750">
              <a:buFont typeface="Arial" panose="020B0604020202020204" pitchFamily="34" charset="0"/>
              <a:buChar char="•"/>
            </a:pPr>
            <a:r>
              <a:rPr lang="en-US" dirty="0"/>
              <a:t>We need to get in “good trouble”</a:t>
            </a:r>
          </a:p>
          <a:p>
            <a:pPr marL="285750" indent="-285750">
              <a:buFont typeface="Arial" panose="020B0604020202020204" pitchFamily="34" charset="0"/>
              <a:buChar char="•"/>
            </a:pPr>
            <a:r>
              <a:rPr lang="en-US" dirty="0"/>
              <a:t>We must call out injustice</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54171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8C8D1-9FDF-4AF2-8A75-E46427CDCF1E}"/>
              </a:ext>
            </a:extLst>
          </p:cNvPr>
          <p:cNvSpPr>
            <a:spLocks noGrp="1"/>
          </p:cNvSpPr>
          <p:nvPr>
            <p:ph type="title"/>
          </p:nvPr>
        </p:nvSpPr>
        <p:spPr/>
        <p:txBody>
          <a:bodyPr>
            <a:normAutofit/>
          </a:bodyPr>
          <a:lstStyle/>
          <a:p>
            <a:r>
              <a:rPr lang="en-US" dirty="0"/>
              <a:t>What We Learned (cont.)</a:t>
            </a:r>
          </a:p>
        </p:txBody>
      </p:sp>
      <p:sp>
        <p:nvSpPr>
          <p:cNvPr id="7" name="Content Placeholder 6">
            <a:extLst>
              <a:ext uri="{FF2B5EF4-FFF2-40B4-BE49-F238E27FC236}">
                <a16:creationId xmlns:a16="http://schemas.microsoft.com/office/drawing/2014/main" id="{1CA94CD6-4C7D-4E8C-8A65-4B351DF1E9C0}"/>
              </a:ext>
            </a:extLst>
          </p:cNvPr>
          <p:cNvSpPr>
            <a:spLocks noGrp="1"/>
          </p:cNvSpPr>
          <p:nvPr>
            <p:ph idx="1"/>
          </p:nvPr>
        </p:nvSpPr>
        <p:spPr>
          <a:xfrm>
            <a:off x="515257" y="1063230"/>
            <a:ext cx="7695092" cy="3191136"/>
          </a:xfrm>
        </p:spPr>
        <p:txBody>
          <a:bodyPr>
            <a:normAutofit fontScale="85000" lnSpcReduction="20000"/>
          </a:bodyPr>
          <a:lstStyle/>
          <a:p>
            <a:r>
              <a:rPr lang="en-US" dirty="0">
                <a:solidFill>
                  <a:schemeClr val="accent1"/>
                </a:solidFill>
              </a:rPr>
              <a:t>Our STEMM fields do not reflect the diversity of society, and the voices and lenses of marginalized groups are not included as well as they should be in shaping science, technology, engineering and medicine</a:t>
            </a:r>
          </a:p>
          <a:p>
            <a:r>
              <a:rPr lang="en-US" dirty="0">
                <a:solidFill>
                  <a:schemeClr val="accent1"/>
                </a:solidFill>
              </a:rPr>
              <a:t>Racism is real, including within our higher education institutions and many of our fields</a:t>
            </a:r>
          </a:p>
          <a:p>
            <a:r>
              <a:rPr lang="en-US" dirty="0">
                <a:solidFill>
                  <a:schemeClr val="accent1"/>
                </a:solidFill>
              </a:rPr>
              <a:t>We want to respond to DEI, but we are not sure how  </a:t>
            </a:r>
          </a:p>
          <a:p>
            <a:r>
              <a:rPr lang="en-US" dirty="0">
                <a:solidFill>
                  <a:schemeClr val="accent1"/>
                </a:solidFill>
              </a:rPr>
              <a:t>We want to respond to DEI but not if it means changing our institutions</a:t>
            </a:r>
          </a:p>
          <a:p>
            <a:r>
              <a:rPr lang="en-US" dirty="0">
                <a:solidFill>
                  <a:schemeClr val="accent1"/>
                </a:solidFill>
              </a:rPr>
              <a:t>But we can only move ahead by re-imagining our institutions, our fields and our own work</a:t>
            </a:r>
          </a:p>
          <a:p>
            <a:endParaRPr lang="en-US" dirty="0">
              <a:solidFill>
                <a:schemeClr val="accent1"/>
              </a:solidFill>
            </a:endParaRPr>
          </a:p>
          <a:p>
            <a:endParaRPr lang="en-US" dirty="0">
              <a:solidFill>
                <a:schemeClr val="accent1"/>
              </a:solidFill>
            </a:endParaRPr>
          </a:p>
          <a:p>
            <a:pPr marL="0" indent="0">
              <a:buNone/>
            </a:pPr>
            <a:endParaRPr lang="en-US" dirty="0">
              <a:solidFill>
                <a:schemeClr val="accent1"/>
              </a:solidFill>
            </a:endParaRPr>
          </a:p>
          <a:p>
            <a:endParaRPr lang="en-US" dirty="0">
              <a:solidFill>
                <a:schemeClr val="accent1"/>
              </a:solidFill>
            </a:endParaRPr>
          </a:p>
          <a:p>
            <a:pPr marL="0" indent="0">
              <a:buNone/>
            </a:pPr>
            <a:endParaRPr lang="en-US" dirty="0">
              <a:solidFill>
                <a:schemeClr val="accent1"/>
              </a:solidFill>
            </a:endParaRPr>
          </a:p>
          <a:p>
            <a:pPr marL="0" indent="0">
              <a:buNone/>
            </a:pPr>
            <a:endParaRPr lang="en-US" dirty="0">
              <a:solidFill>
                <a:schemeClr val="accent1"/>
              </a:solidFill>
            </a:endParaRPr>
          </a:p>
        </p:txBody>
      </p:sp>
    </p:spTree>
    <p:extLst>
      <p:ext uri="{BB962C8B-B14F-4D97-AF65-F5344CB8AC3E}">
        <p14:creationId xmlns:p14="http://schemas.microsoft.com/office/powerpoint/2010/main" val="136536376"/>
      </p:ext>
    </p:extLst>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8C8D1-9FDF-4AF2-8A75-E46427CDCF1E}"/>
              </a:ext>
            </a:extLst>
          </p:cNvPr>
          <p:cNvSpPr>
            <a:spLocks noGrp="1"/>
          </p:cNvSpPr>
          <p:nvPr>
            <p:ph type="title"/>
          </p:nvPr>
        </p:nvSpPr>
        <p:spPr>
          <a:xfrm>
            <a:off x="457200" y="205979"/>
            <a:ext cx="8229600" cy="857250"/>
          </a:xfrm>
        </p:spPr>
        <p:txBody>
          <a:bodyPr anchor="ctr">
            <a:normAutofit/>
          </a:bodyPr>
          <a:lstStyle/>
          <a:p>
            <a:r>
              <a:rPr lang="en-US" dirty="0"/>
              <a:t>The System as the Problem</a:t>
            </a:r>
          </a:p>
        </p:txBody>
      </p:sp>
      <p:pic>
        <p:nvPicPr>
          <p:cNvPr id="3" name="Content Placeholder 2" descr="Photo of Stephen Thomas (with two barbers) a researcher at the University of Maryland in College Park who helps train barbers to be health advocates for their customers.">
            <a:extLst>
              <a:ext uri="{FF2B5EF4-FFF2-40B4-BE49-F238E27FC236}">
                <a16:creationId xmlns:a16="http://schemas.microsoft.com/office/drawing/2014/main" id="{10096E49-6050-43D2-BF82-EFDFA7C5621D}"/>
              </a:ext>
            </a:extLst>
          </p:cNvPr>
          <p:cNvPicPr>
            <a:picLocks noGrp="1" noChangeAspect="1"/>
          </p:cNvPicPr>
          <p:nvPr>
            <p:ph sz="half" idx="1"/>
          </p:nvPr>
        </p:nvPicPr>
        <p:blipFill>
          <a:blip r:embed="rId3"/>
          <a:stretch>
            <a:fillRect/>
          </a:stretch>
        </p:blipFill>
        <p:spPr>
          <a:xfrm>
            <a:off x="790701" y="1063229"/>
            <a:ext cx="3965174" cy="2993707"/>
          </a:xfrm>
          <a:prstGeom prst="rect">
            <a:avLst/>
          </a:prstGeom>
          <a:noFill/>
        </p:spPr>
      </p:pic>
      <p:sp>
        <p:nvSpPr>
          <p:cNvPr id="8" name="Content Placeholder 3">
            <a:extLst>
              <a:ext uri="{FF2B5EF4-FFF2-40B4-BE49-F238E27FC236}">
                <a16:creationId xmlns:a16="http://schemas.microsoft.com/office/drawing/2014/main" id="{8A57F6C1-F77D-4B95-8B11-C788473A3A2F}"/>
              </a:ext>
            </a:extLst>
          </p:cNvPr>
          <p:cNvSpPr>
            <a:spLocks noGrp="1"/>
          </p:cNvSpPr>
          <p:nvPr>
            <p:ph sz="half" idx="2"/>
          </p:nvPr>
        </p:nvSpPr>
        <p:spPr>
          <a:xfrm>
            <a:off x="4884420" y="1654493"/>
            <a:ext cx="4038600" cy="2545556"/>
          </a:xfrm>
        </p:spPr>
        <p:txBody>
          <a:bodyPr>
            <a:normAutofit/>
          </a:bodyPr>
          <a:lstStyle/>
          <a:p>
            <a:pPr marL="0" indent="0">
              <a:buNone/>
            </a:pPr>
            <a:r>
              <a:rPr lang="en-US" sz="1600" dirty="0"/>
              <a:t>From </a:t>
            </a:r>
            <a:r>
              <a:rPr lang="en-US" sz="1600" i="1" dirty="0"/>
              <a:t>Science Advances, </a:t>
            </a:r>
            <a:r>
              <a:rPr lang="en-US" sz="1600" dirty="0"/>
              <a:t>October 9, 2019</a:t>
            </a:r>
          </a:p>
          <a:p>
            <a:r>
              <a:rPr lang="en-US" sz="1600" dirty="0"/>
              <a:t>Factors include: Is the proposal scored? What score it receives? Choice of topics?</a:t>
            </a:r>
          </a:p>
          <a:p>
            <a:r>
              <a:rPr lang="en-US" sz="1600" dirty="0"/>
              <a:t>The system? Research agenda; reviewers; priorities; values of field, agency and reviewers about what is meritorious</a:t>
            </a:r>
          </a:p>
          <a:p>
            <a:r>
              <a:rPr lang="en-US" sz="2400" dirty="0"/>
              <a:t>Choice of topic? Whose choices?</a:t>
            </a:r>
            <a:r>
              <a:rPr lang="en-US" sz="1600" dirty="0"/>
              <a:t> </a:t>
            </a:r>
          </a:p>
          <a:p>
            <a:endParaRPr lang="en-US" sz="1600" dirty="0"/>
          </a:p>
        </p:txBody>
      </p:sp>
    </p:spTree>
    <p:extLst>
      <p:ext uri="{BB962C8B-B14F-4D97-AF65-F5344CB8AC3E}">
        <p14:creationId xmlns:p14="http://schemas.microsoft.com/office/powerpoint/2010/main" val="681687011"/>
      </p:ext>
    </p:extLst>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DA080-9533-46E0-A469-AB0DD964913C}"/>
              </a:ext>
            </a:extLst>
          </p:cNvPr>
          <p:cNvSpPr>
            <a:spLocks noGrp="1"/>
          </p:cNvSpPr>
          <p:nvPr>
            <p:ph type="title"/>
          </p:nvPr>
        </p:nvSpPr>
        <p:spPr/>
        <p:txBody>
          <a:bodyPr>
            <a:normAutofit fontScale="90000"/>
          </a:bodyPr>
          <a:lstStyle/>
          <a:p>
            <a:r>
              <a:rPr lang="en-US" sz="2700" dirty="0"/>
              <a:t>First, imagine “The University we need.” The Future of Academic work will flow from that! </a:t>
            </a:r>
          </a:p>
        </p:txBody>
      </p:sp>
    </p:spTree>
    <p:extLst>
      <p:ext uri="{BB962C8B-B14F-4D97-AF65-F5344CB8AC3E}">
        <p14:creationId xmlns:p14="http://schemas.microsoft.com/office/powerpoint/2010/main" val="1110426045"/>
      </p:ext>
    </p:extLst>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 of Policy &amp; Ethics Opinion article Reimagining Colleges and Universities to Make Them More Equitable">
            <a:extLst>
              <a:ext uri="{FF2B5EF4-FFF2-40B4-BE49-F238E27FC236}">
                <a16:creationId xmlns:a16="http://schemas.microsoft.com/office/drawing/2014/main" id="{C20989C3-8099-4181-89AE-CC2200841D00}"/>
              </a:ext>
            </a:extLst>
          </p:cNvPr>
          <p:cNvPicPr>
            <a:picLocks noChangeAspect="1"/>
          </p:cNvPicPr>
          <p:nvPr/>
        </p:nvPicPr>
        <p:blipFill>
          <a:blip r:embed="rId3"/>
          <a:stretch>
            <a:fillRect/>
          </a:stretch>
        </p:blipFill>
        <p:spPr>
          <a:xfrm>
            <a:off x="804863" y="438360"/>
            <a:ext cx="7343775" cy="4020717"/>
          </a:xfrm>
          <a:prstGeom prst="rect">
            <a:avLst/>
          </a:prstGeom>
          <a:noFill/>
        </p:spPr>
      </p:pic>
      <p:sp>
        <p:nvSpPr>
          <p:cNvPr id="2" name="Title 1">
            <a:extLst>
              <a:ext uri="{FF2B5EF4-FFF2-40B4-BE49-F238E27FC236}">
                <a16:creationId xmlns:a16="http://schemas.microsoft.com/office/drawing/2014/main" id="{B5D4E494-4265-4076-A515-788EFA2D0410}"/>
              </a:ext>
            </a:extLst>
          </p:cNvPr>
          <p:cNvSpPr>
            <a:spLocks noGrp="1"/>
          </p:cNvSpPr>
          <p:nvPr>
            <p:ph type="title"/>
          </p:nvPr>
        </p:nvSpPr>
        <p:spPr>
          <a:xfrm>
            <a:off x="457200" y="-857250"/>
            <a:ext cx="8229600" cy="857250"/>
          </a:xfrm>
        </p:spPr>
        <p:txBody>
          <a:bodyPr vert="horz" lIns="91440" tIns="45720" rIns="91440" bIns="45720" rtlCol="0" anchor="b">
            <a:normAutofit/>
          </a:bodyPr>
          <a:lstStyle/>
          <a:p>
            <a:r>
              <a:rPr lang="en-US" dirty="0"/>
              <a:t>Reimagining Colleges and Universities to Make Them More Equitable</a:t>
            </a:r>
          </a:p>
        </p:txBody>
      </p:sp>
    </p:spTree>
    <p:extLst>
      <p:ext uri="{BB962C8B-B14F-4D97-AF65-F5344CB8AC3E}">
        <p14:creationId xmlns:p14="http://schemas.microsoft.com/office/powerpoint/2010/main" val="5881575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DA080-9533-46E0-A469-AB0DD964913C}"/>
              </a:ext>
            </a:extLst>
          </p:cNvPr>
          <p:cNvSpPr>
            <a:spLocks noGrp="1"/>
          </p:cNvSpPr>
          <p:nvPr>
            <p:ph type="title"/>
          </p:nvPr>
        </p:nvSpPr>
        <p:spPr/>
        <p:txBody>
          <a:bodyPr>
            <a:normAutofit fontScale="90000"/>
          </a:bodyPr>
          <a:lstStyle/>
          <a:p>
            <a:r>
              <a:rPr lang="en-US" sz="2700" dirty="0"/>
              <a:t>……When our colleges and Universities inform, Affirm, support and enable justice and sustainability</a:t>
            </a:r>
          </a:p>
        </p:txBody>
      </p:sp>
    </p:spTree>
    <p:extLst>
      <p:ext uri="{BB962C8B-B14F-4D97-AF65-F5344CB8AC3E}">
        <p14:creationId xmlns:p14="http://schemas.microsoft.com/office/powerpoint/2010/main" val="3901791110"/>
      </p:ext>
    </p:extLst>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8C8D1-9FDF-4AF2-8A75-E46427CDCF1E}"/>
              </a:ext>
            </a:extLst>
          </p:cNvPr>
          <p:cNvSpPr>
            <a:spLocks noGrp="1"/>
          </p:cNvSpPr>
          <p:nvPr>
            <p:ph type="title"/>
          </p:nvPr>
        </p:nvSpPr>
        <p:spPr/>
        <p:txBody>
          <a:bodyPr>
            <a:normAutofit/>
          </a:bodyPr>
          <a:lstStyle/>
          <a:p>
            <a:r>
              <a:rPr lang="en-US" dirty="0"/>
              <a:t>The Institution Our Society Needs </a:t>
            </a:r>
          </a:p>
        </p:txBody>
      </p:sp>
      <p:sp>
        <p:nvSpPr>
          <p:cNvPr id="7" name="Content Placeholder 6">
            <a:extLst>
              <a:ext uri="{FF2B5EF4-FFF2-40B4-BE49-F238E27FC236}">
                <a16:creationId xmlns:a16="http://schemas.microsoft.com/office/drawing/2014/main" id="{1CA94CD6-4C7D-4E8C-8A65-4B351DF1E9C0}"/>
              </a:ext>
            </a:extLst>
          </p:cNvPr>
          <p:cNvSpPr>
            <a:spLocks noGrp="1"/>
          </p:cNvSpPr>
          <p:nvPr>
            <p:ph idx="1"/>
          </p:nvPr>
        </p:nvSpPr>
        <p:spPr>
          <a:xfrm>
            <a:off x="515257" y="1063230"/>
            <a:ext cx="7695092" cy="3191136"/>
          </a:xfrm>
        </p:spPr>
        <p:txBody>
          <a:bodyPr>
            <a:normAutofit lnSpcReduction="10000"/>
          </a:bodyPr>
          <a:lstStyle/>
          <a:p>
            <a:r>
              <a:rPr lang="en-US" dirty="0">
                <a:solidFill>
                  <a:schemeClr val="accent1"/>
                </a:solidFill>
              </a:rPr>
              <a:t>Support overall economic development</a:t>
            </a:r>
          </a:p>
          <a:p>
            <a:r>
              <a:rPr lang="en-US" dirty="0">
                <a:solidFill>
                  <a:schemeClr val="accent1"/>
                </a:solidFill>
              </a:rPr>
              <a:t>Overcome food and housing insecurity</a:t>
            </a:r>
          </a:p>
          <a:p>
            <a:r>
              <a:rPr lang="en-US" dirty="0">
                <a:solidFill>
                  <a:schemeClr val="accent1"/>
                </a:solidFill>
              </a:rPr>
              <a:t>Enable healthy populations and reduce disparities</a:t>
            </a:r>
          </a:p>
          <a:p>
            <a:r>
              <a:rPr lang="en-US" dirty="0">
                <a:solidFill>
                  <a:schemeClr val="accent1"/>
                </a:solidFill>
              </a:rPr>
              <a:t>Address climate change</a:t>
            </a:r>
          </a:p>
          <a:p>
            <a:r>
              <a:rPr lang="en-US" dirty="0">
                <a:solidFill>
                  <a:schemeClr val="accent1"/>
                </a:solidFill>
              </a:rPr>
              <a:t>Educate this and future generations</a:t>
            </a:r>
          </a:p>
          <a:p>
            <a:r>
              <a:rPr lang="en-US" dirty="0">
                <a:solidFill>
                  <a:schemeClr val="accent1"/>
                </a:solidFill>
              </a:rPr>
              <a:t>Promote justice and social mobility</a:t>
            </a:r>
          </a:p>
          <a:p>
            <a:r>
              <a:rPr lang="en-US" dirty="0">
                <a:solidFill>
                  <a:schemeClr val="accent1"/>
                </a:solidFill>
              </a:rPr>
              <a:t>And, and , and ……..</a:t>
            </a:r>
          </a:p>
          <a:p>
            <a:endParaRPr lang="en-US" dirty="0">
              <a:solidFill>
                <a:schemeClr val="accent1"/>
              </a:solidFill>
            </a:endParaRPr>
          </a:p>
          <a:p>
            <a:endParaRPr lang="en-US" dirty="0">
              <a:solidFill>
                <a:schemeClr val="accent1"/>
              </a:solidFill>
            </a:endParaRPr>
          </a:p>
          <a:p>
            <a:pPr marL="0" indent="0">
              <a:buNone/>
            </a:pPr>
            <a:endParaRPr lang="en-US" dirty="0">
              <a:solidFill>
                <a:schemeClr val="accent1"/>
              </a:solidFill>
            </a:endParaRPr>
          </a:p>
          <a:p>
            <a:pPr marL="0" indent="0">
              <a:buNone/>
            </a:pPr>
            <a:endParaRPr lang="en-US" dirty="0">
              <a:solidFill>
                <a:schemeClr val="accent1"/>
              </a:solidFill>
            </a:endParaRPr>
          </a:p>
          <a:p>
            <a:endParaRPr lang="en-US" dirty="0">
              <a:solidFill>
                <a:schemeClr val="accent1"/>
              </a:solidFill>
            </a:endParaRPr>
          </a:p>
          <a:p>
            <a:endParaRPr lang="en-US" dirty="0">
              <a:solidFill>
                <a:schemeClr val="accent1"/>
              </a:solidFill>
            </a:endParaRPr>
          </a:p>
          <a:p>
            <a:pPr marL="0" indent="0">
              <a:buNone/>
            </a:pPr>
            <a:endParaRPr lang="en-US" dirty="0">
              <a:solidFill>
                <a:schemeClr val="accent1"/>
              </a:solidFill>
            </a:endParaRPr>
          </a:p>
          <a:p>
            <a:endParaRPr lang="en-US" dirty="0">
              <a:solidFill>
                <a:schemeClr val="accent1"/>
              </a:solidFill>
            </a:endParaRPr>
          </a:p>
          <a:p>
            <a:pPr marL="0" indent="0">
              <a:buNone/>
            </a:pPr>
            <a:endParaRPr lang="en-US" dirty="0">
              <a:solidFill>
                <a:schemeClr val="accent1"/>
              </a:solidFill>
            </a:endParaRPr>
          </a:p>
          <a:p>
            <a:pPr marL="0" indent="0">
              <a:buNone/>
            </a:pPr>
            <a:endParaRPr lang="en-US" dirty="0">
              <a:solidFill>
                <a:schemeClr val="accent1"/>
              </a:solidFill>
            </a:endParaRPr>
          </a:p>
        </p:txBody>
      </p:sp>
    </p:spTree>
    <p:extLst>
      <p:ext uri="{BB962C8B-B14F-4D97-AF65-F5344CB8AC3E}">
        <p14:creationId xmlns:p14="http://schemas.microsoft.com/office/powerpoint/2010/main" val="1030892848"/>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DA080-9533-46E0-A469-AB0DD964913C}"/>
              </a:ext>
            </a:extLst>
          </p:cNvPr>
          <p:cNvSpPr>
            <a:spLocks noGrp="1"/>
          </p:cNvSpPr>
          <p:nvPr>
            <p:ph type="title"/>
          </p:nvPr>
        </p:nvSpPr>
        <p:spPr/>
        <p:txBody>
          <a:bodyPr>
            <a:normAutofit/>
          </a:bodyPr>
          <a:lstStyle/>
          <a:p>
            <a:r>
              <a:rPr lang="en-US" sz="2700" dirty="0"/>
              <a:t>“Never Let a Good Crisis go to waste” </a:t>
            </a:r>
            <a:r>
              <a:rPr lang="en-US" sz="1800" dirty="0"/>
              <a:t>….Winston Churchill (and likely a bunch of other folks)</a:t>
            </a:r>
            <a:endParaRPr lang="en-US" sz="2700" dirty="0"/>
          </a:p>
        </p:txBody>
      </p:sp>
    </p:spTree>
    <p:extLst>
      <p:ext uri="{BB962C8B-B14F-4D97-AF65-F5344CB8AC3E}">
        <p14:creationId xmlns:p14="http://schemas.microsoft.com/office/powerpoint/2010/main" val="2757751760"/>
      </p:ext>
    </p:extLst>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8C8D1-9FDF-4AF2-8A75-E46427CDCF1E}"/>
              </a:ext>
            </a:extLst>
          </p:cNvPr>
          <p:cNvSpPr>
            <a:spLocks noGrp="1"/>
          </p:cNvSpPr>
          <p:nvPr>
            <p:ph type="title"/>
          </p:nvPr>
        </p:nvSpPr>
        <p:spPr>
          <a:xfrm>
            <a:off x="457200" y="205979"/>
            <a:ext cx="8229600" cy="857250"/>
          </a:xfrm>
        </p:spPr>
        <p:txBody>
          <a:bodyPr anchor="ctr">
            <a:normAutofit/>
          </a:bodyPr>
          <a:lstStyle/>
          <a:p>
            <a:r>
              <a:rPr lang="en-US" dirty="0"/>
              <a:t>Enlarging Our Vision of Academic Work: </a:t>
            </a:r>
            <a:r>
              <a:rPr lang="en-US" b="1" dirty="0"/>
              <a:t>Teaching </a:t>
            </a:r>
          </a:p>
        </p:txBody>
      </p:sp>
      <p:graphicFrame>
        <p:nvGraphicFramePr>
          <p:cNvPr id="9" name="Content Placeholder 6">
            <a:extLst>
              <a:ext uri="{FF2B5EF4-FFF2-40B4-BE49-F238E27FC236}">
                <a16:creationId xmlns:a16="http://schemas.microsoft.com/office/drawing/2014/main" id="{28238AB2-95DE-4D9C-8F73-C8181E6B26B9}"/>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922461774"/>
              </p:ext>
            </p:extLst>
          </p:nvPr>
        </p:nvGraphicFramePr>
        <p:xfrm>
          <a:off x="457200" y="1200151"/>
          <a:ext cx="8229600" cy="3394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14550187"/>
      </p:ext>
    </p:extLst>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8C8D1-9FDF-4AF2-8A75-E46427CDCF1E}"/>
              </a:ext>
            </a:extLst>
          </p:cNvPr>
          <p:cNvSpPr>
            <a:spLocks noGrp="1"/>
          </p:cNvSpPr>
          <p:nvPr>
            <p:ph type="title"/>
          </p:nvPr>
        </p:nvSpPr>
        <p:spPr>
          <a:xfrm>
            <a:off x="457200" y="205979"/>
            <a:ext cx="8229600" cy="857250"/>
          </a:xfrm>
        </p:spPr>
        <p:txBody>
          <a:bodyPr anchor="ctr">
            <a:normAutofit/>
          </a:bodyPr>
          <a:lstStyle/>
          <a:p>
            <a:r>
              <a:rPr lang="en-US" dirty="0"/>
              <a:t>Enlarging Our Vision of Academic Work: </a:t>
            </a:r>
            <a:r>
              <a:rPr lang="en-US" b="1" dirty="0"/>
              <a:t>Research</a:t>
            </a:r>
            <a:r>
              <a:rPr lang="en-US" dirty="0"/>
              <a:t> </a:t>
            </a:r>
          </a:p>
        </p:txBody>
      </p:sp>
      <p:graphicFrame>
        <p:nvGraphicFramePr>
          <p:cNvPr id="9" name="Content Placeholder 6">
            <a:extLst>
              <a:ext uri="{FF2B5EF4-FFF2-40B4-BE49-F238E27FC236}">
                <a16:creationId xmlns:a16="http://schemas.microsoft.com/office/drawing/2014/main" id="{1C276477-24D3-410F-8CC9-C9B45ADB5225}"/>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616738696"/>
              </p:ext>
            </p:extLst>
          </p:nvPr>
        </p:nvGraphicFramePr>
        <p:xfrm>
          <a:off x="457200" y="1200151"/>
          <a:ext cx="8229600" cy="3394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30551011"/>
      </p:ext>
    </p:extLst>
  </p:cSld>
  <p:clrMapOvr>
    <a:masterClrMapping/>
  </p:clrMapOvr>
  <p:transition spd="slow">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8C8D1-9FDF-4AF2-8A75-E46427CDCF1E}"/>
              </a:ext>
            </a:extLst>
          </p:cNvPr>
          <p:cNvSpPr>
            <a:spLocks noGrp="1"/>
          </p:cNvSpPr>
          <p:nvPr>
            <p:ph type="title"/>
          </p:nvPr>
        </p:nvSpPr>
        <p:spPr/>
        <p:txBody>
          <a:bodyPr>
            <a:normAutofit/>
          </a:bodyPr>
          <a:lstStyle/>
          <a:p>
            <a:r>
              <a:rPr lang="en-US" dirty="0"/>
              <a:t>Enlarging Our Vision of Academic Work: </a:t>
            </a:r>
            <a:r>
              <a:rPr lang="en-US" b="1" dirty="0"/>
              <a:t>Service</a:t>
            </a:r>
          </a:p>
        </p:txBody>
      </p:sp>
      <p:sp>
        <p:nvSpPr>
          <p:cNvPr id="7" name="Content Placeholder 6">
            <a:extLst>
              <a:ext uri="{FF2B5EF4-FFF2-40B4-BE49-F238E27FC236}">
                <a16:creationId xmlns:a16="http://schemas.microsoft.com/office/drawing/2014/main" id="{1CA94CD6-4C7D-4E8C-8A65-4B351DF1E9C0}"/>
              </a:ext>
            </a:extLst>
          </p:cNvPr>
          <p:cNvSpPr>
            <a:spLocks noGrp="1"/>
          </p:cNvSpPr>
          <p:nvPr>
            <p:ph idx="1"/>
          </p:nvPr>
        </p:nvSpPr>
        <p:spPr>
          <a:xfrm>
            <a:off x="515257" y="1287780"/>
            <a:ext cx="7695092" cy="2966586"/>
          </a:xfrm>
        </p:spPr>
        <p:txBody>
          <a:bodyPr>
            <a:normAutofit/>
          </a:bodyPr>
          <a:lstStyle/>
          <a:p>
            <a:r>
              <a:rPr lang="en-US" dirty="0"/>
              <a:t>What counts as service? </a:t>
            </a:r>
          </a:p>
          <a:p>
            <a:r>
              <a:rPr lang="en-US" dirty="0"/>
              <a:t>Service to whom? How defined, measured and valued? Within the institution? Within the field? Within the state, region, nation and internationally?</a:t>
            </a:r>
          </a:p>
          <a:p>
            <a:r>
              <a:rPr lang="en-US" dirty="0"/>
              <a:t>What priority at individual, unit and institution levels?</a:t>
            </a:r>
          </a:p>
          <a:p>
            <a:r>
              <a:rPr lang="en-US" dirty="0"/>
              <a:t>What role for academic citizenship?</a:t>
            </a:r>
          </a:p>
          <a:p>
            <a:endParaRPr lang="en-US" dirty="0">
              <a:solidFill>
                <a:schemeClr val="accent1"/>
              </a:solidFill>
            </a:endParaRPr>
          </a:p>
          <a:p>
            <a:endParaRPr lang="en-US" dirty="0">
              <a:solidFill>
                <a:schemeClr val="accent1"/>
              </a:solidFill>
            </a:endParaRPr>
          </a:p>
          <a:p>
            <a:pPr marL="0" indent="0">
              <a:buNone/>
            </a:pPr>
            <a:endParaRPr lang="en-US" dirty="0">
              <a:solidFill>
                <a:schemeClr val="accent1"/>
              </a:solidFill>
            </a:endParaRPr>
          </a:p>
          <a:p>
            <a:pPr marL="0" indent="0">
              <a:buNone/>
            </a:pPr>
            <a:endParaRPr lang="en-US" dirty="0">
              <a:solidFill>
                <a:schemeClr val="accent1"/>
              </a:solidFill>
            </a:endParaRPr>
          </a:p>
          <a:p>
            <a:endParaRPr lang="en-US" dirty="0">
              <a:solidFill>
                <a:schemeClr val="accent1"/>
              </a:solidFill>
            </a:endParaRPr>
          </a:p>
          <a:p>
            <a:endParaRPr lang="en-US" dirty="0">
              <a:solidFill>
                <a:schemeClr val="accent1"/>
              </a:solidFill>
            </a:endParaRPr>
          </a:p>
          <a:p>
            <a:pPr marL="0" indent="0">
              <a:buNone/>
            </a:pPr>
            <a:endParaRPr lang="en-US" dirty="0">
              <a:solidFill>
                <a:schemeClr val="accent1"/>
              </a:solidFill>
            </a:endParaRPr>
          </a:p>
          <a:p>
            <a:endParaRPr lang="en-US" dirty="0">
              <a:solidFill>
                <a:schemeClr val="accent1"/>
              </a:solidFill>
            </a:endParaRPr>
          </a:p>
          <a:p>
            <a:pPr marL="0" indent="0">
              <a:buNone/>
            </a:pPr>
            <a:endParaRPr lang="en-US" dirty="0">
              <a:solidFill>
                <a:schemeClr val="accent1"/>
              </a:solidFill>
            </a:endParaRPr>
          </a:p>
          <a:p>
            <a:pPr marL="0" indent="0">
              <a:buNone/>
            </a:pPr>
            <a:endParaRPr lang="en-US" dirty="0">
              <a:solidFill>
                <a:schemeClr val="accent1"/>
              </a:solidFill>
            </a:endParaRPr>
          </a:p>
        </p:txBody>
      </p:sp>
    </p:spTree>
    <p:extLst>
      <p:ext uri="{BB962C8B-B14F-4D97-AF65-F5344CB8AC3E}">
        <p14:creationId xmlns:p14="http://schemas.microsoft.com/office/powerpoint/2010/main" val="4227631305"/>
      </p:ext>
    </p:extLst>
  </p:cSld>
  <p:clrMapOvr>
    <a:masterClrMapping/>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8C8D1-9FDF-4AF2-8A75-E46427CDCF1E}"/>
              </a:ext>
            </a:extLst>
          </p:cNvPr>
          <p:cNvSpPr>
            <a:spLocks noGrp="1"/>
          </p:cNvSpPr>
          <p:nvPr>
            <p:ph type="title"/>
          </p:nvPr>
        </p:nvSpPr>
        <p:spPr>
          <a:xfrm>
            <a:off x="457200" y="205979"/>
            <a:ext cx="8229600" cy="857250"/>
          </a:xfrm>
        </p:spPr>
        <p:txBody>
          <a:bodyPr anchor="ctr">
            <a:normAutofit/>
          </a:bodyPr>
          <a:lstStyle/>
          <a:p>
            <a:r>
              <a:rPr lang="en-US" dirty="0"/>
              <a:t>Other Work That Is Needed </a:t>
            </a:r>
          </a:p>
        </p:txBody>
      </p:sp>
      <p:graphicFrame>
        <p:nvGraphicFramePr>
          <p:cNvPr id="9" name="Content Placeholder 6">
            <a:extLst>
              <a:ext uri="{FF2B5EF4-FFF2-40B4-BE49-F238E27FC236}">
                <a16:creationId xmlns:a16="http://schemas.microsoft.com/office/drawing/2014/main" id="{CE11077C-6DF0-4AB8-85BA-23415EEF471F}"/>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957835819"/>
              </p:ext>
            </p:extLst>
          </p:nvPr>
        </p:nvGraphicFramePr>
        <p:xfrm>
          <a:off x="457200" y="1200151"/>
          <a:ext cx="8229600" cy="3394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13232964"/>
      </p:ext>
    </p:extLst>
  </p:cSld>
  <p:clrMapOvr>
    <a:masterClrMapping/>
  </p:clrMapOvr>
  <p:transition spd="slow">
    <p:pu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DA080-9533-46E0-A469-AB0DD964913C}"/>
              </a:ext>
            </a:extLst>
          </p:cNvPr>
          <p:cNvSpPr>
            <a:spLocks noGrp="1"/>
          </p:cNvSpPr>
          <p:nvPr>
            <p:ph type="title"/>
          </p:nvPr>
        </p:nvSpPr>
        <p:spPr/>
        <p:txBody>
          <a:bodyPr>
            <a:normAutofit fontScale="90000"/>
          </a:bodyPr>
          <a:lstStyle/>
          <a:p>
            <a:r>
              <a:rPr lang="en-US" sz="2700" dirty="0"/>
              <a:t>Systemic Change work must be top-down and bottom-up….academic work is central to both!</a:t>
            </a:r>
          </a:p>
        </p:txBody>
      </p:sp>
    </p:spTree>
    <p:extLst>
      <p:ext uri="{BB962C8B-B14F-4D97-AF65-F5344CB8AC3E}">
        <p14:creationId xmlns:p14="http://schemas.microsoft.com/office/powerpoint/2010/main" val="2768490690"/>
      </p:ext>
    </p:extLst>
  </p:cSld>
  <p:clrMapOvr>
    <a:masterClrMapping/>
  </p:clrMapOvr>
  <p:transition spd="slow">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of SEA Change Awards">
            <a:extLst>
              <a:ext uri="{FF2B5EF4-FFF2-40B4-BE49-F238E27FC236}">
                <a16:creationId xmlns:a16="http://schemas.microsoft.com/office/drawing/2014/main" id="{1178FA51-6648-4630-A6DA-93FD072375D6}"/>
              </a:ext>
            </a:extLst>
          </p:cNvPr>
          <p:cNvPicPr>
            <a:picLocks noChangeAspect="1"/>
          </p:cNvPicPr>
          <p:nvPr/>
        </p:nvPicPr>
        <p:blipFill>
          <a:blip r:embed="rId3"/>
          <a:stretch>
            <a:fillRect/>
          </a:stretch>
        </p:blipFill>
        <p:spPr>
          <a:xfrm>
            <a:off x="5365212" y="0"/>
            <a:ext cx="2635788" cy="5143500"/>
          </a:xfrm>
          <a:prstGeom prst="rect">
            <a:avLst/>
          </a:prstGeom>
        </p:spPr>
      </p:pic>
      <p:pic>
        <p:nvPicPr>
          <p:cNvPr id="4" name="Picture 3" descr="Image of SEA Change Institute/Community Awards">
            <a:extLst>
              <a:ext uri="{FF2B5EF4-FFF2-40B4-BE49-F238E27FC236}">
                <a16:creationId xmlns:a16="http://schemas.microsoft.com/office/drawing/2014/main" id="{2E18AEA3-22A6-4DD0-A445-F7202759D738}"/>
              </a:ext>
            </a:extLst>
          </p:cNvPr>
          <p:cNvPicPr>
            <a:picLocks noChangeAspect="1"/>
          </p:cNvPicPr>
          <p:nvPr/>
        </p:nvPicPr>
        <p:blipFill>
          <a:blip r:embed="rId4"/>
          <a:stretch>
            <a:fillRect/>
          </a:stretch>
        </p:blipFill>
        <p:spPr>
          <a:xfrm>
            <a:off x="1755506" y="1206754"/>
            <a:ext cx="2723115" cy="2729991"/>
          </a:xfrm>
          <a:prstGeom prst="rect">
            <a:avLst/>
          </a:prstGeom>
        </p:spPr>
      </p:pic>
      <p:sp>
        <p:nvSpPr>
          <p:cNvPr id="2" name="Title 1">
            <a:extLst>
              <a:ext uri="{FF2B5EF4-FFF2-40B4-BE49-F238E27FC236}">
                <a16:creationId xmlns:a16="http://schemas.microsoft.com/office/drawing/2014/main" id="{6A982729-5E9C-4B3B-A9B0-07342E4A843C}"/>
              </a:ext>
            </a:extLst>
          </p:cNvPr>
          <p:cNvSpPr>
            <a:spLocks noGrp="1"/>
          </p:cNvSpPr>
          <p:nvPr>
            <p:ph type="title"/>
          </p:nvPr>
        </p:nvSpPr>
        <p:spPr>
          <a:xfrm>
            <a:off x="457200" y="-857250"/>
            <a:ext cx="8229600" cy="857250"/>
          </a:xfrm>
        </p:spPr>
        <p:txBody>
          <a:bodyPr vert="horz" lIns="91440" tIns="45720" rIns="91440" bIns="45720" rtlCol="0" anchor="b">
            <a:normAutofit/>
          </a:bodyPr>
          <a:lstStyle/>
          <a:p>
            <a:r>
              <a:rPr lang="en-US" dirty="0"/>
              <a:t>AAAS SEA CHANGE AWARDS</a:t>
            </a:r>
          </a:p>
        </p:txBody>
      </p:sp>
    </p:spTree>
    <p:extLst>
      <p:ext uri="{BB962C8B-B14F-4D97-AF65-F5344CB8AC3E}">
        <p14:creationId xmlns:p14="http://schemas.microsoft.com/office/powerpoint/2010/main" val="2736316967"/>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1" name="Picture 2" descr="Image of pair of glasses focusing on the lens">
            <a:extLst>
              <a:ext uri="{FF2B5EF4-FFF2-40B4-BE49-F238E27FC236}">
                <a16:creationId xmlns:a16="http://schemas.microsoft.com/office/drawing/2014/main" id="{AAD9439F-4B01-420A-9D45-FB982E16A0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5962" y="911768"/>
            <a:ext cx="4642869" cy="5085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a:extLst>
              <a:ext uri="{FF2B5EF4-FFF2-40B4-BE49-F238E27FC236}">
                <a16:creationId xmlns:a16="http://schemas.microsoft.com/office/drawing/2014/main" id="{352141D3-C2A6-48FD-8DEC-3ADF1096C4D4}"/>
              </a:ext>
            </a:extLst>
          </p:cNvPr>
          <p:cNvSpPr>
            <a:spLocks noGrp="1"/>
          </p:cNvSpPr>
          <p:nvPr>
            <p:ph type="title"/>
          </p:nvPr>
        </p:nvSpPr>
        <p:spPr>
          <a:xfrm>
            <a:off x="457200" y="205979"/>
            <a:ext cx="8229600" cy="857250"/>
          </a:xfrm>
        </p:spPr>
        <p:txBody>
          <a:bodyPr>
            <a:normAutofit fontScale="90000"/>
          </a:bodyPr>
          <a:lstStyle/>
          <a:p>
            <a:r>
              <a:rPr lang="en-US" sz="3100" dirty="0"/>
              <a:t>New Lenses and New Frames</a:t>
            </a:r>
            <a:br>
              <a:rPr lang="en-US" dirty="0"/>
            </a:br>
            <a:r>
              <a:rPr lang="en-US" dirty="0"/>
              <a:t> Lessons from COVID-- Beyond 20/20 Vision</a:t>
            </a:r>
          </a:p>
        </p:txBody>
      </p:sp>
    </p:spTree>
    <p:extLst>
      <p:ext uri="{BB962C8B-B14F-4D97-AF65-F5344CB8AC3E}">
        <p14:creationId xmlns:p14="http://schemas.microsoft.com/office/powerpoint/2010/main" val="1694978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8C8D1-9FDF-4AF2-8A75-E46427CDCF1E}"/>
              </a:ext>
            </a:extLst>
          </p:cNvPr>
          <p:cNvSpPr>
            <a:spLocks noGrp="1"/>
          </p:cNvSpPr>
          <p:nvPr>
            <p:ph type="title"/>
          </p:nvPr>
        </p:nvSpPr>
        <p:spPr>
          <a:xfrm>
            <a:off x="297180" y="449579"/>
            <a:ext cx="8229600" cy="727949"/>
          </a:xfrm>
        </p:spPr>
        <p:txBody>
          <a:bodyPr anchor="ctr">
            <a:normAutofit fontScale="90000"/>
          </a:bodyPr>
          <a:lstStyle/>
          <a:p>
            <a:r>
              <a:rPr lang="en-US" dirty="0"/>
              <a:t>NASEM Committee </a:t>
            </a:r>
            <a:br>
              <a:rPr lang="en-US" dirty="0"/>
            </a:br>
            <a:r>
              <a:rPr lang="en-US" sz="2200" dirty="0"/>
              <a:t>Investigating the Potential Impact of COVID-19 on the Careers of Women in Academic Science, Engineering, and Medicine</a:t>
            </a:r>
            <a:br>
              <a:rPr lang="en-US" b="1" dirty="0"/>
            </a:br>
            <a:br>
              <a:rPr lang="en-US" dirty="0"/>
            </a:br>
            <a:endParaRPr lang="en-US" dirty="0"/>
          </a:p>
        </p:txBody>
      </p:sp>
      <p:sp>
        <p:nvSpPr>
          <p:cNvPr id="7" name="Content Placeholder 6">
            <a:extLst>
              <a:ext uri="{FF2B5EF4-FFF2-40B4-BE49-F238E27FC236}">
                <a16:creationId xmlns:a16="http://schemas.microsoft.com/office/drawing/2014/main" id="{1CA94CD6-4C7D-4E8C-8A65-4B351DF1E9C0}"/>
              </a:ext>
            </a:extLst>
          </p:cNvPr>
          <p:cNvSpPr>
            <a:spLocks noGrp="1"/>
          </p:cNvSpPr>
          <p:nvPr>
            <p:ph sz="half" idx="1"/>
          </p:nvPr>
        </p:nvSpPr>
        <p:spPr>
          <a:xfrm>
            <a:off x="609600" y="1298972"/>
            <a:ext cx="4213860" cy="2545556"/>
          </a:xfrm>
        </p:spPr>
        <p:txBody>
          <a:bodyPr>
            <a:normAutofit/>
          </a:bodyPr>
          <a:lstStyle/>
          <a:p>
            <a:pPr fontAlgn="base">
              <a:lnSpc>
                <a:spcPct val="90000"/>
              </a:lnSpc>
            </a:pPr>
            <a:r>
              <a:rPr lang="en-US" sz="1800" dirty="0"/>
              <a:t>Whether ongoing interventions help or harm women in academic research</a:t>
            </a:r>
          </a:p>
          <a:p>
            <a:pPr fontAlgn="base">
              <a:lnSpc>
                <a:spcPct val="90000"/>
              </a:lnSpc>
            </a:pPr>
            <a:r>
              <a:rPr lang="en-US" sz="1800" dirty="0"/>
              <a:t>If these interventions impact women and men differently;</a:t>
            </a:r>
          </a:p>
          <a:p>
            <a:pPr fontAlgn="base">
              <a:lnSpc>
                <a:spcPct val="90000"/>
              </a:lnSpc>
            </a:pPr>
            <a:r>
              <a:rPr lang="en-US" sz="1800" dirty="0"/>
              <a:t>What unique challenges are women in academic research facing in light of COVID-19</a:t>
            </a:r>
          </a:p>
          <a:p>
            <a:pPr fontAlgn="base">
              <a:lnSpc>
                <a:spcPct val="90000"/>
              </a:lnSpc>
            </a:pPr>
            <a:r>
              <a:rPr lang="en-US" sz="1800" dirty="0"/>
              <a:t>How these elements may impact the research careers of women in SEM.</a:t>
            </a:r>
          </a:p>
          <a:p>
            <a:pPr marL="0" indent="0">
              <a:lnSpc>
                <a:spcPct val="90000"/>
              </a:lnSpc>
              <a:buNone/>
            </a:pPr>
            <a:endParaRPr lang="en-US" sz="1800" dirty="0"/>
          </a:p>
          <a:p>
            <a:pPr marL="0" indent="0">
              <a:lnSpc>
                <a:spcPct val="90000"/>
              </a:lnSpc>
              <a:buNone/>
            </a:pPr>
            <a:endParaRPr lang="en-US" sz="1800" dirty="0"/>
          </a:p>
          <a:p>
            <a:pPr marL="0" indent="0">
              <a:lnSpc>
                <a:spcPct val="90000"/>
              </a:lnSpc>
              <a:buNone/>
            </a:pPr>
            <a:endParaRPr lang="en-US" sz="1800" dirty="0"/>
          </a:p>
          <a:p>
            <a:pPr>
              <a:lnSpc>
                <a:spcPct val="90000"/>
              </a:lnSpc>
            </a:pPr>
            <a:endParaRPr lang="en-US" sz="1800" dirty="0"/>
          </a:p>
          <a:p>
            <a:pPr marL="0" indent="0">
              <a:lnSpc>
                <a:spcPct val="90000"/>
              </a:lnSpc>
              <a:buNone/>
            </a:pPr>
            <a:endParaRPr lang="en-US" sz="1800" dirty="0"/>
          </a:p>
          <a:p>
            <a:pPr marL="0" indent="0">
              <a:lnSpc>
                <a:spcPct val="90000"/>
              </a:lnSpc>
              <a:buNone/>
            </a:pPr>
            <a:endParaRPr lang="en-US" sz="1800" dirty="0"/>
          </a:p>
        </p:txBody>
      </p:sp>
      <p:pic>
        <p:nvPicPr>
          <p:cNvPr id="4" name="Picture 3" descr="Image of the National Academy of Sciences-Engineering-Medicine Consensus Study Report">
            <a:extLst>
              <a:ext uri="{FF2B5EF4-FFF2-40B4-BE49-F238E27FC236}">
                <a16:creationId xmlns:a16="http://schemas.microsoft.com/office/drawing/2014/main" id="{DB5E49D6-B608-43FC-963A-BC706FA4D624}"/>
              </a:ext>
            </a:extLst>
          </p:cNvPr>
          <p:cNvPicPr>
            <a:picLocks noChangeAspect="1"/>
          </p:cNvPicPr>
          <p:nvPr/>
        </p:nvPicPr>
        <p:blipFill>
          <a:blip r:embed="rId3"/>
          <a:stretch>
            <a:fillRect/>
          </a:stretch>
        </p:blipFill>
        <p:spPr>
          <a:xfrm>
            <a:off x="5599021" y="1003559"/>
            <a:ext cx="2592479" cy="3690362"/>
          </a:xfrm>
          <a:prstGeom prst="rect">
            <a:avLst/>
          </a:prstGeom>
          <a:noFill/>
        </p:spPr>
      </p:pic>
    </p:spTree>
    <p:extLst>
      <p:ext uri="{BB962C8B-B14F-4D97-AF65-F5344CB8AC3E}">
        <p14:creationId xmlns:p14="http://schemas.microsoft.com/office/powerpoint/2010/main" val="4010458186"/>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8C8D1-9FDF-4AF2-8A75-E46427CDCF1E}"/>
              </a:ext>
            </a:extLst>
          </p:cNvPr>
          <p:cNvSpPr>
            <a:spLocks noGrp="1"/>
          </p:cNvSpPr>
          <p:nvPr>
            <p:ph type="title"/>
          </p:nvPr>
        </p:nvSpPr>
        <p:spPr>
          <a:xfrm>
            <a:off x="457200" y="205979"/>
            <a:ext cx="8229600" cy="857250"/>
          </a:xfrm>
        </p:spPr>
        <p:txBody>
          <a:bodyPr anchor="ctr">
            <a:normAutofit/>
          </a:bodyPr>
          <a:lstStyle/>
          <a:p>
            <a:r>
              <a:rPr lang="en-US" dirty="0"/>
              <a:t>COVID Impacts</a:t>
            </a:r>
          </a:p>
        </p:txBody>
      </p:sp>
      <p:graphicFrame>
        <p:nvGraphicFramePr>
          <p:cNvPr id="9" name="Content Placeholder 6" descr="Covid Impacts in six boxes &#10;Loss of boundary control&#10;Increased Workload&#10;Loss of productivity and decreased work efficiency&#10;Increased stressors and effects on personal well being&#10;Life-Childcare, eldercare and sandwiched care&#10;Ambivalent institutional responses">
            <a:extLst>
              <a:ext uri="{FF2B5EF4-FFF2-40B4-BE49-F238E27FC236}">
                <a16:creationId xmlns:a16="http://schemas.microsoft.com/office/drawing/2014/main" id="{C605CC6E-592C-40D9-91D2-2C500A41E2E8}"/>
              </a:ext>
            </a:extLst>
          </p:cNvPr>
          <p:cNvGraphicFramePr>
            <a:graphicFrameLocks noGrp="1"/>
          </p:cNvGraphicFramePr>
          <p:nvPr>
            <p:ph idx="1"/>
            <p:extLst>
              <p:ext uri="{D42A27DB-BD31-4B8C-83A1-F6EECF244321}">
                <p14:modId xmlns:p14="http://schemas.microsoft.com/office/powerpoint/2010/main" val="795342104"/>
              </p:ext>
            </p:extLst>
          </p:nvPr>
        </p:nvGraphicFramePr>
        <p:xfrm>
          <a:off x="457200" y="1113006"/>
          <a:ext cx="8229600" cy="3394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38567703"/>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hart, bar chart&#10;&#10;Effects of the COVID-19 Pandemic on Work Effectiveness of Women In Academic STEMM (N = 763)&#10;&#10;Graph can be found here https://www.nap.edu/download/26061">
            <a:extLst>
              <a:ext uri="{FF2B5EF4-FFF2-40B4-BE49-F238E27FC236}">
                <a16:creationId xmlns:a16="http://schemas.microsoft.com/office/drawing/2014/main" id="{2E0E4614-4F5D-4B95-B934-05FCB216A827}"/>
              </a:ext>
            </a:extLst>
          </p:cNvPr>
          <p:cNvPicPr>
            <a:picLocks noGrp="1" noChangeAspect="1"/>
          </p:cNvPicPr>
          <p:nvPr>
            <p:ph idx="1"/>
          </p:nvPr>
        </p:nvPicPr>
        <p:blipFill>
          <a:blip r:embed="rId2"/>
          <a:stretch>
            <a:fillRect/>
          </a:stretch>
        </p:blipFill>
        <p:spPr>
          <a:xfrm>
            <a:off x="804863" y="768830"/>
            <a:ext cx="7343775" cy="3359777"/>
          </a:xfrm>
          <a:prstGeom prst="rect">
            <a:avLst/>
          </a:prstGeom>
          <a:noFill/>
        </p:spPr>
      </p:pic>
      <p:sp>
        <p:nvSpPr>
          <p:cNvPr id="2" name="Title 1">
            <a:extLst>
              <a:ext uri="{FF2B5EF4-FFF2-40B4-BE49-F238E27FC236}">
                <a16:creationId xmlns:a16="http://schemas.microsoft.com/office/drawing/2014/main" id="{0890204B-2D37-4D13-AC86-EBD43BD29BEB}"/>
              </a:ext>
            </a:extLst>
          </p:cNvPr>
          <p:cNvSpPr>
            <a:spLocks noGrp="1"/>
          </p:cNvSpPr>
          <p:nvPr>
            <p:ph type="title"/>
          </p:nvPr>
        </p:nvSpPr>
        <p:spPr>
          <a:xfrm>
            <a:off x="457200" y="-857250"/>
            <a:ext cx="8229600" cy="857250"/>
          </a:xfrm>
        </p:spPr>
        <p:txBody>
          <a:bodyPr vert="horz" lIns="91440" tIns="45720" rIns="91440" bIns="45720" rtlCol="0" anchor="b">
            <a:normAutofit/>
          </a:bodyPr>
          <a:lstStyle/>
          <a:p>
            <a:r>
              <a:rPr lang="en-US" dirty="0"/>
              <a:t>Effects of the COVID-19 Pandemic on Work Effectiveness of Women in Academic STEMM</a:t>
            </a:r>
          </a:p>
        </p:txBody>
      </p:sp>
    </p:spTree>
    <p:extLst>
      <p:ext uri="{BB962C8B-B14F-4D97-AF65-F5344CB8AC3E}">
        <p14:creationId xmlns:p14="http://schemas.microsoft.com/office/powerpoint/2010/main" val="3672149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raph of Challenges and Coping Strategies of Women in Academic STEMM Related to  Childcare Demands due to the COVID-19 Pandemic">
            <a:extLst>
              <a:ext uri="{FF2B5EF4-FFF2-40B4-BE49-F238E27FC236}">
                <a16:creationId xmlns:a16="http://schemas.microsoft.com/office/drawing/2014/main" id="{F18FD773-0902-40E8-85DB-11E1B8A218CD}"/>
              </a:ext>
            </a:extLst>
          </p:cNvPr>
          <p:cNvPicPr>
            <a:picLocks noGrp="1" noChangeAspect="1"/>
          </p:cNvPicPr>
          <p:nvPr>
            <p:ph idx="1"/>
          </p:nvPr>
        </p:nvPicPr>
        <p:blipFill>
          <a:blip r:embed="rId2"/>
          <a:stretch>
            <a:fillRect/>
          </a:stretch>
        </p:blipFill>
        <p:spPr>
          <a:xfrm>
            <a:off x="804863" y="162969"/>
            <a:ext cx="7343775" cy="4571499"/>
          </a:xfrm>
          <a:prstGeom prst="rect">
            <a:avLst/>
          </a:prstGeom>
          <a:noFill/>
        </p:spPr>
      </p:pic>
      <p:sp>
        <p:nvSpPr>
          <p:cNvPr id="2" name="Title 1">
            <a:extLst>
              <a:ext uri="{FF2B5EF4-FFF2-40B4-BE49-F238E27FC236}">
                <a16:creationId xmlns:a16="http://schemas.microsoft.com/office/drawing/2014/main" id="{0E7B2BBC-0193-4BB2-AA0F-148B6B4C5428}"/>
              </a:ext>
            </a:extLst>
          </p:cNvPr>
          <p:cNvSpPr>
            <a:spLocks noGrp="1"/>
          </p:cNvSpPr>
          <p:nvPr>
            <p:ph type="title"/>
          </p:nvPr>
        </p:nvSpPr>
        <p:spPr>
          <a:xfrm>
            <a:off x="457200" y="-857250"/>
            <a:ext cx="8229600" cy="857250"/>
          </a:xfrm>
        </p:spPr>
        <p:txBody>
          <a:bodyPr vert="horz" lIns="91440" tIns="45720" rIns="91440" bIns="45720" rtlCol="0" anchor="b">
            <a:normAutofit fontScale="90000"/>
          </a:bodyPr>
          <a:lstStyle/>
          <a:p>
            <a:r>
              <a:rPr lang="en-US" dirty="0"/>
              <a:t>Challenges and </a:t>
            </a:r>
            <a:r>
              <a:rPr lang="en-US" dirty="0" err="1"/>
              <a:t>Copin</a:t>
            </a:r>
            <a:r>
              <a:rPr lang="en-US" dirty="0"/>
              <a:t> Strategies of Women in Academic STEMM Related to Childcare Demands due to the COVID-19 Pandemic</a:t>
            </a:r>
          </a:p>
        </p:txBody>
      </p:sp>
    </p:spTree>
    <p:extLst>
      <p:ext uri="{BB962C8B-B14F-4D97-AF65-F5344CB8AC3E}">
        <p14:creationId xmlns:p14="http://schemas.microsoft.com/office/powerpoint/2010/main" val="1762768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8C8D1-9FDF-4AF2-8A75-E46427CDCF1E}"/>
              </a:ext>
            </a:extLst>
          </p:cNvPr>
          <p:cNvSpPr>
            <a:spLocks noGrp="1"/>
          </p:cNvSpPr>
          <p:nvPr>
            <p:ph type="title"/>
          </p:nvPr>
        </p:nvSpPr>
        <p:spPr>
          <a:xfrm>
            <a:off x="297180" y="449579"/>
            <a:ext cx="8229600" cy="727949"/>
          </a:xfrm>
        </p:spPr>
        <p:txBody>
          <a:bodyPr anchor="ctr">
            <a:normAutofit fontScale="90000"/>
          </a:bodyPr>
          <a:lstStyle/>
          <a:p>
            <a:r>
              <a:rPr lang="en-US" dirty="0"/>
              <a:t>NASEM Committee </a:t>
            </a:r>
            <a:br>
              <a:rPr lang="en-US" dirty="0"/>
            </a:br>
            <a:r>
              <a:rPr lang="en-US" sz="2200" dirty="0"/>
              <a:t>Investigating the Potential Impact of COVID-19 on the Careers of Women in Academic Science, Engineering, and Medicine (cont.)</a:t>
            </a:r>
            <a:br>
              <a:rPr lang="en-US" b="1" dirty="0"/>
            </a:br>
            <a:br>
              <a:rPr lang="en-US" dirty="0"/>
            </a:br>
            <a:endParaRPr lang="en-US" dirty="0"/>
          </a:p>
        </p:txBody>
      </p:sp>
      <p:sp>
        <p:nvSpPr>
          <p:cNvPr id="7" name="Content Placeholder 6">
            <a:extLst>
              <a:ext uri="{FF2B5EF4-FFF2-40B4-BE49-F238E27FC236}">
                <a16:creationId xmlns:a16="http://schemas.microsoft.com/office/drawing/2014/main" id="{1CA94CD6-4C7D-4E8C-8A65-4B351DF1E9C0}"/>
              </a:ext>
            </a:extLst>
          </p:cNvPr>
          <p:cNvSpPr>
            <a:spLocks noGrp="1"/>
          </p:cNvSpPr>
          <p:nvPr>
            <p:ph sz="half" idx="1"/>
          </p:nvPr>
        </p:nvSpPr>
        <p:spPr>
          <a:xfrm>
            <a:off x="609600" y="1298972"/>
            <a:ext cx="4213860" cy="3227308"/>
          </a:xfrm>
        </p:spPr>
        <p:txBody>
          <a:bodyPr>
            <a:normAutofit fontScale="85000" lnSpcReduction="20000"/>
          </a:bodyPr>
          <a:lstStyle/>
          <a:p>
            <a:pPr fontAlgn="base">
              <a:lnSpc>
                <a:spcPct val="90000"/>
              </a:lnSpc>
            </a:pPr>
            <a:r>
              <a:rPr lang="en-US" sz="1800" dirty="0"/>
              <a:t>Will we be able to retain the progress made in women’s representation in STEMM, including in leadership roles?</a:t>
            </a:r>
          </a:p>
          <a:p>
            <a:pPr fontAlgn="base">
              <a:lnSpc>
                <a:spcPct val="90000"/>
              </a:lnSpc>
            </a:pPr>
            <a:r>
              <a:rPr lang="en-US" sz="1800" dirty="0"/>
              <a:t>What will be the impacts of “the confluence of social stressors,” especially as systemic racism adds to these for Women of Color?</a:t>
            </a:r>
          </a:p>
          <a:p>
            <a:pPr fontAlgn="base">
              <a:lnSpc>
                <a:spcPct val="90000"/>
              </a:lnSpc>
            </a:pPr>
            <a:r>
              <a:rPr lang="en-US" sz="1800" dirty="0"/>
              <a:t>How will the institution respond to loss of productivity that may be appear disproportionately among women and among some fields? </a:t>
            </a:r>
          </a:p>
          <a:p>
            <a:pPr fontAlgn="base">
              <a:lnSpc>
                <a:spcPct val="90000"/>
              </a:lnSpc>
            </a:pPr>
            <a:r>
              <a:rPr lang="en-US" sz="1800" dirty="0"/>
              <a:t>How will institutional responses be monitored to ensure equitable impacts, such as for tenure track and non-tenure track faculty?</a:t>
            </a:r>
          </a:p>
          <a:p>
            <a:pPr fontAlgn="base">
              <a:lnSpc>
                <a:spcPct val="90000"/>
              </a:lnSpc>
            </a:pPr>
            <a:r>
              <a:rPr lang="en-US" sz="1800" dirty="0"/>
              <a:t>What impacts on collaboration and networking necessary for career success?</a:t>
            </a:r>
          </a:p>
          <a:p>
            <a:pPr fontAlgn="base">
              <a:lnSpc>
                <a:spcPct val="90000"/>
              </a:lnSpc>
            </a:pPr>
            <a:r>
              <a:rPr lang="en-US" sz="1800" dirty="0"/>
              <a:t>What impacts on mental health and well being?</a:t>
            </a:r>
          </a:p>
          <a:p>
            <a:pPr marL="0" indent="0">
              <a:lnSpc>
                <a:spcPct val="90000"/>
              </a:lnSpc>
              <a:buNone/>
            </a:pPr>
            <a:endParaRPr lang="en-US" sz="1800" dirty="0"/>
          </a:p>
          <a:p>
            <a:pPr marL="0" indent="0">
              <a:lnSpc>
                <a:spcPct val="90000"/>
              </a:lnSpc>
              <a:buNone/>
            </a:pPr>
            <a:endParaRPr lang="en-US" sz="1800" dirty="0"/>
          </a:p>
          <a:p>
            <a:pPr marL="0" indent="0">
              <a:lnSpc>
                <a:spcPct val="90000"/>
              </a:lnSpc>
              <a:buNone/>
            </a:pPr>
            <a:endParaRPr lang="en-US" sz="1800" dirty="0"/>
          </a:p>
          <a:p>
            <a:pPr>
              <a:lnSpc>
                <a:spcPct val="90000"/>
              </a:lnSpc>
            </a:pPr>
            <a:endParaRPr lang="en-US" sz="1800" dirty="0"/>
          </a:p>
          <a:p>
            <a:pPr marL="0" indent="0">
              <a:lnSpc>
                <a:spcPct val="90000"/>
              </a:lnSpc>
              <a:buNone/>
            </a:pPr>
            <a:endParaRPr lang="en-US" sz="1800" dirty="0"/>
          </a:p>
          <a:p>
            <a:pPr marL="0" indent="0">
              <a:lnSpc>
                <a:spcPct val="90000"/>
              </a:lnSpc>
              <a:buNone/>
            </a:pPr>
            <a:endParaRPr lang="en-US" sz="1800" dirty="0"/>
          </a:p>
        </p:txBody>
      </p:sp>
      <p:pic>
        <p:nvPicPr>
          <p:cNvPr id="4" name="Picture 3" descr="image of the National Academies of Sciences-Engineering-Medicine Consensus Study Report.">
            <a:extLst>
              <a:ext uri="{FF2B5EF4-FFF2-40B4-BE49-F238E27FC236}">
                <a16:creationId xmlns:a16="http://schemas.microsoft.com/office/drawing/2014/main" id="{DB5E49D6-B608-43FC-963A-BC706FA4D624}"/>
              </a:ext>
            </a:extLst>
          </p:cNvPr>
          <p:cNvPicPr>
            <a:picLocks noChangeAspect="1"/>
          </p:cNvPicPr>
          <p:nvPr/>
        </p:nvPicPr>
        <p:blipFill>
          <a:blip r:embed="rId3"/>
          <a:stretch>
            <a:fillRect/>
          </a:stretch>
        </p:blipFill>
        <p:spPr>
          <a:xfrm>
            <a:off x="5599021" y="1003559"/>
            <a:ext cx="2592479" cy="3690362"/>
          </a:xfrm>
          <a:prstGeom prst="rect">
            <a:avLst/>
          </a:prstGeom>
          <a:noFill/>
        </p:spPr>
      </p:pic>
    </p:spTree>
    <p:extLst>
      <p:ext uri="{BB962C8B-B14F-4D97-AF65-F5344CB8AC3E}">
        <p14:creationId xmlns:p14="http://schemas.microsoft.com/office/powerpoint/2010/main" val="1572906462"/>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8C8D1-9FDF-4AF2-8A75-E46427CDCF1E}"/>
              </a:ext>
            </a:extLst>
          </p:cNvPr>
          <p:cNvSpPr>
            <a:spLocks noGrp="1"/>
          </p:cNvSpPr>
          <p:nvPr>
            <p:ph type="title"/>
          </p:nvPr>
        </p:nvSpPr>
        <p:spPr/>
        <p:txBody>
          <a:bodyPr>
            <a:normAutofit/>
          </a:bodyPr>
          <a:lstStyle/>
          <a:p>
            <a:r>
              <a:rPr lang="en-US" dirty="0"/>
              <a:t>What We Need</a:t>
            </a:r>
          </a:p>
        </p:txBody>
      </p:sp>
      <p:sp>
        <p:nvSpPr>
          <p:cNvPr id="7" name="Content Placeholder 6">
            <a:extLst>
              <a:ext uri="{FF2B5EF4-FFF2-40B4-BE49-F238E27FC236}">
                <a16:creationId xmlns:a16="http://schemas.microsoft.com/office/drawing/2014/main" id="{1CA94CD6-4C7D-4E8C-8A65-4B351DF1E9C0}"/>
              </a:ext>
            </a:extLst>
          </p:cNvPr>
          <p:cNvSpPr>
            <a:spLocks noGrp="1"/>
          </p:cNvSpPr>
          <p:nvPr>
            <p:ph idx="1"/>
          </p:nvPr>
        </p:nvSpPr>
        <p:spPr>
          <a:xfrm>
            <a:off x="515257" y="1063230"/>
            <a:ext cx="7695092" cy="3191136"/>
          </a:xfrm>
        </p:spPr>
        <p:txBody>
          <a:bodyPr>
            <a:normAutofit/>
          </a:bodyPr>
          <a:lstStyle/>
          <a:p>
            <a:r>
              <a:rPr lang="en-US" b="1" dirty="0">
                <a:solidFill>
                  <a:schemeClr val="accent1"/>
                </a:solidFill>
              </a:rPr>
              <a:t>Clarity</a:t>
            </a:r>
            <a:r>
              <a:rPr lang="en-US" dirty="0">
                <a:solidFill>
                  <a:schemeClr val="accent1"/>
                </a:solidFill>
              </a:rPr>
              <a:t>: What is expected? How will my work be assessed? Do the same “understandings” apply?</a:t>
            </a:r>
          </a:p>
          <a:p>
            <a:r>
              <a:rPr lang="en-US" b="1" dirty="0">
                <a:solidFill>
                  <a:schemeClr val="accent1"/>
                </a:solidFill>
              </a:rPr>
              <a:t>Fairness:</a:t>
            </a:r>
            <a:r>
              <a:rPr lang="en-US" dirty="0">
                <a:solidFill>
                  <a:schemeClr val="accent1"/>
                </a:solidFill>
              </a:rPr>
              <a:t> Since each of us experienced this period differently can we expect that this will be considered in going forward? In whatever re-imagining takes place?</a:t>
            </a:r>
          </a:p>
          <a:p>
            <a:r>
              <a:rPr lang="en-US" b="1" dirty="0">
                <a:solidFill>
                  <a:schemeClr val="accent1"/>
                </a:solidFill>
              </a:rPr>
              <a:t>Opportunity:</a:t>
            </a:r>
            <a:r>
              <a:rPr lang="en-US" dirty="0">
                <a:solidFill>
                  <a:schemeClr val="accent1"/>
                </a:solidFill>
              </a:rPr>
              <a:t> Will there be space for experimentation, invention and innovation in all our roles?</a:t>
            </a:r>
            <a:endParaRPr lang="en-US" b="1" dirty="0">
              <a:solidFill>
                <a:schemeClr val="accent1"/>
              </a:solidFill>
            </a:endParaRPr>
          </a:p>
          <a:p>
            <a:endParaRPr lang="en-US" b="1" dirty="0">
              <a:solidFill>
                <a:schemeClr val="accent1"/>
              </a:solidFill>
            </a:endParaRPr>
          </a:p>
          <a:p>
            <a:endParaRPr lang="en-US" dirty="0">
              <a:solidFill>
                <a:schemeClr val="accent1"/>
              </a:solidFill>
            </a:endParaRPr>
          </a:p>
          <a:p>
            <a:endParaRPr lang="en-US" dirty="0">
              <a:solidFill>
                <a:schemeClr val="accent1"/>
              </a:solidFill>
            </a:endParaRPr>
          </a:p>
          <a:p>
            <a:pPr marL="0" indent="0">
              <a:buNone/>
            </a:pPr>
            <a:endParaRPr lang="en-US" dirty="0">
              <a:solidFill>
                <a:schemeClr val="accent1"/>
              </a:solidFill>
            </a:endParaRPr>
          </a:p>
          <a:p>
            <a:endParaRPr lang="en-US" dirty="0">
              <a:solidFill>
                <a:schemeClr val="accent1"/>
              </a:solidFill>
            </a:endParaRPr>
          </a:p>
          <a:p>
            <a:pPr marL="0" indent="0">
              <a:buNone/>
            </a:pPr>
            <a:endParaRPr lang="en-US" dirty="0">
              <a:solidFill>
                <a:schemeClr val="accent1"/>
              </a:solidFill>
            </a:endParaRPr>
          </a:p>
          <a:p>
            <a:pPr marL="0" indent="0">
              <a:buNone/>
            </a:pPr>
            <a:endParaRPr lang="en-US" dirty="0">
              <a:solidFill>
                <a:schemeClr val="accent1"/>
              </a:solidFill>
            </a:endParaRPr>
          </a:p>
        </p:txBody>
      </p:sp>
    </p:spTree>
    <p:extLst>
      <p:ext uri="{BB962C8B-B14F-4D97-AF65-F5344CB8AC3E}">
        <p14:creationId xmlns:p14="http://schemas.microsoft.com/office/powerpoint/2010/main" val="1255065924"/>
      </p:ext>
    </p:extLst>
  </p:cSld>
  <p:clrMapOvr>
    <a:masterClrMapping/>
  </p:clrMapOvr>
  <p:transition spd="slow">
    <p:push/>
  </p:transition>
</p:sld>
</file>

<file path=ppt/theme/theme1.xml><?xml version="1.0" encoding="utf-8"?>
<a:theme xmlns:a="http://schemas.openxmlformats.org/drawingml/2006/main" name="Office Theme">
  <a:themeElements>
    <a:clrScheme name="AAAS">
      <a:dk1>
        <a:srgbClr val="0A357E"/>
      </a:dk1>
      <a:lt1>
        <a:sysClr val="window" lastClr="FFFFFF"/>
      </a:lt1>
      <a:dk2>
        <a:srgbClr val="ED171F"/>
      </a:dk2>
      <a:lt2>
        <a:srgbClr val="FFFFFF"/>
      </a:lt2>
      <a:accent1>
        <a:srgbClr val="0A357E"/>
      </a:accent1>
      <a:accent2>
        <a:srgbClr val="7F837E"/>
      </a:accent2>
      <a:accent3>
        <a:srgbClr val="ED171F"/>
      </a:accent3>
      <a:accent4>
        <a:srgbClr val="6D6D6D"/>
      </a:accent4>
      <a:accent5>
        <a:srgbClr val="D3D3D3"/>
      </a:accent5>
      <a:accent6>
        <a:srgbClr val="000000"/>
      </a:accent6>
      <a:hlink>
        <a:srgbClr val="EEEEEE"/>
      </a:hlink>
      <a:folHlink>
        <a:srgbClr val="E4E4E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SEA Change">
      <a:dk1>
        <a:srgbClr val="000000"/>
      </a:dk1>
      <a:lt1>
        <a:srgbClr val="FFFFFF"/>
      </a:lt1>
      <a:dk2>
        <a:srgbClr val="03569A"/>
      </a:dk2>
      <a:lt2>
        <a:srgbClr val="C6EAF8"/>
      </a:lt2>
      <a:accent1>
        <a:srgbClr val="5B5B5B"/>
      </a:accent1>
      <a:accent2>
        <a:srgbClr val="F3A303"/>
      </a:accent2>
      <a:accent3>
        <a:srgbClr val="3C5184"/>
      </a:accent3>
      <a:accent4>
        <a:srgbClr val="BC1C10"/>
      </a:accent4>
      <a:accent5>
        <a:srgbClr val="D85622"/>
      </a:accent5>
      <a:accent6>
        <a:srgbClr val="908F63"/>
      </a:accent6>
      <a:hlink>
        <a:srgbClr val="9ADCF9"/>
      </a:hlink>
      <a:folHlink>
        <a:srgbClr val="18727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AAS_SeaChangePowerPoint_Template 101017" id="{D8050CDB-0CFE-471D-B3CF-768CD267EB7C}" vid="{BF63B6A0-AA0A-4134-B27F-F5974FF3EE2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1005</TotalTime>
  <Words>1967</Words>
  <Application>Microsoft Office PowerPoint</Application>
  <PresentationFormat>On-screen Show (16:9)</PresentationFormat>
  <Paragraphs>180</Paragraphs>
  <Slides>25</Slides>
  <Notes>15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25</vt:i4>
      </vt:variant>
    </vt:vector>
  </HeadingPairs>
  <TitlesOfParts>
    <vt:vector size="30" baseType="lpstr">
      <vt:lpstr>Arial</vt:lpstr>
      <vt:lpstr>Calibri</vt:lpstr>
      <vt:lpstr>Wingdings</vt:lpstr>
      <vt:lpstr>Office Theme</vt:lpstr>
      <vt:lpstr>1_Custom Design</vt:lpstr>
      <vt:lpstr>  Imagining the Future of Academic Work: New Lenses and New Frames   </vt:lpstr>
      <vt:lpstr>“Never Let a Good Crisis go to waste” ….Winston Churchill (and likely a bunch of other folks)</vt:lpstr>
      <vt:lpstr>New Lenses and New Frames  Lessons from COVID-- Beyond 20/20 Vision</vt:lpstr>
      <vt:lpstr>NASEM Committee  Investigating the Potential Impact of COVID-19 on the Careers of Women in Academic Science, Engineering, and Medicine  </vt:lpstr>
      <vt:lpstr>COVID Impacts</vt:lpstr>
      <vt:lpstr>Effects of the COVID-19 Pandemic on Work Effectiveness of Women in Academic STEMM</vt:lpstr>
      <vt:lpstr>Challenges and Copin Strategies of Women in Academic STEMM Related to Childcare Demands due to the COVID-19 Pandemic</vt:lpstr>
      <vt:lpstr>NASEM Committee  Investigating the Potential Impact of COVID-19 on the Careers of Women in Academic Science, Engineering, and Medicine (cont.)  </vt:lpstr>
      <vt:lpstr>What We Need</vt:lpstr>
      <vt:lpstr>New Lenses and New Frames  Our Reckoning on Race</vt:lpstr>
      <vt:lpstr>What We Learned </vt:lpstr>
      <vt:lpstr>New Lenses and New Frames  Our Reckoning on Race (cont.)</vt:lpstr>
      <vt:lpstr>New Lenses and New Frames  </vt:lpstr>
      <vt:lpstr>What We Learned (cont.)</vt:lpstr>
      <vt:lpstr>The System as the Problem</vt:lpstr>
      <vt:lpstr>First, imagine “The University we need.” The Future of Academic work will flow from that! </vt:lpstr>
      <vt:lpstr>Reimagining Colleges and Universities to Make Them More Equitable</vt:lpstr>
      <vt:lpstr>……When our colleges and Universities inform, Affirm, support and enable justice and sustainability</vt:lpstr>
      <vt:lpstr>The Institution Our Society Needs </vt:lpstr>
      <vt:lpstr>Enlarging Our Vision of Academic Work: Teaching </vt:lpstr>
      <vt:lpstr>Enlarging Our Vision of Academic Work: Research </vt:lpstr>
      <vt:lpstr>Enlarging Our Vision of Academic Work: Service</vt:lpstr>
      <vt:lpstr>Other Work That Is Needed </vt:lpstr>
      <vt:lpstr>Systemic Change work must be top-down and bottom-up….academic work is central to both!</vt:lpstr>
      <vt:lpstr>AAAS SEA CHANGE AWARDS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Imagining the Future of Academic Work: New Lenses and New Frames</dc:title>
  <dc:creator>Shirley</dc:creator>
  <cp:lastModifiedBy>Leete, Beth</cp:lastModifiedBy>
  <cp:revision>22</cp:revision>
  <dcterms:created xsi:type="dcterms:W3CDTF">2021-04-18T20:10:53Z</dcterms:created>
  <dcterms:modified xsi:type="dcterms:W3CDTF">2021-04-28T20:08:55Z</dcterms:modified>
</cp:coreProperties>
</file>