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 id="2147483672" r:id="rId2"/>
  </p:sldMasterIdLst>
  <p:notesMasterIdLst>
    <p:notesMasterId r:id="rId33"/>
  </p:notesMasterIdLst>
  <p:sldIdLst>
    <p:sldId id="256" r:id="rId3"/>
    <p:sldId id="304" r:id="rId4"/>
    <p:sldId id="301" r:id="rId5"/>
    <p:sldId id="288" r:id="rId6"/>
    <p:sldId id="257" r:id="rId7"/>
    <p:sldId id="282" r:id="rId8"/>
    <p:sldId id="289" r:id="rId9"/>
    <p:sldId id="295" r:id="rId10"/>
    <p:sldId id="278" r:id="rId11"/>
    <p:sldId id="279" r:id="rId12"/>
    <p:sldId id="291" r:id="rId13"/>
    <p:sldId id="258" r:id="rId14"/>
    <p:sldId id="281" r:id="rId15"/>
    <p:sldId id="275" r:id="rId16"/>
    <p:sldId id="259" r:id="rId17"/>
    <p:sldId id="260" r:id="rId18"/>
    <p:sldId id="302" r:id="rId19"/>
    <p:sldId id="265" r:id="rId20"/>
    <p:sldId id="300" r:id="rId21"/>
    <p:sldId id="280" r:id="rId22"/>
    <p:sldId id="299" r:id="rId23"/>
    <p:sldId id="263" r:id="rId24"/>
    <p:sldId id="297" r:id="rId25"/>
    <p:sldId id="273" r:id="rId26"/>
    <p:sldId id="270" r:id="rId27"/>
    <p:sldId id="286" r:id="rId28"/>
    <p:sldId id="267" r:id="rId29"/>
    <p:sldId id="268" r:id="rId30"/>
    <p:sldId id="271" r:id="rId31"/>
    <p:sldId id="303"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s, Lydia" initials="WL" lastIdx="4" clrIdx="0">
    <p:extLst>
      <p:ext uri="{19B8F6BF-5375-455C-9EA6-DF929625EA0E}">
        <p15:presenceInfo xmlns:p15="http://schemas.microsoft.com/office/powerpoint/2012/main" userId="S::weisslyd@msu.edu::10b7286d-deab-475e-a165-7b0e53832748" providerId="AD"/>
      </p:ext>
    </p:extLst>
  </p:cmAuthor>
  <p:cmAuthor id="2" name="Moses, Amanda" initials="MA" lastIdx="4" clrIdx="1">
    <p:extLst>
      <p:ext uri="{19B8F6BF-5375-455C-9EA6-DF929625EA0E}">
        <p15:presenceInfo xmlns:p15="http://schemas.microsoft.com/office/powerpoint/2012/main" userId="S::mosesa@msu.edu::83bfa8d9-24cf-4601-8023-a5d381a85516" providerId="AD"/>
      </p:ext>
    </p:extLst>
  </p:cmAuthor>
  <p:cmAuthor id="3" name="ocr.avp.jachimiak@campusad.msu.edu" initials="oc" lastIdx="1" clrIdx="2">
    <p:extLst>
      <p:ext uri="{19B8F6BF-5375-455C-9EA6-DF929625EA0E}">
        <p15:presenceInfo xmlns:p15="http://schemas.microsoft.com/office/powerpoint/2012/main" userId="S::urn:spo:guest#ocr.avp.jachimiak@campusad.msu.edu::"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80151" autoAdjust="0"/>
  </p:normalViewPr>
  <p:slideViewPr>
    <p:cSldViewPr snapToGrid="0">
      <p:cViewPr varScale="1">
        <p:scale>
          <a:sx n="65" d="100"/>
          <a:sy n="65" d="100"/>
        </p:scale>
        <p:origin x="1205" y="67"/>
      </p:cViewPr>
      <p:guideLst/>
    </p:cSldViewPr>
  </p:slideViewPr>
  <p:outlineViewPr>
    <p:cViewPr>
      <p:scale>
        <a:sx n="33" d="100"/>
        <a:sy n="33" d="100"/>
      </p:scale>
      <p:origin x="0" y="-14971"/>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iagrams/_rels/data8.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8.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74AD67-925E-4152-B25B-C02CF8E588F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51DD0E1-102D-439F-A6DC-E4C982A59A9E}">
      <dgm:prSet phldrT="[Text]" custT="1"/>
      <dgm:spPr>
        <a:solidFill>
          <a:srgbClr val="94AE4A"/>
        </a:solidFill>
      </dgm:spPr>
      <dgm:t>
        <a:bodyPr/>
        <a:lstStyle/>
        <a:p>
          <a:r>
            <a:rPr lang="en-US" sz="1900" dirty="0">
              <a:solidFill>
                <a:schemeClr val="tx1"/>
              </a:solidFill>
            </a:rPr>
            <a:t>EVP Administration</a:t>
          </a:r>
        </a:p>
      </dgm:t>
    </dgm:pt>
    <dgm:pt modelId="{265CAEAA-556E-4F3D-8EFE-090062AA4C48}" type="parTrans" cxnId="{36087095-00ED-48F1-92A8-9CF9EBA521B9}">
      <dgm:prSet/>
      <dgm:spPr/>
      <dgm:t>
        <a:bodyPr/>
        <a:lstStyle/>
        <a:p>
          <a:endParaRPr lang="en-US"/>
        </a:p>
      </dgm:t>
    </dgm:pt>
    <dgm:pt modelId="{E0751404-AC00-4BA5-A520-ECA999F37D7A}" type="sibTrans" cxnId="{36087095-00ED-48F1-92A8-9CF9EBA521B9}">
      <dgm:prSet/>
      <dgm:spPr/>
      <dgm:t>
        <a:bodyPr/>
        <a:lstStyle/>
        <a:p>
          <a:endParaRPr lang="en-US"/>
        </a:p>
      </dgm:t>
    </dgm:pt>
    <dgm:pt modelId="{357474F2-78A5-48D0-8807-B3094560CC34}">
      <dgm:prSet phldrT="[Text]" custT="1"/>
      <dgm:spPr>
        <a:solidFill>
          <a:srgbClr val="94AE4A"/>
        </a:solidFill>
      </dgm:spPr>
      <dgm:t>
        <a:bodyPr/>
        <a:lstStyle/>
        <a:p>
          <a:r>
            <a:rPr lang="en-US" sz="2000" dirty="0">
              <a:solidFill>
                <a:schemeClr val="tx1"/>
              </a:solidFill>
            </a:rPr>
            <a:t>Associate Vice President for HR</a:t>
          </a:r>
        </a:p>
      </dgm:t>
    </dgm:pt>
    <dgm:pt modelId="{620FE254-21D7-43DC-B9A9-9AE03E3D335F}" type="parTrans" cxnId="{C49436F3-7F8A-40F3-90F4-8D551E6B07E1}">
      <dgm:prSet/>
      <dgm:spPr>
        <a:ln>
          <a:solidFill>
            <a:srgbClr val="94AE4A"/>
          </a:solidFill>
        </a:ln>
      </dgm:spPr>
      <dgm:t>
        <a:bodyPr/>
        <a:lstStyle/>
        <a:p>
          <a:endParaRPr lang="en-US"/>
        </a:p>
      </dgm:t>
    </dgm:pt>
    <dgm:pt modelId="{EEFF20E4-E384-43DD-A815-F6DE5CC2E794}" type="sibTrans" cxnId="{C49436F3-7F8A-40F3-90F4-8D551E6B07E1}">
      <dgm:prSet/>
      <dgm:spPr/>
      <dgm:t>
        <a:bodyPr/>
        <a:lstStyle/>
        <a:p>
          <a:endParaRPr lang="en-US"/>
        </a:p>
      </dgm:t>
    </dgm:pt>
    <dgm:pt modelId="{71A18FEF-078E-4EDD-8E89-1F25BBE79D3F}">
      <dgm:prSet phldrT="[Text]" custT="1"/>
      <dgm:spPr>
        <a:solidFill>
          <a:srgbClr val="94AE4A"/>
        </a:solidFill>
      </dgm:spPr>
      <dgm:t>
        <a:bodyPr/>
        <a:lstStyle/>
        <a:p>
          <a:r>
            <a:rPr lang="en-US" sz="1900" dirty="0">
              <a:solidFill>
                <a:schemeClr val="tx1"/>
              </a:solidFill>
            </a:rPr>
            <a:t>7,000+</a:t>
          </a:r>
          <a:r>
            <a:rPr lang="en-US" sz="1900" baseline="0" dirty="0">
              <a:solidFill>
                <a:schemeClr val="tx1"/>
              </a:solidFill>
            </a:rPr>
            <a:t> </a:t>
          </a:r>
        </a:p>
        <a:p>
          <a:r>
            <a:rPr lang="en-US" sz="1900" baseline="0" dirty="0">
              <a:solidFill>
                <a:schemeClr val="tx1"/>
              </a:solidFill>
            </a:rPr>
            <a:t>support staff</a:t>
          </a:r>
          <a:endParaRPr lang="en-US" sz="1900" dirty="0">
            <a:solidFill>
              <a:schemeClr val="tx1"/>
            </a:solidFill>
          </a:endParaRPr>
        </a:p>
      </dgm:t>
    </dgm:pt>
    <dgm:pt modelId="{9F468B38-4282-492F-8BA1-190075019CAB}" type="parTrans" cxnId="{0EA5628B-E667-4E28-98B8-5A46C22A4E16}">
      <dgm:prSet/>
      <dgm:spPr>
        <a:ln>
          <a:solidFill>
            <a:srgbClr val="94AE4A"/>
          </a:solidFill>
        </a:ln>
      </dgm:spPr>
      <dgm:t>
        <a:bodyPr/>
        <a:lstStyle/>
        <a:p>
          <a:endParaRPr lang="en-US"/>
        </a:p>
      </dgm:t>
    </dgm:pt>
    <dgm:pt modelId="{9F78E41C-629D-42CE-8231-225ED2F9D459}" type="sibTrans" cxnId="{0EA5628B-E667-4E28-98B8-5A46C22A4E16}">
      <dgm:prSet/>
      <dgm:spPr/>
      <dgm:t>
        <a:bodyPr/>
        <a:lstStyle/>
        <a:p>
          <a:endParaRPr lang="en-US"/>
        </a:p>
      </dgm:t>
    </dgm:pt>
    <dgm:pt modelId="{27BA4DA7-2462-4663-A9D0-3480721D5CFF}" type="pres">
      <dgm:prSet presAssocID="{B574AD67-925E-4152-B25B-C02CF8E588FE}" presName="hierChild1" presStyleCnt="0">
        <dgm:presLayoutVars>
          <dgm:orgChart val="1"/>
          <dgm:chPref val="1"/>
          <dgm:dir/>
          <dgm:animOne val="branch"/>
          <dgm:animLvl val="lvl"/>
          <dgm:resizeHandles/>
        </dgm:presLayoutVars>
      </dgm:prSet>
      <dgm:spPr/>
    </dgm:pt>
    <dgm:pt modelId="{72DA683C-EABF-47C3-857B-905615738372}" type="pres">
      <dgm:prSet presAssocID="{F51DD0E1-102D-439F-A6DC-E4C982A59A9E}" presName="hierRoot1" presStyleCnt="0">
        <dgm:presLayoutVars>
          <dgm:hierBranch val="r"/>
        </dgm:presLayoutVars>
      </dgm:prSet>
      <dgm:spPr/>
    </dgm:pt>
    <dgm:pt modelId="{4F2278AB-938A-43B8-9A0C-F2AF91F0091C}" type="pres">
      <dgm:prSet presAssocID="{F51DD0E1-102D-439F-A6DC-E4C982A59A9E}" presName="rootComposite1" presStyleCnt="0"/>
      <dgm:spPr/>
    </dgm:pt>
    <dgm:pt modelId="{279C532F-F4AB-4188-B43C-C71BED2207D6}" type="pres">
      <dgm:prSet presAssocID="{F51DD0E1-102D-439F-A6DC-E4C982A59A9E}" presName="rootText1" presStyleLbl="node0" presStyleIdx="0" presStyleCnt="1">
        <dgm:presLayoutVars>
          <dgm:chPref val="3"/>
        </dgm:presLayoutVars>
      </dgm:prSet>
      <dgm:spPr/>
    </dgm:pt>
    <dgm:pt modelId="{17873DD3-7992-4F3C-8C60-BF70E4ADFA1C}" type="pres">
      <dgm:prSet presAssocID="{F51DD0E1-102D-439F-A6DC-E4C982A59A9E}" presName="rootConnector1" presStyleLbl="node1" presStyleIdx="0" presStyleCnt="0"/>
      <dgm:spPr/>
    </dgm:pt>
    <dgm:pt modelId="{C3D923B1-3C05-4CC9-A6A2-84F7C3780840}" type="pres">
      <dgm:prSet presAssocID="{F51DD0E1-102D-439F-A6DC-E4C982A59A9E}" presName="hierChild2" presStyleCnt="0"/>
      <dgm:spPr/>
    </dgm:pt>
    <dgm:pt modelId="{CB60AB94-E574-437F-9FEC-EAA50D0C331E}" type="pres">
      <dgm:prSet presAssocID="{620FE254-21D7-43DC-B9A9-9AE03E3D335F}" presName="Name50" presStyleLbl="parChTrans1D2" presStyleIdx="0" presStyleCnt="2"/>
      <dgm:spPr/>
    </dgm:pt>
    <dgm:pt modelId="{91E8824C-7DF9-4C46-B2BE-BA2ED2484DFF}" type="pres">
      <dgm:prSet presAssocID="{357474F2-78A5-48D0-8807-B3094560CC34}" presName="hierRoot2" presStyleCnt="0">
        <dgm:presLayoutVars>
          <dgm:hierBranch val="init"/>
        </dgm:presLayoutVars>
      </dgm:prSet>
      <dgm:spPr/>
    </dgm:pt>
    <dgm:pt modelId="{381D9B99-237F-40DA-8E39-851E98044AFA}" type="pres">
      <dgm:prSet presAssocID="{357474F2-78A5-48D0-8807-B3094560CC34}" presName="rootComposite" presStyleCnt="0"/>
      <dgm:spPr/>
    </dgm:pt>
    <dgm:pt modelId="{10D6ACEB-E40A-410F-801C-D754BDD646A7}" type="pres">
      <dgm:prSet presAssocID="{357474F2-78A5-48D0-8807-B3094560CC34}" presName="rootText" presStyleLbl="node2" presStyleIdx="0" presStyleCnt="2">
        <dgm:presLayoutVars>
          <dgm:chPref val="3"/>
        </dgm:presLayoutVars>
      </dgm:prSet>
      <dgm:spPr/>
    </dgm:pt>
    <dgm:pt modelId="{04C8DE74-72F7-4773-A459-B420F89B0CF0}" type="pres">
      <dgm:prSet presAssocID="{357474F2-78A5-48D0-8807-B3094560CC34}" presName="rootConnector" presStyleLbl="node2" presStyleIdx="0" presStyleCnt="2"/>
      <dgm:spPr/>
    </dgm:pt>
    <dgm:pt modelId="{9C9B5891-45BF-43E0-A0BC-CC9A8D2049F5}" type="pres">
      <dgm:prSet presAssocID="{357474F2-78A5-48D0-8807-B3094560CC34}" presName="hierChild4" presStyleCnt="0"/>
      <dgm:spPr/>
    </dgm:pt>
    <dgm:pt modelId="{89791750-FBCF-4AAF-B5D4-CA725125D7C2}" type="pres">
      <dgm:prSet presAssocID="{357474F2-78A5-48D0-8807-B3094560CC34}" presName="hierChild5" presStyleCnt="0"/>
      <dgm:spPr/>
    </dgm:pt>
    <dgm:pt modelId="{634201CE-3ADE-4F75-AD19-EF09A771AD2E}" type="pres">
      <dgm:prSet presAssocID="{9F468B38-4282-492F-8BA1-190075019CAB}" presName="Name50" presStyleLbl="parChTrans1D2" presStyleIdx="1" presStyleCnt="2"/>
      <dgm:spPr/>
    </dgm:pt>
    <dgm:pt modelId="{C2699F5A-4861-47DE-B782-88EAA000A492}" type="pres">
      <dgm:prSet presAssocID="{71A18FEF-078E-4EDD-8E89-1F25BBE79D3F}" presName="hierRoot2" presStyleCnt="0">
        <dgm:presLayoutVars>
          <dgm:hierBranch val="init"/>
        </dgm:presLayoutVars>
      </dgm:prSet>
      <dgm:spPr/>
    </dgm:pt>
    <dgm:pt modelId="{3CBCFC19-1B0D-49B7-A208-4A7B1D357ADE}" type="pres">
      <dgm:prSet presAssocID="{71A18FEF-078E-4EDD-8E89-1F25BBE79D3F}" presName="rootComposite" presStyleCnt="0"/>
      <dgm:spPr/>
    </dgm:pt>
    <dgm:pt modelId="{670BB953-6514-41E8-81B0-8C86420AC2F9}" type="pres">
      <dgm:prSet presAssocID="{71A18FEF-078E-4EDD-8E89-1F25BBE79D3F}" presName="rootText" presStyleLbl="node2" presStyleIdx="1" presStyleCnt="2">
        <dgm:presLayoutVars>
          <dgm:chPref val="3"/>
        </dgm:presLayoutVars>
      </dgm:prSet>
      <dgm:spPr/>
    </dgm:pt>
    <dgm:pt modelId="{4B89C6C3-20A8-4F88-B061-42214BB589E1}" type="pres">
      <dgm:prSet presAssocID="{71A18FEF-078E-4EDD-8E89-1F25BBE79D3F}" presName="rootConnector" presStyleLbl="node2" presStyleIdx="1" presStyleCnt="2"/>
      <dgm:spPr/>
    </dgm:pt>
    <dgm:pt modelId="{E3BFD7A4-00EB-4ABC-A624-C488FBCD5D8C}" type="pres">
      <dgm:prSet presAssocID="{71A18FEF-078E-4EDD-8E89-1F25BBE79D3F}" presName="hierChild4" presStyleCnt="0"/>
      <dgm:spPr/>
    </dgm:pt>
    <dgm:pt modelId="{0C2DAB9F-8E7F-429B-8A1A-F550811D56FB}" type="pres">
      <dgm:prSet presAssocID="{71A18FEF-078E-4EDD-8E89-1F25BBE79D3F}" presName="hierChild5" presStyleCnt="0"/>
      <dgm:spPr/>
    </dgm:pt>
    <dgm:pt modelId="{D51E5805-35CC-446A-8D11-AB85CDCCC92A}" type="pres">
      <dgm:prSet presAssocID="{F51DD0E1-102D-439F-A6DC-E4C982A59A9E}" presName="hierChild3" presStyleCnt="0"/>
      <dgm:spPr/>
    </dgm:pt>
  </dgm:ptLst>
  <dgm:cxnLst>
    <dgm:cxn modelId="{D46D3A1C-DEAC-4AD2-9242-886DC0C2E960}" type="presOf" srcId="{F51DD0E1-102D-439F-A6DC-E4C982A59A9E}" destId="{279C532F-F4AB-4188-B43C-C71BED2207D6}" srcOrd="0" destOrd="0" presId="urn:microsoft.com/office/officeart/2005/8/layout/orgChart1"/>
    <dgm:cxn modelId="{E5551567-46F9-475D-BA4A-9F57B3F9F9BC}" type="presOf" srcId="{F51DD0E1-102D-439F-A6DC-E4C982A59A9E}" destId="{17873DD3-7992-4F3C-8C60-BF70E4ADFA1C}" srcOrd="1" destOrd="0" presId="urn:microsoft.com/office/officeart/2005/8/layout/orgChart1"/>
    <dgm:cxn modelId="{44F2FB6F-440B-4311-AEE9-6CC0DD243B2D}" type="presOf" srcId="{71A18FEF-078E-4EDD-8E89-1F25BBE79D3F}" destId="{4B89C6C3-20A8-4F88-B061-42214BB589E1}" srcOrd="1" destOrd="0" presId="urn:microsoft.com/office/officeart/2005/8/layout/orgChart1"/>
    <dgm:cxn modelId="{A0944F58-A015-42A0-A1E0-A7A43BB51E57}" type="presOf" srcId="{9F468B38-4282-492F-8BA1-190075019CAB}" destId="{634201CE-3ADE-4F75-AD19-EF09A771AD2E}" srcOrd="0" destOrd="0" presId="urn:microsoft.com/office/officeart/2005/8/layout/orgChart1"/>
    <dgm:cxn modelId="{0EA5628B-E667-4E28-98B8-5A46C22A4E16}" srcId="{F51DD0E1-102D-439F-A6DC-E4C982A59A9E}" destId="{71A18FEF-078E-4EDD-8E89-1F25BBE79D3F}" srcOrd="1" destOrd="0" parTransId="{9F468B38-4282-492F-8BA1-190075019CAB}" sibTransId="{9F78E41C-629D-42CE-8231-225ED2F9D459}"/>
    <dgm:cxn modelId="{36087095-00ED-48F1-92A8-9CF9EBA521B9}" srcId="{B574AD67-925E-4152-B25B-C02CF8E588FE}" destId="{F51DD0E1-102D-439F-A6DC-E4C982A59A9E}" srcOrd="0" destOrd="0" parTransId="{265CAEAA-556E-4F3D-8EFE-090062AA4C48}" sibTransId="{E0751404-AC00-4BA5-A520-ECA999F37D7A}"/>
    <dgm:cxn modelId="{8E8A71AA-9D61-483A-8057-8483384C63A6}" type="presOf" srcId="{620FE254-21D7-43DC-B9A9-9AE03E3D335F}" destId="{CB60AB94-E574-437F-9FEC-EAA50D0C331E}" srcOrd="0" destOrd="0" presId="urn:microsoft.com/office/officeart/2005/8/layout/orgChart1"/>
    <dgm:cxn modelId="{4CCA5DC9-0B5A-4F5C-A433-7E3C04BE3795}" type="presOf" srcId="{71A18FEF-078E-4EDD-8E89-1F25BBE79D3F}" destId="{670BB953-6514-41E8-81B0-8C86420AC2F9}" srcOrd="0" destOrd="0" presId="urn:microsoft.com/office/officeart/2005/8/layout/orgChart1"/>
    <dgm:cxn modelId="{0082C2D6-5F93-44A7-A36C-8182001EC70D}" type="presOf" srcId="{357474F2-78A5-48D0-8807-B3094560CC34}" destId="{10D6ACEB-E40A-410F-801C-D754BDD646A7}" srcOrd="0" destOrd="0" presId="urn:microsoft.com/office/officeart/2005/8/layout/orgChart1"/>
    <dgm:cxn modelId="{C49436F3-7F8A-40F3-90F4-8D551E6B07E1}" srcId="{F51DD0E1-102D-439F-A6DC-E4C982A59A9E}" destId="{357474F2-78A5-48D0-8807-B3094560CC34}" srcOrd="0" destOrd="0" parTransId="{620FE254-21D7-43DC-B9A9-9AE03E3D335F}" sibTransId="{EEFF20E4-E384-43DD-A815-F6DE5CC2E794}"/>
    <dgm:cxn modelId="{B024ACFA-F487-4344-9A6A-18F5C31071F0}" type="presOf" srcId="{357474F2-78A5-48D0-8807-B3094560CC34}" destId="{04C8DE74-72F7-4773-A459-B420F89B0CF0}" srcOrd="1" destOrd="0" presId="urn:microsoft.com/office/officeart/2005/8/layout/orgChart1"/>
    <dgm:cxn modelId="{2DDF67FC-A898-4C03-A4D2-9CEF46B93496}" type="presOf" srcId="{B574AD67-925E-4152-B25B-C02CF8E588FE}" destId="{27BA4DA7-2462-4663-A9D0-3480721D5CFF}" srcOrd="0" destOrd="0" presId="urn:microsoft.com/office/officeart/2005/8/layout/orgChart1"/>
    <dgm:cxn modelId="{0D021B7E-C86F-42A2-B3D8-0E3FFCE6E93A}" type="presParOf" srcId="{27BA4DA7-2462-4663-A9D0-3480721D5CFF}" destId="{72DA683C-EABF-47C3-857B-905615738372}" srcOrd="0" destOrd="0" presId="urn:microsoft.com/office/officeart/2005/8/layout/orgChart1"/>
    <dgm:cxn modelId="{F8A47A63-FAFE-4342-AF78-D72286CBF3B8}" type="presParOf" srcId="{72DA683C-EABF-47C3-857B-905615738372}" destId="{4F2278AB-938A-43B8-9A0C-F2AF91F0091C}" srcOrd="0" destOrd="0" presId="urn:microsoft.com/office/officeart/2005/8/layout/orgChart1"/>
    <dgm:cxn modelId="{09E9A065-1581-4693-B387-8D11549BBA4C}" type="presParOf" srcId="{4F2278AB-938A-43B8-9A0C-F2AF91F0091C}" destId="{279C532F-F4AB-4188-B43C-C71BED2207D6}" srcOrd="0" destOrd="0" presId="urn:microsoft.com/office/officeart/2005/8/layout/orgChart1"/>
    <dgm:cxn modelId="{120D552A-F30A-4639-A073-FCC467B62CCA}" type="presParOf" srcId="{4F2278AB-938A-43B8-9A0C-F2AF91F0091C}" destId="{17873DD3-7992-4F3C-8C60-BF70E4ADFA1C}" srcOrd="1" destOrd="0" presId="urn:microsoft.com/office/officeart/2005/8/layout/orgChart1"/>
    <dgm:cxn modelId="{E4AEF16B-8513-4BE5-A7EA-5A4E48158175}" type="presParOf" srcId="{72DA683C-EABF-47C3-857B-905615738372}" destId="{C3D923B1-3C05-4CC9-A6A2-84F7C3780840}" srcOrd="1" destOrd="0" presId="urn:microsoft.com/office/officeart/2005/8/layout/orgChart1"/>
    <dgm:cxn modelId="{0E01D4AF-4E52-4AF5-98FA-6D63CF14ED89}" type="presParOf" srcId="{C3D923B1-3C05-4CC9-A6A2-84F7C3780840}" destId="{CB60AB94-E574-437F-9FEC-EAA50D0C331E}" srcOrd="0" destOrd="0" presId="urn:microsoft.com/office/officeart/2005/8/layout/orgChart1"/>
    <dgm:cxn modelId="{8B1FF113-8B6B-4D2F-A374-7655CE07A147}" type="presParOf" srcId="{C3D923B1-3C05-4CC9-A6A2-84F7C3780840}" destId="{91E8824C-7DF9-4C46-B2BE-BA2ED2484DFF}" srcOrd="1" destOrd="0" presId="urn:microsoft.com/office/officeart/2005/8/layout/orgChart1"/>
    <dgm:cxn modelId="{49135F1D-F308-41D0-9D8D-5AAA213C7C8E}" type="presParOf" srcId="{91E8824C-7DF9-4C46-B2BE-BA2ED2484DFF}" destId="{381D9B99-237F-40DA-8E39-851E98044AFA}" srcOrd="0" destOrd="0" presId="urn:microsoft.com/office/officeart/2005/8/layout/orgChart1"/>
    <dgm:cxn modelId="{C27C2F40-F1E3-4D98-98EA-16A8E09F2C16}" type="presParOf" srcId="{381D9B99-237F-40DA-8E39-851E98044AFA}" destId="{10D6ACEB-E40A-410F-801C-D754BDD646A7}" srcOrd="0" destOrd="0" presId="urn:microsoft.com/office/officeart/2005/8/layout/orgChart1"/>
    <dgm:cxn modelId="{DD96D391-D272-4534-B327-2188ACC363BA}" type="presParOf" srcId="{381D9B99-237F-40DA-8E39-851E98044AFA}" destId="{04C8DE74-72F7-4773-A459-B420F89B0CF0}" srcOrd="1" destOrd="0" presId="urn:microsoft.com/office/officeart/2005/8/layout/orgChart1"/>
    <dgm:cxn modelId="{00CAB711-C667-4F95-B03E-A959671884D8}" type="presParOf" srcId="{91E8824C-7DF9-4C46-B2BE-BA2ED2484DFF}" destId="{9C9B5891-45BF-43E0-A0BC-CC9A8D2049F5}" srcOrd="1" destOrd="0" presId="urn:microsoft.com/office/officeart/2005/8/layout/orgChart1"/>
    <dgm:cxn modelId="{4C31CFAC-B6BD-4E7A-BC85-6B160FDF3688}" type="presParOf" srcId="{91E8824C-7DF9-4C46-B2BE-BA2ED2484DFF}" destId="{89791750-FBCF-4AAF-B5D4-CA725125D7C2}" srcOrd="2" destOrd="0" presId="urn:microsoft.com/office/officeart/2005/8/layout/orgChart1"/>
    <dgm:cxn modelId="{C865E34C-B73C-4AD0-B959-9C09AF2F7A1A}" type="presParOf" srcId="{C3D923B1-3C05-4CC9-A6A2-84F7C3780840}" destId="{634201CE-3ADE-4F75-AD19-EF09A771AD2E}" srcOrd="2" destOrd="0" presId="urn:microsoft.com/office/officeart/2005/8/layout/orgChart1"/>
    <dgm:cxn modelId="{49926133-B837-4BE2-AEB4-8230F06AACB8}" type="presParOf" srcId="{C3D923B1-3C05-4CC9-A6A2-84F7C3780840}" destId="{C2699F5A-4861-47DE-B782-88EAA000A492}" srcOrd="3" destOrd="0" presId="urn:microsoft.com/office/officeart/2005/8/layout/orgChart1"/>
    <dgm:cxn modelId="{353CF2A3-C1A1-4E5D-9211-961019916839}" type="presParOf" srcId="{C2699F5A-4861-47DE-B782-88EAA000A492}" destId="{3CBCFC19-1B0D-49B7-A208-4A7B1D357ADE}" srcOrd="0" destOrd="0" presId="urn:microsoft.com/office/officeart/2005/8/layout/orgChart1"/>
    <dgm:cxn modelId="{5B6E3B63-8141-4942-9728-7EEC6E75584D}" type="presParOf" srcId="{3CBCFC19-1B0D-49B7-A208-4A7B1D357ADE}" destId="{670BB953-6514-41E8-81B0-8C86420AC2F9}" srcOrd="0" destOrd="0" presId="urn:microsoft.com/office/officeart/2005/8/layout/orgChart1"/>
    <dgm:cxn modelId="{F4400982-6121-4B57-8D2E-A8606F8234B6}" type="presParOf" srcId="{3CBCFC19-1B0D-49B7-A208-4A7B1D357ADE}" destId="{4B89C6C3-20A8-4F88-B061-42214BB589E1}" srcOrd="1" destOrd="0" presId="urn:microsoft.com/office/officeart/2005/8/layout/orgChart1"/>
    <dgm:cxn modelId="{52CF9122-DB63-49E4-A1CA-1641FBE83675}" type="presParOf" srcId="{C2699F5A-4861-47DE-B782-88EAA000A492}" destId="{E3BFD7A4-00EB-4ABC-A624-C488FBCD5D8C}" srcOrd="1" destOrd="0" presId="urn:microsoft.com/office/officeart/2005/8/layout/orgChart1"/>
    <dgm:cxn modelId="{3E8F4FFB-E47D-4012-90E9-E9B80286D028}" type="presParOf" srcId="{C2699F5A-4861-47DE-B782-88EAA000A492}" destId="{0C2DAB9F-8E7F-429B-8A1A-F550811D56FB}" srcOrd="2" destOrd="0" presId="urn:microsoft.com/office/officeart/2005/8/layout/orgChart1"/>
    <dgm:cxn modelId="{889CBBCA-7966-470B-8E53-89D67266805D}" type="presParOf" srcId="{72DA683C-EABF-47C3-857B-905615738372}" destId="{D51E5805-35CC-446A-8D11-AB85CDCCC92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74AD67-925E-4152-B25B-C02CF8E588F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51DD0E1-102D-439F-A6DC-E4C982A59A9E}">
      <dgm:prSet phldrT="[Text]"/>
      <dgm:spPr>
        <a:solidFill>
          <a:srgbClr val="94AE4A"/>
        </a:solidFill>
      </dgm:spPr>
      <dgm:t>
        <a:bodyPr/>
        <a:lstStyle/>
        <a:p>
          <a:r>
            <a:rPr lang="en-US" dirty="0">
              <a:solidFill>
                <a:schemeClr val="tx1"/>
              </a:solidFill>
            </a:rPr>
            <a:t>Provost and </a:t>
          </a:r>
          <a:br>
            <a:rPr lang="en-US" dirty="0">
              <a:solidFill>
                <a:schemeClr val="tx1"/>
              </a:solidFill>
            </a:rPr>
          </a:br>
          <a:r>
            <a:rPr lang="en-US" dirty="0">
              <a:solidFill>
                <a:schemeClr val="tx1"/>
              </a:solidFill>
            </a:rPr>
            <a:t>Exec VP</a:t>
          </a:r>
        </a:p>
      </dgm:t>
    </dgm:pt>
    <dgm:pt modelId="{265CAEAA-556E-4F3D-8EFE-090062AA4C48}" type="parTrans" cxnId="{36087095-00ED-48F1-92A8-9CF9EBA521B9}">
      <dgm:prSet/>
      <dgm:spPr/>
      <dgm:t>
        <a:bodyPr/>
        <a:lstStyle/>
        <a:p>
          <a:endParaRPr lang="en-US"/>
        </a:p>
      </dgm:t>
    </dgm:pt>
    <dgm:pt modelId="{E0751404-AC00-4BA5-A520-ECA999F37D7A}" type="sibTrans" cxnId="{36087095-00ED-48F1-92A8-9CF9EBA521B9}">
      <dgm:prSet/>
      <dgm:spPr/>
      <dgm:t>
        <a:bodyPr/>
        <a:lstStyle/>
        <a:p>
          <a:endParaRPr lang="en-US"/>
        </a:p>
      </dgm:t>
    </dgm:pt>
    <dgm:pt modelId="{357474F2-78A5-48D0-8807-B3094560CC34}">
      <dgm:prSet phldrT="[Text]"/>
      <dgm:spPr>
        <a:solidFill>
          <a:srgbClr val="94AE4A"/>
        </a:solidFill>
      </dgm:spPr>
      <dgm:t>
        <a:bodyPr/>
        <a:lstStyle/>
        <a:p>
          <a:r>
            <a:rPr lang="en-US" dirty="0">
              <a:solidFill>
                <a:schemeClr val="tx1"/>
              </a:solidFill>
            </a:rPr>
            <a:t>Associate Provost and Associate VP </a:t>
          </a:r>
          <a:br>
            <a:rPr lang="en-US" dirty="0">
              <a:solidFill>
                <a:schemeClr val="tx1"/>
              </a:solidFill>
            </a:rPr>
          </a:br>
          <a:r>
            <a:rPr lang="en-US" dirty="0">
              <a:solidFill>
                <a:schemeClr val="tx1"/>
              </a:solidFill>
            </a:rPr>
            <a:t>for Academic HR</a:t>
          </a:r>
        </a:p>
      </dgm:t>
    </dgm:pt>
    <dgm:pt modelId="{620FE254-21D7-43DC-B9A9-9AE03E3D335F}" type="parTrans" cxnId="{C49436F3-7F8A-40F3-90F4-8D551E6B07E1}">
      <dgm:prSet/>
      <dgm:spPr>
        <a:ln>
          <a:solidFill>
            <a:srgbClr val="94AE4A"/>
          </a:solidFill>
        </a:ln>
      </dgm:spPr>
      <dgm:t>
        <a:bodyPr/>
        <a:lstStyle/>
        <a:p>
          <a:endParaRPr lang="en-US"/>
        </a:p>
      </dgm:t>
    </dgm:pt>
    <dgm:pt modelId="{EEFF20E4-E384-43DD-A815-F6DE5CC2E794}" type="sibTrans" cxnId="{C49436F3-7F8A-40F3-90F4-8D551E6B07E1}">
      <dgm:prSet/>
      <dgm:spPr/>
      <dgm:t>
        <a:bodyPr/>
        <a:lstStyle/>
        <a:p>
          <a:endParaRPr lang="en-US"/>
        </a:p>
      </dgm:t>
    </dgm:pt>
    <dgm:pt modelId="{71A18FEF-078E-4EDD-8E89-1F25BBE79D3F}">
      <dgm:prSet phldrT="[Text]"/>
      <dgm:spPr>
        <a:solidFill>
          <a:srgbClr val="94AE4A"/>
        </a:solidFill>
      </dgm:spPr>
      <dgm:t>
        <a:bodyPr/>
        <a:lstStyle/>
        <a:p>
          <a:r>
            <a:rPr lang="en-US" dirty="0">
              <a:solidFill>
                <a:schemeClr val="tx1"/>
              </a:solidFill>
            </a:rPr>
            <a:t>5,700 faculty, academic staff and executive managers</a:t>
          </a:r>
        </a:p>
      </dgm:t>
    </dgm:pt>
    <dgm:pt modelId="{9F468B38-4282-492F-8BA1-190075019CAB}" type="parTrans" cxnId="{0EA5628B-E667-4E28-98B8-5A46C22A4E16}">
      <dgm:prSet/>
      <dgm:spPr>
        <a:ln>
          <a:solidFill>
            <a:srgbClr val="94AE4A"/>
          </a:solidFill>
        </a:ln>
      </dgm:spPr>
      <dgm:t>
        <a:bodyPr/>
        <a:lstStyle/>
        <a:p>
          <a:endParaRPr lang="en-US"/>
        </a:p>
      </dgm:t>
    </dgm:pt>
    <dgm:pt modelId="{9F78E41C-629D-42CE-8231-225ED2F9D459}" type="sibTrans" cxnId="{0EA5628B-E667-4E28-98B8-5A46C22A4E16}">
      <dgm:prSet/>
      <dgm:spPr/>
      <dgm:t>
        <a:bodyPr/>
        <a:lstStyle/>
        <a:p>
          <a:endParaRPr lang="en-US"/>
        </a:p>
      </dgm:t>
    </dgm:pt>
    <dgm:pt modelId="{27BA4DA7-2462-4663-A9D0-3480721D5CFF}" type="pres">
      <dgm:prSet presAssocID="{B574AD67-925E-4152-B25B-C02CF8E588FE}" presName="hierChild1" presStyleCnt="0">
        <dgm:presLayoutVars>
          <dgm:orgChart val="1"/>
          <dgm:chPref val="1"/>
          <dgm:dir/>
          <dgm:animOne val="branch"/>
          <dgm:animLvl val="lvl"/>
          <dgm:resizeHandles/>
        </dgm:presLayoutVars>
      </dgm:prSet>
      <dgm:spPr/>
    </dgm:pt>
    <dgm:pt modelId="{72DA683C-EABF-47C3-857B-905615738372}" type="pres">
      <dgm:prSet presAssocID="{F51DD0E1-102D-439F-A6DC-E4C982A59A9E}" presName="hierRoot1" presStyleCnt="0">
        <dgm:presLayoutVars>
          <dgm:hierBranch val="r"/>
        </dgm:presLayoutVars>
      </dgm:prSet>
      <dgm:spPr/>
    </dgm:pt>
    <dgm:pt modelId="{4F2278AB-938A-43B8-9A0C-F2AF91F0091C}" type="pres">
      <dgm:prSet presAssocID="{F51DD0E1-102D-439F-A6DC-E4C982A59A9E}" presName="rootComposite1" presStyleCnt="0"/>
      <dgm:spPr/>
    </dgm:pt>
    <dgm:pt modelId="{279C532F-F4AB-4188-B43C-C71BED2207D6}" type="pres">
      <dgm:prSet presAssocID="{F51DD0E1-102D-439F-A6DC-E4C982A59A9E}" presName="rootText1" presStyleLbl="node0" presStyleIdx="0" presStyleCnt="1">
        <dgm:presLayoutVars>
          <dgm:chPref val="3"/>
        </dgm:presLayoutVars>
      </dgm:prSet>
      <dgm:spPr/>
    </dgm:pt>
    <dgm:pt modelId="{17873DD3-7992-4F3C-8C60-BF70E4ADFA1C}" type="pres">
      <dgm:prSet presAssocID="{F51DD0E1-102D-439F-A6DC-E4C982A59A9E}" presName="rootConnector1" presStyleLbl="node1" presStyleIdx="0" presStyleCnt="0"/>
      <dgm:spPr/>
    </dgm:pt>
    <dgm:pt modelId="{C3D923B1-3C05-4CC9-A6A2-84F7C3780840}" type="pres">
      <dgm:prSet presAssocID="{F51DD0E1-102D-439F-A6DC-E4C982A59A9E}" presName="hierChild2" presStyleCnt="0"/>
      <dgm:spPr/>
    </dgm:pt>
    <dgm:pt modelId="{CB60AB94-E574-437F-9FEC-EAA50D0C331E}" type="pres">
      <dgm:prSet presAssocID="{620FE254-21D7-43DC-B9A9-9AE03E3D335F}" presName="Name50" presStyleLbl="parChTrans1D2" presStyleIdx="0" presStyleCnt="2"/>
      <dgm:spPr/>
    </dgm:pt>
    <dgm:pt modelId="{91E8824C-7DF9-4C46-B2BE-BA2ED2484DFF}" type="pres">
      <dgm:prSet presAssocID="{357474F2-78A5-48D0-8807-B3094560CC34}" presName="hierRoot2" presStyleCnt="0">
        <dgm:presLayoutVars>
          <dgm:hierBranch val="init"/>
        </dgm:presLayoutVars>
      </dgm:prSet>
      <dgm:spPr/>
    </dgm:pt>
    <dgm:pt modelId="{381D9B99-237F-40DA-8E39-851E98044AFA}" type="pres">
      <dgm:prSet presAssocID="{357474F2-78A5-48D0-8807-B3094560CC34}" presName="rootComposite" presStyleCnt="0"/>
      <dgm:spPr/>
    </dgm:pt>
    <dgm:pt modelId="{10D6ACEB-E40A-410F-801C-D754BDD646A7}" type="pres">
      <dgm:prSet presAssocID="{357474F2-78A5-48D0-8807-B3094560CC34}" presName="rootText" presStyleLbl="node2" presStyleIdx="0" presStyleCnt="2">
        <dgm:presLayoutVars>
          <dgm:chPref val="3"/>
        </dgm:presLayoutVars>
      </dgm:prSet>
      <dgm:spPr/>
    </dgm:pt>
    <dgm:pt modelId="{04C8DE74-72F7-4773-A459-B420F89B0CF0}" type="pres">
      <dgm:prSet presAssocID="{357474F2-78A5-48D0-8807-B3094560CC34}" presName="rootConnector" presStyleLbl="node2" presStyleIdx="0" presStyleCnt="2"/>
      <dgm:spPr/>
    </dgm:pt>
    <dgm:pt modelId="{9C9B5891-45BF-43E0-A0BC-CC9A8D2049F5}" type="pres">
      <dgm:prSet presAssocID="{357474F2-78A5-48D0-8807-B3094560CC34}" presName="hierChild4" presStyleCnt="0"/>
      <dgm:spPr/>
    </dgm:pt>
    <dgm:pt modelId="{89791750-FBCF-4AAF-B5D4-CA725125D7C2}" type="pres">
      <dgm:prSet presAssocID="{357474F2-78A5-48D0-8807-B3094560CC34}" presName="hierChild5" presStyleCnt="0"/>
      <dgm:spPr/>
    </dgm:pt>
    <dgm:pt modelId="{634201CE-3ADE-4F75-AD19-EF09A771AD2E}" type="pres">
      <dgm:prSet presAssocID="{9F468B38-4282-492F-8BA1-190075019CAB}" presName="Name50" presStyleLbl="parChTrans1D2" presStyleIdx="1" presStyleCnt="2"/>
      <dgm:spPr/>
    </dgm:pt>
    <dgm:pt modelId="{C2699F5A-4861-47DE-B782-88EAA000A492}" type="pres">
      <dgm:prSet presAssocID="{71A18FEF-078E-4EDD-8E89-1F25BBE79D3F}" presName="hierRoot2" presStyleCnt="0">
        <dgm:presLayoutVars>
          <dgm:hierBranch val="init"/>
        </dgm:presLayoutVars>
      </dgm:prSet>
      <dgm:spPr/>
    </dgm:pt>
    <dgm:pt modelId="{3CBCFC19-1B0D-49B7-A208-4A7B1D357ADE}" type="pres">
      <dgm:prSet presAssocID="{71A18FEF-078E-4EDD-8E89-1F25BBE79D3F}" presName="rootComposite" presStyleCnt="0"/>
      <dgm:spPr/>
    </dgm:pt>
    <dgm:pt modelId="{670BB953-6514-41E8-81B0-8C86420AC2F9}" type="pres">
      <dgm:prSet presAssocID="{71A18FEF-078E-4EDD-8E89-1F25BBE79D3F}" presName="rootText" presStyleLbl="node2" presStyleIdx="1" presStyleCnt="2">
        <dgm:presLayoutVars>
          <dgm:chPref val="3"/>
        </dgm:presLayoutVars>
      </dgm:prSet>
      <dgm:spPr/>
    </dgm:pt>
    <dgm:pt modelId="{4B89C6C3-20A8-4F88-B061-42214BB589E1}" type="pres">
      <dgm:prSet presAssocID="{71A18FEF-078E-4EDD-8E89-1F25BBE79D3F}" presName="rootConnector" presStyleLbl="node2" presStyleIdx="1" presStyleCnt="2"/>
      <dgm:spPr/>
    </dgm:pt>
    <dgm:pt modelId="{E3BFD7A4-00EB-4ABC-A624-C488FBCD5D8C}" type="pres">
      <dgm:prSet presAssocID="{71A18FEF-078E-4EDD-8E89-1F25BBE79D3F}" presName="hierChild4" presStyleCnt="0"/>
      <dgm:spPr/>
    </dgm:pt>
    <dgm:pt modelId="{0C2DAB9F-8E7F-429B-8A1A-F550811D56FB}" type="pres">
      <dgm:prSet presAssocID="{71A18FEF-078E-4EDD-8E89-1F25BBE79D3F}" presName="hierChild5" presStyleCnt="0"/>
      <dgm:spPr/>
    </dgm:pt>
    <dgm:pt modelId="{D51E5805-35CC-446A-8D11-AB85CDCCC92A}" type="pres">
      <dgm:prSet presAssocID="{F51DD0E1-102D-439F-A6DC-E4C982A59A9E}" presName="hierChild3" presStyleCnt="0"/>
      <dgm:spPr/>
    </dgm:pt>
  </dgm:ptLst>
  <dgm:cxnLst>
    <dgm:cxn modelId="{D46D3A1C-DEAC-4AD2-9242-886DC0C2E960}" type="presOf" srcId="{F51DD0E1-102D-439F-A6DC-E4C982A59A9E}" destId="{279C532F-F4AB-4188-B43C-C71BED2207D6}" srcOrd="0" destOrd="0" presId="urn:microsoft.com/office/officeart/2005/8/layout/orgChart1"/>
    <dgm:cxn modelId="{E5551567-46F9-475D-BA4A-9F57B3F9F9BC}" type="presOf" srcId="{F51DD0E1-102D-439F-A6DC-E4C982A59A9E}" destId="{17873DD3-7992-4F3C-8C60-BF70E4ADFA1C}" srcOrd="1" destOrd="0" presId="urn:microsoft.com/office/officeart/2005/8/layout/orgChart1"/>
    <dgm:cxn modelId="{44F2FB6F-440B-4311-AEE9-6CC0DD243B2D}" type="presOf" srcId="{71A18FEF-078E-4EDD-8E89-1F25BBE79D3F}" destId="{4B89C6C3-20A8-4F88-B061-42214BB589E1}" srcOrd="1" destOrd="0" presId="urn:microsoft.com/office/officeart/2005/8/layout/orgChart1"/>
    <dgm:cxn modelId="{A0944F58-A015-42A0-A1E0-A7A43BB51E57}" type="presOf" srcId="{9F468B38-4282-492F-8BA1-190075019CAB}" destId="{634201CE-3ADE-4F75-AD19-EF09A771AD2E}" srcOrd="0" destOrd="0" presId="urn:microsoft.com/office/officeart/2005/8/layout/orgChart1"/>
    <dgm:cxn modelId="{0EA5628B-E667-4E28-98B8-5A46C22A4E16}" srcId="{F51DD0E1-102D-439F-A6DC-E4C982A59A9E}" destId="{71A18FEF-078E-4EDD-8E89-1F25BBE79D3F}" srcOrd="1" destOrd="0" parTransId="{9F468B38-4282-492F-8BA1-190075019CAB}" sibTransId="{9F78E41C-629D-42CE-8231-225ED2F9D459}"/>
    <dgm:cxn modelId="{36087095-00ED-48F1-92A8-9CF9EBA521B9}" srcId="{B574AD67-925E-4152-B25B-C02CF8E588FE}" destId="{F51DD0E1-102D-439F-A6DC-E4C982A59A9E}" srcOrd="0" destOrd="0" parTransId="{265CAEAA-556E-4F3D-8EFE-090062AA4C48}" sibTransId="{E0751404-AC00-4BA5-A520-ECA999F37D7A}"/>
    <dgm:cxn modelId="{8E8A71AA-9D61-483A-8057-8483384C63A6}" type="presOf" srcId="{620FE254-21D7-43DC-B9A9-9AE03E3D335F}" destId="{CB60AB94-E574-437F-9FEC-EAA50D0C331E}" srcOrd="0" destOrd="0" presId="urn:microsoft.com/office/officeart/2005/8/layout/orgChart1"/>
    <dgm:cxn modelId="{4CCA5DC9-0B5A-4F5C-A433-7E3C04BE3795}" type="presOf" srcId="{71A18FEF-078E-4EDD-8E89-1F25BBE79D3F}" destId="{670BB953-6514-41E8-81B0-8C86420AC2F9}" srcOrd="0" destOrd="0" presId="urn:microsoft.com/office/officeart/2005/8/layout/orgChart1"/>
    <dgm:cxn modelId="{0082C2D6-5F93-44A7-A36C-8182001EC70D}" type="presOf" srcId="{357474F2-78A5-48D0-8807-B3094560CC34}" destId="{10D6ACEB-E40A-410F-801C-D754BDD646A7}" srcOrd="0" destOrd="0" presId="urn:microsoft.com/office/officeart/2005/8/layout/orgChart1"/>
    <dgm:cxn modelId="{C49436F3-7F8A-40F3-90F4-8D551E6B07E1}" srcId="{F51DD0E1-102D-439F-A6DC-E4C982A59A9E}" destId="{357474F2-78A5-48D0-8807-B3094560CC34}" srcOrd="0" destOrd="0" parTransId="{620FE254-21D7-43DC-B9A9-9AE03E3D335F}" sibTransId="{EEFF20E4-E384-43DD-A815-F6DE5CC2E794}"/>
    <dgm:cxn modelId="{B024ACFA-F487-4344-9A6A-18F5C31071F0}" type="presOf" srcId="{357474F2-78A5-48D0-8807-B3094560CC34}" destId="{04C8DE74-72F7-4773-A459-B420F89B0CF0}" srcOrd="1" destOrd="0" presId="urn:microsoft.com/office/officeart/2005/8/layout/orgChart1"/>
    <dgm:cxn modelId="{2DDF67FC-A898-4C03-A4D2-9CEF46B93496}" type="presOf" srcId="{B574AD67-925E-4152-B25B-C02CF8E588FE}" destId="{27BA4DA7-2462-4663-A9D0-3480721D5CFF}" srcOrd="0" destOrd="0" presId="urn:microsoft.com/office/officeart/2005/8/layout/orgChart1"/>
    <dgm:cxn modelId="{0D021B7E-C86F-42A2-B3D8-0E3FFCE6E93A}" type="presParOf" srcId="{27BA4DA7-2462-4663-A9D0-3480721D5CFF}" destId="{72DA683C-EABF-47C3-857B-905615738372}" srcOrd="0" destOrd="0" presId="urn:microsoft.com/office/officeart/2005/8/layout/orgChart1"/>
    <dgm:cxn modelId="{F8A47A63-FAFE-4342-AF78-D72286CBF3B8}" type="presParOf" srcId="{72DA683C-EABF-47C3-857B-905615738372}" destId="{4F2278AB-938A-43B8-9A0C-F2AF91F0091C}" srcOrd="0" destOrd="0" presId="urn:microsoft.com/office/officeart/2005/8/layout/orgChart1"/>
    <dgm:cxn modelId="{09E9A065-1581-4693-B387-8D11549BBA4C}" type="presParOf" srcId="{4F2278AB-938A-43B8-9A0C-F2AF91F0091C}" destId="{279C532F-F4AB-4188-B43C-C71BED2207D6}" srcOrd="0" destOrd="0" presId="urn:microsoft.com/office/officeart/2005/8/layout/orgChart1"/>
    <dgm:cxn modelId="{120D552A-F30A-4639-A073-FCC467B62CCA}" type="presParOf" srcId="{4F2278AB-938A-43B8-9A0C-F2AF91F0091C}" destId="{17873DD3-7992-4F3C-8C60-BF70E4ADFA1C}" srcOrd="1" destOrd="0" presId="urn:microsoft.com/office/officeart/2005/8/layout/orgChart1"/>
    <dgm:cxn modelId="{E4AEF16B-8513-4BE5-A7EA-5A4E48158175}" type="presParOf" srcId="{72DA683C-EABF-47C3-857B-905615738372}" destId="{C3D923B1-3C05-4CC9-A6A2-84F7C3780840}" srcOrd="1" destOrd="0" presId="urn:microsoft.com/office/officeart/2005/8/layout/orgChart1"/>
    <dgm:cxn modelId="{0E01D4AF-4E52-4AF5-98FA-6D63CF14ED89}" type="presParOf" srcId="{C3D923B1-3C05-4CC9-A6A2-84F7C3780840}" destId="{CB60AB94-E574-437F-9FEC-EAA50D0C331E}" srcOrd="0" destOrd="0" presId="urn:microsoft.com/office/officeart/2005/8/layout/orgChart1"/>
    <dgm:cxn modelId="{8B1FF113-8B6B-4D2F-A374-7655CE07A147}" type="presParOf" srcId="{C3D923B1-3C05-4CC9-A6A2-84F7C3780840}" destId="{91E8824C-7DF9-4C46-B2BE-BA2ED2484DFF}" srcOrd="1" destOrd="0" presId="urn:microsoft.com/office/officeart/2005/8/layout/orgChart1"/>
    <dgm:cxn modelId="{49135F1D-F308-41D0-9D8D-5AAA213C7C8E}" type="presParOf" srcId="{91E8824C-7DF9-4C46-B2BE-BA2ED2484DFF}" destId="{381D9B99-237F-40DA-8E39-851E98044AFA}" srcOrd="0" destOrd="0" presId="urn:microsoft.com/office/officeart/2005/8/layout/orgChart1"/>
    <dgm:cxn modelId="{C27C2F40-F1E3-4D98-98EA-16A8E09F2C16}" type="presParOf" srcId="{381D9B99-237F-40DA-8E39-851E98044AFA}" destId="{10D6ACEB-E40A-410F-801C-D754BDD646A7}" srcOrd="0" destOrd="0" presId="urn:microsoft.com/office/officeart/2005/8/layout/orgChart1"/>
    <dgm:cxn modelId="{DD96D391-D272-4534-B327-2188ACC363BA}" type="presParOf" srcId="{381D9B99-237F-40DA-8E39-851E98044AFA}" destId="{04C8DE74-72F7-4773-A459-B420F89B0CF0}" srcOrd="1" destOrd="0" presId="urn:microsoft.com/office/officeart/2005/8/layout/orgChart1"/>
    <dgm:cxn modelId="{00CAB711-C667-4F95-B03E-A959671884D8}" type="presParOf" srcId="{91E8824C-7DF9-4C46-B2BE-BA2ED2484DFF}" destId="{9C9B5891-45BF-43E0-A0BC-CC9A8D2049F5}" srcOrd="1" destOrd="0" presId="urn:microsoft.com/office/officeart/2005/8/layout/orgChart1"/>
    <dgm:cxn modelId="{4C31CFAC-B6BD-4E7A-BC85-6B160FDF3688}" type="presParOf" srcId="{91E8824C-7DF9-4C46-B2BE-BA2ED2484DFF}" destId="{89791750-FBCF-4AAF-B5D4-CA725125D7C2}" srcOrd="2" destOrd="0" presId="urn:microsoft.com/office/officeart/2005/8/layout/orgChart1"/>
    <dgm:cxn modelId="{C865E34C-B73C-4AD0-B959-9C09AF2F7A1A}" type="presParOf" srcId="{C3D923B1-3C05-4CC9-A6A2-84F7C3780840}" destId="{634201CE-3ADE-4F75-AD19-EF09A771AD2E}" srcOrd="2" destOrd="0" presId="urn:microsoft.com/office/officeart/2005/8/layout/orgChart1"/>
    <dgm:cxn modelId="{49926133-B837-4BE2-AEB4-8230F06AACB8}" type="presParOf" srcId="{C3D923B1-3C05-4CC9-A6A2-84F7C3780840}" destId="{C2699F5A-4861-47DE-B782-88EAA000A492}" srcOrd="3" destOrd="0" presId="urn:microsoft.com/office/officeart/2005/8/layout/orgChart1"/>
    <dgm:cxn modelId="{353CF2A3-C1A1-4E5D-9211-961019916839}" type="presParOf" srcId="{C2699F5A-4861-47DE-B782-88EAA000A492}" destId="{3CBCFC19-1B0D-49B7-A208-4A7B1D357ADE}" srcOrd="0" destOrd="0" presId="urn:microsoft.com/office/officeart/2005/8/layout/orgChart1"/>
    <dgm:cxn modelId="{5B6E3B63-8141-4942-9728-7EEC6E75584D}" type="presParOf" srcId="{3CBCFC19-1B0D-49B7-A208-4A7B1D357ADE}" destId="{670BB953-6514-41E8-81B0-8C86420AC2F9}" srcOrd="0" destOrd="0" presId="urn:microsoft.com/office/officeart/2005/8/layout/orgChart1"/>
    <dgm:cxn modelId="{F4400982-6121-4B57-8D2E-A8606F8234B6}" type="presParOf" srcId="{3CBCFC19-1B0D-49B7-A208-4A7B1D357ADE}" destId="{4B89C6C3-20A8-4F88-B061-42214BB589E1}" srcOrd="1" destOrd="0" presId="urn:microsoft.com/office/officeart/2005/8/layout/orgChart1"/>
    <dgm:cxn modelId="{52CF9122-DB63-49E4-A1CA-1641FBE83675}" type="presParOf" srcId="{C2699F5A-4861-47DE-B782-88EAA000A492}" destId="{E3BFD7A4-00EB-4ABC-A624-C488FBCD5D8C}" srcOrd="1" destOrd="0" presId="urn:microsoft.com/office/officeart/2005/8/layout/orgChart1"/>
    <dgm:cxn modelId="{3E8F4FFB-E47D-4012-90E9-E9B80286D028}" type="presParOf" srcId="{C2699F5A-4861-47DE-B782-88EAA000A492}" destId="{0C2DAB9F-8E7F-429B-8A1A-F550811D56FB}" srcOrd="2" destOrd="0" presId="urn:microsoft.com/office/officeart/2005/8/layout/orgChart1"/>
    <dgm:cxn modelId="{889CBBCA-7966-470B-8E53-89D67266805D}" type="presParOf" srcId="{72DA683C-EABF-47C3-857B-905615738372}" destId="{D51E5805-35CC-446A-8D11-AB85CDCCC92A}"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347E3D-0E36-4560-AB94-32C20868CC3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3823509-D606-457A-9389-EFDDDFFB32B4}">
      <dgm:prSet/>
      <dgm:spPr/>
      <dgm:t>
        <a:bodyPr/>
        <a:lstStyle/>
        <a:p>
          <a:r>
            <a:rPr lang="en-US" dirty="0">
              <a:latin typeface="Gill Sans MT" panose="020B0502020104020203"/>
            </a:rPr>
            <a:t>Notifications</a:t>
          </a:r>
          <a:r>
            <a:rPr lang="en-US" dirty="0"/>
            <a:t> to Other Units</a:t>
          </a:r>
        </a:p>
      </dgm:t>
    </dgm:pt>
    <dgm:pt modelId="{91C61F4E-45F8-432F-BD9A-AEA6D37EFA76}" type="parTrans" cxnId="{4FEDF7C4-5992-4E34-9230-6CE595097E99}">
      <dgm:prSet/>
      <dgm:spPr/>
      <dgm:t>
        <a:bodyPr/>
        <a:lstStyle/>
        <a:p>
          <a:endParaRPr lang="en-US"/>
        </a:p>
      </dgm:t>
    </dgm:pt>
    <dgm:pt modelId="{A1D29342-21AD-4198-88EA-7AE2508C0295}" type="sibTrans" cxnId="{4FEDF7C4-5992-4E34-9230-6CE595097E99}">
      <dgm:prSet/>
      <dgm:spPr/>
      <dgm:t>
        <a:bodyPr/>
        <a:lstStyle/>
        <a:p>
          <a:endParaRPr lang="en-US"/>
        </a:p>
      </dgm:t>
    </dgm:pt>
    <dgm:pt modelId="{2E1508FB-EC97-48D4-8407-C3D0D6DCF4F3}">
      <dgm:prSet/>
      <dgm:spPr/>
      <dgm:t>
        <a:bodyPr/>
        <a:lstStyle/>
        <a:p>
          <a:r>
            <a:rPr lang="en-US" dirty="0"/>
            <a:t>Referrals</a:t>
          </a:r>
        </a:p>
      </dgm:t>
    </dgm:pt>
    <dgm:pt modelId="{808B836C-3478-4B9A-8C53-46C9FCFE7367}" type="parTrans" cxnId="{66924307-EA24-4A41-945D-A8C5EE925361}">
      <dgm:prSet/>
      <dgm:spPr/>
      <dgm:t>
        <a:bodyPr/>
        <a:lstStyle/>
        <a:p>
          <a:endParaRPr lang="en-US"/>
        </a:p>
      </dgm:t>
    </dgm:pt>
    <dgm:pt modelId="{6F53A8B8-B429-4632-8A53-050B9CC29029}" type="sibTrans" cxnId="{66924307-EA24-4A41-945D-A8C5EE925361}">
      <dgm:prSet/>
      <dgm:spPr/>
      <dgm:t>
        <a:bodyPr/>
        <a:lstStyle/>
        <a:p>
          <a:endParaRPr lang="en-US"/>
        </a:p>
      </dgm:t>
    </dgm:pt>
    <dgm:pt modelId="{6CFC83D7-B3B0-474F-94AC-1F16F78CE20A}">
      <dgm:prSet phldr="0"/>
      <dgm:spPr/>
      <dgm:t>
        <a:bodyPr/>
        <a:lstStyle/>
        <a:p>
          <a:pPr rtl="0"/>
          <a:r>
            <a:rPr lang="en-US" dirty="0">
              <a:latin typeface="Gill Sans MT" panose="020B0502020104020203"/>
            </a:rPr>
            <a:t>Outreach</a:t>
          </a:r>
        </a:p>
      </dgm:t>
    </dgm:pt>
    <dgm:pt modelId="{B78010A1-DCE5-4DB5-82FC-A2CAE1B245A2}" type="parTrans" cxnId="{9ED1FC23-47BF-4D04-A1F2-1C926513C1E5}">
      <dgm:prSet/>
      <dgm:spPr/>
      <dgm:t>
        <a:bodyPr/>
        <a:lstStyle/>
        <a:p>
          <a:endParaRPr lang="en-US"/>
        </a:p>
      </dgm:t>
    </dgm:pt>
    <dgm:pt modelId="{63F3C631-DAE4-466C-9564-2B504703EF43}" type="sibTrans" cxnId="{9ED1FC23-47BF-4D04-A1F2-1C926513C1E5}">
      <dgm:prSet/>
      <dgm:spPr/>
      <dgm:t>
        <a:bodyPr/>
        <a:lstStyle/>
        <a:p>
          <a:endParaRPr lang="en-US"/>
        </a:p>
      </dgm:t>
    </dgm:pt>
    <dgm:pt modelId="{F2561720-A8EE-44D0-9601-EC942DD92C4E}">
      <dgm:prSet phldr="0"/>
      <dgm:spPr/>
      <dgm:t>
        <a:bodyPr/>
        <a:lstStyle/>
        <a:p>
          <a:r>
            <a:rPr lang="en-US" dirty="0"/>
            <a:t>Closure Considerations</a:t>
          </a:r>
        </a:p>
      </dgm:t>
    </dgm:pt>
    <dgm:pt modelId="{C0E3A4FC-1111-4FB6-843B-0AB69E05F5FD}" type="parTrans" cxnId="{77F917DF-DD95-47C5-A0D9-4A47DF2C2A34}">
      <dgm:prSet/>
      <dgm:spPr/>
      <dgm:t>
        <a:bodyPr/>
        <a:lstStyle/>
        <a:p>
          <a:endParaRPr lang="en-US"/>
        </a:p>
      </dgm:t>
    </dgm:pt>
    <dgm:pt modelId="{D400964D-D2FA-4924-8678-C9239C2817DC}" type="sibTrans" cxnId="{77F917DF-DD95-47C5-A0D9-4A47DF2C2A34}">
      <dgm:prSet/>
      <dgm:spPr/>
      <dgm:t>
        <a:bodyPr/>
        <a:lstStyle/>
        <a:p>
          <a:endParaRPr lang="en-US"/>
        </a:p>
      </dgm:t>
    </dgm:pt>
    <dgm:pt modelId="{FBEC456B-0364-4E65-94AC-4B3352C0E81F}" type="pres">
      <dgm:prSet presAssocID="{D3347E3D-0E36-4560-AB94-32C20868CC37}" presName="Name0" presStyleCnt="0">
        <dgm:presLayoutVars>
          <dgm:dir/>
          <dgm:animLvl val="lvl"/>
          <dgm:resizeHandles val="exact"/>
        </dgm:presLayoutVars>
      </dgm:prSet>
      <dgm:spPr/>
    </dgm:pt>
    <dgm:pt modelId="{A44F7E16-2E84-4D7F-BD12-42B4A3FF063E}" type="pres">
      <dgm:prSet presAssocID="{6CFC83D7-B3B0-474F-94AC-1F16F78CE20A}" presName="linNode" presStyleCnt="0"/>
      <dgm:spPr/>
    </dgm:pt>
    <dgm:pt modelId="{1AE36C80-06D2-463F-BFFF-54BF665F4BC0}" type="pres">
      <dgm:prSet presAssocID="{6CFC83D7-B3B0-474F-94AC-1F16F78CE20A}" presName="parentText" presStyleLbl="node1" presStyleIdx="0" presStyleCnt="4">
        <dgm:presLayoutVars>
          <dgm:chMax val="1"/>
          <dgm:bulletEnabled val="1"/>
        </dgm:presLayoutVars>
      </dgm:prSet>
      <dgm:spPr/>
    </dgm:pt>
    <dgm:pt modelId="{1EDC2813-8ACE-42BE-B4B0-053C787F6970}" type="pres">
      <dgm:prSet presAssocID="{63F3C631-DAE4-466C-9564-2B504703EF43}" presName="sp" presStyleCnt="0"/>
      <dgm:spPr/>
    </dgm:pt>
    <dgm:pt modelId="{0582F25A-BE8F-4E2C-9580-8619C61AFA4D}" type="pres">
      <dgm:prSet presAssocID="{F2561720-A8EE-44D0-9601-EC942DD92C4E}" presName="linNode" presStyleCnt="0"/>
      <dgm:spPr/>
    </dgm:pt>
    <dgm:pt modelId="{E07097EE-F9FE-4641-A40E-66BF0547EB21}" type="pres">
      <dgm:prSet presAssocID="{F2561720-A8EE-44D0-9601-EC942DD92C4E}" presName="parentText" presStyleLbl="node1" presStyleIdx="1" presStyleCnt="4">
        <dgm:presLayoutVars>
          <dgm:chMax val="1"/>
          <dgm:bulletEnabled val="1"/>
        </dgm:presLayoutVars>
      </dgm:prSet>
      <dgm:spPr/>
    </dgm:pt>
    <dgm:pt modelId="{4FC2C7C7-4778-4E96-9193-A7DF560C19F8}" type="pres">
      <dgm:prSet presAssocID="{D400964D-D2FA-4924-8678-C9239C2817DC}" presName="sp" presStyleCnt="0"/>
      <dgm:spPr/>
    </dgm:pt>
    <dgm:pt modelId="{3969FD0B-59A1-49C2-A977-870F371951D8}" type="pres">
      <dgm:prSet presAssocID="{33823509-D606-457A-9389-EFDDDFFB32B4}" presName="linNode" presStyleCnt="0"/>
      <dgm:spPr/>
    </dgm:pt>
    <dgm:pt modelId="{91DC2F8B-F08A-4CE6-9811-D39D3225C1E9}" type="pres">
      <dgm:prSet presAssocID="{33823509-D606-457A-9389-EFDDDFFB32B4}" presName="parentText" presStyleLbl="node1" presStyleIdx="2" presStyleCnt="4">
        <dgm:presLayoutVars>
          <dgm:chMax val="1"/>
          <dgm:bulletEnabled val="1"/>
        </dgm:presLayoutVars>
      </dgm:prSet>
      <dgm:spPr/>
    </dgm:pt>
    <dgm:pt modelId="{837A0D0B-BF70-4299-B6D4-62ABCD4C5E80}" type="pres">
      <dgm:prSet presAssocID="{A1D29342-21AD-4198-88EA-7AE2508C0295}" presName="sp" presStyleCnt="0"/>
      <dgm:spPr/>
    </dgm:pt>
    <dgm:pt modelId="{465069B2-139A-4358-846A-5FC8988E4AEF}" type="pres">
      <dgm:prSet presAssocID="{2E1508FB-EC97-48D4-8407-C3D0D6DCF4F3}" presName="linNode" presStyleCnt="0"/>
      <dgm:spPr/>
    </dgm:pt>
    <dgm:pt modelId="{B0334C0F-1477-46C2-9CB5-5F4BE54B3FA3}" type="pres">
      <dgm:prSet presAssocID="{2E1508FB-EC97-48D4-8407-C3D0D6DCF4F3}" presName="parentText" presStyleLbl="node1" presStyleIdx="3" presStyleCnt="4">
        <dgm:presLayoutVars>
          <dgm:chMax val="1"/>
          <dgm:bulletEnabled val="1"/>
        </dgm:presLayoutVars>
      </dgm:prSet>
      <dgm:spPr/>
    </dgm:pt>
  </dgm:ptLst>
  <dgm:cxnLst>
    <dgm:cxn modelId="{70BA6C03-07BB-410A-B71A-8608414C473D}" type="presOf" srcId="{D3347E3D-0E36-4560-AB94-32C20868CC37}" destId="{FBEC456B-0364-4E65-94AC-4B3352C0E81F}" srcOrd="0" destOrd="0" presId="urn:microsoft.com/office/officeart/2005/8/layout/vList5"/>
    <dgm:cxn modelId="{66924307-EA24-4A41-945D-A8C5EE925361}" srcId="{D3347E3D-0E36-4560-AB94-32C20868CC37}" destId="{2E1508FB-EC97-48D4-8407-C3D0D6DCF4F3}" srcOrd="3" destOrd="0" parTransId="{808B836C-3478-4B9A-8C53-46C9FCFE7367}" sibTransId="{6F53A8B8-B429-4632-8A53-050B9CC29029}"/>
    <dgm:cxn modelId="{DE275F0A-2BA7-4BB8-824B-B5B50D1BCBB0}" type="presOf" srcId="{F2561720-A8EE-44D0-9601-EC942DD92C4E}" destId="{E07097EE-F9FE-4641-A40E-66BF0547EB21}" srcOrd="0" destOrd="0" presId="urn:microsoft.com/office/officeart/2005/8/layout/vList5"/>
    <dgm:cxn modelId="{9ED1FC23-47BF-4D04-A1F2-1C926513C1E5}" srcId="{D3347E3D-0E36-4560-AB94-32C20868CC37}" destId="{6CFC83D7-B3B0-474F-94AC-1F16F78CE20A}" srcOrd="0" destOrd="0" parTransId="{B78010A1-DCE5-4DB5-82FC-A2CAE1B245A2}" sibTransId="{63F3C631-DAE4-466C-9564-2B504703EF43}"/>
    <dgm:cxn modelId="{24631239-61AE-4AF3-867E-857C674ACA73}" type="presOf" srcId="{6CFC83D7-B3B0-474F-94AC-1F16F78CE20A}" destId="{1AE36C80-06D2-463F-BFFF-54BF665F4BC0}" srcOrd="0" destOrd="0" presId="urn:microsoft.com/office/officeart/2005/8/layout/vList5"/>
    <dgm:cxn modelId="{4FEDF7C4-5992-4E34-9230-6CE595097E99}" srcId="{D3347E3D-0E36-4560-AB94-32C20868CC37}" destId="{33823509-D606-457A-9389-EFDDDFFB32B4}" srcOrd="2" destOrd="0" parTransId="{91C61F4E-45F8-432F-BD9A-AEA6D37EFA76}" sibTransId="{A1D29342-21AD-4198-88EA-7AE2508C0295}"/>
    <dgm:cxn modelId="{77F917DF-DD95-47C5-A0D9-4A47DF2C2A34}" srcId="{D3347E3D-0E36-4560-AB94-32C20868CC37}" destId="{F2561720-A8EE-44D0-9601-EC942DD92C4E}" srcOrd="1" destOrd="0" parTransId="{C0E3A4FC-1111-4FB6-843B-0AB69E05F5FD}" sibTransId="{D400964D-D2FA-4924-8678-C9239C2817DC}"/>
    <dgm:cxn modelId="{0C6404E7-3739-4745-A74C-245E0D7E000D}" type="presOf" srcId="{33823509-D606-457A-9389-EFDDDFFB32B4}" destId="{91DC2F8B-F08A-4CE6-9811-D39D3225C1E9}" srcOrd="0" destOrd="0" presId="urn:microsoft.com/office/officeart/2005/8/layout/vList5"/>
    <dgm:cxn modelId="{978691FF-2F5E-432D-B2BA-CEB19F45DADA}" type="presOf" srcId="{2E1508FB-EC97-48D4-8407-C3D0D6DCF4F3}" destId="{B0334C0F-1477-46C2-9CB5-5F4BE54B3FA3}" srcOrd="0" destOrd="0" presId="urn:microsoft.com/office/officeart/2005/8/layout/vList5"/>
    <dgm:cxn modelId="{37E326B4-ED85-4446-B8B1-0A77291C1483}" type="presParOf" srcId="{FBEC456B-0364-4E65-94AC-4B3352C0E81F}" destId="{A44F7E16-2E84-4D7F-BD12-42B4A3FF063E}" srcOrd="0" destOrd="0" presId="urn:microsoft.com/office/officeart/2005/8/layout/vList5"/>
    <dgm:cxn modelId="{E10A9282-C9AB-443C-BBC7-F16F9BFC38A4}" type="presParOf" srcId="{A44F7E16-2E84-4D7F-BD12-42B4A3FF063E}" destId="{1AE36C80-06D2-463F-BFFF-54BF665F4BC0}" srcOrd="0" destOrd="0" presId="urn:microsoft.com/office/officeart/2005/8/layout/vList5"/>
    <dgm:cxn modelId="{45E752D5-B584-4A35-A288-B8BD9F53A4EB}" type="presParOf" srcId="{FBEC456B-0364-4E65-94AC-4B3352C0E81F}" destId="{1EDC2813-8ACE-42BE-B4B0-053C787F6970}" srcOrd="1" destOrd="0" presId="urn:microsoft.com/office/officeart/2005/8/layout/vList5"/>
    <dgm:cxn modelId="{ABC7F811-CC3B-4C16-925C-0D4519738060}" type="presParOf" srcId="{FBEC456B-0364-4E65-94AC-4B3352C0E81F}" destId="{0582F25A-BE8F-4E2C-9580-8619C61AFA4D}" srcOrd="2" destOrd="0" presId="urn:microsoft.com/office/officeart/2005/8/layout/vList5"/>
    <dgm:cxn modelId="{22ED7ADD-2B5C-4D84-AB8F-8C1CF193D4F7}" type="presParOf" srcId="{0582F25A-BE8F-4E2C-9580-8619C61AFA4D}" destId="{E07097EE-F9FE-4641-A40E-66BF0547EB21}" srcOrd="0" destOrd="0" presId="urn:microsoft.com/office/officeart/2005/8/layout/vList5"/>
    <dgm:cxn modelId="{56CFD112-28AF-4A52-8F09-4DD35C771E6D}" type="presParOf" srcId="{FBEC456B-0364-4E65-94AC-4B3352C0E81F}" destId="{4FC2C7C7-4778-4E96-9193-A7DF560C19F8}" srcOrd="3" destOrd="0" presId="urn:microsoft.com/office/officeart/2005/8/layout/vList5"/>
    <dgm:cxn modelId="{1C8A0F11-B034-49D0-970D-1B9EABC8CD63}" type="presParOf" srcId="{FBEC456B-0364-4E65-94AC-4B3352C0E81F}" destId="{3969FD0B-59A1-49C2-A977-870F371951D8}" srcOrd="4" destOrd="0" presId="urn:microsoft.com/office/officeart/2005/8/layout/vList5"/>
    <dgm:cxn modelId="{39B49222-609D-44F0-8ED9-66DF9B1AE777}" type="presParOf" srcId="{3969FD0B-59A1-49C2-A977-870F371951D8}" destId="{91DC2F8B-F08A-4CE6-9811-D39D3225C1E9}" srcOrd="0" destOrd="0" presId="urn:microsoft.com/office/officeart/2005/8/layout/vList5"/>
    <dgm:cxn modelId="{D5E26977-FC52-43DD-BE87-E493E0E4D147}" type="presParOf" srcId="{FBEC456B-0364-4E65-94AC-4B3352C0E81F}" destId="{837A0D0B-BF70-4299-B6D4-62ABCD4C5E80}" srcOrd="5" destOrd="0" presId="urn:microsoft.com/office/officeart/2005/8/layout/vList5"/>
    <dgm:cxn modelId="{D65DD7EF-8FE1-4259-AE49-962AEAD273B7}" type="presParOf" srcId="{FBEC456B-0364-4E65-94AC-4B3352C0E81F}" destId="{465069B2-139A-4358-846A-5FC8988E4AEF}" srcOrd="6" destOrd="0" presId="urn:microsoft.com/office/officeart/2005/8/layout/vList5"/>
    <dgm:cxn modelId="{C51081F6-BAD2-48BC-B7D4-CE417CDEE827}" type="presParOf" srcId="{465069B2-139A-4358-846A-5FC8988E4AEF}" destId="{B0334C0F-1477-46C2-9CB5-5F4BE54B3FA3}"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5C6C6C-6BB8-43CE-900F-42DF65AC8B05}" type="doc">
      <dgm:prSet loTypeId="urn:microsoft.com/office/officeart/2005/8/layout/hProcess9" loCatId="process" qsTypeId="urn:microsoft.com/office/officeart/2005/8/quickstyle/simple1" qsCatId="simple" csTypeId="urn:microsoft.com/office/officeart/2005/8/colors/accent1_2" csCatId="accent1" phldr="1"/>
      <dgm:spPr/>
    </dgm:pt>
    <dgm:pt modelId="{E3A92A95-B31A-4392-ABBD-C47ADB102340}">
      <dgm:prSet phldrT="[Text]" phldr="0"/>
      <dgm:spPr/>
      <dgm:t>
        <a:bodyPr/>
        <a:lstStyle/>
        <a:p>
          <a:pPr rtl="0"/>
          <a:r>
            <a:rPr lang="en-US" dirty="0">
              <a:latin typeface="Gill Sans MT" panose="020B0502020104020203"/>
            </a:rPr>
            <a:t>Consult with AHR or OER to review</a:t>
          </a:r>
        </a:p>
      </dgm:t>
    </dgm:pt>
    <dgm:pt modelId="{78BFA319-45BB-4C47-8488-16BB34F42046}" type="parTrans" cxnId="{857FF443-E19F-440A-89CB-A0A00847ECC4}">
      <dgm:prSet/>
      <dgm:spPr/>
      <dgm:t>
        <a:bodyPr/>
        <a:lstStyle/>
        <a:p>
          <a:endParaRPr lang="en-US"/>
        </a:p>
      </dgm:t>
    </dgm:pt>
    <dgm:pt modelId="{6E3B0222-F016-4B39-9322-E36EAC10B805}" type="sibTrans" cxnId="{857FF443-E19F-440A-89CB-A0A00847ECC4}">
      <dgm:prSet/>
      <dgm:spPr/>
      <dgm:t>
        <a:bodyPr/>
        <a:lstStyle/>
        <a:p>
          <a:endParaRPr lang="en-US"/>
        </a:p>
      </dgm:t>
    </dgm:pt>
    <dgm:pt modelId="{F4480BD7-4176-470C-AC71-21DCB28D51C3}">
      <dgm:prSet phldrT="[Text]" phldr="0"/>
      <dgm:spPr/>
      <dgm:t>
        <a:bodyPr/>
        <a:lstStyle/>
        <a:p>
          <a:pPr rtl="0"/>
          <a:r>
            <a:rPr lang="en-US" dirty="0">
              <a:latin typeface="Gill Sans MT" panose="020B0502020104020203"/>
            </a:rPr>
            <a:t>Consider whether interim action may be needed</a:t>
          </a:r>
          <a:endParaRPr lang="en-US" dirty="0"/>
        </a:p>
      </dgm:t>
    </dgm:pt>
    <dgm:pt modelId="{8EF4010D-D896-4824-A08C-0990A6807A1C}" type="parTrans" cxnId="{651CAB16-641F-43FF-9BA1-D023E1A9B36F}">
      <dgm:prSet/>
      <dgm:spPr/>
      <dgm:t>
        <a:bodyPr/>
        <a:lstStyle/>
        <a:p>
          <a:endParaRPr lang="en-US"/>
        </a:p>
      </dgm:t>
    </dgm:pt>
    <dgm:pt modelId="{B83E6858-274C-4AB8-8767-2988B47F5AF4}" type="sibTrans" cxnId="{651CAB16-641F-43FF-9BA1-D023E1A9B36F}">
      <dgm:prSet/>
      <dgm:spPr/>
      <dgm:t>
        <a:bodyPr/>
        <a:lstStyle/>
        <a:p>
          <a:endParaRPr lang="en-US"/>
        </a:p>
      </dgm:t>
    </dgm:pt>
    <dgm:pt modelId="{6F799BD6-CF72-43AB-9FDF-9EA08290DD22}">
      <dgm:prSet phldr="0"/>
      <dgm:spPr/>
      <dgm:t>
        <a:bodyPr/>
        <a:lstStyle/>
        <a:p>
          <a:r>
            <a:rPr lang="en-US" dirty="0">
              <a:latin typeface="Gill Sans MT" panose="020B0502020104020203"/>
            </a:rPr>
            <a:t>Do not investigate</a:t>
          </a:r>
          <a:endParaRPr lang="en-US" dirty="0"/>
        </a:p>
      </dgm:t>
    </dgm:pt>
    <dgm:pt modelId="{37CEFAB1-95B9-42F4-BFB4-16E376045963}" type="parTrans" cxnId="{2AC55FF9-09A6-4938-A122-5CEA09059067}">
      <dgm:prSet/>
      <dgm:spPr/>
      <dgm:t>
        <a:bodyPr/>
        <a:lstStyle/>
        <a:p>
          <a:endParaRPr lang="en-US"/>
        </a:p>
      </dgm:t>
    </dgm:pt>
    <dgm:pt modelId="{202BE34D-EB43-4569-ADC0-4CD3BE29E659}" type="sibTrans" cxnId="{2AC55FF9-09A6-4938-A122-5CEA09059067}">
      <dgm:prSet/>
      <dgm:spPr/>
      <dgm:t>
        <a:bodyPr/>
        <a:lstStyle/>
        <a:p>
          <a:endParaRPr lang="en-US"/>
        </a:p>
      </dgm:t>
    </dgm:pt>
    <dgm:pt modelId="{737BBF8D-27C5-4A73-B440-7C8A79674D9D}">
      <dgm:prSet phldr="0"/>
      <dgm:spPr/>
      <dgm:t>
        <a:bodyPr/>
        <a:lstStyle/>
        <a:p>
          <a:pPr rtl="0"/>
          <a:r>
            <a:rPr lang="en-US" dirty="0">
              <a:latin typeface="Gill Sans MT" panose="020B0502020104020203"/>
            </a:rPr>
            <a:t>Do not retaliate</a:t>
          </a:r>
        </a:p>
      </dgm:t>
    </dgm:pt>
    <dgm:pt modelId="{33F21A87-600A-4F9F-AB70-94369E1F28C4}" type="parTrans" cxnId="{C426E02E-5A81-4A38-9C2C-CF17389F851A}">
      <dgm:prSet/>
      <dgm:spPr/>
      <dgm:t>
        <a:bodyPr/>
        <a:lstStyle/>
        <a:p>
          <a:endParaRPr lang="en-US"/>
        </a:p>
      </dgm:t>
    </dgm:pt>
    <dgm:pt modelId="{2A4B9C77-62B0-47B1-B5AD-91849EAA2FED}" type="sibTrans" cxnId="{C426E02E-5A81-4A38-9C2C-CF17389F851A}">
      <dgm:prSet/>
      <dgm:spPr/>
      <dgm:t>
        <a:bodyPr/>
        <a:lstStyle/>
        <a:p>
          <a:endParaRPr lang="en-US"/>
        </a:p>
      </dgm:t>
    </dgm:pt>
    <dgm:pt modelId="{75D7F8CA-3732-48E3-8802-68067267723A}" type="pres">
      <dgm:prSet presAssocID="{6D5C6C6C-6BB8-43CE-900F-42DF65AC8B05}" presName="CompostProcess" presStyleCnt="0">
        <dgm:presLayoutVars>
          <dgm:dir/>
          <dgm:resizeHandles val="exact"/>
        </dgm:presLayoutVars>
      </dgm:prSet>
      <dgm:spPr/>
    </dgm:pt>
    <dgm:pt modelId="{9017C38B-E32E-43B0-B9F4-711B8B14C45B}" type="pres">
      <dgm:prSet presAssocID="{6D5C6C6C-6BB8-43CE-900F-42DF65AC8B05}" presName="arrow" presStyleLbl="bgShp" presStyleIdx="0" presStyleCnt="1"/>
      <dgm:spPr/>
    </dgm:pt>
    <dgm:pt modelId="{867F51AE-72B7-487D-B312-06E17C0CE83D}" type="pres">
      <dgm:prSet presAssocID="{6D5C6C6C-6BB8-43CE-900F-42DF65AC8B05}" presName="linearProcess" presStyleCnt="0"/>
      <dgm:spPr/>
    </dgm:pt>
    <dgm:pt modelId="{6DC34D23-00E9-484A-AFB0-AF1E1DE42A48}" type="pres">
      <dgm:prSet presAssocID="{E3A92A95-B31A-4392-ABBD-C47ADB102340}" presName="textNode" presStyleLbl="node1" presStyleIdx="0" presStyleCnt="3">
        <dgm:presLayoutVars>
          <dgm:bulletEnabled val="1"/>
        </dgm:presLayoutVars>
      </dgm:prSet>
      <dgm:spPr/>
    </dgm:pt>
    <dgm:pt modelId="{FC958467-3D19-437D-908C-A501A01AF543}" type="pres">
      <dgm:prSet presAssocID="{6E3B0222-F016-4B39-9322-E36EAC10B805}" presName="sibTrans" presStyleCnt="0"/>
      <dgm:spPr/>
    </dgm:pt>
    <dgm:pt modelId="{91B97966-D7F4-4974-8A74-AB6C64ADC3F4}" type="pres">
      <dgm:prSet presAssocID="{F4480BD7-4176-470C-AC71-21DCB28D51C3}" presName="textNode" presStyleLbl="node1" presStyleIdx="1" presStyleCnt="3">
        <dgm:presLayoutVars>
          <dgm:bulletEnabled val="1"/>
        </dgm:presLayoutVars>
      </dgm:prSet>
      <dgm:spPr/>
    </dgm:pt>
    <dgm:pt modelId="{4688EF8D-4B2A-4697-835D-74CFF0ABA799}" type="pres">
      <dgm:prSet presAssocID="{B83E6858-274C-4AB8-8767-2988B47F5AF4}" presName="sibTrans" presStyleCnt="0"/>
      <dgm:spPr/>
    </dgm:pt>
    <dgm:pt modelId="{D6BD76DC-7BBC-4B5E-AA6D-04407EF6D5D8}" type="pres">
      <dgm:prSet presAssocID="{737BBF8D-27C5-4A73-B440-7C8A79674D9D}" presName="textNode" presStyleLbl="node1" presStyleIdx="2" presStyleCnt="3">
        <dgm:presLayoutVars>
          <dgm:bulletEnabled val="1"/>
        </dgm:presLayoutVars>
      </dgm:prSet>
      <dgm:spPr/>
    </dgm:pt>
  </dgm:ptLst>
  <dgm:cxnLst>
    <dgm:cxn modelId="{651CAB16-641F-43FF-9BA1-D023E1A9B36F}" srcId="{6D5C6C6C-6BB8-43CE-900F-42DF65AC8B05}" destId="{F4480BD7-4176-470C-AC71-21DCB28D51C3}" srcOrd="1" destOrd="0" parTransId="{8EF4010D-D896-4824-A08C-0990A6807A1C}" sibTransId="{B83E6858-274C-4AB8-8767-2988B47F5AF4}"/>
    <dgm:cxn modelId="{C426E02E-5A81-4A38-9C2C-CF17389F851A}" srcId="{6D5C6C6C-6BB8-43CE-900F-42DF65AC8B05}" destId="{737BBF8D-27C5-4A73-B440-7C8A79674D9D}" srcOrd="2" destOrd="0" parTransId="{33F21A87-600A-4F9F-AB70-94369E1F28C4}" sibTransId="{2A4B9C77-62B0-47B1-B5AD-91849EAA2FED}"/>
    <dgm:cxn modelId="{857FF443-E19F-440A-89CB-A0A00847ECC4}" srcId="{6D5C6C6C-6BB8-43CE-900F-42DF65AC8B05}" destId="{E3A92A95-B31A-4392-ABBD-C47ADB102340}" srcOrd="0" destOrd="0" parTransId="{78BFA319-45BB-4C47-8488-16BB34F42046}" sibTransId="{6E3B0222-F016-4B39-9322-E36EAC10B805}"/>
    <dgm:cxn modelId="{D3009E51-86B9-48F8-867E-B4EA73B53D65}" type="presOf" srcId="{E3A92A95-B31A-4392-ABBD-C47ADB102340}" destId="{6DC34D23-00E9-484A-AFB0-AF1E1DE42A48}" srcOrd="0" destOrd="0" presId="urn:microsoft.com/office/officeart/2005/8/layout/hProcess9"/>
    <dgm:cxn modelId="{BC95348A-DFFB-4B97-A326-E6171226388B}" type="presOf" srcId="{737BBF8D-27C5-4A73-B440-7C8A79674D9D}" destId="{D6BD76DC-7BBC-4B5E-AA6D-04407EF6D5D8}" srcOrd="0" destOrd="0" presId="urn:microsoft.com/office/officeart/2005/8/layout/hProcess9"/>
    <dgm:cxn modelId="{AFF19392-DF34-4926-8A20-DA598BB0EF07}" type="presOf" srcId="{6D5C6C6C-6BB8-43CE-900F-42DF65AC8B05}" destId="{75D7F8CA-3732-48E3-8802-68067267723A}" srcOrd="0" destOrd="0" presId="urn:microsoft.com/office/officeart/2005/8/layout/hProcess9"/>
    <dgm:cxn modelId="{028C2CAD-3E70-4FCF-8B9F-8414BC53320C}" type="presOf" srcId="{6F799BD6-CF72-43AB-9FDF-9EA08290DD22}" destId="{6DC34D23-00E9-484A-AFB0-AF1E1DE42A48}" srcOrd="0" destOrd="1" presId="urn:microsoft.com/office/officeart/2005/8/layout/hProcess9"/>
    <dgm:cxn modelId="{3225D0C7-4EE5-4D08-A745-F311C797C52E}" type="presOf" srcId="{F4480BD7-4176-470C-AC71-21DCB28D51C3}" destId="{91B97966-D7F4-4974-8A74-AB6C64ADC3F4}" srcOrd="0" destOrd="0" presId="urn:microsoft.com/office/officeart/2005/8/layout/hProcess9"/>
    <dgm:cxn modelId="{2AC55FF9-09A6-4938-A122-5CEA09059067}" srcId="{E3A92A95-B31A-4392-ABBD-C47ADB102340}" destId="{6F799BD6-CF72-43AB-9FDF-9EA08290DD22}" srcOrd="0" destOrd="0" parTransId="{37CEFAB1-95B9-42F4-BFB4-16E376045963}" sibTransId="{202BE34D-EB43-4569-ADC0-4CD3BE29E659}"/>
    <dgm:cxn modelId="{547CAE0C-44E6-45B0-AC66-06A2A5D82F6C}" type="presParOf" srcId="{75D7F8CA-3732-48E3-8802-68067267723A}" destId="{9017C38B-E32E-43B0-B9F4-711B8B14C45B}" srcOrd="0" destOrd="0" presId="urn:microsoft.com/office/officeart/2005/8/layout/hProcess9"/>
    <dgm:cxn modelId="{474FEE04-A5BE-4100-890F-9A4DBBF99031}" type="presParOf" srcId="{75D7F8CA-3732-48E3-8802-68067267723A}" destId="{867F51AE-72B7-487D-B312-06E17C0CE83D}" srcOrd="1" destOrd="0" presId="urn:microsoft.com/office/officeart/2005/8/layout/hProcess9"/>
    <dgm:cxn modelId="{59193624-FF9E-46D2-A8B2-709788333969}" type="presParOf" srcId="{867F51AE-72B7-487D-B312-06E17C0CE83D}" destId="{6DC34D23-00E9-484A-AFB0-AF1E1DE42A48}" srcOrd="0" destOrd="0" presId="urn:microsoft.com/office/officeart/2005/8/layout/hProcess9"/>
    <dgm:cxn modelId="{44E4800C-7ACD-4596-B7BA-AA30770DFA98}" type="presParOf" srcId="{867F51AE-72B7-487D-B312-06E17C0CE83D}" destId="{FC958467-3D19-437D-908C-A501A01AF543}" srcOrd="1" destOrd="0" presId="urn:microsoft.com/office/officeart/2005/8/layout/hProcess9"/>
    <dgm:cxn modelId="{181AA393-1B0A-44AE-A487-ACCE5083FBF3}" type="presParOf" srcId="{867F51AE-72B7-487D-B312-06E17C0CE83D}" destId="{91B97966-D7F4-4974-8A74-AB6C64ADC3F4}" srcOrd="2" destOrd="0" presId="urn:microsoft.com/office/officeart/2005/8/layout/hProcess9"/>
    <dgm:cxn modelId="{2CD61015-FC07-4E6B-8854-4BB7530200F3}" type="presParOf" srcId="{867F51AE-72B7-487D-B312-06E17C0CE83D}" destId="{4688EF8D-4B2A-4697-835D-74CFF0ABA799}" srcOrd="3" destOrd="0" presId="urn:microsoft.com/office/officeart/2005/8/layout/hProcess9"/>
    <dgm:cxn modelId="{489FC0A0-3CB3-479D-9005-14EE0E2C0C18}" type="presParOf" srcId="{867F51AE-72B7-487D-B312-06E17C0CE83D}" destId="{D6BD76DC-7BBC-4B5E-AA6D-04407EF6D5D8}" srcOrd="4"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28000A5-9F32-4FA5-989D-969D7CBF3FB5}" type="doc">
      <dgm:prSet loTypeId="urn:microsoft.com/office/officeart/2005/8/layout/bProcess3" loCatId="process" qsTypeId="urn:microsoft.com/office/officeart/2005/8/quickstyle/simple2" qsCatId="simple" csTypeId="urn:microsoft.com/office/officeart/2005/8/colors/colorful1" csCatId="colorful" phldr="1"/>
      <dgm:spPr/>
      <dgm:t>
        <a:bodyPr/>
        <a:lstStyle/>
        <a:p>
          <a:endParaRPr lang="en-US"/>
        </a:p>
      </dgm:t>
    </dgm:pt>
    <dgm:pt modelId="{948BD2BC-E055-4685-BA41-22D5F742FADD}">
      <dgm:prSet/>
      <dgm:spPr/>
      <dgm:t>
        <a:bodyPr/>
        <a:lstStyle/>
        <a:p>
          <a:r>
            <a:rPr lang="en-US" b="1" dirty="0">
              <a:solidFill>
                <a:schemeClr val="tx1"/>
              </a:solidFill>
            </a:rPr>
            <a:t>Formal Complaint (All parties notified)</a:t>
          </a:r>
        </a:p>
      </dgm:t>
    </dgm:pt>
    <dgm:pt modelId="{940BF1AD-AB06-46D5-ACC3-E66548C6AC8F}" type="parTrans" cxnId="{1604412A-B8BF-4AAF-9D42-AD69EAEC2422}">
      <dgm:prSet/>
      <dgm:spPr/>
      <dgm:t>
        <a:bodyPr/>
        <a:lstStyle/>
        <a:p>
          <a:endParaRPr lang="en-US"/>
        </a:p>
      </dgm:t>
    </dgm:pt>
    <dgm:pt modelId="{EEA3C4DB-790B-4CB1-9437-68A7F7092768}" type="sibTrans" cxnId="{1604412A-B8BF-4AAF-9D42-AD69EAEC2422}">
      <dgm:prSet/>
      <dgm:spPr/>
      <dgm:t>
        <a:bodyPr/>
        <a:lstStyle/>
        <a:p>
          <a:endParaRPr lang="en-US" dirty="0"/>
        </a:p>
      </dgm:t>
    </dgm:pt>
    <dgm:pt modelId="{89D96DEE-EA19-4B28-8422-976C56F852A2}">
      <dgm:prSet/>
      <dgm:spPr/>
      <dgm:t>
        <a:bodyPr/>
        <a:lstStyle/>
        <a:p>
          <a:r>
            <a:rPr lang="en-US" b="1" dirty="0">
              <a:solidFill>
                <a:schemeClr val="tx1"/>
              </a:solidFill>
            </a:rPr>
            <a:t>Regular Status Updates to Parties</a:t>
          </a:r>
        </a:p>
      </dgm:t>
    </dgm:pt>
    <dgm:pt modelId="{E21383E8-34A4-435E-8282-B3195105777B}" type="parTrans" cxnId="{D779A443-20DC-42B9-87A6-97BC37978A20}">
      <dgm:prSet/>
      <dgm:spPr/>
      <dgm:t>
        <a:bodyPr/>
        <a:lstStyle/>
        <a:p>
          <a:endParaRPr lang="en-US"/>
        </a:p>
      </dgm:t>
    </dgm:pt>
    <dgm:pt modelId="{EC414161-FE3B-477B-8DF4-07B6675E03BD}" type="sibTrans" cxnId="{D779A443-20DC-42B9-87A6-97BC37978A20}">
      <dgm:prSet/>
      <dgm:spPr/>
      <dgm:t>
        <a:bodyPr/>
        <a:lstStyle/>
        <a:p>
          <a:endParaRPr lang="en-US" dirty="0"/>
        </a:p>
      </dgm:t>
    </dgm:pt>
    <dgm:pt modelId="{BCC1DBB6-A6D9-45B0-9483-3523548D0A16}">
      <dgm:prSet/>
      <dgm:spPr/>
      <dgm:t>
        <a:bodyPr/>
        <a:lstStyle/>
        <a:p>
          <a:r>
            <a:rPr lang="en-US" b="1" dirty="0">
              <a:solidFill>
                <a:schemeClr val="tx1"/>
              </a:solidFill>
            </a:rPr>
            <a:t>Ongoing Supportive Measures</a:t>
          </a:r>
        </a:p>
      </dgm:t>
    </dgm:pt>
    <dgm:pt modelId="{3A343969-036C-457D-B6F2-8B64A501C4F4}" type="parTrans" cxnId="{7AEE5948-DA0E-4FF0-8384-66F92B47B4F5}">
      <dgm:prSet/>
      <dgm:spPr/>
      <dgm:t>
        <a:bodyPr/>
        <a:lstStyle/>
        <a:p>
          <a:endParaRPr lang="en-US"/>
        </a:p>
      </dgm:t>
    </dgm:pt>
    <dgm:pt modelId="{749B6112-D518-4FD6-9FB6-721B4756FD55}" type="sibTrans" cxnId="{7AEE5948-DA0E-4FF0-8384-66F92B47B4F5}">
      <dgm:prSet/>
      <dgm:spPr/>
      <dgm:t>
        <a:bodyPr/>
        <a:lstStyle/>
        <a:p>
          <a:endParaRPr lang="en-US" dirty="0"/>
        </a:p>
      </dgm:t>
    </dgm:pt>
    <dgm:pt modelId="{0D7ED059-9477-4E9D-A9FF-ABD4B3EDB1E7}">
      <dgm:prSet/>
      <dgm:spPr/>
      <dgm:t>
        <a:bodyPr/>
        <a:lstStyle/>
        <a:p>
          <a:r>
            <a:rPr lang="en-US" b="1" dirty="0">
              <a:solidFill>
                <a:schemeClr val="tx1"/>
              </a:solidFill>
            </a:rPr>
            <a:t>Witness Statements</a:t>
          </a:r>
        </a:p>
      </dgm:t>
    </dgm:pt>
    <dgm:pt modelId="{FFE297CB-161F-4A4D-A8DA-0F662B96CC92}" type="parTrans" cxnId="{7F59027A-B431-447C-92E6-1831A950AD9A}">
      <dgm:prSet/>
      <dgm:spPr/>
      <dgm:t>
        <a:bodyPr/>
        <a:lstStyle/>
        <a:p>
          <a:endParaRPr lang="en-US"/>
        </a:p>
      </dgm:t>
    </dgm:pt>
    <dgm:pt modelId="{CA5C446F-AB78-436C-88AC-81BE34C37F95}" type="sibTrans" cxnId="{7F59027A-B431-447C-92E6-1831A950AD9A}">
      <dgm:prSet/>
      <dgm:spPr/>
      <dgm:t>
        <a:bodyPr/>
        <a:lstStyle/>
        <a:p>
          <a:endParaRPr lang="en-US" dirty="0"/>
        </a:p>
      </dgm:t>
    </dgm:pt>
    <dgm:pt modelId="{789DC8D9-6B82-4254-A7A9-1FA5DA1CB742}">
      <dgm:prSet/>
      <dgm:spPr/>
      <dgm:t>
        <a:bodyPr/>
        <a:lstStyle/>
        <a:p>
          <a:r>
            <a:rPr lang="en-US" b="1" dirty="0">
              <a:solidFill>
                <a:schemeClr val="tx1"/>
              </a:solidFill>
            </a:rPr>
            <a:t>Parties’ Evidence Review (Directly Related to Allegations)</a:t>
          </a:r>
        </a:p>
      </dgm:t>
    </dgm:pt>
    <dgm:pt modelId="{E380C3B2-8FF9-4556-8BC6-B98898FBEB14}" type="parTrans" cxnId="{9692629F-E410-4BDA-8436-CA7151114FAC}">
      <dgm:prSet/>
      <dgm:spPr/>
      <dgm:t>
        <a:bodyPr/>
        <a:lstStyle/>
        <a:p>
          <a:endParaRPr lang="en-US"/>
        </a:p>
      </dgm:t>
    </dgm:pt>
    <dgm:pt modelId="{390A96C5-2DA8-4F8D-9F39-6FF4D9CB1CE8}" type="sibTrans" cxnId="{9692629F-E410-4BDA-8436-CA7151114FAC}">
      <dgm:prSet/>
      <dgm:spPr/>
      <dgm:t>
        <a:bodyPr/>
        <a:lstStyle/>
        <a:p>
          <a:endParaRPr lang="en-US" dirty="0"/>
        </a:p>
      </dgm:t>
    </dgm:pt>
    <dgm:pt modelId="{FB429DB5-C748-4E98-81BA-D7976BF111B2}">
      <dgm:prSet/>
      <dgm:spPr/>
      <dgm:t>
        <a:bodyPr/>
        <a:lstStyle/>
        <a:p>
          <a:r>
            <a:rPr lang="en-US" b="1" dirty="0">
              <a:solidFill>
                <a:schemeClr val="tx1"/>
              </a:solidFill>
            </a:rPr>
            <a:t>Investigation Report (Relevant Evidence)</a:t>
          </a:r>
        </a:p>
      </dgm:t>
    </dgm:pt>
    <dgm:pt modelId="{AD87B208-BCB2-4168-9C3D-7B40E964DCF4}" type="parTrans" cxnId="{0848DC1E-FDFF-48B3-AE48-7CB583C4042A}">
      <dgm:prSet/>
      <dgm:spPr/>
      <dgm:t>
        <a:bodyPr/>
        <a:lstStyle/>
        <a:p>
          <a:endParaRPr lang="en-US"/>
        </a:p>
      </dgm:t>
    </dgm:pt>
    <dgm:pt modelId="{501E58FB-28A7-4BE5-8E0F-BC0559A04EC6}" type="sibTrans" cxnId="{0848DC1E-FDFF-48B3-AE48-7CB583C4042A}">
      <dgm:prSet/>
      <dgm:spPr/>
      <dgm:t>
        <a:bodyPr/>
        <a:lstStyle/>
        <a:p>
          <a:endParaRPr lang="en-US" dirty="0"/>
        </a:p>
      </dgm:t>
    </dgm:pt>
    <dgm:pt modelId="{332C4132-8505-4F52-A7F9-BBB4FE59D9E2}">
      <dgm:prSet/>
      <dgm:spPr/>
      <dgm:t>
        <a:bodyPr/>
        <a:lstStyle/>
        <a:p>
          <a:r>
            <a:rPr lang="en-US" b="1" dirty="0">
              <a:solidFill>
                <a:schemeClr val="tx1"/>
              </a:solidFill>
            </a:rPr>
            <a:t>Resolution Office for Hearing</a:t>
          </a:r>
        </a:p>
      </dgm:t>
    </dgm:pt>
    <dgm:pt modelId="{350B9690-EAC5-4394-844D-6E0F35A8B190}" type="parTrans" cxnId="{B7D1B022-12FF-4C73-AFC3-34B95DA3CA67}">
      <dgm:prSet/>
      <dgm:spPr/>
      <dgm:t>
        <a:bodyPr/>
        <a:lstStyle/>
        <a:p>
          <a:endParaRPr lang="en-US"/>
        </a:p>
      </dgm:t>
    </dgm:pt>
    <dgm:pt modelId="{95B4A468-EF07-4545-B467-C21036B481C4}" type="sibTrans" cxnId="{B7D1B022-12FF-4C73-AFC3-34B95DA3CA67}">
      <dgm:prSet/>
      <dgm:spPr/>
      <dgm:t>
        <a:bodyPr/>
        <a:lstStyle/>
        <a:p>
          <a:endParaRPr lang="en-US" dirty="0"/>
        </a:p>
      </dgm:t>
    </dgm:pt>
    <dgm:pt modelId="{5BE7BE2D-0327-424A-8E4D-D6D16E5B7641}">
      <dgm:prSet/>
      <dgm:spPr/>
      <dgm:t>
        <a:bodyPr/>
        <a:lstStyle/>
        <a:p>
          <a:r>
            <a:rPr lang="en-US" b="1" dirty="0">
              <a:solidFill>
                <a:schemeClr val="tx1"/>
              </a:solidFill>
            </a:rPr>
            <a:t>Parties Connected to Advisors</a:t>
          </a:r>
        </a:p>
      </dgm:t>
    </dgm:pt>
    <dgm:pt modelId="{BFF9F07F-A557-4C41-BB36-DD5918A23D1F}" type="sibTrans" cxnId="{587402F1-267B-49C7-B687-F342A8F8BFA2}">
      <dgm:prSet/>
      <dgm:spPr/>
      <dgm:t>
        <a:bodyPr/>
        <a:lstStyle/>
        <a:p>
          <a:endParaRPr lang="en-US" dirty="0"/>
        </a:p>
      </dgm:t>
    </dgm:pt>
    <dgm:pt modelId="{EA91B748-9744-4F50-9763-D41397B0D8E4}" type="parTrans" cxnId="{587402F1-267B-49C7-B687-F342A8F8BFA2}">
      <dgm:prSet/>
      <dgm:spPr/>
      <dgm:t>
        <a:bodyPr/>
        <a:lstStyle/>
        <a:p>
          <a:endParaRPr lang="en-US"/>
        </a:p>
      </dgm:t>
    </dgm:pt>
    <dgm:pt modelId="{779979D8-9E28-44A5-978D-2B609F4C4F63}">
      <dgm:prSet/>
      <dgm:spPr/>
      <dgm:t>
        <a:bodyPr/>
        <a:lstStyle/>
        <a:p>
          <a:r>
            <a:rPr lang="en-US" b="1" dirty="0">
              <a:solidFill>
                <a:schemeClr val="tx1"/>
              </a:solidFill>
            </a:rPr>
            <a:t>Ongoing Evidence Gathering</a:t>
          </a:r>
        </a:p>
      </dgm:t>
    </dgm:pt>
    <dgm:pt modelId="{7B7A555A-D7C6-4C02-9EB3-E8457DD6F657}" type="parTrans" cxnId="{D8A626D0-F4C7-4C4F-BEC5-31F0EFB4A9CF}">
      <dgm:prSet/>
      <dgm:spPr/>
      <dgm:t>
        <a:bodyPr/>
        <a:lstStyle/>
        <a:p>
          <a:endParaRPr lang="en-US"/>
        </a:p>
      </dgm:t>
    </dgm:pt>
    <dgm:pt modelId="{4AB563AA-DD27-453E-ABC3-6E87F3CC09A3}" type="sibTrans" cxnId="{D8A626D0-F4C7-4C4F-BEC5-31F0EFB4A9CF}">
      <dgm:prSet/>
      <dgm:spPr/>
      <dgm:t>
        <a:bodyPr/>
        <a:lstStyle/>
        <a:p>
          <a:endParaRPr lang="en-US" dirty="0"/>
        </a:p>
      </dgm:t>
    </dgm:pt>
    <dgm:pt modelId="{45705F84-EC77-4C2B-871A-043A0E0F0607}">
      <dgm:prSet/>
      <dgm:spPr/>
      <dgm:t>
        <a:bodyPr/>
        <a:lstStyle/>
        <a:p>
          <a:r>
            <a:rPr lang="en-US" b="1" dirty="0">
              <a:solidFill>
                <a:schemeClr val="tx1"/>
              </a:solidFill>
            </a:rPr>
            <a:t>Hearing (Cross-Examination)</a:t>
          </a:r>
        </a:p>
      </dgm:t>
    </dgm:pt>
    <dgm:pt modelId="{36022148-EBCE-48B1-A15B-8F41CEE95C61}" type="parTrans" cxnId="{A4F6C6BC-7EEF-4CDF-B272-92F1F908AB89}">
      <dgm:prSet/>
      <dgm:spPr/>
      <dgm:t>
        <a:bodyPr/>
        <a:lstStyle/>
        <a:p>
          <a:endParaRPr lang="en-US"/>
        </a:p>
      </dgm:t>
    </dgm:pt>
    <dgm:pt modelId="{547F5BB3-3B17-42E2-A1F8-F66CE9A7A63E}" type="sibTrans" cxnId="{A4F6C6BC-7EEF-4CDF-B272-92F1F908AB89}">
      <dgm:prSet/>
      <dgm:spPr/>
      <dgm:t>
        <a:bodyPr/>
        <a:lstStyle/>
        <a:p>
          <a:endParaRPr lang="en-US" dirty="0"/>
        </a:p>
      </dgm:t>
    </dgm:pt>
    <dgm:pt modelId="{24EC4F2C-9951-40E1-B147-53E43C9AAA54}">
      <dgm:prSet/>
      <dgm:spPr/>
      <dgm:t>
        <a:bodyPr/>
        <a:lstStyle/>
        <a:p>
          <a:r>
            <a:rPr lang="en-US" b="1" dirty="0">
              <a:solidFill>
                <a:schemeClr val="tx1"/>
              </a:solidFill>
            </a:rPr>
            <a:t>Final Determination</a:t>
          </a:r>
        </a:p>
      </dgm:t>
    </dgm:pt>
    <dgm:pt modelId="{BBB3D83F-F37D-46BF-995F-282885E56065}" type="parTrans" cxnId="{C8681A32-610C-4F5A-801E-2D6306A305FD}">
      <dgm:prSet/>
      <dgm:spPr/>
      <dgm:t>
        <a:bodyPr/>
        <a:lstStyle/>
        <a:p>
          <a:endParaRPr lang="en-US"/>
        </a:p>
      </dgm:t>
    </dgm:pt>
    <dgm:pt modelId="{38153363-6DB7-4662-80CE-5CD5C3F63F80}" type="sibTrans" cxnId="{C8681A32-610C-4F5A-801E-2D6306A305FD}">
      <dgm:prSet/>
      <dgm:spPr/>
      <dgm:t>
        <a:bodyPr/>
        <a:lstStyle/>
        <a:p>
          <a:endParaRPr lang="en-US" dirty="0"/>
        </a:p>
      </dgm:t>
    </dgm:pt>
    <dgm:pt modelId="{88A68722-A1A7-42B3-A714-BEAE0AACD1EA}">
      <dgm:prSet/>
      <dgm:spPr/>
      <dgm:t>
        <a:bodyPr/>
        <a:lstStyle/>
        <a:p>
          <a:pPr algn="l"/>
          <a:endParaRPr lang="en-US" b="1" dirty="0">
            <a:solidFill>
              <a:schemeClr val="tx1"/>
            </a:solidFill>
          </a:endParaRPr>
        </a:p>
        <a:p>
          <a:pPr algn="l"/>
          <a:r>
            <a:rPr lang="en-US" b="1" dirty="0">
              <a:solidFill>
                <a:schemeClr val="tx1"/>
              </a:solidFill>
            </a:rPr>
            <a:t>Appeal</a:t>
          </a:r>
        </a:p>
      </dgm:t>
    </dgm:pt>
    <dgm:pt modelId="{1B54288D-ABD8-4884-B1D2-B2B2C20FB9C6}" type="parTrans" cxnId="{0B0DA8B2-C551-4F2E-8BDC-82DF093FABFD}">
      <dgm:prSet/>
      <dgm:spPr/>
      <dgm:t>
        <a:bodyPr/>
        <a:lstStyle/>
        <a:p>
          <a:endParaRPr lang="en-US"/>
        </a:p>
      </dgm:t>
    </dgm:pt>
    <dgm:pt modelId="{096A6C38-3786-4213-980B-5464ABCBE35D}" type="sibTrans" cxnId="{0B0DA8B2-C551-4F2E-8BDC-82DF093FABFD}">
      <dgm:prSet/>
      <dgm:spPr/>
      <dgm:t>
        <a:bodyPr/>
        <a:lstStyle/>
        <a:p>
          <a:endParaRPr lang="en-US"/>
        </a:p>
      </dgm:t>
    </dgm:pt>
    <dgm:pt modelId="{F0B5360E-CEBE-4E6A-B810-F321A442706E}">
      <dgm:prSet/>
      <dgm:spPr/>
      <dgm:t>
        <a:bodyPr/>
        <a:lstStyle/>
        <a:p>
          <a:r>
            <a:rPr lang="en-US" b="1" dirty="0">
              <a:solidFill>
                <a:schemeClr val="tx1"/>
              </a:solidFill>
            </a:rPr>
            <a:t>OIE</a:t>
          </a:r>
        </a:p>
      </dgm:t>
    </dgm:pt>
    <dgm:pt modelId="{F6422974-E647-446F-8E28-996FC9670DFC}" type="parTrans" cxnId="{54BF91ED-A494-4291-ABC7-7FCBA0B44074}">
      <dgm:prSet/>
      <dgm:spPr/>
      <dgm:t>
        <a:bodyPr/>
        <a:lstStyle/>
        <a:p>
          <a:endParaRPr lang="en-US"/>
        </a:p>
      </dgm:t>
    </dgm:pt>
    <dgm:pt modelId="{10C2377D-EC97-484C-A577-04569470E5EE}" type="sibTrans" cxnId="{54BF91ED-A494-4291-ABC7-7FCBA0B44074}">
      <dgm:prSet/>
      <dgm:spPr/>
      <dgm:t>
        <a:bodyPr/>
        <a:lstStyle/>
        <a:p>
          <a:endParaRPr lang="en-US"/>
        </a:p>
      </dgm:t>
    </dgm:pt>
    <dgm:pt modelId="{2B7121DD-E250-4BAC-9220-581DBE8FEC24}">
      <dgm:prSet/>
      <dgm:spPr/>
      <dgm:t>
        <a:bodyPr/>
        <a:lstStyle/>
        <a:p>
          <a:r>
            <a:rPr lang="en-US" b="1" dirty="0">
              <a:solidFill>
                <a:schemeClr val="tx1"/>
              </a:solidFill>
            </a:rPr>
            <a:t>RO</a:t>
          </a:r>
        </a:p>
      </dgm:t>
    </dgm:pt>
    <dgm:pt modelId="{4A9E58FB-E2E3-4F3A-B076-48BA0030A743}" type="parTrans" cxnId="{D77A3820-98CA-499D-9427-B2C398888313}">
      <dgm:prSet/>
      <dgm:spPr/>
      <dgm:t>
        <a:bodyPr/>
        <a:lstStyle/>
        <a:p>
          <a:endParaRPr lang="en-US"/>
        </a:p>
      </dgm:t>
    </dgm:pt>
    <dgm:pt modelId="{FB894809-A87F-47B4-8A84-0511D2346749}" type="sibTrans" cxnId="{D77A3820-98CA-499D-9427-B2C398888313}">
      <dgm:prSet/>
      <dgm:spPr/>
      <dgm:t>
        <a:bodyPr/>
        <a:lstStyle/>
        <a:p>
          <a:endParaRPr lang="en-US"/>
        </a:p>
      </dgm:t>
    </dgm:pt>
    <dgm:pt modelId="{AA2619E4-1A97-463E-9C3D-CA315FCFD9D1}">
      <dgm:prSet/>
      <dgm:spPr/>
      <dgm:t>
        <a:bodyPr/>
        <a:lstStyle/>
        <a:p>
          <a:pPr algn="l"/>
          <a:r>
            <a:rPr lang="en-US" b="1" dirty="0">
              <a:solidFill>
                <a:schemeClr val="tx1"/>
              </a:solidFill>
            </a:rPr>
            <a:t>ERO</a:t>
          </a:r>
        </a:p>
      </dgm:t>
    </dgm:pt>
    <dgm:pt modelId="{C3C57CE4-5C03-42AD-9620-721F1D21B002}" type="parTrans" cxnId="{C9CE7EA4-885E-471A-B731-5E40FDB8B133}">
      <dgm:prSet/>
      <dgm:spPr/>
      <dgm:t>
        <a:bodyPr/>
        <a:lstStyle/>
        <a:p>
          <a:endParaRPr lang="en-US"/>
        </a:p>
      </dgm:t>
    </dgm:pt>
    <dgm:pt modelId="{01E8BDA3-F363-420F-8BC2-44F5E780F21B}" type="sibTrans" cxnId="{C9CE7EA4-885E-471A-B731-5E40FDB8B133}">
      <dgm:prSet/>
      <dgm:spPr/>
      <dgm:t>
        <a:bodyPr/>
        <a:lstStyle/>
        <a:p>
          <a:endParaRPr lang="en-US"/>
        </a:p>
      </dgm:t>
    </dgm:pt>
    <dgm:pt modelId="{436AC5BA-F504-48A0-A0FF-1DDF307C36DD}">
      <dgm:prSet/>
      <dgm:spPr/>
      <dgm:t>
        <a:bodyPr/>
        <a:lstStyle/>
        <a:p>
          <a:r>
            <a:rPr lang="en-US" b="1" dirty="0">
              <a:solidFill>
                <a:schemeClr val="tx1"/>
              </a:solidFill>
            </a:rPr>
            <a:t>S&amp;ET</a:t>
          </a:r>
        </a:p>
      </dgm:t>
    </dgm:pt>
    <dgm:pt modelId="{518C205E-CAE8-4F74-96E8-C19E7FAE2D63}" type="parTrans" cxnId="{12B44C39-5624-4B6C-98A1-45AA578D038D}">
      <dgm:prSet/>
      <dgm:spPr/>
      <dgm:t>
        <a:bodyPr/>
        <a:lstStyle/>
        <a:p>
          <a:endParaRPr lang="en-US"/>
        </a:p>
      </dgm:t>
    </dgm:pt>
    <dgm:pt modelId="{70140C6A-4E9B-41F2-9365-8585F6A3C8E1}" type="sibTrans" cxnId="{12B44C39-5624-4B6C-98A1-45AA578D038D}">
      <dgm:prSet/>
      <dgm:spPr/>
      <dgm:t>
        <a:bodyPr/>
        <a:lstStyle/>
        <a:p>
          <a:endParaRPr lang="en-US"/>
        </a:p>
      </dgm:t>
    </dgm:pt>
    <dgm:pt modelId="{95D271E0-CE76-499C-BE9A-E0005945E757}">
      <dgm:prSet/>
      <dgm:spPr/>
      <dgm:t>
        <a:bodyPr/>
        <a:lstStyle/>
        <a:p>
          <a:r>
            <a:rPr lang="en-US" b="1" dirty="0">
              <a:solidFill>
                <a:schemeClr val="tx1"/>
              </a:solidFill>
            </a:rPr>
            <a:t>RO</a:t>
          </a:r>
        </a:p>
      </dgm:t>
    </dgm:pt>
    <dgm:pt modelId="{FC2FA952-E0C2-4B16-A8EB-BBA1871B42F8}" type="parTrans" cxnId="{BCD6C985-9A9B-4248-83CB-974C045FA6B3}">
      <dgm:prSet/>
      <dgm:spPr/>
      <dgm:t>
        <a:bodyPr/>
        <a:lstStyle/>
        <a:p>
          <a:endParaRPr lang="en-US"/>
        </a:p>
      </dgm:t>
    </dgm:pt>
    <dgm:pt modelId="{0E24EAB3-E9E9-46B1-ABA3-35B605CC2A49}" type="sibTrans" cxnId="{BCD6C985-9A9B-4248-83CB-974C045FA6B3}">
      <dgm:prSet/>
      <dgm:spPr/>
      <dgm:t>
        <a:bodyPr/>
        <a:lstStyle/>
        <a:p>
          <a:endParaRPr lang="en-US"/>
        </a:p>
      </dgm:t>
    </dgm:pt>
    <dgm:pt modelId="{9ED8273D-2650-4198-B757-7548A29062E5}" type="pres">
      <dgm:prSet presAssocID="{028000A5-9F32-4FA5-989D-969D7CBF3FB5}" presName="Name0" presStyleCnt="0">
        <dgm:presLayoutVars>
          <dgm:dir/>
          <dgm:resizeHandles val="exact"/>
        </dgm:presLayoutVars>
      </dgm:prSet>
      <dgm:spPr/>
    </dgm:pt>
    <dgm:pt modelId="{4710DE09-6F0C-4CB7-A595-A55595BDC566}" type="pres">
      <dgm:prSet presAssocID="{948BD2BC-E055-4685-BA41-22D5F742FADD}" presName="node" presStyleLbl="node1" presStyleIdx="0" presStyleCnt="12">
        <dgm:presLayoutVars>
          <dgm:bulletEnabled val="1"/>
        </dgm:presLayoutVars>
      </dgm:prSet>
      <dgm:spPr/>
    </dgm:pt>
    <dgm:pt modelId="{7FD77403-E310-4BAC-BDCA-FF68774ECD91}" type="pres">
      <dgm:prSet presAssocID="{EEA3C4DB-790B-4CB1-9437-68A7F7092768}" presName="sibTrans" presStyleLbl="sibTrans1D1" presStyleIdx="0" presStyleCnt="11"/>
      <dgm:spPr/>
    </dgm:pt>
    <dgm:pt modelId="{6261D2D7-02A1-4E14-B7D2-4227D586C752}" type="pres">
      <dgm:prSet presAssocID="{EEA3C4DB-790B-4CB1-9437-68A7F7092768}" presName="connectorText" presStyleLbl="sibTrans1D1" presStyleIdx="0" presStyleCnt="11"/>
      <dgm:spPr/>
    </dgm:pt>
    <dgm:pt modelId="{833B4D0B-563C-4512-9716-D5DFAE6A521E}" type="pres">
      <dgm:prSet presAssocID="{5BE7BE2D-0327-424A-8E4D-D6D16E5B7641}" presName="node" presStyleLbl="node1" presStyleIdx="1" presStyleCnt="12">
        <dgm:presLayoutVars>
          <dgm:bulletEnabled val="1"/>
        </dgm:presLayoutVars>
      </dgm:prSet>
      <dgm:spPr/>
    </dgm:pt>
    <dgm:pt modelId="{6F4B1528-06CE-49E7-9F83-A5D6E92C9F74}" type="pres">
      <dgm:prSet presAssocID="{BFF9F07F-A557-4C41-BB36-DD5918A23D1F}" presName="sibTrans" presStyleLbl="sibTrans1D1" presStyleIdx="1" presStyleCnt="11"/>
      <dgm:spPr/>
    </dgm:pt>
    <dgm:pt modelId="{EC53C991-41A0-4C82-AFC9-51769CB852B4}" type="pres">
      <dgm:prSet presAssocID="{BFF9F07F-A557-4C41-BB36-DD5918A23D1F}" presName="connectorText" presStyleLbl="sibTrans1D1" presStyleIdx="1" presStyleCnt="11"/>
      <dgm:spPr/>
    </dgm:pt>
    <dgm:pt modelId="{6C662E3A-E562-4A99-9B08-C5551D86953E}" type="pres">
      <dgm:prSet presAssocID="{779979D8-9E28-44A5-978D-2B609F4C4F63}" presName="node" presStyleLbl="node1" presStyleIdx="2" presStyleCnt="12">
        <dgm:presLayoutVars>
          <dgm:bulletEnabled val="1"/>
        </dgm:presLayoutVars>
      </dgm:prSet>
      <dgm:spPr/>
    </dgm:pt>
    <dgm:pt modelId="{A1686A58-B0FA-4151-BA14-04F3446038A3}" type="pres">
      <dgm:prSet presAssocID="{4AB563AA-DD27-453E-ABC3-6E87F3CC09A3}" presName="sibTrans" presStyleLbl="sibTrans1D1" presStyleIdx="2" presStyleCnt="11"/>
      <dgm:spPr/>
    </dgm:pt>
    <dgm:pt modelId="{8AC18B8D-AF47-4F90-BC00-44E691041451}" type="pres">
      <dgm:prSet presAssocID="{4AB563AA-DD27-453E-ABC3-6E87F3CC09A3}" presName="connectorText" presStyleLbl="sibTrans1D1" presStyleIdx="2" presStyleCnt="11"/>
      <dgm:spPr/>
    </dgm:pt>
    <dgm:pt modelId="{D2B745AB-F8A0-46B1-A903-91BB9DACB1E4}" type="pres">
      <dgm:prSet presAssocID="{89D96DEE-EA19-4B28-8422-976C56F852A2}" presName="node" presStyleLbl="node1" presStyleIdx="3" presStyleCnt="12">
        <dgm:presLayoutVars>
          <dgm:bulletEnabled val="1"/>
        </dgm:presLayoutVars>
      </dgm:prSet>
      <dgm:spPr/>
    </dgm:pt>
    <dgm:pt modelId="{59D84F73-8890-4536-90EC-D1511CC50A32}" type="pres">
      <dgm:prSet presAssocID="{EC414161-FE3B-477B-8DF4-07B6675E03BD}" presName="sibTrans" presStyleLbl="sibTrans1D1" presStyleIdx="3" presStyleCnt="11"/>
      <dgm:spPr/>
    </dgm:pt>
    <dgm:pt modelId="{64DC7AEA-5FA5-4929-BB03-1D3BB97DD14B}" type="pres">
      <dgm:prSet presAssocID="{EC414161-FE3B-477B-8DF4-07B6675E03BD}" presName="connectorText" presStyleLbl="sibTrans1D1" presStyleIdx="3" presStyleCnt="11"/>
      <dgm:spPr/>
    </dgm:pt>
    <dgm:pt modelId="{B0C51428-258A-4E6F-A86B-F7DC5C9D1601}" type="pres">
      <dgm:prSet presAssocID="{BCC1DBB6-A6D9-45B0-9483-3523548D0A16}" presName="node" presStyleLbl="node1" presStyleIdx="4" presStyleCnt="12">
        <dgm:presLayoutVars>
          <dgm:bulletEnabled val="1"/>
        </dgm:presLayoutVars>
      </dgm:prSet>
      <dgm:spPr/>
    </dgm:pt>
    <dgm:pt modelId="{8624691F-2B14-48EE-906C-1314A65B795C}" type="pres">
      <dgm:prSet presAssocID="{749B6112-D518-4FD6-9FB6-721B4756FD55}" presName="sibTrans" presStyleLbl="sibTrans1D1" presStyleIdx="4" presStyleCnt="11"/>
      <dgm:spPr/>
    </dgm:pt>
    <dgm:pt modelId="{96C68C6E-50B0-489C-A5EC-E7335B3B7D68}" type="pres">
      <dgm:prSet presAssocID="{749B6112-D518-4FD6-9FB6-721B4756FD55}" presName="connectorText" presStyleLbl="sibTrans1D1" presStyleIdx="4" presStyleCnt="11"/>
      <dgm:spPr/>
    </dgm:pt>
    <dgm:pt modelId="{4020AF25-2EA2-4AC2-A5B7-2B59582B4175}" type="pres">
      <dgm:prSet presAssocID="{0D7ED059-9477-4E9D-A9FF-ABD4B3EDB1E7}" presName="node" presStyleLbl="node1" presStyleIdx="5" presStyleCnt="12">
        <dgm:presLayoutVars>
          <dgm:bulletEnabled val="1"/>
        </dgm:presLayoutVars>
      </dgm:prSet>
      <dgm:spPr/>
    </dgm:pt>
    <dgm:pt modelId="{FDE8EDE8-AB9F-4B8F-A2E7-E72FD9612725}" type="pres">
      <dgm:prSet presAssocID="{CA5C446F-AB78-436C-88AC-81BE34C37F95}" presName="sibTrans" presStyleLbl="sibTrans1D1" presStyleIdx="5" presStyleCnt="11"/>
      <dgm:spPr/>
    </dgm:pt>
    <dgm:pt modelId="{199C1A3D-9E6D-4538-8A49-68FEBDE1512A}" type="pres">
      <dgm:prSet presAssocID="{CA5C446F-AB78-436C-88AC-81BE34C37F95}" presName="connectorText" presStyleLbl="sibTrans1D1" presStyleIdx="5" presStyleCnt="11"/>
      <dgm:spPr/>
    </dgm:pt>
    <dgm:pt modelId="{09ACD856-6C92-4B35-8813-8029B6861327}" type="pres">
      <dgm:prSet presAssocID="{789DC8D9-6B82-4254-A7A9-1FA5DA1CB742}" presName="node" presStyleLbl="node1" presStyleIdx="6" presStyleCnt="12">
        <dgm:presLayoutVars>
          <dgm:bulletEnabled val="1"/>
        </dgm:presLayoutVars>
      </dgm:prSet>
      <dgm:spPr/>
    </dgm:pt>
    <dgm:pt modelId="{248D0BA8-C9F0-4B05-B47F-731321720256}" type="pres">
      <dgm:prSet presAssocID="{390A96C5-2DA8-4F8D-9F39-6FF4D9CB1CE8}" presName="sibTrans" presStyleLbl="sibTrans1D1" presStyleIdx="6" presStyleCnt="11"/>
      <dgm:spPr/>
    </dgm:pt>
    <dgm:pt modelId="{1F8B14A8-8C26-4B95-8696-CD0C139F59FB}" type="pres">
      <dgm:prSet presAssocID="{390A96C5-2DA8-4F8D-9F39-6FF4D9CB1CE8}" presName="connectorText" presStyleLbl="sibTrans1D1" presStyleIdx="6" presStyleCnt="11"/>
      <dgm:spPr/>
    </dgm:pt>
    <dgm:pt modelId="{EB6B6FA7-F3E0-45D2-ADBF-9F2302A25763}" type="pres">
      <dgm:prSet presAssocID="{FB429DB5-C748-4E98-81BA-D7976BF111B2}" presName="node" presStyleLbl="node1" presStyleIdx="7" presStyleCnt="12">
        <dgm:presLayoutVars>
          <dgm:bulletEnabled val="1"/>
        </dgm:presLayoutVars>
      </dgm:prSet>
      <dgm:spPr/>
    </dgm:pt>
    <dgm:pt modelId="{5C340AA6-75C0-4700-98E1-06ED32A1E50A}" type="pres">
      <dgm:prSet presAssocID="{501E58FB-28A7-4BE5-8E0F-BC0559A04EC6}" presName="sibTrans" presStyleLbl="sibTrans1D1" presStyleIdx="7" presStyleCnt="11"/>
      <dgm:spPr/>
    </dgm:pt>
    <dgm:pt modelId="{348148D4-A6D4-4BF3-A5C0-DA5F663B728B}" type="pres">
      <dgm:prSet presAssocID="{501E58FB-28A7-4BE5-8E0F-BC0559A04EC6}" presName="connectorText" presStyleLbl="sibTrans1D1" presStyleIdx="7" presStyleCnt="11"/>
      <dgm:spPr/>
    </dgm:pt>
    <dgm:pt modelId="{C9997F05-5B8C-46B5-9183-F715A654E7B4}" type="pres">
      <dgm:prSet presAssocID="{332C4132-8505-4F52-A7F9-BBB4FE59D9E2}" presName="node" presStyleLbl="node1" presStyleIdx="8" presStyleCnt="12">
        <dgm:presLayoutVars>
          <dgm:bulletEnabled val="1"/>
        </dgm:presLayoutVars>
      </dgm:prSet>
      <dgm:spPr/>
    </dgm:pt>
    <dgm:pt modelId="{19CC0200-2A5D-431A-B09F-3ED013260331}" type="pres">
      <dgm:prSet presAssocID="{95B4A468-EF07-4545-B467-C21036B481C4}" presName="sibTrans" presStyleLbl="sibTrans1D1" presStyleIdx="8" presStyleCnt="11"/>
      <dgm:spPr/>
    </dgm:pt>
    <dgm:pt modelId="{CF4629AC-E5CC-4A51-801A-900D5C40897F}" type="pres">
      <dgm:prSet presAssocID="{95B4A468-EF07-4545-B467-C21036B481C4}" presName="connectorText" presStyleLbl="sibTrans1D1" presStyleIdx="8" presStyleCnt="11"/>
      <dgm:spPr/>
    </dgm:pt>
    <dgm:pt modelId="{3F23E033-5118-45CC-A683-C4E01C5D1C63}" type="pres">
      <dgm:prSet presAssocID="{45705F84-EC77-4C2B-871A-043A0E0F0607}" presName="node" presStyleLbl="node1" presStyleIdx="9" presStyleCnt="12">
        <dgm:presLayoutVars>
          <dgm:bulletEnabled val="1"/>
        </dgm:presLayoutVars>
      </dgm:prSet>
      <dgm:spPr/>
    </dgm:pt>
    <dgm:pt modelId="{9C2F0982-5755-40D7-A836-1DE549AE7D55}" type="pres">
      <dgm:prSet presAssocID="{547F5BB3-3B17-42E2-A1F8-F66CE9A7A63E}" presName="sibTrans" presStyleLbl="sibTrans1D1" presStyleIdx="9" presStyleCnt="11"/>
      <dgm:spPr/>
    </dgm:pt>
    <dgm:pt modelId="{4B7EE82A-D015-4BFC-8287-5DBD5A6C9770}" type="pres">
      <dgm:prSet presAssocID="{547F5BB3-3B17-42E2-A1F8-F66CE9A7A63E}" presName="connectorText" presStyleLbl="sibTrans1D1" presStyleIdx="9" presStyleCnt="11"/>
      <dgm:spPr/>
    </dgm:pt>
    <dgm:pt modelId="{FD0982D3-8488-45D9-A8CF-D6E38A9FCFB4}" type="pres">
      <dgm:prSet presAssocID="{24EC4F2C-9951-40E1-B147-53E43C9AAA54}" presName="node" presStyleLbl="node1" presStyleIdx="10" presStyleCnt="12">
        <dgm:presLayoutVars>
          <dgm:bulletEnabled val="1"/>
        </dgm:presLayoutVars>
      </dgm:prSet>
      <dgm:spPr/>
    </dgm:pt>
    <dgm:pt modelId="{934EC768-3BFE-47D7-8D16-DCA7CC2C1385}" type="pres">
      <dgm:prSet presAssocID="{38153363-6DB7-4662-80CE-5CD5C3F63F80}" presName="sibTrans" presStyleLbl="sibTrans1D1" presStyleIdx="10" presStyleCnt="11"/>
      <dgm:spPr/>
    </dgm:pt>
    <dgm:pt modelId="{C81BDCFD-CACC-46C1-B148-9A1BED084F98}" type="pres">
      <dgm:prSet presAssocID="{38153363-6DB7-4662-80CE-5CD5C3F63F80}" presName="connectorText" presStyleLbl="sibTrans1D1" presStyleIdx="10" presStyleCnt="11"/>
      <dgm:spPr/>
    </dgm:pt>
    <dgm:pt modelId="{277DF7D8-F0A2-41C1-A42F-B1B027378162}" type="pres">
      <dgm:prSet presAssocID="{88A68722-A1A7-42B3-A714-BEAE0AACD1EA}" presName="node" presStyleLbl="node1" presStyleIdx="11" presStyleCnt="12">
        <dgm:presLayoutVars>
          <dgm:bulletEnabled val="1"/>
        </dgm:presLayoutVars>
      </dgm:prSet>
      <dgm:spPr/>
    </dgm:pt>
  </dgm:ptLst>
  <dgm:cxnLst>
    <dgm:cxn modelId="{42E9BB00-B62E-40E9-8545-97C2CFE19448}" type="presOf" srcId="{547F5BB3-3B17-42E2-A1F8-F66CE9A7A63E}" destId="{4B7EE82A-D015-4BFC-8287-5DBD5A6C9770}" srcOrd="1" destOrd="0" presId="urn:microsoft.com/office/officeart/2005/8/layout/bProcess3"/>
    <dgm:cxn modelId="{0848DC1E-FDFF-48B3-AE48-7CB583C4042A}" srcId="{028000A5-9F32-4FA5-989D-969D7CBF3FB5}" destId="{FB429DB5-C748-4E98-81BA-D7976BF111B2}" srcOrd="7" destOrd="0" parTransId="{AD87B208-BCB2-4168-9C3D-7B40E964DCF4}" sibTransId="{501E58FB-28A7-4BE5-8E0F-BC0559A04EC6}"/>
    <dgm:cxn modelId="{D77A3820-98CA-499D-9427-B2C398888313}" srcId="{332C4132-8505-4F52-A7F9-BBB4FE59D9E2}" destId="{2B7121DD-E250-4BAC-9220-581DBE8FEC24}" srcOrd="0" destOrd="0" parTransId="{4A9E58FB-E2E3-4F3A-B076-48BA0030A743}" sibTransId="{FB894809-A87F-47B4-8A84-0511D2346749}"/>
    <dgm:cxn modelId="{B7D1B022-12FF-4C73-AFC3-34B95DA3CA67}" srcId="{028000A5-9F32-4FA5-989D-969D7CBF3FB5}" destId="{332C4132-8505-4F52-A7F9-BBB4FE59D9E2}" srcOrd="8" destOrd="0" parTransId="{350B9690-EAC5-4394-844D-6E0F35A8B190}" sibTransId="{95B4A468-EF07-4545-B467-C21036B481C4}"/>
    <dgm:cxn modelId="{1604412A-B8BF-4AAF-9D42-AD69EAEC2422}" srcId="{028000A5-9F32-4FA5-989D-969D7CBF3FB5}" destId="{948BD2BC-E055-4685-BA41-22D5F742FADD}" srcOrd="0" destOrd="0" parTransId="{940BF1AD-AB06-46D5-ACC3-E66548C6AC8F}" sibTransId="{EEA3C4DB-790B-4CB1-9437-68A7F7092768}"/>
    <dgm:cxn modelId="{8D2A1331-F9E5-4609-AB03-2AF229900DE3}" type="presOf" srcId="{749B6112-D518-4FD6-9FB6-721B4756FD55}" destId="{8624691F-2B14-48EE-906C-1314A65B795C}" srcOrd="0" destOrd="0" presId="urn:microsoft.com/office/officeart/2005/8/layout/bProcess3"/>
    <dgm:cxn modelId="{D5440C32-8FB5-421C-B8AB-FE7A4C9AF924}" type="presOf" srcId="{38153363-6DB7-4662-80CE-5CD5C3F63F80}" destId="{C81BDCFD-CACC-46C1-B148-9A1BED084F98}" srcOrd="1" destOrd="0" presId="urn:microsoft.com/office/officeart/2005/8/layout/bProcess3"/>
    <dgm:cxn modelId="{C8681A32-610C-4F5A-801E-2D6306A305FD}" srcId="{028000A5-9F32-4FA5-989D-969D7CBF3FB5}" destId="{24EC4F2C-9951-40E1-B147-53E43C9AAA54}" srcOrd="10" destOrd="0" parTransId="{BBB3D83F-F37D-46BF-995F-282885E56065}" sibTransId="{38153363-6DB7-4662-80CE-5CD5C3F63F80}"/>
    <dgm:cxn modelId="{E0349D36-E93C-42F9-A02D-A33562F818F2}" type="presOf" srcId="{89D96DEE-EA19-4B28-8422-976C56F852A2}" destId="{D2B745AB-F8A0-46B1-A903-91BB9DACB1E4}" srcOrd="0" destOrd="0" presId="urn:microsoft.com/office/officeart/2005/8/layout/bProcess3"/>
    <dgm:cxn modelId="{12B44C39-5624-4B6C-98A1-45AA578D038D}" srcId="{BCC1DBB6-A6D9-45B0-9483-3523548D0A16}" destId="{436AC5BA-F504-48A0-A0FF-1DDF307C36DD}" srcOrd="0" destOrd="0" parTransId="{518C205E-CAE8-4F74-96E8-C19E7FAE2D63}" sibTransId="{70140C6A-4E9B-41F2-9365-8585F6A3C8E1}"/>
    <dgm:cxn modelId="{2CC6523A-5249-4905-BAA6-462BF6147E03}" type="presOf" srcId="{FB429DB5-C748-4E98-81BA-D7976BF111B2}" destId="{EB6B6FA7-F3E0-45D2-ADBF-9F2302A25763}" srcOrd="0" destOrd="0" presId="urn:microsoft.com/office/officeart/2005/8/layout/bProcess3"/>
    <dgm:cxn modelId="{72437F3C-6CA1-4959-A176-58354A84B6ED}" type="presOf" srcId="{332C4132-8505-4F52-A7F9-BBB4FE59D9E2}" destId="{C9997F05-5B8C-46B5-9183-F715A654E7B4}" srcOrd="0" destOrd="0" presId="urn:microsoft.com/office/officeart/2005/8/layout/bProcess3"/>
    <dgm:cxn modelId="{01AA0F40-6DA4-4B7D-A7E8-34B13E8D9BFE}" type="presOf" srcId="{45705F84-EC77-4C2B-871A-043A0E0F0607}" destId="{3F23E033-5118-45CC-A683-C4E01C5D1C63}" srcOrd="0" destOrd="0" presId="urn:microsoft.com/office/officeart/2005/8/layout/bProcess3"/>
    <dgm:cxn modelId="{23EB4862-C84E-48D1-91E0-0857A18D1B9B}" type="presOf" srcId="{2B7121DD-E250-4BAC-9220-581DBE8FEC24}" destId="{C9997F05-5B8C-46B5-9183-F715A654E7B4}" srcOrd="0" destOrd="1" presId="urn:microsoft.com/office/officeart/2005/8/layout/bProcess3"/>
    <dgm:cxn modelId="{D3D99242-D01F-4D6E-A7B5-F6268FD427C7}" type="presOf" srcId="{BFF9F07F-A557-4C41-BB36-DD5918A23D1F}" destId="{EC53C991-41A0-4C82-AFC9-51769CB852B4}" srcOrd="1" destOrd="0" presId="urn:microsoft.com/office/officeart/2005/8/layout/bProcess3"/>
    <dgm:cxn modelId="{D779A443-20DC-42B9-87A6-97BC37978A20}" srcId="{028000A5-9F32-4FA5-989D-969D7CBF3FB5}" destId="{89D96DEE-EA19-4B28-8422-976C56F852A2}" srcOrd="3" destOrd="0" parTransId="{E21383E8-34A4-435E-8282-B3195105777B}" sibTransId="{EC414161-FE3B-477B-8DF4-07B6675E03BD}"/>
    <dgm:cxn modelId="{2278AF46-2EA7-4459-ACE4-6605D0BA36A3}" type="presOf" srcId="{5BE7BE2D-0327-424A-8E4D-D6D16E5B7641}" destId="{833B4D0B-563C-4512-9716-D5DFAE6A521E}" srcOrd="0" destOrd="0" presId="urn:microsoft.com/office/officeart/2005/8/layout/bProcess3"/>
    <dgm:cxn modelId="{7AEE5948-DA0E-4FF0-8384-66F92B47B4F5}" srcId="{028000A5-9F32-4FA5-989D-969D7CBF3FB5}" destId="{BCC1DBB6-A6D9-45B0-9483-3523548D0A16}" srcOrd="4" destOrd="0" parTransId="{3A343969-036C-457D-B6F2-8B64A501C4F4}" sibTransId="{749B6112-D518-4FD6-9FB6-721B4756FD55}"/>
    <dgm:cxn modelId="{30BE404C-02CB-404F-837F-E5F986205171}" type="presOf" srcId="{AA2619E4-1A97-463E-9C3D-CA315FCFD9D1}" destId="{277DF7D8-F0A2-41C1-A42F-B1B027378162}" srcOrd="0" destOrd="1" presId="urn:microsoft.com/office/officeart/2005/8/layout/bProcess3"/>
    <dgm:cxn modelId="{26803E74-9415-4098-AAF8-0BAAA84072BA}" type="presOf" srcId="{028000A5-9F32-4FA5-989D-969D7CBF3FB5}" destId="{9ED8273D-2650-4198-B757-7548A29062E5}" srcOrd="0" destOrd="0" presId="urn:microsoft.com/office/officeart/2005/8/layout/bProcess3"/>
    <dgm:cxn modelId="{7F59027A-B431-447C-92E6-1831A950AD9A}" srcId="{028000A5-9F32-4FA5-989D-969D7CBF3FB5}" destId="{0D7ED059-9477-4E9D-A9FF-ABD4B3EDB1E7}" srcOrd="5" destOrd="0" parTransId="{FFE297CB-161F-4A4D-A8DA-0F662B96CC92}" sibTransId="{CA5C446F-AB78-436C-88AC-81BE34C37F95}"/>
    <dgm:cxn modelId="{6283227E-EDB8-46B5-87F3-FB79772239BE}" type="presOf" srcId="{789DC8D9-6B82-4254-A7A9-1FA5DA1CB742}" destId="{09ACD856-6C92-4B35-8813-8029B6861327}" srcOrd="0" destOrd="0" presId="urn:microsoft.com/office/officeart/2005/8/layout/bProcess3"/>
    <dgm:cxn modelId="{5C97FA81-CECD-4217-88D8-B4505428080F}" type="presOf" srcId="{4AB563AA-DD27-453E-ABC3-6E87F3CC09A3}" destId="{A1686A58-B0FA-4151-BA14-04F3446038A3}" srcOrd="0" destOrd="0" presId="urn:microsoft.com/office/officeart/2005/8/layout/bProcess3"/>
    <dgm:cxn modelId="{BCD6C985-9A9B-4248-83CB-974C045FA6B3}" srcId="{24EC4F2C-9951-40E1-B147-53E43C9AAA54}" destId="{95D271E0-CE76-499C-BE9A-E0005945E757}" srcOrd="0" destOrd="0" parTransId="{FC2FA952-E0C2-4B16-A8EB-BBA1871B42F8}" sibTransId="{0E24EAB3-E9E9-46B1-ABA3-35B605CC2A49}"/>
    <dgm:cxn modelId="{6777888A-DC2C-4189-B392-F271871AFDB6}" type="presOf" srcId="{95D271E0-CE76-499C-BE9A-E0005945E757}" destId="{FD0982D3-8488-45D9-A8CF-D6E38A9FCFB4}" srcOrd="0" destOrd="1" presId="urn:microsoft.com/office/officeart/2005/8/layout/bProcess3"/>
    <dgm:cxn modelId="{25ED7E90-BDB1-4D9D-9E96-DFCCDFD6CE47}" type="presOf" srcId="{547F5BB3-3B17-42E2-A1F8-F66CE9A7A63E}" destId="{9C2F0982-5755-40D7-A836-1DE549AE7D55}" srcOrd="0" destOrd="0" presId="urn:microsoft.com/office/officeart/2005/8/layout/bProcess3"/>
    <dgm:cxn modelId="{4AF26791-3193-4688-B6C2-6408C24DC7AE}" type="presOf" srcId="{749B6112-D518-4FD6-9FB6-721B4756FD55}" destId="{96C68C6E-50B0-489C-A5EC-E7335B3B7D68}" srcOrd="1" destOrd="0" presId="urn:microsoft.com/office/officeart/2005/8/layout/bProcess3"/>
    <dgm:cxn modelId="{71EC4C94-4F9B-497F-8697-3149482D38FF}" type="presOf" srcId="{EEA3C4DB-790B-4CB1-9437-68A7F7092768}" destId="{7FD77403-E310-4BAC-BDCA-FF68774ECD91}" srcOrd="0" destOrd="0" presId="urn:microsoft.com/office/officeart/2005/8/layout/bProcess3"/>
    <dgm:cxn modelId="{9A6EC79C-D139-44B7-9EDD-D8FFC3033D2C}" type="presOf" srcId="{EC414161-FE3B-477B-8DF4-07B6675E03BD}" destId="{64DC7AEA-5FA5-4929-BB03-1D3BB97DD14B}" srcOrd="1" destOrd="0" presId="urn:microsoft.com/office/officeart/2005/8/layout/bProcess3"/>
    <dgm:cxn modelId="{9692629F-E410-4BDA-8436-CA7151114FAC}" srcId="{028000A5-9F32-4FA5-989D-969D7CBF3FB5}" destId="{789DC8D9-6B82-4254-A7A9-1FA5DA1CB742}" srcOrd="6" destOrd="0" parTransId="{E380C3B2-8FF9-4556-8BC6-B98898FBEB14}" sibTransId="{390A96C5-2DA8-4F8D-9F39-6FF4D9CB1CE8}"/>
    <dgm:cxn modelId="{C9CE7EA4-885E-471A-B731-5E40FDB8B133}" srcId="{88A68722-A1A7-42B3-A714-BEAE0AACD1EA}" destId="{AA2619E4-1A97-463E-9C3D-CA315FCFD9D1}" srcOrd="0" destOrd="0" parTransId="{C3C57CE4-5C03-42AD-9620-721F1D21B002}" sibTransId="{01E8BDA3-F363-420F-8BC2-44F5E780F21B}"/>
    <dgm:cxn modelId="{13FC3FA7-4906-4FD8-907A-A5DE4133DB43}" type="presOf" srcId="{BFF9F07F-A557-4C41-BB36-DD5918A23D1F}" destId="{6F4B1528-06CE-49E7-9F83-A5D6E92C9F74}" srcOrd="0" destOrd="0" presId="urn:microsoft.com/office/officeart/2005/8/layout/bProcess3"/>
    <dgm:cxn modelId="{81277CA9-810A-4B3D-92FE-D1E413E8C172}" type="presOf" srcId="{501E58FB-28A7-4BE5-8E0F-BC0559A04EC6}" destId="{348148D4-A6D4-4BF3-A5C0-DA5F663B728B}" srcOrd="1" destOrd="0" presId="urn:microsoft.com/office/officeart/2005/8/layout/bProcess3"/>
    <dgm:cxn modelId="{652538AB-956B-465D-8E9B-9471579F1B82}" type="presOf" srcId="{948BD2BC-E055-4685-BA41-22D5F742FADD}" destId="{4710DE09-6F0C-4CB7-A595-A55595BDC566}" srcOrd="0" destOrd="0" presId="urn:microsoft.com/office/officeart/2005/8/layout/bProcess3"/>
    <dgm:cxn modelId="{0B0DA8B2-C551-4F2E-8BDC-82DF093FABFD}" srcId="{028000A5-9F32-4FA5-989D-969D7CBF3FB5}" destId="{88A68722-A1A7-42B3-A714-BEAE0AACD1EA}" srcOrd="11" destOrd="0" parTransId="{1B54288D-ABD8-4884-B1D2-B2B2C20FB9C6}" sibTransId="{096A6C38-3786-4213-980B-5464ABCBE35D}"/>
    <dgm:cxn modelId="{3ADACCBA-4DB8-45D0-8D36-BE1890DE95A7}" type="presOf" srcId="{F0B5360E-CEBE-4E6A-B810-F321A442706E}" destId="{4710DE09-6F0C-4CB7-A595-A55595BDC566}" srcOrd="0" destOrd="1" presId="urn:microsoft.com/office/officeart/2005/8/layout/bProcess3"/>
    <dgm:cxn modelId="{A4F6C6BC-7EEF-4CDF-B272-92F1F908AB89}" srcId="{028000A5-9F32-4FA5-989D-969D7CBF3FB5}" destId="{45705F84-EC77-4C2B-871A-043A0E0F0607}" srcOrd="9" destOrd="0" parTransId="{36022148-EBCE-48B1-A15B-8F41CEE95C61}" sibTransId="{547F5BB3-3B17-42E2-A1F8-F66CE9A7A63E}"/>
    <dgm:cxn modelId="{8DADCBBF-03D3-4755-91EF-A9597FCA0A0D}" type="presOf" srcId="{CA5C446F-AB78-436C-88AC-81BE34C37F95}" destId="{FDE8EDE8-AB9F-4B8F-A2E7-E72FD9612725}" srcOrd="0" destOrd="0" presId="urn:microsoft.com/office/officeart/2005/8/layout/bProcess3"/>
    <dgm:cxn modelId="{81E8C3C1-E8F2-446E-9991-812F7C0EDA08}" type="presOf" srcId="{436AC5BA-F504-48A0-A0FF-1DDF307C36DD}" destId="{B0C51428-258A-4E6F-A86B-F7DC5C9D1601}" srcOrd="0" destOrd="1" presId="urn:microsoft.com/office/officeart/2005/8/layout/bProcess3"/>
    <dgm:cxn modelId="{011A32C2-2637-437E-A4D8-FA354F0937F7}" type="presOf" srcId="{24EC4F2C-9951-40E1-B147-53E43C9AAA54}" destId="{FD0982D3-8488-45D9-A8CF-D6E38A9FCFB4}" srcOrd="0" destOrd="0" presId="urn:microsoft.com/office/officeart/2005/8/layout/bProcess3"/>
    <dgm:cxn modelId="{30D24EC4-CF2D-42E1-A816-B0FD025F3427}" type="presOf" srcId="{BCC1DBB6-A6D9-45B0-9483-3523548D0A16}" destId="{B0C51428-258A-4E6F-A86B-F7DC5C9D1601}" srcOrd="0" destOrd="0" presId="urn:microsoft.com/office/officeart/2005/8/layout/bProcess3"/>
    <dgm:cxn modelId="{A341B5CD-9959-4A0B-A089-1141D3C75DF6}" type="presOf" srcId="{95B4A468-EF07-4545-B467-C21036B481C4}" destId="{CF4629AC-E5CC-4A51-801A-900D5C40897F}" srcOrd="1" destOrd="0" presId="urn:microsoft.com/office/officeart/2005/8/layout/bProcess3"/>
    <dgm:cxn modelId="{C7191DD0-2FC5-4CB4-BA98-8D36091803CA}" type="presOf" srcId="{390A96C5-2DA8-4F8D-9F39-6FF4D9CB1CE8}" destId="{248D0BA8-C9F0-4B05-B47F-731321720256}" srcOrd="0" destOrd="0" presId="urn:microsoft.com/office/officeart/2005/8/layout/bProcess3"/>
    <dgm:cxn modelId="{D8A626D0-F4C7-4C4F-BEC5-31F0EFB4A9CF}" srcId="{028000A5-9F32-4FA5-989D-969D7CBF3FB5}" destId="{779979D8-9E28-44A5-978D-2B609F4C4F63}" srcOrd="2" destOrd="0" parTransId="{7B7A555A-D7C6-4C02-9EB3-E8457DD6F657}" sibTransId="{4AB563AA-DD27-453E-ABC3-6E87F3CC09A3}"/>
    <dgm:cxn modelId="{C816D5D0-C940-497E-B87B-6DE2715C6C41}" type="presOf" srcId="{501E58FB-28A7-4BE5-8E0F-BC0559A04EC6}" destId="{5C340AA6-75C0-4700-98E1-06ED32A1E50A}" srcOrd="0" destOrd="0" presId="urn:microsoft.com/office/officeart/2005/8/layout/bProcess3"/>
    <dgm:cxn modelId="{0D4CEBD3-0BB5-4024-8CCC-CDD786E68D2F}" type="presOf" srcId="{0D7ED059-9477-4E9D-A9FF-ABD4B3EDB1E7}" destId="{4020AF25-2EA2-4AC2-A5B7-2B59582B4175}" srcOrd="0" destOrd="0" presId="urn:microsoft.com/office/officeart/2005/8/layout/bProcess3"/>
    <dgm:cxn modelId="{429CC0D8-DE55-483B-B823-9504BB086E3E}" type="presOf" srcId="{779979D8-9E28-44A5-978D-2B609F4C4F63}" destId="{6C662E3A-E562-4A99-9B08-C5551D86953E}" srcOrd="0" destOrd="0" presId="urn:microsoft.com/office/officeart/2005/8/layout/bProcess3"/>
    <dgm:cxn modelId="{189407DD-8F61-4702-86E0-B34D1E8EFC72}" type="presOf" srcId="{390A96C5-2DA8-4F8D-9F39-6FF4D9CB1CE8}" destId="{1F8B14A8-8C26-4B95-8696-CD0C139F59FB}" srcOrd="1" destOrd="0" presId="urn:microsoft.com/office/officeart/2005/8/layout/bProcess3"/>
    <dgm:cxn modelId="{D72E9DE3-82D0-4497-8251-C05F7CDD5BF9}" type="presOf" srcId="{CA5C446F-AB78-436C-88AC-81BE34C37F95}" destId="{199C1A3D-9E6D-4538-8A49-68FEBDE1512A}" srcOrd="1" destOrd="0" presId="urn:microsoft.com/office/officeart/2005/8/layout/bProcess3"/>
    <dgm:cxn modelId="{857547E5-7FC7-4385-97B4-65F9D1873006}" type="presOf" srcId="{EEA3C4DB-790B-4CB1-9437-68A7F7092768}" destId="{6261D2D7-02A1-4E14-B7D2-4227D586C752}" srcOrd="1" destOrd="0" presId="urn:microsoft.com/office/officeart/2005/8/layout/bProcess3"/>
    <dgm:cxn modelId="{54BF91ED-A494-4291-ABC7-7FCBA0B44074}" srcId="{948BD2BC-E055-4685-BA41-22D5F742FADD}" destId="{F0B5360E-CEBE-4E6A-B810-F321A442706E}" srcOrd="0" destOrd="0" parTransId="{F6422974-E647-446F-8E28-996FC9670DFC}" sibTransId="{10C2377D-EC97-484C-A577-04569470E5EE}"/>
    <dgm:cxn modelId="{4F33C3EE-F1E2-4846-ABCC-FFB2DB4FA9A1}" type="presOf" srcId="{88A68722-A1A7-42B3-A714-BEAE0AACD1EA}" destId="{277DF7D8-F0A2-41C1-A42F-B1B027378162}" srcOrd="0" destOrd="0" presId="urn:microsoft.com/office/officeart/2005/8/layout/bProcess3"/>
    <dgm:cxn modelId="{0F9BD1EF-26AB-4F96-8C6E-BBEA2780E791}" type="presOf" srcId="{95B4A468-EF07-4545-B467-C21036B481C4}" destId="{19CC0200-2A5D-431A-B09F-3ED013260331}" srcOrd="0" destOrd="0" presId="urn:microsoft.com/office/officeart/2005/8/layout/bProcess3"/>
    <dgm:cxn modelId="{F45D78F0-A0B2-4DAB-89A5-943CDCFFFE2B}" type="presOf" srcId="{38153363-6DB7-4662-80CE-5CD5C3F63F80}" destId="{934EC768-3BFE-47D7-8D16-DCA7CC2C1385}" srcOrd="0" destOrd="0" presId="urn:microsoft.com/office/officeart/2005/8/layout/bProcess3"/>
    <dgm:cxn modelId="{FB7DB3F0-527E-4FCE-AEF4-E7EBC25FCF64}" type="presOf" srcId="{4AB563AA-DD27-453E-ABC3-6E87F3CC09A3}" destId="{8AC18B8D-AF47-4F90-BC00-44E691041451}" srcOrd="1" destOrd="0" presId="urn:microsoft.com/office/officeart/2005/8/layout/bProcess3"/>
    <dgm:cxn modelId="{587402F1-267B-49C7-B687-F342A8F8BFA2}" srcId="{028000A5-9F32-4FA5-989D-969D7CBF3FB5}" destId="{5BE7BE2D-0327-424A-8E4D-D6D16E5B7641}" srcOrd="1" destOrd="0" parTransId="{EA91B748-9744-4F50-9763-D41397B0D8E4}" sibTransId="{BFF9F07F-A557-4C41-BB36-DD5918A23D1F}"/>
    <dgm:cxn modelId="{D58114F8-77B0-4E86-8D5F-64891A1254F1}" type="presOf" srcId="{EC414161-FE3B-477B-8DF4-07B6675E03BD}" destId="{59D84F73-8890-4536-90EC-D1511CC50A32}" srcOrd="0" destOrd="0" presId="urn:microsoft.com/office/officeart/2005/8/layout/bProcess3"/>
    <dgm:cxn modelId="{81509D77-5E52-4FF7-8394-CB38E34D3541}" type="presParOf" srcId="{9ED8273D-2650-4198-B757-7548A29062E5}" destId="{4710DE09-6F0C-4CB7-A595-A55595BDC566}" srcOrd="0" destOrd="0" presId="urn:microsoft.com/office/officeart/2005/8/layout/bProcess3"/>
    <dgm:cxn modelId="{9F020733-47E9-4ACF-8F3D-69F0DACCAE81}" type="presParOf" srcId="{9ED8273D-2650-4198-B757-7548A29062E5}" destId="{7FD77403-E310-4BAC-BDCA-FF68774ECD91}" srcOrd="1" destOrd="0" presId="urn:microsoft.com/office/officeart/2005/8/layout/bProcess3"/>
    <dgm:cxn modelId="{00254F84-D448-496E-B3B5-132DD7CDACCA}" type="presParOf" srcId="{7FD77403-E310-4BAC-BDCA-FF68774ECD91}" destId="{6261D2D7-02A1-4E14-B7D2-4227D586C752}" srcOrd="0" destOrd="0" presId="urn:microsoft.com/office/officeart/2005/8/layout/bProcess3"/>
    <dgm:cxn modelId="{F67EA994-0DA5-43A5-9BB8-E0E2E01F7C38}" type="presParOf" srcId="{9ED8273D-2650-4198-B757-7548A29062E5}" destId="{833B4D0B-563C-4512-9716-D5DFAE6A521E}" srcOrd="2" destOrd="0" presId="urn:microsoft.com/office/officeart/2005/8/layout/bProcess3"/>
    <dgm:cxn modelId="{88A238E1-837A-4458-A925-A08875BB523B}" type="presParOf" srcId="{9ED8273D-2650-4198-B757-7548A29062E5}" destId="{6F4B1528-06CE-49E7-9F83-A5D6E92C9F74}" srcOrd="3" destOrd="0" presId="urn:microsoft.com/office/officeart/2005/8/layout/bProcess3"/>
    <dgm:cxn modelId="{827CBAA3-3F63-4312-8EEB-2785851CA61F}" type="presParOf" srcId="{6F4B1528-06CE-49E7-9F83-A5D6E92C9F74}" destId="{EC53C991-41A0-4C82-AFC9-51769CB852B4}" srcOrd="0" destOrd="0" presId="urn:microsoft.com/office/officeart/2005/8/layout/bProcess3"/>
    <dgm:cxn modelId="{7E6D9274-499D-4B97-91B8-1D916C2FB7B5}" type="presParOf" srcId="{9ED8273D-2650-4198-B757-7548A29062E5}" destId="{6C662E3A-E562-4A99-9B08-C5551D86953E}" srcOrd="4" destOrd="0" presId="urn:microsoft.com/office/officeart/2005/8/layout/bProcess3"/>
    <dgm:cxn modelId="{D6B97D15-3D4C-4D35-9211-1C937937F1B1}" type="presParOf" srcId="{9ED8273D-2650-4198-B757-7548A29062E5}" destId="{A1686A58-B0FA-4151-BA14-04F3446038A3}" srcOrd="5" destOrd="0" presId="urn:microsoft.com/office/officeart/2005/8/layout/bProcess3"/>
    <dgm:cxn modelId="{DFC5E5BC-3F80-4AF8-BBDA-F331A3ED5A20}" type="presParOf" srcId="{A1686A58-B0FA-4151-BA14-04F3446038A3}" destId="{8AC18B8D-AF47-4F90-BC00-44E691041451}" srcOrd="0" destOrd="0" presId="urn:microsoft.com/office/officeart/2005/8/layout/bProcess3"/>
    <dgm:cxn modelId="{64B9179F-B3DB-419C-A8DB-13CB21369AE7}" type="presParOf" srcId="{9ED8273D-2650-4198-B757-7548A29062E5}" destId="{D2B745AB-F8A0-46B1-A903-91BB9DACB1E4}" srcOrd="6" destOrd="0" presId="urn:microsoft.com/office/officeart/2005/8/layout/bProcess3"/>
    <dgm:cxn modelId="{A05DBDDB-C3F0-46A1-BB77-1DDC3352FAFD}" type="presParOf" srcId="{9ED8273D-2650-4198-B757-7548A29062E5}" destId="{59D84F73-8890-4536-90EC-D1511CC50A32}" srcOrd="7" destOrd="0" presId="urn:microsoft.com/office/officeart/2005/8/layout/bProcess3"/>
    <dgm:cxn modelId="{AD96091D-8D11-43E2-ACC4-8DC51DFB80AD}" type="presParOf" srcId="{59D84F73-8890-4536-90EC-D1511CC50A32}" destId="{64DC7AEA-5FA5-4929-BB03-1D3BB97DD14B}" srcOrd="0" destOrd="0" presId="urn:microsoft.com/office/officeart/2005/8/layout/bProcess3"/>
    <dgm:cxn modelId="{9D60DA00-605D-44AB-A36B-E55A14F3A3D6}" type="presParOf" srcId="{9ED8273D-2650-4198-B757-7548A29062E5}" destId="{B0C51428-258A-4E6F-A86B-F7DC5C9D1601}" srcOrd="8" destOrd="0" presId="urn:microsoft.com/office/officeart/2005/8/layout/bProcess3"/>
    <dgm:cxn modelId="{CBCCC843-B01D-4A93-9556-25A7FDD4D629}" type="presParOf" srcId="{9ED8273D-2650-4198-B757-7548A29062E5}" destId="{8624691F-2B14-48EE-906C-1314A65B795C}" srcOrd="9" destOrd="0" presId="urn:microsoft.com/office/officeart/2005/8/layout/bProcess3"/>
    <dgm:cxn modelId="{A1C372AF-0FCC-4A94-9741-9EB7033EDA1C}" type="presParOf" srcId="{8624691F-2B14-48EE-906C-1314A65B795C}" destId="{96C68C6E-50B0-489C-A5EC-E7335B3B7D68}" srcOrd="0" destOrd="0" presId="urn:microsoft.com/office/officeart/2005/8/layout/bProcess3"/>
    <dgm:cxn modelId="{2895CFBD-BD3B-42B1-B518-5CE03F9E7187}" type="presParOf" srcId="{9ED8273D-2650-4198-B757-7548A29062E5}" destId="{4020AF25-2EA2-4AC2-A5B7-2B59582B4175}" srcOrd="10" destOrd="0" presId="urn:microsoft.com/office/officeart/2005/8/layout/bProcess3"/>
    <dgm:cxn modelId="{E2A5567D-DC99-470A-AB29-6E0A38C9D9B3}" type="presParOf" srcId="{9ED8273D-2650-4198-B757-7548A29062E5}" destId="{FDE8EDE8-AB9F-4B8F-A2E7-E72FD9612725}" srcOrd="11" destOrd="0" presId="urn:microsoft.com/office/officeart/2005/8/layout/bProcess3"/>
    <dgm:cxn modelId="{D1CFD305-6D05-4A2F-AD9C-7D4EA63A7F2A}" type="presParOf" srcId="{FDE8EDE8-AB9F-4B8F-A2E7-E72FD9612725}" destId="{199C1A3D-9E6D-4538-8A49-68FEBDE1512A}" srcOrd="0" destOrd="0" presId="urn:microsoft.com/office/officeart/2005/8/layout/bProcess3"/>
    <dgm:cxn modelId="{7C106FB0-F086-4DE0-ACA0-781C03239FCD}" type="presParOf" srcId="{9ED8273D-2650-4198-B757-7548A29062E5}" destId="{09ACD856-6C92-4B35-8813-8029B6861327}" srcOrd="12" destOrd="0" presId="urn:microsoft.com/office/officeart/2005/8/layout/bProcess3"/>
    <dgm:cxn modelId="{7A6AABE2-C7BE-453D-BFF8-9EA35C694996}" type="presParOf" srcId="{9ED8273D-2650-4198-B757-7548A29062E5}" destId="{248D0BA8-C9F0-4B05-B47F-731321720256}" srcOrd="13" destOrd="0" presId="urn:microsoft.com/office/officeart/2005/8/layout/bProcess3"/>
    <dgm:cxn modelId="{C8F06EEC-C6F3-4747-B6C2-8C97A8121070}" type="presParOf" srcId="{248D0BA8-C9F0-4B05-B47F-731321720256}" destId="{1F8B14A8-8C26-4B95-8696-CD0C139F59FB}" srcOrd="0" destOrd="0" presId="urn:microsoft.com/office/officeart/2005/8/layout/bProcess3"/>
    <dgm:cxn modelId="{13B53A85-6031-46AC-9DCD-2DC25139903F}" type="presParOf" srcId="{9ED8273D-2650-4198-B757-7548A29062E5}" destId="{EB6B6FA7-F3E0-45D2-ADBF-9F2302A25763}" srcOrd="14" destOrd="0" presId="urn:microsoft.com/office/officeart/2005/8/layout/bProcess3"/>
    <dgm:cxn modelId="{3697E4D1-93F5-471C-80FA-0029AB1D3B93}" type="presParOf" srcId="{9ED8273D-2650-4198-B757-7548A29062E5}" destId="{5C340AA6-75C0-4700-98E1-06ED32A1E50A}" srcOrd="15" destOrd="0" presId="urn:microsoft.com/office/officeart/2005/8/layout/bProcess3"/>
    <dgm:cxn modelId="{5C9689D6-C99F-41EC-A54D-EAD5302FCDA6}" type="presParOf" srcId="{5C340AA6-75C0-4700-98E1-06ED32A1E50A}" destId="{348148D4-A6D4-4BF3-A5C0-DA5F663B728B}" srcOrd="0" destOrd="0" presId="urn:microsoft.com/office/officeart/2005/8/layout/bProcess3"/>
    <dgm:cxn modelId="{90472834-E8DE-4BE1-A1FB-080B68C6503D}" type="presParOf" srcId="{9ED8273D-2650-4198-B757-7548A29062E5}" destId="{C9997F05-5B8C-46B5-9183-F715A654E7B4}" srcOrd="16" destOrd="0" presId="urn:microsoft.com/office/officeart/2005/8/layout/bProcess3"/>
    <dgm:cxn modelId="{5E8D7C2A-3D11-463C-AF97-1D1756036F16}" type="presParOf" srcId="{9ED8273D-2650-4198-B757-7548A29062E5}" destId="{19CC0200-2A5D-431A-B09F-3ED013260331}" srcOrd="17" destOrd="0" presId="urn:microsoft.com/office/officeart/2005/8/layout/bProcess3"/>
    <dgm:cxn modelId="{DF5A10C5-A3C5-40E2-9569-990DDF0AEB66}" type="presParOf" srcId="{19CC0200-2A5D-431A-B09F-3ED013260331}" destId="{CF4629AC-E5CC-4A51-801A-900D5C40897F}" srcOrd="0" destOrd="0" presId="urn:microsoft.com/office/officeart/2005/8/layout/bProcess3"/>
    <dgm:cxn modelId="{2EF74B66-7A03-4451-8675-E4C02FADBA78}" type="presParOf" srcId="{9ED8273D-2650-4198-B757-7548A29062E5}" destId="{3F23E033-5118-45CC-A683-C4E01C5D1C63}" srcOrd="18" destOrd="0" presId="urn:microsoft.com/office/officeart/2005/8/layout/bProcess3"/>
    <dgm:cxn modelId="{049B47F5-8D08-4B6D-BC64-3E4D1E334379}" type="presParOf" srcId="{9ED8273D-2650-4198-B757-7548A29062E5}" destId="{9C2F0982-5755-40D7-A836-1DE549AE7D55}" srcOrd="19" destOrd="0" presId="urn:microsoft.com/office/officeart/2005/8/layout/bProcess3"/>
    <dgm:cxn modelId="{3310FBE3-B8F6-4913-9EA8-575AAE947286}" type="presParOf" srcId="{9C2F0982-5755-40D7-A836-1DE549AE7D55}" destId="{4B7EE82A-D015-4BFC-8287-5DBD5A6C9770}" srcOrd="0" destOrd="0" presId="urn:microsoft.com/office/officeart/2005/8/layout/bProcess3"/>
    <dgm:cxn modelId="{19AE5E02-A7EA-4219-904B-E21D16B400F4}" type="presParOf" srcId="{9ED8273D-2650-4198-B757-7548A29062E5}" destId="{FD0982D3-8488-45D9-A8CF-D6E38A9FCFB4}" srcOrd="20" destOrd="0" presId="urn:microsoft.com/office/officeart/2005/8/layout/bProcess3"/>
    <dgm:cxn modelId="{41E8AB31-C241-4F35-9B95-C80605B8C785}" type="presParOf" srcId="{9ED8273D-2650-4198-B757-7548A29062E5}" destId="{934EC768-3BFE-47D7-8D16-DCA7CC2C1385}" srcOrd="21" destOrd="0" presId="urn:microsoft.com/office/officeart/2005/8/layout/bProcess3"/>
    <dgm:cxn modelId="{72DCA401-0618-41EE-91F1-1993B108A31E}" type="presParOf" srcId="{934EC768-3BFE-47D7-8D16-DCA7CC2C1385}" destId="{C81BDCFD-CACC-46C1-B148-9A1BED084F98}" srcOrd="0" destOrd="0" presId="urn:microsoft.com/office/officeart/2005/8/layout/bProcess3"/>
    <dgm:cxn modelId="{52B101DD-E951-4D11-A3D2-C14E1DE3C64F}" type="presParOf" srcId="{9ED8273D-2650-4198-B757-7548A29062E5}" destId="{277DF7D8-F0A2-41C1-A42F-B1B027378162}" srcOrd="22"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A48906A-2831-42AF-8B32-920D9DA19BCF}" type="doc">
      <dgm:prSet loTypeId="urn:microsoft.com/office/officeart/2016/7/layout/VerticalSolidActionList" loCatId="List" qsTypeId="urn:microsoft.com/office/officeart/2005/8/quickstyle/simple4" qsCatId="simple" csTypeId="urn:microsoft.com/office/officeart/2005/8/colors/colorful5" csCatId="colorful" phldr="1"/>
      <dgm:spPr/>
      <dgm:t>
        <a:bodyPr/>
        <a:lstStyle/>
        <a:p>
          <a:endParaRPr lang="en-US"/>
        </a:p>
      </dgm:t>
    </dgm:pt>
    <dgm:pt modelId="{0763B632-A327-4BE4-B734-67747D3510D6}">
      <dgm:prSet/>
      <dgm:spPr/>
      <dgm:t>
        <a:bodyPr/>
        <a:lstStyle/>
        <a:p>
          <a:r>
            <a:rPr lang="en-US" dirty="0"/>
            <a:t>Schedule</a:t>
          </a:r>
        </a:p>
      </dgm:t>
    </dgm:pt>
    <dgm:pt modelId="{35D94FCA-DD61-4113-B1FA-9A7612277900}" type="parTrans" cxnId="{9389BB47-7E94-48D0-8951-AAB9505CA4C5}">
      <dgm:prSet/>
      <dgm:spPr/>
      <dgm:t>
        <a:bodyPr/>
        <a:lstStyle/>
        <a:p>
          <a:endParaRPr lang="en-US"/>
        </a:p>
      </dgm:t>
    </dgm:pt>
    <dgm:pt modelId="{10A7E756-D3BB-4538-B644-C07504BED531}" type="sibTrans" cxnId="{9389BB47-7E94-48D0-8951-AAB9505CA4C5}">
      <dgm:prSet/>
      <dgm:spPr/>
      <dgm:t>
        <a:bodyPr/>
        <a:lstStyle/>
        <a:p>
          <a:endParaRPr lang="en-US"/>
        </a:p>
      </dgm:t>
    </dgm:pt>
    <dgm:pt modelId="{E9AE9C09-2D83-4231-9E38-EDC35EBA8265}">
      <dgm:prSet/>
      <dgm:spPr/>
      <dgm:t>
        <a:bodyPr/>
        <a:lstStyle/>
        <a:p>
          <a:r>
            <a:rPr lang="en-US" dirty="0"/>
            <a:t>Schedule a meeting with College/Department leadership, AHR/</a:t>
          </a:r>
          <a:r>
            <a:rPr lang="en-US" dirty="0">
              <a:latin typeface="Gill Sans MT" panose="020B0502020104020203"/>
            </a:rPr>
            <a:t>OER</a:t>
          </a:r>
          <a:r>
            <a:rPr lang="en-US" dirty="0"/>
            <a:t>, OGC, and OCR</a:t>
          </a:r>
        </a:p>
      </dgm:t>
    </dgm:pt>
    <dgm:pt modelId="{A44544E6-B1FE-470C-B9D9-302E227E6697}" type="parTrans" cxnId="{2E3C1C2D-7A35-4101-957F-E0DBDCCCDE00}">
      <dgm:prSet/>
      <dgm:spPr/>
      <dgm:t>
        <a:bodyPr/>
        <a:lstStyle/>
        <a:p>
          <a:endParaRPr lang="en-US"/>
        </a:p>
      </dgm:t>
    </dgm:pt>
    <dgm:pt modelId="{22542829-4933-4B32-B35D-41C599585008}" type="sibTrans" cxnId="{2E3C1C2D-7A35-4101-957F-E0DBDCCCDE00}">
      <dgm:prSet/>
      <dgm:spPr/>
      <dgm:t>
        <a:bodyPr/>
        <a:lstStyle/>
        <a:p>
          <a:endParaRPr lang="en-US"/>
        </a:p>
      </dgm:t>
    </dgm:pt>
    <dgm:pt modelId="{3B37520D-C885-4D55-91EE-47E1DCCF0B04}">
      <dgm:prSet/>
      <dgm:spPr/>
      <dgm:t>
        <a:bodyPr/>
        <a:lstStyle/>
        <a:p>
          <a:r>
            <a:rPr lang="en-US" dirty="0"/>
            <a:t>Consider</a:t>
          </a:r>
        </a:p>
      </dgm:t>
    </dgm:pt>
    <dgm:pt modelId="{976FE017-C3C0-4027-AC0A-D62EBF750979}" type="parTrans" cxnId="{7518B895-8642-400E-9146-5917E7DF3123}">
      <dgm:prSet/>
      <dgm:spPr/>
      <dgm:t>
        <a:bodyPr/>
        <a:lstStyle/>
        <a:p>
          <a:endParaRPr lang="en-US"/>
        </a:p>
      </dgm:t>
    </dgm:pt>
    <dgm:pt modelId="{512018BD-1645-45AF-B77A-ED167314E6F1}" type="sibTrans" cxnId="{7518B895-8642-400E-9146-5917E7DF3123}">
      <dgm:prSet/>
      <dgm:spPr/>
      <dgm:t>
        <a:bodyPr/>
        <a:lstStyle/>
        <a:p>
          <a:endParaRPr lang="en-US"/>
        </a:p>
      </dgm:t>
    </dgm:pt>
    <dgm:pt modelId="{5AAB795C-9050-4747-9255-ACE9CD1DBFF0}">
      <dgm:prSet/>
      <dgm:spPr/>
      <dgm:t>
        <a:bodyPr/>
        <a:lstStyle/>
        <a:p>
          <a:pPr rtl="0"/>
          <a:r>
            <a:rPr lang="en-US" dirty="0"/>
            <a:t>Consider if other policies were violated</a:t>
          </a:r>
          <a:r>
            <a:rPr lang="en-US" dirty="0">
              <a:latin typeface="Gill Sans MT" panose="020B0502020104020203"/>
            </a:rPr>
            <a:t> and if further investigation of the issues is needed </a:t>
          </a:r>
          <a:endParaRPr lang="en-US" dirty="0"/>
        </a:p>
      </dgm:t>
    </dgm:pt>
    <dgm:pt modelId="{8B66CF2B-7885-4EF5-B50E-9AACE2573BA3}" type="parTrans" cxnId="{3171A550-B1F6-49D7-ADEB-CE6188B2E91B}">
      <dgm:prSet/>
      <dgm:spPr/>
      <dgm:t>
        <a:bodyPr/>
        <a:lstStyle/>
        <a:p>
          <a:endParaRPr lang="en-US"/>
        </a:p>
      </dgm:t>
    </dgm:pt>
    <dgm:pt modelId="{25151F8C-C9BD-4BD5-8796-6433C6164162}" type="sibTrans" cxnId="{3171A550-B1F6-49D7-ADEB-CE6188B2E91B}">
      <dgm:prSet/>
      <dgm:spPr/>
      <dgm:t>
        <a:bodyPr/>
        <a:lstStyle/>
        <a:p>
          <a:endParaRPr lang="en-US"/>
        </a:p>
      </dgm:t>
    </dgm:pt>
    <dgm:pt modelId="{BB85F1C8-9E86-4233-AF68-A01589E9BE7B}">
      <dgm:prSet/>
      <dgm:spPr/>
      <dgm:t>
        <a:bodyPr/>
        <a:lstStyle/>
        <a:p>
          <a:r>
            <a:rPr lang="en-US" dirty="0"/>
            <a:t>Assess</a:t>
          </a:r>
        </a:p>
      </dgm:t>
    </dgm:pt>
    <dgm:pt modelId="{D1F75DF6-5AF0-4586-8806-0C4C7BC1D842}" type="parTrans" cxnId="{9C998A87-11EF-4DCE-8657-013F3FB5E976}">
      <dgm:prSet/>
      <dgm:spPr/>
      <dgm:t>
        <a:bodyPr/>
        <a:lstStyle/>
        <a:p>
          <a:endParaRPr lang="en-US"/>
        </a:p>
      </dgm:t>
    </dgm:pt>
    <dgm:pt modelId="{47090A3C-9657-4C59-ABFE-4EF9E10E8A9F}" type="sibTrans" cxnId="{9C998A87-11EF-4DCE-8657-013F3FB5E976}">
      <dgm:prSet/>
      <dgm:spPr/>
      <dgm:t>
        <a:bodyPr/>
        <a:lstStyle/>
        <a:p>
          <a:endParaRPr lang="en-US"/>
        </a:p>
      </dgm:t>
    </dgm:pt>
    <dgm:pt modelId="{D93BD5B1-2902-4649-B3A4-2789EB2D1381}">
      <dgm:prSet/>
      <dgm:spPr/>
      <dgm:t>
        <a:bodyPr/>
        <a:lstStyle/>
        <a:p>
          <a:pPr rtl="0"/>
          <a:r>
            <a:rPr lang="en-US" dirty="0"/>
            <a:t>Assess appropriate discipline</a:t>
          </a:r>
          <a:r>
            <a:rPr lang="en-US" dirty="0">
              <a:latin typeface="Gill Sans MT" panose="020B0502020104020203"/>
            </a:rPr>
            <a:t> or other interventions</a:t>
          </a:r>
          <a:endParaRPr lang="en-US" dirty="0"/>
        </a:p>
      </dgm:t>
    </dgm:pt>
    <dgm:pt modelId="{1563E870-C4A7-4220-9007-27361FAD248B}" type="parTrans" cxnId="{E934CF31-4665-4D32-B50D-19A1CCB3B9CD}">
      <dgm:prSet/>
      <dgm:spPr/>
      <dgm:t>
        <a:bodyPr/>
        <a:lstStyle/>
        <a:p>
          <a:endParaRPr lang="en-US"/>
        </a:p>
      </dgm:t>
    </dgm:pt>
    <dgm:pt modelId="{8D4A07D8-81C7-47CB-AF0C-00BC34472346}" type="sibTrans" cxnId="{E934CF31-4665-4D32-B50D-19A1CCB3B9CD}">
      <dgm:prSet/>
      <dgm:spPr/>
      <dgm:t>
        <a:bodyPr/>
        <a:lstStyle/>
        <a:p>
          <a:endParaRPr lang="en-US"/>
        </a:p>
      </dgm:t>
    </dgm:pt>
    <dgm:pt modelId="{1FBDB8AC-0EDF-486C-AADA-7B617D711809}">
      <dgm:prSet/>
      <dgm:spPr/>
      <dgm:t>
        <a:bodyPr/>
        <a:lstStyle/>
        <a:p>
          <a:r>
            <a:rPr lang="en-US" dirty="0">
              <a:latin typeface="Gill Sans MT" panose="020B0502020104020203"/>
            </a:rPr>
            <a:t>Create</a:t>
          </a:r>
          <a:endParaRPr lang="en-US" dirty="0"/>
        </a:p>
      </dgm:t>
    </dgm:pt>
    <dgm:pt modelId="{3D265B08-3481-47DC-A636-E2AD9EFFDA49}" type="parTrans" cxnId="{024DA496-C277-4402-80AC-F67FEA276DBB}">
      <dgm:prSet/>
      <dgm:spPr/>
      <dgm:t>
        <a:bodyPr/>
        <a:lstStyle/>
        <a:p>
          <a:endParaRPr lang="en-US"/>
        </a:p>
      </dgm:t>
    </dgm:pt>
    <dgm:pt modelId="{B4B26558-7A4E-4BB1-8D77-F2EBDADEBFF3}" type="sibTrans" cxnId="{024DA496-C277-4402-80AC-F67FEA276DBB}">
      <dgm:prSet/>
      <dgm:spPr/>
      <dgm:t>
        <a:bodyPr/>
        <a:lstStyle/>
        <a:p>
          <a:endParaRPr lang="en-US"/>
        </a:p>
      </dgm:t>
    </dgm:pt>
    <dgm:pt modelId="{2EC60F2A-5A6B-4B56-8BDF-0AB6FA9D5FFD}">
      <dgm:prSet/>
      <dgm:spPr/>
      <dgm:t>
        <a:bodyPr/>
        <a:lstStyle/>
        <a:p>
          <a:pPr rtl="0"/>
          <a:r>
            <a:rPr lang="en-US" dirty="0">
              <a:latin typeface="Gill Sans MT" panose="020B0502020104020203"/>
            </a:rPr>
            <a:t>Create a</a:t>
          </a:r>
          <a:r>
            <a:rPr lang="en-US" dirty="0"/>
            <a:t> plan to implement discipline and any</a:t>
          </a:r>
          <a:r>
            <a:rPr lang="en-US" dirty="0">
              <a:latin typeface="Gill Sans MT" panose="020B0502020104020203"/>
            </a:rPr>
            <a:t> necessary</a:t>
          </a:r>
          <a:r>
            <a:rPr lang="en-US" dirty="0"/>
            <a:t> communications</a:t>
          </a:r>
          <a:r>
            <a:rPr lang="en-US" dirty="0">
              <a:latin typeface="Gill Sans MT" panose="020B0502020104020203"/>
            </a:rPr>
            <a:t> </a:t>
          </a:r>
          <a:endParaRPr lang="en-US" dirty="0"/>
        </a:p>
      </dgm:t>
    </dgm:pt>
    <dgm:pt modelId="{D7E54B48-58F1-493C-8EA9-0AC892DA106D}" type="parTrans" cxnId="{AEC0A438-E163-4ED3-9693-551292963A9A}">
      <dgm:prSet/>
      <dgm:spPr/>
      <dgm:t>
        <a:bodyPr/>
        <a:lstStyle/>
        <a:p>
          <a:endParaRPr lang="en-US"/>
        </a:p>
      </dgm:t>
    </dgm:pt>
    <dgm:pt modelId="{E746CF14-320F-4203-A63E-193B3D404576}" type="sibTrans" cxnId="{AEC0A438-E163-4ED3-9693-551292963A9A}">
      <dgm:prSet/>
      <dgm:spPr/>
      <dgm:t>
        <a:bodyPr/>
        <a:lstStyle/>
        <a:p>
          <a:endParaRPr lang="en-US"/>
        </a:p>
      </dgm:t>
    </dgm:pt>
    <dgm:pt modelId="{B7F1AE67-FB8E-47A4-95C2-B4E662F0CF53}" type="pres">
      <dgm:prSet presAssocID="{3A48906A-2831-42AF-8B32-920D9DA19BCF}" presName="Name0" presStyleCnt="0">
        <dgm:presLayoutVars>
          <dgm:dir/>
          <dgm:animLvl val="lvl"/>
          <dgm:resizeHandles val="exact"/>
        </dgm:presLayoutVars>
      </dgm:prSet>
      <dgm:spPr/>
    </dgm:pt>
    <dgm:pt modelId="{0D74A20F-91C9-4284-80D7-A5FD00D7C317}" type="pres">
      <dgm:prSet presAssocID="{0763B632-A327-4BE4-B734-67747D3510D6}" presName="linNode" presStyleCnt="0"/>
      <dgm:spPr/>
    </dgm:pt>
    <dgm:pt modelId="{2323EADE-53B8-4144-9192-2B50C1705F7A}" type="pres">
      <dgm:prSet presAssocID="{0763B632-A327-4BE4-B734-67747D3510D6}" presName="parentText" presStyleLbl="alignNode1" presStyleIdx="0" presStyleCnt="4">
        <dgm:presLayoutVars>
          <dgm:chMax val="1"/>
          <dgm:bulletEnabled/>
        </dgm:presLayoutVars>
      </dgm:prSet>
      <dgm:spPr/>
    </dgm:pt>
    <dgm:pt modelId="{A275DF7E-BFCE-4352-8297-BFD8F52C67F7}" type="pres">
      <dgm:prSet presAssocID="{0763B632-A327-4BE4-B734-67747D3510D6}" presName="descendantText" presStyleLbl="alignAccFollowNode1" presStyleIdx="0" presStyleCnt="4">
        <dgm:presLayoutVars>
          <dgm:bulletEnabled/>
        </dgm:presLayoutVars>
      </dgm:prSet>
      <dgm:spPr/>
    </dgm:pt>
    <dgm:pt modelId="{D39C78E3-0B8C-4FE5-9883-A3CD90740548}" type="pres">
      <dgm:prSet presAssocID="{10A7E756-D3BB-4538-B644-C07504BED531}" presName="sp" presStyleCnt="0"/>
      <dgm:spPr/>
    </dgm:pt>
    <dgm:pt modelId="{391315F6-319E-4024-807C-25755F55AD0D}" type="pres">
      <dgm:prSet presAssocID="{3B37520D-C885-4D55-91EE-47E1DCCF0B04}" presName="linNode" presStyleCnt="0"/>
      <dgm:spPr/>
    </dgm:pt>
    <dgm:pt modelId="{E209FAF9-26F7-47D0-9B57-B88AB0136A31}" type="pres">
      <dgm:prSet presAssocID="{3B37520D-C885-4D55-91EE-47E1DCCF0B04}" presName="parentText" presStyleLbl="alignNode1" presStyleIdx="1" presStyleCnt="4">
        <dgm:presLayoutVars>
          <dgm:chMax val="1"/>
          <dgm:bulletEnabled/>
        </dgm:presLayoutVars>
      </dgm:prSet>
      <dgm:spPr/>
    </dgm:pt>
    <dgm:pt modelId="{D5946FFA-341E-4F5B-8518-C8DF5494964E}" type="pres">
      <dgm:prSet presAssocID="{3B37520D-C885-4D55-91EE-47E1DCCF0B04}" presName="descendantText" presStyleLbl="alignAccFollowNode1" presStyleIdx="1" presStyleCnt="4">
        <dgm:presLayoutVars>
          <dgm:bulletEnabled/>
        </dgm:presLayoutVars>
      </dgm:prSet>
      <dgm:spPr/>
    </dgm:pt>
    <dgm:pt modelId="{89CF0DAF-7054-4CF9-805E-64CDA8A903FD}" type="pres">
      <dgm:prSet presAssocID="{512018BD-1645-45AF-B77A-ED167314E6F1}" presName="sp" presStyleCnt="0"/>
      <dgm:spPr/>
    </dgm:pt>
    <dgm:pt modelId="{2AAFADF2-4BA0-4138-953A-F16A02D5C777}" type="pres">
      <dgm:prSet presAssocID="{BB85F1C8-9E86-4233-AF68-A01589E9BE7B}" presName="linNode" presStyleCnt="0"/>
      <dgm:spPr/>
    </dgm:pt>
    <dgm:pt modelId="{53013B69-F052-42AB-8B7C-B27EB6E02DCE}" type="pres">
      <dgm:prSet presAssocID="{BB85F1C8-9E86-4233-AF68-A01589E9BE7B}" presName="parentText" presStyleLbl="alignNode1" presStyleIdx="2" presStyleCnt="4">
        <dgm:presLayoutVars>
          <dgm:chMax val="1"/>
          <dgm:bulletEnabled/>
        </dgm:presLayoutVars>
      </dgm:prSet>
      <dgm:spPr/>
    </dgm:pt>
    <dgm:pt modelId="{82FE0D17-B6C5-4F21-8048-CFF3C5618F2E}" type="pres">
      <dgm:prSet presAssocID="{BB85F1C8-9E86-4233-AF68-A01589E9BE7B}" presName="descendantText" presStyleLbl="alignAccFollowNode1" presStyleIdx="2" presStyleCnt="4">
        <dgm:presLayoutVars>
          <dgm:bulletEnabled/>
        </dgm:presLayoutVars>
      </dgm:prSet>
      <dgm:spPr/>
    </dgm:pt>
    <dgm:pt modelId="{DDE5699C-1E4B-4567-AF4F-F4E8868F5B17}" type="pres">
      <dgm:prSet presAssocID="{47090A3C-9657-4C59-ABFE-4EF9E10E8A9F}" presName="sp" presStyleCnt="0"/>
      <dgm:spPr/>
    </dgm:pt>
    <dgm:pt modelId="{AE906F85-1069-481C-9867-8A9DC1BA42D6}" type="pres">
      <dgm:prSet presAssocID="{1FBDB8AC-0EDF-486C-AADA-7B617D711809}" presName="linNode" presStyleCnt="0"/>
      <dgm:spPr/>
    </dgm:pt>
    <dgm:pt modelId="{9FE1BFDC-975F-46C1-8EBF-15F8D33E0ABC}" type="pres">
      <dgm:prSet presAssocID="{1FBDB8AC-0EDF-486C-AADA-7B617D711809}" presName="parentText" presStyleLbl="alignNode1" presStyleIdx="3" presStyleCnt="4">
        <dgm:presLayoutVars>
          <dgm:chMax val="1"/>
          <dgm:bulletEnabled/>
        </dgm:presLayoutVars>
      </dgm:prSet>
      <dgm:spPr/>
    </dgm:pt>
    <dgm:pt modelId="{96CF4907-6919-41F6-B0E2-19F708626E2C}" type="pres">
      <dgm:prSet presAssocID="{1FBDB8AC-0EDF-486C-AADA-7B617D711809}" presName="descendantText" presStyleLbl="alignAccFollowNode1" presStyleIdx="3" presStyleCnt="4">
        <dgm:presLayoutVars>
          <dgm:bulletEnabled/>
        </dgm:presLayoutVars>
      </dgm:prSet>
      <dgm:spPr/>
    </dgm:pt>
  </dgm:ptLst>
  <dgm:cxnLst>
    <dgm:cxn modelId="{0EA50701-858C-4F45-BA43-1DD5EA15A815}" type="presOf" srcId="{BB85F1C8-9E86-4233-AF68-A01589E9BE7B}" destId="{53013B69-F052-42AB-8B7C-B27EB6E02DCE}" srcOrd="0" destOrd="0" presId="urn:microsoft.com/office/officeart/2016/7/layout/VerticalSolidActionList"/>
    <dgm:cxn modelId="{2E3C1C2D-7A35-4101-957F-E0DBDCCCDE00}" srcId="{0763B632-A327-4BE4-B734-67747D3510D6}" destId="{E9AE9C09-2D83-4231-9E38-EDC35EBA8265}" srcOrd="0" destOrd="0" parTransId="{A44544E6-B1FE-470C-B9D9-302E227E6697}" sibTransId="{22542829-4933-4B32-B35D-41C599585008}"/>
    <dgm:cxn modelId="{54D08930-F0BE-4F38-95C7-45C456A478D5}" type="presOf" srcId="{0763B632-A327-4BE4-B734-67747D3510D6}" destId="{2323EADE-53B8-4144-9192-2B50C1705F7A}" srcOrd="0" destOrd="0" presId="urn:microsoft.com/office/officeart/2016/7/layout/VerticalSolidActionList"/>
    <dgm:cxn modelId="{E934CF31-4665-4D32-B50D-19A1CCB3B9CD}" srcId="{BB85F1C8-9E86-4233-AF68-A01589E9BE7B}" destId="{D93BD5B1-2902-4649-B3A4-2789EB2D1381}" srcOrd="0" destOrd="0" parTransId="{1563E870-C4A7-4220-9007-27361FAD248B}" sibTransId="{8D4A07D8-81C7-47CB-AF0C-00BC34472346}"/>
    <dgm:cxn modelId="{AEC0A438-E163-4ED3-9693-551292963A9A}" srcId="{1FBDB8AC-0EDF-486C-AADA-7B617D711809}" destId="{2EC60F2A-5A6B-4B56-8BDF-0AB6FA9D5FFD}" srcOrd="0" destOrd="0" parTransId="{D7E54B48-58F1-493C-8EA9-0AC892DA106D}" sibTransId="{E746CF14-320F-4203-A63E-193B3D404576}"/>
    <dgm:cxn modelId="{05A8B13A-530D-45B7-A3FF-BFA324441E61}" type="presOf" srcId="{3A48906A-2831-42AF-8B32-920D9DA19BCF}" destId="{B7F1AE67-FB8E-47A4-95C2-B4E662F0CF53}" srcOrd="0" destOrd="0" presId="urn:microsoft.com/office/officeart/2016/7/layout/VerticalSolidActionList"/>
    <dgm:cxn modelId="{562B9665-710D-4ABD-B895-41BA8CC29F43}" type="presOf" srcId="{2EC60F2A-5A6B-4B56-8BDF-0AB6FA9D5FFD}" destId="{96CF4907-6919-41F6-B0E2-19F708626E2C}" srcOrd="0" destOrd="0" presId="urn:microsoft.com/office/officeart/2016/7/layout/VerticalSolidActionList"/>
    <dgm:cxn modelId="{9389BB47-7E94-48D0-8951-AAB9505CA4C5}" srcId="{3A48906A-2831-42AF-8B32-920D9DA19BCF}" destId="{0763B632-A327-4BE4-B734-67747D3510D6}" srcOrd="0" destOrd="0" parTransId="{35D94FCA-DD61-4113-B1FA-9A7612277900}" sibTransId="{10A7E756-D3BB-4538-B644-C07504BED531}"/>
    <dgm:cxn modelId="{3171A550-B1F6-49D7-ADEB-CE6188B2E91B}" srcId="{3B37520D-C885-4D55-91EE-47E1DCCF0B04}" destId="{5AAB795C-9050-4747-9255-ACE9CD1DBFF0}" srcOrd="0" destOrd="0" parTransId="{8B66CF2B-7885-4EF5-B50E-9AACE2573BA3}" sibTransId="{25151F8C-C9BD-4BD5-8796-6433C6164162}"/>
    <dgm:cxn modelId="{D7A94676-35D0-4B9A-BA55-D0BFF6014113}" type="presOf" srcId="{E9AE9C09-2D83-4231-9E38-EDC35EBA8265}" destId="{A275DF7E-BFCE-4352-8297-BFD8F52C67F7}" srcOrd="0" destOrd="0" presId="urn:microsoft.com/office/officeart/2016/7/layout/VerticalSolidActionList"/>
    <dgm:cxn modelId="{AA442782-8845-4DF7-A3B9-A2C85CFB3502}" type="presOf" srcId="{3B37520D-C885-4D55-91EE-47E1DCCF0B04}" destId="{E209FAF9-26F7-47D0-9B57-B88AB0136A31}" srcOrd="0" destOrd="0" presId="urn:microsoft.com/office/officeart/2016/7/layout/VerticalSolidActionList"/>
    <dgm:cxn modelId="{9C998A87-11EF-4DCE-8657-013F3FB5E976}" srcId="{3A48906A-2831-42AF-8B32-920D9DA19BCF}" destId="{BB85F1C8-9E86-4233-AF68-A01589E9BE7B}" srcOrd="2" destOrd="0" parTransId="{D1F75DF6-5AF0-4586-8806-0C4C7BC1D842}" sibTransId="{47090A3C-9657-4C59-ABFE-4EF9E10E8A9F}"/>
    <dgm:cxn modelId="{7518B895-8642-400E-9146-5917E7DF3123}" srcId="{3A48906A-2831-42AF-8B32-920D9DA19BCF}" destId="{3B37520D-C885-4D55-91EE-47E1DCCF0B04}" srcOrd="1" destOrd="0" parTransId="{976FE017-C3C0-4027-AC0A-D62EBF750979}" sibTransId="{512018BD-1645-45AF-B77A-ED167314E6F1}"/>
    <dgm:cxn modelId="{024DA496-C277-4402-80AC-F67FEA276DBB}" srcId="{3A48906A-2831-42AF-8B32-920D9DA19BCF}" destId="{1FBDB8AC-0EDF-486C-AADA-7B617D711809}" srcOrd="3" destOrd="0" parTransId="{3D265B08-3481-47DC-A636-E2AD9EFFDA49}" sibTransId="{B4B26558-7A4E-4BB1-8D77-F2EBDADEBFF3}"/>
    <dgm:cxn modelId="{72FD4BD2-5324-4D17-A225-3CDC89E76C16}" type="presOf" srcId="{1FBDB8AC-0EDF-486C-AADA-7B617D711809}" destId="{9FE1BFDC-975F-46C1-8EBF-15F8D33E0ABC}" srcOrd="0" destOrd="0" presId="urn:microsoft.com/office/officeart/2016/7/layout/VerticalSolidActionList"/>
    <dgm:cxn modelId="{DBFF45D4-C6AC-4BC2-843D-FD7B78F13D7E}" type="presOf" srcId="{5AAB795C-9050-4747-9255-ACE9CD1DBFF0}" destId="{D5946FFA-341E-4F5B-8518-C8DF5494964E}" srcOrd="0" destOrd="0" presId="urn:microsoft.com/office/officeart/2016/7/layout/VerticalSolidActionList"/>
    <dgm:cxn modelId="{E2AD16E4-686F-4015-8C32-18684FBE3CAE}" type="presOf" srcId="{D93BD5B1-2902-4649-B3A4-2789EB2D1381}" destId="{82FE0D17-B6C5-4F21-8048-CFF3C5618F2E}" srcOrd="0" destOrd="0" presId="urn:microsoft.com/office/officeart/2016/7/layout/VerticalSolidActionList"/>
    <dgm:cxn modelId="{8E7C9875-DAB6-447B-B21C-8788CD83C36E}" type="presParOf" srcId="{B7F1AE67-FB8E-47A4-95C2-B4E662F0CF53}" destId="{0D74A20F-91C9-4284-80D7-A5FD00D7C317}" srcOrd="0" destOrd="0" presId="urn:microsoft.com/office/officeart/2016/7/layout/VerticalSolidActionList"/>
    <dgm:cxn modelId="{ED89FD76-EB63-40DC-BDB9-63A8A733E71C}" type="presParOf" srcId="{0D74A20F-91C9-4284-80D7-A5FD00D7C317}" destId="{2323EADE-53B8-4144-9192-2B50C1705F7A}" srcOrd="0" destOrd="0" presId="urn:microsoft.com/office/officeart/2016/7/layout/VerticalSolidActionList"/>
    <dgm:cxn modelId="{B6178D36-1503-4D6B-A85E-ED572C2A7260}" type="presParOf" srcId="{0D74A20F-91C9-4284-80D7-A5FD00D7C317}" destId="{A275DF7E-BFCE-4352-8297-BFD8F52C67F7}" srcOrd="1" destOrd="0" presId="urn:microsoft.com/office/officeart/2016/7/layout/VerticalSolidActionList"/>
    <dgm:cxn modelId="{F61CE689-890D-43F3-A0B5-015C013610D2}" type="presParOf" srcId="{B7F1AE67-FB8E-47A4-95C2-B4E662F0CF53}" destId="{D39C78E3-0B8C-4FE5-9883-A3CD90740548}" srcOrd="1" destOrd="0" presId="urn:microsoft.com/office/officeart/2016/7/layout/VerticalSolidActionList"/>
    <dgm:cxn modelId="{F8251F9C-38E3-465E-B9B7-5D2B9532A2DD}" type="presParOf" srcId="{B7F1AE67-FB8E-47A4-95C2-B4E662F0CF53}" destId="{391315F6-319E-4024-807C-25755F55AD0D}" srcOrd="2" destOrd="0" presId="urn:microsoft.com/office/officeart/2016/7/layout/VerticalSolidActionList"/>
    <dgm:cxn modelId="{A3CAB77F-0B4F-42A7-B617-B0F8EB922CA6}" type="presParOf" srcId="{391315F6-319E-4024-807C-25755F55AD0D}" destId="{E209FAF9-26F7-47D0-9B57-B88AB0136A31}" srcOrd="0" destOrd="0" presId="urn:microsoft.com/office/officeart/2016/7/layout/VerticalSolidActionList"/>
    <dgm:cxn modelId="{6AF28C48-6492-4B8F-AE29-11E686D49AAF}" type="presParOf" srcId="{391315F6-319E-4024-807C-25755F55AD0D}" destId="{D5946FFA-341E-4F5B-8518-C8DF5494964E}" srcOrd="1" destOrd="0" presId="urn:microsoft.com/office/officeart/2016/7/layout/VerticalSolidActionList"/>
    <dgm:cxn modelId="{71D0A42A-0709-4E30-AA53-1B1B5C986EDE}" type="presParOf" srcId="{B7F1AE67-FB8E-47A4-95C2-B4E662F0CF53}" destId="{89CF0DAF-7054-4CF9-805E-64CDA8A903FD}" srcOrd="3" destOrd="0" presId="urn:microsoft.com/office/officeart/2016/7/layout/VerticalSolidActionList"/>
    <dgm:cxn modelId="{5BB73366-9420-4054-A4C8-C077C1436D4A}" type="presParOf" srcId="{B7F1AE67-FB8E-47A4-95C2-B4E662F0CF53}" destId="{2AAFADF2-4BA0-4138-953A-F16A02D5C777}" srcOrd="4" destOrd="0" presId="urn:microsoft.com/office/officeart/2016/7/layout/VerticalSolidActionList"/>
    <dgm:cxn modelId="{1BF0448B-558D-4186-A85E-A2665938B388}" type="presParOf" srcId="{2AAFADF2-4BA0-4138-953A-F16A02D5C777}" destId="{53013B69-F052-42AB-8B7C-B27EB6E02DCE}" srcOrd="0" destOrd="0" presId="urn:microsoft.com/office/officeart/2016/7/layout/VerticalSolidActionList"/>
    <dgm:cxn modelId="{6F236B6A-3DD1-4428-BB6D-9ADBA068D8A4}" type="presParOf" srcId="{2AAFADF2-4BA0-4138-953A-F16A02D5C777}" destId="{82FE0D17-B6C5-4F21-8048-CFF3C5618F2E}" srcOrd="1" destOrd="0" presId="urn:microsoft.com/office/officeart/2016/7/layout/VerticalSolidActionList"/>
    <dgm:cxn modelId="{5B6A0207-8EE2-4E6D-8AE0-53236DE74F16}" type="presParOf" srcId="{B7F1AE67-FB8E-47A4-95C2-B4E662F0CF53}" destId="{DDE5699C-1E4B-4567-AF4F-F4E8868F5B17}" srcOrd="5" destOrd="0" presId="urn:microsoft.com/office/officeart/2016/7/layout/VerticalSolidActionList"/>
    <dgm:cxn modelId="{709E4A48-B561-4337-B146-8243340158A0}" type="presParOf" srcId="{B7F1AE67-FB8E-47A4-95C2-B4E662F0CF53}" destId="{AE906F85-1069-481C-9867-8A9DC1BA42D6}" srcOrd="6" destOrd="0" presId="urn:microsoft.com/office/officeart/2016/7/layout/VerticalSolidActionList"/>
    <dgm:cxn modelId="{906412DB-0A66-4562-AFEF-4B1ABD198F8C}" type="presParOf" srcId="{AE906F85-1069-481C-9867-8A9DC1BA42D6}" destId="{9FE1BFDC-975F-46C1-8EBF-15F8D33E0ABC}" srcOrd="0" destOrd="0" presId="urn:microsoft.com/office/officeart/2016/7/layout/VerticalSolidActionList"/>
    <dgm:cxn modelId="{C2F82A23-B374-4639-9249-8B33D5DDA39B}" type="presParOf" srcId="{AE906F85-1069-481C-9867-8A9DC1BA42D6}" destId="{96CF4907-6919-41F6-B0E2-19F708626E2C}"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8BE6A6C-7B7B-4491-8D3B-9BF876C3199F}"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C5B83DB1-FF49-4858-9F3B-BD8CC99C19B4}">
      <dgm:prSet phldrT="[Text]" phldr="0"/>
      <dgm:spPr/>
      <dgm:t>
        <a:bodyPr/>
        <a:lstStyle/>
        <a:p>
          <a:pPr rtl="0"/>
          <a:r>
            <a:rPr lang="en-US" dirty="0">
              <a:latin typeface="Gill Sans MT" panose="020B0502020104020203"/>
            </a:rPr>
            <a:t>Procedural Irregularity</a:t>
          </a:r>
          <a:endParaRPr lang="en-US" dirty="0"/>
        </a:p>
      </dgm:t>
    </dgm:pt>
    <dgm:pt modelId="{9A1464A8-9C9F-4E9C-A3D8-C905EF0EA970}" type="parTrans" cxnId="{CAE80C76-9846-41D4-85CA-5875B45497A9}">
      <dgm:prSet/>
      <dgm:spPr/>
      <dgm:t>
        <a:bodyPr/>
        <a:lstStyle/>
        <a:p>
          <a:endParaRPr lang="en-US"/>
        </a:p>
      </dgm:t>
    </dgm:pt>
    <dgm:pt modelId="{0ED90EED-AF5F-43A2-8FC8-2DF94704BA4D}" type="sibTrans" cxnId="{CAE80C76-9846-41D4-85CA-5875B45497A9}">
      <dgm:prSet/>
      <dgm:spPr/>
      <dgm:t>
        <a:bodyPr/>
        <a:lstStyle/>
        <a:p>
          <a:endParaRPr lang="en-US"/>
        </a:p>
      </dgm:t>
    </dgm:pt>
    <dgm:pt modelId="{41A19DEB-606A-47B7-AA51-05741F852DFB}">
      <dgm:prSet phldrT="[Text]" phldr="0"/>
      <dgm:spPr/>
      <dgm:t>
        <a:bodyPr/>
        <a:lstStyle/>
        <a:p>
          <a:pPr rtl="0"/>
          <a:r>
            <a:rPr lang="en-US" dirty="0">
              <a:latin typeface="Gill Sans MT" panose="020B0502020104020203"/>
            </a:rPr>
            <a:t>New Evidence</a:t>
          </a:r>
          <a:endParaRPr lang="en-US" dirty="0"/>
        </a:p>
      </dgm:t>
    </dgm:pt>
    <dgm:pt modelId="{ECA736C9-7F60-4A05-A8C4-05750133BC5D}" type="parTrans" cxnId="{2CECDA6A-6F26-470B-8EB6-098F11EA3334}">
      <dgm:prSet/>
      <dgm:spPr/>
      <dgm:t>
        <a:bodyPr/>
        <a:lstStyle/>
        <a:p>
          <a:endParaRPr lang="en-US"/>
        </a:p>
      </dgm:t>
    </dgm:pt>
    <dgm:pt modelId="{110565F0-60D0-4731-8524-D698944B3BAB}" type="sibTrans" cxnId="{2CECDA6A-6F26-470B-8EB6-098F11EA3334}">
      <dgm:prSet/>
      <dgm:spPr/>
      <dgm:t>
        <a:bodyPr/>
        <a:lstStyle/>
        <a:p>
          <a:endParaRPr lang="en-US"/>
        </a:p>
      </dgm:t>
    </dgm:pt>
    <dgm:pt modelId="{582054F5-9A7F-4645-9D9E-7346303DAD88}">
      <dgm:prSet phldrT="[Text]" phldr="0"/>
      <dgm:spPr/>
      <dgm:t>
        <a:bodyPr/>
        <a:lstStyle/>
        <a:p>
          <a:pPr rtl="0"/>
          <a:r>
            <a:rPr lang="en-US" dirty="0">
              <a:latin typeface="Gill Sans MT" panose="020B0502020104020203"/>
            </a:rPr>
            <a:t>Conflict of Interest or Bias</a:t>
          </a:r>
          <a:endParaRPr lang="en-US" dirty="0"/>
        </a:p>
      </dgm:t>
    </dgm:pt>
    <dgm:pt modelId="{FAD853AB-1DC0-43CA-8797-D646C427C91A}" type="parTrans" cxnId="{CE804D3C-05A2-4AA8-9A95-88F8602C85F9}">
      <dgm:prSet/>
      <dgm:spPr/>
      <dgm:t>
        <a:bodyPr/>
        <a:lstStyle/>
        <a:p>
          <a:endParaRPr lang="en-US"/>
        </a:p>
      </dgm:t>
    </dgm:pt>
    <dgm:pt modelId="{4E7E39CB-2783-417B-B204-057437C1FD37}" type="sibTrans" cxnId="{CE804D3C-05A2-4AA8-9A95-88F8602C85F9}">
      <dgm:prSet/>
      <dgm:spPr/>
      <dgm:t>
        <a:bodyPr/>
        <a:lstStyle/>
        <a:p>
          <a:endParaRPr lang="en-US"/>
        </a:p>
      </dgm:t>
    </dgm:pt>
    <dgm:pt modelId="{1BC8EDD9-BCAE-467B-A3CC-56714512D09B}">
      <dgm:prSet phldr="0"/>
      <dgm:spPr/>
      <dgm:t>
        <a:bodyPr/>
        <a:lstStyle/>
        <a:p>
          <a:pPr rtl="0"/>
          <a:r>
            <a:rPr lang="en-US" dirty="0">
              <a:latin typeface="Gill Sans MT" panose="020B0502020104020203"/>
            </a:rPr>
            <a:t>Arbitrary and Capricious</a:t>
          </a:r>
        </a:p>
      </dgm:t>
    </dgm:pt>
    <dgm:pt modelId="{1E9EDD7C-5903-4C8F-99EE-059AC48DD4DB}" type="parTrans" cxnId="{8F41CF86-9F0A-427B-8A1A-1F75484C3E4E}">
      <dgm:prSet/>
      <dgm:spPr/>
      <dgm:t>
        <a:bodyPr/>
        <a:lstStyle/>
        <a:p>
          <a:endParaRPr lang="en-US"/>
        </a:p>
      </dgm:t>
    </dgm:pt>
    <dgm:pt modelId="{4577091D-B1E0-4E4D-BBF5-7C1E329829D4}" type="sibTrans" cxnId="{8F41CF86-9F0A-427B-8A1A-1F75484C3E4E}">
      <dgm:prSet/>
      <dgm:spPr/>
      <dgm:t>
        <a:bodyPr/>
        <a:lstStyle/>
        <a:p>
          <a:endParaRPr lang="en-US"/>
        </a:p>
      </dgm:t>
    </dgm:pt>
    <dgm:pt modelId="{546D4C94-29D4-4030-BAB4-4A3AA35792AF}" type="pres">
      <dgm:prSet presAssocID="{18BE6A6C-7B7B-4491-8D3B-9BF876C3199F}" presName="vert0" presStyleCnt="0">
        <dgm:presLayoutVars>
          <dgm:dir/>
          <dgm:animOne val="branch"/>
          <dgm:animLvl val="lvl"/>
        </dgm:presLayoutVars>
      </dgm:prSet>
      <dgm:spPr/>
    </dgm:pt>
    <dgm:pt modelId="{A70DE35A-5C35-42F4-8EAD-22068C94953E}" type="pres">
      <dgm:prSet presAssocID="{C5B83DB1-FF49-4858-9F3B-BD8CC99C19B4}" presName="thickLine" presStyleLbl="alignNode1" presStyleIdx="0" presStyleCnt="4"/>
      <dgm:spPr/>
    </dgm:pt>
    <dgm:pt modelId="{6F6E4115-D3BC-47F7-A737-717AF1E81D56}" type="pres">
      <dgm:prSet presAssocID="{C5B83DB1-FF49-4858-9F3B-BD8CC99C19B4}" presName="horz1" presStyleCnt="0"/>
      <dgm:spPr/>
    </dgm:pt>
    <dgm:pt modelId="{E239B31B-D880-4954-977D-BF58F544D660}" type="pres">
      <dgm:prSet presAssocID="{C5B83DB1-FF49-4858-9F3B-BD8CC99C19B4}" presName="tx1" presStyleLbl="revTx" presStyleIdx="0" presStyleCnt="4"/>
      <dgm:spPr/>
    </dgm:pt>
    <dgm:pt modelId="{4F74C038-3750-4BB0-9FF4-012558A3AB75}" type="pres">
      <dgm:prSet presAssocID="{C5B83DB1-FF49-4858-9F3B-BD8CC99C19B4}" presName="vert1" presStyleCnt="0"/>
      <dgm:spPr/>
    </dgm:pt>
    <dgm:pt modelId="{62DE889A-5FBA-4ED7-9FE1-B77B1054559F}" type="pres">
      <dgm:prSet presAssocID="{41A19DEB-606A-47B7-AA51-05741F852DFB}" presName="thickLine" presStyleLbl="alignNode1" presStyleIdx="1" presStyleCnt="4"/>
      <dgm:spPr/>
    </dgm:pt>
    <dgm:pt modelId="{82B76E04-A213-48A5-A5A8-C3F4820937CA}" type="pres">
      <dgm:prSet presAssocID="{41A19DEB-606A-47B7-AA51-05741F852DFB}" presName="horz1" presStyleCnt="0"/>
      <dgm:spPr/>
    </dgm:pt>
    <dgm:pt modelId="{B037AD90-1431-47D7-80B0-AD29359F6F22}" type="pres">
      <dgm:prSet presAssocID="{41A19DEB-606A-47B7-AA51-05741F852DFB}" presName="tx1" presStyleLbl="revTx" presStyleIdx="1" presStyleCnt="4"/>
      <dgm:spPr/>
    </dgm:pt>
    <dgm:pt modelId="{7F0B38AB-FF5B-4CA4-9AE3-079A98A26294}" type="pres">
      <dgm:prSet presAssocID="{41A19DEB-606A-47B7-AA51-05741F852DFB}" presName="vert1" presStyleCnt="0"/>
      <dgm:spPr/>
    </dgm:pt>
    <dgm:pt modelId="{B9EF1274-5E6A-4447-BF52-D75F00692966}" type="pres">
      <dgm:prSet presAssocID="{582054F5-9A7F-4645-9D9E-7346303DAD88}" presName="thickLine" presStyleLbl="alignNode1" presStyleIdx="2" presStyleCnt="4"/>
      <dgm:spPr/>
    </dgm:pt>
    <dgm:pt modelId="{B34F75E7-0332-4DBF-8AE4-9BAEFF761680}" type="pres">
      <dgm:prSet presAssocID="{582054F5-9A7F-4645-9D9E-7346303DAD88}" presName="horz1" presStyleCnt="0"/>
      <dgm:spPr/>
    </dgm:pt>
    <dgm:pt modelId="{2D9129EE-46F4-4FA9-9438-7A732616EE83}" type="pres">
      <dgm:prSet presAssocID="{582054F5-9A7F-4645-9D9E-7346303DAD88}" presName="tx1" presStyleLbl="revTx" presStyleIdx="2" presStyleCnt="4"/>
      <dgm:spPr/>
    </dgm:pt>
    <dgm:pt modelId="{A08FCE4A-733F-411A-87CB-6467B946C06B}" type="pres">
      <dgm:prSet presAssocID="{582054F5-9A7F-4645-9D9E-7346303DAD88}" presName="vert1" presStyleCnt="0"/>
      <dgm:spPr/>
    </dgm:pt>
    <dgm:pt modelId="{92105454-69D2-4DB6-9668-97510609DE02}" type="pres">
      <dgm:prSet presAssocID="{1BC8EDD9-BCAE-467B-A3CC-56714512D09B}" presName="thickLine" presStyleLbl="alignNode1" presStyleIdx="3" presStyleCnt="4"/>
      <dgm:spPr/>
    </dgm:pt>
    <dgm:pt modelId="{95AE8B85-42D2-4FC2-BB0B-67B01F379A7F}" type="pres">
      <dgm:prSet presAssocID="{1BC8EDD9-BCAE-467B-A3CC-56714512D09B}" presName="horz1" presStyleCnt="0"/>
      <dgm:spPr/>
    </dgm:pt>
    <dgm:pt modelId="{9EB62B43-A4B9-4FDB-8881-7B26A6AD05AA}" type="pres">
      <dgm:prSet presAssocID="{1BC8EDD9-BCAE-467B-A3CC-56714512D09B}" presName="tx1" presStyleLbl="revTx" presStyleIdx="3" presStyleCnt="4"/>
      <dgm:spPr/>
    </dgm:pt>
    <dgm:pt modelId="{96F05C16-85DB-4016-B756-D2A44EF35729}" type="pres">
      <dgm:prSet presAssocID="{1BC8EDD9-BCAE-467B-A3CC-56714512D09B}" presName="vert1" presStyleCnt="0"/>
      <dgm:spPr/>
    </dgm:pt>
  </dgm:ptLst>
  <dgm:cxnLst>
    <dgm:cxn modelId="{CD9D4C11-AC2C-445F-9797-873E681E3A47}" type="presOf" srcId="{41A19DEB-606A-47B7-AA51-05741F852DFB}" destId="{B037AD90-1431-47D7-80B0-AD29359F6F22}" srcOrd="0" destOrd="0" presId="urn:microsoft.com/office/officeart/2008/layout/LinedList"/>
    <dgm:cxn modelId="{CE804D3C-05A2-4AA8-9A95-88F8602C85F9}" srcId="{18BE6A6C-7B7B-4491-8D3B-9BF876C3199F}" destId="{582054F5-9A7F-4645-9D9E-7346303DAD88}" srcOrd="2" destOrd="0" parTransId="{FAD853AB-1DC0-43CA-8797-D646C427C91A}" sibTransId="{4E7E39CB-2783-417B-B204-057437C1FD37}"/>
    <dgm:cxn modelId="{0FA9833E-6512-487A-875B-E816387BF089}" type="presOf" srcId="{C5B83DB1-FF49-4858-9F3B-BD8CC99C19B4}" destId="{E239B31B-D880-4954-977D-BF58F544D660}" srcOrd="0" destOrd="0" presId="urn:microsoft.com/office/officeart/2008/layout/LinedList"/>
    <dgm:cxn modelId="{83991466-6372-453A-8110-C47BDF60A10E}" type="presOf" srcId="{582054F5-9A7F-4645-9D9E-7346303DAD88}" destId="{2D9129EE-46F4-4FA9-9438-7A732616EE83}" srcOrd="0" destOrd="0" presId="urn:microsoft.com/office/officeart/2008/layout/LinedList"/>
    <dgm:cxn modelId="{A3340269-9167-4F03-8875-B0938B87E41E}" type="presOf" srcId="{1BC8EDD9-BCAE-467B-A3CC-56714512D09B}" destId="{9EB62B43-A4B9-4FDB-8881-7B26A6AD05AA}" srcOrd="0" destOrd="0" presId="urn:microsoft.com/office/officeart/2008/layout/LinedList"/>
    <dgm:cxn modelId="{2CECDA6A-6F26-470B-8EB6-098F11EA3334}" srcId="{18BE6A6C-7B7B-4491-8D3B-9BF876C3199F}" destId="{41A19DEB-606A-47B7-AA51-05741F852DFB}" srcOrd="1" destOrd="0" parTransId="{ECA736C9-7F60-4A05-A8C4-05750133BC5D}" sibTransId="{110565F0-60D0-4731-8524-D698944B3BAB}"/>
    <dgm:cxn modelId="{CAE80C76-9846-41D4-85CA-5875B45497A9}" srcId="{18BE6A6C-7B7B-4491-8D3B-9BF876C3199F}" destId="{C5B83DB1-FF49-4858-9F3B-BD8CC99C19B4}" srcOrd="0" destOrd="0" parTransId="{9A1464A8-9C9F-4E9C-A3D8-C905EF0EA970}" sibTransId="{0ED90EED-AF5F-43A2-8FC8-2DF94704BA4D}"/>
    <dgm:cxn modelId="{8F41CF86-9F0A-427B-8A1A-1F75484C3E4E}" srcId="{18BE6A6C-7B7B-4491-8D3B-9BF876C3199F}" destId="{1BC8EDD9-BCAE-467B-A3CC-56714512D09B}" srcOrd="3" destOrd="0" parTransId="{1E9EDD7C-5903-4C8F-99EE-059AC48DD4DB}" sibTransId="{4577091D-B1E0-4E4D-BBF5-7C1E329829D4}"/>
    <dgm:cxn modelId="{163FBDDD-5776-47A3-AE7B-B52B61CD0092}" type="presOf" srcId="{18BE6A6C-7B7B-4491-8D3B-9BF876C3199F}" destId="{546D4C94-29D4-4030-BAB4-4A3AA35792AF}" srcOrd="0" destOrd="0" presId="urn:microsoft.com/office/officeart/2008/layout/LinedList"/>
    <dgm:cxn modelId="{163784B4-2BD7-43AE-9955-34CE6DE9B1B6}" type="presParOf" srcId="{546D4C94-29D4-4030-BAB4-4A3AA35792AF}" destId="{A70DE35A-5C35-42F4-8EAD-22068C94953E}" srcOrd="0" destOrd="0" presId="urn:microsoft.com/office/officeart/2008/layout/LinedList"/>
    <dgm:cxn modelId="{E700BE93-2AEB-4A0E-8410-62E7F25D9E36}" type="presParOf" srcId="{546D4C94-29D4-4030-BAB4-4A3AA35792AF}" destId="{6F6E4115-D3BC-47F7-A737-717AF1E81D56}" srcOrd="1" destOrd="0" presId="urn:microsoft.com/office/officeart/2008/layout/LinedList"/>
    <dgm:cxn modelId="{23845294-823A-471E-8887-7CDDF913C0C7}" type="presParOf" srcId="{6F6E4115-D3BC-47F7-A737-717AF1E81D56}" destId="{E239B31B-D880-4954-977D-BF58F544D660}" srcOrd="0" destOrd="0" presId="urn:microsoft.com/office/officeart/2008/layout/LinedList"/>
    <dgm:cxn modelId="{7777192C-3203-44E4-B395-AB008865D52B}" type="presParOf" srcId="{6F6E4115-D3BC-47F7-A737-717AF1E81D56}" destId="{4F74C038-3750-4BB0-9FF4-012558A3AB75}" srcOrd="1" destOrd="0" presId="urn:microsoft.com/office/officeart/2008/layout/LinedList"/>
    <dgm:cxn modelId="{BB1C2D1C-4480-4319-BECB-5405F9648E28}" type="presParOf" srcId="{546D4C94-29D4-4030-BAB4-4A3AA35792AF}" destId="{62DE889A-5FBA-4ED7-9FE1-B77B1054559F}" srcOrd="2" destOrd="0" presId="urn:microsoft.com/office/officeart/2008/layout/LinedList"/>
    <dgm:cxn modelId="{3B6A806C-5B87-4A0E-A6DE-26A7C58B07B8}" type="presParOf" srcId="{546D4C94-29D4-4030-BAB4-4A3AA35792AF}" destId="{82B76E04-A213-48A5-A5A8-C3F4820937CA}" srcOrd="3" destOrd="0" presId="urn:microsoft.com/office/officeart/2008/layout/LinedList"/>
    <dgm:cxn modelId="{0FE51E2A-7EF5-45F5-BC7C-BF90277241AD}" type="presParOf" srcId="{82B76E04-A213-48A5-A5A8-C3F4820937CA}" destId="{B037AD90-1431-47D7-80B0-AD29359F6F22}" srcOrd="0" destOrd="0" presId="urn:microsoft.com/office/officeart/2008/layout/LinedList"/>
    <dgm:cxn modelId="{DE9FE289-160B-41CD-9E48-E68CEF286A4B}" type="presParOf" srcId="{82B76E04-A213-48A5-A5A8-C3F4820937CA}" destId="{7F0B38AB-FF5B-4CA4-9AE3-079A98A26294}" srcOrd="1" destOrd="0" presId="urn:microsoft.com/office/officeart/2008/layout/LinedList"/>
    <dgm:cxn modelId="{2BE58344-721D-494D-9FD6-749A9868406E}" type="presParOf" srcId="{546D4C94-29D4-4030-BAB4-4A3AA35792AF}" destId="{B9EF1274-5E6A-4447-BF52-D75F00692966}" srcOrd="4" destOrd="0" presId="urn:microsoft.com/office/officeart/2008/layout/LinedList"/>
    <dgm:cxn modelId="{3A572882-5DE6-401D-89A8-17CC0C13A91B}" type="presParOf" srcId="{546D4C94-29D4-4030-BAB4-4A3AA35792AF}" destId="{B34F75E7-0332-4DBF-8AE4-9BAEFF761680}" srcOrd="5" destOrd="0" presId="urn:microsoft.com/office/officeart/2008/layout/LinedList"/>
    <dgm:cxn modelId="{40045D90-C82E-4E1F-BA88-CE0E387D213C}" type="presParOf" srcId="{B34F75E7-0332-4DBF-8AE4-9BAEFF761680}" destId="{2D9129EE-46F4-4FA9-9438-7A732616EE83}" srcOrd="0" destOrd="0" presId="urn:microsoft.com/office/officeart/2008/layout/LinedList"/>
    <dgm:cxn modelId="{6BF5901D-9154-4F94-9A83-1D64AA74CB33}" type="presParOf" srcId="{B34F75E7-0332-4DBF-8AE4-9BAEFF761680}" destId="{A08FCE4A-733F-411A-87CB-6467B946C06B}" srcOrd="1" destOrd="0" presId="urn:microsoft.com/office/officeart/2008/layout/LinedList"/>
    <dgm:cxn modelId="{D26FDF72-CAAD-4296-88A9-C1F5718ECAB1}" type="presParOf" srcId="{546D4C94-29D4-4030-BAB4-4A3AA35792AF}" destId="{92105454-69D2-4DB6-9668-97510609DE02}" srcOrd="6" destOrd="0" presId="urn:microsoft.com/office/officeart/2008/layout/LinedList"/>
    <dgm:cxn modelId="{921E5BE8-BC8D-484D-AF58-3BB8D353885D}" type="presParOf" srcId="{546D4C94-29D4-4030-BAB4-4A3AA35792AF}" destId="{95AE8B85-42D2-4FC2-BB0B-67B01F379A7F}" srcOrd="7" destOrd="0" presId="urn:microsoft.com/office/officeart/2008/layout/LinedList"/>
    <dgm:cxn modelId="{EB57E45D-6499-4627-8D9C-D09DD22CCE97}" type="presParOf" srcId="{95AE8B85-42D2-4FC2-BB0B-67B01F379A7F}" destId="{9EB62B43-A4B9-4FDB-8881-7B26A6AD05AA}" srcOrd="0" destOrd="0" presId="urn:microsoft.com/office/officeart/2008/layout/LinedList"/>
    <dgm:cxn modelId="{836FB727-6386-43D6-A4E9-977D6855BA5D}" type="presParOf" srcId="{95AE8B85-42D2-4FC2-BB0B-67B01F379A7F}" destId="{96F05C16-85DB-4016-B756-D2A44EF3572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0A4FEB6-3C64-49A1-88DE-4AED33CCF67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F4BFDE0-58B9-49D0-A807-1A347EAF5633}">
      <dgm:prSet custT="1"/>
      <dgm:spPr/>
      <dgm:t>
        <a:bodyPr/>
        <a:lstStyle/>
        <a:p>
          <a:r>
            <a:rPr lang="en-US" sz="2400" dirty="0"/>
            <a:t>Academic Specialist Handbook </a:t>
          </a:r>
        </a:p>
      </dgm:t>
    </dgm:pt>
    <dgm:pt modelId="{E5E05E64-CC22-4155-8DEE-B5013BDB3FA3}" type="parTrans" cxnId="{E05A8BEA-7ADB-4B23-B611-63E9FE451A37}">
      <dgm:prSet/>
      <dgm:spPr/>
      <dgm:t>
        <a:bodyPr/>
        <a:lstStyle/>
        <a:p>
          <a:endParaRPr lang="en-US"/>
        </a:p>
      </dgm:t>
    </dgm:pt>
    <dgm:pt modelId="{968EDE21-720A-4119-AD0F-0123EC34549D}" type="sibTrans" cxnId="{E05A8BEA-7ADB-4B23-B611-63E9FE451A37}">
      <dgm:prSet/>
      <dgm:spPr/>
      <dgm:t>
        <a:bodyPr/>
        <a:lstStyle/>
        <a:p>
          <a:endParaRPr lang="en-US"/>
        </a:p>
      </dgm:t>
    </dgm:pt>
    <dgm:pt modelId="{63156AF9-6624-4A45-A721-D0AE3843E8CB}">
      <dgm:prSet custT="1"/>
      <dgm:spPr/>
      <dgm:t>
        <a:bodyPr/>
        <a:lstStyle/>
        <a:p>
          <a:r>
            <a:rPr lang="en-US" sz="2400"/>
            <a:t>Faculty Handbook </a:t>
          </a:r>
        </a:p>
      </dgm:t>
    </dgm:pt>
    <dgm:pt modelId="{2CEC1E95-0E4E-4F86-A8D9-EDF9AB9C3A23}" type="parTrans" cxnId="{0CDF2694-B635-4435-BEE8-B65F200D1E7C}">
      <dgm:prSet/>
      <dgm:spPr/>
      <dgm:t>
        <a:bodyPr/>
        <a:lstStyle/>
        <a:p>
          <a:endParaRPr lang="en-US"/>
        </a:p>
      </dgm:t>
    </dgm:pt>
    <dgm:pt modelId="{05A5A6BE-8BA9-4C7E-A164-372F36F0647D}" type="sibTrans" cxnId="{0CDF2694-B635-4435-BEE8-B65F200D1E7C}">
      <dgm:prSet/>
      <dgm:spPr/>
      <dgm:t>
        <a:bodyPr/>
        <a:lstStyle/>
        <a:p>
          <a:endParaRPr lang="en-US"/>
        </a:p>
      </dgm:t>
    </dgm:pt>
    <dgm:pt modelId="{F590C887-C0F9-433B-B717-E20A7BE01A4B}">
      <dgm:prSet custT="1"/>
      <dgm:spPr/>
      <dgm:t>
        <a:bodyPr/>
        <a:lstStyle/>
        <a:p>
          <a:r>
            <a:rPr lang="en-US" sz="2000"/>
            <a:t>Fixed-Term </a:t>
          </a:r>
        </a:p>
      </dgm:t>
    </dgm:pt>
    <dgm:pt modelId="{5F3BA874-75C1-4D47-A70F-FCD5945D958D}" type="parTrans" cxnId="{FCCCAA40-3635-4B17-864D-A331EAB26149}">
      <dgm:prSet/>
      <dgm:spPr/>
      <dgm:t>
        <a:bodyPr/>
        <a:lstStyle/>
        <a:p>
          <a:endParaRPr lang="en-US"/>
        </a:p>
      </dgm:t>
    </dgm:pt>
    <dgm:pt modelId="{CFD77D17-CC08-4613-A45B-F1B1FE27389E}" type="sibTrans" cxnId="{FCCCAA40-3635-4B17-864D-A331EAB26149}">
      <dgm:prSet/>
      <dgm:spPr/>
      <dgm:t>
        <a:bodyPr/>
        <a:lstStyle/>
        <a:p>
          <a:endParaRPr lang="en-US"/>
        </a:p>
      </dgm:t>
    </dgm:pt>
    <dgm:pt modelId="{7E5D8466-2176-4C6D-91AB-B5A0CD77D08E}">
      <dgm:prSet custT="1"/>
      <dgm:spPr/>
      <dgm:t>
        <a:bodyPr/>
        <a:lstStyle/>
        <a:p>
          <a:r>
            <a:rPr lang="en-US" sz="2000" dirty="0"/>
            <a:t>Tenure Stream Faculty </a:t>
          </a:r>
        </a:p>
      </dgm:t>
    </dgm:pt>
    <dgm:pt modelId="{CEC0BF4F-94E8-4304-A37B-75861BDDBBD4}" type="parTrans" cxnId="{7E5A2668-6E75-4A68-90DF-D216894FBF40}">
      <dgm:prSet/>
      <dgm:spPr/>
      <dgm:t>
        <a:bodyPr/>
        <a:lstStyle/>
        <a:p>
          <a:endParaRPr lang="en-US"/>
        </a:p>
      </dgm:t>
    </dgm:pt>
    <dgm:pt modelId="{F31E8F9A-8A80-4529-BF3A-04B6AB9BDFD9}" type="sibTrans" cxnId="{7E5A2668-6E75-4A68-90DF-D216894FBF40}">
      <dgm:prSet/>
      <dgm:spPr/>
      <dgm:t>
        <a:bodyPr/>
        <a:lstStyle/>
        <a:p>
          <a:endParaRPr lang="en-US"/>
        </a:p>
      </dgm:t>
    </dgm:pt>
    <dgm:pt modelId="{31711E22-7FFC-49AA-8CEB-2B18B8F715AF}">
      <dgm:prSet custT="1"/>
      <dgm:spPr/>
      <dgm:t>
        <a:bodyPr/>
        <a:lstStyle/>
        <a:p>
          <a:r>
            <a:rPr lang="en-US" sz="2400"/>
            <a:t>FRIB NCSL Handbook </a:t>
          </a:r>
        </a:p>
      </dgm:t>
    </dgm:pt>
    <dgm:pt modelId="{3DD43B46-1DE9-4BFB-BD72-D98BB0C430FC}" type="parTrans" cxnId="{F44ED264-628C-4BD6-A989-3CE7007A508F}">
      <dgm:prSet/>
      <dgm:spPr/>
      <dgm:t>
        <a:bodyPr/>
        <a:lstStyle/>
        <a:p>
          <a:endParaRPr lang="en-US"/>
        </a:p>
      </dgm:t>
    </dgm:pt>
    <dgm:pt modelId="{DEBE46DA-3BB1-4C1B-B31B-CACBE88858FF}" type="sibTrans" cxnId="{F44ED264-628C-4BD6-A989-3CE7007A508F}">
      <dgm:prSet/>
      <dgm:spPr/>
      <dgm:t>
        <a:bodyPr/>
        <a:lstStyle/>
        <a:p>
          <a:endParaRPr lang="en-US"/>
        </a:p>
      </dgm:t>
    </dgm:pt>
    <dgm:pt modelId="{EA2C1604-F45D-4790-9DED-9904581D07A2}">
      <dgm:prSet custT="1"/>
      <dgm:spPr/>
      <dgm:t>
        <a:bodyPr/>
        <a:lstStyle/>
        <a:p>
          <a:r>
            <a:rPr lang="en-US" sz="2400" dirty="0"/>
            <a:t>Health Professional (HP) Handbook </a:t>
          </a:r>
        </a:p>
      </dgm:t>
    </dgm:pt>
    <dgm:pt modelId="{DFD2DCA6-1766-4EF0-9C88-0C9E2CEEBA02}" type="parTrans" cxnId="{B59E347B-7773-4DCB-96B7-85A27C7FA8EC}">
      <dgm:prSet/>
      <dgm:spPr/>
      <dgm:t>
        <a:bodyPr/>
        <a:lstStyle/>
        <a:p>
          <a:endParaRPr lang="en-US"/>
        </a:p>
      </dgm:t>
    </dgm:pt>
    <dgm:pt modelId="{CBBF7E2A-DBA8-4005-8270-56A91D411426}" type="sibTrans" cxnId="{B59E347B-7773-4DCB-96B7-85A27C7FA8EC}">
      <dgm:prSet/>
      <dgm:spPr/>
      <dgm:t>
        <a:bodyPr/>
        <a:lstStyle/>
        <a:p>
          <a:endParaRPr lang="en-US"/>
        </a:p>
      </dgm:t>
    </dgm:pt>
    <dgm:pt modelId="{8EFA39C3-88F2-4F1B-9CC4-D704D5E196C8}">
      <dgm:prSet custT="1"/>
      <dgm:spPr/>
      <dgm:t>
        <a:bodyPr/>
        <a:lstStyle/>
        <a:p>
          <a:r>
            <a:rPr lang="en-US" sz="2400"/>
            <a:t>Librarian Handbook </a:t>
          </a:r>
        </a:p>
      </dgm:t>
    </dgm:pt>
    <dgm:pt modelId="{9F744B15-A937-46EA-9049-5A4791D4269D}" type="parTrans" cxnId="{AFEABFE3-2F6E-4582-AAC2-9D1384CD18FD}">
      <dgm:prSet/>
      <dgm:spPr/>
      <dgm:t>
        <a:bodyPr/>
        <a:lstStyle/>
        <a:p>
          <a:endParaRPr lang="en-US"/>
        </a:p>
      </dgm:t>
    </dgm:pt>
    <dgm:pt modelId="{CBE71301-AE35-4346-A0EB-1AF8897DA133}" type="sibTrans" cxnId="{AFEABFE3-2F6E-4582-AAC2-9D1384CD18FD}">
      <dgm:prSet/>
      <dgm:spPr/>
      <dgm:t>
        <a:bodyPr/>
        <a:lstStyle/>
        <a:p>
          <a:endParaRPr lang="en-US"/>
        </a:p>
      </dgm:t>
    </dgm:pt>
    <dgm:pt modelId="{8E3519A2-5E33-4AC7-B9C9-95D120772CE7}">
      <dgm:prSet custT="1"/>
      <dgm:spPr/>
      <dgm:t>
        <a:bodyPr/>
        <a:lstStyle/>
        <a:p>
          <a:r>
            <a:rPr lang="en-US" sz="2400"/>
            <a:t>UNTF Contract</a:t>
          </a:r>
        </a:p>
      </dgm:t>
    </dgm:pt>
    <dgm:pt modelId="{86E5D2AA-A792-4C67-A475-2276DC8571F8}" type="parTrans" cxnId="{4789E35B-D8B5-4F01-8BC1-79CD0501BCB1}">
      <dgm:prSet/>
      <dgm:spPr/>
      <dgm:t>
        <a:bodyPr/>
        <a:lstStyle/>
        <a:p>
          <a:endParaRPr lang="en-US"/>
        </a:p>
      </dgm:t>
    </dgm:pt>
    <dgm:pt modelId="{AB26A9F5-0F63-49F4-B602-C65D858E4CA0}" type="sibTrans" cxnId="{4789E35B-D8B5-4F01-8BC1-79CD0501BCB1}">
      <dgm:prSet/>
      <dgm:spPr/>
      <dgm:t>
        <a:bodyPr/>
        <a:lstStyle/>
        <a:p>
          <a:endParaRPr lang="en-US"/>
        </a:p>
      </dgm:t>
    </dgm:pt>
    <dgm:pt modelId="{64203A1B-259E-426F-A5AC-46E52B1F926B}" type="pres">
      <dgm:prSet presAssocID="{C0A4FEB6-3C64-49A1-88DE-4AED33CCF674}" presName="root" presStyleCnt="0">
        <dgm:presLayoutVars>
          <dgm:dir/>
          <dgm:resizeHandles val="exact"/>
        </dgm:presLayoutVars>
      </dgm:prSet>
      <dgm:spPr/>
    </dgm:pt>
    <dgm:pt modelId="{7B4B3E5C-0AF1-451C-8C75-985E14F45195}" type="pres">
      <dgm:prSet presAssocID="{6F4BFDE0-58B9-49D0-A807-1A347EAF5633}" presName="compNode" presStyleCnt="0"/>
      <dgm:spPr/>
    </dgm:pt>
    <dgm:pt modelId="{53B22EEB-8E3D-4B5D-9534-27E6073B8D29}" type="pres">
      <dgm:prSet presAssocID="{6F4BFDE0-58B9-49D0-A807-1A347EAF5633}" presName="bgRect" presStyleLbl="bgShp" presStyleIdx="0" presStyleCnt="6"/>
      <dgm:spPr/>
    </dgm:pt>
    <dgm:pt modelId="{4E073F91-B94B-477E-99D8-1AAF2C8E25A4}" type="pres">
      <dgm:prSet presAssocID="{6F4BFDE0-58B9-49D0-A807-1A347EAF5633}"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963FA163-7134-4B45-A301-D67FE4A84601}" type="pres">
      <dgm:prSet presAssocID="{6F4BFDE0-58B9-49D0-A807-1A347EAF5633}" presName="spaceRect" presStyleCnt="0"/>
      <dgm:spPr/>
    </dgm:pt>
    <dgm:pt modelId="{50C1B1B4-C21B-4158-8A12-D541F40DF6CB}" type="pres">
      <dgm:prSet presAssocID="{6F4BFDE0-58B9-49D0-A807-1A347EAF5633}" presName="parTx" presStyleLbl="revTx" presStyleIdx="0" presStyleCnt="7">
        <dgm:presLayoutVars>
          <dgm:chMax val="0"/>
          <dgm:chPref val="0"/>
        </dgm:presLayoutVars>
      </dgm:prSet>
      <dgm:spPr/>
    </dgm:pt>
    <dgm:pt modelId="{7F0EB3D4-9954-4D46-82BD-777F0F7D6A65}" type="pres">
      <dgm:prSet presAssocID="{968EDE21-720A-4119-AD0F-0123EC34549D}" presName="sibTrans" presStyleCnt="0"/>
      <dgm:spPr/>
    </dgm:pt>
    <dgm:pt modelId="{97F953D2-54AF-4916-9A40-540483EB5E2D}" type="pres">
      <dgm:prSet presAssocID="{63156AF9-6624-4A45-A721-D0AE3843E8CB}" presName="compNode" presStyleCnt="0"/>
      <dgm:spPr/>
    </dgm:pt>
    <dgm:pt modelId="{E0C73524-B71B-4022-84FC-1B0FA4D2ED4F}" type="pres">
      <dgm:prSet presAssocID="{63156AF9-6624-4A45-A721-D0AE3843E8CB}" presName="bgRect" presStyleLbl="bgShp" presStyleIdx="1" presStyleCnt="6"/>
      <dgm:spPr/>
    </dgm:pt>
    <dgm:pt modelId="{574C09C9-6E4F-423E-8DC7-AEDB114C9429}" type="pres">
      <dgm:prSet presAssocID="{63156AF9-6624-4A45-A721-D0AE3843E8CB}"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ecturer"/>
        </a:ext>
      </dgm:extLst>
    </dgm:pt>
    <dgm:pt modelId="{EEADF26F-AC37-454A-B207-06AADDEB2635}" type="pres">
      <dgm:prSet presAssocID="{63156AF9-6624-4A45-A721-D0AE3843E8CB}" presName="spaceRect" presStyleCnt="0"/>
      <dgm:spPr/>
    </dgm:pt>
    <dgm:pt modelId="{ECE10B63-BA69-452B-8D0D-3F23C026AF1D}" type="pres">
      <dgm:prSet presAssocID="{63156AF9-6624-4A45-A721-D0AE3843E8CB}" presName="parTx" presStyleLbl="revTx" presStyleIdx="1" presStyleCnt="7">
        <dgm:presLayoutVars>
          <dgm:chMax val="0"/>
          <dgm:chPref val="0"/>
        </dgm:presLayoutVars>
      </dgm:prSet>
      <dgm:spPr/>
    </dgm:pt>
    <dgm:pt modelId="{DB3A62D6-5953-4401-ADA1-808C33EDF630}" type="pres">
      <dgm:prSet presAssocID="{63156AF9-6624-4A45-A721-D0AE3843E8CB}" presName="desTx" presStyleLbl="revTx" presStyleIdx="2" presStyleCnt="7">
        <dgm:presLayoutVars/>
      </dgm:prSet>
      <dgm:spPr/>
    </dgm:pt>
    <dgm:pt modelId="{30760192-2D26-4B52-B94B-F477E10F9328}" type="pres">
      <dgm:prSet presAssocID="{05A5A6BE-8BA9-4C7E-A164-372F36F0647D}" presName="sibTrans" presStyleCnt="0"/>
      <dgm:spPr/>
    </dgm:pt>
    <dgm:pt modelId="{78DAD722-DCD3-43A4-872E-CA58B9C19A2A}" type="pres">
      <dgm:prSet presAssocID="{31711E22-7FFC-49AA-8CEB-2B18B8F715AF}" presName="compNode" presStyleCnt="0"/>
      <dgm:spPr/>
    </dgm:pt>
    <dgm:pt modelId="{025B77E6-28AA-42D6-94C9-D791CC5E60D1}" type="pres">
      <dgm:prSet presAssocID="{31711E22-7FFC-49AA-8CEB-2B18B8F715AF}" presName="bgRect" presStyleLbl="bgShp" presStyleIdx="2" presStyleCnt="6"/>
      <dgm:spPr/>
    </dgm:pt>
    <dgm:pt modelId="{F1C872DE-A4AA-4825-88A9-57040E92F9AB}" type="pres">
      <dgm:prSet presAssocID="{31711E22-7FFC-49AA-8CEB-2B18B8F715AF}"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9EFF831A-FF84-4190-9D90-FB32843DE4E4}" type="pres">
      <dgm:prSet presAssocID="{31711E22-7FFC-49AA-8CEB-2B18B8F715AF}" presName="spaceRect" presStyleCnt="0"/>
      <dgm:spPr/>
    </dgm:pt>
    <dgm:pt modelId="{341E1865-E376-4CA9-83E4-58F3DA4FA827}" type="pres">
      <dgm:prSet presAssocID="{31711E22-7FFC-49AA-8CEB-2B18B8F715AF}" presName="parTx" presStyleLbl="revTx" presStyleIdx="3" presStyleCnt="7">
        <dgm:presLayoutVars>
          <dgm:chMax val="0"/>
          <dgm:chPref val="0"/>
        </dgm:presLayoutVars>
      </dgm:prSet>
      <dgm:spPr/>
    </dgm:pt>
    <dgm:pt modelId="{BE29A0F7-55D0-4DCA-88C2-731F49AB6108}" type="pres">
      <dgm:prSet presAssocID="{DEBE46DA-3BB1-4C1B-B31B-CACBE88858FF}" presName="sibTrans" presStyleCnt="0"/>
      <dgm:spPr/>
    </dgm:pt>
    <dgm:pt modelId="{BAFD4EBB-66D0-471C-8106-2F0E504F422C}" type="pres">
      <dgm:prSet presAssocID="{EA2C1604-F45D-4790-9DED-9904581D07A2}" presName="compNode" presStyleCnt="0"/>
      <dgm:spPr/>
    </dgm:pt>
    <dgm:pt modelId="{964122C2-52CB-49AD-898A-A65EF159CC67}" type="pres">
      <dgm:prSet presAssocID="{EA2C1604-F45D-4790-9DED-9904581D07A2}" presName="bgRect" presStyleLbl="bgShp" presStyleIdx="3" presStyleCnt="6"/>
      <dgm:spPr/>
    </dgm:pt>
    <dgm:pt modelId="{19D7E8B5-2988-4032-99C9-E0FA094E11F1}" type="pres">
      <dgm:prSet presAssocID="{EA2C1604-F45D-4790-9DED-9904581D07A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pen Book"/>
        </a:ext>
      </dgm:extLst>
    </dgm:pt>
    <dgm:pt modelId="{E14E4A70-870C-49DD-96EE-E00C1A08F8A8}" type="pres">
      <dgm:prSet presAssocID="{EA2C1604-F45D-4790-9DED-9904581D07A2}" presName="spaceRect" presStyleCnt="0"/>
      <dgm:spPr/>
    </dgm:pt>
    <dgm:pt modelId="{53BB8F3D-5116-4665-9C98-43D41C57208F}" type="pres">
      <dgm:prSet presAssocID="{EA2C1604-F45D-4790-9DED-9904581D07A2}" presName="parTx" presStyleLbl="revTx" presStyleIdx="4" presStyleCnt="7">
        <dgm:presLayoutVars>
          <dgm:chMax val="0"/>
          <dgm:chPref val="0"/>
        </dgm:presLayoutVars>
      </dgm:prSet>
      <dgm:spPr/>
    </dgm:pt>
    <dgm:pt modelId="{D227F956-DF54-4879-A373-9C7D0260ADBE}" type="pres">
      <dgm:prSet presAssocID="{CBBF7E2A-DBA8-4005-8270-56A91D411426}" presName="sibTrans" presStyleCnt="0"/>
      <dgm:spPr/>
    </dgm:pt>
    <dgm:pt modelId="{70D46075-E4F0-488A-A997-39D64A06168E}" type="pres">
      <dgm:prSet presAssocID="{8EFA39C3-88F2-4F1B-9CC4-D704D5E196C8}" presName="compNode" presStyleCnt="0"/>
      <dgm:spPr/>
    </dgm:pt>
    <dgm:pt modelId="{01EA6D2A-05D8-4A89-BBA3-6912936EC929}" type="pres">
      <dgm:prSet presAssocID="{8EFA39C3-88F2-4F1B-9CC4-D704D5E196C8}" presName="bgRect" presStyleLbl="bgShp" presStyleIdx="4" presStyleCnt="6"/>
      <dgm:spPr/>
    </dgm:pt>
    <dgm:pt modelId="{89B0230F-2269-4622-B484-6A68D96F97E9}" type="pres">
      <dgm:prSet presAssocID="{8EFA39C3-88F2-4F1B-9CC4-D704D5E196C8}"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ooks on Shelf"/>
        </a:ext>
      </dgm:extLst>
    </dgm:pt>
    <dgm:pt modelId="{A9A19C19-B9A3-4849-848A-EAF565E8ACF2}" type="pres">
      <dgm:prSet presAssocID="{8EFA39C3-88F2-4F1B-9CC4-D704D5E196C8}" presName="spaceRect" presStyleCnt="0"/>
      <dgm:spPr/>
    </dgm:pt>
    <dgm:pt modelId="{943CB2DC-10E9-4915-B12F-45E41B88E734}" type="pres">
      <dgm:prSet presAssocID="{8EFA39C3-88F2-4F1B-9CC4-D704D5E196C8}" presName="parTx" presStyleLbl="revTx" presStyleIdx="5" presStyleCnt="7">
        <dgm:presLayoutVars>
          <dgm:chMax val="0"/>
          <dgm:chPref val="0"/>
        </dgm:presLayoutVars>
      </dgm:prSet>
      <dgm:spPr/>
    </dgm:pt>
    <dgm:pt modelId="{5ED468F5-F821-4B0F-AD17-AF35699D240E}" type="pres">
      <dgm:prSet presAssocID="{CBE71301-AE35-4346-A0EB-1AF8897DA133}" presName="sibTrans" presStyleCnt="0"/>
      <dgm:spPr/>
    </dgm:pt>
    <dgm:pt modelId="{947D3AD7-54DB-4AB2-9BF7-636B085E85CE}" type="pres">
      <dgm:prSet presAssocID="{8E3519A2-5E33-4AC7-B9C9-95D120772CE7}" presName="compNode" presStyleCnt="0"/>
      <dgm:spPr/>
    </dgm:pt>
    <dgm:pt modelId="{DE560D0D-1E69-4C5C-9FBC-62347AC6E7C3}" type="pres">
      <dgm:prSet presAssocID="{8E3519A2-5E33-4AC7-B9C9-95D120772CE7}" presName="bgRect" presStyleLbl="bgShp" presStyleIdx="5" presStyleCnt="6"/>
      <dgm:spPr/>
    </dgm:pt>
    <dgm:pt modelId="{01372961-098A-4199-B375-E366CAC21D2F}" type="pres">
      <dgm:prSet presAssocID="{8E3519A2-5E33-4AC7-B9C9-95D120772CE7}"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ontract"/>
        </a:ext>
      </dgm:extLst>
    </dgm:pt>
    <dgm:pt modelId="{3BC6D885-C39E-4E10-8A3F-FCC02BFDCD0A}" type="pres">
      <dgm:prSet presAssocID="{8E3519A2-5E33-4AC7-B9C9-95D120772CE7}" presName="spaceRect" presStyleCnt="0"/>
      <dgm:spPr/>
    </dgm:pt>
    <dgm:pt modelId="{075E0F21-172E-4485-936A-250AECB38FD9}" type="pres">
      <dgm:prSet presAssocID="{8E3519A2-5E33-4AC7-B9C9-95D120772CE7}" presName="parTx" presStyleLbl="revTx" presStyleIdx="6" presStyleCnt="7">
        <dgm:presLayoutVars>
          <dgm:chMax val="0"/>
          <dgm:chPref val="0"/>
        </dgm:presLayoutVars>
      </dgm:prSet>
      <dgm:spPr/>
    </dgm:pt>
  </dgm:ptLst>
  <dgm:cxnLst>
    <dgm:cxn modelId="{95798227-0B1C-4FB4-A114-1781B2D73F11}" type="presOf" srcId="{F590C887-C0F9-433B-B717-E20A7BE01A4B}" destId="{DB3A62D6-5953-4401-ADA1-808C33EDF630}" srcOrd="0" destOrd="0" presId="urn:microsoft.com/office/officeart/2018/2/layout/IconVerticalSolidList"/>
    <dgm:cxn modelId="{81A28532-0C15-40D1-8995-8CFD802D1733}" type="presOf" srcId="{EA2C1604-F45D-4790-9DED-9904581D07A2}" destId="{53BB8F3D-5116-4665-9C98-43D41C57208F}" srcOrd="0" destOrd="0" presId="urn:microsoft.com/office/officeart/2018/2/layout/IconVerticalSolidList"/>
    <dgm:cxn modelId="{FCCCAA40-3635-4B17-864D-A331EAB26149}" srcId="{63156AF9-6624-4A45-A721-D0AE3843E8CB}" destId="{F590C887-C0F9-433B-B717-E20A7BE01A4B}" srcOrd="0" destOrd="0" parTransId="{5F3BA874-75C1-4D47-A70F-FCD5945D958D}" sibTransId="{CFD77D17-CC08-4613-A45B-F1B1FE27389E}"/>
    <dgm:cxn modelId="{4789E35B-D8B5-4F01-8BC1-79CD0501BCB1}" srcId="{C0A4FEB6-3C64-49A1-88DE-4AED33CCF674}" destId="{8E3519A2-5E33-4AC7-B9C9-95D120772CE7}" srcOrd="5" destOrd="0" parTransId="{86E5D2AA-A792-4C67-A475-2276DC8571F8}" sibTransId="{AB26A9F5-0F63-49F4-B602-C65D858E4CA0}"/>
    <dgm:cxn modelId="{B5AE685D-A7B1-4D80-9683-3AC2A4BCB698}" type="presOf" srcId="{8E3519A2-5E33-4AC7-B9C9-95D120772CE7}" destId="{075E0F21-172E-4485-936A-250AECB38FD9}" srcOrd="0" destOrd="0" presId="urn:microsoft.com/office/officeart/2018/2/layout/IconVerticalSolidList"/>
    <dgm:cxn modelId="{F44ED264-628C-4BD6-A989-3CE7007A508F}" srcId="{C0A4FEB6-3C64-49A1-88DE-4AED33CCF674}" destId="{31711E22-7FFC-49AA-8CEB-2B18B8F715AF}" srcOrd="2" destOrd="0" parTransId="{3DD43B46-1DE9-4BFB-BD72-D98BB0C430FC}" sibTransId="{DEBE46DA-3BB1-4C1B-B31B-CACBE88858FF}"/>
    <dgm:cxn modelId="{7E5A2668-6E75-4A68-90DF-D216894FBF40}" srcId="{63156AF9-6624-4A45-A721-D0AE3843E8CB}" destId="{7E5D8466-2176-4C6D-91AB-B5A0CD77D08E}" srcOrd="1" destOrd="0" parTransId="{CEC0BF4F-94E8-4304-A37B-75861BDDBBD4}" sibTransId="{F31E8F9A-8A80-4529-BF3A-04B6AB9BDFD9}"/>
    <dgm:cxn modelId="{08A48168-29E9-4EC2-B982-3C050AD82171}" type="presOf" srcId="{31711E22-7FFC-49AA-8CEB-2B18B8F715AF}" destId="{341E1865-E376-4CA9-83E4-58F3DA4FA827}" srcOrd="0" destOrd="0" presId="urn:microsoft.com/office/officeart/2018/2/layout/IconVerticalSolidList"/>
    <dgm:cxn modelId="{A3C62D52-71F0-47B6-AAD5-79DEE3D930CE}" type="presOf" srcId="{7E5D8466-2176-4C6D-91AB-B5A0CD77D08E}" destId="{DB3A62D6-5953-4401-ADA1-808C33EDF630}" srcOrd="0" destOrd="1" presId="urn:microsoft.com/office/officeart/2018/2/layout/IconVerticalSolidList"/>
    <dgm:cxn modelId="{B59E347B-7773-4DCB-96B7-85A27C7FA8EC}" srcId="{C0A4FEB6-3C64-49A1-88DE-4AED33CCF674}" destId="{EA2C1604-F45D-4790-9DED-9904581D07A2}" srcOrd="3" destOrd="0" parTransId="{DFD2DCA6-1766-4EF0-9C88-0C9E2CEEBA02}" sibTransId="{CBBF7E2A-DBA8-4005-8270-56A91D411426}"/>
    <dgm:cxn modelId="{A3E5D67E-5E06-42E4-B982-5791893AE226}" type="presOf" srcId="{C0A4FEB6-3C64-49A1-88DE-4AED33CCF674}" destId="{64203A1B-259E-426F-A5AC-46E52B1F926B}" srcOrd="0" destOrd="0" presId="urn:microsoft.com/office/officeart/2018/2/layout/IconVerticalSolidList"/>
    <dgm:cxn modelId="{0CDF2694-B635-4435-BEE8-B65F200D1E7C}" srcId="{C0A4FEB6-3C64-49A1-88DE-4AED33CCF674}" destId="{63156AF9-6624-4A45-A721-D0AE3843E8CB}" srcOrd="1" destOrd="0" parTransId="{2CEC1E95-0E4E-4F86-A8D9-EDF9AB9C3A23}" sibTransId="{05A5A6BE-8BA9-4C7E-A164-372F36F0647D}"/>
    <dgm:cxn modelId="{BF03AB9E-9DF4-4252-A6E4-21E8184100E1}" type="presOf" srcId="{8EFA39C3-88F2-4F1B-9CC4-D704D5E196C8}" destId="{943CB2DC-10E9-4915-B12F-45E41B88E734}" srcOrd="0" destOrd="0" presId="urn:microsoft.com/office/officeart/2018/2/layout/IconVerticalSolidList"/>
    <dgm:cxn modelId="{4CF368C9-B7CA-40E1-AA81-B3E16AA01287}" type="presOf" srcId="{6F4BFDE0-58B9-49D0-A807-1A347EAF5633}" destId="{50C1B1B4-C21B-4158-8A12-D541F40DF6CB}" srcOrd="0" destOrd="0" presId="urn:microsoft.com/office/officeart/2018/2/layout/IconVerticalSolidList"/>
    <dgm:cxn modelId="{AFEABFE3-2F6E-4582-AAC2-9D1384CD18FD}" srcId="{C0A4FEB6-3C64-49A1-88DE-4AED33CCF674}" destId="{8EFA39C3-88F2-4F1B-9CC4-D704D5E196C8}" srcOrd="4" destOrd="0" parTransId="{9F744B15-A937-46EA-9049-5A4791D4269D}" sibTransId="{CBE71301-AE35-4346-A0EB-1AF8897DA133}"/>
    <dgm:cxn modelId="{E05A8BEA-7ADB-4B23-B611-63E9FE451A37}" srcId="{C0A4FEB6-3C64-49A1-88DE-4AED33CCF674}" destId="{6F4BFDE0-58B9-49D0-A807-1A347EAF5633}" srcOrd="0" destOrd="0" parTransId="{E5E05E64-CC22-4155-8DEE-B5013BDB3FA3}" sibTransId="{968EDE21-720A-4119-AD0F-0123EC34549D}"/>
    <dgm:cxn modelId="{FF0CAAFD-FBE2-4D09-9FEC-1EF98FE55382}" type="presOf" srcId="{63156AF9-6624-4A45-A721-D0AE3843E8CB}" destId="{ECE10B63-BA69-452B-8D0D-3F23C026AF1D}" srcOrd="0" destOrd="0" presId="urn:microsoft.com/office/officeart/2018/2/layout/IconVerticalSolidList"/>
    <dgm:cxn modelId="{87389226-D59D-492E-925C-A092A1B4780C}" type="presParOf" srcId="{64203A1B-259E-426F-A5AC-46E52B1F926B}" destId="{7B4B3E5C-0AF1-451C-8C75-985E14F45195}" srcOrd="0" destOrd="0" presId="urn:microsoft.com/office/officeart/2018/2/layout/IconVerticalSolidList"/>
    <dgm:cxn modelId="{76BE2B72-9724-4D41-92C9-AF7E0BABC0C4}" type="presParOf" srcId="{7B4B3E5C-0AF1-451C-8C75-985E14F45195}" destId="{53B22EEB-8E3D-4B5D-9534-27E6073B8D29}" srcOrd="0" destOrd="0" presId="urn:microsoft.com/office/officeart/2018/2/layout/IconVerticalSolidList"/>
    <dgm:cxn modelId="{8D0781BE-6D90-4B92-9F0D-7F3F07E8545C}" type="presParOf" srcId="{7B4B3E5C-0AF1-451C-8C75-985E14F45195}" destId="{4E073F91-B94B-477E-99D8-1AAF2C8E25A4}" srcOrd="1" destOrd="0" presId="urn:microsoft.com/office/officeart/2018/2/layout/IconVerticalSolidList"/>
    <dgm:cxn modelId="{A3259E60-54C0-41EB-8DFB-DD303D56BD7A}" type="presParOf" srcId="{7B4B3E5C-0AF1-451C-8C75-985E14F45195}" destId="{963FA163-7134-4B45-A301-D67FE4A84601}" srcOrd="2" destOrd="0" presId="urn:microsoft.com/office/officeart/2018/2/layout/IconVerticalSolidList"/>
    <dgm:cxn modelId="{4BC09608-58B9-4647-B393-363D2A88070C}" type="presParOf" srcId="{7B4B3E5C-0AF1-451C-8C75-985E14F45195}" destId="{50C1B1B4-C21B-4158-8A12-D541F40DF6CB}" srcOrd="3" destOrd="0" presId="urn:microsoft.com/office/officeart/2018/2/layout/IconVerticalSolidList"/>
    <dgm:cxn modelId="{E3B7ED14-42B0-45C8-BCC2-2B0477EE912D}" type="presParOf" srcId="{64203A1B-259E-426F-A5AC-46E52B1F926B}" destId="{7F0EB3D4-9954-4D46-82BD-777F0F7D6A65}" srcOrd="1" destOrd="0" presId="urn:microsoft.com/office/officeart/2018/2/layout/IconVerticalSolidList"/>
    <dgm:cxn modelId="{BAA020C4-E776-4FF9-BFF9-F3C7CD101390}" type="presParOf" srcId="{64203A1B-259E-426F-A5AC-46E52B1F926B}" destId="{97F953D2-54AF-4916-9A40-540483EB5E2D}" srcOrd="2" destOrd="0" presId="urn:microsoft.com/office/officeart/2018/2/layout/IconVerticalSolidList"/>
    <dgm:cxn modelId="{87501555-F47C-416E-B6A0-2CA94D7E697C}" type="presParOf" srcId="{97F953D2-54AF-4916-9A40-540483EB5E2D}" destId="{E0C73524-B71B-4022-84FC-1B0FA4D2ED4F}" srcOrd="0" destOrd="0" presId="urn:microsoft.com/office/officeart/2018/2/layout/IconVerticalSolidList"/>
    <dgm:cxn modelId="{5D95366C-2E7E-43A6-9D6B-C7B3EC3DCD36}" type="presParOf" srcId="{97F953D2-54AF-4916-9A40-540483EB5E2D}" destId="{574C09C9-6E4F-423E-8DC7-AEDB114C9429}" srcOrd="1" destOrd="0" presId="urn:microsoft.com/office/officeart/2018/2/layout/IconVerticalSolidList"/>
    <dgm:cxn modelId="{E70DAC25-EF0A-4CE4-8C7F-0A74C0772837}" type="presParOf" srcId="{97F953D2-54AF-4916-9A40-540483EB5E2D}" destId="{EEADF26F-AC37-454A-B207-06AADDEB2635}" srcOrd="2" destOrd="0" presId="urn:microsoft.com/office/officeart/2018/2/layout/IconVerticalSolidList"/>
    <dgm:cxn modelId="{3DE1C482-B235-4A0A-BA9B-39C1F57A72D4}" type="presParOf" srcId="{97F953D2-54AF-4916-9A40-540483EB5E2D}" destId="{ECE10B63-BA69-452B-8D0D-3F23C026AF1D}" srcOrd="3" destOrd="0" presId="urn:microsoft.com/office/officeart/2018/2/layout/IconVerticalSolidList"/>
    <dgm:cxn modelId="{4AE0F5EE-D7D9-4DE3-A051-BD54B6EA03BA}" type="presParOf" srcId="{97F953D2-54AF-4916-9A40-540483EB5E2D}" destId="{DB3A62D6-5953-4401-ADA1-808C33EDF630}" srcOrd="4" destOrd="0" presId="urn:microsoft.com/office/officeart/2018/2/layout/IconVerticalSolidList"/>
    <dgm:cxn modelId="{1567D643-FE72-4562-98F7-A0C8210210C1}" type="presParOf" srcId="{64203A1B-259E-426F-A5AC-46E52B1F926B}" destId="{30760192-2D26-4B52-B94B-F477E10F9328}" srcOrd="3" destOrd="0" presId="urn:microsoft.com/office/officeart/2018/2/layout/IconVerticalSolidList"/>
    <dgm:cxn modelId="{4EFD3F9B-225C-433E-B6CB-92484DFED765}" type="presParOf" srcId="{64203A1B-259E-426F-A5AC-46E52B1F926B}" destId="{78DAD722-DCD3-43A4-872E-CA58B9C19A2A}" srcOrd="4" destOrd="0" presId="urn:microsoft.com/office/officeart/2018/2/layout/IconVerticalSolidList"/>
    <dgm:cxn modelId="{50C08481-3162-4939-9949-8FDCC2184E87}" type="presParOf" srcId="{78DAD722-DCD3-43A4-872E-CA58B9C19A2A}" destId="{025B77E6-28AA-42D6-94C9-D791CC5E60D1}" srcOrd="0" destOrd="0" presId="urn:microsoft.com/office/officeart/2018/2/layout/IconVerticalSolidList"/>
    <dgm:cxn modelId="{733467E5-06F3-473A-9544-5D8F47642F58}" type="presParOf" srcId="{78DAD722-DCD3-43A4-872E-CA58B9C19A2A}" destId="{F1C872DE-A4AA-4825-88A9-57040E92F9AB}" srcOrd="1" destOrd="0" presId="urn:microsoft.com/office/officeart/2018/2/layout/IconVerticalSolidList"/>
    <dgm:cxn modelId="{AF8F797D-28D9-4582-AE7B-B1B3F9EC630D}" type="presParOf" srcId="{78DAD722-DCD3-43A4-872E-CA58B9C19A2A}" destId="{9EFF831A-FF84-4190-9D90-FB32843DE4E4}" srcOrd="2" destOrd="0" presId="urn:microsoft.com/office/officeart/2018/2/layout/IconVerticalSolidList"/>
    <dgm:cxn modelId="{BEFF1C38-6D85-448F-9B31-78056442C6E1}" type="presParOf" srcId="{78DAD722-DCD3-43A4-872E-CA58B9C19A2A}" destId="{341E1865-E376-4CA9-83E4-58F3DA4FA827}" srcOrd="3" destOrd="0" presId="urn:microsoft.com/office/officeart/2018/2/layout/IconVerticalSolidList"/>
    <dgm:cxn modelId="{EBF83D2E-E2B2-45B2-AA7F-71611EB9539C}" type="presParOf" srcId="{64203A1B-259E-426F-A5AC-46E52B1F926B}" destId="{BE29A0F7-55D0-4DCA-88C2-731F49AB6108}" srcOrd="5" destOrd="0" presId="urn:microsoft.com/office/officeart/2018/2/layout/IconVerticalSolidList"/>
    <dgm:cxn modelId="{280C095B-1545-4325-8D10-9E85B0054D52}" type="presParOf" srcId="{64203A1B-259E-426F-A5AC-46E52B1F926B}" destId="{BAFD4EBB-66D0-471C-8106-2F0E504F422C}" srcOrd="6" destOrd="0" presId="urn:microsoft.com/office/officeart/2018/2/layout/IconVerticalSolidList"/>
    <dgm:cxn modelId="{9B4B2A58-AD7F-4191-AC23-6D7573DF0DEC}" type="presParOf" srcId="{BAFD4EBB-66D0-471C-8106-2F0E504F422C}" destId="{964122C2-52CB-49AD-898A-A65EF159CC67}" srcOrd="0" destOrd="0" presId="urn:microsoft.com/office/officeart/2018/2/layout/IconVerticalSolidList"/>
    <dgm:cxn modelId="{B73C1E97-BA4B-4D60-A38F-57E2C0B963BE}" type="presParOf" srcId="{BAFD4EBB-66D0-471C-8106-2F0E504F422C}" destId="{19D7E8B5-2988-4032-99C9-E0FA094E11F1}" srcOrd="1" destOrd="0" presId="urn:microsoft.com/office/officeart/2018/2/layout/IconVerticalSolidList"/>
    <dgm:cxn modelId="{DE4D4573-DB3D-42E1-BFF9-73F2B43B3DE0}" type="presParOf" srcId="{BAFD4EBB-66D0-471C-8106-2F0E504F422C}" destId="{E14E4A70-870C-49DD-96EE-E00C1A08F8A8}" srcOrd="2" destOrd="0" presId="urn:microsoft.com/office/officeart/2018/2/layout/IconVerticalSolidList"/>
    <dgm:cxn modelId="{00C06192-77FB-46C0-8F5B-B77C0140EE3D}" type="presParOf" srcId="{BAFD4EBB-66D0-471C-8106-2F0E504F422C}" destId="{53BB8F3D-5116-4665-9C98-43D41C57208F}" srcOrd="3" destOrd="0" presId="urn:microsoft.com/office/officeart/2018/2/layout/IconVerticalSolidList"/>
    <dgm:cxn modelId="{819C9391-C0E1-4EE1-AEB7-40047000CC9F}" type="presParOf" srcId="{64203A1B-259E-426F-A5AC-46E52B1F926B}" destId="{D227F956-DF54-4879-A373-9C7D0260ADBE}" srcOrd="7" destOrd="0" presId="urn:microsoft.com/office/officeart/2018/2/layout/IconVerticalSolidList"/>
    <dgm:cxn modelId="{EA4117DD-D2AD-4D72-868F-EAF1368EB474}" type="presParOf" srcId="{64203A1B-259E-426F-A5AC-46E52B1F926B}" destId="{70D46075-E4F0-488A-A997-39D64A06168E}" srcOrd="8" destOrd="0" presId="urn:microsoft.com/office/officeart/2018/2/layout/IconVerticalSolidList"/>
    <dgm:cxn modelId="{D18AE55F-39BB-450C-8199-91670549EB2C}" type="presParOf" srcId="{70D46075-E4F0-488A-A997-39D64A06168E}" destId="{01EA6D2A-05D8-4A89-BBA3-6912936EC929}" srcOrd="0" destOrd="0" presId="urn:microsoft.com/office/officeart/2018/2/layout/IconVerticalSolidList"/>
    <dgm:cxn modelId="{FC8BFF54-8D0E-4021-A735-066498859902}" type="presParOf" srcId="{70D46075-E4F0-488A-A997-39D64A06168E}" destId="{89B0230F-2269-4622-B484-6A68D96F97E9}" srcOrd="1" destOrd="0" presId="urn:microsoft.com/office/officeart/2018/2/layout/IconVerticalSolidList"/>
    <dgm:cxn modelId="{7BA7D0E8-DFB8-4D01-AD93-EA3296546BDE}" type="presParOf" srcId="{70D46075-E4F0-488A-A997-39D64A06168E}" destId="{A9A19C19-B9A3-4849-848A-EAF565E8ACF2}" srcOrd="2" destOrd="0" presId="urn:microsoft.com/office/officeart/2018/2/layout/IconVerticalSolidList"/>
    <dgm:cxn modelId="{19733252-D43E-4FA0-B68E-337E635A2CDF}" type="presParOf" srcId="{70D46075-E4F0-488A-A997-39D64A06168E}" destId="{943CB2DC-10E9-4915-B12F-45E41B88E734}" srcOrd="3" destOrd="0" presId="urn:microsoft.com/office/officeart/2018/2/layout/IconVerticalSolidList"/>
    <dgm:cxn modelId="{BF364602-F44A-473F-AB96-B76C9330DF48}" type="presParOf" srcId="{64203A1B-259E-426F-A5AC-46E52B1F926B}" destId="{5ED468F5-F821-4B0F-AD17-AF35699D240E}" srcOrd="9" destOrd="0" presId="urn:microsoft.com/office/officeart/2018/2/layout/IconVerticalSolidList"/>
    <dgm:cxn modelId="{DB19572D-3F5C-454D-8BF1-E65A4F4AB8C2}" type="presParOf" srcId="{64203A1B-259E-426F-A5AC-46E52B1F926B}" destId="{947D3AD7-54DB-4AB2-9BF7-636B085E85CE}" srcOrd="10" destOrd="0" presId="urn:microsoft.com/office/officeart/2018/2/layout/IconVerticalSolidList"/>
    <dgm:cxn modelId="{892B1DD6-19C6-46F3-BEA2-2AFF80400287}" type="presParOf" srcId="{947D3AD7-54DB-4AB2-9BF7-636B085E85CE}" destId="{DE560D0D-1E69-4C5C-9FBC-62347AC6E7C3}" srcOrd="0" destOrd="0" presId="urn:microsoft.com/office/officeart/2018/2/layout/IconVerticalSolidList"/>
    <dgm:cxn modelId="{074A30D7-BD09-4D25-A750-243592E1B768}" type="presParOf" srcId="{947D3AD7-54DB-4AB2-9BF7-636B085E85CE}" destId="{01372961-098A-4199-B375-E366CAC21D2F}" srcOrd="1" destOrd="0" presId="urn:microsoft.com/office/officeart/2018/2/layout/IconVerticalSolidList"/>
    <dgm:cxn modelId="{FE9E12E8-D13B-4C96-9AA6-0D363E2AF846}" type="presParOf" srcId="{947D3AD7-54DB-4AB2-9BF7-636B085E85CE}" destId="{3BC6D885-C39E-4E10-8A3F-FCC02BFDCD0A}" srcOrd="2" destOrd="0" presId="urn:microsoft.com/office/officeart/2018/2/layout/IconVerticalSolidList"/>
    <dgm:cxn modelId="{6559B4E6-5DDE-446E-97F1-A069BC497641}" type="presParOf" srcId="{947D3AD7-54DB-4AB2-9BF7-636B085E85CE}" destId="{075E0F21-172E-4485-936A-250AECB38FD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4201CE-3ADE-4F75-AD19-EF09A771AD2E}">
      <dsp:nvSpPr>
        <dsp:cNvPr id="0" name=""/>
        <dsp:cNvSpPr/>
      </dsp:nvSpPr>
      <dsp:spPr>
        <a:xfrm>
          <a:off x="999143" y="1007556"/>
          <a:ext cx="301888" cy="2354732"/>
        </a:xfrm>
        <a:custGeom>
          <a:avLst/>
          <a:gdLst/>
          <a:ahLst/>
          <a:cxnLst/>
          <a:rect l="0" t="0" r="0" b="0"/>
          <a:pathLst>
            <a:path>
              <a:moveTo>
                <a:pt x="0" y="0"/>
              </a:moveTo>
              <a:lnTo>
                <a:pt x="0" y="2354732"/>
              </a:lnTo>
              <a:lnTo>
                <a:pt x="301888" y="2354732"/>
              </a:lnTo>
            </a:path>
          </a:pathLst>
        </a:custGeom>
        <a:noFill/>
        <a:ln w="22225" cap="rnd" cmpd="sng" algn="ctr">
          <a:solidFill>
            <a:srgbClr val="94AE4A"/>
          </a:solidFill>
          <a:prstDash val="solid"/>
        </a:ln>
        <a:effectLst/>
      </dsp:spPr>
      <dsp:style>
        <a:lnRef idx="2">
          <a:scrgbClr r="0" g="0" b="0"/>
        </a:lnRef>
        <a:fillRef idx="0">
          <a:scrgbClr r="0" g="0" b="0"/>
        </a:fillRef>
        <a:effectRef idx="0">
          <a:scrgbClr r="0" g="0" b="0"/>
        </a:effectRef>
        <a:fontRef idx="minor"/>
      </dsp:style>
    </dsp:sp>
    <dsp:sp modelId="{CB60AB94-E574-437F-9FEC-EAA50D0C331E}">
      <dsp:nvSpPr>
        <dsp:cNvPr id="0" name=""/>
        <dsp:cNvSpPr/>
      </dsp:nvSpPr>
      <dsp:spPr>
        <a:xfrm>
          <a:off x="999143" y="1007556"/>
          <a:ext cx="301888" cy="925792"/>
        </a:xfrm>
        <a:custGeom>
          <a:avLst/>
          <a:gdLst/>
          <a:ahLst/>
          <a:cxnLst/>
          <a:rect l="0" t="0" r="0" b="0"/>
          <a:pathLst>
            <a:path>
              <a:moveTo>
                <a:pt x="0" y="0"/>
              </a:moveTo>
              <a:lnTo>
                <a:pt x="0" y="925792"/>
              </a:lnTo>
              <a:lnTo>
                <a:pt x="301888" y="925792"/>
              </a:lnTo>
            </a:path>
          </a:pathLst>
        </a:custGeom>
        <a:noFill/>
        <a:ln w="22225" cap="rnd" cmpd="sng" algn="ctr">
          <a:solidFill>
            <a:srgbClr val="94AE4A"/>
          </a:solidFill>
          <a:prstDash val="solid"/>
        </a:ln>
        <a:effectLst/>
      </dsp:spPr>
      <dsp:style>
        <a:lnRef idx="2">
          <a:scrgbClr r="0" g="0" b="0"/>
        </a:lnRef>
        <a:fillRef idx="0">
          <a:scrgbClr r="0" g="0" b="0"/>
        </a:fillRef>
        <a:effectRef idx="0">
          <a:scrgbClr r="0" g="0" b="0"/>
        </a:effectRef>
        <a:fontRef idx="minor"/>
      </dsp:style>
    </dsp:sp>
    <dsp:sp modelId="{279C532F-F4AB-4188-B43C-C71BED2207D6}">
      <dsp:nvSpPr>
        <dsp:cNvPr id="0" name=""/>
        <dsp:cNvSpPr/>
      </dsp:nvSpPr>
      <dsp:spPr>
        <a:xfrm>
          <a:off x="797884" y="1260"/>
          <a:ext cx="2012591" cy="1006295"/>
        </a:xfrm>
        <a:prstGeom prst="rect">
          <a:avLst/>
        </a:prstGeom>
        <a:solidFill>
          <a:srgbClr val="94AE4A"/>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tx1"/>
              </a:solidFill>
            </a:rPr>
            <a:t>EVP Administration</a:t>
          </a:r>
        </a:p>
      </dsp:txBody>
      <dsp:txXfrm>
        <a:off x="797884" y="1260"/>
        <a:ext cx="2012591" cy="1006295"/>
      </dsp:txXfrm>
    </dsp:sp>
    <dsp:sp modelId="{10D6ACEB-E40A-410F-801C-D754BDD646A7}">
      <dsp:nvSpPr>
        <dsp:cNvPr id="0" name=""/>
        <dsp:cNvSpPr/>
      </dsp:nvSpPr>
      <dsp:spPr>
        <a:xfrm>
          <a:off x="1301032" y="1430200"/>
          <a:ext cx="2012591" cy="1006295"/>
        </a:xfrm>
        <a:prstGeom prst="rect">
          <a:avLst/>
        </a:prstGeom>
        <a:solidFill>
          <a:srgbClr val="94AE4A"/>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Associate Vice President for HR</a:t>
          </a:r>
        </a:p>
      </dsp:txBody>
      <dsp:txXfrm>
        <a:off x="1301032" y="1430200"/>
        <a:ext cx="2012591" cy="1006295"/>
      </dsp:txXfrm>
    </dsp:sp>
    <dsp:sp modelId="{670BB953-6514-41E8-81B0-8C86420AC2F9}">
      <dsp:nvSpPr>
        <dsp:cNvPr id="0" name=""/>
        <dsp:cNvSpPr/>
      </dsp:nvSpPr>
      <dsp:spPr>
        <a:xfrm>
          <a:off x="1301032" y="2859140"/>
          <a:ext cx="2012591" cy="1006295"/>
        </a:xfrm>
        <a:prstGeom prst="rect">
          <a:avLst/>
        </a:prstGeom>
        <a:solidFill>
          <a:srgbClr val="94AE4A"/>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tx1"/>
              </a:solidFill>
            </a:rPr>
            <a:t>7,000+</a:t>
          </a:r>
          <a:r>
            <a:rPr lang="en-US" sz="1900" kern="1200" baseline="0" dirty="0">
              <a:solidFill>
                <a:schemeClr val="tx1"/>
              </a:solidFill>
            </a:rPr>
            <a:t> </a:t>
          </a:r>
        </a:p>
        <a:p>
          <a:pPr marL="0" lvl="0" indent="0" algn="ctr" defTabSz="844550">
            <a:lnSpc>
              <a:spcPct val="90000"/>
            </a:lnSpc>
            <a:spcBef>
              <a:spcPct val="0"/>
            </a:spcBef>
            <a:spcAft>
              <a:spcPct val="35000"/>
            </a:spcAft>
            <a:buNone/>
          </a:pPr>
          <a:r>
            <a:rPr lang="en-US" sz="1900" kern="1200" baseline="0" dirty="0">
              <a:solidFill>
                <a:schemeClr val="tx1"/>
              </a:solidFill>
            </a:rPr>
            <a:t>support staff</a:t>
          </a:r>
          <a:endParaRPr lang="en-US" sz="1900" kern="1200" dirty="0">
            <a:solidFill>
              <a:schemeClr val="tx1"/>
            </a:solidFill>
          </a:endParaRPr>
        </a:p>
      </dsp:txBody>
      <dsp:txXfrm>
        <a:off x="1301032" y="2859140"/>
        <a:ext cx="2012591" cy="10062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4201CE-3ADE-4F75-AD19-EF09A771AD2E}">
      <dsp:nvSpPr>
        <dsp:cNvPr id="0" name=""/>
        <dsp:cNvSpPr/>
      </dsp:nvSpPr>
      <dsp:spPr>
        <a:xfrm>
          <a:off x="1049314" y="1007303"/>
          <a:ext cx="301971" cy="2355374"/>
        </a:xfrm>
        <a:custGeom>
          <a:avLst/>
          <a:gdLst/>
          <a:ahLst/>
          <a:cxnLst/>
          <a:rect l="0" t="0" r="0" b="0"/>
          <a:pathLst>
            <a:path>
              <a:moveTo>
                <a:pt x="0" y="0"/>
              </a:moveTo>
              <a:lnTo>
                <a:pt x="0" y="2355374"/>
              </a:lnTo>
              <a:lnTo>
                <a:pt x="301971" y="2355374"/>
              </a:lnTo>
            </a:path>
          </a:pathLst>
        </a:custGeom>
        <a:noFill/>
        <a:ln w="22225" cap="rnd" cmpd="sng" algn="ctr">
          <a:solidFill>
            <a:srgbClr val="94AE4A"/>
          </a:solidFill>
          <a:prstDash val="solid"/>
        </a:ln>
        <a:effectLst/>
      </dsp:spPr>
      <dsp:style>
        <a:lnRef idx="2">
          <a:scrgbClr r="0" g="0" b="0"/>
        </a:lnRef>
        <a:fillRef idx="0">
          <a:scrgbClr r="0" g="0" b="0"/>
        </a:fillRef>
        <a:effectRef idx="0">
          <a:scrgbClr r="0" g="0" b="0"/>
        </a:effectRef>
        <a:fontRef idx="minor"/>
      </dsp:style>
    </dsp:sp>
    <dsp:sp modelId="{CB60AB94-E574-437F-9FEC-EAA50D0C331E}">
      <dsp:nvSpPr>
        <dsp:cNvPr id="0" name=""/>
        <dsp:cNvSpPr/>
      </dsp:nvSpPr>
      <dsp:spPr>
        <a:xfrm>
          <a:off x="1049314" y="1007303"/>
          <a:ext cx="301971" cy="926044"/>
        </a:xfrm>
        <a:custGeom>
          <a:avLst/>
          <a:gdLst/>
          <a:ahLst/>
          <a:cxnLst/>
          <a:rect l="0" t="0" r="0" b="0"/>
          <a:pathLst>
            <a:path>
              <a:moveTo>
                <a:pt x="0" y="0"/>
              </a:moveTo>
              <a:lnTo>
                <a:pt x="0" y="926044"/>
              </a:lnTo>
              <a:lnTo>
                <a:pt x="301971" y="926044"/>
              </a:lnTo>
            </a:path>
          </a:pathLst>
        </a:custGeom>
        <a:noFill/>
        <a:ln w="22225" cap="rnd" cmpd="sng" algn="ctr">
          <a:solidFill>
            <a:srgbClr val="94AE4A"/>
          </a:solidFill>
          <a:prstDash val="solid"/>
        </a:ln>
        <a:effectLst/>
      </dsp:spPr>
      <dsp:style>
        <a:lnRef idx="2">
          <a:scrgbClr r="0" g="0" b="0"/>
        </a:lnRef>
        <a:fillRef idx="0">
          <a:scrgbClr r="0" g="0" b="0"/>
        </a:fillRef>
        <a:effectRef idx="0">
          <a:scrgbClr r="0" g="0" b="0"/>
        </a:effectRef>
        <a:fontRef idx="minor"/>
      </dsp:style>
    </dsp:sp>
    <dsp:sp modelId="{279C532F-F4AB-4188-B43C-C71BED2207D6}">
      <dsp:nvSpPr>
        <dsp:cNvPr id="0" name=""/>
        <dsp:cNvSpPr/>
      </dsp:nvSpPr>
      <dsp:spPr>
        <a:xfrm>
          <a:off x="848000" y="733"/>
          <a:ext cx="2013140" cy="1006570"/>
        </a:xfrm>
        <a:prstGeom prst="rect">
          <a:avLst/>
        </a:prstGeom>
        <a:solidFill>
          <a:srgbClr val="94AE4A"/>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tx1"/>
              </a:solidFill>
            </a:rPr>
            <a:t>Provost and </a:t>
          </a:r>
          <a:br>
            <a:rPr lang="en-US" sz="1900" kern="1200" dirty="0">
              <a:solidFill>
                <a:schemeClr val="tx1"/>
              </a:solidFill>
            </a:rPr>
          </a:br>
          <a:r>
            <a:rPr lang="en-US" sz="1900" kern="1200" dirty="0">
              <a:solidFill>
                <a:schemeClr val="tx1"/>
              </a:solidFill>
            </a:rPr>
            <a:t>Exec VP</a:t>
          </a:r>
        </a:p>
      </dsp:txBody>
      <dsp:txXfrm>
        <a:off x="848000" y="733"/>
        <a:ext cx="2013140" cy="1006570"/>
      </dsp:txXfrm>
    </dsp:sp>
    <dsp:sp modelId="{10D6ACEB-E40A-410F-801C-D754BDD646A7}">
      <dsp:nvSpPr>
        <dsp:cNvPr id="0" name=""/>
        <dsp:cNvSpPr/>
      </dsp:nvSpPr>
      <dsp:spPr>
        <a:xfrm>
          <a:off x="1351285" y="1430063"/>
          <a:ext cx="2013140" cy="1006570"/>
        </a:xfrm>
        <a:prstGeom prst="rect">
          <a:avLst/>
        </a:prstGeom>
        <a:solidFill>
          <a:srgbClr val="94AE4A"/>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tx1"/>
              </a:solidFill>
            </a:rPr>
            <a:t>Associate Provost and Associate VP </a:t>
          </a:r>
          <a:br>
            <a:rPr lang="en-US" sz="1900" kern="1200" dirty="0">
              <a:solidFill>
                <a:schemeClr val="tx1"/>
              </a:solidFill>
            </a:rPr>
          </a:br>
          <a:r>
            <a:rPr lang="en-US" sz="1900" kern="1200" dirty="0">
              <a:solidFill>
                <a:schemeClr val="tx1"/>
              </a:solidFill>
            </a:rPr>
            <a:t>for Academic HR</a:t>
          </a:r>
        </a:p>
      </dsp:txBody>
      <dsp:txXfrm>
        <a:off x="1351285" y="1430063"/>
        <a:ext cx="2013140" cy="1006570"/>
      </dsp:txXfrm>
    </dsp:sp>
    <dsp:sp modelId="{670BB953-6514-41E8-81B0-8C86420AC2F9}">
      <dsp:nvSpPr>
        <dsp:cNvPr id="0" name=""/>
        <dsp:cNvSpPr/>
      </dsp:nvSpPr>
      <dsp:spPr>
        <a:xfrm>
          <a:off x="1351285" y="2859393"/>
          <a:ext cx="2013140" cy="1006570"/>
        </a:xfrm>
        <a:prstGeom prst="rect">
          <a:avLst/>
        </a:prstGeom>
        <a:solidFill>
          <a:srgbClr val="94AE4A"/>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tx1"/>
              </a:solidFill>
            </a:rPr>
            <a:t>5,700 faculty, academic staff and executive managers</a:t>
          </a:r>
        </a:p>
      </dsp:txBody>
      <dsp:txXfrm>
        <a:off x="1351285" y="2859393"/>
        <a:ext cx="2013140" cy="10065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E36C80-06D2-463F-BFFF-54BF665F4BC0}">
      <dsp:nvSpPr>
        <dsp:cNvPr id="0" name=""/>
        <dsp:cNvSpPr/>
      </dsp:nvSpPr>
      <dsp:spPr>
        <a:xfrm>
          <a:off x="3529476" y="1840"/>
          <a:ext cx="3970661" cy="88545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rtl="0">
            <a:lnSpc>
              <a:spcPct val="90000"/>
            </a:lnSpc>
            <a:spcBef>
              <a:spcPct val="0"/>
            </a:spcBef>
            <a:spcAft>
              <a:spcPct val="35000"/>
            </a:spcAft>
            <a:buNone/>
          </a:pPr>
          <a:r>
            <a:rPr lang="en-US" sz="2600" kern="1200" dirty="0">
              <a:latin typeface="Gill Sans MT" panose="020B0502020104020203"/>
            </a:rPr>
            <a:t>Outreach</a:t>
          </a:r>
        </a:p>
      </dsp:txBody>
      <dsp:txXfrm>
        <a:off x="3572700" y="45064"/>
        <a:ext cx="3884213" cy="799002"/>
      </dsp:txXfrm>
    </dsp:sp>
    <dsp:sp modelId="{E07097EE-F9FE-4641-A40E-66BF0547EB21}">
      <dsp:nvSpPr>
        <dsp:cNvPr id="0" name=""/>
        <dsp:cNvSpPr/>
      </dsp:nvSpPr>
      <dsp:spPr>
        <a:xfrm>
          <a:off x="3529476" y="931564"/>
          <a:ext cx="3970661" cy="88545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t>Closure Considerations</a:t>
          </a:r>
        </a:p>
      </dsp:txBody>
      <dsp:txXfrm>
        <a:off x="3572700" y="974788"/>
        <a:ext cx="3884213" cy="799002"/>
      </dsp:txXfrm>
    </dsp:sp>
    <dsp:sp modelId="{91DC2F8B-F08A-4CE6-9811-D39D3225C1E9}">
      <dsp:nvSpPr>
        <dsp:cNvPr id="0" name=""/>
        <dsp:cNvSpPr/>
      </dsp:nvSpPr>
      <dsp:spPr>
        <a:xfrm>
          <a:off x="3529476" y="1861287"/>
          <a:ext cx="3970661" cy="88545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Gill Sans MT" panose="020B0502020104020203"/>
            </a:rPr>
            <a:t>Notifications</a:t>
          </a:r>
          <a:r>
            <a:rPr lang="en-US" sz="2600" kern="1200" dirty="0"/>
            <a:t> to Other Units</a:t>
          </a:r>
        </a:p>
      </dsp:txBody>
      <dsp:txXfrm>
        <a:off x="3572700" y="1904511"/>
        <a:ext cx="3884213" cy="799002"/>
      </dsp:txXfrm>
    </dsp:sp>
    <dsp:sp modelId="{B0334C0F-1477-46C2-9CB5-5F4BE54B3FA3}">
      <dsp:nvSpPr>
        <dsp:cNvPr id="0" name=""/>
        <dsp:cNvSpPr/>
      </dsp:nvSpPr>
      <dsp:spPr>
        <a:xfrm>
          <a:off x="3529476" y="2791011"/>
          <a:ext cx="3970661" cy="88545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t>Referrals</a:t>
          </a:r>
        </a:p>
      </dsp:txBody>
      <dsp:txXfrm>
        <a:off x="3572700" y="2834235"/>
        <a:ext cx="3884213" cy="7990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17C38B-E32E-43B0-B9F4-711B8B14C45B}">
      <dsp:nvSpPr>
        <dsp:cNvPr id="0" name=""/>
        <dsp:cNvSpPr/>
      </dsp:nvSpPr>
      <dsp:spPr>
        <a:xfrm>
          <a:off x="685051" y="0"/>
          <a:ext cx="7763911" cy="454899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C34D23-00E9-484A-AFB0-AF1E1DE42A48}">
      <dsp:nvSpPr>
        <dsp:cNvPr id="0" name=""/>
        <dsp:cNvSpPr/>
      </dsp:nvSpPr>
      <dsp:spPr>
        <a:xfrm>
          <a:off x="9811" y="1364698"/>
          <a:ext cx="2940010" cy="181959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marL="0" lvl="0" indent="0" algn="l" defTabSz="1200150" rtl="0">
            <a:lnSpc>
              <a:spcPct val="90000"/>
            </a:lnSpc>
            <a:spcBef>
              <a:spcPct val="0"/>
            </a:spcBef>
            <a:spcAft>
              <a:spcPct val="35000"/>
            </a:spcAft>
            <a:buNone/>
          </a:pPr>
          <a:r>
            <a:rPr lang="en-US" sz="2700" kern="1200" dirty="0">
              <a:latin typeface="Gill Sans MT" panose="020B0502020104020203"/>
            </a:rPr>
            <a:t>Consult with AHR or OER to review</a:t>
          </a:r>
        </a:p>
        <a:p>
          <a:pPr marL="228600" lvl="1" indent="-228600" algn="l" defTabSz="933450">
            <a:lnSpc>
              <a:spcPct val="90000"/>
            </a:lnSpc>
            <a:spcBef>
              <a:spcPct val="0"/>
            </a:spcBef>
            <a:spcAft>
              <a:spcPct val="15000"/>
            </a:spcAft>
            <a:buChar char="•"/>
          </a:pPr>
          <a:r>
            <a:rPr lang="en-US" sz="2100" kern="1200" dirty="0">
              <a:latin typeface="Gill Sans MT" panose="020B0502020104020203"/>
            </a:rPr>
            <a:t>Do not investigate</a:t>
          </a:r>
          <a:endParaRPr lang="en-US" sz="2100" kern="1200" dirty="0"/>
        </a:p>
      </dsp:txBody>
      <dsp:txXfrm>
        <a:off x="98636" y="1453523"/>
        <a:ext cx="2762360" cy="1641948"/>
      </dsp:txXfrm>
    </dsp:sp>
    <dsp:sp modelId="{91B97966-D7F4-4974-8A74-AB6C64ADC3F4}">
      <dsp:nvSpPr>
        <dsp:cNvPr id="0" name=""/>
        <dsp:cNvSpPr/>
      </dsp:nvSpPr>
      <dsp:spPr>
        <a:xfrm>
          <a:off x="3097001" y="1364698"/>
          <a:ext cx="2940010" cy="181959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en-US" sz="2700" kern="1200" dirty="0">
              <a:latin typeface="Gill Sans MT" panose="020B0502020104020203"/>
            </a:rPr>
            <a:t>Consider whether interim action may be needed</a:t>
          </a:r>
          <a:endParaRPr lang="en-US" sz="2700" kern="1200" dirty="0"/>
        </a:p>
      </dsp:txBody>
      <dsp:txXfrm>
        <a:off x="3185826" y="1453523"/>
        <a:ext cx="2762360" cy="1641948"/>
      </dsp:txXfrm>
    </dsp:sp>
    <dsp:sp modelId="{D6BD76DC-7BBC-4B5E-AA6D-04407EF6D5D8}">
      <dsp:nvSpPr>
        <dsp:cNvPr id="0" name=""/>
        <dsp:cNvSpPr/>
      </dsp:nvSpPr>
      <dsp:spPr>
        <a:xfrm>
          <a:off x="6184191" y="1364698"/>
          <a:ext cx="2940010" cy="181959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en-US" sz="2700" kern="1200" dirty="0">
              <a:latin typeface="Gill Sans MT" panose="020B0502020104020203"/>
            </a:rPr>
            <a:t>Do not retaliate</a:t>
          </a:r>
        </a:p>
      </dsp:txBody>
      <dsp:txXfrm>
        <a:off x="6273016" y="1453523"/>
        <a:ext cx="2762360" cy="16419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D77403-E310-4BAC-BDCA-FF68774ECD91}">
      <dsp:nvSpPr>
        <dsp:cNvPr id="0" name=""/>
        <dsp:cNvSpPr/>
      </dsp:nvSpPr>
      <dsp:spPr>
        <a:xfrm>
          <a:off x="2175412" y="665663"/>
          <a:ext cx="469691" cy="91440"/>
        </a:xfrm>
        <a:custGeom>
          <a:avLst/>
          <a:gdLst/>
          <a:ahLst/>
          <a:cxnLst/>
          <a:rect l="0" t="0" r="0" b="0"/>
          <a:pathLst>
            <a:path>
              <a:moveTo>
                <a:pt x="0" y="45720"/>
              </a:moveTo>
              <a:lnTo>
                <a:pt x="469691"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397750" y="708882"/>
        <a:ext cx="25014" cy="5002"/>
      </dsp:txXfrm>
    </dsp:sp>
    <dsp:sp modelId="{4710DE09-6F0C-4CB7-A595-A55595BDC566}">
      <dsp:nvSpPr>
        <dsp:cNvPr id="0" name=""/>
        <dsp:cNvSpPr/>
      </dsp:nvSpPr>
      <dsp:spPr>
        <a:xfrm>
          <a:off x="2030" y="58829"/>
          <a:ext cx="2175181" cy="1305108"/>
        </a:xfrm>
        <a:prstGeom prst="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t" anchorCtr="0">
          <a:noAutofit/>
        </a:bodyPr>
        <a:lstStyle/>
        <a:p>
          <a:pPr marL="0" lvl="0" indent="0" algn="l" defTabSz="755650">
            <a:lnSpc>
              <a:spcPct val="90000"/>
            </a:lnSpc>
            <a:spcBef>
              <a:spcPct val="0"/>
            </a:spcBef>
            <a:spcAft>
              <a:spcPct val="35000"/>
            </a:spcAft>
            <a:buNone/>
          </a:pPr>
          <a:r>
            <a:rPr lang="en-US" sz="1700" b="1" kern="1200" dirty="0">
              <a:solidFill>
                <a:schemeClr val="tx1"/>
              </a:solidFill>
            </a:rPr>
            <a:t>Formal Complaint (All parties notified)</a:t>
          </a:r>
        </a:p>
        <a:p>
          <a:pPr marL="114300" lvl="1" indent="-114300" algn="l" defTabSz="577850">
            <a:lnSpc>
              <a:spcPct val="90000"/>
            </a:lnSpc>
            <a:spcBef>
              <a:spcPct val="0"/>
            </a:spcBef>
            <a:spcAft>
              <a:spcPct val="15000"/>
            </a:spcAft>
            <a:buChar char="•"/>
          </a:pPr>
          <a:r>
            <a:rPr lang="en-US" sz="1300" b="1" kern="1200" dirty="0">
              <a:solidFill>
                <a:schemeClr val="tx1"/>
              </a:solidFill>
            </a:rPr>
            <a:t>OIE</a:t>
          </a:r>
        </a:p>
      </dsp:txBody>
      <dsp:txXfrm>
        <a:off x="2030" y="58829"/>
        <a:ext cx="2175181" cy="1305108"/>
      </dsp:txXfrm>
    </dsp:sp>
    <dsp:sp modelId="{6F4B1528-06CE-49E7-9F83-A5D6E92C9F74}">
      <dsp:nvSpPr>
        <dsp:cNvPr id="0" name=""/>
        <dsp:cNvSpPr/>
      </dsp:nvSpPr>
      <dsp:spPr>
        <a:xfrm>
          <a:off x="4850885" y="665663"/>
          <a:ext cx="469691" cy="91440"/>
        </a:xfrm>
        <a:custGeom>
          <a:avLst/>
          <a:gdLst/>
          <a:ahLst/>
          <a:cxnLst/>
          <a:rect l="0" t="0" r="0" b="0"/>
          <a:pathLst>
            <a:path>
              <a:moveTo>
                <a:pt x="0" y="45720"/>
              </a:moveTo>
              <a:lnTo>
                <a:pt x="469691"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073223" y="708882"/>
        <a:ext cx="25014" cy="5002"/>
      </dsp:txXfrm>
    </dsp:sp>
    <dsp:sp modelId="{833B4D0B-563C-4512-9716-D5DFAE6A521E}">
      <dsp:nvSpPr>
        <dsp:cNvPr id="0" name=""/>
        <dsp:cNvSpPr/>
      </dsp:nvSpPr>
      <dsp:spPr>
        <a:xfrm>
          <a:off x="2677503" y="58829"/>
          <a:ext cx="2175181" cy="1305108"/>
        </a:xfrm>
        <a:prstGeom prst="rect">
          <a:avLst/>
        </a:prstGeom>
        <a:solidFill>
          <a:schemeClr val="accent3">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tx1"/>
              </a:solidFill>
            </a:rPr>
            <a:t>Parties Connected to Advisors</a:t>
          </a:r>
        </a:p>
      </dsp:txBody>
      <dsp:txXfrm>
        <a:off x="2677503" y="58829"/>
        <a:ext cx="2175181" cy="1305108"/>
      </dsp:txXfrm>
    </dsp:sp>
    <dsp:sp modelId="{A1686A58-B0FA-4151-BA14-04F3446038A3}">
      <dsp:nvSpPr>
        <dsp:cNvPr id="0" name=""/>
        <dsp:cNvSpPr/>
      </dsp:nvSpPr>
      <dsp:spPr>
        <a:xfrm>
          <a:off x="7526358" y="665663"/>
          <a:ext cx="469691" cy="91440"/>
        </a:xfrm>
        <a:custGeom>
          <a:avLst/>
          <a:gdLst/>
          <a:ahLst/>
          <a:cxnLst/>
          <a:rect l="0" t="0" r="0" b="0"/>
          <a:pathLst>
            <a:path>
              <a:moveTo>
                <a:pt x="0" y="45720"/>
              </a:moveTo>
              <a:lnTo>
                <a:pt x="469691"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7748696" y="708882"/>
        <a:ext cx="25014" cy="5002"/>
      </dsp:txXfrm>
    </dsp:sp>
    <dsp:sp modelId="{6C662E3A-E562-4A99-9B08-C5551D86953E}">
      <dsp:nvSpPr>
        <dsp:cNvPr id="0" name=""/>
        <dsp:cNvSpPr/>
      </dsp:nvSpPr>
      <dsp:spPr>
        <a:xfrm>
          <a:off x="5352976" y="58829"/>
          <a:ext cx="2175181" cy="1305108"/>
        </a:xfrm>
        <a:prstGeom prst="rect">
          <a:avLst/>
        </a:prstGeom>
        <a:solidFill>
          <a:schemeClr val="accent4">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tx1"/>
              </a:solidFill>
            </a:rPr>
            <a:t>Ongoing Evidence Gathering</a:t>
          </a:r>
        </a:p>
      </dsp:txBody>
      <dsp:txXfrm>
        <a:off x="5352976" y="58829"/>
        <a:ext cx="2175181" cy="1305108"/>
      </dsp:txXfrm>
    </dsp:sp>
    <dsp:sp modelId="{59D84F73-8890-4536-90EC-D1511CC50A32}">
      <dsp:nvSpPr>
        <dsp:cNvPr id="0" name=""/>
        <dsp:cNvSpPr/>
      </dsp:nvSpPr>
      <dsp:spPr>
        <a:xfrm>
          <a:off x="1089621" y="1362138"/>
          <a:ext cx="8026419" cy="469691"/>
        </a:xfrm>
        <a:custGeom>
          <a:avLst/>
          <a:gdLst/>
          <a:ahLst/>
          <a:cxnLst/>
          <a:rect l="0" t="0" r="0" b="0"/>
          <a:pathLst>
            <a:path>
              <a:moveTo>
                <a:pt x="8026419" y="0"/>
              </a:moveTo>
              <a:lnTo>
                <a:pt x="8026419" y="251945"/>
              </a:lnTo>
              <a:lnTo>
                <a:pt x="0" y="251945"/>
              </a:lnTo>
              <a:lnTo>
                <a:pt x="0" y="469691"/>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901781" y="1594482"/>
        <a:ext cx="402099" cy="5002"/>
      </dsp:txXfrm>
    </dsp:sp>
    <dsp:sp modelId="{D2B745AB-F8A0-46B1-A903-91BB9DACB1E4}">
      <dsp:nvSpPr>
        <dsp:cNvPr id="0" name=""/>
        <dsp:cNvSpPr/>
      </dsp:nvSpPr>
      <dsp:spPr>
        <a:xfrm>
          <a:off x="8028449" y="58829"/>
          <a:ext cx="2175181" cy="1305108"/>
        </a:xfrm>
        <a:prstGeom prst="rect">
          <a:avLst/>
        </a:prstGeom>
        <a:solidFill>
          <a:schemeClr val="accent5">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tx1"/>
              </a:solidFill>
            </a:rPr>
            <a:t>Regular Status Updates to Parties</a:t>
          </a:r>
        </a:p>
      </dsp:txBody>
      <dsp:txXfrm>
        <a:off x="8028449" y="58829"/>
        <a:ext cx="2175181" cy="1305108"/>
      </dsp:txXfrm>
    </dsp:sp>
    <dsp:sp modelId="{8624691F-2B14-48EE-906C-1314A65B795C}">
      <dsp:nvSpPr>
        <dsp:cNvPr id="0" name=""/>
        <dsp:cNvSpPr/>
      </dsp:nvSpPr>
      <dsp:spPr>
        <a:xfrm>
          <a:off x="2175412" y="2471064"/>
          <a:ext cx="469691" cy="91440"/>
        </a:xfrm>
        <a:custGeom>
          <a:avLst/>
          <a:gdLst/>
          <a:ahLst/>
          <a:cxnLst/>
          <a:rect l="0" t="0" r="0" b="0"/>
          <a:pathLst>
            <a:path>
              <a:moveTo>
                <a:pt x="0" y="45720"/>
              </a:moveTo>
              <a:lnTo>
                <a:pt x="469691" y="45720"/>
              </a:lnTo>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397750" y="2514283"/>
        <a:ext cx="25014" cy="5002"/>
      </dsp:txXfrm>
    </dsp:sp>
    <dsp:sp modelId="{B0C51428-258A-4E6F-A86B-F7DC5C9D1601}">
      <dsp:nvSpPr>
        <dsp:cNvPr id="0" name=""/>
        <dsp:cNvSpPr/>
      </dsp:nvSpPr>
      <dsp:spPr>
        <a:xfrm>
          <a:off x="2030" y="1864230"/>
          <a:ext cx="2175181" cy="1305108"/>
        </a:xfrm>
        <a:prstGeom prst="rect">
          <a:avLst/>
        </a:prstGeom>
        <a:solidFill>
          <a:schemeClr val="accent6">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t" anchorCtr="0">
          <a:noAutofit/>
        </a:bodyPr>
        <a:lstStyle/>
        <a:p>
          <a:pPr marL="0" lvl="0" indent="0" algn="l" defTabSz="755650">
            <a:lnSpc>
              <a:spcPct val="90000"/>
            </a:lnSpc>
            <a:spcBef>
              <a:spcPct val="0"/>
            </a:spcBef>
            <a:spcAft>
              <a:spcPct val="35000"/>
            </a:spcAft>
            <a:buNone/>
          </a:pPr>
          <a:r>
            <a:rPr lang="en-US" sz="1700" b="1" kern="1200" dirty="0">
              <a:solidFill>
                <a:schemeClr val="tx1"/>
              </a:solidFill>
            </a:rPr>
            <a:t>Ongoing Supportive Measures</a:t>
          </a:r>
        </a:p>
        <a:p>
          <a:pPr marL="114300" lvl="1" indent="-114300" algn="l" defTabSz="577850">
            <a:lnSpc>
              <a:spcPct val="90000"/>
            </a:lnSpc>
            <a:spcBef>
              <a:spcPct val="0"/>
            </a:spcBef>
            <a:spcAft>
              <a:spcPct val="15000"/>
            </a:spcAft>
            <a:buChar char="•"/>
          </a:pPr>
          <a:r>
            <a:rPr lang="en-US" sz="1300" b="1" kern="1200" dirty="0">
              <a:solidFill>
                <a:schemeClr val="tx1"/>
              </a:solidFill>
            </a:rPr>
            <a:t>S&amp;ET</a:t>
          </a:r>
        </a:p>
      </dsp:txBody>
      <dsp:txXfrm>
        <a:off x="2030" y="1864230"/>
        <a:ext cx="2175181" cy="1305108"/>
      </dsp:txXfrm>
    </dsp:sp>
    <dsp:sp modelId="{FDE8EDE8-AB9F-4B8F-A2E7-E72FD9612725}">
      <dsp:nvSpPr>
        <dsp:cNvPr id="0" name=""/>
        <dsp:cNvSpPr/>
      </dsp:nvSpPr>
      <dsp:spPr>
        <a:xfrm>
          <a:off x="4850885" y="2471064"/>
          <a:ext cx="469691" cy="91440"/>
        </a:xfrm>
        <a:custGeom>
          <a:avLst/>
          <a:gdLst/>
          <a:ahLst/>
          <a:cxnLst/>
          <a:rect l="0" t="0" r="0" b="0"/>
          <a:pathLst>
            <a:path>
              <a:moveTo>
                <a:pt x="0" y="45720"/>
              </a:moveTo>
              <a:lnTo>
                <a:pt x="469691"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073223" y="2514283"/>
        <a:ext cx="25014" cy="5002"/>
      </dsp:txXfrm>
    </dsp:sp>
    <dsp:sp modelId="{4020AF25-2EA2-4AC2-A5B7-2B59582B4175}">
      <dsp:nvSpPr>
        <dsp:cNvPr id="0" name=""/>
        <dsp:cNvSpPr/>
      </dsp:nvSpPr>
      <dsp:spPr>
        <a:xfrm>
          <a:off x="2677503" y="1864230"/>
          <a:ext cx="2175181" cy="1305108"/>
        </a:xfrm>
        <a:prstGeom prst="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tx1"/>
              </a:solidFill>
            </a:rPr>
            <a:t>Witness Statements</a:t>
          </a:r>
        </a:p>
      </dsp:txBody>
      <dsp:txXfrm>
        <a:off x="2677503" y="1864230"/>
        <a:ext cx="2175181" cy="1305108"/>
      </dsp:txXfrm>
    </dsp:sp>
    <dsp:sp modelId="{248D0BA8-C9F0-4B05-B47F-731321720256}">
      <dsp:nvSpPr>
        <dsp:cNvPr id="0" name=""/>
        <dsp:cNvSpPr/>
      </dsp:nvSpPr>
      <dsp:spPr>
        <a:xfrm>
          <a:off x="7526358" y="2471064"/>
          <a:ext cx="469691" cy="91440"/>
        </a:xfrm>
        <a:custGeom>
          <a:avLst/>
          <a:gdLst/>
          <a:ahLst/>
          <a:cxnLst/>
          <a:rect l="0" t="0" r="0" b="0"/>
          <a:pathLst>
            <a:path>
              <a:moveTo>
                <a:pt x="0" y="45720"/>
              </a:moveTo>
              <a:lnTo>
                <a:pt x="469691"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7748696" y="2514283"/>
        <a:ext cx="25014" cy="5002"/>
      </dsp:txXfrm>
    </dsp:sp>
    <dsp:sp modelId="{09ACD856-6C92-4B35-8813-8029B6861327}">
      <dsp:nvSpPr>
        <dsp:cNvPr id="0" name=""/>
        <dsp:cNvSpPr/>
      </dsp:nvSpPr>
      <dsp:spPr>
        <a:xfrm>
          <a:off x="5352976" y="1864230"/>
          <a:ext cx="2175181" cy="1305108"/>
        </a:xfrm>
        <a:prstGeom prst="rect">
          <a:avLst/>
        </a:prstGeom>
        <a:solidFill>
          <a:schemeClr val="accent3">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tx1"/>
              </a:solidFill>
            </a:rPr>
            <a:t>Parties’ Evidence Review (Directly Related to Allegations)</a:t>
          </a:r>
        </a:p>
      </dsp:txBody>
      <dsp:txXfrm>
        <a:off x="5352976" y="1864230"/>
        <a:ext cx="2175181" cy="1305108"/>
      </dsp:txXfrm>
    </dsp:sp>
    <dsp:sp modelId="{5C340AA6-75C0-4700-98E1-06ED32A1E50A}">
      <dsp:nvSpPr>
        <dsp:cNvPr id="0" name=""/>
        <dsp:cNvSpPr/>
      </dsp:nvSpPr>
      <dsp:spPr>
        <a:xfrm>
          <a:off x="1089621" y="3167538"/>
          <a:ext cx="8026419" cy="469691"/>
        </a:xfrm>
        <a:custGeom>
          <a:avLst/>
          <a:gdLst/>
          <a:ahLst/>
          <a:cxnLst/>
          <a:rect l="0" t="0" r="0" b="0"/>
          <a:pathLst>
            <a:path>
              <a:moveTo>
                <a:pt x="8026419" y="0"/>
              </a:moveTo>
              <a:lnTo>
                <a:pt x="8026419" y="251945"/>
              </a:lnTo>
              <a:lnTo>
                <a:pt x="0" y="251945"/>
              </a:lnTo>
              <a:lnTo>
                <a:pt x="0" y="469691"/>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901781" y="3399883"/>
        <a:ext cx="402099" cy="5002"/>
      </dsp:txXfrm>
    </dsp:sp>
    <dsp:sp modelId="{EB6B6FA7-F3E0-45D2-ADBF-9F2302A25763}">
      <dsp:nvSpPr>
        <dsp:cNvPr id="0" name=""/>
        <dsp:cNvSpPr/>
      </dsp:nvSpPr>
      <dsp:spPr>
        <a:xfrm>
          <a:off x="8028449" y="1864230"/>
          <a:ext cx="2175181" cy="1305108"/>
        </a:xfrm>
        <a:prstGeom prst="rect">
          <a:avLst/>
        </a:prstGeom>
        <a:solidFill>
          <a:schemeClr val="accent4">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tx1"/>
              </a:solidFill>
            </a:rPr>
            <a:t>Investigation Report (Relevant Evidence)</a:t>
          </a:r>
        </a:p>
      </dsp:txBody>
      <dsp:txXfrm>
        <a:off x="8028449" y="1864230"/>
        <a:ext cx="2175181" cy="1305108"/>
      </dsp:txXfrm>
    </dsp:sp>
    <dsp:sp modelId="{19CC0200-2A5D-431A-B09F-3ED013260331}">
      <dsp:nvSpPr>
        <dsp:cNvPr id="0" name=""/>
        <dsp:cNvSpPr/>
      </dsp:nvSpPr>
      <dsp:spPr>
        <a:xfrm>
          <a:off x="2175412" y="4276465"/>
          <a:ext cx="469691" cy="91440"/>
        </a:xfrm>
        <a:custGeom>
          <a:avLst/>
          <a:gdLst/>
          <a:ahLst/>
          <a:cxnLst/>
          <a:rect l="0" t="0" r="0" b="0"/>
          <a:pathLst>
            <a:path>
              <a:moveTo>
                <a:pt x="0" y="45720"/>
              </a:moveTo>
              <a:lnTo>
                <a:pt x="469691" y="4572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397750" y="4319683"/>
        <a:ext cx="25014" cy="5002"/>
      </dsp:txXfrm>
    </dsp:sp>
    <dsp:sp modelId="{C9997F05-5B8C-46B5-9183-F715A654E7B4}">
      <dsp:nvSpPr>
        <dsp:cNvPr id="0" name=""/>
        <dsp:cNvSpPr/>
      </dsp:nvSpPr>
      <dsp:spPr>
        <a:xfrm>
          <a:off x="2030" y="3669630"/>
          <a:ext cx="2175181" cy="1305108"/>
        </a:xfrm>
        <a:prstGeom prst="rect">
          <a:avLst/>
        </a:prstGeom>
        <a:solidFill>
          <a:schemeClr val="accent5">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t" anchorCtr="0">
          <a:noAutofit/>
        </a:bodyPr>
        <a:lstStyle/>
        <a:p>
          <a:pPr marL="0" lvl="0" indent="0" algn="l" defTabSz="755650">
            <a:lnSpc>
              <a:spcPct val="90000"/>
            </a:lnSpc>
            <a:spcBef>
              <a:spcPct val="0"/>
            </a:spcBef>
            <a:spcAft>
              <a:spcPct val="35000"/>
            </a:spcAft>
            <a:buNone/>
          </a:pPr>
          <a:r>
            <a:rPr lang="en-US" sz="1700" b="1" kern="1200" dirty="0">
              <a:solidFill>
                <a:schemeClr val="tx1"/>
              </a:solidFill>
            </a:rPr>
            <a:t>Resolution Office for Hearing</a:t>
          </a:r>
        </a:p>
        <a:p>
          <a:pPr marL="114300" lvl="1" indent="-114300" algn="l" defTabSz="577850">
            <a:lnSpc>
              <a:spcPct val="90000"/>
            </a:lnSpc>
            <a:spcBef>
              <a:spcPct val="0"/>
            </a:spcBef>
            <a:spcAft>
              <a:spcPct val="15000"/>
            </a:spcAft>
            <a:buChar char="•"/>
          </a:pPr>
          <a:r>
            <a:rPr lang="en-US" sz="1300" b="1" kern="1200" dirty="0">
              <a:solidFill>
                <a:schemeClr val="tx1"/>
              </a:solidFill>
            </a:rPr>
            <a:t>RO</a:t>
          </a:r>
        </a:p>
      </dsp:txBody>
      <dsp:txXfrm>
        <a:off x="2030" y="3669630"/>
        <a:ext cx="2175181" cy="1305108"/>
      </dsp:txXfrm>
    </dsp:sp>
    <dsp:sp modelId="{9C2F0982-5755-40D7-A836-1DE549AE7D55}">
      <dsp:nvSpPr>
        <dsp:cNvPr id="0" name=""/>
        <dsp:cNvSpPr/>
      </dsp:nvSpPr>
      <dsp:spPr>
        <a:xfrm>
          <a:off x="4850885" y="4276465"/>
          <a:ext cx="469691" cy="91440"/>
        </a:xfrm>
        <a:custGeom>
          <a:avLst/>
          <a:gdLst/>
          <a:ahLst/>
          <a:cxnLst/>
          <a:rect l="0" t="0" r="0" b="0"/>
          <a:pathLst>
            <a:path>
              <a:moveTo>
                <a:pt x="0" y="45720"/>
              </a:moveTo>
              <a:lnTo>
                <a:pt x="469691" y="45720"/>
              </a:lnTo>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073223" y="4319683"/>
        <a:ext cx="25014" cy="5002"/>
      </dsp:txXfrm>
    </dsp:sp>
    <dsp:sp modelId="{3F23E033-5118-45CC-A683-C4E01C5D1C63}">
      <dsp:nvSpPr>
        <dsp:cNvPr id="0" name=""/>
        <dsp:cNvSpPr/>
      </dsp:nvSpPr>
      <dsp:spPr>
        <a:xfrm>
          <a:off x="2677503" y="3669630"/>
          <a:ext cx="2175181" cy="1305108"/>
        </a:xfrm>
        <a:prstGeom prst="rect">
          <a:avLst/>
        </a:prstGeom>
        <a:solidFill>
          <a:schemeClr val="accent6">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tx1"/>
              </a:solidFill>
            </a:rPr>
            <a:t>Hearing (Cross-Examination)</a:t>
          </a:r>
        </a:p>
      </dsp:txBody>
      <dsp:txXfrm>
        <a:off x="2677503" y="3669630"/>
        <a:ext cx="2175181" cy="1305108"/>
      </dsp:txXfrm>
    </dsp:sp>
    <dsp:sp modelId="{934EC768-3BFE-47D7-8D16-DCA7CC2C1385}">
      <dsp:nvSpPr>
        <dsp:cNvPr id="0" name=""/>
        <dsp:cNvSpPr/>
      </dsp:nvSpPr>
      <dsp:spPr>
        <a:xfrm>
          <a:off x="7526358" y="4276465"/>
          <a:ext cx="469691" cy="91440"/>
        </a:xfrm>
        <a:custGeom>
          <a:avLst/>
          <a:gdLst/>
          <a:ahLst/>
          <a:cxnLst/>
          <a:rect l="0" t="0" r="0" b="0"/>
          <a:pathLst>
            <a:path>
              <a:moveTo>
                <a:pt x="0" y="45720"/>
              </a:moveTo>
              <a:lnTo>
                <a:pt x="469691"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7748696" y="4319683"/>
        <a:ext cx="25014" cy="5002"/>
      </dsp:txXfrm>
    </dsp:sp>
    <dsp:sp modelId="{FD0982D3-8488-45D9-A8CF-D6E38A9FCFB4}">
      <dsp:nvSpPr>
        <dsp:cNvPr id="0" name=""/>
        <dsp:cNvSpPr/>
      </dsp:nvSpPr>
      <dsp:spPr>
        <a:xfrm>
          <a:off x="5352976" y="3669630"/>
          <a:ext cx="2175181" cy="1305108"/>
        </a:xfrm>
        <a:prstGeom prst="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t" anchorCtr="0">
          <a:noAutofit/>
        </a:bodyPr>
        <a:lstStyle/>
        <a:p>
          <a:pPr marL="0" lvl="0" indent="0" algn="l" defTabSz="755650">
            <a:lnSpc>
              <a:spcPct val="90000"/>
            </a:lnSpc>
            <a:spcBef>
              <a:spcPct val="0"/>
            </a:spcBef>
            <a:spcAft>
              <a:spcPct val="35000"/>
            </a:spcAft>
            <a:buNone/>
          </a:pPr>
          <a:r>
            <a:rPr lang="en-US" sz="1700" b="1" kern="1200" dirty="0">
              <a:solidFill>
                <a:schemeClr val="tx1"/>
              </a:solidFill>
            </a:rPr>
            <a:t>Final Determination</a:t>
          </a:r>
        </a:p>
        <a:p>
          <a:pPr marL="114300" lvl="1" indent="-114300" algn="l" defTabSz="577850">
            <a:lnSpc>
              <a:spcPct val="90000"/>
            </a:lnSpc>
            <a:spcBef>
              <a:spcPct val="0"/>
            </a:spcBef>
            <a:spcAft>
              <a:spcPct val="15000"/>
            </a:spcAft>
            <a:buChar char="•"/>
          </a:pPr>
          <a:r>
            <a:rPr lang="en-US" sz="1300" b="1" kern="1200" dirty="0">
              <a:solidFill>
                <a:schemeClr val="tx1"/>
              </a:solidFill>
            </a:rPr>
            <a:t>RO</a:t>
          </a:r>
        </a:p>
      </dsp:txBody>
      <dsp:txXfrm>
        <a:off x="5352976" y="3669630"/>
        <a:ext cx="2175181" cy="1305108"/>
      </dsp:txXfrm>
    </dsp:sp>
    <dsp:sp modelId="{277DF7D8-F0A2-41C1-A42F-B1B027378162}">
      <dsp:nvSpPr>
        <dsp:cNvPr id="0" name=""/>
        <dsp:cNvSpPr/>
      </dsp:nvSpPr>
      <dsp:spPr>
        <a:xfrm>
          <a:off x="8028449" y="3669630"/>
          <a:ext cx="2175181" cy="1305108"/>
        </a:xfrm>
        <a:prstGeom prst="rect">
          <a:avLst/>
        </a:prstGeom>
        <a:solidFill>
          <a:schemeClr val="accent3">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t" anchorCtr="0">
          <a:noAutofit/>
        </a:bodyPr>
        <a:lstStyle/>
        <a:p>
          <a:pPr marL="0" lvl="0" indent="0" algn="l" defTabSz="755650">
            <a:lnSpc>
              <a:spcPct val="90000"/>
            </a:lnSpc>
            <a:spcBef>
              <a:spcPct val="0"/>
            </a:spcBef>
            <a:spcAft>
              <a:spcPct val="35000"/>
            </a:spcAft>
            <a:buNone/>
          </a:pPr>
          <a:endParaRPr lang="en-US" sz="1700" b="1" kern="1200" dirty="0">
            <a:solidFill>
              <a:schemeClr val="tx1"/>
            </a:solidFill>
          </a:endParaRPr>
        </a:p>
        <a:p>
          <a:pPr marL="0" lvl="0" indent="0" algn="l" defTabSz="755650">
            <a:lnSpc>
              <a:spcPct val="90000"/>
            </a:lnSpc>
            <a:spcBef>
              <a:spcPct val="0"/>
            </a:spcBef>
            <a:spcAft>
              <a:spcPct val="35000"/>
            </a:spcAft>
            <a:buNone/>
          </a:pPr>
          <a:r>
            <a:rPr lang="en-US" sz="1700" b="1" kern="1200" dirty="0">
              <a:solidFill>
                <a:schemeClr val="tx1"/>
              </a:solidFill>
            </a:rPr>
            <a:t>Appeal</a:t>
          </a:r>
        </a:p>
        <a:p>
          <a:pPr marL="114300" lvl="1" indent="-114300" algn="l" defTabSz="577850">
            <a:lnSpc>
              <a:spcPct val="90000"/>
            </a:lnSpc>
            <a:spcBef>
              <a:spcPct val="0"/>
            </a:spcBef>
            <a:spcAft>
              <a:spcPct val="15000"/>
            </a:spcAft>
            <a:buChar char="•"/>
          </a:pPr>
          <a:r>
            <a:rPr lang="en-US" sz="1300" b="1" kern="1200" dirty="0">
              <a:solidFill>
                <a:schemeClr val="tx1"/>
              </a:solidFill>
            </a:rPr>
            <a:t>ERO</a:t>
          </a:r>
        </a:p>
      </dsp:txBody>
      <dsp:txXfrm>
        <a:off x="8028449" y="3669630"/>
        <a:ext cx="2175181" cy="13051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5DF7E-BFCE-4352-8297-BFD8F52C67F7}">
      <dsp:nvSpPr>
        <dsp:cNvPr id="0" name=""/>
        <dsp:cNvSpPr/>
      </dsp:nvSpPr>
      <dsp:spPr>
        <a:xfrm>
          <a:off x="1402474" y="2172"/>
          <a:ext cx="5609896" cy="1125546"/>
        </a:xfrm>
        <a:prstGeom prst="rect">
          <a:avLst/>
        </a:prstGeom>
        <a:solidFill>
          <a:schemeClr val="accent5">
            <a:tint val="40000"/>
            <a:alpha val="90000"/>
            <a:hueOff val="0"/>
            <a:satOff val="0"/>
            <a:lumOff val="0"/>
            <a:alphaOff val="0"/>
          </a:schemeClr>
        </a:solidFill>
        <a:ln w="12700"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8848" tIns="285889" rIns="108848" bIns="285889" numCol="1" spcCol="1270" anchor="ctr" anchorCtr="0">
          <a:noAutofit/>
        </a:bodyPr>
        <a:lstStyle/>
        <a:p>
          <a:pPr marL="0" lvl="0" indent="0" algn="l" defTabSz="889000">
            <a:lnSpc>
              <a:spcPct val="90000"/>
            </a:lnSpc>
            <a:spcBef>
              <a:spcPct val="0"/>
            </a:spcBef>
            <a:spcAft>
              <a:spcPct val="35000"/>
            </a:spcAft>
            <a:buNone/>
          </a:pPr>
          <a:r>
            <a:rPr lang="en-US" sz="2000" kern="1200" dirty="0"/>
            <a:t>Schedule a meeting with College/Department leadership, AHR/</a:t>
          </a:r>
          <a:r>
            <a:rPr lang="en-US" sz="2000" kern="1200" dirty="0">
              <a:latin typeface="Gill Sans MT" panose="020B0502020104020203"/>
            </a:rPr>
            <a:t>OER</a:t>
          </a:r>
          <a:r>
            <a:rPr lang="en-US" sz="2000" kern="1200" dirty="0"/>
            <a:t>, OGC, and OCR</a:t>
          </a:r>
        </a:p>
      </dsp:txBody>
      <dsp:txXfrm>
        <a:off x="1402474" y="2172"/>
        <a:ext cx="5609896" cy="1125546"/>
      </dsp:txXfrm>
    </dsp:sp>
    <dsp:sp modelId="{2323EADE-53B8-4144-9192-2B50C1705F7A}">
      <dsp:nvSpPr>
        <dsp:cNvPr id="0" name=""/>
        <dsp:cNvSpPr/>
      </dsp:nvSpPr>
      <dsp:spPr>
        <a:xfrm>
          <a:off x="0" y="2172"/>
          <a:ext cx="1402474" cy="1125546"/>
        </a:xfrm>
        <a:prstGeom prst="rect">
          <a:avLst/>
        </a:prstGeom>
        <a:gradFill rotWithShape="0">
          <a:gsLst>
            <a:gs pos="0">
              <a:schemeClr val="accent5">
                <a:hueOff val="0"/>
                <a:satOff val="0"/>
                <a:lumOff val="0"/>
                <a:alphaOff val="0"/>
                <a:tint val="98000"/>
                <a:lumMod val="110000"/>
              </a:schemeClr>
            </a:gs>
            <a:gs pos="84000">
              <a:schemeClr val="accent5">
                <a:hueOff val="0"/>
                <a:satOff val="0"/>
                <a:lumOff val="0"/>
                <a:alphaOff val="0"/>
                <a:shade val="90000"/>
                <a:lumMod val="88000"/>
              </a:schemeClr>
            </a:gs>
          </a:gsLst>
          <a:lin ang="5400000" scaled="0"/>
        </a:gradFill>
        <a:ln w="12700" cap="rnd" cmpd="sng" algn="ctr">
          <a:solidFill>
            <a:schemeClr val="accent5">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74214" tIns="111179" rIns="74214" bIns="111179" numCol="1" spcCol="1270" anchor="ctr" anchorCtr="0">
          <a:noAutofit/>
        </a:bodyPr>
        <a:lstStyle/>
        <a:p>
          <a:pPr marL="0" lvl="0" indent="0" algn="ctr" defTabSz="1111250">
            <a:lnSpc>
              <a:spcPct val="90000"/>
            </a:lnSpc>
            <a:spcBef>
              <a:spcPct val="0"/>
            </a:spcBef>
            <a:spcAft>
              <a:spcPct val="35000"/>
            </a:spcAft>
            <a:buNone/>
          </a:pPr>
          <a:r>
            <a:rPr lang="en-US" sz="2500" kern="1200" dirty="0"/>
            <a:t>Schedule</a:t>
          </a:r>
        </a:p>
      </dsp:txBody>
      <dsp:txXfrm>
        <a:off x="0" y="2172"/>
        <a:ext cx="1402474" cy="1125546"/>
      </dsp:txXfrm>
    </dsp:sp>
    <dsp:sp modelId="{D5946FFA-341E-4F5B-8518-C8DF5494964E}">
      <dsp:nvSpPr>
        <dsp:cNvPr id="0" name=""/>
        <dsp:cNvSpPr/>
      </dsp:nvSpPr>
      <dsp:spPr>
        <a:xfrm>
          <a:off x="1402474" y="1195252"/>
          <a:ext cx="5609896" cy="1125546"/>
        </a:xfrm>
        <a:prstGeom prst="rect">
          <a:avLst/>
        </a:prstGeom>
        <a:solidFill>
          <a:schemeClr val="accent5">
            <a:tint val="40000"/>
            <a:alpha val="90000"/>
            <a:hueOff val="-277867"/>
            <a:satOff val="-15106"/>
            <a:lumOff val="-1644"/>
            <a:alphaOff val="0"/>
          </a:schemeClr>
        </a:solidFill>
        <a:ln w="12700" cap="rnd" cmpd="sng" algn="ctr">
          <a:solidFill>
            <a:schemeClr val="accent5">
              <a:tint val="40000"/>
              <a:alpha val="90000"/>
              <a:hueOff val="-277867"/>
              <a:satOff val="-15106"/>
              <a:lumOff val="-164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8848" tIns="285889" rIns="108848" bIns="285889" numCol="1" spcCol="1270" anchor="ctr" anchorCtr="0">
          <a:noAutofit/>
        </a:bodyPr>
        <a:lstStyle/>
        <a:p>
          <a:pPr marL="0" lvl="0" indent="0" algn="l" defTabSz="889000" rtl="0">
            <a:lnSpc>
              <a:spcPct val="90000"/>
            </a:lnSpc>
            <a:spcBef>
              <a:spcPct val="0"/>
            </a:spcBef>
            <a:spcAft>
              <a:spcPct val="35000"/>
            </a:spcAft>
            <a:buNone/>
          </a:pPr>
          <a:r>
            <a:rPr lang="en-US" sz="2000" kern="1200" dirty="0"/>
            <a:t>Consider if other policies were violated</a:t>
          </a:r>
          <a:r>
            <a:rPr lang="en-US" sz="2000" kern="1200" dirty="0">
              <a:latin typeface="Gill Sans MT" panose="020B0502020104020203"/>
            </a:rPr>
            <a:t> and if further investigation of the issues is needed </a:t>
          </a:r>
          <a:endParaRPr lang="en-US" sz="2000" kern="1200" dirty="0"/>
        </a:p>
      </dsp:txBody>
      <dsp:txXfrm>
        <a:off x="1402474" y="1195252"/>
        <a:ext cx="5609896" cy="1125546"/>
      </dsp:txXfrm>
    </dsp:sp>
    <dsp:sp modelId="{E209FAF9-26F7-47D0-9B57-B88AB0136A31}">
      <dsp:nvSpPr>
        <dsp:cNvPr id="0" name=""/>
        <dsp:cNvSpPr/>
      </dsp:nvSpPr>
      <dsp:spPr>
        <a:xfrm>
          <a:off x="0" y="1195252"/>
          <a:ext cx="1402474" cy="1125546"/>
        </a:xfrm>
        <a:prstGeom prst="rect">
          <a:avLst/>
        </a:prstGeom>
        <a:gradFill rotWithShape="0">
          <a:gsLst>
            <a:gs pos="0">
              <a:schemeClr val="accent5">
                <a:hueOff val="-223985"/>
                <a:satOff val="-3461"/>
                <a:lumOff val="-7059"/>
                <a:alphaOff val="0"/>
                <a:tint val="98000"/>
                <a:lumMod val="110000"/>
              </a:schemeClr>
            </a:gs>
            <a:gs pos="84000">
              <a:schemeClr val="accent5">
                <a:hueOff val="-223985"/>
                <a:satOff val="-3461"/>
                <a:lumOff val="-7059"/>
                <a:alphaOff val="0"/>
                <a:shade val="90000"/>
                <a:lumMod val="88000"/>
              </a:schemeClr>
            </a:gs>
          </a:gsLst>
          <a:lin ang="5400000" scaled="0"/>
        </a:gradFill>
        <a:ln w="12700" cap="rnd" cmpd="sng" algn="ctr">
          <a:solidFill>
            <a:schemeClr val="accent5">
              <a:hueOff val="-223985"/>
              <a:satOff val="-3461"/>
              <a:lumOff val="-7059"/>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74214" tIns="111179" rIns="74214" bIns="111179" numCol="1" spcCol="1270" anchor="ctr" anchorCtr="0">
          <a:noAutofit/>
        </a:bodyPr>
        <a:lstStyle/>
        <a:p>
          <a:pPr marL="0" lvl="0" indent="0" algn="ctr" defTabSz="1111250">
            <a:lnSpc>
              <a:spcPct val="90000"/>
            </a:lnSpc>
            <a:spcBef>
              <a:spcPct val="0"/>
            </a:spcBef>
            <a:spcAft>
              <a:spcPct val="35000"/>
            </a:spcAft>
            <a:buNone/>
          </a:pPr>
          <a:r>
            <a:rPr lang="en-US" sz="2500" kern="1200" dirty="0"/>
            <a:t>Consider</a:t>
          </a:r>
        </a:p>
      </dsp:txBody>
      <dsp:txXfrm>
        <a:off x="0" y="1195252"/>
        <a:ext cx="1402474" cy="1125546"/>
      </dsp:txXfrm>
    </dsp:sp>
    <dsp:sp modelId="{82FE0D17-B6C5-4F21-8048-CFF3C5618F2E}">
      <dsp:nvSpPr>
        <dsp:cNvPr id="0" name=""/>
        <dsp:cNvSpPr/>
      </dsp:nvSpPr>
      <dsp:spPr>
        <a:xfrm>
          <a:off x="1402474" y="2388331"/>
          <a:ext cx="5609896" cy="1125546"/>
        </a:xfrm>
        <a:prstGeom prst="rect">
          <a:avLst/>
        </a:prstGeom>
        <a:solidFill>
          <a:schemeClr val="accent5">
            <a:tint val="40000"/>
            <a:alpha val="90000"/>
            <a:hueOff val="-555734"/>
            <a:satOff val="-30212"/>
            <a:lumOff val="-3287"/>
            <a:alphaOff val="0"/>
          </a:schemeClr>
        </a:solidFill>
        <a:ln w="12700" cap="rnd" cmpd="sng" algn="ctr">
          <a:solidFill>
            <a:schemeClr val="accent5">
              <a:tint val="40000"/>
              <a:alpha val="90000"/>
              <a:hueOff val="-555734"/>
              <a:satOff val="-30212"/>
              <a:lumOff val="-328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8848" tIns="285889" rIns="108848" bIns="285889" numCol="1" spcCol="1270" anchor="ctr" anchorCtr="0">
          <a:noAutofit/>
        </a:bodyPr>
        <a:lstStyle/>
        <a:p>
          <a:pPr marL="0" lvl="0" indent="0" algn="l" defTabSz="889000" rtl="0">
            <a:lnSpc>
              <a:spcPct val="90000"/>
            </a:lnSpc>
            <a:spcBef>
              <a:spcPct val="0"/>
            </a:spcBef>
            <a:spcAft>
              <a:spcPct val="35000"/>
            </a:spcAft>
            <a:buNone/>
          </a:pPr>
          <a:r>
            <a:rPr lang="en-US" sz="2000" kern="1200" dirty="0"/>
            <a:t>Assess appropriate discipline</a:t>
          </a:r>
          <a:r>
            <a:rPr lang="en-US" sz="2000" kern="1200" dirty="0">
              <a:latin typeface="Gill Sans MT" panose="020B0502020104020203"/>
            </a:rPr>
            <a:t> or other interventions</a:t>
          </a:r>
          <a:endParaRPr lang="en-US" sz="2000" kern="1200" dirty="0"/>
        </a:p>
      </dsp:txBody>
      <dsp:txXfrm>
        <a:off x="1402474" y="2388331"/>
        <a:ext cx="5609896" cy="1125546"/>
      </dsp:txXfrm>
    </dsp:sp>
    <dsp:sp modelId="{53013B69-F052-42AB-8B7C-B27EB6E02DCE}">
      <dsp:nvSpPr>
        <dsp:cNvPr id="0" name=""/>
        <dsp:cNvSpPr/>
      </dsp:nvSpPr>
      <dsp:spPr>
        <a:xfrm>
          <a:off x="0" y="2388331"/>
          <a:ext cx="1402474" cy="1125546"/>
        </a:xfrm>
        <a:prstGeom prst="rect">
          <a:avLst/>
        </a:prstGeom>
        <a:gradFill rotWithShape="0">
          <a:gsLst>
            <a:gs pos="0">
              <a:schemeClr val="accent5">
                <a:hueOff val="-447971"/>
                <a:satOff val="-6923"/>
                <a:lumOff val="-14119"/>
                <a:alphaOff val="0"/>
                <a:tint val="98000"/>
                <a:lumMod val="110000"/>
              </a:schemeClr>
            </a:gs>
            <a:gs pos="84000">
              <a:schemeClr val="accent5">
                <a:hueOff val="-447971"/>
                <a:satOff val="-6923"/>
                <a:lumOff val="-14119"/>
                <a:alphaOff val="0"/>
                <a:shade val="90000"/>
                <a:lumMod val="88000"/>
              </a:schemeClr>
            </a:gs>
          </a:gsLst>
          <a:lin ang="5400000" scaled="0"/>
        </a:gradFill>
        <a:ln w="12700" cap="rnd" cmpd="sng" algn="ctr">
          <a:solidFill>
            <a:schemeClr val="accent5">
              <a:hueOff val="-447971"/>
              <a:satOff val="-6923"/>
              <a:lumOff val="-14119"/>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74214" tIns="111179" rIns="74214" bIns="111179" numCol="1" spcCol="1270" anchor="ctr" anchorCtr="0">
          <a:noAutofit/>
        </a:bodyPr>
        <a:lstStyle/>
        <a:p>
          <a:pPr marL="0" lvl="0" indent="0" algn="ctr" defTabSz="1111250">
            <a:lnSpc>
              <a:spcPct val="90000"/>
            </a:lnSpc>
            <a:spcBef>
              <a:spcPct val="0"/>
            </a:spcBef>
            <a:spcAft>
              <a:spcPct val="35000"/>
            </a:spcAft>
            <a:buNone/>
          </a:pPr>
          <a:r>
            <a:rPr lang="en-US" sz="2500" kern="1200" dirty="0"/>
            <a:t>Assess</a:t>
          </a:r>
        </a:p>
      </dsp:txBody>
      <dsp:txXfrm>
        <a:off x="0" y="2388331"/>
        <a:ext cx="1402474" cy="1125546"/>
      </dsp:txXfrm>
    </dsp:sp>
    <dsp:sp modelId="{96CF4907-6919-41F6-B0E2-19F708626E2C}">
      <dsp:nvSpPr>
        <dsp:cNvPr id="0" name=""/>
        <dsp:cNvSpPr/>
      </dsp:nvSpPr>
      <dsp:spPr>
        <a:xfrm>
          <a:off x="1402474" y="3581411"/>
          <a:ext cx="5609896" cy="1125546"/>
        </a:xfrm>
        <a:prstGeom prst="rect">
          <a:avLst/>
        </a:prstGeom>
        <a:solidFill>
          <a:schemeClr val="accent5">
            <a:tint val="40000"/>
            <a:alpha val="90000"/>
            <a:hueOff val="-833601"/>
            <a:satOff val="-45318"/>
            <a:lumOff val="-4931"/>
            <a:alphaOff val="0"/>
          </a:schemeClr>
        </a:solidFill>
        <a:ln w="12700" cap="rnd" cmpd="sng" algn="ctr">
          <a:solidFill>
            <a:schemeClr val="accent5">
              <a:tint val="40000"/>
              <a:alpha val="90000"/>
              <a:hueOff val="-833601"/>
              <a:satOff val="-45318"/>
              <a:lumOff val="-493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8848" tIns="285889" rIns="108848" bIns="285889" numCol="1" spcCol="1270" anchor="ctr" anchorCtr="0">
          <a:noAutofit/>
        </a:bodyPr>
        <a:lstStyle/>
        <a:p>
          <a:pPr marL="0" lvl="0" indent="0" algn="l" defTabSz="889000" rtl="0">
            <a:lnSpc>
              <a:spcPct val="90000"/>
            </a:lnSpc>
            <a:spcBef>
              <a:spcPct val="0"/>
            </a:spcBef>
            <a:spcAft>
              <a:spcPct val="35000"/>
            </a:spcAft>
            <a:buNone/>
          </a:pPr>
          <a:r>
            <a:rPr lang="en-US" sz="2000" kern="1200" dirty="0">
              <a:latin typeface="Gill Sans MT" panose="020B0502020104020203"/>
            </a:rPr>
            <a:t>Create a</a:t>
          </a:r>
          <a:r>
            <a:rPr lang="en-US" sz="2000" kern="1200" dirty="0"/>
            <a:t> plan to implement discipline and any</a:t>
          </a:r>
          <a:r>
            <a:rPr lang="en-US" sz="2000" kern="1200" dirty="0">
              <a:latin typeface="Gill Sans MT" panose="020B0502020104020203"/>
            </a:rPr>
            <a:t> necessary</a:t>
          </a:r>
          <a:r>
            <a:rPr lang="en-US" sz="2000" kern="1200" dirty="0"/>
            <a:t> communications</a:t>
          </a:r>
          <a:r>
            <a:rPr lang="en-US" sz="2000" kern="1200" dirty="0">
              <a:latin typeface="Gill Sans MT" panose="020B0502020104020203"/>
            </a:rPr>
            <a:t> </a:t>
          </a:r>
          <a:endParaRPr lang="en-US" sz="2000" kern="1200" dirty="0"/>
        </a:p>
      </dsp:txBody>
      <dsp:txXfrm>
        <a:off x="1402474" y="3581411"/>
        <a:ext cx="5609896" cy="1125546"/>
      </dsp:txXfrm>
    </dsp:sp>
    <dsp:sp modelId="{9FE1BFDC-975F-46C1-8EBF-15F8D33E0ABC}">
      <dsp:nvSpPr>
        <dsp:cNvPr id="0" name=""/>
        <dsp:cNvSpPr/>
      </dsp:nvSpPr>
      <dsp:spPr>
        <a:xfrm>
          <a:off x="0" y="3581411"/>
          <a:ext cx="1402474" cy="1125546"/>
        </a:xfrm>
        <a:prstGeom prst="rect">
          <a:avLst/>
        </a:prstGeom>
        <a:gradFill rotWithShape="0">
          <a:gsLst>
            <a:gs pos="0">
              <a:schemeClr val="accent5">
                <a:hueOff val="-671956"/>
                <a:satOff val="-10384"/>
                <a:lumOff val="-21178"/>
                <a:alphaOff val="0"/>
                <a:tint val="98000"/>
                <a:lumMod val="110000"/>
              </a:schemeClr>
            </a:gs>
            <a:gs pos="84000">
              <a:schemeClr val="accent5">
                <a:hueOff val="-671956"/>
                <a:satOff val="-10384"/>
                <a:lumOff val="-21178"/>
                <a:alphaOff val="0"/>
                <a:shade val="90000"/>
                <a:lumMod val="88000"/>
              </a:schemeClr>
            </a:gs>
          </a:gsLst>
          <a:lin ang="5400000" scaled="0"/>
        </a:gradFill>
        <a:ln w="12700" cap="rnd" cmpd="sng" algn="ctr">
          <a:solidFill>
            <a:schemeClr val="accent5">
              <a:hueOff val="-671956"/>
              <a:satOff val="-10384"/>
              <a:lumOff val="-21178"/>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74214" tIns="111179" rIns="74214" bIns="111179"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Gill Sans MT" panose="020B0502020104020203"/>
            </a:rPr>
            <a:t>Create</a:t>
          </a:r>
          <a:endParaRPr lang="en-US" sz="2500" kern="1200" dirty="0"/>
        </a:p>
      </dsp:txBody>
      <dsp:txXfrm>
        <a:off x="0" y="3581411"/>
        <a:ext cx="1402474" cy="11255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0DE35A-5C35-42F4-8EAD-22068C94953E}">
      <dsp:nvSpPr>
        <dsp:cNvPr id="0" name=""/>
        <dsp:cNvSpPr/>
      </dsp:nvSpPr>
      <dsp:spPr>
        <a:xfrm>
          <a:off x="0" y="0"/>
          <a:ext cx="7012370" cy="0"/>
        </a:xfrm>
        <a:prstGeom prst="line">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E239B31B-D880-4954-977D-BF58F544D660}">
      <dsp:nvSpPr>
        <dsp:cNvPr id="0" name=""/>
        <dsp:cNvSpPr/>
      </dsp:nvSpPr>
      <dsp:spPr>
        <a:xfrm>
          <a:off x="0" y="0"/>
          <a:ext cx="7012370" cy="1177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t" anchorCtr="0">
          <a:noAutofit/>
        </a:bodyPr>
        <a:lstStyle/>
        <a:p>
          <a:pPr marL="0" lvl="0" indent="0" algn="l" defTabSz="2133600" rtl="0">
            <a:lnSpc>
              <a:spcPct val="90000"/>
            </a:lnSpc>
            <a:spcBef>
              <a:spcPct val="0"/>
            </a:spcBef>
            <a:spcAft>
              <a:spcPct val="35000"/>
            </a:spcAft>
            <a:buNone/>
          </a:pPr>
          <a:r>
            <a:rPr lang="en-US" sz="4800" kern="1200" dirty="0">
              <a:latin typeface="Gill Sans MT" panose="020B0502020104020203"/>
            </a:rPr>
            <a:t>Procedural Irregularity</a:t>
          </a:r>
          <a:endParaRPr lang="en-US" sz="4800" kern="1200" dirty="0"/>
        </a:p>
      </dsp:txBody>
      <dsp:txXfrm>
        <a:off x="0" y="0"/>
        <a:ext cx="7012370" cy="1177282"/>
      </dsp:txXfrm>
    </dsp:sp>
    <dsp:sp modelId="{62DE889A-5FBA-4ED7-9FE1-B77B1054559F}">
      <dsp:nvSpPr>
        <dsp:cNvPr id="0" name=""/>
        <dsp:cNvSpPr/>
      </dsp:nvSpPr>
      <dsp:spPr>
        <a:xfrm>
          <a:off x="0" y="1177282"/>
          <a:ext cx="7012370" cy="0"/>
        </a:xfrm>
        <a:prstGeom prst="line">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w="12700" cap="rnd" cmpd="sng" algn="ctr">
          <a:solidFill>
            <a:schemeClr val="accent3">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B037AD90-1431-47D7-80B0-AD29359F6F22}">
      <dsp:nvSpPr>
        <dsp:cNvPr id="0" name=""/>
        <dsp:cNvSpPr/>
      </dsp:nvSpPr>
      <dsp:spPr>
        <a:xfrm>
          <a:off x="0" y="1177282"/>
          <a:ext cx="7012370" cy="1177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t" anchorCtr="0">
          <a:noAutofit/>
        </a:bodyPr>
        <a:lstStyle/>
        <a:p>
          <a:pPr marL="0" lvl="0" indent="0" algn="l" defTabSz="2133600" rtl="0">
            <a:lnSpc>
              <a:spcPct val="90000"/>
            </a:lnSpc>
            <a:spcBef>
              <a:spcPct val="0"/>
            </a:spcBef>
            <a:spcAft>
              <a:spcPct val="35000"/>
            </a:spcAft>
            <a:buNone/>
          </a:pPr>
          <a:r>
            <a:rPr lang="en-US" sz="4800" kern="1200" dirty="0">
              <a:latin typeface="Gill Sans MT" panose="020B0502020104020203"/>
            </a:rPr>
            <a:t>New Evidence</a:t>
          </a:r>
          <a:endParaRPr lang="en-US" sz="4800" kern="1200" dirty="0"/>
        </a:p>
      </dsp:txBody>
      <dsp:txXfrm>
        <a:off x="0" y="1177282"/>
        <a:ext cx="7012370" cy="1177282"/>
      </dsp:txXfrm>
    </dsp:sp>
    <dsp:sp modelId="{B9EF1274-5E6A-4447-BF52-D75F00692966}">
      <dsp:nvSpPr>
        <dsp:cNvPr id="0" name=""/>
        <dsp:cNvSpPr/>
      </dsp:nvSpPr>
      <dsp:spPr>
        <a:xfrm>
          <a:off x="0" y="2354565"/>
          <a:ext cx="7012370" cy="0"/>
        </a:xfrm>
        <a:prstGeom prst="line">
          <a:avLst/>
        </a:prstGeom>
        <a:gradFill rotWithShape="0">
          <a:gsLst>
            <a:gs pos="0">
              <a:schemeClr val="accent4">
                <a:hueOff val="0"/>
                <a:satOff val="0"/>
                <a:lumOff val="0"/>
                <a:alphaOff val="0"/>
                <a:tint val="98000"/>
                <a:lumMod val="110000"/>
              </a:schemeClr>
            </a:gs>
            <a:gs pos="84000">
              <a:schemeClr val="accent4">
                <a:hueOff val="0"/>
                <a:satOff val="0"/>
                <a:lumOff val="0"/>
                <a:alphaOff val="0"/>
                <a:shade val="90000"/>
                <a:lumMod val="88000"/>
              </a:schemeClr>
            </a:gs>
          </a:gsLst>
          <a:lin ang="5400000" scaled="0"/>
        </a:gradFill>
        <a:ln w="12700" cap="rnd" cmpd="sng" algn="ctr">
          <a:solidFill>
            <a:schemeClr val="accent4">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2D9129EE-46F4-4FA9-9438-7A732616EE83}">
      <dsp:nvSpPr>
        <dsp:cNvPr id="0" name=""/>
        <dsp:cNvSpPr/>
      </dsp:nvSpPr>
      <dsp:spPr>
        <a:xfrm>
          <a:off x="0" y="2354565"/>
          <a:ext cx="7012370" cy="1177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t" anchorCtr="0">
          <a:noAutofit/>
        </a:bodyPr>
        <a:lstStyle/>
        <a:p>
          <a:pPr marL="0" lvl="0" indent="0" algn="l" defTabSz="2133600" rtl="0">
            <a:lnSpc>
              <a:spcPct val="90000"/>
            </a:lnSpc>
            <a:spcBef>
              <a:spcPct val="0"/>
            </a:spcBef>
            <a:spcAft>
              <a:spcPct val="35000"/>
            </a:spcAft>
            <a:buNone/>
          </a:pPr>
          <a:r>
            <a:rPr lang="en-US" sz="4800" kern="1200" dirty="0">
              <a:latin typeface="Gill Sans MT" panose="020B0502020104020203"/>
            </a:rPr>
            <a:t>Conflict of Interest or Bias</a:t>
          </a:r>
          <a:endParaRPr lang="en-US" sz="4800" kern="1200" dirty="0"/>
        </a:p>
      </dsp:txBody>
      <dsp:txXfrm>
        <a:off x="0" y="2354565"/>
        <a:ext cx="7012370" cy="1177282"/>
      </dsp:txXfrm>
    </dsp:sp>
    <dsp:sp modelId="{92105454-69D2-4DB6-9668-97510609DE02}">
      <dsp:nvSpPr>
        <dsp:cNvPr id="0" name=""/>
        <dsp:cNvSpPr/>
      </dsp:nvSpPr>
      <dsp:spPr>
        <a:xfrm>
          <a:off x="0" y="3531848"/>
          <a:ext cx="7012370" cy="0"/>
        </a:xfrm>
        <a:prstGeom prst="line">
          <a:avLst/>
        </a:prstGeom>
        <a:gradFill rotWithShape="0">
          <a:gsLst>
            <a:gs pos="0">
              <a:schemeClr val="accent5">
                <a:hueOff val="0"/>
                <a:satOff val="0"/>
                <a:lumOff val="0"/>
                <a:alphaOff val="0"/>
                <a:tint val="98000"/>
                <a:lumMod val="110000"/>
              </a:schemeClr>
            </a:gs>
            <a:gs pos="84000">
              <a:schemeClr val="accent5">
                <a:hueOff val="0"/>
                <a:satOff val="0"/>
                <a:lumOff val="0"/>
                <a:alphaOff val="0"/>
                <a:shade val="90000"/>
                <a:lumMod val="88000"/>
              </a:schemeClr>
            </a:gs>
          </a:gsLst>
          <a:lin ang="5400000" scaled="0"/>
        </a:gradFill>
        <a:ln w="12700" cap="rnd" cmpd="sng" algn="ctr">
          <a:solidFill>
            <a:schemeClr val="accent5">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9EB62B43-A4B9-4FDB-8881-7B26A6AD05AA}">
      <dsp:nvSpPr>
        <dsp:cNvPr id="0" name=""/>
        <dsp:cNvSpPr/>
      </dsp:nvSpPr>
      <dsp:spPr>
        <a:xfrm>
          <a:off x="0" y="3531848"/>
          <a:ext cx="7012370" cy="1177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t" anchorCtr="0">
          <a:noAutofit/>
        </a:bodyPr>
        <a:lstStyle/>
        <a:p>
          <a:pPr marL="0" lvl="0" indent="0" algn="l" defTabSz="2133600" rtl="0">
            <a:lnSpc>
              <a:spcPct val="90000"/>
            </a:lnSpc>
            <a:spcBef>
              <a:spcPct val="0"/>
            </a:spcBef>
            <a:spcAft>
              <a:spcPct val="35000"/>
            </a:spcAft>
            <a:buNone/>
          </a:pPr>
          <a:r>
            <a:rPr lang="en-US" sz="4800" kern="1200" dirty="0">
              <a:latin typeface="Gill Sans MT" panose="020B0502020104020203"/>
            </a:rPr>
            <a:t>Arbitrary and Capricious</a:t>
          </a:r>
        </a:p>
      </dsp:txBody>
      <dsp:txXfrm>
        <a:off x="0" y="3531848"/>
        <a:ext cx="7012370" cy="117728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22EEB-8E3D-4B5D-9534-27E6073B8D29}">
      <dsp:nvSpPr>
        <dsp:cNvPr id="0" name=""/>
        <dsp:cNvSpPr/>
      </dsp:nvSpPr>
      <dsp:spPr>
        <a:xfrm>
          <a:off x="0" y="3821"/>
          <a:ext cx="7012370" cy="6484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073F91-B94B-477E-99D8-1AAF2C8E25A4}">
      <dsp:nvSpPr>
        <dsp:cNvPr id="0" name=""/>
        <dsp:cNvSpPr/>
      </dsp:nvSpPr>
      <dsp:spPr>
        <a:xfrm>
          <a:off x="196165" y="149729"/>
          <a:ext cx="356664" cy="3566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0C1B1B4-C21B-4158-8A12-D541F40DF6CB}">
      <dsp:nvSpPr>
        <dsp:cNvPr id="0" name=""/>
        <dsp:cNvSpPr/>
      </dsp:nvSpPr>
      <dsp:spPr>
        <a:xfrm>
          <a:off x="748995" y="3821"/>
          <a:ext cx="6262642" cy="648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631" tIns="68631" rIns="68631" bIns="68631" numCol="1" spcCol="1270" anchor="ctr" anchorCtr="0">
          <a:noAutofit/>
        </a:bodyPr>
        <a:lstStyle/>
        <a:p>
          <a:pPr marL="0" lvl="0" indent="0" algn="l" defTabSz="1066800">
            <a:lnSpc>
              <a:spcPct val="90000"/>
            </a:lnSpc>
            <a:spcBef>
              <a:spcPct val="0"/>
            </a:spcBef>
            <a:spcAft>
              <a:spcPct val="35000"/>
            </a:spcAft>
            <a:buNone/>
          </a:pPr>
          <a:r>
            <a:rPr lang="en-US" sz="2400" kern="1200" dirty="0"/>
            <a:t>Academic Specialist Handbook </a:t>
          </a:r>
        </a:p>
      </dsp:txBody>
      <dsp:txXfrm>
        <a:off x="748995" y="3821"/>
        <a:ext cx="6262642" cy="648481"/>
      </dsp:txXfrm>
    </dsp:sp>
    <dsp:sp modelId="{E0C73524-B71B-4022-84FC-1B0FA4D2ED4F}">
      <dsp:nvSpPr>
        <dsp:cNvPr id="0" name=""/>
        <dsp:cNvSpPr/>
      </dsp:nvSpPr>
      <dsp:spPr>
        <a:xfrm>
          <a:off x="0" y="814422"/>
          <a:ext cx="7012370" cy="6484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4C09C9-6E4F-423E-8DC7-AEDB114C9429}">
      <dsp:nvSpPr>
        <dsp:cNvPr id="0" name=""/>
        <dsp:cNvSpPr/>
      </dsp:nvSpPr>
      <dsp:spPr>
        <a:xfrm>
          <a:off x="196165" y="960330"/>
          <a:ext cx="356664" cy="3566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CE10B63-BA69-452B-8D0D-3F23C026AF1D}">
      <dsp:nvSpPr>
        <dsp:cNvPr id="0" name=""/>
        <dsp:cNvSpPr/>
      </dsp:nvSpPr>
      <dsp:spPr>
        <a:xfrm>
          <a:off x="748995" y="814422"/>
          <a:ext cx="3155566" cy="648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631" tIns="68631" rIns="68631" bIns="68631" numCol="1" spcCol="1270" anchor="ctr" anchorCtr="0">
          <a:noAutofit/>
        </a:bodyPr>
        <a:lstStyle/>
        <a:p>
          <a:pPr marL="0" lvl="0" indent="0" algn="l" defTabSz="1066800">
            <a:lnSpc>
              <a:spcPct val="90000"/>
            </a:lnSpc>
            <a:spcBef>
              <a:spcPct val="0"/>
            </a:spcBef>
            <a:spcAft>
              <a:spcPct val="35000"/>
            </a:spcAft>
            <a:buNone/>
          </a:pPr>
          <a:r>
            <a:rPr lang="en-US" sz="2400" kern="1200"/>
            <a:t>Faculty Handbook </a:t>
          </a:r>
        </a:p>
      </dsp:txBody>
      <dsp:txXfrm>
        <a:off x="748995" y="814422"/>
        <a:ext cx="3155566" cy="648481"/>
      </dsp:txXfrm>
    </dsp:sp>
    <dsp:sp modelId="{DB3A62D6-5953-4401-ADA1-808C33EDF630}">
      <dsp:nvSpPr>
        <dsp:cNvPr id="0" name=""/>
        <dsp:cNvSpPr/>
      </dsp:nvSpPr>
      <dsp:spPr>
        <a:xfrm>
          <a:off x="3904562" y="814422"/>
          <a:ext cx="3107075" cy="648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631" tIns="68631" rIns="68631" bIns="68631" numCol="1" spcCol="1270" anchor="ctr" anchorCtr="0">
          <a:noAutofit/>
        </a:bodyPr>
        <a:lstStyle/>
        <a:p>
          <a:pPr marL="0" lvl="0" indent="0" algn="l" defTabSz="889000">
            <a:lnSpc>
              <a:spcPct val="90000"/>
            </a:lnSpc>
            <a:spcBef>
              <a:spcPct val="0"/>
            </a:spcBef>
            <a:spcAft>
              <a:spcPct val="35000"/>
            </a:spcAft>
            <a:buNone/>
          </a:pPr>
          <a:r>
            <a:rPr lang="en-US" sz="2000" kern="1200"/>
            <a:t>Fixed-Term </a:t>
          </a:r>
        </a:p>
        <a:p>
          <a:pPr marL="0" lvl="0" indent="0" algn="l" defTabSz="889000">
            <a:lnSpc>
              <a:spcPct val="90000"/>
            </a:lnSpc>
            <a:spcBef>
              <a:spcPct val="0"/>
            </a:spcBef>
            <a:spcAft>
              <a:spcPct val="35000"/>
            </a:spcAft>
            <a:buNone/>
          </a:pPr>
          <a:r>
            <a:rPr lang="en-US" sz="2000" kern="1200" dirty="0"/>
            <a:t>Tenure Stream Faculty </a:t>
          </a:r>
        </a:p>
      </dsp:txBody>
      <dsp:txXfrm>
        <a:off x="3904562" y="814422"/>
        <a:ext cx="3107075" cy="648481"/>
      </dsp:txXfrm>
    </dsp:sp>
    <dsp:sp modelId="{025B77E6-28AA-42D6-94C9-D791CC5E60D1}">
      <dsp:nvSpPr>
        <dsp:cNvPr id="0" name=""/>
        <dsp:cNvSpPr/>
      </dsp:nvSpPr>
      <dsp:spPr>
        <a:xfrm>
          <a:off x="0" y="1625024"/>
          <a:ext cx="7012370" cy="6484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C872DE-A4AA-4825-88A9-57040E92F9AB}">
      <dsp:nvSpPr>
        <dsp:cNvPr id="0" name=""/>
        <dsp:cNvSpPr/>
      </dsp:nvSpPr>
      <dsp:spPr>
        <a:xfrm>
          <a:off x="196165" y="1770932"/>
          <a:ext cx="356664" cy="35666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41E1865-E376-4CA9-83E4-58F3DA4FA827}">
      <dsp:nvSpPr>
        <dsp:cNvPr id="0" name=""/>
        <dsp:cNvSpPr/>
      </dsp:nvSpPr>
      <dsp:spPr>
        <a:xfrm>
          <a:off x="748995" y="1625024"/>
          <a:ext cx="6262642" cy="648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631" tIns="68631" rIns="68631" bIns="68631" numCol="1" spcCol="1270" anchor="ctr" anchorCtr="0">
          <a:noAutofit/>
        </a:bodyPr>
        <a:lstStyle/>
        <a:p>
          <a:pPr marL="0" lvl="0" indent="0" algn="l" defTabSz="1066800">
            <a:lnSpc>
              <a:spcPct val="90000"/>
            </a:lnSpc>
            <a:spcBef>
              <a:spcPct val="0"/>
            </a:spcBef>
            <a:spcAft>
              <a:spcPct val="35000"/>
            </a:spcAft>
            <a:buNone/>
          </a:pPr>
          <a:r>
            <a:rPr lang="en-US" sz="2400" kern="1200"/>
            <a:t>FRIB NCSL Handbook </a:t>
          </a:r>
        </a:p>
      </dsp:txBody>
      <dsp:txXfrm>
        <a:off x="748995" y="1625024"/>
        <a:ext cx="6262642" cy="648481"/>
      </dsp:txXfrm>
    </dsp:sp>
    <dsp:sp modelId="{964122C2-52CB-49AD-898A-A65EF159CC67}">
      <dsp:nvSpPr>
        <dsp:cNvPr id="0" name=""/>
        <dsp:cNvSpPr/>
      </dsp:nvSpPr>
      <dsp:spPr>
        <a:xfrm>
          <a:off x="0" y="2435625"/>
          <a:ext cx="7012370" cy="6484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D7E8B5-2988-4032-99C9-E0FA094E11F1}">
      <dsp:nvSpPr>
        <dsp:cNvPr id="0" name=""/>
        <dsp:cNvSpPr/>
      </dsp:nvSpPr>
      <dsp:spPr>
        <a:xfrm>
          <a:off x="196165" y="2581533"/>
          <a:ext cx="356664" cy="35666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3BB8F3D-5116-4665-9C98-43D41C57208F}">
      <dsp:nvSpPr>
        <dsp:cNvPr id="0" name=""/>
        <dsp:cNvSpPr/>
      </dsp:nvSpPr>
      <dsp:spPr>
        <a:xfrm>
          <a:off x="748995" y="2435625"/>
          <a:ext cx="6262642" cy="648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631" tIns="68631" rIns="68631" bIns="68631" numCol="1" spcCol="1270" anchor="ctr" anchorCtr="0">
          <a:noAutofit/>
        </a:bodyPr>
        <a:lstStyle/>
        <a:p>
          <a:pPr marL="0" lvl="0" indent="0" algn="l" defTabSz="1066800">
            <a:lnSpc>
              <a:spcPct val="90000"/>
            </a:lnSpc>
            <a:spcBef>
              <a:spcPct val="0"/>
            </a:spcBef>
            <a:spcAft>
              <a:spcPct val="35000"/>
            </a:spcAft>
            <a:buNone/>
          </a:pPr>
          <a:r>
            <a:rPr lang="en-US" sz="2400" kern="1200" dirty="0"/>
            <a:t>Health Professional (HP) Handbook </a:t>
          </a:r>
        </a:p>
      </dsp:txBody>
      <dsp:txXfrm>
        <a:off x="748995" y="2435625"/>
        <a:ext cx="6262642" cy="648481"/>
      </dsp:txXfrm>
    </dsp:sp>
    <dsp:sp modelId="{01EA6D2A-05D8-4A89-BBA3-6912936EC929}">
      <dsp:nvSpPr>
        <dsp:cNvPr id="0" name=""/>
        <dsp:cNvSpPr/>
      </dsp:nvSpPr>
      <dsp:spPr>
        <a:xfrm>
          <a:off x="0" y="3246227"/>
          <a:ext cx="7012370" cy="6484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B0230F-2269-4622-B484-6A68D96F97E9}">
      <dsp:nvSpPr>
        <dsp:cNvPr id="0" name=""/>
        <dsp:cNvSpPr/>
      </dsp:nvSpPr>
      <dsp:spPr>
        <a:xfrm>
          <a:off x="196165" y="3392135"/>
          <a:ext cx="356664" cy="35666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43CB2DC-10E9-4915-B12F-45E41B88E734}">
      <dsp:nvSpPr>
        <dsp:cNvPr id="0" name=""/>
        <dsp:cNvSpPr/>
      </dsp:nvSpPr>
      <dsp:spPr>
        <a:xfrm>
          <a:off x="748995" y="3246227"/>
          <a:ext cx="6262642" cy="648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631" tIns="68631" rIns="68631" bIns="68631" numCol="1" spcCol="1270" anchor="ctr" anchorCtr="0">
          <a:noAutofit/>
        </a:bodyPr>
        <a:lstStyle/>
        <a:p>
          <a:pPr marL="0" lvl="0" indent="0" algn="l" defTabSz="1066800">
            <a:lnSpc>
              <a:spcPct val="90000"/>
            </a:lnSpc>
            <a:spcBef>
              <a:spcPct val="0"/>
            </a:spcBef>
            <a:spcAft>
              <a:spcPct val="35000"/>
            </a:spcAft>
            <a:buNone/>
          </a:pPr>
          <a:r>
            <a:rPr lang="en-US" sz="2400" kern="1200"/>
            <a:t>Librarian Handbook </a:t>
          </a:r>
        </a:p>
      </dsp:txBody>
      <dsp:txXfrm>
        <a:off x="748995" y="3246227"/>
        <a:ext cx="6262642" cy="648481"/>
      </dsp:txXfrm>
    </dsp:sp>
    <dsp:sp modelId="{DE560D0D-1E69-4C5C-9FBC-62347AC6E7C3}">
      <dsp:nvSpPr>
        <dsp:cNvPr id="0" name=""/>
        <dsp:cNvSpPr/>
      </dsp:nvSpPr>
      <dsp:spPr>
        <a:xfrm>
          <a:off x="0" y="4056828"/>
          <a:ext cx="7012370" cy="6484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372961-098A-4199-B375-E366CAC21D2F}">
      <dsp:nvSpPr>
        <dsp:cNvPr id="0" name=""/>
        <dsp:cNvSpPr/>
      </dsp:nvSpPr>
      <dsp:spPr>
        <a:xfrm>
          <a:off x="196165" y="4202736"/>
          <a:ext cx="356664" cy="35666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75E0F21-172E-4485-936A-250AECB38FD9}">
      <dsp:nvSpPr>
        <dsp:cNvPr id="0" name=""/>
        <dsp:cNvSpPr/>
      </dsp:nvSpPr>
      <dsp:spPr>
        <a:xfrm>
          <a:off x="748995" y="4056828"/>
          <a:ext cx="6262642" cy="648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631" tIns="68631" rIns="68631" bIns="68631" numCol="1" spcCol="1270" anchor="ctr" anchorCtr="0">
          <a:noAutofit/>
        </a:bodyPr>
        <a:lstStyle/>
        <a:p>
          <a:pPr marL="0" lvl="0" indent="0" algn="l" defTabSz="1066800">
            <a:lnSpc>
              <a:spcPct val="90000"/>
            </a:lnSpc>
            <a:spcBef>
              <a:spcPct val="0"/>
            </a:spcBef>
            <a:spcAft>
              <a:spcPct val="35000"/>
            </a:spcAft>
            <a:buNone/>
          </a:pPr>
          <a:r>
            <a:rPr lang="en-US" sz="2400" kern="1200"/>
            <a:t>UNTF Contract</a:t>
          </a:r>
        </a:p>
      </dsp:txBody>
      <dsp:txXfrm>
        <a:off x="748995" y="4056828"/>
        <a:ext cx="6262642" cy="64848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BD34F5-7382-4090-B7BF-150083A39B6A}" type="datetimeFigureOut">
              <a:rPr lang="en-US"/>
              <a:t>3/31/2021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E4C41A-FB2F-47F7-8BB5-7387EF5C14FD}" type="slidenum">
              <a:rPr lang="en-US"/>
              <a:t>‹#›</a:t>
            </a:fld>
            <a:endParaRPr lang="en-US" dirty="0"/>
          </a:p>
        </p:txBody>
      </p:sp>
    </p:spTree>
    <p:extLst>
      <p:ext uri="{BB962C8B-B14F-4D97-AF65-F5344CB8AC3E}">
        <p14:creationId xmlns:p14="http://schemas.microsoft.com/office/powerpoint/2010/main" val="1921934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mailto:ocr.cen@msu.edu"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hr.msu.edu/_resources/pdf/academic-specialist-handbook/acad_spec_man.pdf"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Cindi - POLL # 1 – How much do you understand about your role in the OIE process? ​</a:t>
            </a:r>
          </a:p>
          <a:p>
            <a:endParaRPr lang="en-US" dirty="0"/>
          </a:p>
          <a:p>
            <a:r>
              <a:rPr lang="en-US" dirty="0"/>
              <a:t>Melissa - ​</a:t>
            </a:r>
          </a:p>
          <a:p>
            <a:endParaRPr lang="en-US" dirty="0"/>
          </a:p>
          <a:p>
            <a:r>
              <a:rPr lang="en-US" dirty="0"/>
              <a:t>Welcome. This session is a continuation of our leadership series “Creating and Sustaining a Respectful Work Environment Series” for executive managers, deans, directors, chairs, and supervisors, level 15-17 in collaboration between the Academic Advancement Network, Academic Human Resources, Human Resources, Office of Institutional Equity, Prevention, Outreach and Engagement. and Inclusion and Intercultural Initiatives.​ These trainings are meant to address the culture and working environment at MSU. </a:t>
            </a:r>
          </a:p>
          <a:p>
            <a:endParaRPr lang="en-US" dirty="0"/>
          </a:p>
          <a:p>
            <a:r>
              <a:rPr lang="en-US" dirty="0"/>
              <a:t>Today’s training focuses on cases reported to the Office of Institutional Equity. </a:t>
            </a:r>
          </a:p>
          <a:p>
            <a:endParaRPr lang="en-US" dirty="0"/>
          </a:p>
          <a:p>
            <a:r>
              <a:rPr lang="en-US" dirty="0"/>
              <a:t>The purpose of the presentation  1 - support for administrators, 2 – clarify the process and role of you as the administrator or manager. You are not in this process alone, this is a collective effort with all of the resources of the University here to support addressing unprofessional behavior and violations of policies.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FE4C41A-FB2F-47F7-8BB5-7387EF5C14FD}" type="slidenum">
              <a:rPr lang="en-US" smtClean="0"/>
              <a:t>1</a:t>
            </a:fld>
            <a:endParaRPr lang="en-US" dirty="0"/>
          </a:p>
        </p:txBody>
      </p:sp>
    </p:spTree>
    <p:extLst>
      <p:ext uri="{BB962C8B-B14F-4D97-AF65-F5344CB8AC3E}">
        <p14:creationId xmlns:p14="http://schemas.microsoft.com/office/powerpoint/2010/main" val="2874388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Kara</a:t>
            </a:r>
          </a:p>
          <a:p>
            <a:r>
              <a:rPr lang="en-US" dirty="0">
                <a:cs typeface="Calibri"/>
              </a:rPr>
              <a:t>Misconduct can show up in a myriad of ways and can be addressed by a number of different policies.</a:t>
            </a:r>
            <a:endParaRPr lang="en-US" dirty="0"/>
          </a:p>
          <a:p>
            <a:r>
              <a:rPr lang="en-US" dirty="0">
                <a:cs typeface="Calibri"/>
              </a:rPr>
              <a:t>OER and AHR will assist with addressing behavior under various policies. This is not an inclusive list. </a:t>
            </a:r>
          </a:p>
          <a:p>
            <a:r>
              <a:rPr lang="en-US" dirty="0">
                <a:cs typeface="Calibri"/>
              </a:rPr>
              <a:t>(emeritus, behavioral standards, etc.)</a:t>
            </a:r>
          </a:p>
          <a:p>
            <a:endParaRPr lang="en-US" dirty="0">
              <a:cs typeface="Calibri"/>
            </a:endParaRPr>
          </a:p>
          <a:p>
            <a:r>
              <a:rPr lang="en-US" b="1" dirty="0">
                <a:cs typeface="Calibri"/>
              </a:rPr>
              <a:t>Today we are focusing on violations that go through OIE: RVSM and ADP</a:t>
            </a:r>
          </a:p>
          <a:p>
            <a:endParaRPr lang="en-US" b="1" dirty="0">
              <a:cs typeface="Calibri"/>
            </a:endParaRPr>
          </a:p>
          <a:p>
            <a:pPr algn="l" rtl="0" fontAlgn="base"/>
            <a:r>
              <a:rPr lang="en-US" sz="1200" b="0" i="0" u="none" strike="noStrike" dirty="0">
                <a:solidFill>
                  <a:srgbClr val="000000"/>
                </a:solidFill>
                <a:effectLst/>
                <a:latin typeface="Calibri" panose="020F0502020204030204" pitchFamily="34" charset="0"/>
              </a:rPr>
              <a:t>OER and AHR will assist with addressing behavior under various policies. This is not an exhaustive list. </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200" b="0" i="0" u="none" strike="noStrike" dirty="0">
                <a:solidFill>
                  <a:srgbClr val="000000"/>
                </a:solidFill>
                <a:effectLst/>
                <a:latin typeface="Calibri" panose="020F0502020204030204" pitchFamily="34" charset="0"/>
              </a:rPr>
              <a:t>(behavioral standards, etc.)</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200" b="0" i="0" u="none" strike="noStrike" dirty="0">
                <a:solidFill>
                  <a:srgbClr val="000000"/>
                </a:solidFill>
                <a:effectLst/>
                <a:latin typeface="Calibri" panose="020F0502020204030204" pitchFamily="34" charset="0"/>
              </a:rPr>
              <a:t>The Policy on Relationship Violence and Sexual Misconduct &amp; Title IX, or RVSM &amp; Title IX, is a subset of the ADP, which prohibits University community members from engaging in relationship violence, stalking, and sexual misconduct.</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b="0" i="0" dirty="0">
                <a:solidFill>
                  <a:srgbClr val="444444"/>
                </a:solidFill>
                <a:effectLst/>
                <a:latin typeface="Calibri" panose="020F0502020204030204" pitchFamily="34" charset="0"/>
              </a:rPr>
              <a:t>The Anti-Discrimination Policy, or ADP, outlines the types of prohibited discrimination and harassment at MSU.  Under the ADP, University community members are prohibited from engaging in acts which discriminate against or harass any University community member on the basis of age, color, gender, gender identity, disability status, height, marital status, national origin, political persuasion, race, religion, sexual orientation, veteran status, or weight.​</a:t>
            </a:r>
          </a:p>
          <a:p>
            <a:endParaRPr lang="en-US" b="1" dirty="0">
              <a:cs typeface="Calibri"/>
            </a:endParaRPr>
          </a:p>
        </p:txBody>
      </p:sp>
      <p:sp>
        <p:nvSpPr>
          <p:cNvPr id="4" name="Slide Number Placeholder 3"/>
          <p:cNvSpPr>
            <a:spLocks noGrp="1"/>
          </p:cNvSpPr>
          <p:nvPr>
            <p:ph type="sldNum" sz="quarter" idx="5"/>
          </p:nvPr>
        </p:nvSpPr>
        <p:spPr/>
        <p:txBody>
          <a:bodyPr/>
          <a:lstStyle/>
          <a:p>
            <a:fld id="{FFE4C41A-FB2F-47F7-8BB5-7387EF5C14FD}" type="slidenum">
              <a:rPr lang="en-US"/>
              <a:t>10</a:t>
            </a:fld>
            <a:endParaRPr lang="en-US" dirty="0"/>
          </a:p>
        </p:txBody>
      </p:sp>
    </p:spTree>
    <p:extLst>
      <p:ext uri="{BB962C8B-B14F-4D97-AF65-F5344CB8AC3E}">
        <p14:creationId xmlns:p14="http://schemas.microsoft.com/office/powerpoint/2010/main" val="4132263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Tanya: What happens to a report submitted to OIE? </a:t>
            </a:r>
          </a:p>
          <a:p>
            <a:r>
              <a:rPr lang="en-US" dirty="0">
                <a:cs typeface="Calibri"/>
              </a:rPr>
              <a:t>Outreach – Trauma Informed; Determining coverage; Other closure considerations</a:t>
            </a: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FFE4C41A-FB2F-47F7-8BB5-7387EF5C14FD}" type="slidenum">
              <a:rPr lang="en-US"/>
              <a:t>11</a:t>
            </a:fld>
            <a:endParaRPr lang="en-US" dirty="0"/>
          </a:p>
        </p:txBody>
      </p:sp>
    </p:spTree>
    <p:extLst>
      <p:ext uri="{BB962C8B-B14F-4D97-AF65-F5344CB8AC3E}">
        <p14:creationId xmlns:p14="http://schemas.microsoft.com/office/powerpoint/2010/main" val="3337709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Tanya</a:t>
            </a:r>
          </a:p>
          <a:p>
            <a:r>
              <a:rPr lang="en-US" dirty="0">
                <a:cs typeface="Calibri"/>
              </a:rPr>
              <a:t>Sr. Administrators would include: </a:t>
            </a:r>
          </a:p>
          <a:p>
            <a:endParaRPr lang="en-US" dirty="0">
              <a:cs typeface="Calibri"/>
            </a:endParaRPr>
          </a:p>
          <a:p>
            <a:r>
              <a:rPr lang="en-US" dirty="0">
                <a:cs typeface="Calibri"/>
              </a:rPr>
              <a:t>This is an obligation for administrators</a:t>
            </a:r>
          </a:p>
          <a:p>
            <a:endParaRPr lang="en-US" dirty="0">
              <a:cs typeface="Calibri"/>
            </a:endParaRPr>
          </a:p>
          <a:p>
            <a:r>
              <a:rPr lang="en-US" dirty="0">
                <a:cs typeface="Calibri"/>
              </a:rPr>
              <a:t>Contact us before taking action</a:t>
            </a:r>
          </a:p>
          <a:p>
            <a:endParaRPr lang="en-US" dirty="0">
              <a:cs typeface="Calibri"/>
            </a:endParaRPr>
          </a:p>
        </p:txBody>
      </p:sp>
      <p:sp>
        <p:nvSpPr>
          <p:cNvPr id="4" name="Slide Number Placeholder 3"/>
          <p:cNvSpPr>
            <a:spLocks noGrp="1"/>
          </p:cNvSpPr>
          <p:nvPr>
            <p:ph type="sldNum" sz="quarter" idx="5"/>
          </p:nvPr>
        </p:nvSpPr>
        <p:spPr/>
        <p:txBody>
          <a:bodyPr/>
          <a:lstStyle/>
          <a:p>
            <a:fld id="{FFE4C41A-FB2F-47F7-8BB5-7387EF5C14FD}" type="slidenum">
              <a:rPr lang="en-US"/>
              <a:t>12</a:t>
            </a:fld>
            <a:endParaRPr lang="en-US" dirty="0"/>
          </a:p>
        </p:txBody>
      </p:sp>
    </p:spTree>
    <p:extLst>
      <p:ext uri="{BB962C8B-B14F-4D97-AF65-F5344CB8AC3E}">
        <p14:creationId xmlns:p14="http://schemas.microsoft.com/office/powerpoint/2010/main" val="2833324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Melissa </a:t>
            </a:r>
          </a:p>
          <a:p>
            <a:r>
              <a:rPr lang="en-US" dirty="0"/>
              <a:t>The notice will be a simple email that is general information that should not be discussed, other than with OCR/OIE, AHR or OER</a:t>
            </a:r>
            <a:endParaRPr lang="en-US" dirty="0">
              <a:cs typeface="Calibri"/>
            </a:endParaRPr>
          </a:p>
          <a:p>
            <a:endParaRPr lang="en-US" dirty="0">
              <a:cs typeface="Calibri"/>
            </a:endParaRPr>
          </a:p>
          <a:p>
            <a:r>
              <a:rPr lang="en-US" dirty="0">
                <a:cs typeface="Calibri"/>
              </a:rPr>
              <a:t>Things you are looking for</a:t>
            </a:r>
          </a:p>
          <a:p>
            <a:r>
              <a:rPr lang="en-US" dirty="0">
                <a:cs typeface="Calibri"/>
              </a:rPr>
              <a:t>Call AHR and OER</a:t>
            </a:r>
          </a:p>
          <a:p>
            <a:r>
              <a:rPr lang="en-US" dirty="0">
                <a:cs typeface="Calibri"/>
              </a:rPr>
              <a:t>It will also remind you to consider interim action</a:t>
            </a:r>
          </a:p>
        </p:txBody>
      </p:sp>
      <p:sp>
        <p:nvSpPr>
          <p:cNvPr id="4" name="Slide Number Placeholder 3"/>
          <p:cNvSpPr>
            <a:spLocks noGrp="1"/>
          </p:cNvSpPr>
          <p:nvPr>
            <p:ph type="sldNum" sz="quarter" idx="5"/>
          </p:nvPr>
        </p:nvSpPr>
        <p:spPr/>
        <p:txBody>
          <a:bodyPr/>
          <a:lstStyle/>
          <a:p>
            <a:fld id="{FFE4C41A-FB2F-47F7-8BB5-7387EF5C14FD}" type="slidenum">
              <a:rPr lang="en-US"/>
              <a:t>13</a:t>
            </a:fld>
            <a:endParaRPr lang="en-US" dirty="0"/>
          </a:p>
        </p:txBody>
      </p:sp>
    </p:spTree>
    <p:extLst>
      <p:ext uri="{BB962C8B-B14F-4D97-AF65-F5344CB8AC3E}">
        <p14:creationId xmlns:p14="http://schemas.microsoft.com/office/powerpoint/2010/main" val="971711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Melissa - If the case does not go to a full investigation, the identified administrators will get an email like this.</a:t>
            </a:r>
          </a:p>
          <a:p>
            <a:r>
              <a:rPr lang="en-US" b="1" dirty="0"/>
              <a:t>Please alert OIE should you receive additional information that you believe would make the report fall into OIE’s jurisdiction so that OIE may review and possibly reopen the matter if needed. </a:t>
            </a:r>
            <a:r>
              <a:rPr lang="en-US" dirty="0"/>
              <a:t> </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FFE4C41A-FB2F-47F7-8BB5-7387EF5C14FD}" type="slidenum">
              <a:rPr lang="en-US"/>
              <a:t>14</a:t>
            </a:fld>
            <a:endParaRPr lang="en-US" dirty="0"/>
          </a:p>
        </p:txBody>
      </p:sp>
    </p:spTree>
    <p:extLst>
      <p:ext uri="{BB962C8B-B14F-4D97-AF65-F5344CB8AC3E}">
        <p14:creationId xmlns:p14="http://schemas.microsoft.com/office/powerpoint/2010/main" val="3834962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Kara</a:t>
            </a:r>
          </a:p>
          <a:p>
            <a:r>
              <a:rPr lang="en-US" dirty="0">
                <a:cs typeface="Calibri"/>
              </a:rPr>
              <a:t>Definition</a:t>
            </a:r>
          </a:p>
          <a:p>
            <a:r>
              <a:rPr lang="en-US" dirty="0">
                <a:cs typeface="Calibri"/>
              </a:rPr>
              <a:t>Point out it cannot be done without OCR involvement (Title IX coordinator)</a:t>
            </a:r>
            <a:endParaRPr lang="en-US" dirty="0"/>
          </a:p>
          <a:p>
            <a:r>
              <a:rPr lang="en-US" dirty="0">
                <a:cs typeface="Calibri"/>
              </a:rPr>
              <a:t>AHR Resource: Intake assessment sheet</a:t>
            </a:r>
          </a:p>
          <a:p>
            <a:r>
              <a:rPr lang="en-US" dirty="0">
                <a:cs typeface="Calibri"/>
              </a:rPr>
              <a:t>OCR Coordination Protocols </a:t>
            </a:r>
          </a:p>
          <a:p>
            <a:endParaRPr lang="en-US" dirty="0">
              <a:cs typeface="Calibri"/>
            </a:endParaRPr>
          </a:p>
          <a:p>
            <a:pPr marL="629920" lvl="1" indent="-305435">
              <a:spcBef>
                <a:spcPct val="20000"/>
              </a:spcBef>
              <a:spcAft>
                <a:spcPts val="600"/>
              </a:spcAft>
              <a:buFont typeface="Arial"/>
              <a:buChar char="•"/>
            </a:pPr>
            <a:r>
              <a:rPr lang="en-US" dirty="0"/>
              <a:t>Decision makers must be equitable at all times regardless if a party is a claimant or respondent. </a:t>
            </a:r>
            <a:endParaRPr lang="en-US" dirty="0">
              <a:cs typeface="Calibri"/>
            </a:endParaRPr>
          </a:p>
          <a:p>
            <a:pPr marL="629920" lvl="1" indent="-305435">
              <a:spcBef>
                <a:spcPct val="20000"/>
              </a:spcBef>
              <a:spcAft>
                <a:spcPts val="600"/>
              </a:spcAft>
              <a:buFont typeface="Arial"/>
              <a:buChar char="•"/>
            </a:pPr>
            <a:r>
              <a:rPr lang="en-US" dirty="0"/>
              <a:t>Decisions must not be made based upon fixed rules or operating assumptions that favor one party over another. </a:t>
            </a:r>
            <a:endParaRPr lang="en-US" dirty="0">
              <a:cs typeface="Calibri"/>
            </a:endParaRPr>
          </a:p>
          <a:p>
            <a:pPr marL="629920" lvl="1" indent="-305435">
              <a:spcBef>
                <a:spcPct val="20000"/>
              </a:spcBef>
              <a:spcAft>
                <a:spcPts val="600"/>
              </a:spcAft>
              <a:buFont typeface="Arial"/>
              <a:buChar char="•"/>
            </a:pPr>
            <a:r>
              <a:rPr lang="en-US" dirty="0"/>
              <a:t>Measures will be individualized and appropriate based on the specific needs and information reasonably available. </a:t>
            </a:r>
            <a:endParaRPr lang="en-US" dirty="0">
              <a:cs typeface="Calibri"/>
            </a:endParaRPr>
          </a:p>
          <a:p>
            <a:pPr marL="629920" lvl="1" indent="-305435">
              <a:spcBef>
                <a:spcPct val="20000"/>
              </a:spcBef>
              <a:spcAft>
                <a:spcPts val="600"/>
              </a:spcAft>
              <a:buFont typeface="Arial"/>
              <a:buChar char="•"/>
            </a:pPr>
            <a:r>
              <a:rPr lang="en-US" dirty="0"/>
              <a:t>Measures must not be disciplinary in nature.</a:t>
            </a:r>
            <a:endParaRPr lang="en-US" dirty="0">
              <a:cs typeface="Calibri"/>
            </a:endParaRPr>
          </a:p>
          <a:p>
            <a:pPr marL="629920" lvl="1" indent="-305435">
              <a:spcBef>
                <a:spcPct val="20000"/>
              </a:spcBef>
              <a:spcAft>
                <a:spcPts val="600"/>
              </a:spcAft>
              <a:buFont typeface="Arial"/>
              <a:buChar char="•"/>
            </a:pPr>
            <a:r>
              <a:rPr lang="en-US" dirty="0"/>
              <a:t>The unit must promptly notify the Title IX Coordinator and Support and Equity Team at </a:t>
            </a:r>
            <a:r>
              <a:rPr lang="en-US" dirty="0">
                <a:hlinkClick r:id="rId3"/>
              </a:rPr>
              <a:t>ocr.cen@msu.edu</a:t>
            </a:r>
            <a:r>
              <a:rPr lang="en-US" dirty="0"/>
              <a:t>. </a:t>
            </a:r>
            <a:endParaRPr lang="en-US" dirty="0">
              <a:cs typeface="Calibri"/>
            </a:endParaRPr>
          </a:p>
          <a:p>
            <a:endParaRPr lang="en-US" dirty="0">
              <a:cs typeface="Calibri"/>
            </a:endParaRPr>
          </a:p>
          <a:p>
            <a:r>
              <a:rPr lang="en-US" dirty="0">
                <a:cs typeface="Calibri"/>
              </a:rPr>
              <a:t>Examples: </a:t>
            </a:r>
            <a:endParaRPr lang="en-US" dirty="0"/>
          </a:p>
          <a:p>
            <a:r>
              <a:rPr lang="en-US" dirty="0">
                <a:cs typeface="Calibri"/>
              </a:rPr>
              <a:t>Conversation about boundaries</a:t>
            </a:r>
          </a:p>
          <a:p>
            <a:r>
              <a:rPr lang="en-US" dirty="0">
                <a:cs typeface="Calibri"/>
              </a:rPr>
              <a:t>Changed work location</a:t>
            </a:r>
          </a:p>
          <a:p>
            <a:r>
              <a:rPr lang="en-US" dirty="0">
                <a:cs typeface="Calibri"/>
              </a:rPr>
              <a:t>Removal of duties</a:t>
            </a:r>
          </a:p>
          <a:p>
            <a:endParaRPr lang="en-US" dirty="0">
              <a:cs typeface="Calibri"/>
            </a:endParaRPr>
          </a:p>
          <a:p>
            <a:r>
              <a:rPr lang="en-US" dirty="0">
                <a:cs typeface="Calibri"/>
              </a:rPr>
              <a:t>AHR/OER and the Campus Equity Navigator will work with you to determine what is appropriate.</a:t>
            </a:r>
          </a:p>
          <a:p>
            <a:r>
              <a:rPr lang="en-US" dirty="0">
                <a:cs typeface="Calibri"/>
              </a:rPr>
              <a:t>Document: OIE intake &amp; interim actions Protocol  (update AHR docs with new)</a:t>
            </a:r>
          </a:p>
        </p:txBody>
      </p:sp>
      <p:sp>
        <p:nvSpPr>
          <p:cNvPr id="4" name="Slide Number Placeholder 3"/>
          <p:cNvSpPr>
            <a:spLocks noGrp="1"/>
          </p:cNvSpPr>
          <p:nvPr>
            <p:ph type="sldNum" sz="quarter" idx="5"/>
          </p:nvPr>
        </p:nvSpPr>
        <p:spPr/>
        <p:txBody>
          <a:bodyPr/>
          <a:lstStyle/>
          <a:p>
            <a:fld id="{FFE4C41A-FB2F-47F7-8BB5-7387EF5C14FD}" type="slidenum">
              <a:rPr lang="en-US"/>
              <a:t>15</a:t>
            </a:fld>
            <a:endParaRPr lang="en-US" dirty="0"/>
          </a:p>
        </p:txBody>
      </p:sp>
    </p:spTree>
    <p:extLst>
      <p:ext uri="{BB962C8B-B14F-4D97-AF65-F5344CB8AC3E}">
        <p14:creationId xmlns:p14="http://schemas.microsoft.com/office/powerpoint/2010/main" val="1422792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Amanda</a:t>
            </a:r>
          </a:p>
          <a:p>
            <a:r>
              <a:rPr lang="en-US" dirty="0">
                <a:cs typeface="Calibri"/>
              </a:rPr>
              <a:t>Watch out for:</a:t>
            </a:r>
            <a:endParaRPr lang="en-US" dirty="0"/>
          </a:p>
          <a:p>
            <a:r>
              <a:rPr lang="en-US" dirty="0">
                <a:cs typeface="Calibri"/>
              </a:rPr>
              <a:t>Retaliation</a:t>
            </a:r>
          </a:p>
          <a:p>
            <a:r>
              <a:rPr lang="en-US" dirty="0">
                <a:cs typeface="Calibri"/>
              </a:rPr>
              <a:t>Reflect on potential for your own bias (provide info about class)</a:t>
            </a:r>
          </a:p>
          <a:p>
            <a:endParaRPr lang="en-US" dirty="0">
              <a:cs typeface="Calibri"/>
            </a:endParaRPr>
          </a:p>
        </p:txBody>
      </p:sp>
      <p:sp>
        <p:nvSpPr>
          <p:cNvPr id="4" name="Slide Number Placeholder 3"/>
          <p:cNvSpPr>
            <a:spLocks noGrp="1"/>
          </p:cNvSpPr>
          <p:nvPr>
            <p:ph type="sldNum" sz="quarter" idx="5"/>
          </p:nvPr>
        </p:nvSpPr>
        <p:spPr/>
        <p:txBody>
          <a:bodyPr/>
          <a:lstStyle/>
          <a:p>
            <a:fld id="{FFE4C41A-FB2F-47F7-8BB5-7387EF5C14FD}" type="slidenum">
              <a:rPr lang="en-US"/>
              <a:t>16</a:t>
            </a:fld>
            <a:endParaRPr lang="en-US" dirty="0"/>
          </a:p>
        </p:txBody>
      </p:sp>
    </p:spTree>
    <p:extLst>
      <p:ext uri="{BB962C8B-B14F-4D97-AF65-F5344CB8AC3E}">
        <p14:creationId xmlns:p14="http://schemas.microsoft.com/office/powerpoint/2010/main" val="16006029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2663C9-B967-4014-9829-7CA46279A60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4260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Amanda does case.</a:t>
            </a:r>
          </a:p>
          <a:p>
            <a:endParaRPr lang="en-US" dirty="0">
              <a:cs typeface="Calibri"/>
            </a:endParaRPr>
          </a:p>
          <a:p>
            <a:r>
              <a:rPr lang="en-US" dirty="0">
                <a:cs typeface="Calibri"/>
              </a:rPr>
              <a:t>Then Kara comes in with "what if it were a faculty member" should it be handled any differently?</a:t>
            </a:r>
          </a:p>
        </p:txBody>
      </p:sp>
      <p:sp>
        <p:nvSpPr>
          <p:cNvPr id="4" name="Slide Number Placeholder 3"/>
          <p:cNvSpPr>
            <a:spLocks noGrp="1"/>
          </p:cNvSpPr>
          <p:nvPr>
            <p:ph type="sldNum" sz="quarter" idx="5"/>
          </p:nvPr>
        </p:nvSpPr>
        <p:spPr/>
        <p:txBody>
          <a:bodyPr/>
          <a:lstStyle/>
          <a:p>
            <a:fld id="{FFE4C41A-FB2F-47F7-8BB5-7387EF5C14FD}" type="slidenum">
              <a:rPr lang="en-US"/>
              <a:t>18</a:t>
            </a:fld>
            <a:endParaRPr lang="en-US" dirty="0"/>
          </a:p>
        </p:txBody>
      </p:sp>
    </p:spTree>
    <p:extLst>
      <p:ext uri="{BB962C8B-B14F-4D97-AF65-F5344CB8AC3E}">
        <p14:creationId xmlns:p14="http://schemas.microsoft.com/office/powerpoint/2010/main" val="2601189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Amanda – This may result in a finding. Even if you are not sure this would be a policy violation, you have a mandatory obligation to report it to OIE. </a:t>
            </a:r>
          </a:p>
        </p:txBody>
      </p:sp>
      <p:sp>
        <p:nvSpPr>
          <p:cNvPr id="4" name="Slide Number Placeholder 3"/>
          <p:cNvSpPr>
            <a:spLocks noGrp="1"/>
          </p:cNvSpPr>
          <p:nvPr>
            <p:ph type="sldNum" sz="quarter" idx="5"/>
          </p:nvPr>
        </p:nvSpPr>
        <p:spPr/>
        <p:txBody>
          <a:bodyPr/>
          <a:lstStyle/>
          <a:p>
            <a:fld id="{FFE4C41A-FB2F-47F7-8BB5-7387EF5C14FD}" type="slidenum">
              <a:rPr lang="en-US" smtClean="0"/>
              <a:t>19</a:t>
            </a:fld>
            <a:endParaRPr lang="en-US" dirty="0"/>
          </a:p>
        </p:txBody>
      </p:sp>
    </p:spTree>
    <p:extLst>
      <p:ext uri="{BB962C8B-B14F-4D97-AF65-F5344CB8AC3E}">
        <p14:creationId xmlns:p14="http://schemas.microsoft.com/office/powerpoint/2010/main" val="3694532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Melissa </a:t>
            </a:r>
          </a:p>
        </p:txBody>
      </p:sp>
      <p:sp>
        <p:nvSpPr>
          <p:cNvPr id="4" name="Slide Number Placeholder 3"/>
          <p:cNvSpPr>
            <a:spLocks noGrp="1"/>
          </p:cNvSpPr>
          <p:nvPr>
            <p:ph type="sldNum" sz="quarter" idx="5"/>
          </p:nvPr>
        </p:nvSpPr>
        <p:spPr/>
        <p:txBody>
          <a:bodyPr/>
          <a:lstStyle/>
          <a:p>
            <a:fld id="{FFE4C41A-FB2F-47F7-8BB5-7387EF5C14FD}" type="slidenum">
              <a:rPr lang="en-US" smtClean="0"/>
              <a:t>2</a:t>
            </a:fld>
            <a:endParaRPr lang="en-US" dirty="0"/>
          </a:p>
        </p:txBody>
      </p:sp>
    </p:spTree>
    <p:extLst>
      <p:ext uri="{BB962C8B-B14F-4D97-AF65-F5344CB8AC3E}">
        <p14:creationId xmlns:p14="http://schemas.microsoft.com/office/powerpoint/2010/main" val="40487327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Melissa </a:t>
            </a:r>
          </a:p>
        </p:txBody>
      </p:sp>
      <p:sp>
        <p:nvSpPr>
          <p:cNvPr id="4" name="Slide Number Placeholder 3"/>
          <p:cNvSpPr>
            <a:spLocks noGrp="1"/>
          </p:cNvSpPr>
          <p:nvPr>
            <p:ph type="sldNum" sz="quarter" idx="5"/>
          </p:nvPr>
        </p:nvSpPr>
        <p:spPr/>
        <p:txBody>
          <a:bodyPr/>
          <a:lstStyle/>
          <a:p>
            <a:fld id="{FFE4C41A-FB2F-47F7-8BB5-7387EF5C14FD}" type="slidenum">
              <a:rPr lang="en-US" smtClean="0"/>
              <a:t>20</a:t>
            </a:fld>
            <a:endParaRPr lang="en-US" dirty="0"/>
          </a:p>
        </p:txBody>
      </p:sp>
    </p:spTree>
    <p:extLst>
      <p:ext uri="{BB962C8B-B14F-4D97-AF65-F5344CB8AC3E}">
        <p14:creationId xmlns:p14="http://schemas.microsoft.com/office/powerpoint/2010/main" val="3094888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Melissa</a:t>
            </a:r>
          </a:p>
          <a:p>
            <a:endParaRPr lang="en-US" dirty="0"/>
          </a:p>
          <a:p>
            <a:r>
              <a:rPr lang="en-US" dirty="0"/>
              <a:t>Importance of being self-aware of what perspectives you bring to the situation. Remembering each situation is different and has different facts and individuals involved.  </a:t>
            </a:r>
          </a:p>
        </p:txBody>
      </p:sp>
      <p:sp>
        <p:nvSpPr>
          <p:cNvPr id="4" name="Slide Number Placeholder 3"/>
          <p:cNvSpPr>
            <a:spLocks noGrp="1"/>
          </p:cNvSpPr>
          <p:nvPr>
            <p:ph type="sldNum" sz="quarter" idx="5"/>
          </p:nvPr>
        </p:nvSpPr>
        <p:spPr/>
        <p:txBody>
          <a:bodyPr/>
          <a:lstStyle/>
          <a:p>
            <a:fld id="{FFE4C41A-FB2F-47F7-8BB5-7387EF5C14FD}" type="slidenum">
              <a:rPr lang="en-US" smtClean="0"/>
              <a:t>21</a:t>
            </a:fld>
            <a:endParaRPr lang="en-US" dirty="0"/>
          </a:p>
        </p:txBody>
      </p:sp>
    </p:spTree>
    <p:extLst>
      <p:ext uri="{BB962C8B-B14F-4D97-AF65-F5344CB8AC3E}">
        <p14:creationId xmlns:p14="http://schemas.microsoft.com/office/powerpoint/2010/main" val="15206790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Kara</a:t>
            </a:r>
          </a:p>
          <a:p>
            <a:r>
              <a:rPr lang="en-US" dirty="0">
                <a:cs typeface="Calibri"/>
              </a:rPr>
              <a:t>Other policies that may be involved: FLSA, COVID, Acceptable use, Youth regulations, etc.</a:t>
            </a:r>
            <a:endParaRPr lang="en-US" dirty="0"/>
          </a:p>
          <a:p>
            <a:endParaRPr lang="en-US" dirty="0">
              <a:cs typeface="Calibri"/>
            </a:endParaRPr>
          </a:p>
          <a:p>
            <a:r>
              <a:rPr lang="en-US" dirty="0">
                <a:cs typeface="Calibri"/>
              </a:rPr>
              <a:t>Training, coaching, other interventions</a:t>
            </a:r>
          </a:p>
          <a:p>
            <a:endParaRPr lang="en-US" dirty="0">
              <a:cs typeface="Calibri"/>
            </a:endParaRPr>
          </a:p>
          <a:p>
            <a:r>
              <a:rPr lang="en-US" dirty="0">
                <a:cs typeface="Calibri"/>
              </a:rPr>
              <a:t>Communications – Clery, NIH, NASA, to staff/faculty</a:t>
            </a:r>
          </a:p>
        </p:txBody>
      </p:sp>
      <p:sp>
        <p:nvSpPr>
          <p:cNvPr id="4" name="Slide Number Placeholder 3"/>
          <p:cNvSpPr>
            <a:spLocks noGrp="1"/>
          </p:cNvSpPr>
          <p:nvPr>
            <p:ph type="sldNum" sz="quarter" idx="5"/>
          </p:nvPr>
        </p:nvSpPr>
        <p:spPr/>
        <p:txBody>
          <a:bodyPr/>
          <a:lstStyle/>
          <a:p>
            <a:fld id="{FFE4C41A-FB2F-47F7-8BB5-7387EF5C14FD}" type="slidenum">
              <a:rPr lang="en-US"/>
              <a:t>22</a:t>
            </a:fld>
            <a:endParaRPr lang="en-US" dirty="0"/>
          </a:p>
        </p:txBody>
      </p:sp>
    </p:spTree>
    <p:extLst>
      <p:ext uri="{BB962C8B-B14F-4D97-AF65-F5344CB8AC3E}">
        <p14:creationId xmlns:p14="http://schemas.microsoft.com/office/powerpoint/2010/main" val="16977865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Kara</a:t>
            </a:r>
            <a:endParaRPr lang="en-US" dirty="0"/>
          </a:p>
          <a:p>
            <a:r>
              <a:rPr lang="en-US" dirty="0"/>
              <a:t>"No Finding" means there wasn't adequate information to establish a violation of ADP or RVSM. It is not assurance that harm didn't occur, or that other policies weren't violated.</a:t>
            </a:r>
            <a:endParaRPr lang="en-US" dirty="0">
              <a:cs typeface="Calibri"/>
            </a:endParaRPr>
          </a:p>
          <a:p>
            <a:r>
              <a:rPr lang="en-US" dirty="0">
                <a:cs typeface="Calibri"/>
              </a:rPr>
              <a:t>Very rarely do we see no finding, and there are no other problems.</a:t>
            </a:r>
            <a:endParaRPr lang="en-US" dirty="0"/>
          </a:p>
          <a:p>
            <a:r>
              <a:rPr lang="en-US" dirty="0">
                <a:cs typeface="Calibri"/>
              </a:rPr>
              <a:t>LW- "just because there was no finding doesn't mean that harm didn't occur or there have no impacts. The team and individuals on the team may need support. </a:t>
            </a:r>
          </a:p>
          <a:p>
            <a:endParaRPr lang="en-US" dirty="0">
              <a:cs typeface="Calibri"/>
            </a:endParaRPr>
          </a:p>
          <a:p>
            <a:r>
              <a:rPr lang="en-US" dirty="0">
                <a:cs typeface="Calibri"/>
              </a:rPr>
              <a:t>MSU Values, College/Department values or expectations, behavioral standards, ss rules for behavior. Be sure to be equitable and apply consistently.</a:t>
            </a:r>
          </a:p>
          <a:p>
            <a:r>
              <a:rPr lang="en-US" dirty="0">
                <a:cs typeface="Calibri"/>
              </a:rPr>
              <a:t>OI3 could be reached out to for consultation</a:t>
            </a:r>
          </a:p>
          <a:p>
            <a:r>
              <a:rPr lang="en-US" dirty="0">
                <a:cs typeface="Calibri"/>
              </a:rPr>
              <a:t>Bullet action steps to consider for other behavior or policy violations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Prevention, Outreach, and Education as a resource</a:t>
            </a:r>
          </a:p>
          <a:p>
            <a:endParaRPr lang="en-US" dirty="0">
              <a:cs typeface="Calibri"/>
            </a:endParaRPr>
          </a:p>
        </p:txBody>
      </p:sp>
      <p:sp>
        <p:nvSpPr>
          <p:cNvPr id="4" name="Slide Number Placeholder 3"/>
          <p:cNvSpPr>
            <a:spLocks noGrp="1"/>
          </p:cNvSpPr>
          <p:nvPr>
            <p:ph type="sldNum" sz="quarter" idx="5"/>
          </p:nvPr>
        </p:nvSpPr>
        <p:spPr/>
        <p:txBody>
          <a:bodyPr/>
          <a:lstStyle/>
          <a:p>
            <a:fld id="{FFE4C41A-FB2F-47F7-8BB5-7387EF5C14FD}" type="slidenum">
              <a:rPr lang="en-US"/>
              <a:t>23</a:t>
            </a:fld>
            <a:endParaRPr lang="en-US" dirty="0"/>
          </a:p>
        </p:txBody>
      </p:sp>
    </p:spTree>
    <p:extLst>
      <p:ext uri="{BB962C8B-B14F-4D97-AF65-F5344CB8AC3E}">
        <p14:creationId xmlns:p14="http://schemas.microsoft.com/office/powerpoint/2010/main" val="20672371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Amanda </a:t>
            </a:r>
          </a:p>
          <a:p>
            <a:endParaRPr lang="en-US" dirty="0">
              <a:cs typeface="Calibri"/>
            </a:endParaRPr>
          </a:p>
          <a:p>
            <a:r>
              <a:rPr lang="en-US" dirty="0">
                <a:cs typeface="Calibri"/>
              </a:rPr>
              <a:t>*be very aware of potential for retaliation here also</a:t>
            </a:r>
          </a:p>
          <a:p>
            <a:endParaRPr lang="en-US" dirty="0">
              <a:cs typeface="Calibri"/>
            </a:endParaRPr>
          </a:p>
        </p:txBody>
      </p:sp>
      <p:sp>
        <p:nvSpPr>
          <p:cNvPr id="4" name="Slide Number Placeholder 3"/>
          <p:cNvSpPr>
            <a:spLocks noGrp="1"/>
          </p:cNvSpPr>
          <p:nvPr>
            <p:ph type="sldNum" sz="quarter" idx="5"/>
          </p:nvPr>
        </p:nvSpPr>
        <p:spPr/>
        <p:txBody>
          <a:bodyPr/>
          <a:lstStyle/>
          <a:p>
            <a:fld id="{FFE4C41A-FB2F-47F7-8BB5-7387EF5C14FD}" type="slidenum">
              <a:rPr lang="en-US"/>
              <a:t>24</a:t>
            </a:fld>
            <a:endParaRPr lang="en-US" dirty="0"/>
          </a:p>
        </p:txBody>
      </p:sp>
    </p:spTree>
    <p:extLst>
      <p:ext uri="{BB962C8B-B14F-4D97-AF65-F5344CB8AC3E}">
        <p14:creationId xmlns:p14="http://schemas.microsoft.com/office/powerpoint/2010/main" val="7997117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Amanda</a:t>
            </a:r>
          </a:p>
          <a:p>
            <a:r>
              <a:rPr lang="en-US" dirty="0">
                <a:cs typeface="Calibri"/>
              </a:rPr>
              <a:t>Policy highlights</a:t>
            </a:r>
            <a:endParaRPr lang="en-US" dirty="0"/>
          </a:p>
        </p:txBody>
      </p:sp>
      <p:sp>
        <p:nvSpPr>
          <p:cNvPr id="4" name="Slide Number Placeholder 3"/>
          <p:cNvSpPr>
            <a:spLocks noGrp="1"/>
          </p:cNvSpPr>
          <p:nvPr>
            <p:ph type="sldNum" sz="quarter" idx="5"/>
          </p:nvPr>
        </p:nvSpPr>
        <p:spPr/>
        <p:txBody>
          <a:bodyPr/>
          <a:lstStyle/>
          <a:p>
            <a:fld id="{FFE4C41A-FB2F-47F7-8BB5-7387EF5C14FD}" type="slidenum">
              <a:rPr lang="en-US"/>
              <a:t>25</a:t>
            </a:fld>
            <a:endParaRPr lang="en-US" dirty="0"/>
          </a:p>
        </p:txBody>
      </p:sp>
    </p:spTree>
    <p:extLst>
      <p:ext uri="{BB962C8B-B14F-4D97-AF65-F5344CB8AC3E}">
        <p14:creationId xmlns:p14="http://schemas.microsoft.com/office/powerpoint/2010/main" val="15514195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Melissa</a:t>
            </a:r>
          </a:p>
          <a:p>
            <a:r>
              <a:rPr lang="en-US" dirty="0">
                <a:cs typeface="Calibri"/>
              </a:rPr>
              <a:t>While each handbook has its own policy, the general process is for chairs to consult with deans and AHR on whether discipline is warranted. If discipline is authorized, the administrator meets with faculty/academic staff member, notifies them of intent to discipline, gives the individual an opportunity to respond, and then decides whether to continue with discipline.</a:t>
            </a:r>
          </a:p>
          <a:p>
            <a:endParaRPr lang="en-US" dirty="0">
              <a:cs typeface="Calibri"/>
            </a:endParaRPr>
          </a:p>
          <a:p>
            <a:r>
              <a:rPr lang="en-US" dirty="0">
                <a:cs typeface="Calibri"/>
              </a:rPr>
              <a:t>Discipline initiatives in place</a:t>
            </a:r>
            <a:endParaRPr lang="en-US" dirty="0"/>
          </a:p>
          <a:p>
            <a:r>
              <a:rPr lang="en-US" sz="1200" dirty="0">
                <a:hlinkClick r:id="rId3"/>
              </a:rPr>
              <a:t>https://hr.msu.edu/_resources/pdf/academic-specialist-handbook/acad_spec_man.pdf</a:t>
            </a:r>
            <a:r>
              <a:rPr lang="en-US" sz="1400" dirty="0"/>
              <a:t>-</a:t>
            </a:r>
            <a:r>
              <a:rPr lang="en-US" sz="1200" dirty="0"/>
              <a:t>https://hr.msu.edu/policies-procedures/faculty-academic-staff/faculty-handbook/</a:t>
            </a:r>
            <a:endParaRPr lang="en-US" dirty="0">
              <a:cs typeface="Calibri"/>
            </a:endParaRPr>
          </a:p>
        </p:txBody>
      </p:sp>
      <p:sp>
        <p:nvSpPr>
          <p:cNvPr id="4" name="Slide Number Placeholder 3"/>
          <p:cNvSpPr>
            <a:spLocks noGrp="1"/>
          </p:cNvSpPr>
          <p:nvPr>
            <p:ph type="sldNum" sz="quarter" idx="5"/>
          </p:nvPr>
        </p:nvSpPr>
        <p:spPr/>
        <p:txBody>
          <a:bodyPr/>
          <a:lstStyle/>
          <a:p>
            <a:fld id="{FFE4C41A-FB2F-47F7-8BB5-7387EF5C14FD}" type="slidenum">
              <a:rPr lang="en-US"/>
              <a:t>26</a:t>
            </a:fld>
            <a:endParaRPr lang="en-US" dirty="0"/>
          </a:p>
        </p:txBody>
      </p:sp>
    </p:spTree>
    <p:extLst>
      <p:ext uri="{BB962C8B-B14F-4D97-AF65-F5344CB8AC3E}">
        <p14:creationId xmlns:p14="http://schemas.microsoft.com/office/powerpoint/2010/main" val="8745678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Melissa</a:t>
            </a:r>
          </a:p>
          <a:p>
            <a:r>
              <a:rPr lang="en-US" dirty="0">
                <a:cs typeface="Calibri"/>
              </a:rPr>
              <a:t>Stakeholders –communication strategy </a:t>
            </a:r>
          </a:p>
          <a:p>
            <a:r>
              <a:rPr lang="en-US" dirty="0"/>
              <a:t>Big Idea; The more you build trust with your team over time, the more they will trust you in this type of situation.</a:t>
            </a:r>
            <a:endParaRPr lang="en-US" dirty="0">
              <a:cs typeface="Calibri"/>
            </a:endParaRPr>
          </a:p>
          <a:p>
            <a:endParaRPr lang="en-US" dirty="0">
              <a:cs typeface="Calibri"/>
            </a:endParaRPr>
          </a:p>
          <a:p>
            <a:r>
              <a:rPr lang="en-US" dirty="0">
                <a:cs typeface="Calibri"/>
              </a:rPr>
              <a:t>Survey in Com Arts – students, faculty, staff, </a:t>
            </a:r>
          </a:p>
          <a:p>
            <a:endParaRPr lang="en-US" dirty="0">
              <a:cs typeface="Calibri"/>
            </a:endParaRPr>
          </a:p>
          <a:p>
            <a:r>
              <a:rPr lang="en-US" dirty="0">
                <a:cs typeface="Calibri"/>
              </a:rPr>
              <a:t>Trust issues around this conversation. Importance of building trust constantly. Harder to start building it at this point.</a:t>
            </a:r>
          </a:p>
        </p:txBody>
      </p:sp>
      <p:sp>
        <p:nvSpPr>
          <p:cNvPr id="4" name="Slide Number Placeholder 3"/>
          <p:cNvSpPr>
            <a:spLocks noGrp="1"/>
          </p:cNvSpPr>
          <p:nvPr>
            <p:ph type="sldNum" sz="quarter" idx="5"/>
          </p:nvPr>
        </p:nvSpPr>
        <p:spPr/>
        <p:txBody>
          <a:bodyPr/>
          <a:lstStyle/>
          <a:p>
            <a:fld id="{FFE4C41A-FB2F-47F7-8BB5-7387EF5C14FD}" type="slidenum">
              <a:rPr lang="en-US"/>
              <a:t>27</a:t>
            </a:fld>
            <a:endParaRPr lang="en-US" dirty="0"/>
          </a:p>
        </p:txBody>
      </p:sp>
    </p:spTree>
    <p:extLst>
      <p:ext uri="{BB962C8B-B14F-4D97-AF65-F5344CB8AC3E}">
        <p14:creationId xmlns:p14="http://schemas.microsoft.com/office/powerpoint/2010/main" val="37195261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Melissa – we have federal obligations to report</a:t>
            </a:r>
          </a:p>
          <a:p>
            <a:r>
              <a:rPr lang="en-US" dirty="0">
                <a:cs typeface="Calibri"/>
              </a:rPr>
              <a:t>Paid highest fine for Clery violations</a:t>
            </a:r>
          </a:p>
          <a:p>
            <a:r>
              <a:rPr lang="en-US" dirty="0">
                <a:cs typeface="Calibri"/>
              </a:rPr>
              <a:t>Resource: Clery Act summary and list of reportable incidences </a:t>
            </a:r>
          </a:p>
          <a:p>
            <a:endParaRPr lang="en-US" dirty="0">
              <a:cs typeface="Calibri"/>
            </a:endParaRPr>
          </a:p>
          <a:p>
            <a:r>
              <a:rPr lang="en-US" dirty="0">
                <a:cs typeface="Calibri"/>
              </a:rPr>
              <a:t>Resource: Fed agency - chart</a:t>
            </a:r>
          </a:p>
        </p:txBody>
      </p:sp>
      <p:sp>
        <p:nvSpPr>
          <p:cNvPr id="4" name="Slide Number Placeholder 3"/>
          <p:cNvSpPr>
            <a:spLocks noGrp="1"/>
          </p:cNvSpPr>
          <p:nvPr>
            <p:ph type="sldNum" sz="quarter" idx="5"/>
          </p:nvPr>
        </p:nvSpPr>
        <p:spPr/>
        <p:txBody>
          <a:bodyPr/>
          <a:lstStyle/>
          <a:p>
            <a:fld id="{FFE4C41A-FB2F-47F7-8BB5-7387EF5C14FD}" type="slidenum">
              <a:rPr lang="en-US"/>
              <a:t>28</a:t>
            </a:fld>
            <a:endParaRPr lang="en-US" dirty="0"/>
          </a:p>
        </p:txBody>
      </p:sp>
    </p:spTree>
    <p:extLst>
      <p:ext uri="{BB962C8B-B14F-4D97-AF65-F5344CB8AC3E}">
        <p14:creationId xmlns:p14="http://schemas.microsoft.com/office/powerpoint/2010/main" val="25860008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Panel</a:t>
            </a:r>
            <a:r>
              <a:rPr lang="en-US">
                <a:cs typeface="Calibri"/>
              </a:rPr>
              <a:t>: Kara</a:t>
            </a:r>
            <a:r>
              <a:rPr lang="en-US" dirty="0">
                <a:cs typeface="Calibri"/>
              </a:rPr>
              <a:t>, Katie, Deb, Theresa, Amanda</a:t>
            </a:r>
          </a:p>
        </p:txBody>
      </p:sp>
      <p:sp>
        <p:nvSpPr>
          <p:cNvPr id="4" name="Slide Number Placeholder 3"/>
          <p:cNvSpPr>
            <a:spLocks noGrp="1"/>
          </p:cNvSpPr>
          <p:nvPr>
            <p:ph type="sldNum" sz="quarter" idx="5"/>
          </p:nvPr>
        </p:nvSpPr>
        <p:spPr/>
        <p:txBody>
          <a:bodyPr/>
          <a:lstStyle/>
          <a:p>
            <a:fld id="{FFE4C41A-FB2F-47F7-8BB5-7387EF5C14FD}" type="slidenum">
              <a:rPr lang="en-US"/>
              <a:t>29</a:t>
            </a:fld>
            <a:endParaRPr lang="en-US" dirty="0"/>
          </a:p>
        </p:txBody>
      </p:sp>
    </p:spTree>
    <p:extLst>
      <p:ext uri="{BB962C8B-B14F-4D97-AF65-F5344CB8AC3E}">
        <p14:creationId xmlns:p14="http://schemas.microsoft.com/office/powerpoint/2010/main" val="2172475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Melissa </a:t>
            </a:r>
          </a:p>
        </p:txBody>
      </p:sp>
      <p:sp>
        <p:nvSpPr>
          <p:cNvPr id="4" name="Slide Number Placeholder 3"/>
          <p:cNvSpPr>
            <a:spLocks noGrp="1"/>
          </p:cNvSpPr>
          <p:nvPr>
            <p:ph type="sldNum" sz="quarter" idx="5"/>
          </p:nvPr>
        </p:nvSpPr>
        <p:spPr/>
        <p:txBody>
          <a:bodyPr/>
          <a:lstStyle/>
          <a:p>
            <a:fld id="{FFE4C41A-FB2F-47F7-8BB5-7387EF5C14FD}" type="slidenum">
              <a:rPr lang="en-US" smtClean="0"/>
              <a:t>3</a:t>
            </a:fld>
            <a:endParaRPr lang="en-US" dirty="0"/>
          </a:p>
        </p:txBody>
      </p:sp>
    </p:spTree>
    <p:extLst>
      <p:ext uri="{BB962C8B-B14F-4D97-AF65-F5344CB8AC3E}">
        <p14:creationId xmlns:p14="http://schemas.microsoft.com/office/powerpoint/2010/main" val="2962131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Kara - We will use a lot of acronyms. You may want to screenshot this or keep these handy as we will be using them throughout the presentation.</a:t>
            </a:r>
          </a:p>
        </p:txBody>
      </p:sp>
      <p:sp>
        <p:nvSpPr>
          <p:cNvPr id="4" name="Slide Number Placeholder 3"/>
          <p:cNvSpPr>
            <a:spLocks noGrp="1"/>
          </p:cNvSpPr>
          <p:nvPr>
            <p:ph type="sldNum" sz="quarter" idx="5"/>
          </p:nvPr>
        </p:nvSpPr>
        <p:spPr/>
        <p:txBody>
          <a:bodyPr/>
          <a:lstStyle/>
          <a:p>
            <a:fld id="{FFE4C41A-FB2F-47F7-8BB5-7387EF5C14FD}" type="slidenum">
              <a:rPr lang="en-US" smtClean="0"/>
              <a:t>4</a:t>
            </a:fld>
            <a:endParaRPr lang="en-US" dirty="0"/>
          </a:p>
        </p:txBody>
      </p:sp>
    </p:spTree>
    <p:extLst>
      <p:ext uri="{BB962C8B-B14F-4D97-AF65-F5344CB8AC3E}">
        <p14:creationId xmlns:p14="http://schemas.microsoft.com/office/powerpoint/2010/main" val="2902029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Kara</a:t>
            </a:r>
          </a:p>
          <a:p>
            <a:r>
              <a:rPr lang="en-US" dirty="0">
                <a:cs typeface="Calibri"/>
              </a:rPr>
              <a:t>Discuss objectives. </a:t>
            </a:r>
            <a:endParaRPr lang="en-US" dirty="0"/>
          </a:p>
          <a:p>
            <a:r>
              <a:rPr lang="en-US" dirty="0">
                <a:cs typeface="Calibri"/>
              </a:rPr>
              <a:t>First ,we want to give you an overview of each office’s respective roles in the process. So Tanya will talk a bit about OCR’s role, and then Kara will talk about AHR and HR’s roles in the process.</a:t>
            </a:r>
          </a:p>
        </p:txBody>
      </p:sp>
      <p:sp>
        <p:nvSpPr>
          <p:cNvPr id="4" name="Slide Number Placeholder 3"/>
          <p:cNvSpPr>
            <a:spLocks noGrp="1"/>
          </p:cNvSpPr>
          <p:nvPr>
            <p:ph type="sldNum" sz="quarter" idx="5"/>
          </p:nvPr>
        </p:nvSpPr>
        <p:spPr/>
        <p:txBody>
          <a:bodyPr/>
          <a:lstStyle/>
          <a:p>
            <a:fld id="{FFE4C41A-FB2F-47F7-8BB5-7387EF5C14FD}" type="slidenum">
              <a:rPr lang="en-US"/>
              <a:t>5</a:t>
            </a:fld>
            <a:endParaRPr lang="en-US" dirty="0"/>
          </a:p>
        </p:txBody>
      </p:sp>
    </p:spTree>
    <p:extLst>
      <p:ext uri="{BB962C8B-B14F-4D97-AF65-F5344CB8AC3E}">
        <p14:creationId xmlns:p14="http://schemas.microsoft.com/office/powerpoint/2010/main" val="3230554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OCR/Tanya – First, we want to give you an overview of our unit</a:t>
            </a:r>
          </a:p>
          <a:p>
            <a:endParaRPr lang="en-US" dirty="0"/>
          </a:p>
          <a:p>
            <a:r>
              <a:rPr lang="en-US" dirty="0"/>
              <a:t>What RVSM and ADP policies prohibit</a:t>
            </a:r>
          </a:p>
        </p:txBody>
      </p:sp>
      <p:sp>
        <p:nvSpPr>
          <p:cNvPr id="4" name="Slide Number Placeholder 3"/>
          <p:cNvSpPr>
            <a:spLocks noGrp="1"/>
          </p:cNvSpPr>
          <p:nvPr>
            <p:ph type="sldNum" sz="quarter" idx="5"/>
          </p:nvPr>
        </p:nvSpPr>
        <p:spPr/>
        <p:txBody>
          <a:bodyPr/>
          <a:lstStyle/>
          <a:p>
            <a:fld id="{FFE4C41A-FB2F-47F7-8BB5-7387EF5C14FD}" type="slidenum">
              <a:rPr lang="en-US" smtClean="0"/>
              <a:t>6</a:t>
            </a:fld>
            <a:endParaRPr lang="en-US" dirty="0"/>
          </a:p>
        </p:txBody>
      </p:sp>
    </p:spTree>
    <p:extLst>
      <p:ext uri="{BB962C8B-B14F-4D97-AF65-F5344CB8AC3E}">
        <p14:creationId xmlns:p14="http://schemas.microsoft.com/office/powerpoint/2010/main" val="2793904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Tanya</a:t>
            </a:r>
          </a:p>
          <a:p>
            <a:pPr marL="305435" indent="-305435">
              <a:lnSpc>
                <a:spcPct val="90000"/>
              </a:lnSpc>
              <a:spcBef>
                <a:spcPct val="20000"/>
              </a:spcBef>
              <a:spcAft>
                <a:spcPts val="600"/>
              </a:spcAft>
            </a:pPr>
            <a:r>
              <a:rPr lang="en-US" dirty="0"/>
              <a:t>OCR supports the campus community in creating and maintaining a safe environment and a culture of respect through </a:t>
            </a:r>
            <a:r>
              <a:rPr lang="en-US" b="1" dirty="0"/>
              <a:t>educating</a:t>
            </a:r>
            <a:r>
              <a:rPr lang="en-US" dirty="0"/>
              <a:t> all campus community members regarding how to prevent, identify, appropriately respond to, and report discrimination, harassment, stalking, sexual assault, and relationship violence; conducting impartial, fair, supportive, and equitable </a:t>
            </a:r>
            <a:r>
              <a:rPr lang="en-US" b="1" dirty="0"/>
              <a:t>investigations</a:t>
            </a:r>
            <a:r>
              <a:rPr lang="en-US" dirty="0"/>
              <a:t> of complaints under MSU’s Relationship Violence and Sexual Misconduct and Title IX Policy (RVSM Policy), Disability Grievance Policy, and MSU’s Anti-Discrimination Policy (ADP); and </a:t>
            </a:r>
            <a:r>
              <a:rPr lang="en-US" b="1" dirty="0"/>
              <a:t>supporting</a:t>
            </a:r>
            <a:r>
              <a:rPr lang="en-US" dirty="0"/>
              <a:t> and connecting those impacted by discrimination, harassment, relationship violence, and sexual misconduct with campus and community resources.</a:t>
            </a:r>
          </a:p>
          <a:p>
            <a:pPr>
              <a:lnSpc>
                <a:spcPct val="90000"/>
              </a:lnSpc>
              <a:spcBef>
                <a:spcPct val="20000"/>
              </a:spcBef>
              <a:spcAft>
                <a:spcPts val="600"/>
              </a:spcAft>
            </a:pPr>
            <a:endParaRPr lang="en-US" dirty="0"/>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FFE4C41A-FB2F-47F7-8BB5-7387EF5C14FD}" type="slidenum">
              <a:rPr lang="en-US"/>
              <a:t>7</a:t>
            </a:fld>
            <a:endParaRPr lang="en-US" dirty="0"/>
          </a:p>
        </p:txBody>
      </p:sp>
    </p:spTree>
    <p:extLst>
      <p:ext uri="{BB962C8B-B14F-4D97-AF65-F5344CB8AC3E}">
        <p14:creationId xmlns:p14="http://schemas.microsoft.com/office/powerpoint/2010/main" val="2134253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Amanda </a:t>
            </a:r>
            <a:endParaRPr lang="en-US" dirty="0">
              <a:cs typeface="Calibri"/>
            </a:endParaRPr>
          </a:p>
          <a:p>
            <a:pPr>
              <a:defRPr/>
            </a:pPr>
            <a:r>
              <a:rPr lang="en-US" dirty="0"/>
              <a:t>Before </a:t>
            </a:r>
            <a:r>
              <a:rPr lang="en-US" b="0" dirty="0"/>
              <a:t>we dive into the presentation, it’s important to understand where AHR and OER fit in the larger picture.</a:t>
            </a:r>
            <a:r>
              <a:rPr lang="en-US" dirty="0"/>
              <a:t> </a:t>
            </a:r>
            <a:endParaRPr lang="en-US" dirty="0">
              <a:cs typeface="Calibri"/>
            </a:endParaRPr>
          </a:p>
        </p:txBody>
      </p:sp>
      <p:sp>
        <p:nvSpPr>
          <p:cNvPr id="4" name="Slide Number Placeholder 3"/>
          <p:cNvSpPr>
            <a:spLocks noGrp="1"/>
          </p:cNvSpPr>
          <p:nvPr>
            <p:ph type="sldNum" sz="quarter" idx="5"/>
          </p:nvPr>
        </p:nvSpPr>
        <p:spPr/>
        <p:txBody>
          <a:bodyPr/>
          <a:lstStyle/>
          <a:p>
            <a:fld id="{FFE4C41A-FB2F-47F7-8BB5-7387EF5C14FD}" type="slidenum">
              <a:rPr lang="en-US" smtClean="0"/>
              <a:t>8</a:t>
            </a:fld>
            <a:endParaRPr lang="en-US" dirty="0"/>
          </a:p>
        </p:txBody>
      </p:sp>
    </p:spTree>
    <p:extLst>
      <p:ext uri="{BB962C8B-B14F-4D97-AF65-F5344CB8AC3E}">
        <p14:creationId xmlns:p14="http://schemas.microsoft.com/office/powerpoint/2010/main" val="2255516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Amanda</a:t>
            </a:r>
          </a:p>
          <a:p>
            <a:r>
              <a:rPr lang="en-US" dirty="0">
                <a:cs typeface="Calibri"/>
              </a:rPr>
              <a:t>Value statements: certain behaviors are not in alignment with university values...mutual respect, dignity, equity (pull from RVSM strategic plan)</a:t>
            </a:r>
          </a:p>
          <a:p>
            <a:endParaRPr lang="en-US" dirty="0">
              <a:cs typeface="Calibri"/>
            </a:endParaRPr>
          </a:p>
          <a:p>
            <a:r>
              <a:rPr lang="en-US" dirty="0">
                <a:cs typeface="Calibri"/>
              </a:rPr>
              <a:t>Range of behaviors can be misconduct </a:t>
            </a:r>
          </a:p>
          <a:p>
            <a:r>
              <a:rPr lang="en-US" dirty="0">
                <a:cs typeface="Calibri"/>
              </a:rPr>
              <a:t>This is not meant to include all behaviors </a:t>
            </a:r>
            <a:endParaRPr lang="en-US" dirty="0"/>
          </a:p>
        </p:txBody>
      </p:sp>
      <p:sp>
        <p:nvSpPr>
          <p:cNvPr id="4" name="Slide Number Placeholder 3"/>
          <p:cNvSpPr>
            <a:spLocks noGrp="1"/>
          </p:cNvSpPr>
          <p:nvPr>
            <p:ph type="sldNum" sz="quarter" idx="5"/>
          </p:nvPr>
        </p:nvSpPr>
        <p:spPr/>
        <p:txBody>
          <a:bodyPr/>
          <a:lstStyle/>
          <a:p>
            <a:fld id="{FFE4C41A-FB2F-47F7-8BB5-7387EF5C14FD}" type="slidenum">
              <a:rPr lang="en-US"/>
              <a:t>9</a:t>
            </a:fld>
            <a:endParaRPr lang="en-US" dirty="0"/>
          </a:p>
        </p:txBody>
      </p:sp>
    </p:spTree>
    <p:extLst>
      <p:ext uri="{BB962C8B-B14F-4D97-AF65-F5344CB8AC3E}">
        <p14:creationId xmlns:p14="http://schemas.microsoft.com/office/powerpoint/2010/main" val="1398725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3/31/2021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8687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3745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3/31/2021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91222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AAD347D-5ACD-4C99-B74B-A9C85AD731AF}" type="datetimeFigureOut">
              <a:rPr lang="en-US" smtClean="0"/>
              <a:t>3/31/2021</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57F1E4F-1CFF-5643-939E-02111984F56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945495"/>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C33680-A639-4D11-84B1-FF3AD3B3BCCB}" type="datetimeFigureOut">
              <a:rPr lang="en-US" smtClean="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7661E2-5CFC-479F-BF7E-C256FE99E0FF}" type="slidenum">
              <a:rPr lang="en-US" smtClean="0"/>
              <a:t>‹#›</a:t>
            </a:fld>
            <a:endParaRPr lang="en-US" dirty="0"/>
          </a:p>
        </p:txBody>
      </p:sp>
    </p:spTree>
    <p:extLst>
      <p:ext uri="{BB962C8B-B14F-4D97-AF65-F5344CB8AC3E}">
        <p14:creationId xmlns:p14="http://schemas.microsoft.com/office/powerpoint/2010/main" val="3792004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12614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54937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3/31/2021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17007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3/31/2021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07999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3/31/2021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607197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54962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031387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33060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798140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20351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3/31/2021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0499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6292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8127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3/31/2021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99256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44008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3/31/2021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32771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69732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3/31/2021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12353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3/31/2021</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0151932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jpeg"/><Relationship Id="rId7" Type="http://schemas.openxmlformats.org/officeDocument/2006/relationships/diagramColors" Target="../diagrams/colors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jpeg"/><Relationship Id="rId7" Type="http://schemas.openxmlformats.org/officeDocument/2006/relationships/diagramColors" Target="../diagrams/colors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mosesa@hr.msu.edu"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000" dirty="0"/>
              <a:t>Process &amp; Responsibilities</a:t>
            </a:r>
          </a:p>
        </p:txBody>
      </p:sp>
      <p:sp>
        <p:nvSpPr>
          <p:cNvPr id="2" name="Title 1"/>
          <p:cNvSpPr>
            <a:spLocks noGrp="1"/>
          </p:cNvSpPr>
          <p:nvPr>
            <p:ph type="ctrTitle"/>
          </p:nvPr>
        </p:nvSpPr>
        <p:spPr/>
        <p:txBody>
          <a:bodyPr/>
          <a:lstStyle/>
          <a:p>
            <a:r>
              <a:rPr lang="en-US" dirty="0"/>
              <a:t>Management of cases Reported TO OIE</a:t>
            </a:r>
          </a:p>
        </p:txBody>
      </p:sp>
    </p:spTree>
    <p:extLst>
      <p:ext uri="{BB962C8B-B14F-4D97-AF65-F5344CB8AC3E}">
        <p14:creationId xmlns:p14="http://schemas.microsoft.com/office/powerpoint/2010/main" val="401567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CDC724C-8FA3-4874-A19C-9DA82378E82C}"/>
              </a:ext>
            </a:extLst>
          </p:cNvPr>
          <p:cNvSpPr txBox="1">
            <a:spLocks/>
          </p:cNvSpPr>
          <p:nvPr/>
        </p:nvSpPr>
        <p:spPr>
          <a:xfrm>
            <a:off x="7688530" y="2016725"/>
            <a:ext cx="4991948" cy="3981292"/>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US" sz="2000" b="1" dirty="0">
                <a:ea typeface="+mn-lt"/>
                <a:cs typeface="+mn-lt"/>
              </a:rPr>
              <a:t>Faculty &amp; Academic Staff</a:t>
            </a:r>
          </a:p>
          <a:p>
            <a:pPr marL="305435" indent="-305435"/>
            <a:r>
              <a:rPr lang="en-US" sz="2000" dirty="0">
                <a:ea typeface="+mn-lt"/>
                <a:cs typeface="+mn-lt"/>
              </a:rPr>
              <a:t>Faculty Rights and Responsibilities </a:t>
            </a:r>
          </a:p>
          <a:p>
            <a:pPr marL="305435" indent="-305435"/>
            <a:r>
              <a:rPr lang="en-US" sz="2000" dirty="0">
                <a:ea typeface="+mn-lt"/>
                <a:cs typeface="+mn-lt"/>
              </a:rPr>
              <a:t>Code of Teaching Responsibility</a:t>
            </a:r>
          </a:p>
          <a:p>
            <a:pPr marL="305435" indent="-305435"/>
            <a:r>
              <a:rPr lang="en-US" sz="2000" dirty="0">
                <a:ea typeface="+mn-lt"/>
                <a:cs typeface="+mn-lt"/>
              </a:rPr>
              <a:t>Consensual Amorous or Sexual </a:t>
            </a:r>
          </a:p>
          <a:p>
            <a:pPr marL="0" indent="0">
              <a:buNone/>
            </a:pPr>
            <a:r>
              <a:rPr lang="en-US" sz="2000" dirty="0">
                <a:ea typeface="+mn-lt"/>
                <a:cs typeface="+mn-lt"/>
              </a:rPr>
              <a:t>     Relationships with Students</a:t>
            </a:r>
          </a:p>
          <a:p>
            <a:pPr marL="305435" indent="-305435"/>
            <a:r>
              <a:rPr lang="en-US" sz="2000" dirty="0">
                <a:ea typeface="+mn-lt"/>
                <a:cs typeface="+mn-lt"/>
              </a:rPr>
              <a:t>Outside Work for Pay</a:t>
            </a:r>
          </a:p>
          <a:p>
            <a:pPr marL="305435" indent="-305435"/>
            <a:r>
              <a:rPr lang="en-US" sz="2000" dirty="0">
                <a:ea typeface="+mn-lt"/>
                <a:cs typeface="+mn-lt"/>
              </a:rPr>
              <a:t>Research Misconduct</a:t>
            </a:r>
            <a:endParaRPr lang="en-US" sz="2000" dirty="0"/>
          </a:p>
          <a:p>
            <a:pPr marL="0" indent="0">
              <a:buNone/>
            </a:pPr>
            <a:endParaRPr lang="en-US" dirty="0"/>
          </a:p>
        </p:txBody>
      </p:sp>
      <p:sp>
        <p:nvSpPr>
          <p:cNvPr id="3" name="Content Placeholder 2">
            <a:extLst>
              <a:ext uri="{FF2B5EF4-FFF2-40B4-BE49-F238E27FC236}">
                <a16:creationId xmlns:a16="http://schemas.microsoft.com/office/drawing/2014/main" id="{55263D21-8AA9-4C94-B265-7110811C285C}"/>
              </a:ext>
            </a:extLst>
          </p:cNvPr>
          <p:cNvSpPr>
            <a:spLocks noGrp="1"/>
          </p:cNvSpPr>
          <p:nvPr>
            <p:ph idx="1"/>
          </p:nvPr>
        </p:nvSpPr>
        <p:spPr>
          <a:xfrm>
            <a:off x="581192" y="2553473"/>
            <a:ext cx="7394885" cy="3803654"/>
          </a:xfrm>
        </p:spPr>
        <p:txBody>
          <a:bodyPr vert="horz" lIns="91440" tIns="45720" rIns="91440" bIns="45720" rtlCol="0" anchor="ctr">
            <a:noAutofit/>
          </a:bodyPr>
          <a:lstStyle/>
          <a:p>
            <a:pPr marL="0" indent="0">
              <a:buNone/>
            </a:pPr>
            <a:endParaRPr lang="en-US" dirty="0">
              <a:ea typeface="+mn-lt"/>
              <a:cs typeface="+mn-lt"/>
            </a:endParaRPr>
          </a:p>
          <a:p>
            <a:pPr marL="0" indent="0">
              <a:buNone/>
            </a:pPr>
            <a:r>
              <a:rPr lang="en-US" sz="2000" b="1" dirty="0">
                <a:ea typeface="+mn-lt"/>
                <a:cs typeface="+mn-lt"/>
              </a:rPr>
              <a:t>University-Wide</a:t>
            </a:r>
          </a:p>
          <a:p>
            <a:pPr marL="305435" indent="-305435"/>
            <a:r>
              <a:rPr lang="en-US" sz="2000" b="1" u="sng" dirty="0">
                <a:ea typeface="+mn-lt"/>
                <a:cs typeface="+mn-lt"/>
              </a:rPr>
              <a:t>Relationship Violence and Sexual Misconduct &amp; Title IX Policy</a:t>
            </a:r>
          </a:p>
          <a:p>
            <a:pPr marL="305435" indent="-305435"/>
            <a:r>
              <a:rPr lang="en-US" sz="2000" b="1" u="sng" dirty="0">
                <a:solidFill>
                  <a:schemeClr val="tx1"/>
                </a:solidFill>
                <a:ea typeface="+mn-lt"/>
                <a:cs typeface="+mn-lt"/>
              </a:rPr>
              <a:t>Anti-</a:t>
            </a:r>
            <a:r>
              <a:rPr lang="en-US" sz="2000" b="1" u="sng" dirty="0">
                <a:ea typeface="+mn-lt"/>
                <a:cs typeface="+mn-lt"/>
              </a:rPr>
              <a:t>Discrimination Policy</a:t>
            </a:r>
          </a:p>
          <a:p>
            <a:pPr marL="305435" indent="-305435"/>
            <a:r>
              <a:rPr lang="en-US" sz="2000" dirty="0">
                <a:ea typeface="+mn-lt"/>
                <a:cs typeface="+mn-lt"/>
              </a:rPr>
              <a:t>Acceptable Use Policy for MSU Information Technology</a:t>
            </a:r>
          </a:p>
          <a:p>
            <a:pPr marL="305435" indent="-305435"/>
            <a:r>
              <a:rPr lang="en-US" sz="2000" dirty="0">
                <a:ea typeface="+mn-lt"/>
                <a:cs typeface="+mn-lt"/>
              </a:rPr>
              <a:t>Occupational Health and Safety Rules &amp; Regulations</a:t>
            </a:r>
          </a:p>
          <a:p>
            <a:pPr marL="305435" indent="-305435"/>
            <a:endParaRPr lang="en-US" sz="2000" dirty="0">
              <a:ea typeface="+mn-lt"/>
              <a:cs typeface="+mn-lt"/>
            </a:endParaRPr>
          </a:p>
          <a:p>
            <a:pPr marL="0" indent="0">
              <a:buNone/>
            </a:pPr>
            <a:r>
              <a:rPr lang="en-US" sz="2000" b="1" dirty="0">
                <a:ea typeface="+mn-lt"/>
                <a:cs typeface="+mn-lt"/>
              </a:rPr>
              <a:t>Support Staff</a:t>
            </a:r>
          </a:p>
          <a:p>
            <a:pPr marL="305435" indent="-305435"/>
            <a:r>
              <a:rPr lang="en-US" sz="2000" dirty="0">
                <a:ea typeface="+mn-lt"/>
                <a:cs typeface="+mn-lt"/>
              </a:rPr>
              <a:t>Support Staff Rules Governing Personal </a:t>
            </a:r>
          </a:p>
          <a:p>
            <a:pPr marL="0" indent="0">
              <a:buNone/>
            </a:pPr>
            <a:r>
              <a:rPr lang="en-US" sz="2000" dirty="0">
                <a:ea typeface="+mn-lt"/>
                <a:cs typeface="+mn-lt"/>
              </a:rPr>
              <a:t>	Conduct of Employees</a:t>
            </a:r>
            <a:endParaRPr lang="en-US" sz="2000" dirty="0"/>
          </a:p>
          <a:p>
            <a:pPr marL="305435" indent="-305435"/>
            <a:endParaRPr lang="en-US" dirty="0">
              <a:ea typeface="+mn-lt"/>
              <a:cs typeface="+mn-lt"/>
            </a:endParaRPr>
          </a:p>
          <a:p>
            <a:pPr marL="305435" indent="-305435"/>
            <a:endParaRPr lang="en-US" dirty="0"/>
          </a:p>
        </p:txBody>
      </p:sp>
      <p:sp>
        <p:nvSpPr>
          <p:cNvPr id="2" name="Title 1">
            <a:extLst>
              <a:ext uri="{FF2B5EF4-FFF2-40B4-BE49-F238E27FC236}">
                <a16:creationId xmlns:a16="http://schemas.microsoft.com/office/drawing/2014/main" id="{5724772A-CACC-48B8-8BB2-E00D32EC8B1F}"/>
              </a:ext>
            </a:extLst>
          </p:cNvPr>
          <p:cNvSpPr>
            <a:spLocks noGrp="1"/>
          </p:cNvSpPr>
          <p:nvPr>
            <p:ph type="title"/>
          </p:nvPr>
        </p:nvSpPr>
        <p:spPr/>
        <p:txBody>
          <a:bodyPr/>
          <a:lstStyle/>
          <a:p>
            <a:r>
              <a:rPr lang="en-US" dirty="0"/>
              <a:t>Policy Overview</a:t>
            </a:r>
          </a:p>
        </p:txBody>
      </p:sp>
    </p:spTree>
    <p:extLst>
      <p:ext uri="{BB962C8B-B14F-4D97-AF65-F5344CB8AC3E}">
        <p14:creationId xmlns:p14="http://schemas.microsoft.com/office/powerpoint/2010/main" val="2780025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1">
            <a:extLst>
              <a:ext uri="{FF2B5EF4-FFF2-40B4-BE49-F238E27FC236}">
                <a16:creationId xmlns:a16="http://schemas.microsoft.com/office/drawing/2014/main" id="{438763D5-53A8-4A1C-BF3E-D72BABF53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7" descr="Calendar on table">
            <a:extLst>
              <a:ext uri="{FF2B5EF4-FFF2-40B4-BE49-F238E27FC236}">
                <a16:creationId xmlns:a16="http://schemas.microsoft.com/office/drawing/2014/main" id="{894446BD-F637-4420-B5E7-5C7FE525A906}"/>
              </a:ext>
            </a:extLst>
          </p:cNvPr>
          <p:cNvPicPr>
            <a:picLocks noChangeAspect="1"/>
          </p:cNvPicPr>
          <p:nvPr/>
        </p:nvPicPr>
        <p:blipFill rotWithShape="1">
          <a:blip r:embed="rId3">
            <a:duotone>
              <a:schemeClr val="bg2">
                <a:shade val="45000"/>
                <a:satMod val="135000"/>
              </a:schemeClr>
              <a:prstClr val="white"/>
            </a:duotone>
            <a:alphaModFix amt="35000"/>
          </a:blip>
          <a:srcRect r="-2" b="15603"/>
          <a:stretch/>
        </p:blipFill>
        <p:spPr>
          <a:xfrm>
            <a:off x="20" y="10"/>
            <a:ext cx="12191980" cy="6857990"/>
          </a:xfrm>
          <a:prstGeom prst="rect">
            <a:avLst/>
          </a:prstGeom>
        </p:spPr>
      </p:pic>
      <p:sp>
        <p:nvSpPr>
          <p:cNvPr id="21" name="Rectangle 13">
            <a:extLst>
              <a:ext uri="{FF2B5EF4-FFF2-40B4-BE49-F238E27FC236}">
                <a16:creationId xmlns:a16="http://schemas.microsoft.com/office/drawing/2014/main" id="{EEBEB7E8-4B64-490D-A83D-540AD0C72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22" name="Group 15">
            <a:extLst>
              <a:ext uri="{FF2B5EF4-FFF2-40B4-BE49-F238E27FC236}">
                <a16:creationId xmlns:a16="http://schemas.microsoft.com/office/drawing/2014/main" id="{64AFD253-126B-4FAA-94E2-29EEBBD2E37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7" name="Rectangle 16">
              <a:extLst>
                <a:ext uri="{FF2B5EF4-FFF2-40B4-BE49-F238E27FC236}">
                  <a16:creationId xmlns:a16="http://schemas.microsoft.com/office/drawing/2014/main" id="{061302C2-B252-4CB4-92F9-D928568886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17">
              <a:extLst>
                <a:ext uri="{FF2B5EF4-FFF2-40B4-BE49-F238E27FC236}">
                  <a16:creationId xmlns:a16="http://schemas.microsoft.com/office/drawing/2014/main" id="{4861A19A-3473-4808-B777-ACCD70131D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A224BB11-D0CC-4362-B571-4EC972FE3B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graphicFrame>
        <p:nvGraphicFramePr>
          <p:cNvPr id="25" name="Content Placeholder 5" descr="Report Submitted to OIE: Initial Assessment:&#10;Outreach&#10;Closure Considerations&#10;Notifications to Other Units&#10;Referrals">
            <a:extLst>
              <a:ext uri="{FF2B5EF4-FFF2-40B4-BE49-F238E27FC236}">
                <a16:creationId xmlns:a16="http://schemas.microsoft.com/office/drawing/2014/main" id="{42769235-2BA2-49E5-972B-D914216F73D9}"/>
              </a:ext>
            </a:extLst>
          </p:cNvPr>
          <p:cNvGraphicFramePr>
            <a:graphicFrameLocks noGrp="1"/>
          </p:cNvGraphicFramePr>
          <p:nvPr>
            <p:ph idx="1"/>
            <p:extLst>
              <p:ext uri="{D42A27DB-BD31-4B8C-83A1-F6EECF244321}">
                <p14:modId xmlns:p14="http://schemas.microsoft.com/office/powerpoint/2010/main" val="2526091264"/>
              </p:ext>
            </p:extLst>
          </p:nvPr>
        </p:nvGraphicFramePr>
        <p:xfrm>
          <a:off x="581192" y="2434496"/>
          <a:ext cx="11029615" cy="36783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a:extLst>
              <a:ext uri="{FF2B5EF4-FFF2-40B4-BE49-F238E27FC236}">
                <a16:creationId xmlns:a16="http://schemas.microsoft.com/office/drawing/2014/main" id="{2F6A4CB3-B1CC-4F5A-994D-BC327C229118}"/>
              </a:ext>
            </a:extLst>
          </p:cNvPr>
          <p:cNvSpPr>
            <a:spLocks noGrp="1"/>
          </p:cNvSpPr>
          <p:nvPr>
            <p:ph type="title"/>
          </p:nvPr>
        </p:nvSpPr>
        <p:spPr>
          <a:xfrm>
            <a:off x="581192" y="702156"/>
            <a:ext cx="11029616" cy="1013800"/>
          </a:xfrm>
        </p:spPr>
        <p:txBody>
          <a:bodyPr vert="horz" lIns="91440" tIns="45720" rIns="91440" bIns="45720" rtlCol="0" anchor="b">
            <a:normAutofit/>
          </a:bodyPr>
          <a:lstStyle/>
          <a:p>
            <a:r>
              <a:rPr lang="en-US" dirty="0"/>
              <a:t>Report Submitted to OIE: Initial Assessment</a:t>
            </a:r>
          </a:p>
        </p:txBody>
      </p:sp>
    </p:spTree>
    <p:extLst>
      <p:ext uri="{BB962C8B-B14F-4D97-AF65-F5344CB8AC3E}">
        <p14:creationId xmlns:p14="http://schemas.microsoft.com/office/powerpoint/2010/main" val="2643850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38763D5-53A8-4A1C-BF3E-D72BABF53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descr="Glasses on top of a book">
            <a:extLst>
              <a:ext uri="{FF2B5EF4-FFF2-40B4-BE49-F238E27FC236}">
                <a16:creationId xmlns:a16="http://schemas.microsoft.com/office/drawing/2014/main" id="{0F274582-F275-43DC-82F7-12C825FAD49D}"/>
              </a:ext>
            </a:extLst>
          </p:cNvPr>
          <p:cNvPicPr>
            <a:picLocks noChangeAspect="1"/>
          </p:cNvPicPr>
          <p:nvPr/>
        </p:nvPicPr>
        <p:blipFill rotWithShape="1">
          <a:blip r:embed="rId3">
            <a:duotone>
              <a:schemeClr val="bg2">
                <a:shade val="45000"/>
                <a:satMod val="135000"/>
              </a:schemeClr>
              <a:prstClr val="white"/>
            </a:duotone>
            <a:alphaModFix amt="35000"/>
          </a:blip>
          <a:srcRect t="9175" r="-2" b="5867"/>
          <a:stretch/>
        </p:blipFill>
        <p:spPr>
          <a:xfrm>
            <a:off x="20" y="10"/>
            <a:ext cx="12191980" cy="6857990"/>
          </a:xfrm>
          <a:prstGeom prst="rect">
            <a:avLst/>
          </a:prstGeom>
        </p:spPr>
      </p:pic>
      <p:sp>
        <p:nvSpPr>
          <p:cNvPr id="23" name="Rectangle 22">
            <a:extLst>
              <a:ext uri="{FF2B5EF4-FFF2-40B4-BE49-F238E27FC236}">
                <a16:creationId xmlns:a16="http://schemas.microsoft.com/office/drawing/2014/main" id="{EEBEB7E8-4B64-490D-A83D-540AD0C72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25" name="Group 24">
            <a:extLst>
              <a:ext uri="{FF2B5EF4-FFF2-40B4-BE49-F238E27FC236}">
                <a16:creationId xmlns:a16="http://schemas.microsoft.com/office/drawing/2014/main" id="{64AFD253-126B-4FAA-94E2-29EEBBD2E37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26" name="Rectangle 25">
              <a:extLst>
                <a:ext uri="{FF2B5EF4-FFF2-40B4-BE49-F238E27FC236}">
                  <a16:creationId xmlns:a16="http://schemas.microsoft.com/office/drawing/2014/main" id="{061302C2-B252-4CB4-92F9-D928568886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4861A19A-3473-4808-B777-ACCD70131D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A224BB11-D0CC-4362-B571-4EC972FE3B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3" name="Content Placeholder 2">
            <a:extLst>
              <a:ext uri="{FF2B5EF4-FFF2-40B4-BE49-F238E27FC236}">
                <a16:creationId xmlns:a16="http://schemas.microsoft.com/office/drawing/2014/main" id="{97BC6B3A-B2EA-4BBE-9D17-AC535B1956B3}"/>
              </a:ext>
            </a:extLst>
          </p:cNvPr>
          <p:cNvSpPr>
            <a:spLocks noGrp="1"/>
          </p:cNvSpPr>
          <p:nvPr>
            <p:ph idx="1"/>
          </p:nvPr>
        </p:nvSpPr>
        <p:spPr>
          <a:xfrm>
            <a:off x="-112118" y="5996686"/>
            <a:ext cx="3942377" cy="716567"/>
          </a:xfrm>
        </p:spPr>
        <p:txBody>
          <a:bodyPr>
            <a:normAutofit/>
          </a:bodyPr>
          <a:lstStyle/>
          <a:p>
            <a:pPr marL="324485" lvl="1" indent="0">
              <a:buNone/>
            </a:pPr>
            <a:r>
              <a:rPr lang="en-US" dirty="0"/>
              <a:t>*AHR: If the respondent is FAS              </a:t>
            </a:r>
          </a:p>
          <a:p>
            <a:pPr marL="324485" lvl="1" indent="0">
              <a:buNone/>
            </a:pPr>
            <a:r>
              <a:rPr lang="en-US" dirty="0"/>
              <a:t> OER: If the respondent is Support Staff</a:t>
            </a:r>
          </a:p>
        </p:txBody>
      </p:sp>
      <p:graphicFrame>
        <p:nvGraphicFramePr>
          <p:cNvPr id="159" name="Diagram 159" descr="OIE Notification of Reported Behavior&#10;Left to Right on Arrow: Consult with AHR or OER to review (Do Not Investigate), next box; Consider whether interim action may be needed, next box; Do not retaliate">
            <a:extLst>
              <a:ext uri="{FF2B5EF4-FFF2-40B4-BE49-F238E27FC236}">
                <a16:creationId xmlns:a16="http://schemas.microsoft.com/office/drawing/2014/main" id="{F8C0B9F4-4F40-4F2F-941B-4FFC0C36167B}"/>
              </a:ext>
            </a:extLst>
          </p:cNvPr>
          <p:cNvGraphicFramePr/>
          <p:nvPr>
            <p:extLst>
              <p:ext uri="{D42A27DB-BD31-4B8C-83A1-F6EECF244321}">
                <p14:modId xmlns:p14="http://schemas.microsoft.com/office/powerpoint/2010/main" val="2806820543"/>
              </p:ext>
            </p:extLst>
          </p:nvPr>
        </p:nvGraphicFramePr>
        <p:xfrm>
          <a:off x="2261040" y="2053887"/>
          <a:ext cx="9134014" cy="45489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23" name="TextBox 1222">
            <a:extLst>
              <a:ext uri="{FF2B5EF4-FFF2-40B4-BE49-F238E27FC236}">
                <a16:creationId xmlns:a16="http://schemas.microsoft.com/office/drawing/2014/main" id="{C82B4388-07D3-4928-B47B-01E0E1F43920}"/>
              </a:ext>
            </a:extLst>
          </p:cNvPr>
          <p:cNvSpPr txBox="1"/>
          <p:nvPr/>
        </p:nvSpPr>
        <p:spPr>
          <a:xfrm>
            <a:off x="274108" y="2253191"/>
            <a:ext cx="2743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OIE Notification to Senior Admins, AHR or OER*</a:t>
            </a:r>
          </a:p>
          <a:p>
            <a:pPr algn="l"/>
            <a:endParaRPr lang="en-US" dirty="0"/>
          </a:p>
        </p:txBody>
      </p:sp>
      <p:sp>
        <p:nvSpPr>
          <p:cNvPr id="2" name="Title 1">
            <a:extLst>
              <a:ext uri="{FF2B5EF4-FFF2-40B4-BE49-F238E27FC236}">
                <a16:creationId xmlns:a16="http://schemas.microsoft.com/office/drawing/2014/main" id="{9B74D12C-E619-4F84-851E-AF188FBD09DF}"/>
              </a:ext>
            </a:extLst>
          </p:cNvPr>
          <p:cNvSpPr>
            <a:spLocks noGrp="1"/>
          </p:cNvSpPr>
          <p:nvPr>
            <p:ph type="title"/>
          </p:nvPr>
        </p:nvSpPr>
        <p:spPr>
          <a:xfrm>
            <a:off x="581192" y="702156"/>
            <a:ext cx="11029616" cy="1013800"/>
          </a:xfrm>
        </p:spPr>
        <p:txBody>
          <a:bodyPr>
            <a:normAutofit/>
          </a:bodyPr>
          <a:lstStyle/>
          <a:p>
            <a:r>
              <a:rPr lang="en-US" dirty="0"/>
              <a:t>OIE Notification of Reported Behavior</a:t>
            </a:r>
          </a:p>
        </p:txBody>
      </p:sp>
    </p:spTree>
    <p:extLst>
      <p:ext uri="{BB962C8B-B14F-4D97-AF65-F5344CB8AC3E}">
        <p14:creationId xmlns:p14="http://schemas.microsoft.com/office/powerpoint/2010/main" val="837908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Image of example of OIE initial notification email">
            <a:extLst>
              <a:ext uri="{FF2B5EF4-FFF2-40B4-BE49-F238E27FC236}">
                <a16:creationId xmlns:a16="http://schemas.microsoft.com/office/drawing/2014/main" id="{E2DF411E-A835-4806-88ED-A9AA3577954B}"/>
              </a:ext>
            </a:extLst>
          </p:cNvPr>
          <p:cNvSpPr>
            <a:spLocks noGrp="1"/>
          </p:cNvSpPr>
          <p:nvPr>
            <p:ph idx="1"/>
          </p:nvPr>
        </p:nvSpPr>
        <p:spPr>
          <a:xfrm>
            <a:off x="581192" y="1849817"/>
            <a:ext cx="11029615" cy="4469057"/>
          </a:xfrm>
        </p:spPr>
        <p:txBody>
          <a:bodyPr>
            <a:normAutofit/>
          </a:bodyPr>
          <a:lstStyle/>
          <a:p>
            <a:pPr marL="0" indent="0">
              <a:buNone/>
            </a:pPr>
            <a:endParaRPr lang="en-US" dirty="0"/>
          </a:p>
          <a:p>
            <a:pPr marL="305435" indent="-305435">
              <a:buNone/>
            </a:pPr>
            <a:r>
              <a:rPr lang="en-US" dirty="0">
                <a:ea typeface="+mn-lt"/>
                <a:cs typeface="+mn-lt"/>
              </a:rPr>
              <a:t>  </a:t>
            </a:r>
            <a:endParaRPr lang="en-US" dirty="0"/>
          </a:p>
          <a:p>
            <a:pPr marL="305435" indent="-305435">
              <a:buNone/>
            </a:pPr>
            <a:endParaRPr lang="en-US" dirty="0"/>
          </a:p>
        </p:txBody>
      </p:sp>
      <p:sp>
        <p:nvSpPr>
          <p:cNvPr id="4" name="TextBox 3">
            <a:extLst>
              <a:ext uri="{FF2B5EF4-FFF2-40B4-BE49-F238E27FC236}">
                <a16:creationId xmlns:a16="http://schemas.microsoft.com/office/drawing/2014/main" id="{568EE7F9-DE2C-42F1-B8F1-A642E5D2A102}"/>
              </a:ext>
            </a:extLst>
          </p:cNvPr>
          <p:cNvSpPr txBox="1"/>
          <p:nvPr/>
        </p:nvSpPr>
        <p:spPr>
          <a:xfrm>
            <a:off x="581192" y="1849817"/>
            <a:ext cx="10843164" cy="5293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000" b="1" dirty="0">
              <a:solidFill>
                <a:srgbClr val="3D3D3D"/>
              </a:solidFill>
              <a:cs typeface="Arial"/>
            </a:endParaRPr>
          </a:p>
          <a:p>
            <a:r>
              <a:rPr lang="en-US" sz="2000" b="1" dirty="0">
                <a:solidFill>
                  <a:srgbClr val="3D3D3D"/>
                </a:solidFill>
                <a:cs typeface="Arial"/>
              </a:rPr>
              <a:t>From: </a:t>
            </a:r>
            <a:r>
              <a:rPr lang="en-US" sz="2000" dirty="0">
                <a:solidFill>
                  <a:srgbClr val="3D3D3D"/>
                </a:solidFill>
                <a:cs typeface="Arial"/>
              </a:rPr>
              <a:t>OIE</a:t>
            </a:r>
            <a:endParaRPr lang="en-US" sz="2000" dirty="0">
              <a:solidFill>
                <a:srgbClr val="000000"/>
              </a:solidFill>
              <a:cs typeface="Arial"/>
            </a:endParaRPr>
          </a:p>
          <a:p>
            <a:r>
              <a:rPr lang="en-US" sz="2000" b="1" dirty="0">
                <a:solidFill>
                  <a:srgbClr val="3D3D3D"/>
                </a:solidFill>
                <a:cs typeface="Arial"/>
              </a:rPr>
              <a:t>To: </a:t>
            </a:r>
            <a:r>
              <a:rPr lang="en-US" sz="2000" dirty="0">
                <a:solidFill>
                  <a:srgbClr val="3D3D3D"/>
                </a:solidFill>
                <a:cs typeface="Arial"/>
              </a:rPr>
              <a:t>You</a:t>
            </a:r>
            <a:endParaRPr lang="en-US" sz="2000" dirty="0">
              <a:solidFill>
                <a:srgbClr val="000000"/>
              </a:solidFill>
              <a:cs typeface="Arial"/>
            </a:endParaRPr>
          </a:p>
          <a:p>
            <a:r>
              <a:rPr lang="en-US" sz="2000" b="1" dirty="0">
                <a:solidFill>
                  <a:srgbClr val="3D3D3D"/>
                </a:solidFill>
                <a:cs typeface="Arial"/>
              </a:rPr>
              <a:t>Subject:</a:t>
            </a:r>
            <a:r>
              <a:rPr lang="en-US" sz="2000" dirty="0">
                <a:solidFill>
                  <a:srgbClr val="3D3D3D"/>
                </a:solidFill>
                <a:cs typeface="Arial"/>
              </a:rPr>
              <a:t> Notification - OIE Case No [2021-00XXX]</a:t>
            </a:r>
            <a:r>
              <a:rPr lang="en-US" sz="2000" dirty="0">
                <a:cs typeface="Arial"/>
              </a:rPr>
              <a:t>​</a:t>
            </a:r>
            <a:endParaRPr lang="en-US" sz="2000" dirty="0"/>
          </a:p>
          <a:p>
            <a:endParaRPr lang="en-US" sz="2000" dirty="0">
              <a:solidFill>
                <a:srgbClr val="000000"/>
              </a:solidFill>
              <a:cs typeface="Arial"/>
            </a:endParaRPr>
          </a:p>
          <a:p>
            <a:r>
              <a:rPr lang="en-US" sz="2000" dirty="0">
                <a:solidFill>
                  <a:srgbClr val="3D3D3D"/>
                </a:solidFill>
                <a:cs typeface="Arial"/>
              </a:rPr>
              <a:t>Hello, </a:t>
            </a:r>
            <a:r>
              <a:rPr lang="en-US" sz="2000" dirty="0">
                <a:cs typeface="Arial"/>
              </a:rPr>
              <a:t>​</a:t>
            </a:r>
          </a:p>
          <a:p>
            <a:r>
              <a:rPr lang="en-US" sz="2000" dirty="0">
                <a:solidFill>
                  <a:srgbClr val="3D3D3D"/>
                </a:solidFill>
                <a:cs typeface="Arial"/>
              </a:rPr>
              <a:t>My name is </a:t>
            </a:r>
            <a:r>
              <a:rPr lang="en-US" sz="2000" u="sng" dirty="0">
                <a:solidFill>
                  <a:srgbClr val="3D3D3D"/>
                </a:solidFill>
                <a:cs typeface="Arial"/>
              </a:rPr>
              <a:t>(NAME)</a:t>
            </a:r>
            <a:r>
              <a:rPr lang="en-US" sz="2000" dirty="0">
                <a:solidFill>
                  <a:srgbClr val="3D3D3D"/>
                </a:solidFill>
                <a:cs typeface="Arial"/>
              </a:rPr>
              <a:t>.  I am a Case Manager with the Office of Institutional Equity (OIE).  OIE is responsible for investigating possible violations of the Relationship Violence &amp; Sexual Misconduct Policy (RVSM) and the Anti-Discrimination Policy (ADP). </a:t>
            </a:r>
            <a:r>
              <a:rPr lang="en-US" sz="2000" dirty="0">
                <a:cs typeface="Arial"/>
              </a:rPr>
              <a:t>​</a:t>
            </a:r>
          </a:p>
          <a:p>
            <a:endParaRPr lang="en-US" sz="2000" dirty="0">
              <a:solidFill>
                <a:srgbClr val="000000"/>
              </a:solidFill>
              <a:cs typeface="Arial"/>
            </a:endParaRPr>
          </a:p>
          <a:p>
            <a:r>
              <a:rPr lang="en-US" sz="2000" dirty="0">
                <a:solidFill>
                  <a:srgbClr val="3D3D3D"/>
                </a:solidFill>
                <a:cs typeface="Arial"/>
              </a:rPr>
              <a:t>OIE received a report that</a:t>
            </a:r>
            <a:r>
              <a:rPr lang="en-US" sz="2000" dirty="0">
                <a:solidFill>
                  <a:srgbClr val="3D3D3D"/>
                </a:solidFill>
                <a:highlight>
                  <a:srgbClr val="FFFF00"/>
                </a:highlight>
                <a:cs typeface="Arial"/>
              </a:rPr>
              <a:t> </a:t>
            </a:r>
            <a:r>
              <a:rPr lang="en-US" sz="2000" b="1" dirty="0">
                <a:solidFill>
                  <a:srgbClr val="3D3D3D"/>
                </a:solidFill>
                <a:highlight>
                  <a:srgbClr val="FFFF00"/>
                </a:highlight>
                <a:cs typeface="Arial"/>
              </a:rPr>
              <a:t>(NAME), Associate Professor-Tenure System in the DEPARTMENT</a:t>
            </a:r>
            <a:r>
              <a:rPr lang="en-US" sz="2000" dirty="0">
                <a:solidFill>
                  <a:srgbClr val="3D3D3D"/>
                </a:solidFill>
                <a:cs typeface="Arial"/>
              </a:rPr>
              <a:t> may have been subject to professionalism concerns by </a:t>
            </a:r>
            <a:r>
              <a:rPr lang="en-US" sz="2000" b="1" dirty="0">
                <a:solidFill>
                  <a:srgbClr val="3D3D3D"/>
                </a:solidFill>
                <a:highlight>
                  <a:srgbClr val="FFFF00"/>
                </a:highlight>
                <a:cs typeface="Arial"/>
              </a:rPr>
              <a:t>NAME, Professor-Tenure System in the DEPARTMENT.</a:t>
            </a:r>
            <a:r>
              <a:rPr lang="en-US" sz="2000" dirty="0">
                <a:solidFill>
                  <a:srgbClr val="3D3D3D"/>
                </a:solidFill>
                <a:highlight>
                  <a:srgbClr val="FFFF00"/>
                </a:highlight>
                <a:cs typeface="Arial"/>
              </a:rPr>
              <a:t> </a:t>
            </a:r>
            <a:r>
              <a:rPr lang="en-US" sz="2000" dirty="0">
                <a:solidFill>
                  <a:srgbClr val="3D3D3D"/>
                </a:solidFill>
                <a:cs typeface="Arial"/>
              </a:rPr>
              <a:t>At the present time, OIE is aware of the following relevant information: </a:t>
            </a:r>
            <a:r>
              <a:rPr lang="en-US" sz="2000" dirty="0">
                <a:cs typeface="Arial"/>
              </a:rPr>
              <a:t>​</a:t>
            </a:r>
          </a:p>
          <a:p>
            <a:pPr lvl="2">
              <a:buChar char="•"/>
            </a:pPr>
            <a:r>
              <a:rPr lang="en-US" sz="2000" b="1" dirty="0">
                <a:solidFill>
                  <a:srgbClr val="3D3D3D"/>
                </a:solidFill>
                <a:highlight>
                  <a:srgbClr val="FFFF00"/>
                </a:highlight>
                <a:cs typeface="Arial"/>
              </a:rPr>
              <a:t>Reported behavior </a:t>
            </a:r>
            <a:r>
              <a:rPr lang="en-US" sz="2000" dirty="0">
                <a:cs typeface="Arial"/>
              </a:rPr>
              <a:t>​</a:t>
            </a:r>
            <a:endParaRPr lang="en-US" dirty="0"/>
          </a:p>
          <a:p>
            <a:pPr lvl="2">
              <a:buChar char="•"/>
            </a:pPr>
            <a:endParaRPr lang="en-US" sz="2000" dirty="0">
              <a:cs typeface="Arial"/>
            </a:endParaRPr>
          </a:p>
          <a:p>
            <a:pPr lvl="2">
              <a:buChar char="•"/>
            </a:pPr>
            <a:endParaRPr lang="en-US" dirty="0">
              <a:cs typeface="Arial"/>
            </a:endParaRPr>
          </a:p>
        </p:txBody>
      </p:sp>
      <p:sp>
        <p:nvSpPr>
          <p:cNvPr id="2" name="Title 1">
            <a:extLst>
              <a:ext uri="{FF2B5EF4-FFF2-40B4-BE49-F238E27FC236}">
                <a16:creationId xmlns:a16="http://schemas.microsoft.com/office/drawing/2014/main" id="{77F91043-572F-44C2-8924-A7843DA9C5B1}"/>
              </a:ext>
            </a:extLst>
          </p:cNvPr>
          <p:cNvSpPr>
            <a:spLocks noGrp="1"/>
          </p:cNvSpPr>
          <p:nvPr>
            <p:ph type="title"/>
          </p:nvPr>
        </p:nvSpPr>
        <p:spPr/>
        <p:txBody>
          <a:bodyPr/>
          <a:lstStyle/>
          <a:p>
            <a:r>
              <a:rPr lang="en-US" dirty="0"/>
              <a:t>Example of oie Initial Notification Email </a:t>
            </a:r>
          </a:p>
        </p:txBody>
      </p:sp>
    </p:spTree>
    <p:extLst>
      <p:ext uri="{BB962C8B-B14F-4D97-AF65-F5344CB8AC3E}">
        <p14:creationId xmlns:p14="http://schemas.microsoft.com/office/powerpoint/2010/main" val="405265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image of example of OIE notice of closure after initial assessment">
            <a:extLst>
              <a:ext uri="{FF2B5EF4-FFF2-40B4-BE49-F238E27FC236}">
                <a16:creationId xmlns:a16="http://schemas.microsoft.com/office/drawing/2014/main" id="{E2DF411E-A835-4806-88ED-A9AA3577954B}"/>
              </a:ext>
            </a:extLst>
          </p:cNvPr>
          <p:cNvSpPr>
            <a:spLocks noGrp="1"/>
          </p:cNvSpPr>
          <p:nvPr>
            <p:ph idx="1"/>
          </p:nvPr>
        </p:nvSpPr>
        <p:spPr>
          <a:xfrm>
            <a:off x="657392" y="1926017"/>
            <a:ext cx="11207415" cy="4456357"/>
          </a:xfrm>
        </p:spPr>
        <p:txBody>
          <a:bodyPr>
            <a:normAutofit/>
          </a:bodyPr>
          <a:lstStyle/>
          <a:p>
            <a:pPr marL="0" indent="0">
              <a:buNone/>
            </a:pPr>
            <a:endParaRPr lang="en-US" dirty="0">
              <a:ea typeface="+mn-lt"/>
              <a:cs typeface="+mn-lt"/>
            </a:endParaRPr>
          </a:p>
          <a:p>
            <a:pPr marL="305435" indent="-305435">
              <a:buNone/>
            </a:pPr>
            <a:endParaRPr lang="en-US" dirty="0"/>
          </a:p>
        </p:txBody>
      </p:sp>
      <p:sp>
        <p:nvSpPr>
          <p:cNvPr id="4" name="TextBox 3">
            <a:extLst>
              <a:ext uri="{FF2B5EF4-FFF2-40B4-BE49-F238E27FC236}">
                <a16:creationId xmlns:a16="http://schemas.microsoft.com/office/drawing/2014/main" id="{93252922-C3BE-46DB-B433-0360EF177D01}"/>
              </a:ext>
            </a:extLst>
          </p:cNvPr>
          <p:cNvSpPr txBox="1"/>
          <p:nvPr/>
        </p:nvSpPr>
        <p:spPr>
          <a:xfrm>
            <a:off x="660400" y="1930400"/>
            <a:ext cx="10820400"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From: </a:t>
            </a:r>
            <a:r>
              <a:rPr lang="en-US" dirty="0"/>
              <a:t>OIE</a:t>
            </a:r>
          </a:p>
          <a:p>
            <a:r>
              <a:rPr lang="en-US" b="1" dirty="0"/>
              <a:t>To: </a:t>
            </a:r>
            <a:r>
              <a:rPr lang="en-US" dirty="0"/>
              <a:t>You</a:t>
            </a:r>
          </a:p>
          <a:p>
            <a:r>
              <a:rPr lang="en-US" b="1" dirty="0"/>
              <a:t>Subject:</a:t>
            </a:r>
            <a:r>
              <a:rPr lang="en-US" dirty="0"/>
              <a:t> MSU OIE - Closure Notification [2020-0XXX]</a:t>
            </a:r>
          </a:p>
          <a:p>
            <a:endParaRPr lang="en-US" dirty="0"/>
          </a:p>
          <a:p>
            <a:r>
              <a:rPr lang="en-US" dirty="0"/>
              <a:t>Good Morning,</a:t>
            </a:r>
          </a:p>
          <a:p>
            <a:endParaRPr lang="en-US" dirty="0"/>
          </a:p>
          <a:p>
            <a:r>
              <a:rPr lang="en-US" dirty="0"/>
              <a:t>We are updating you regarding case no. 2020-0XXX. You received notification of this matter on </a:t>
            </a:r>
            <a:r>
              <a:rPr lang="en-US" u="sng" dirty="0"/>
              <a:t>(Date)</a:t>
            </a:r>
            <a:r>
              <a:rPr lang="en-US" dirty="0"/>
              <a:t>. The report indicates that an MSU student may have experienced discrimination based on gender by </a:t>
            </a:r>
            <a:r>
              <a:rPr lang="en-US" dirty="0">
                <a:highlight>
                  <a:srgbClr val="FFFF00"/>
                </a:highlight>
              </a:rPr>
              <a:t>(</a:t>
            </a:r>
            <a:r>
              <a:rPr lang="en-US" b="1" dirty="0">
                <a:highlight>
                  <a:srgbClr val="FFFF00"/>
                </a:highlight>
              </a:rPr>
              <a:t>Name, Title, &amp; Assignment) </a:t>
            </a:r>
          </a:p>
          <a:p>
            <a:endParaRPr lang="en-US" dirty="0"/>
          </a:p>
          <a:p>
            <a:r>
              <a:rPr lang="en-US" b="1" dirty="0">
                <a:highlight>
                  <a:srgbClr val="FFFF00"/>
                </a:highlight>
              </a:rPr>
              <a:t>This matter has been closed by OIE because the Claimants did not respond to outreach efforts.</a:t>
            </a:r>
            <a:r>
              <a:rPr lang="en-US" dirty="0"/>
              <a:t> Without their involvement there is insufficient information for further investigation by OIE.</a:t>
            </a:r>
          </a:p>
          <a:p>
            <a:endParaRPr lang="en-US" dirty="0">
              <a:cs typeface="Calibri"/>
            </a:endParaRPr>
          </a:p>
          <a:p>
            <a:r>
              <a:rPr lang="en-US" dirty="0">
                <a:latin typeface="Gill Sans MT"/>
                <a:cs typeface="Calibri"/>
              </a:rPr>
              <a:t>While OIE will not be initiating an investigation at this time, you may take action to address conduct that implicates policies, protocols, or standards of conduct other than the ADP/RVSM. Please feel free to consult with Academic Human Resources and notify OIE if action is taken. </a:t>
            </a:r>
            <a:endParaRPr lang="en-US" dirty="0">
              <a:latin typeface="Gill Sans MT"/>
            </a:endParaRPr>
          </a:p>
        </p:txBody>
      </p:sp>
      <p:sp>
        <p:nvSpPr>
          <p:cNvPr id="2" name="Title 1">
            <a:extLst>
              <a:ext uri="{FF2B5EF4-FFF2-40B4-BE49-F238E27FC236}">
                <a16:creationId xmlns:a16="http://schemas.microsoft.com/office/drawing/2014/main" id="{77F91043-572F-44C2-8924-A7843DA9C5B1}"/>
              </a:ext>
            </a:extLst>
          </p:cNvPr>
          <p:cNvSpPr>
            <a:spLocks noGrp="1"/>
          </p:cNvSpPr>
          <p:nvPr>
            <p:ph type="title"/>
          </p:nvPr>
        </p:nvSpPr>
        <p:spPr/>
        <p:txBody>
          <a:bodyPr/>
          <a:lstStyle/>
          <a:p>
            <a:r>
              <a:rPr lang="en-US" dirty="0"/>
              <a:t>Example of oie notice of closure after initial assessment</a:t>
            </a:r>
          </a:p>
        </p:txBody>
      </p:sp>
    </p:spTree>
    <p:extLst>
      <p:ext uri="{BB962C8B-B14F-4D97-AF65-F5344CB8AC3E}">
        <p14:creationId xmlns:p14="http://schemas.microsoft.com/office/powerpoint/2010/main" val="3217747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F56CC9-EEA0-4EAC-9E6B-C36F8C7A50DC}"/>
              </a:ext>
            </a:extLst>
          </p:cNvPr>
          <p:cNvSpPr>
            <a:spLocks noGrp="1"/>
          </p:cNvSpPr>
          <p:nvPr>
            <p:ph idx="1"/>
          </p:nvPr>
        </p:nvSpPr>
        <p:spPr>
          <a:xfrm>
            <a:off x="581193" y="2026383"/>
            <a:ext cx="11029615" cy="4487432"/>
          </a:xfrm>
        </p:spPr>
        <p:txBody>
          <a:bodyPr>
            <a:normAutofit/>
          </a:bodyPr>
          <a:lstStyle/>
          <a:p>
            <a:pPr marL="305435" indent="-305435"/>
            <a:r>
              <a:rPr lang="en-US" sz="2900" dirty="0">
                <a:ea typeface="+mn-lt"/>
                <a:cs typeface="+mn-lt"/>
              </a:rPr>
              <a:t>Interim Measures = Non-disciplinary, safety measures or measures to deter conduct during an investigation under RVSM Policy or ADP. </a:t>
            </a:r>
            <a:endParaRPr lang="en-US" dirty="0"/>
          </a:p>
          <a:p>
            <a:pPr marL="305435" indent="-305435"/>
            <a:r>
              <a:rPr lang="en-US" sz="2900" dirty="0">
                <a:ea typeface="+mn-lt"/>
                <a:cs typeface="+mn-lt"/>
              </a:rPr>
              <a:t>Must talk to AHR or OER (and Title IX Coordinator) prior to any action.</a:t>
            </a:r>
            <a:endParaRPr lang="en-US" dirty="0"/>
          </a:p>
          <a:p>
            <a:pPr marL="629920" lvl="1" indent="0"/>
            <a:r>
              <a:rPr lang="en-US" sz="1800" dirty="0">
                <a:ea typeface="+mn-lt"/>
                <a:cs typeface="+mn-lt"/>
              </a:rPr>
              <a:t>Exception: Imminent Safety Concerns</a:t>
            </a:r>
          </a:p>
          <a:p>
            <a:pPr marL="305435" indent="-305435"/>
            <a:r>
              <a:rPr lang="en-US" sz="2900" dirty="0">
                <a:ea typeface="+mn-lt"/>
                <a:cs typeface="+mn-lt"/>
              </a:rPr>
              <a:t>Promptly notify AHR or OER (and Title IX Coordinator) if measures implemented under other policy.</a:t>
            </a:r>
          </a:p>
        </p:txBody>
      </p:sp>
      <p:sp>
        <p:nvSpPr>
          <p:cNvPr id="2" name="Title 1">
            <a:extLst>
              <a:ext uri="{FF2B5EF4-FFF2-40B4-BE49-F238E27FC236}">
                <a16:creationId xmlns:a16="http://schemas.microsoft.com/office/drawing/2014/main" id="{C3D4DB33-B42D-4981-9C53-1C3C04DD9159}"/>
              </a:ext>
            </a:extLst>
          </p:cNvPr>
          <p:cNvSpPr>
            <a:spLocks noGrp="1"/>
          </p:cNvSpPr>
          <p:nvPr>
            <p:ph type="title"/>
          </p:nvPr>
        </p:nvSpPr>
        <p:spPr/>
        <p:txBody>
          <a:bodyPr/>
          <a:lstStyle/>
          <a:p>
            <a:r>
              <a:rPr lang="en-US" dirty="0"/>
              <a:t>INTERIM Actions</a:t>
            </a:r>
          </a:p>
        </p:txBody>
      </p:sp>
    </p:spTree>
    <p:extLst>
      <p:ext uri="{BB962C8B-B14F-4D97-AF65-F5344CB8AC3E}">
        <p14:creationId xmlns:p14="http://schemas.microsoft.com/office/powerpoint/2010/main" val="3103702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66D08039-6C4E-4870-9E3D-6218263DE9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37">
            <a:extLst>
              <a:ext uri="{FF2B5EF4-FFF2-40B4-BE49-F238E27FC236}">
                <a16:creationId xmlns:a16="http://schemas.microsoft.com/office/drawing/2014/main" id="{9FB31D2E-CBC8-4C4A-917F-DCB48EAEB0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39">
            <a:extLst>
              <a:ext uri="{FF2B5EF4-FFF2-40B4-BE49-F238E27FC236}">
                <a16:creationId xmlns:a16="http://schemas.microsoft.com/office/drawing/2014/main" id="{FCCF4F09-0D96-42BE-AE16-84AB4E0B56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41">
            <a:extLst>
              <a:ext uri="{FF2B5EF4-FFF2-40B4-BE49-F238E27FC236}">
                <a16:creationId xmlns:a16="http://schemas.microsoft.com/office/drawing/2014/main" id="{B486DE22-0EC4-474A-8665-766DC5D4C1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4" name="Rectangle 43">
            <a:extLst>
              <a:ext uri="{FF2B5EF4-FFF2-40B4-BE49-F238E27FC236}">
                <a16:creationId xmlns:a16="http://schemas.microsoft.com/office/drawing/2014/main" id="{B397B959-5965-47E1-9EED-885A94C6AA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7" descr="Businesswoman looking out of window">
            <a:extLst>
              <a:ext uri="{FF2B5EF4-FFF2-40B4-BE49-F238E27FC236}">
                <a16:creationId xmlns:a16="http://schemas.microsoft.com/office/drawing/2014/main" id="{7D50BAE5-E578-4974-ADFD-021D6B2A0D7A}"/>
              </a:ext>
            </a:extLst>
          </p:cNvPr>
          <p:cNvPicPr>
            <a:picLocks noGrp="1" noChangeAspect="1"/>
          </p:cNvPicPr>
          <p:nvPr>
            <p:ph sz="half" idx="2"/>
          </p:nvPr>
        </p:nvPicPr>
        <p:blipFill rotWithShape="1">
          <a:blip r:embed="rId3"/>
          <a:srcRect t="543" b="15187"/>
          <a:stretch/>
        </p:blipFill>
        <p:spPr>
          <a:xfrm>
            <a:off x="20" y="10"/>
            <a:ext cx="12191980" cy="6857990"/>
          </a:xfrm>
          <a:prstGeom prst="rect">
            <a:avLst/>
          </a:prstGeom>
        </p:spPr>
      </p:pic>
      <p:grpSp>
        <p:nvGrpSpPr>
          <p:cNvPr id="46" name="Group 45">
            <a:extLst>
              <a:ext uri="{FF2B5EF4-FFF2-40B4-BE49-F238E27FC236}">
                <a16:creationId xmlns:a16="http://schemas.microsoft.com/office/drawing/2014/main" id="{E143931B-DED1-4778-BE69-95C62A34BD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7" y="453643"/>
            <a:ext cx="11307400" cy="5938689"/>
            <a:chOff x="438067" y="453643"/>
            <a:chExt cx="11307400" cy="5938689"/>
          </a:xfrm>
        </p:grpSpPr>
        <p:sp>
          <p:nvSpPr>
            <p:cNvPr id="47" name="Rectangle 46">
              <a:extLst>
                <a:ext uri="{FF2B5EF4-FFF2-40B4-BE49-F238E27FC236}">
                  <a16:creationId xmlns:a16="http://schemas.microsoft.com/office/drawing/2014/main" id="{FC3CF8E5-6896-40F4-9E30-65CE99B4B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7" y="618067"/>
              <a:ext cx="11305200"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48" name="Rectangle 47">
              <a:extLst>
                <a:ext uri="{FF2B5EF4-FFF2-40B4-BE49-F238E27FC236}">
                  <a16:creationId xmlns:a16="http://schemas.microsoft.com/office/drawing/2014/main" id="{3F6D5B44-70F2-466F-8E2F-716946725B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48">
              <a:extLst>
                <a:ext uri="{FF2B5EF4-FFF2-40B4-BE49-F238E27FC236}">
                  <a16:creationId xmlns:a16="http://schemas.microsoft.com/office/drawing/2014/main" id="{015A72E1-7FE1-4C4E-B880-45E9FC165F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49">
              <a:extLst>
                <a:ext uri="{FF2B5EF4-FFF2-40B4-BE49-F238E27FC236}">
                  <a16:creationId xmlns:a16="http://schemas.microsoft.com/office/drawing/2014/main" id="{969D0766-F6A5-4EE8-A0E2-DA418F5BDB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grpSp>
      <p:sp>
        <p:nvSpPr>
          <p:cNvPr id="3" name="Content Placeholder 2">
            <a:extLst>
              <a:ext uri="{FF2B5EF4-FFF2-40B4-BE49-F238E27FC236}">
                <a16:creationId xmlns:a16="http://schemas.microsoft.com/office/drawing/2014/main" id="{8599F1E6-1AD5-4571-877E-A9BF35F4EF07}"/>
              </a:ext>
            </a:extLst>
          </p:cNvPr>
          <p:cNvSpPr>
            <a:spLocks noGrp="1"/>
          </p:cNvSpPr>
          <p:nvPr>
            <p:ph sz="half" idx="1"/>
          </p:nvPr>
        </p:nvSpPr>
        <p:spPr>
          <a:xfrm>
            <a:off x="581192" y="1802427"/>
            <a:ext cx="10917500" cy="4574250"/>
          </a:xfrm>
        </p:spPr>
        <p:txBody>
          <a:bodyPr vert="horz" lIns="91440" tIns="45720" rIns="91440" bIns="45720" rtlCol="0" anchor="ctr">
            <a:normAutofit/>
          </a:bodyPr>
          <a:lstStyle/>
          <a:p>
            <a:pPr marL="305435" indent="-305435"/>
            <a:r>
              <a:rPr lang="en-US" sz="2400" dirty="0">
                <a:solidFill>
                  <a:schemeClr val="bg1"/>
                </a:solidFill>
              </a:rPr>
              <a:t>If no interim actions taken, you will wait for the findings concerning the OIE investigation and/or RO finding.</a:t>
            </a:r>
          </a:p>
          <a:p>
            <a:pPr marL="305435" indent="-305435"/>
            <a:r>
              <a:rPr lang="en-US" sz="2400" dirty="0">
                <a:solidFill>
                  <a:schemeClr val="bg1"/>
                </a:solidFill>
              </a:rPr>
              <a:t>Remain observant of the situation and reach out to AHR or OER if you have concerns.</a:t>
            </a:r>
          </a:p>
          <a:p>
            <a:pPr marL="305435" indent="-305435"/>
            <a:r>
              <a:rPr lang="en-US" sz="2400" dirty="0">
                <a:solidFill>
                  <a:schemeClr val="bg1"/>
                </a:solidFill>
              </a:rPr>
              <a:t>You will get regular status updates from OIE and/or RO. If you have questions, reach out to OIE or RO.</a:t>
            </a:r>
          </a:p>
          <a:p>
            <a:pPr marL="305435" indent="-305435"/>
            <a:r>
              <a:rPr lang="en-US" sz="2400" dirty="0">
                <a:solidFill>
                  <a:schemeClr val="bg1"/>
                </a:solidFill>
              </a:rPr>
              <a:t>You may address other workplace issues such as performance or policy violations. You should consult with OER/AHR as appropriate.</a:t>
            </a:r>
          </a:p>
        </p:txBody>
      </p:sp>
      <p:sp>
        <p:nvSpPr>
          <p:cNvPr id="2" name="Title 1">
            <a:extLst>
              <a:ext uri="{FF2B5EF4-FFF2-40B4-BE49-F238E27FC236}">
                <a16:creationId xmlns:a16="http://schemas.microsoft.com/office/drawing/2014/main" id="{A5769A9B-B3ED-4124-A4CB-7B305731E4F6}"/>
              </a:ext>
            </a:extLst>
          </p:cNvPr>
          <p:cNvSpPr>
            <a:spLocks noGrp="1"/>
          </p:cNvSpPr>
          <p:nvPr>
            <p:ph type="title"/>
          </p:nvPr>
        </p:nvSpPr>
        <p:spPr>
          <a:xfrm>
            <a:off x="584199" y="1006956"/>
            <a:ext cx="11015133" cy="1372177"/>
          </a:xfrm>
        </p:spPr>
        <p:txBody>
          <a:bodyPr vert="horz" lIns="91440" tIns="45720" rIns="91440" bIns="45720" rtlCol="0" anchor="ctr">
            <a:normAutofit/>
          </a:bodyPr>
          <a:lstStyle/>
          <a:p>
            <a:r>
              <a:rPr lang="en-US" dirty="0"/>
              <a:t>No interim actions</a:t>
            </a:r>
          </a:p>
        </p:txBody>
      </p:sp>
    </p:spTree>
    <p:extLst>
      <p:ext uri="{BB962C8B-B14F-4D97-AF65-F5344CB8AC3E}">
        <p14:creationId xmlns:p14="http://schemas.microsoft.com/office/powerpoint/2010/main" val="554937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2209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entury Schoolbook" panose="02040604050505020304"/>
              <a:ea typeface="+mn-ea"/>
              <a:cs typeface="+mn-cs"/>
            </a:endParaRPr>
          </a:p>
        </p:txBody>
      </p:sp>
      <p:sp>
        <p:nvSpPr>
          <p:cNvPr id="14" name="Rectangle 13">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3724"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descr="Diagram of Formal Process Overview&#10;3 rows reading left to right top to bottom:&#10;Formal Complaint (All parties notified) OIE, right arrow; Parties Connected to Advisors, right arrow; Ongoing Evidence Gathering, right arrow; Regular Status Updates to Parties, down arrow; Ongoing Supportive Measures S&amp;ET, right arrow; Witness Statements, right arrow; Parties' Evidence Review (Directly Related to Allegations), right arrow; Investigation Report (Relevant Evidence), down arrow; Resolution Office for Hearing RO, right arrow; Hearing (Cross Examination), right arrow; Final Determination RO, right arrow; Appeal ERO">
            <a:extLst>
              <a:ext uri="{FF2B5EF4-FFF2-40B4-BE49-F238E27FC236}">
                <a16:creationId xmlns:a16="http://schemas.microsoft.com/office/drawing/2014/main" id="{24D9187A-1B11-4355-B4B7-05CD60A11662}"/>
              </a:ext>
            </a:extLst>
          </p:cNvPr>
          <p:cNvGraphicFramePr>
            <a:graphicFrameLocks noGrp="1"/>
          </p:cNvGraphicFramePr>
          <p:nvPr>
            <p:ph idx="1"/>
            <p:extLst>
              <p:ext uri="{D42A27DB-BD31-4B8C-83A1-F6EECF244321}">
                <p14:modId xmlns:p14="http://schemas.microsoft.com/office/powerpoint/2010/main" val="4132103842"/>
              </p:ext>
            </p:extLst>
          </p:nvPr>
        </p:nvGraphicFramePr>
        <p:xfrm>
          <a:off x="1262063" y="1691322"/>
          <a:ext cx="10205662" cy="50335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CB41A220-7EC0-4076-BBD5-0499C5E92508}"/>
              </a:ext>
            </a:extLst>
          </p:cNvPr>
          <p:cNvSpPr>
            <a:spLocks noGrp="1"/>
          </p:cNvSpPr>
          <p:nvPr>
            <p:ph type="title"/>
          </p:nvPr>
        </p:nvSpPr>
        <p:spPr>
          <a:xfrm>
            <a:off x="1262063" y="366554"/>
            <a:ext cx="9858383" cy="958215"/>
          </a:xfrm>
        </p:spPr>
        <p:txBody>
          <a:bodyPr>
            <a:normAutofit/>
          </a:bodyPr>
          <a:lstStyle/>
          <a:p>
            <a:r>
              <a:rPr lang="en-US" b="1" dirty="0"/>
              <a:t>Formal Process: Overview</a:t>
            </a:r>
          </a:p>
        </p:txBody>
      </p:sp>
    </p:spTree>
    <p:extLst>
      <p:ext uri="{BB962C8B-B14F-4D97-AF65-F5344CB8AC3E}">
        <p14:creationId xmlns:p14="http://schemas.microsoft.com/office/powerpoint/2010/main" val="2283842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6D08039-6C4E-4870-9E3D-6218263DE9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9FB31D2E-CBC8-4C4A-917F-DCB48EAEB0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FCCF4F09-0D96-42BE-AE16-84AB4E0B56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21AF87EE-372A-438E-B086-63D494ECA2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7" name="Rectangle 16">
            <a:extLst>
              <a:ext uri="{FF2B5EF4-FFF2-40B4-BE49-F238E27FC236}">
                <a16:creationId xmlns:a16="http://schemas.microsoft.com/office/drawing/2014/main" id="{116EF46C-6088-4EA0-98EF-A20BCF09AC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Many question marks on black background">
            <a:extLst>
              <a:ext uri="{FF2B5EF4-FFF2-40B4-BE49-F238E27FC236}">
                <a16:creationId xmlns:a16="http://schemas.microsoft.com/office/drawing/2014/main" id="{2A57B4D6-D7A6-43C7-952D-3407DCA2E920}"/>
              </a:ext>
            </a:extLst>
          </p:cNvPr>
          <p:cNvPicPr>
            <a:picLocks noChangeAspect="1"/>
          </p:cNvPicPr>
          <p:nvPr/>
        </p:nvPicPr>
        <p:blipFill rotWithShape="1">
          <a:blip r:embed="rId3"/>
          <a:srcRect l="9092" t="16018" r="-7" b="-7"/>
          <a:stretch/>
        </p:blipFill>
        <p:spPr>
          <a:xfrm>
            <a:off x="20" y="10"/>
            <a:ext cx="12191980" cy="6857990"/>
          </a:xfrm>
          <a:prstGeom prst="rect">
            <a:avLst/>
          </a:prstGeom>
        </p:spPr>
      </p:pic>
      <p:grpSp>
        <p:nvGrpSpPr>
          <p:cNvPr id="19" name="Group 18">
            <a:extLst>
              <a:ext uri="{FF2B5EF4-FFF2-40B4-BE49-F238E27FC236}">
                <a16:creationId xmlns:a16="http://schemas.microsoft.com/office/drawing/2014/main" id="{9EB3C9E9-B079-4FB7-B61A-A243C12BF0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8" y="457200"/>
            <a:ext cx="3703320" cy="5935132"/>
            <a:chOff x="438068" y="457200"/>
            <a:chExt cx="3703320" cy="5935132"/>
          </a:xfrm>
        </p:grpSpPr>
        <p:sp>
          <p:nvSpPr>
            <p:cNvPr id="20" name="Rectangle 19">
              <a:extLst>
                <a:ext uri="{FF2B5EF4-FFF2-40B4-BE49-F238E27FC236}">
                  <a16:creationId xmlns:a16="http://schemas.microsoft.com/office/drawing/2014/main" id="{9EE557F1-3F95-4462-8122-987673D8AA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618067"/>
              <a:ext cx="3702134"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BEDB2D38-6A36-438C-9448-E704F02AA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sp>
        <p:nvSpPr>
          <p:cNvPr id="3" name="Content Placeholder 2">
            <a:extLst>
              <a:ext uri="{FF2B5EF4-FFF2-40B4-BE49-F238E27FC236}">
                <a16:creationId xmlns:a16="http://schemas.microsoft.com/office/drawing/2014/main" id="{66C2A782-6174-44E0-9D28-DF9581F6F3C6}"/>
              </a:ext>
            </a:extLst>
          </p:cNvPr>
          <p:cNvSpPr>
            <a:spLocks noGrp="1"/>
          </p:cNvSpPr>
          <p:nvPr>
            <p:ph idx="1"/>
          </p:nvPr>
        </p:nvSpPr>
        <p:spPr>
          <a:xfrm>
            <a:off x="584200" y="5145513"/>
            <a:ext cx="3412067" cy="738820"/>
          </a:xfrm>
        </p:spPr>
        <p:txBody>
          <a:bodyPr vert="horz" lIns="91440" tIns="45720" rIns="91440" bIns="45720" rtlCol="0" anchor="t">
            <a:normAutofit/>
          </a:bodyPr>
          <a:lstStyle/>
          <a:p>
            <a:pPr marL="0" indent="0">
              <a:buNone/>
            </a:pPr>
            <a:r>
              <a:rPr lang="en-US" sz="1600" cap="all" dirty="0">
                <a:solidFill>
                  <a:schemeClr val="accent1">
                    <a:lumMod val="50000"/>
                    <a:lumOff val="50000"/>
                  </a:schemeClr>
                </a:solidFill>
              </a:rPr>
              <a:t>Case discussion</a:t>
            </a:r>
          </a:p>
        </p:txBody>
      </p:sp>
      <p:sp>
        <p:nvSpPr>
          <p:cNvPr id="2" name="Title 1">
            <a:extLst>
              <a:ext uri="{FF2B5EF4-FFF2-40B4-BE49-F238E27FC236}">
                <a16:creationId xmlns:a16="http://schemas.microsoft.com/office/drawing/2014/main" id="{DB4FD986-BBB5-45BF-BECC-D019DB94C24C}"/>
              </a:ext>
            </a:extLst>
          </p:cNvPr>
          <p:cNvSpPr>
            <a:spLocks noGrp="1"/>
          </p:cNvSpPr>
          <p:nvPr>
            <p:ph type="title"/>
          </p:nvPr>
        </p:nvSpPr>
        <p:spPr>
          <a:xfrm>
            <a:off x="584200" y="2142067"/>
            <a:ext cx="3412067" cy="2971801"/>
          </a:xfrm>
        </p:spPr>
        <p:txBody>
          <a:bodyPr vert="horz" lIns="91440" tIns="45720" rIns="91440" bIns="45720" rtlCol="0" anchor="b">
            <a:normAutofit/>
          </a:bodyPr>
          <a:lstStyle/>
          <a:p>
            <a:r>
              <a:rPr lang="en-US" sz="3600" dirty="0"/>
              <a:t>Finding </a:t>
            </a:r>
          </a:p>
        </p:txBody>
      </p:sp>
    </p:spTree>
    <p:extLst>
      <p:ext uri="{BB962C8B-B14F-4D97-AF65-F5344CB8AC3E}">
        <p14:creationId xmlns:p14="http://schemas.microsoft.com/office/powerpoint/2010/main" val="1700463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E92026-D7A0-49D3-9810-686B9DCCA1D9}"/>
              </a:ext>
            </a:extLst>
          </p:cNvPr>
          <p:cNvSpPr/>
          <p:nvPr/>
        </p:nvSpPr>
        <p:spPr>
          <a:xfrm>
            <a:off x="1156996" y="1492898"/>
            <a:ext cx="9599235" cy="3539430"/>
          </a:xfrm>
          <a:prstGeom prst="rect">
            <a:avLst/>
          </a:prstGeom>
          <a:noFill/>
        </p:spPr>
        <p:txBody>
          <a:bodyPr wrap="square">
            <a:spAutoFit/>
          </a:bodyPr>
          <a:lstStyle/>
          <a:p>
            <a:pPr lvl="0"/>
            <a:endParaRPr lang="en-US" sz="2800" dirty="0">
              <a:solidFill>
                <a:prstClr val="black"/>
              </a:solidFill>
              <a:ea typeface="+mn-lt"/>
              <a:cs typeface="+mn-lt"/>
            </a:endParaRPr>
          </a:p>
          <a:p>
            <a:pPr marL="914400" lvl="1" indent="-457200">
              <a:buFont typeface="Wingdings" panose="05000000000000000000" pitchFamily="2" charset="2"/>
              <a:buChar char="§"/>
            </a:pPr>
            <a:r>
              <a:rPr lang="en-US" sz="2800" dirty="0">
                <a:solidFill>
                  <a:prstClr val="black"/>
                </a:solidFill>
                <a:ea typeface="+mn-lt"/>
                <a:cs typeface="+mn-lt"/>
              </a:rPr>
              <a:t>Power Differential </a:t>
            </a:r>
          </a:p>
          <a:p>
            <a:pPr marL="457200" lvl="0" indent="-457200">
              <a:buFont typeface="Wingdings" panose="05000000000000000000" pitchFamily="2" charset="2"/>
              <a:buChar char="§"/>
            </a:pPr>
            <a:endParaRPr lang="en-US" sz="2800" dirty="0">
              <a:solidFill>
                <a:prstClr val="black"/>
              </a:solidFill>
              <a:ea typeface="+mn-lt"/>
              <a:cs typeface="+mn-lt"/>
            </a:endParaRPr>
          </a:p>
          <a:p>
            <a:pPr marL="457200" lvl="0" indent="-457200">
              <a:buFont typeface="Wingdings" panose="05000000000000000000" pitchFamily="2" charset="2"/>
              <a:buChar char="§"/>
            </a:pPr>
            <a:endParaRPr lang="en-US" sz="2800" dirty="0">
              <a:solidFill>
                <a:prstClr val="black"/>
              </a:solidFill>
              <a:ea typeface="+mn-lt"/>
              <a:cs typeface="+mn-lt"/>
            </a:endParaRPr>
          </a:p>
          <a:p>
            <a:pPr marL="914400" lvl="1" indent="-457200">
              <a:buFont typeface="Wingdings" panose="05000000000000000000" pitchFamily="2" charset="2"/>
              <a:buChar char="§"/>
            </a:pPr>
            <a:r>
              <a:rPr lang="en-US" sz="2800" dirty="0">
                <a:solidFill>
                  <a:prstClr val="black"/>
                </a:solidFill>
                <a:ea typeface="+mn-lt"/>
                <a:cs typeface="+mn-lt"/>
              </a:rPr>
              <a:t>Inappropriate Comments </a:t>
            </a:r>
          </a:p>
          <a:p>
            <a:pPr marL="457200" lvl="0" indent="-457200">
              <a:buFont typeface="Wingdings" panose="05000000000000000000" pitchFamily="2" charset="2"/>
              <a:buChar char="§"/>
            </a:pPr>
            <a:endParaRPr lang="en-US" sz="2800" dirty="0">
              <a:solidFill>
                <a:prstClr val="black"/>
              </a:solidFill>
              <a:ea typeface="+mn-lt"/>
              <a:cs typeface="+mn-lt"/>
            </a:endParaRPr>
          </a:p>
          <a:p>
            <a:pPr marL="457200" lvl="0" indent="-457200">
              <a:buFont typeface="Wingdings" panose="05000000000000000000" pitchFamily="2" charset="2"/>
              <a:buChar char="§"/>
            </a:pPr>
            <a:endParaRPr lang="en-US" sz="2800" dirty="0">
              <a:solidFill>
                <a:prstClr val="black"/>
              </a:solidFill>
              <a:ea typeface="+mn-lt"/>
              <a:cs typeface="+mn-lt"/>
            </a:endParaRPr>
          </a:p>
          <a:p>
            <a:pPr marL="914400" lvl="1" indent="-457200">
              <a:buFont typeface="Wingdings" panose="05000000000000000000" pitchFamily="2" charset="2"/>
              <a:buChar char="§"/>
            </a:pPr>
            <a:r>
              <a:rPr lang="en-US" sz="2800" dirty="0">
                <a:solidFill>
                  <a:prstClr val="black"/>
                </a:solidFill>
                <a:ea typeface="+mn-lt"/>
                <a:cs typeface="+mn-lt"/>
              </a:rPr>
              <a:t>Unprofessional Boundaries </a:t>
            </a:r>
          </a:p>
        </p:txBody>
      </p:sp>
      <p:sp>
        <p:nvSpPr>
          <p:cNvPr id="2" name="Title 1">
            <a:extLst>
              <a:ext uri="{FF2B5EF4-FFF2-40B4-BE49-F238E27FC236}">
                <a16:creationId xmlns:a16="http://schemas.microsoft.com/office/drawing/2014/main" id="{85BAB407-3053-49D8-8655-2E9CFF1C4869}"/>
              </a:ext>
            </a:extLst>
          </p:cNvPr>
          <p:cNvSpPr>
            <a:spLocks noGrp="1"/>
          </p:cNvSpPr>
          <p:nvPr>
            <p:ph type="title"/>
          </p:nvPr>
        </p:nvSpPr>
        <p:spPr>
          <a:xfrm>
            <a:off x="575894" y="1194770"/>
            <a:ext cx="10968406" cy="523220"/>
          </a:xfrm>
        </p:spPr>
        <p:txBody>
          <a:bodyPr/>
          <a:lstStyle/>
          <a:p>
            <a:r>
              <a:rPr lang="en-US" dirty="0"/>
              <a:t>Case Study</a:t>
            </a:r>
          </a:p>
        </p:txBody>
      </p:sp>
    </p:spTree>
    <p:extLst>
      <p:ext uri="{BB962C8B-B14F-4D97-AF65-F5344CB8AC3E}">
        <p14:creationId xmlns:p14="http://schemas.microsoft.com/office/powerpoint/2010/main" val="3343479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67F176F-5DF4-4CD1-95B8-B210F18DB9D6}"/>
              </a:ext>
            </a:extLst>
          </p:cNvPr>
          <p:cNvSpPr/>
          <p:nvPr/>
        </p:nvSpPr>
        <p:spPr>
          <a:xfrm>
            <a:off x="1237860" y="2003676"/>
            <a:ext cx="8503299" cy="5570756"/>
          </a:xfrm>
          <a:prstGeom prst="rect">
            <a:avLst/>
          </a:prstGeom>
        </p:spPr>
        <p:txBody>
          <a:bodyPr wrap="square">
            <a:spAutoFit/>
          </a:bodyPr>
          <a:lstStyle/>
          <a:p>
            <a:pPr fontAlgn="base"/>
            <a:r>
              <a:rPr lang="en-US" sz="2000" dirty="0">
                <a:solidFill>
                  <a:srgbClr val="2E8151"/>
                </a:solidFill>
                <a:latin typeface="Gill Sans MT" panose="020B0502020104020203" pitchFamily="34" charset="0"/>
              </a:rPr>
              <a:t>Katie Bylenga, </a:t>
            </a:r>
            <a:r>
              <a:rPr lang="en-US" sz="2000" dirty="0">
                <a:solidFill>
                  <a:srgbClr val="000000"/>
                </a:solidFill>
                <a:latin typeface="Gill Sans MT" panose="020B0502020104020203" pitchFamily="34" charset="0"/>
              </a:rPr>
              <a:t>Director of the Resolution Office &amp; Deputy Title IX Coordinator,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Gill Sans MT" panose="020B0502020104020203" pitchFamily="34" charset="0"/>
              </a:rPr>
              <a:t>	RO.kathrynbylenga@msu.edu​</a:t>
            </a:r>
          </a:p>
          <a:p>
            <a:pPr fontAlgn="base"/>
            <a:endParaRPr lang="en-US" sz="2000" dirty="0">
              <a:solidFill>
                <a:srgbClr val="000000"/>
              </a:solidFill>
              <a:latin typeface="Segoe UI" panose="020B0502040204020203" pitchFamily="34" charset="0"/>
            </a:endParaRPr>
          </a:p>
          <a:p>
            <a:pPr fontAlgn="base"/>
            <a:r>
              <a:rPr lang="en-US" sz="2000" dirty="0">
                <a:solidFill>
                  <a:srgbClr val="2E8151"/>
                </a:solidFill>
                <a:latin typeface="Gill Sans MT" panose="020B0502020104020203" pitchFamily="34" charset="0"/>
              </a:rPr>
              <a:t>Theresa Kelley, </a:t>
            </a:r>
            <a:r>
              <a:rPr lang="en-US" sz="2000" dirty="0">
                <a:solidFill>
                  <a:srgbClr val="000000"/>
                </a:solidFill>
                <a:latin typeface="Gill Sans MT" panose="020B0502020104020203" pitchFamily="34" charset="0"/>
              </a:rPr>
              <a:t>Office of General Counsel, kelleyt@msu.edu​</a:t>
            </a:r>
          </a:p>
          <a:p>
            <a:pPr fontAlgn="base"/>
            <a:endParaRPr lang="en-US" sz="2000" dirty="0">
              <a:solidFill>
                <a:srgbClr val="000000"/>
              </a:solidFill>
              <a:latin typeface="Gill Sans MT" panose="020B0502020104020203" pitchFamily="34" charset="0"/>
            </a:endParaRPr>
          </a:p>
          <a:p>
            <a:pPr fontAlgn="base"/>
            <a:r>
              <a:rPr lang="en-US" sz="2000" dirty="0">
                <a:solidFill>
                  <a:schemeClr val="accent3">
                    <a:lumMod val="50000"/>
                  </a:schemeClr>
                </a:solidFill>
                <a:latin typeface="Gill Sans MT" panose="020B0502020104020203" pitchFamily="34" charset="0"/>
              </a:rPr>
              <a:t>Tanya Jachimiak</a:t>
            </a:r>
            <a:r>
              <a:rPr lang="en-US" sz="2000" dirty="0">
                <a:solidFill>
                  <a:srgbClr val="000000"/>
                </a:solidFill>
                <a:latin typeface="Gill Sans MT" panose="020B0502020104020203" pitchFamily="34" charset="0"/>
              </a:rPr>
              <a:t>, Office of Civil Rights and Title IX Education and Compliance, </a:t>
            </a:r>
          </a:p>
          <a:p>
            <a:pPr fontAlgn="base"/>
            <a:r>
              <a:rPr lang="en-US" sz="2000" dirty="0">
                <a:solidFill>
                  <a:srgbClr val="000000"/>
                </a:solidFill>
                <a:latin typeface="Gill Sans MT" panose="020B0502020104020203" pitchFamily="34" charset="0"/>
              </a:rPr>
              <a:t>	OCR.tanyajachimiak@msu.edu</a:t>
            </a:r>
            <a:endParaRPr lang="en-US" sz="2000" dirty="0">
              <a:solidFill>
                <a:schemeClr val="accent3">
                  <a:lumMod val="50000"/>
                </a:schemeClr>
              </a:solidFill>
              <a:latin typeface="Gill Sans MT" panose="020B0502020104020203" pitchFamily="34" charset="0"/>
            </a:endParaRPr>
          </a:p>
          <a:p>
            <a:pPr fontAlgn="base"/>
            <a:endParaRPr lang="en-US" sz="2000" dirty="0">
              <a:solidFill>
                <a:srgbClr val="000000"/>
              </a:solidFill>
              <a:latin typeface="Segoe UI" panose="020B0502040204020203" pitchFamily="34" charset="0"/>
            </a:endParaRPr>
          </a:p>
          <a:p>
            <a:pPr fontAlgn="base"/>
            <a:r>
              <a:rPr lang="en-US" sz="2000" dirty="0">
                <a:solidFill>
                  <a:srgbClr val="2E8151"/>
                </a:solidFill>
                <a:latin typeface="Gill Sans MT" panose="020B0502020104020203" pitchFamily="34" charset="0"/>
              </a:rPr>
              <a:t>Deb Martinez, </a:t>
            </a:r>
            <a:r>
              <a:rPr lang="en-US" sz="2000" dirty="0">
                <a:solidFill>
                  <a:srgbClr val="000000"/>
                </a:solidFill>
                <a:latin typeface="Gill Sans MT" panose="020B0502020104020203" pitchFamily="34" charset="0"/>
              </a:rPr>
              <a:t>Office of Institutional Equity, OIE.DebraMartinez@msu.edu​</a:t>
            </a:r>
          </a:p>
          <a:p>
            <a:pPr fontAlgn="base"/>
            <a:endParaRPr lang="en-US" sz="2000" dirty="0">
              <a:solidFill>
                <a:srgbClr val="000000"/>
              </a:solidFill>
              <a:latin typeface="Segoe UI" panose="020B0502040204020203" pitchFamily="34" charset="0"/>
            </a:endParaRPr>
          </a:p>
          <a:p>
            <a:pPr fontAlgn="base"/>
            <a:r>
              <a:rPr lang="en-US" sz="2000" dirty="0">
                <a:solidFill>
                  <a:srgbClr val="2E8151"/>
                </a:solidFill>
                <a:latin typeface="Gill Sans MT" panose="020B0502020104020203" pitchFamily="34" charset="0"/>
              </a:rPr>
              <a:t>Amanda Moses</a:t>
            </a:r>
            <a:r>
              <a:rPr lang="en-US" sz="2000" dirty="0">
                <a:solidFill>
                  <a:srgbClr val="3D3D3D"/>
                </a:solidFill>
                <a:latin typeface="Gill Sans MT" panose="020B0502020104020203" pitchFamily="34" charset="0"/>
              </a:rPr>
              <a:t>, </a:t>
            </a:r>
            <a:r>
              <a:rPr lang="en-US" sz="2000" dirty="0">
                <a:solidFill>
                  <a:srgbClr val="000000"/>
                </a:solidFill>
                <a:latin typeface="Gill Sans MT" panose="020B0502020104020203" pitchFamily="34" charset="0"/>
              </a:rPr>
              <a:t>Office of Employee Relations, </a:t>
            </a:r>
            <a:r>
              <a:rPr lang="en-US" sz="2000" u="sng" dirty="0">
                <a:solidFill>
                  <a:srgbClr val="828282"/>
                </a:solidFill>
                <a:latin typeface="Gill Sans MT" panose="020B0502020104020203" pitchFamily="34" charset="0"/>
                <a:hlinkClick r:id="rId3">
                  <a:extLst>
                    <a:ext uri="{A12FA001-AC4F-418D-AE19-62706E023703}">
                      <ahyp:hlinkClr xmlns:ahyp="http://schemas.microsoft.com/office/drawing/2018/hyperlinkcolor" val="tx"/>
                    </a:ext>
                  </a:extLst>
                </a:hlinkClick>
              </a:rPr>
              <a:t>mosesa@hr.msu.edu</a:t>
            </a:r>
            <a:r>
              <a:rPr lang="en-US" sz="2000" dirty="0">
                <a:solidFill>
                  <a:srgbClr val="000000"/>
                </a:solidFill>
                <a:latin typeface="Gill Sans MT" panose="020B0502020104020203" pitchFamily="34" charset="0"/>
              </a:rPr>
              <a:t>​</a:t>
            </a:r>
          </a:p>
          <a:p>
            <a:pPr fontAlgn="base"/>
            <a:endParaRPr lang="en-US" sz="2000" dirty="0">
              <a:solidFill>
                <a:srgbClr val="000000"/>
              </a:solidFill>
              <a:latin typeface="Segoe UI" panose="020B0502040204020203" pitchFamily="34" charset="0"/>
            </a:endParaRPr>
          </a:p>
          <a:p>
            <a:pPr fontAlgn="base"/>
            <a:r>
              <a:rPr lang="en-US" sz="2000" dirty="0">
                <a:solidFill>
                  <a:srgbClr val="2E8151"/>
                </a:solidFill>
                <a:latin typeface="Gill Sans MT" panose="020B0502020104020203" pitchFamily="34" charset="0"/>
              </a:rPr>
              <a:t>Melissa Sortman</a:t>
            </a:r>
            <a:r>
              <a:rPr lang="en-US" sz="2000" dirty="0">
                <a:solidFill>
                  <a:srgbClr val="3D3D3D"/>
                </a:solidFill>
                <a:latin typeface="Gill Sans MT" panose="020B0502020104020203" pitchFamily="34" charset="0"/>
              </a:rPr>
              <a:t>,  </a:t>
            </a:r>
            <a:r>
              <a:rPr lang="en-US" sz="2000" dirty="0">
                <a:solidFill>
                  <a:srgbClr val="000000"/>
                </a:solidFill>
                <a:latin typeface="Gill Sans MT" panose="020B0502020104020203" pitchFamily="34" charset="0"/>
              </a:rPr>
              <a:t>Academic Human Resources, sortmanm@msu.edu​</a:t>
            </a:r>
          </a:p>
          <a:p>
            <a:pPr fontAlgn="base"/>
            <a:endParaRPr lang="en-US" sz="2000" dirty="0">
              <a:solidFill>
                <a:srgbClr val="000000"/>
              </a:solidFill>
              <a:latin typeface="Segoe UI" panose="020B0502040204020203" pitchFamily="34" charset="0"/>
            </a:endParaRPr>
          </a:p>
          <a:p>
            <a:pPr fontAlgn="base"/>
            <a:r>
              <a:rPr lang="en-US" sz="2000" dirty="0">
                <a:solidFill>
                  <a:srgbClr val="2E8151"/>
                </a:solidFill>
                <a:latin typeface="Gill Sans MT" panose="020B0502020104020203" pitchFamily="34" charset="0"/>
              </a:rPr>
              <a:t>Kara Yermak</a:t>
            </a:r>
            <a:r>
              <a:rPr lang="en-US" sz="2000" dirty="0">
                <a:solidFill>
                  <a:srgbClr val="3D3D3D"/>
                </a:solidFill>
                <a:latin typeface="Gill Sans MT" panose="020B0502020104020203" pitchFamily="34" charset="0"/>
              </a:rPr>
              <a:t>,  </a:t>
            </a:r>
            <a:r>
              <a:rPr lang="en-US" sz="2000" dirty="0">
                <a:solidFill>
                  <a:srgbClr val="000000"/>
                </a:solidFill>
                <a:latin typeface="Gill Sans MT" panose="020B0502020104020203" pitchFamily="34" charset="0"/>
              </a:rPr>
              <a:t>Academic Human Resources, burtkara@msu.edu​</a:t>
            </a:r>
            <a:endParaRPr lang="en-US" sz="2000" dirty="0">
              <a:solidFill>
                <a:srgbClr val="000000"/>
              </a:solidFill>
              <a:latin typeface="Segoe UI" panose="020B0502040204020203" pitchFamily="34" charset="0"/>
            </a:endParaRPr>
          </a:p>
          <a:p>
            <a:pPr fontAlgn="base"/>
            <a:r>
              <a:rPr lang="en-US" sz="2000" dirty="0">
                <a:solidFill>
                  <a:srgbClr val="000000"/>
                </a:solidFill>
                <a:latin typeface="Gill Sans MT" panose="020B0502020104020203" pitchFamily="34" charset="0"/>
              </a:rPr>
              <a:t>​</a:t>
            </a:r>
            <a:endParaRPr lang="en-US" sz="2000" dirty="0">
              <a:solidFill>
                <a:srgbClr val="000000"/>
              </a:solidFill>
              <a:latin typeface="Segoe UI" panose="020B0502040204020203" pitchFamily="34" charset="0"/>
            </a:endParaRPr>
          </a:p>
          <a:p>
            <a:pPr fontAlgn="base"/>
            <a:r>
              <a:rPr lang="en-US" dirty="0">
                <a:solidFill>
                  <a:srgbClr val="000000"/>
                </a:solidFill>
                <a:latin typeface="Gill Sans MT" panose="020B0502020104020203" pitchFamily="34" charset="0"/>
              </a:rPr>
              <a:t>​</a:t>
            </a:r>
            <a:endParaRPr lang="en-US" dirty="0">
              <a:solidFill>
                <a:srgbClr val="000000"/>
              </a:solidFill>
              <a:latin typeface="Segoe UI" panose="020B0502040204020203" pitchFamily="34" charset="0"/>
            </a:endParaRPr>
          </a:p>
          <a:p>
            <a:pPr fontAlgn="base"/>
            <a:r>
              <a:rPr lang="en-US" dirty="0">
                <a:solidFill>
                  <a:srgbClr val="000000"/>
                </a:solidFill>
                <a:latin typeface="Gill Sans MT" panose="020B0502020104020203" pitchFamily="34" charset="0"/>
              </a:rPr>
              <a:t>​</a:t>
            </a:r>
            <a:endParaRPr lang="en-US" dirty="0">
              <a:solidFill>
                <a:srgbClr val="000000"/>
              </a:solidFill>
              <a:latin typeface="Segoe UI" panose="020B0502040204020203" pitchFamily="34" charset="0"/>
            </a:endParaRPr>
          </a:p>
        </p:txBody>
      </p:sp>
      <p:sp>
        <p:nvSpPr>
          <p:cNvPr id="2" name="Title 1">
            <a:extLst>
              <a:ext uri="{FF2B5EF4-FFF2-40B4-BE49-F238E27FC236}">
                <a16:creationId xmlns:a16="http://schemas.microsoft.com/office/drawing/2014/main" id="{C8C9B280-DE56-494A-B258-1C60BFC801DE}"/>
              </a:ext>
            </a:extLst>
          </p:cNvPr>
          <p:cNvSpPr>
            <a:spLocks noGrp="1"/>
          </p:cNvSpPr>
          <p:nvPr>
            <p:ph type="title"/>
          </p:nvPr>
        </p:nvSpPr>
        <p:spPr/>
        <p:txBody>
          <a:bodyPr/>
          <a:lstStyle/>
          <a:p>
            <a:r>
              <a:rPr lang="en-US" dirty="0"/>
              <a:t>Strategic Partners</a:t>
            </a:r>
          </a:p>
        </p:txBody>
      </p:sp>
    </p:spTree>
    <p:extLst>
      <p:ext uri="{BB962C8B-B14F-4D97-AF65-F5344CB8AC3E}">
        <p14:creationId xmlns:p14="http://schemas.microsoft.com/office/powerpoint/2010/main" val="2928591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88F792-296E-4965-BCBF-383E6DA798E8}"/>
              </a:ext>
            </a:extLst>
          </p:cNvPr>
          <p:cNvSpPr>
            <a:spLocks noGrp="1"/>
          </p:cNvSpPr>
          <p:nvPr>
            <p:ph idx="1"/>
          </p:nvPr>
        </p:nvSpPr>
        <p:spPr/>
        <p:txBody>
          <a:bodyPr>
            <a:normAutofit/>
          </a:bodyPr>
          <a:lstStyle/>
          <a:p>
            <a:pPr marL="324485" indent="0">
              <a:buNone/>
            </a:pPr>
            <a:endParaRPr lang="en-US" sz="2200" dirty="0">
              <a:ea typeface="+mn-lt"/>
              <a:cs typeface="+mn-lt"/>
            </a:endParaRPr>
          </a:p>
          <a:p>
            <a:pPr marL="629920" indent="-305435"/>
            <a:r>
              <a:rPr lang="en-US" sz="2800" dirty="0">
                <a:ea typeface="+mn-lt"/>
                <a:cs typeface="+mn-lt"/>
              </a:rPr>
              <a:t>Power dynamics </a:t>
            </a:r>
          </a:p>
          <a:p>
            <a:pPr marL="629920" indent="-305435"/>
            <a:r>
              <a:rPr lang="en-US" sz="2800" dirty="0">
                <a:ea typeface="+mn-lt"/>
                <a:cs typeface="+mn-lt"/>
              </a:rPr>
              <a:t>Life experiences</a:t>
            </a:r>
          </a:p>
          <a:p>
            <a:pPr marL="629920" lvl="1" indent="-305435"/>
            <a:r>
              <a:rPr lang="en-US" sz="2800" dirty="0">
                <a:ea typeface="+mn-lt"/>
                <a:cs typeface="+mn-lt"/>
              </a:rPr>
              <a:t>Awareness of multiple people within the unit potentially being involved in a case, witnesses resulting in divisions and residual conflict </a:t>
            </a:r>
          </a:p>
          <a:p>
            <a:pPr marL="629920" lvl="1" indent="-305435"/>
            <a:r>
              <a:rPr lang="en-US" sz="2800" dirty="0">
                <a:ea typeface="+mn-lt"/>
                <a:cs typeface="+mn-lt"/>
              </a:rPr>
              <a:t>Reducing the ability for any retaliation </a:t>
            </a:r>
          </a:p>
          <a:p>
            <a:pPr marL="629920" lvl="1" indent="-305435"/>
            <a:endParaRPr lang="en-US" sz="2800" dirty="0"/>
          </a:p>
          <a:p>
            <a:pPr marL="629920" lvl="1" indent="-305435"/>
            <a:endParaRPr lang="en-US" sz="2200" dirty="0"/>
          </a:p>
        </p:txBody>
      </p:sp>
      <p:sp>
        <p:nvSpPr>
          <p:cNvPr id="2" name="Title 1">
            <a:extLst>
              <a:ext uri="{FF2B5EF4-FFF2-40B4-BE49-F238E27FC236}">
                <a16:creationId xmlns:a16="http://schemas.microsoft.com/office/drawing/2014/main" id="{8C474065-F496-4918-B17D-73DC7ACD6C0C}"/>
              </a:ext>
            </a:extLst>
          </p:cNvPr>
          <p:cNvSpPr>
            <a:spLocks noGrp="1"/>
          </p:cNvSpPr>
          <p:nvPr>
            <p:ph type="title"/>
          </p:nvPr>
        </p:nvSpPr>
        <p:spPr/>
        <p:txBody>
          <a:bodyPr/>
          <a:lstStyle/>
          <a:p>
            <a:r>
              <a:rPr lang="en-US" dirty="0"/>
              <a:t>Situational considerations</a:t>
            </a:r>
          </a:p>
        </p:txBody>
      </p:sp>
    </p:spTree>
    <p:extLst>
      <p:ext uri="{BB962C8B-B14F-4D97-AF65-F5344CB8AC3E}">
        <p14:creationId xmlns:p14="http://schemas.microsoft.com/office/powerpoint/2010/main" val="2802326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ndividual Leadership Considerations:&#10;Explicit Biases: Clear Preferences, Prioritized over others, intentionally privileges, marginalizes others&#10;Implicit Biases: Unspoken, Hidden, Links that have the same outcome as conscious biases that we neither anticipate nor plan&#10;Biased Outcomes: The unconscious choices that our minds make can affect how we relate to people, When these choices are made in our interaction with others, our automatic preferences shape our relationships - although we would never know, We judge ourselves by our intent, Others judge us by our impact">
            <a:extLst>
              <a:ext uri="{FF2B5EF4-FFF2-40B4-BE49-F238E27FC236}">
                <a16:creationId xmlns:a16="http://schemas.microsoft.com/office/drawing/2014/main" id="{DB484228-2AA5-4DC0-856E-7BCFED4ADEA7}"/>
              </a:ext>
            </a:extLst>
          </p:cNvPr>
          <p:cNvPicPr>
            <a:picLocks noChangeAspect="1"/>
          </p:cNvPicPr>
          <p:nvPr/>
        </p:nvPicPr>
        <p:blipFill>
          <a:blip r:embed="rId3"/>
          <a:stretch>
            <a:fillRect/>
          </a:stretch>
        </p:blipFill>
        <p:spPr>
          <a:xfrm>
            <a:off x="822537" y="1969476"/>
            <a:ext cx="10161916" cy="4888523"/>
          </a:xfrm>
          <a:prstGeom prst="rect">
            <a:avLst/>
          </a:prstGeom>
        </p:spPr>
      </p:pic>
      <p:sp>
        <p:nvSpPr>
          <p:cNvPr id="4" name="Title 3">
            <a:extLst>
              <a:ext uri="{FF2B5EF4-FFF2-40B4-BE49-F238E27FC236}">
                <a16:creationId xmlns:a16="http://schemas.microsoft.com/office/drawing/2014/main" id="{54C180F0-39CF-45CE-B628-A1425D31C704}"/>
              </a:ext>
            </a:extLst>
          </p:cNvPr>
          <p:cNvSpPr>
            <a:spLocks noGrp="1"/>
          </p:cNvSpPr>
          <p:nvPr>
            <p:ph type="title"/>
          </p:nvPr>
        </p:nvSpPr>
        <p:spPr>
          <a:xfrm>
            <a:off x="575894" y="729658"/>
            <a:ext cx="11029616" cy="770896"/>
          </a:xfrm>
        </p:spPr>
        <p:txBody>
          <a:bodyPr/>
          <a:lstStyle/>
          <a:p>
            <a:r>
              <a:rPr lang="en-US" dirty="0"/>
              <a:t>Individual Leadership</a:t>
            </a:r>
            <a:r>
              <a:rPr lang="en-US" baseline="0" dirty="0"/>
              <a:t> Considerations</a:t>
            </a:r>
            <a:endParaRPr lang="en-US" dirty="0"/>
          </a:p>
        </p:txBody>
      </p:sp>
    </p:spTree>
    <p:extLst>
      <p:ext uri="{BB962C8B-B14F-4D97-AF65-F5344CB8AC3E}">
        <p14:creationId xmlns:p14="http://schemas.microsoft.com/office/powerpoint/2010/main" val="4283354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DC969F4-277E-4F95-9ABB-0421358B09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DBB62B70-0FFB-4EBC-A23C-3EE215C71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4F448DF1-A468-4624-99E7-933CC6207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6F7DD6E9-9BF0-44B2-A5B9-1CE2477A47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85E2BD0E-96C7-4908-AD02-AD9AC69C93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descr="Finding Violation of RVSM or ADP Policy &#10;Schedule: Schedule a meeting with College/Department leadership, AHR/OER, OGC, and OCR; &#10;Consider: Consider if other policies were violated and if further investigation of the issues is needed;&#10;Assess: Assess appropriate discipline or other interventions;&#10;Create: Create a plan to implement discipline and any necessary communications">
            <a:extLst>
              <a:ext uri="{FF2B5EF4-FFF2-40B4-BE49-F238E27FC236}">
                <a16:creationId xmlns:a16="http://schemas.microsoft.com/office/drawing/2014/main" id="{648DD1AB-CF0A-4BC9-8098-4386DC99AEC8}"/>
              </a:ext>
            </a:extLst>
          </p:cNvPr>
          <p:cNvGraphicFramePr>
            <a:graphicFrameLocks noGrp="1"/>
          </p:cNvGraphicFramePr>
          <p:nvPr>
            <p:ph idx="1"/>
            <p:extLst>
              <p:ext uri="{D42A27DB-BD31-4B8C-83A1-F6EECF244321}">
                <p14:modId xmlns:p14="http://schemas.microsoft.com/office/powerpoint/2010/main" val="18874831"/>
              </p:ext>
            </p:extLst>
          </p:nvPr>
        </p:nvGraphicFramePr>
        <p:xfrm>
          <a:off x="4598438" y="1037967"/>
          <a:ext cx="7012370" cy="4709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233349CA-BC5E-4978-860B-3A75ABF1B622}"/>
              </a:ext>
            </a:extLst>
          </p:cNvPr>
          <p:cNvSpPr>
            <a:spLocks noGrp="1"/>
          </p:cNvSpPr>
          <p:nvPr>
            <p:ph type="title"/>
          </p:nvPr>
        </p:nvSpPr>
        <p:spPr>
          <a:xfrm>
            <a:off x="397886" y="1037967"/>
            <a:ext cx="3489518" cy="4709131"/>
          </a:xfrm>
        </p:spPr>
        <p:txBody>
          <a:bodyPr anchor="ctr">
            <a:normAutofit/>
          </a:bodyPr>
          <a:lstStyle/>
          <a:p>
            <a:r>
              <a:rPr lang="en-US" dirty="0">
                <a:solidFill>
                  <a:schemeClr val="accent1"/>
                </a:solidFill>
              </a:rPr>
              <a:t>FINDING: Violation of RVSM or ADP Policy </a:t>
            </a:r>
          </a:p>
        </p:txBody>
      </p:sp>
    </p:spTree>
    <p:extLst>
      <p:ext uri="{BB962C8B-B14F-4D97-AF65-F5344CB8AC3E}">
        <p14:creationId xmlns:p14="http://schemas.microsoft.com/office/powerpoint/2010/main" val="2906472415"/>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F3FFE82-6E06-4FED-90AA-0465E699574F}"/>
              </a:ext>
            </a:extLst>
          </p:cNvPr>
          <p:cNvSpPr>
            <a:spLocks noGrp="1"/>
          </p:cNvSpPr>
          <p:nvPr>
            <p:ph idx="1"/>
          </p:nvPr>
        </p:nvSpPr>
        <p:spPr>
          <a:xfrm>
            <a:off x="5091310" y="842567"/>
            <a:ext cx="6108179" cy="5166720"/>
          </a:xfrm>
        </p:spPr>
        <p:txBody>
          <a:bodyPr anchor="ctr">
            <a:normAutofit fontScale="92500" lnSpcReduction="10000"/>
          </a:bodyPr>
          <a:lstStyle/>
          <a:p>
            <a:pPr marL="0" indent="0">
              <a:lnSpc>
                <a:spcPct val="90000"/>
              </a:lnSpc>
              <a:buNone/>
            </a:pPr>
            <a:r>
              <a:rPr lang="en-US" sz="2600" b="1" dirty="0"/>
              <a:t>The Responsibility is Now Yours</a:t>
            </a:r>
          </a:p>
          <a:p>
            <a:pPr marL="0" indent="0">
              <a:lnSpc>
                <a:spcPct val="90000"/>
              </a:lnSpc>
              <a:buNone/>
            </a:pPr>
            <a:r>
              <a:rPr lang="en-US" sz="2600" dirty="0"/>
              <a:t>What does "No Finding" Really Mean?</a:t>
            </a:r>
          </a:p>
          <a:p>
            <a:pPr marL="0" indent="0">
              <a:lnSpc>
                <a:spcPct val="90000"/>
              </a:lnSpc>
              <a:buNone/>
            </a:pPr>
            <a:endParaRPr lang="en-US" sz="2600" dirty="0"/>
          </a:p>
          <a:p>
            <a:pPr marL="0" indent="0">
              <a:lnSpc>
                <a:spcPct val="90000"/>
              </a:lnSpc>
              <a:buNone/>
            </a:pPr>
            <a:r>
              <a:rPr lang="en-US" sz="2600" b="1" dirty="0"/>
              <a:t>Next Steps/Considerations:</a:t>
            </a:r>
          </a:p>
          <a:p>
            <a:pPr marL="305435" indent="-305435">
              <a:lnSpc>
                <a:spcPct val="90000"/>
              </a:lnSpc>
            </a:pPr>
            <a:r>
              <a:rPr lang="en-US" sz="2600" dirty="0"/>
              <a:t>Leadership meets with AHR or OER to assess situation</a:t>
            </a:r>
          </a:p>
          <a:p>
            <a:pPr marL="305435" indent="-305435">
              <a:lnSpc>
                <a:spcPct val="90000"/>
              </a:lnSpc>
            </a:pPr>
            <a:r>
              <a:rPr lang="en-US" sz="2600" dirty="0"/>
              <a:t>Are there other behaviors or actions that are concerning?</a:t>
            </a:r>
          </a:p>
          <a:p>
            <a:pPr marL="305435" indent="-305435">
              <a:lnSpc>
                <a:spcPct val="90000"/>
              </a:lnSpc>
            </a:pPr>
            <a:r>
              <a:rPr lang="en-US" sz="2600" dirty="0"/>
              <a:t>Is further investigation needed?</a:t>
            </a:r>
          </a:p>
          <a:p>
            <a:pPr marL="305435" indent="-305435">
              <a:lnSpc>
                <a:spcPct val="90000"/>
              </a:lnSpc>
            </a:pPr>
            <a:r>
              <a:rPr lang="en-US" sz="2600" dirty="0"/>
              <a:t>Action steps to consider: professional development, re-entry, clarification of rules/policy, discipline, etc.</a:t>
            </a:r>
          </a:p>
          <a:p>
            <a:pPr marL="305435" indent="-305435">
              <a:lnSpc>
                <a:spcPct val="90000"/>
              </a:lnSpc>
            </a:pPr>
            <a:r>
              <a:rPr lang="en-US" sz="2600" dirty="0"/>
              <a:t>How do you rebuild the team?</a:t>
            </a:r>
          </a:p>
        </p:txBody>
      </p:sp>
      <p:sp>
        <p:nvSpPr>
          <p:cNvPr id="2" name="Title 1">
            <a:extLst>
              <a:ext uri="{FF2B5EF4-FFF2-40B4-BE49-F238E27FC236}">
                <a16:creationId xmlns:a16="http://schemas.microsoft.com/office/drawing/2014/main" id="{94130415-B805-4B49-AD82-F0439A94ABDF}"/>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 No finding</a:t>
            </a:r>
          </a:p>
        </p:txBody>
      </p:sp>
    </p:spTree>
    <p:extLst>
      <p:ext uri="{BB962C8B-B14F-4D97-AF65-F5344CB8AC3E}">
        <p14:creationId xmlns:p14="http://schemas.microsoft.com/office/powerpoint/2010/main" val="4114118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DC969F4-277E-4F95-9ABB-0421358B09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DBB62B70-0FFB-4EBC-A23C-3EE215C71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4F448DF1-A468-4624-99E7-933CC6207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6F7DD6E9-9BF0-44B2-A5B9-1CE2477A47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85E2BD0E-96C7-4908-AD02-AD9AC69C93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0" name="Diagram 10" descr="What is Considered An Appeal&#10;Procedural Irregularity; New Evidence; Conflict of interest or Bias; Arbitrary and Capricious">
            <a:extLst>
              <a:ext uri="{FF2B5EF4-FFF2-40B4-BE49-F238E27FC236}">
                <a16:creationId xmlns:a16="http://schemas.microsoft.com/office/drawing/2014/main" id="{C6C5CF47-FF01-435B-AA07-7BD963F0EEAE}"/>
              </a:ext>
            </a:extLst>
          </p:cNvPr>
          <p:cNvGraphicFramePr/>
          <p:nvPr>
            <p:extLst>
              <p:ext uri="{D42A27DB-BD31-4B8C-83A1-F6EECF244321}">
                <p14:modId xmlns:p14="http://schemas.microsoft.com/office/powerpoint/2010/main" val="1168724778"/>
              </p:ext>
            </p:extLst>
          </p:nvPr>
        </p:nvGraphicFramePr>
        <p:xfrm>
          <a:off x="4598438" y="1037967"/>
          <a:ext cx="7012370" cy="4709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D1E81721-6AED-4FED-9831-F05B1DB52B66}"/>
              </a:ext>
            </a:extLst>
          </p:cNvPr>
          <p:cNvSpPr>
            <a:spLocks noGrp="1"/>
          </p:cNvSpPr>
          <p:nvPr>
            <p:ph type="title"/>
          </p:nvPr>
        </p:nvSpPr>
        <p:spPr>
          <a:xfrm>
            <a:off x="746228" y="1037967"/>
            <a:ext cx="3054091" cy="4709131"/>
          </a:xfrm>
        </p:spPr>
        <p:txBody>
          <a:bodyPr anchor="ctr">
            <a:normAutofit/>
          </a:bodyPr>
          <a:lstStyle/>
          <a:p>
            <a:r>
              <a:rPr lang="en-US" dirty="0">
                <a:solidFill>
                  <a:schemeClr val="accent1"/>
                </a:solidFill>
              </a:rPr>
              <a:t>What is considered in an appeal</a:t>
            </a:r>
          </a:p>
        </p:txBody>
      </p:sp>
    </p:spTree>
    <p:extLst>
      <p:ext uri="{BB962C8B-B14F-4D97-AF65-F5344CB8AC3E}">
        <p14:creationId xmlns:p14="http://schemas.microsoft.com/office/powerpoint/2010/main" val="108470028"/>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866275-4E29-4AA4-9B7C-01EFE1C98FF4}"/>
              </a:ext>
            </a:extLst>
          </p:cNvPr>
          <p:cNvSpPr>
            <a:spLocks noGrp="1"/>
          </p:cNvSpPr>
          <p:nvPr>
            <p:ph idx="1"/>
          </p:nvPr>
        </p:nvSpPr>
        <p:spPr/>
        <p:txBody>
          <a:bodyPr>
            <a:normAutofit/>
          </a:bodyPr>
          <a:lstStyle/>
          <a:p>
            <a:pPr marL="305435" indent="-305435"/>
            <a:r>
              <a:rPr lang="en-US" sz="2400" dirty="0"/>
              <a:t>Consult with OER to ensure compliance with collective bargaining agreements and human resource policy. </a:t>
            </a:r>
          </a:p>
          <a:p>
            <a:pPr marL="305435" indent="-305435"/>
            <a:r>
              <a:rPr lang="en-US" sz="2400" dirty="0"/>
              <a:t>Approval from the Director of Employee Relations is required for certain actions.</a:t>
            </a:r>
          </a:p>
          <a:p>
            <a:pPr marL="305435" indent="-305435"/>
            <a:r>
              <a:rPr lang="en-US" sz="2400" dirty="0"/>
              <a:t>OER can assist with required notifications/reporting</a:t>
            </a:r>
          </a:p>
        </p:txBody>
      </p:sp>
      <p:sp>
        <p:nvSpPr>
          <p:cNvPr id="2" name="Title 1">
            <a:extLst>
              <a:ext uri="{FF2B5EF4-FFF2-40B4-BE49-F238E27FC236}">
                <a16:creationId xmlns:a16="http://schemas.microsoft.com/office/drawing/2014/main" id="{533ECA29-87F5-43CA-AFC1-A21F194B33E9}"/>
              </a:ext>
            </a:extLst>
          </p:cNvPr>
          <p:cNvSpPr>
            <a:spLocks noGrp="1"/>
          </p:cNvSpPr>
          <p:nvPr>
            <p:ph type="title"/>
          </p:nvPr>
        </p:nvSpPr>
        <p:spPr/>
        <p:txBody>
          <a:bodyPr/>
          <a:lstStyle/>
          <a:p>
            <a:r>
              <a:rPr lang="en-US" dirty="0"/>
              <a:t>Discipline Overview for Support STaff</a:t>
            </a:r>
          </a:p>
        </p:txBody>
      </p:sp>
    </p:spTree>
    <p:extLst>
      <p:ext uri="{BB962C8B-B14F-4D97-AF65-F5344CB8AC3E}">
        <p14:creationId xmlns:p14="http://schemas.microsoft.com/office/powerpoint/2010/main" val="1822435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8FD5326-9F0A-481B-8415-14B6BFB852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0897FCD-4816-4E4A-A524-078453D87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7A268CD7-AFA8-49FF-8494-036157361B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2ED953D6-5A73-4461-BB18-1E759E7A6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7" name="Rectangle 16">
            <a:extLst>
              <a:ext uri="{FF2B5EF4-FFF2-40B4-BE49-F238E27FC236}">
                <a16:creationId xmlns:a16="http://schemas.microsoft.com/office/drawing/2014/main" id="{F0EDA701-4C2B-4983-A61C-952E63C6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BD094A0-0F03-4392-AAF0-F48FBDB631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TextBox 2" descr="Discipline Overview for Faculty &amp; Academic Staff (resources):&#10;Academic Specialist Handbook&#10;Faculty Handbook, Fixed-Term, Tenure Stream Faculty&#10;FRIB/NCSL Handbook&#10;Health Professional (HP) Handbook&#10;Librarian Handbook&#10;UNTF Contract">
            <a:extLst>
              <a:ext uri="{FF2B5EF4-FFF2-40B4-BE49-F238E27FC236}">
                <a16:creationId xmlns:a16="http://schemas.microsoft.com/office/drawing/2014/main" id="{93D3F231-3DE1-4250-BEB2-1B8B5E17AB01}"/>
              </a:ext>
            </a:extLst>
          </p:cNvPr>
          <p:cNvGraphicFramePr/>
          <p:nvPr>
            <p:extLst>
              <p:ext uri="{D42A27DB-BD31-4B8C-83A1-F6EECF244321}">
                <p14:modId xmlns:p14="http://schemas.microsoft.com/office/powerpoint/2010/main" val="2425130717"/>
              </p:ext>
            </p:extLst>
          </p:nvPr>
        </p:nvGraphicFramePr>
        <p:xfrm>
          <a:off x="486033" y="1037967"/>
          <a:ext cx="7012370" cy="4709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C5AF0423-9A6E-4900-AA6D-4474CDB2D3DE}"/>
              </a:ext>
            </a:extLst>
          </p:cNvPr>
          <p:cNvSpPr>
            <a:spLocks noGrp="1"/>
          </p:cNvSpPr>
          <p:nvPr>
            <p:ph type="title"/>
          </p:nvPr>
        </p:nvSpPr>
        <p:spPr>
          <a:xfrm>
            <a:off x="8369643" y="1037967"/>
            <a:ext cx="3054091" cy="4709131"/>
          </a:xfrm>
        </p:spPr>
        <p:txBody>
          <a:bodyPr vert="horz" lIns="91440" tIns="45720" rIns="91440" bIns="45720" rtlCol="0" anchor="ctr">
            <a:normAutofit/>
          </a:bodyPr>
          <a:lstStyle/>
          <a:p>
            <a:r>
              <a:rPr lang="en-US" dirty="0">
                <a:solidFill>
                  <a:srgbClr val="FFFEFF"/>
                </a:solidFill>
              </a:rPr>
              <a:t>Discipline overview for faculty &amp; academic staff</a:t>
            </a:r>
          </a:p>
        </p:txBody>
      </p:sp>
    </p:spTree>
    <p:extLst>
      <p:ext uri="{BB962C8B-B14F-4D97-AF65-F5344CB8AC3E}">
        <p14:creationId xmlns:p14="http://schemas.microsoft.com/office/powerpoint/2010/main" val="3248593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97E3AA-0A44-4462-8D2C-5D8DD484331D}"/>
              </a:ext>
            </a:extLst>
          </p:cNvPr>
          <p:cNvSpPr>
            <a:spLocks noGrp="1"/>
          </p:cNvSpPr>
          <p:nvPr>
            <p:ph idx="1"/>
          </p:nvPr>
        </p:nvSpPr>
        <p:spPr/>
        <p:txBody>
          <a:bodyPr>
            <a:normAutofit fontScale="92500" lnSpcReduction="10000"/>
          </a:bodyPr>
          <a:lstStyle/>
          <a:p>
            <a:pPr marL="305435" indent="-305435"/>
            <a:endParaRPr lang="en-US" sz="2400" dirty="0"/>
          </a:p>
          <a:p>
            <a:pPr marL="305435" indent="-305435"/>
            <a:endParaRPr lang="en-US" sz="2400" dirty="0"/>
          </a:p>
          <a:p>
            <a:pPr marL="305435" indent="-305435"/>
            <a:r>
              <a:rPr lang="en-US" sz="2400" dirty="0"/>
              <a:t>Confidential doesn't mean you can't say anything to anyone</a:t>
            </a:r>
          </a:p>
          <a:p>
            <a:pPr marL="305435" indent="-305435"/>
            <a:r>
              <a:rPr lang="en-US" sz="2400" dirty="0"/>
              <a:t>Transparency doesn't mean you tell everyone, everything</a:t>
            </a:r>
          </a:p>
          <a:p>
            <a:pPr marL="305435" indent="-305435"/>
            <a:r>
              <a:rPr lang="en-US" sz="2400" dirty="0"/>
              <a:t>Stakeholder communication strategy</a:t>
            </a:r>
          </a:p>
          <a:p>
            <a:pPr marL="305435" indent="-305435"/>
            <a:r>
              <a:rPr lang="en-US" sz="2400" dirty="0"/>
              <a:t>Day to day communication during an investigation</a:t>
            </a:r>
          </a:p>
          <a:p>
            <a:pPr marL="305435" indent="-305435"/>
            <a:r>
              <a:rPr lang="en-US" sz="2400" dirty="0"/>
              <a:t>Working with OER/AHR and potentially University Communications</a:t>
            </a:r>
          </a:p>
          <a:p>
            <a:pPr marL="305435" indent="-305435"/>
            <a:r>
              <a:rPr lang="en-US" sz="2400" dirty="0"/>
              <a:t>Considering communication to reduce people filling in gaps because of lack of information</a:t>
            </a:r>
          </a:p>
          <a:p>
            <a:pPr marL="0" indent="0">
              <a:buNone/>
            </a:pPr>
            <a:endParaRPr lang="en-US" sz="2400" dirty="0"/>
          </a:p>
          <a:p>
            <a:pPr marL="0" indent="0">
              <a:buNone/>
            </a:pPr>
            <a:endParaRPr lang="en-US" sz="2400" dirty="0"/>
          </a:p>
          <a:p>
            <a:pPr marL="305435" indent="-305435"/>
            <a:endParaRPr lang="en-US" sz="2400" dirty="0">
              <a:highlight>
                <a:srgbClr val="FFFF00"/>
              </a:highlight>
            </a:endParaRPr>
          </a:p>
          <a:p>
            <a:pPr marL="305435" indent="-305435"/>
            <a:endParaRPr lang="en-US" sz="2000" dirty="0">
              <a:highlight>
                <a:srgbClr val="FFFF00"/>
              </a:highlight>
            </a:endParaRPr>
          </a:p>
        </p:txBody>
      </p:sp>
      <p:sp>
        <p:nvSpPr>
          <p:cNvPr id="2" name="Title 1">
            <a:extLst>
              <a:ext uri="{FF2B5EF4-FFF2-40B4-BE49-F238E27FC236}">
                <a16:creationId xmlns:a16="http://schemas.microsoft.com/office/drawing/2014/main" id="{798BD465-5B35-4686-A57A-E85B63228E1B}"/>
              </a:ext>
            </a:extLst>
          </p:cNvPr>
          <p:cNvSpPr>
            <a:spLocks noGrp="1"/>
          </p:cNvSpPr>
          <p:nvPr>
            <p:ph type="title"/>
          </p:nvPr>
        </p:nvSpPr>
        <p:spPr/>
        <p:txBody>
          <a:bodyPr/>
          <a:lstStyle/>
          <a:p>
            <a:r>
              <a:rPr lang="en-US" dirty="0"/>
              <a:t>Communication  tips</a:t>
            </a:r>
          </a:p>
        </p:txBody>
      </p:sp>
    </p:spTree>
    <p:extLst>
      <p:ext uri="{BB962C8B-B14F-4D97-AF65-F5344CB8AC3E}">
        <p14:creationId xmlns:p14="http://schemas.microsoft.com/office/powerpoint/2010/main" val="8533936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0A5990-41FE-451F-AA14-039442115367}"/>
              </a:ext>
            </a:extLst>
          </p:cNvPr>
          <p:cNvSpPr>
            <a:spLocks noGrp="1"/>
          </p:cNvSpPr>
          <p:nvPr>
            <p:ph idx="1"/>
          </p:nvPr>
        </p:nvSpPr>
        <p:spPr>
          <a:xfrm>
            <a:off x="581192" y="1996751"/>
            <a:ext cx="11389135" cy="4603554"/>
          </a:xfrm>
        </p:spPr>
        <p:txBody>
          <a:bodyPr>
            <a:normAutofit/>
          </a:bodyPr>
          <a:lstStyle/>
          <a:p>
            <a:pPr marL="305435" indent="-305435"/>
            <a:endParaRPr lang="en-US" sz="2400" dirty="0"/>
          </a:p>
          <a:p>
            <a:r>
              <a:rPr lang="en-US" sz="2400" dirty="0"/>
              <a:t>If interim actions or actions after a finding are taken, other oversight organizations may need to be notified</a:t>
            </a:r>
          </a:p>
          <a:p>
            <a:r>
              <a:rPr lang="en-US" sz="2400" dirty="0"/>
              <a:t>Clery Act – if the incident involved a Clery crime, the Clery Act Compliance Coordinator will be notified by AHR/OER</a:t>
            </a:r>
          </a:p>
          <a:p>
            <a:r>
              <a:rPr lang="en-US" sz="2400" dirty="0"/>
              <a:t>Federal Agencies (NSF/NASA/NIH/DOD/DOE/USDA)</a:t>
            </a:r>
          </a:p>
          <a:p>
            <a:r>
              <a:rPr lang="en-US" sz="2400" dirty="0">
                <a:ea typeface="+mn-lt"/>
                <a:cs typeface="+mn-lt"/>
              </a:rPr>
              <a:t>OCR  Resolution Office must be notified immediately of any disciplinary action taken</a:t>
            </a:r>
          </a:p>
          <a:p>
            <a:pPr marL="899795" lvl="2" indent="-269875">
              <a:buNone/>
            </a:pPr>
            <a:r>
              <a:rPr lang="en-US" sz="2400" dirty="0">
                <a:ea typeface="+mn-lt"/>
                <a:cs typeface="+mn-lt"/>
              </a:rPr>
              <a:t>Requirements under Title IX to notify claimant</a:t>
            </a:r>
          </a:p>
          <a:p>
            <a:pPr marL="899795" lvl="2" indent="-269875">
              <a:buNone/>
            </a:pPr>
            <a:endParaRPr lang="en-US" sz="1600" dirty="0">
              <a:ea typeface="+mn-lt"/>
              <a:cs typeface="+mn-lt"/>
            </a:endParaRPr>
          </a:p>
          <a:p>
            <a:pPr marL="899795" lvl="2" indent="-269875">
              <a:buNone/>
            </a:pPr>
            <a:endParaRPr lang="en-US" dirty="0">
              <a:ea typeface="+mn-lt"/>
              <a:cs typeface="+mn-lt"/>
            </a:endParaRPr>
          </a:p>
          <a:p>
            <a:pPr marL="629920" lvl="2" indent="0">
              <a:buNone/>
            </a:pPr>
            <a:endParaRPr lang="en-US" dirty="0"/>
          </a:p>
        </p:txBody>
      </p:sp>
      <p:sp>
        <p:nvSpPr>
          <p:cNvPr id="2" name="Title 1">
            <a:extLst>
              <a:ext uri="{FF2B5EF4-FFF2-40B4-BE49-F238E27FC236}">
                <a16:creationId xmlns:a16="http://schemas.microsoft.com/office/drawing/2014/main" id="{7E549E44-77A5-4608-9423-66A215A6FCEA}"/>
              </a:ext>
            </a:extLst>
          </p:cNvPr>
          <p:cNvSpPr>
            <a:spLocks noGrp="1"/>
          </p:cNvSpPr>
          <p:nvPr>
            <p:ph type="title"/>
          </p:nvPr>
        </p:nvSpPr>
        <p:spPr/>
        <p:txBody>
          <a:bodyPr/>
          <a:lstStyle/>
          <a:p>
            <a:r>
              <a:rPr lang="en-US" dirty="0"/>
              <a:t>Reporting</a:t>
            </a:r>
          </a:p>
        </p:txBody>
      </p:sp>
    </p:spTree>
    <p:extLst>
      <p:ext uri="{BB962C8B-B14F-4D97-AF65-F5344CB8AC3E}">
        <p14:creationId xmlns:p14="http://schemas.microsoft.com/office/powerpoint/2010/main" val="1313894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6D08039-6C4E-4870-9E3D-6218263DE9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9FB31D2E-CBC8-4C4A-917F-DCB48EAEB0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FCCF4F09-0D96-42BE-AE16-84AB4E0B56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21AF87EE-372A-438E-B086-63D494ECA2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7" name="Rectangle 16">
            <a:extLst>
              <a:ext uri="{FF2B5EF4-FFF2-40B4-BE49-F238E27FC236}">
                <a16:creationId xmlns:a16="http://schemas.microsoft.com/office/drawing/2014/main" id="{116EF46C-6088-4EA0-98EF-A20BCF09AC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Sphere of mesh and nodes">
            <a:extLst>
              <a:ext uri="{FF2B5EF4-FFF2-40B4-BE49-F238E27FC236}">
                <a16:creationId xmlns:a16="http://schemas.microsoft.com/office/drawing/2014/main" id="{1D0E9461-BB93-4129-9E27-4BAFABB9BA18}"/>
              </a:ext>
            </a:extLst>
          </p:cNvPr>
          <p:cNvPicPr>
            <a:picLocks noChangeAspect="1"/>
          </p:cNvPicPr>
          <p:nvPr/>
        </p:nvPicPr>
        <p:blipFill rotWithShape="1">
          <a:blip r:embed="rId3"/>
          <a:srcRect t="6695" r="266" b="18504"/>
          <a:stretch/>
        </p:blipFill>
        <p:spPr>
          <a:xfrm>
            <a:off x="-14357" y="10"/>
            <a:ext cx="12191980" cy="6857990"/>
          </a:xfrm>
          <a:prstGeom prst="rect">
            <a:avLst/>
          </a:prstGeom>
        </p:spPr>
      </p:pic>
      <p:grpSp>
        <p:nvGrpSpPr>
          <p:cNvPr id="19" name="Group 18">
            <a:extLst>
              <a:ext uri="{FF2B5EF4-FFF2-40B4-BE49-F238E27FC236}">
                <a16:creationId xmlns:a16="http://schemas.microsoft.com/office/drawing/2014/main" id="{9EB3C9E9-B079-4FB7-B61A-A243C12BF0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8" y="457200"/>
            <a:ext cx="3703320" cy="5935132"/>
            <a:chOff x="438068" y="457200"/>
            <a:chExt cx="3703320" cy="5935132"/>
          </a:xfrm>
        </p:grpSpPr>
        <p:sp>
          <p:nvSpPr>
            <p:cNvPr id="20" name="Rectangle 19">
              <a:extLst>
                <a:ext uri="{FF2B5EF4-FFF2-40B4-BE49-F238E27FC236}">
                  <a16:creationId xmlns:a16="http://schemas.microsoft.com/office/drawing/2014/main" id="{9EE557F1-3F95-4462-8122-987673D8AA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618067"/>
              <a:ext cx="3702134"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BEDB2D38-6A36-438C-9448-E704F02AA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sp>
        <p:nvSpPr>
          <p:cNvPr id="3" name="Content Placeholder 2">
            <a:extLst>
              <a:ext uri="{FF2B5EF4-FFF2-40B4-BE49-F238E27FC236}">
                <a16:creationId xmlns:a16="http://schemas.microsoft.com/office/drawing/2014/main" id="{E8FB581B-3A84-4A6C-89E8-66AD69055562}"/>
              </a:ext>
            </a:extLst>
          </p:cNvPr>
          <p:cNvSpPr>
            <a:spLocks noGrp="1"/>
          </p:cNvSpPr>
          <p:nvPr>
            <p:ph idx="1"/>
          </p:nvPr>
        </p:nvSpPr>
        <p:spPr>
          <a:xfrm>
            <a:off x="584200" y="5145513"/>
            <a:ext cx="3412067" cy="738820"/>
          </a:xfrm>
        </p:spPr>
        <p:txBody>
          <a:bodyPr vert="horz" lIns="91440" tIns="45720" rIns="91440" bIns="45720" rtlCol="0" anchor="t">
            <a:normAutofit/>
          </a:bodyPr>
          <a:lstStyle/>
          <a:p>
            <a:pPr marL="0" indent="0">
              <a:buNone/>
            </a:pPr>
            <a:r>
              <a:rPr lang="en-US" sz="1600" cap="all" dirty="0">
                <a:solidFill>
                  <a:srgbClr val="FF9900"/>
                </a:solidFill>
              </a:rPr>
              <a:t>Practitioner Panel</a:t>
            </a:r>
          </a:p>
        </p:txBody>
      </p:sp>
      <p:sp>
        <p:nvSpPr>
          <p:cNvPr id="2" name="Title 1">
            <a:extLst>
              <a:ext uri="{FF2B5EF4-FFF2-40B4-BE49-F238E27FC236}">
                <a16:creationId xmlns:a16="http://schemas.microsoft.com/office/drawing/2014/main" id="{22E6F6DF-729B-42C4-BF0A-A648CD740A78}"/>
              </a:ext>
            </a:extLst>
          </p:cNvPr>
          <p:cNvSpPr>
            <a:spLocks noGrp="1"/>
          </p:cNvSpPr>
          <p:nvPr>
            <p:ph type="title"/>
          </p:nvPr>
        </p:nvSpPr>
        <p:spPr>
          <a:xfrm>
            <a:off x="584200" y="2142067"/>
            <a:ext cx="3412067" cy="2971801"/>
          </a:xfrm>
        </p:spPr>
        <p:txBody>
          <a:bodyPr vert="horz" lIns="91440" tIns="45720" rIns="91440" bIns="45720" rtlCol="0" anchor="b">
            <a:normAutofit/>
          </a:bodyPr>
          <a:lstStyle/>
          <a:p>
            <a:r>
              <a:rPr lang="en-US" sz="3600" dirty="0"/>
              <a:t>Real world advice</a:t>
            </a:r>
          </a:p>
        </p:txBody>
      </p:sp>
    </p:spTree>
    <p:extLst>
      <p:ext uri="{BB962C8B-B14F-4D97-AF65-F5344CB8AC3E}">
        <p14:creationId xmlns:p14="http://schemas.microsoft.com/office/powerpoint/2010/main" val="2738336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9B12A0-1B92-4CBF-BCFB-5D504412E5F8}"/>
              </a:ext>
              <a:ext uri="{C183D7F6-B498-43B3-948B-1728B52AA6E4}">
                <adec:decorative xmlns:adec="http://schemas.microsoft.com/office/drawing/2017/decorative" val="0"/>
              </a:ext>
            </a:extLst>
          </p:cNvPr>
          <p:cNvSpPr txBox="1"/>
          <p:nvPr/>
        </p:nvSpPr>
        <p:spPr>
          <a:xfrm>
            <a:off x="962526" y="1331495"/>
            <a:ext cx="10684042" cy="4247317"/>
          </a:xfrm>
          <a:prstGeom prst="rect">
            <a:avLst/>
          </a:prstGeom>
          <a:noFill/>
        </p:spPr>
        <p:txBody>
          <a:bodyPr wrap="square" lIns="91440" tIns="45720" rIns="91440" bIns="45720" rtlCol="0" anchor="t">
            <a:spAutoFit/>
          </a:bodyPr>
          <a:lstStyle/>
          <a:p>
            <a:r>
              <a:rPr lang="en-US" sz="2800" dirty="0"/>
              <a:t>This presentation refers to an example of sexual harassment.</a:t>
            </a:r>
          </a:p>
          <a:p>
            <a:endParaRPr lang="en-US" sz="2800" dirty="0"/>
          </a:p>
          <a:p>
            <a:r>
              <a:rPr lang="en-US" sz="2800" dirty="0"/>
              <a:t>If you believe that you will find the discussion to be traumatizing, you may choose to not participate in the meeting or step away from the discussion.</a:t>
            </a:r>
          </a:p>
          <a:p>
            <a:endParaRPr lang="en-US" sz="2800" dirty="0"/>
          </a:p>
          <a:p>
            <a:r>
              <a:rPr lang="en-US" sz="2800" dirty="0"/>
              <a:t>Resources and assistance are available through the Center for</a:t>
            </a:r>
          </a:p>
          <a:p>
            <a:r>
              <a:rPr lang="en-US" sz="2800" dirty="0"/>
              <a:t>Survivors, Counseling and Psychiatric Services and the Employee</a:t>
            </a:r>
          </a:p>
          <a:p>
            <a:r>
              <a:rPr lang="en-US" sz="2800" dirty="0"/>
              <a:t>Assistance Program.</a:t>
            </a:r>
          </a:p>
          <a:p>
            <a:endParaRPr lang="en-US" dirty="0">
              <a:highlight>
                <a:srgbClr val="FFFF00"/>
              </a:highlight>
            </a:endParaRPr>
          </a:p>
        </p:txBody>
      </p:sp>
      <p:sp>
        <p:nvSpPr>
          <p:cNvPr id="3" name="Title 2">
            <a:extLst>
              <a:ext uri="{FF2B5EF4-FFF2-40B4-BE49-F238E27FC236}">
                <a16:creationId xmlns:a16="http://schemas.microsoft.com/office/drawing/2014/main" id="{D3B6C226-DD8A-4766-A9ED-2FAFC458C927}"/>
              </a:ext>
            </a:extLst>
          </p:cNvPr>
          <p:cNvSpPr>
            <a:spLocks noGrp="1"/>
          </p:cNvSpPr>
          <p:nvPr>
            <p:ph type="title" idx="4294967295"/>
          </p:nvPr>
        </p:nvSpPr>
        <p:spPr>
          <a:xfrm>
            <a:off x="789739" y="-1564548"/>
            <a:ext cx="11029616" cy="1189554"/>
          </a:xfrm>
        </p:spPr>
        <p:txBody>
          <a:bodyPr/>
          <a:lstStyle/>
          <a:p>
            <a:r>
              <a:rPr lang="en-US" dirty="0"/>
              <a:t>WARNING</a:t>
            </a:r>
          </a:p>
        </p:txBody>
      </p:sp>
    </p:spTree>
    <p:extLst>
      <p:ext uri="{BB962C8B-B14F-4D97-AF65-F5344CB8AC3E}">
        <p14:creationId xmlns:p14="http://schemas.microsoft.com/office/powerpoint/2010/main" val="7919723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E9CB2B-9B7B-40D8-9B78-08462A4B1600}"/>
              </a:ext>
            </a:extLst>
          </p:cNvPr>
          <p:cNvSpPr txBox="1"/>
          <p:nvPr/>
        </p:nvSpPr>
        <p:spPr>
          <a:xfrm>
            <a:off x="1237539" y="248936"/>
            <a:ext cx="9706325" cy="3816429"/>
          </a:xfrm>
          <a:prstGeom prst="rect">
            <a:avLst/>
          </a:prstGeom>
          <a:noFill/>
        </p:spPr>
        <p:txBody>
          <a:bodyPr wrap="square" rtlCol="0">
            <a:spAutoFit/>
          </a:bodyP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sz="4000" dirty="0">
              <a:solidFill>
                <a:schemeClr val="accent3">
                  <a:lumMod val="50000"/>
                </a:schemeClr>
              </a:solidFill>
            </a:endParaRPr>
          </a:p>
          <a:p>
            <a:pPr algn="ctr"/>
            <a:r>
              <a:rPr lang="en-US" sz="4000" dirty="0">
                <a:solidFill>
                  <a:schemeClr val="accent3">
                    <a:lumMod val="50000"/>
                  </a:schemeClr>
                </a:solidFill>
              </a:rPr>
              <a:t>Questions?</a:t>
            </a:r>
            <a:endParaRPr lang="en-US" dirty="0"/>
          </a:p>
        </p:txBody>
      </p:sp>
      <p:sp>
        <p:nvSpPr>
          <p:cNvPr id="3" name="Title 2">
            <a:extLst>
              <a:ext uri="{FF2B5EF4-FFF2-40B4-BE49-F238E27FC236}">
                <a16:creationId xmlns:a16="http://schemas.microsoft.com/office/drawing/2014/main" id="{7A077087-11CF-4454-83A3-203957CAC6DC}"/>
              </a:ext>
            </a:extLst>
          </p:cNvPr>
          <p:cNvSpPr>
            <a:spLocks noGrp="1"/>
          </p:cNvSpPr>
          <p:nvPr>
            <p:ph type="title"/>
          </p:nvPr>
        </p:nvSpPr>
        <p:spPr>
          <a:xfrm>
            <a:off x="763463" y="-2599696"/>
            <a:ext cx="11029616" cy="988332"/>
          </a:xfrm>
        </p:spPr>
        <p:txBody>
          <a:bodyPr/>
          <a:lstStyle/>
          <a:p>
            <a:r>
              <a:rPr lang="en-US" dirty="0"/>
              <a:t>QUESTIONS</a:t>
            </a:r>
          </a:p>
        </p:txBody>
      </p:sp>
    </p:spTree>
    <p:extLst>
      <p:ext uri="{BB962C8B-B14F-4D97-AF65-F5344CB8AC3E}">
        <p14:creationId xmlns:p14="http://schemas.microsoft.com/office/powerpoint/2010/main" val="2687688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AF005D4-17F4-4A85-94C1-B0BB23A28F57}"/>
              </a:ext>
            </a:extLst>
          </p:cNvPr>
          <p:cNvSpPr>
            <a:spLocks noGrp="1"/>
          </p:cNvSpPr>
          <p:nvPr>
            <p:ph idx="1"/>
          </p:nvPr>
        </p:nvSpPr>
        <p:spPr>
          <a:xfrm>
            <a:off x="5155905" y="1113764"/>
            <a:ext cx="6392248" cy="4624327"/>
          </a:xfrm>
        </p:spPr>
        <p:txBody>
          <a:bodyPr anchor="ctr">
            <a:normAutofit lnSpcReduction="10000"/>
          </a:bodyPr>
          <a:lstStyle/>
          <a:p>
            <a:pPr marL="305435" indent="-305435"/>
            <a:r>
              <a:rPr lang="en-US" sz="2400" dirty="0">
                <a:ea typeface="+mn-lt"/>
                <a:cs typeface="+mn-lt"/>
              </a:rPr>
              <a:t>ADP (Anti-Discrimination Policy)</a:t>
            </a:r>
          </a:p>
          <a:p>
            <a:pPr marL="305435" indent="-305435"/>
            <a:r>
              <a:rPr lang="en-US" sz="2400" dirty="0"/>
              <a:t>AHR (Academic Human Resources)</a:t>
            </a:r>
            <a:endParaRPr lang="en-US" dirty="0"/>
          </a:p>
          <a:p>
            <a:pPr marL="305435" indent="-305435"/>
            <a:r>
              <a:rPr lang="en-US" sz="2400" dirty="0">
                <a:ea typeface="+mn-lt"/>
                <a:cs typeface="+mn-lt"/>
              </a:rPr>
              <a:t>OCR (Office for Civil Rights and Title IX Education and Compliance)</a:t>
            </a:r>
          </a:p>
          <a:p>
            <a:pPr marL="305435" indent="-305435"/>
            <a:r>
              <a:rPr lang="en-US" sz="2400" dirty="0"/>
              <a:t>OER (Office of Employee Relations)</a:t>
            </a:r>
            <a:endParaRPr lang="en-US" dirty="0"/>
          </a:p>
          <a:p>
            <a:pPr marL="305435" indent="-305435"/>
            <a:r>
              <a:rPr lang="en-US" sz="2400" dirty="0"/>
              <a:t>OGC (Office of General Counsel)</a:t>
            </a:r>
          </a:p>
          <a:p>
            <a:pPr marL="305435" indent="-305435"/>
            <a:r>
              <a:rPr lang="en-US" sz="2400" dirty="0"/>
              <a:t>OIE (Office of Institutional Equity)</a:t>
            </a:r>
          </a:p>
          <a:p>
            <a:pPr marL="305435" indent="-305435"/>
            <a:r>
              <a:rPr lang="en-US" sz="2400" dirty="0"/>
              <a:t>RO (Resolution Office)</a:t>
            </a:r>
          </a:p>
          <a:p>
            <a:pPr marL="305435" indent="-305435"/>
            <a:r>
              <a:rPr lang="en-US" sz="2400" dirty="0"/>
              <a:t>RVSM (Relationship Violence and Sexual Misconduct and Title IX Policy)</a:t>
            </a:r>
          </a:p>
        </p:txBody>
      </p:sp>
      <p:sp>
        <p:nvSpPr>
          <p:cNvPr id="13"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3EE7F0B-4719-46E9-966E-0097566D7C51}"/>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ACRONYMS</a:t>
            </a:r>
          </a:p>
        </p:txBody>
      </p:sp>
    </p:spTree>
    <p:extLst>
      <p:ext uri="{BB962C8B-B14F-4D97-AF65-F5344CB8AC3E}">
        <p14:creationId xmlns:p14="http://schemas.microsoft.com/office/powerpoint/2010/main" val="1357105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3063162-EF8C-4538-A6DF-07FD6CEE3E10}"/>
              </a:ext>
            </a:extLst>
          </p:cNvPr>
          <p:cNvSpPr>
            <a:spLocks noGrp="1"/>
          </p:cNvSpPr>
          <p:nvPr>
            <p:ph idx="1"/>
          </p:nvPr>
        </p:nvSpPr>
        <p:spPr>
          <a:xfrm>
            <a:off x="6755769" y="1033390"/>
            <a:ext cx="4855037" cy="4825409"/>
          </a:xfrm>
          <a:ln w="57150">
            <a:noFill/>
          </a:ln>
        </p:spPr>
        <p:txBody>
          <a:bodyPr anchor="ctr">
            <a:normAutofit/>
          </a:bodyPr>
          <a:lstStyle/>
          <a:p>
            <a:pPr marL="305435" indent="-305435"/>
            <a:r>
              <a:rPr lang="en-US" sz="2400" dirty="0">
                <a:solidFill>
                  <a:schemeClr val="tx1"/>
                </a:solidFill>
              </a:rPr>
              <a:t>Increase understanding of the OCR/OIE/RO process and your role as an administrator </a:t>
            </a:r>
            <a:endParaRPr lang="en-US" sz="2400" strike="sngStrike" dirty="0">
              <a:solidFill>
                <a:schemeClr val="tx1"/>
              </a:solidFill>
            </a:endParaRPr>
          </a:p>
          <a:p>
            <a:pPr marL="305435" indent="-305435"/>
            <a:r>
              <a:rPr lang="en-US" sz="2400" dirty="0">
                <a:solidFill>
                  <a:schemeClr val="tx1"/>
                </a:solidFill>
              </a:rPr>
              <a:t>Establish the importance of working closely with AHR or OER throughout this process, so that you have the support needed</a:t>
            </a:r>
          </a:p>
          <a:p>
            <a:pPr marL="305435" indent="-305435"/>
            <a:r>
              <a:rPr lang="en-US" sz="2400" dirty="0">
                <a:solidFill>
                  <a:schemeClr val="tx1"/>
                </a:solidFill>
              </a:rPr>
              <a:t>Identify possible action steps to assess and address misconduct related to reports made to OIE </a:t>
            </a:r>
            <a:endParaRPr lang="en-US" sz="2000" dirty="0">
              <a:solidFill>
                <a:schemeClr val="accent2">
                  <a:lumMod val="50000"/>
                </a:schemeClr>
              </a:solidFill>
            </a:endParaRPr>
          </a:p>
          <a:p>
            <a:pPr marL="305435" indent="-305435"/>
            <a:endParaRPr lang="en-US" sz="2000" dirty="0">
              <a:solidFill>
                <a:schemeClr val="accent2">
                  <a:lumMod val="50000"/>
                </a:schemeClr>
              </a:solidFill>
            </a:endParaRPr>
          </a:p>
        </p:txBody>
      </p:sp>
      <p:sp>
        <p:nvSpPr>
          <p:cNvPr id="2" name="Title 1">
            <a:extLst>
              <a:ext uri="{FF2B5EF4-FFF2-40B4-BE49-F238E27FC236}">
                <a16:creationId xmlns:a16="http://schemas.microsoft.com/office/drawing/2014/main" id="{6C4B4950-C6C4-4BEF-8C02-FBD8960E7616}"/>
              </a:ext>
            </a:extLst>
          </p:cNvPr>
          <p:cNvSpPr>
            <a:spLocks noGrp="1"/>
          </p:cNvSpPr>
          <p:nvPr>
            <p:ph type="title"/>
          </p:nvPr>
        </p:nvSpPr>
        <p:spPr>
          <a:xfrm>
            <a:off x="643468" y="1033389"/>
            <a:ext cx="4826256" cy="4825409"/>
          </a:xfrm>
        </p:spPr>
        <p:txBody>
          <a:bodyPr anchor="ctr">
            <a:normAutofit/>
          </a:bodyPr>
          <a:lstStyle/>
          <a:p>
            <a:r>
              <a:rPr lang="en-US" sz="5400" dirty="0">
                <a:solidFill>
                  <a:srgbClr val="FFFFFF"/>
                </a:solidFill>
              </a:rPr>
              <a:t>Objectives</a:t>
            </a:r>
          </a:p>
        </p:txBody>
      </p:sp>
    </p:spTree>
    <p:extLst>
      <p:ext uri="{BB962C8B-B14F-4D97-AF65-F5344CB8AC3E}">
        <p14:creationId xmlns:p14="http://schemas.microsoft.com/office/powerpoint/2010/main" val="3478677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6329F4C-A6E7-4089-87B8-92F886FDACB8}"/>
              </a:ext>
            </a:extLst>
          </p:cNvPr>
          <p:cNvSpPr>
            <a:spLocks noGrp="1"/>
          </p:cNvSpPr>
          <p:nvPr>
            <p:ph idx="1"/>
          </p:nvPr>
        </p:nvSpPr>
        <p:spPr>
          <a:xfrm>
            <a:off x="5810915" y="1591442"/>
            <a:ext cx="5752267" cy="3816892"/>
          </a:xfrm>
          <a:ln w="57150">
            <a:noFill/>
          </a:ln>
        </p:spPr>
        <p:txBody>
          <a:bodyPr anchor="t">
            <a:normAutofit/>
          </a:bodyPr>
          <a:lstStyle/>
          <a:p>
            <a:pPr marL="305435" indent="-305435">
              <a:lnSpc>
                <a:spcPct val="90000"/>
              </a:lnSpc>
            </a:pPr>
            <a:r>
              <a:rPr lang="en-US" sz="2300" dirty="0">
                <a:ea typeface="+mn-lt"/>
                <a:cs typeface="+mn-lt"/>
              </a:rPr>
              <a:t>Prevention, Outreach, and Education Department (POE)</a:t>
            </a:r>
            <a:endParaRPr lang="en-US" dirty="0"/>
          </a:p>
          <a:p>
            <a:pPr marL="305435" indent="-305435">
              <a:lnSpc>
                <a:spcPct val="90000"/>
              </a:lnSpc>
            </a:pPr>
            <a:r>
              <a:rPr lang="en-US" sz="2300" dirty="0">
                <a:ea typeface="+mn-lt"/>
                <a:cs typeface="+mn-lt"/>
              </a:rPr>
              <a:t>Support and Equity Team (S&amp;ET)</a:t>
            </a:r>
          </a:p>
          <a:p>
            <a:pPr marL="305435" indent="-305435">
              <a:lnSpc>
                <a:spcPct val="90000"/>
              </a:lnSpc>
            </a:pPr>
            <a:r>
              <a:rPr lang="en-US" sz="2300" dirty="0">
                <a:ea typeface="+mn-lt"/>
                <a:cs typeface="+mn-lt"/>
              </a:rPr>
              <a:t>Office of Institutional Equity (OIE)</a:t>
            </a:r>
          </a:p>
          <a:p>
            <a:pPr marL="629920" lvl="1" indent="-305435">
              <a:lnSpc>
                <a:spcPct val="90000"/>
              </a:lnSpc>
            </a:pPr>
            <a:r>
              <a:rPr lang="en-US" sz="1800" dirty="0">
                <a:ea typeface="+mn-lt"/>
                <a:cs typeface="+mn-lt"/>
              </a:rPr>
              <a:t>Director, RVSM Response &amp; Investigations</a:t>
            </a:r>
          </a:p>
          <a:p>
            <a:pPr marL="629920" lvl="1" indent="-305435">
              <a:lnSpc>
                <a:spcPct val="90000"/>
              </a:lnSpc>
            </a:pPr>
            <a:r>
              <a:rPr lang="en-US" sz="1800" dirty="0">
                <a:ea typeface="+mn-lt"/>
                <a:cs typeface="+mn-lt"/>
              </a:rPr>
              <a:t>Director, ADP Response &amp; Investigations</a:t>
            </a:r>
          </a:p>
          <a:p>
            <a:pPr marL="305435" indent="-305435">
              <a:lnSpc>
                <a:spcPct val="90000"/>
              </a:lnSpc>
            </a:pPr>
            <a:r>
              <a:rPr lang="en-US" sz="2300" dirty="0">
                <a:ea typeface="+mn-lt"/>
                <a:cs typeface="+mn-lt"/>
              </a:rPr>
              <a:t>Resolution Office (RO)</a:t>
            </a:r>
          </a:p>
          <a:p>
            <a:pPr marL="305435" indent="-305435">
              <a:lnSpc>
                <a:spcPct val="90000"/>
              </a:lnSpc>
            </a:pPr>
            <a:r>
              <a:rPr lang="en-US" sz="2300" dirty="0"/>
              <a:t>Office of the ADA Coordinator </a:t>
            </a:r>
            <a:endParaRPr lang="en-US" sz="2300" dirty="0">
              <a:ea typeface="+mn-lt"/>
              <a:cs typeface="+mn-lt"/>
            </a:endParaRPr>
          </a:p>
          <a:p>
            <a:pPr marL="305435" indent="-305435">
              <a:lnSpc>
                <a:spcPct val="90000"/>
              </a:lnSpc>
            </a:pPr>
            <a:endParaRPr lang="en-US" sz="2300" dirty="0"/>
          </a:p>
          <a:p>
            <a:pPr marL="305435" indent="-305435">
              <a:lnSpc>
                <a:spcPct val="90000"/>
              </a:lnSpc>
            </a:pPr>
            <a:endParaRPr lang="en-US" sz="2300" dirty="0"/>
          </a:p>
        </p:txBody>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95B7D85-6BB2-45DC-90E8-1A951C47649B}"/>
              </a:ext>
            </a:extLst>
          </p:cNvPr>
          <p:cNvSpPr>
            <a:spLocks noGrp="1"/>
          </p:cNvSpPr>
          <p:nvPr>
            <p:ph type="title"/>
          </p:nvPr>
        </p:nvSpPr>
        <p:spPr>
          <a:xfrm>
            <a:off x="581192" y="1507414"/>
            <a:ext cx="5120255" cy="3903332"/>
          </a:xfrm>
        </p:spPr>
        <p:txBody>
          <a:bodyPr anchor="t">
            <a:normAutofit/>
          </a:bodyPr>
          <a:lstStyle/>
          <a:p>
            <a:r>
              <a:rPr lang="en-US" sz="4000" dirty="0">
                <a:solidFill>
                  <a:schemeClr val="accent2"/>
                </a:solidFill>
              </a:rPr>
              <a:t>Office for Civil Rights, &amp; title IX education &amp; Compliance</a:t>
            </a:r>
          </a:p>
        </p:txBody>
      </p:sp>
    </p:spTree>
    <p:extLst>
      <p:ext uri="{BB962C8B-B14F-4D97-AF65-F5344CB8AC3E}">
        <p14:creationId xmlns:p14="http://schemas.microsoft.com/office/powerpoint/2010/main" val="3872362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FB31D2E-CBC8-4C4A-917F-DCB48EAEB0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FCCF4F09-0D96-42BE-AE16-84AB4E0B56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66D08039-6C4E-4870-9E3D-6218263DE9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21AF87EE-372A-438E-B086-63D494ECA2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7" name="Rectangle 16">
            <a:extLst>
              <a:ext uri="{FF2B5EF4-FFF2-40B4-BE49-F238E27FC236}">
                <a16:creationId xmlns:a16="http://schemas.microsoft.com/office/drawing/2014/main" id="{E2B38E65-3AFD-404A-BEFC-3006BCB7A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4" descr="OCR Overview:&#10;Prevention &amp; Education&#10;Supportive Measures&#10;Accessibility&#10;Response &amp; Investigations&#10;Hearings (RVSM/Title IX Only)">
            <a:extLst>
              <a:ext uri="{FF2B5EF4-FFF2-40B4-BE49-F238E27FC236}">
                <a16:creationId xmlns:a16="http://schemas.microsoft.com/office/drawing/2014/main" id="{C4716AC2-6112-492C-AA68-D106FE063419}"/>
              </a:ext>
              <a:ext uri="{C183D7F6-B498-43B3-948B-1728B52AA6E4}">
                <adec:decorative xmlns:adec="http://schemas.microsoft.com/office/drawing/2017/decorative" val="0"/>
              </a:ext>
            </a:extLst>
          </p:cNvPr>
          <p:cNvPicPr>
            <a:picLocks noGrp="1" noChangeAspect="1"/>
          </p:cNvPicPr>
          <p:nvPr>
            <p:ph idx="1"/>
          </p:nvPr>
        </p:nvPicPr>
        <p:blipFill rotWithShape="1">
          <a:blip r:embed="rId3"/>
          <a:srcRect t="6333" r="2" b="6148"/>
          <a:stretch/>
        </p:blipFill>
        <p:spPr>
          <a:xfrm>
            <a:off x="446534" y="723899"/>
            <a:ext cx="7498616" cy="5676901"/>
          </a:xfrm>
          <a:prstGeom prst="rect">
            <a:avLst/>
          </a:prstGeom>
        </p:spPr>
      </p:pic>
      <p:grpSp>
        <p:nvGrpSpPr>
          <p:cNvPr id="21" name="Group 20">
            <a:extLst>
              <a:ext uri="{FF2B5EF4-FFF2-40B4-BE49-F238E27FC236}">
                <a16:creationId xmlns:a16="http://schemas.microsoft.com/office/drawing/2014/main" id="{C19E0D66-E86B-461B-B58E-7FB356BB03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22" name="Rectangle 21">
              <a:extLst>
                <a:ext uri="{FF2B5EF4-FFF2-40B4-BE49-F238E27FC236}">
                  <a16:creationId xmlns:a16="http://schemas.microsoft.com/office/drawing/2014/main" id="{ED2C7D57-D78E-413F-958A-00ABC85043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1596FEE5-A0CD-4B5D-B4C1-785801908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28A81341-6C47-4992-BD01-6BCF3A3499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19" name="Rectangle 18">
            <a:extLst>
              <a:ext uri="{FF2B5EF4-FFF2-40B4-BE49-F238E27FC236}">
                <a16:creationId xmlns:a16="http://schemas.microsoft.com/office/drawing/2014/main" id="{AE598562-3047-4BC2-BFF9-F39420474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63476C6-BDD8-48D4-A920-B0EF16EA07DC}"/>
              </a:ext>
            </a:extLst>
          </p:cNvPr>
          <p:cNvSpPr>
            <a:spLocks noGrp="1"/>
          </p:cNvSpPr>
          <p:nvPr>
            <p:ph type="title"/>
          </p:nvPr>
        </p:nvSpPr>
        <p:spPr>
          <a:xfrm>
            <a:off x="8296275" y="1419225"/>
            <a:ext cx="3081576" cy="2085869"/>
          </a:xfrm>
        </p:spPr>
        <p:txBody>
          <a:bodyPr vert="horz" lIns="91440" tIns="45720" rIns="91440" bIns="45720" rtlCol="0" anchor="b">
            <a:normAutofit/>
          </a:bodyPr>
          <a:lstStyle/>
          <a:p>
            <a:r>
              <a:rPr lang="en-US" sz="3600" dirty="0">
                <a:solidFill>
                  <a:srgbClr val="FFFFFF"/>
                </a:solidFill>
              </a:rPr>
              <a:t>OCR Overview</a:t>
            </a:r>
          </a:p>
        </p:txBody>
      </p:sp>
    </p:spTree>
    <p:extLst>
      <p:ext uri="{BB962C8B-B14F-4D97-AF65-F5344CB8AC3E}">
        <p14:creationId xmlns:p14="http://schemas.microsoft.com/office/powerpoint/2010/main" val="3807686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descr="Human Resources Structure &amp; MSU (continued)&#10;EVP Administration&#10;reporting line to Associate Vice President for HR&#10;reporting line to 7,500 + support staff">
            <a:extLst>
              <a:ext uri="{FF2B5EF4-FFF2-40B4-BE49-F238E27FC236}">
                <a16:creationId xmlns:a16="http://schemas.microsoft.com/office/drawing/2014/main" id="{E35B3D5E-9500-4EFE-9519-9A58D292A825}"/>
              </a:ext>
            </a:extLst>
          </p:cNvPr>
          <p:cNvGraphicFramePr/>
          <p:nvPr>
            <p:extLst>
              <p:ext uri="{D42A27DB-BD31-4B8C-83A1-F6EECF244321}">
                <p14:modId xmlns:p14="http://schemas.microsoft.com/office/powerpoint/2010/main" val="3346098818"/>
              </p:ext>
            </p:extLst>
          </p:nvPr>
        </p:nvGraphicFramePr>
        <p:xfrm>
          <a:off x="5521589" y="2422449"/>
          <a:ext cx="4111509" cy="38666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descr="Human Resources Structure &amp; MSU&#10;&#10;Provost and Exec VP&#10;reporting line item to Associate Provost and Associate VP for Academic HR&#10;reporting line to 5,700 faculty, academic staff and executive manangers">
            <a:extLst>
              <a:ext uri="{FF2B5EF4-FFF2-40B4-BE49-F238E27FC236}">
                <a16:creationId xmlns:a16="http://schemas.microsoft.com/office/drawing/2014/main" id="{02370824-5ADE-45AC-A7FB-2C55C87A3578}"/>
              </a:ext>
            </a:extLst>
          </p:cNvPr>
          <p:cNvGraphicFramePr/>
          <p:nvPr>
            <p:extLst>
              <p:ext uri="{D42A27DB-BD31-4B8C-83A1-F6EECF244321}">
                <p14:modId xmlns:p14="http://schemas.microsoft.com/office/powerpoint/2010/main" val="167974404"/>
              </p:ext>
            </p:extLst>
          </p:nvPr>
        </p:nvGraphicFramePr>
        <p:xfrm>
          <a:off x="1839434" y="2427777"/>
          <a:ext cx="4212426" cy="386669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itle 1">
            <a:extLst>
              <a:ext uri="{FF2B5EF4-FFF2-40B4-BE49-F238E27FC236}">
                <a16:creationId xmlns:a16="http://schemas.microsoft.com/office/drawing/2014/main" id="{895A5FA7-1B68-429A-8D7F-42F12225CD32}"/>
              </a:ext>
            </a:extLst>
          </p:cNvPr>
          <p:cNvSpPr>
            <a:spLocks noGrp="1"/>
          </p:cNvSpPr>
          <p:nvPr>
            <p:ph type="title"/>
          </p:nvPr>
        </p:nvSpPr>
        <p:spPr/>
        <p:txBody>
          <a:bodyPr/>
          <a:lstStyle/>
          <a:p>
            <a:r>
              <a:rPr lang="en-US" dirty="0"/>
              <a:t>Human resources STRUCTURE @ MSU</a:t>
            </a:r>
          </a:p>
        </p:txBody>
      </p:sp>
    </p:spTree>
    <p:extLst>
      <p:ext uri="{BB962C8B-B14F-4D97-AF65-F5344CB8AC3E}">
        <p14:creationId xmlns:p14="http://schemas.microsoft.com/office/powerpoint/2010/main" val="3856999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446D546-2354-4932-9E1B-ABA6C4CDC376}"/>
              </a:ext>
            </a:extLst>
          </p:cNvPr>
          <p:cNvSpPr>
            <a:spLocks noGrp="1"/>
          </p:cNvSpPr>
          <p:nvPr>
            <p:ph idx="1"/>
          </p:nvPr>
        </p:nvSpPr>
        <p:spPr>
          <a:xfrm>
            <a:off x="6755769" y="1033390"/>
            <a:ext cx="4855037" cy="4825409"/>
          </a:xfrm>
          <a:ln w="57150">
            <a:noFill/>
          </a:ln>
        </p:spPr>
        <p:txBody>
          <a:bodyPr anchor="ctr">
            <a:normAutofit/>
          </a:bodyPr>
          <a:lstStyle/>
          <a:p>
            <a:pPr marL="0" indent="0">
              <a:buNone/>
            </a:pPr>
            <a:r>
              <a:rPr lang="en-US" sz="2400" dirty="0">
                <a:solidFill>
                  <a:schemeClr val="accent2">
                    <a:lumMod val="50000"/>
                  </a:schemeClr>
                </a:solidFill>
              </a:rPr>
              <a:t>Behavior that is inappropriate for the workplace, negatively impacts the work environment, does not meet legitimate expectations and/or violates University or departmental polices or procedures. It can range from minor issues to serious violations. </a:t>
            </a:r>
          </a:p>
          <a:p>
            <a:pPr marL="0" indent="0">
              <a:buNone/>
            </a:pPr>
            <a:endParaRPr lang="en-US" sz="2000" dirty="0">
              <a:solidFill>
                <a:schemeClr val="accent2">
                  <a:lumMod val="50000"/>
                </a:schemeClr>
              </a:solidFill>
            </a:endParaRPr>
          </a:p>
        </p:txBody>
      </p:sp>
      <p:sp>
        <p:nvSpPr>
          <p:cNvPr id="2" name="Title 1">
            <a:extLst>
              <a:ext uri="{FF2B5EF4-FFF2-40B4-BE49-F238E27FC236}">
                <a16:creationId xmlns:a16="http://schemas.microsoft.com/office/drawing/2014/main" id="{65334673-4BE3-4C86-B7B3-B173551CC53B}"/>
              </a:ext>
            </a:extLst>
          </p:cNvPr>
          <p:cNvSpPr>
            <a:spLocks noGrp="1"/>
          </p:cNvSpPr>
          <p:nvPr>
            <p:ph type="title"/>
          </p:nvPr>
        </p:nvSpPr>
        <p:spPr>
          <a:xfrm>
            <a:off x="643468" y="1033389"/>
            <a:ext cx="4826256" cy="4825409"/>
          </a:xfrm>
        </p:spPr>
        <p:txBody>
          <a:bodyPr anchor="ctr">
            <a:normAutofit/>
          </a:bodyPr>
          <a:lstStyle/>
          <a:p>
            <a:r>
              <a:rPr lang="en-US" sz="5000" dirty="0">
                <a:solidFill>
                  <a:srgbClr val="FFFFFF"/>
                </a:solidFill>
              </a:rPr>
              <a:t>What is misconduct?</a:t>
            </a:r>
          </a:p>
        </p:txBody>
      </p:sp>
    </p:spTree>
    <p:extLst>
      <p:ext uri="{BB962C8B-B14F-4D97-AF65-F5344CB8AC3E}">
        <p14:creationId xmlns:p14="http://schemas.microsoft.com/office/powerpoint/2010/main" val="162066206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425</TotalTime>
  <Words>2974</Words>
  <Application>Microsoft Office PowerPoint</Application>
  <PresentationFormat>Widescreen</PresentationFormat>
  <Paragraphs>390</Paragraphs>
  <Slides>30</Slides>
  <Notes>29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Arial</vt:lpstr>
      <vt:lpstr>Calibri</vt:lpstr>
      <vt:lpstr>Century Schoolbook</vt:lpstr>
      <vt:lpstr>Gill Sans MT</vt:lpstr>
      <vt:lpstr>Segoe UI</vt:lpstr>
      <vt:lpstr>Wingdings</vt:lpstr>
      <vt:lpstr>Wingdings 2</vt:lpstr>
      <vt:lpstr>Dividend</vt:lpstr>
      <vt:lpstr>View</vt:lpstr>
      <vt:lpstr>Management of cases Reported TO OIE</vt:lpstr>
      <vt:lpstr>Strategic Partners</vt:lpstr>
      <vt:lpstr>WARNING</vt:lpstr>
      <vt:lpstr>ACRONYMS</vt:lpstr>
      <vt:lpstr>Objectives</vt:lpstr>
      <vt:lpstr>Office for Civil Rights, &amp; title IX education &amp; Compliance</vt:lpstr>
      <vt:lpstr>OCR Overview</vt:lpstr>
      <vt:lpstr>Human resources STRUCTURE @ MSU</vt:lpstr>
      <vt:lpstr>What is misconduct?</vt:lpstr>
      <vt:lpstr>Policy Overview</vt:lpstr>
      <vt:lpstr>Report Submitted to OIE: Initial Assessment</vt:lpstr>
      <vt:lpstr>OIE Notification of Reported Behavior</vt:lpstr>
      <vt:lpstr>Example of oie Initial Notification Email </vt:lpstr>
      <vt:lpstr>Example of oie notice of closure after initial assessment</vt:lpstr>
      <vt:lpstr>INTERIM Actions</vt:lpstr>
      <vt:lpstr>No interim actions</vt:lpstr>
      <vt:lpstr>Formal Process: Overview</vt:lpstr>
      <vt:lpstr>Finding </vt:lpstr>
      <vt:lpstr>Case Study</vt:lpstr>
      <vt:lpstr>Situational considerations</vt:lpstr>
      <vt:lpstr>Individual Leadership Considerations</vt:lpstr>
      <vt:lpstr>FINDING: Violation of RVSM or ADP Policy </vt:lpstr>
      <vt:lpstr> No finding</vt:lpstr>
      <vt:lpstr>What is considered in an appeal</vt:lpstr>
      <vt:lpstr>Discipline Overview for Support STaff</vt:lpstr>
      <vt:lpstr>Discipline overview for faculty &amp; academic staff</vt:lpstr>
      <vt:lpstr>Communication  tips</vt:lpstr>
      <vt:lpstr>Reporting</vt:lpstr>
      <vt:lpstr>Real world advice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OIE Cases</dc:title>
  <dc:creator>Yermak, Kara</dc:creator>
  <cp:lastModifiedBy>Leete, Beth</cp:lastModifiedBy>
  <cp:revision>41</cp:revision>
  <dcterms:created xsi:type="dcterms:W3CDTF">2021-03-17T15:35:48Z</dcterms:created>
  <dcterms:modified xsi:type="dcterms:W3CDTF">2021-03-31T18:59:07Z</dcterms:modified>
</cp:coreProperties>
</file>