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handoutMasterIdLst>
    <p:handoutMasterId r:id="rId29"/>
  </p:handoutMasterIdLst>
  <p:sldIdLst>
    <p:sldId id="256" r:id="rId2"/>
    <p:sldId id="555" r:id="rId3"/>
    <p:sldId id="314" r:id="rId4"/>
    <p:sldId id="560" r:id="rId5"/>
    <p:sldId id="561" r:id="rId6"/>
    <p:sldId id="535" r:id="rId7"/>
    <p:sldId id="264" r:id="rId8"/>
    <p:sldId id="558" r:id="rId9"/>
    <p:sldId id="559" r:id="rId10"/>
    <p:sldId id="564" r:id="rId11"/>
    <p:sldId id="565" r:id="rId12"/>
    <p:sldId id="562" r:id="rId13"/>
    <p:sldId id="538" r:id="rId14"/>
    <p:sldId id="545" r:id="rId15"/>
    <p:sldId id="542" r:id="rId16"/>
    <p:sldId id="563" r:id="rId17"/>
    <p:sldId id="568" r:id="rId18"/>
    <p:sldId id="292" r:id="rId19"/>
    <p:sldId id="266" r:id="rId20"/>
    <p:sldId id="278" r:id="rId21"/>
    <p:sldId id="574" r:id="rId22"/>
    <p:sldId id="575" r:id="rId23"/>
    <p:sldId id="576" r:id="rId24"/>
    <p:sldId id="293" r:id="rId25"/>
    <p:sldId id="573" r:id="rId26"/>
    <p:sldId id="571" r:id="rId2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74407" autoAdjust="0"/>
  </p:normalViewPr>
  <p:slideViewPr>
    <p:cSldViewPr>
      <p:cViewPr varScale="1">
        <p:scale>
          <a:sx n="64" d="100"/>
          <a:sy n="64" d="100"/>
        </p:scale>
        <p:origin x="200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556" y="-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1638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2916" cy="464814"/>
          </a:xfrm>
          <a:prstGeom prst="rect">
            <a:avLst/>
          </a:prstGeom>
        </p:spPr>
        <p:txBody>
          <a:bodyPr vert="horz" lIns="92362" tIns="46181" rIns="92362" bIns="46181" rtlCol="0"/>
          <a:lstStyle>
            <a:lvl1pPr algn="l">
              <a:defRPr sz="1200"/>
            </a:lvl1pPr>
          </a:lstStyle>
          <a:p>
            <a:endParaRPr lang="en-US"/>
          </a:p>
        </p:txBody>
      </p:sp>
      <p:sp>
        <p:nvSpPr>
          <p:cNvPr id="3" name="Date Placeholder 2"/>
          <p:cNvSpPr>
            <a:spLocks noGrp="1"/>
          </p:cNvSpPr>
          <p:nvPr>
            <p:ph type="dt" idx="1"/>
          </p:nvPr>
        </p:nvSpPr>
        <p:spPr>
          <a:xfrm>
            <a:off x="3978582" y="0"/>
            <a:ext cx="3042916" cy="464814"/>
          </a:xfrm>
          <a:prstGeom prst="rect">
            <a:avLst/>
          </a:prstGeom>
        </p:spPr>
        <p:txBody>
          <a:bodyPr vert="horz" lIns="92362" tIns="46181" rIns="92362" bIns="46181" rtlCol="0"/>
          <a:lstStyle>
            <a:lvl1pPr algn="r">
              <a:defRPr sz="1200"/>
            </a:lvl1pPr>
          </a:lstStyle>
          <a:p>
            <a:fld id="{AEFF33AF-C687-4857-9486-86845B836268}" type="datetimeFigureOut">
              <a:rPr lang="en-US" smtClean="0"/>
              <a:pPr/>
              <a:t>3/11/2021</a:t>
            </a:fld>
            <a:endParaRPr lang="en-US"/>
          </a:p>
        </p:txBody>
      </p:sp>
      <p:sp>
        <p:nvSpPr>
          <p:cNvPr id="4" name="Slide Image Placeholder 3"/>
          <p:cNvSpPr>
            <a:spLocks noGrp="1" noRot="1" noChangeAspect="1"/>
          </p:cNvSpPr>
          <p:nvPr>
            <p:ph type="sldImg" idx="2"/>
          </p:nvPr>
        </p:nvSpPr>
        <p:spPr>
          <a:xfrm>
            <a:off x="1184275" y="698500"/>
            <a:ext cx="4654550" cy="3492500"/>
          </a:xfrm>
          <a:prstGeom prst="rect">
            <a:avLst/>
          </a:prstGeom>
          <a:noFill/>
          <a:ln w="12700">
            <a:solidFill>
              <a:prstClr val="black"/>
            </a:solidFill>
          </a:ln>
        </p:spPr>
        <p:txBody>
          <a:bodyPr vert="horz" lIns="92362" tIns="46181" rIns="92362" bIns="46181" rtlCol="0" anchor="ctr"/>
          <a:lstStyle/>
          <a:p>
            <a:endParaRPr lang="en-US"/>
          </a:p>
        </p:txBody>
      </p:sp>
      <p:sp>
        <p:nvSpPr>
          <p:cNvPr id="5" name="Notes Placeholder 4"/>
          <p:cNvSpPr>
            <a:spLocks noGrp="1"/>
          </p:cNvSpPr>
          <p:nvPr>
            <p:ph type="body" sz="quarter" idx="3"/>
          </p:nvPr>
        </p:nvSpPr>
        <p:spPr>
          <a:xfrm>
            <a:off x="702952" y="4422146"/>
            <a:ext cx="5617196" cy="4188133"/>
          </a:xfrm>
          <a:prstGeom prst="rect">
            <a:avLst/>
          </a:prstGeom>
        </p:spPr>
        <p:txBody>
          <a:bodyPr vert="horz" lIns="92362" tIns="46181" rIns="92362" bIns="4618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684"/>
            <a:ext cx="3042916" cy="464814"/>
          </a:xfrm>
          <a:prstGeom prst="rect">
            <a:avLst/>
          </a:prstGeom>
        </p:spPr>
        <p:txBody>
          <a:bodyPr vert="horz" lIns="92362" tIns="46181" rIns="92362" bIns="46181" rtlCol="0" anchor="b"/>
          <a:lstStyle>
            <a:lvl1pPr algn="l">
              <a:defRPr sz="1200"/>
            </a:lvl1pPr>
          </a:lstStyle>
          <a:p>
            <a:endParaRPr lang="en-US"/>
          </a:p>
        </p:txBody>
      </p:sp>
      <p:sp>
        <p:nvSpPr>
          <p:cNvPr id="7" name="Slide Number Placeholder 6"/>
          <p:cNvSpPr>
            <a:spLocks noGrp="1"/>
          </p:cNvSpPr>
          <p:nvPr>
            <p:ph type="sldNum" sz="quarter" idx="5"/>
          </p:nvPr>
        </p:nvSpPr>
        <p:spPr>
          <a:xfrm>
            <a:off x="3978582" y="8842684"/>
            <a:ext cx="3042916" cy="464814"/>
          </a:xfrm>
          <a:prstGeom prst="rect">
            <a:avLst/>
          </a:prstGeom>
        </p:spPr>
        <p:txBody>
          <a:bodyPr vert="horz" lIns="92362" tIns="46181" rIns="92362" bIns="46181" rtlCol="0" anchor="b"/>
          <a:lstStyle>
            <a:lvl1pPr algn="r">
              <a:defRPr sz="1200"/>
            </a:lvl1pPr>
          </a:lstStyle>
          <a:p>
            <a:fld id="{D283B6B5-DC68-440C-9602-0E4364A4C14F}" type="slidenum">
              <a:rPr lang="en-US" smtClean="0"/>
              <a:pPr/>
              <a:t>‹#›</a:t>
            </a:fld>
            <a:endParaRPr lang="en-US"/>
          </a:p>
        </p:txBody>
      </p:sp>
    </p:spTree>
    <p:extLst>
      <p:ext uri="{BB962C8B-B14F-4D97-AF65-F5344CB8AC3E}">
        <p14:creationId xmlns:p14="http://schemas.microsoft.com/office/powerpoint/2010/main" val="4152975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D283B6B5-DC68-440C-9602-0E4364A4C14F}" type="slidenum">
              <a:rPr lang="en-US" smtClean="0"/>
              <a:pPr/>
              <a:t>1</a:t>
            </a:fld>
            <a:endParaRPr lang="en-US"/>
          </a:p>
        </p:txBody>
      </p:sp>
    </p:spTree>
    <p:extLst>
      <p:ext uri="{BB962C8B-B14F-4D97-AF65-F5344CB8AC3E}">
        <p14:creationId xmlns:p14="http://schemas.microsoft.com/office/powerpoint/2010/main" val="146256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Look at University priorities and initiatives, departmental or college plans and goals, unit priorities and then the individual position and how it fits in.  It is our role to not only consider how these pieces tie together, but to help our employees make that connection as well.</a:t>
            </a:r>
          </a:p>
          <a:p>
            <a:endParaRPr lang="en-US" baseline="0" dirty="0"/>
          </a:p>
          <a:p>
            <a:r>
              <a:rPr lang="en-US" baseline="0" dirty="0"/>
              <a:t>How can you make connections for your staff in terms of how what they are working on is connected to unit, department or university priorities?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472F90-21F0-42C4-90E5-647B03E1F2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49879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organization has a goal to improve the overall customer satisfaction survey score by 5 points in the calendar year 2021.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472F90-21F0-42C4-90E5-647B03E1F2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4643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Instinct is to postpone coaching, feedback, reviews.  Opposite is true.  Even more important to connect with employees.  Revisit goals, establish new definitions of success. </a:t>
            </a:r>
          </a:p>
          <a:p>
            <a:endParaRPr lang="en-US" dirty="0"/>
          </a:p>
          <a:p>
            <a:r>
              <a:rPr lang="en-US" dirty="0"/>
              <a:t>Managers should keep the focus on the future -- identifying opportunities, quickly communicating changes and preparing for potential pivots. </a:t>
            </a:r>
          </a:p>
          <a:p>
            <a:endParaRPr lang="en-US" dirty="0"/>
          </a:p>
          <a:p>
            <a:pPr defTabSz="923270">
              <a:defRPr/>
            </a:pPr>
            <a:r>
              <a:rPr lang="en-US" dirty="0"/>
              <a:t>Additionally, taking a performance goal-based approach to performance measurement that focuses on clearly defined expectations and standards (e.g., SMART goals, KPIs) allows for a more flexible or task-based approach where metrics don't exist or can be deceiving. This is especially important for teams new to working from home. It is critical for those teams to focus on clearly defined outcomes and performance indicators (e.g., metrics, goals, deliverables). Don't mistake activity and participation -- such as emails, meetings, hours on a timesheet -- for high-quality, productive performance outcomes.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7A2541-AD68-4593-98E4-B25A4CD2660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16833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83B6B5-DC68-440C-9602-0E4364A4C14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4300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83B6B5-DC68-440C-9602-0E4364A4C14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67124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83B6B5-DC68-440C-9602-0E4364A4C14F}" type="slidenum">
              <a:rPr lang="en-US" smtClean="0"/>
              <a:pPr/>
              <a:t>2</a:t>
            </a:fld>
            <a:endParaRPr lang="en-US"/>
          </a:p>
        </p:txBody>
      </p:sp>
    </p:spTree>
    <p:extLst>
      <p:ext uri="{BB962C8B-B14F-4D97-AF65-F5344CB8AC3E}">
        <p14:creationId xmlns:p14="http://schemas.microsoft.com/office/powerpoint/2010/main" val="794496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83B6B5-DC68-440C-9602-0E4364A4C14F}" type="slidenum">
              <a:rPr lang="en-US" smtClean="0"/>
              <a:pPr/>
              <a:t>3</a:t>
            </a:fld>
            <a:endParaRPr lang="en-US"/>
          </a:p>
        </p:txBody>
      </p:sp>
    </p:spTree>
    <p:extLst>
      <p:ext uri="{BB962C8B-B14F-4D97-AF65-F5344CB8AC3E}">
        <p14:creationId xmlns:p14="http://schemas.microsoft.com/office/powerpoint/2010/main" val="331214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fld id="{D283B6B5-DC68-440C-9602-0E4364A4C14F}" type="slidenum">
              <a:rPr lang="en-US" smtClean="0"/>
              <a:pPr/>
              <a:t>7</a:t>
            </a:fld>
            <a:endParaRPr lang="en-US"/>
          </a:p>
        </p:txBody>
      </p:sp>
    </p:spTree>
    <p:extLst>
      <p:ext uri="{BB962C8B-B14F-4D97-AF65-F5344CB8AC3E}">
        <p14:creationId xmlns:p14="http://schemas.microsoft.com/office/powerpoint/2010/main" val="1471025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3B6B5-DC68-440C-9602-0E4364A4C14F}" type="slidenum">
              <a:rPr lang="en-US" smtClean="0"/>
              <a:pPr/>
              <a:t>8</a:t>
            </a:fld>
            <a:endParaRPr lang="en-US"/>
          </a:p>
        </p:txBody>
      </p:sp>
    </p:spTree>
    <p:extLst>
      <p:ext uri="{BB962C8B-B14F-4D97-AF65-F5344CB8AC3E}">
        <p14:creationId xmlns:p14="http://schemas.microsoft.com/office/powerpoint/2010/main" val="819762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83B6B5-DC68-440C-9602-0E4364A4C14F}" type="slidenum">
              <a:rPr lang="en-US" smtClean="0"/>
              <a:pPr/>
              <a:t>9</a:t>
            </a:fld>
            <a:endParaRPr lang="en-US"/>
          </a:p>
        </p:txBody>
      </p:sp>
    </p:spTree>
    <p:extLst>
      <p:ext uri="{BB962C8B-B14F-4D97-AF65-F5344CB8AC3E}">
        <p14:creationId xmlns:p14="http://schemas.microsoft.com/office/powerpoint/2010/main" val="1322337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3B6B5-DC68-440C-9602-0E4364A4C14F}" type="slidenum">
              <a:rPr lang="en-US" smtClean="0"/>
              <a:pPr/>
              <a:t>10</a:t>
            </a:fld>
            <a:endParaRPr lang="en-US"/>
          </a:p>
        </p:txBody>
      </p:sp>
    </p:spTree>
    <p:extLst>
      <p:ext uri="{BB962C8B-B14F-4D97-AF65-F5344CB8AC3E}">
        <p14:creationId xmlns:p14="http://schemas.microsoft.com/office/powerpoint/2010/main" val="5667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83B6B5-DC68-440C-9602-0E4364A4C14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2994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83B6B5-DC68-440C-9602-0E4364A4C14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0209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28841"/>
            <a:ext cx="7772400" cy="1301965"/>
          </a:xfrm>
          <a:prstGeom prst="rect">
            <a:avLst/>
          </a:prstGeom>
        </p:spPr>
        <p:txBody>
          <a:bodyPr>
            <a:normAutofit/>
          </a:bodyPr>
          <a:lstStyle>
            <a:lvl1pPr algn="l">
              <a:defRPr sz="3600" b="0" i="0" baseline="0">
                <a:ln>
                  <a:noFill/>
                </a:ln>
                <a:solidFill>
                  <a:srgbClr val="18453B"/>
                </a:solidFill>
                <a:latin typeface="Gotham-Bold"/>
                <a:cs typeface="Gotham-Bold"/>
              </a:defRPr>
            </a:lvl1pPr>
          </a:lstStyle>
          <a:p>
            <a:r>
              <a:rPr lang="en-US" dirty="0"/>
              <a:t>Presentation Title</a:t>
            </a:r>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2400" b="0" i="0">
                <a:solidFill>
                  <a:schemeClr val="tx1">
                    <a:lumMod val="65000"/>
                    <a:lumOff val="35000"/>
                  </a:schemeClr>
                </a:solidFill>
                <a:latin typeface="Gotham Book"/>
                <a:cs typeface="Gotham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fld id="{A3DCDF73-85D2-4237-9B32-053DBDB0C312}"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48606"/>
            <a:ext cx="8229600" cy="480233"/>
          </a:xfrm>
          <a:prstGeom prst="rect">
            <a:avLst/>
          </a:prstGeom>
        </p:spPr>
        <p:txBody>
          <a:bodyPr>
            <a:normAutofit/>
          </a:bodyPr>
          <a:lstStyle>
            <a:lvl1pPr algn="l">
              <a:defRPr sz="3600" b="0" i="0" baseline="0">
                <a:solidFill>
                  <a:srgbClr val="18453B"/>
                </a:solidFill>
                <a:latin typeface="Gotham-Bold"/>
                <a:cs typeface="Gotham-Bold"/>
              </a:defRPr>
            </a:lvl1pPr>
          </a:lstStyle>
          <a:p>
            <a:r>
              <a:rPr lang="en-US" dirty="0"/>
              <a:t>1 column</a:t>
            </a:r>
          </a:p>
        </p:txBody>
      </p:sp>
      <p:sp>
        <p:nvSpPr>
          <p:cNvPr id="3" name="Content Placeholder 2"/>
          <p:cNvSpPr>
            <a:spLocks noGrp="1"/>
          </p:cNvSpPr>
          <p:nvPr>
            <p:ph idx="1"/>
          </p:nvPr>
        </p:nvSpPr>
        <p:spPr>
          <a:xfrm>
            <a:off x="457200" y="2059668"/>
            <a:ext cx="8229600" cy="4066495"/>
          </a:xfrm>
          <a:prstGeom prst="rect">
            <a:avLst/>
          </a:prstGeom>
        </p:spPr>
        <p:txBody>
          <a:bodyPr/>
          <a:lstStyle>
            <a:lvl1pPr>
              <a:buClr>
                <a:srgbClr val="18453B"/>
              </a:buClr>
              <a:buFont typeface="Arial"/>
              <a:buChar char="•"/>
              <a:defRPr sz="2800" b="0" i="0">
                <a:solidFill>
                  <a:srgbClr val="595959"/>
                </a:solidFill>
                <a:latin typeface="Gotham Book"/>
                <a:cs typeface="Gotham Book"/>
              </a:defRPr>
            </a:lvl1pPr>
            <a:lvl2pPr>
              <a:buClr>
                <a:schemeClr val="tx1">
                  <a:lumMod val="75000"/>
                  <a:lumOff val="25000"/>
                </a:schemeClr>
              </a:buClr>
              <a:buSzPct val="85000"/>
              <a:buFont typeface="Arial"/>
              <a:buChar char="•"/>
              <a:defRPr sz="2400" b="0" i="0">
                <a:solidFill>
                  <a:srgbClr val="595959"/>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fld id="{A3DCDF73-85D2-4237-9B32-053DBDB0C312}"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003154"/>
            <a:ext cx="8229600" cy="875092"/>
          </a:xfrm>
          <a:prstGeom prst="rect">
            <a:avLst/>
          </a:prstGeom>
        </p:spPr>
        <p:txBody>
          <a:bodyPr>
            <a:normAutofit/>
          </a:bodyPr>
          <a:lstStyle>
            <a:lvl1pPr algn="l">
              <a:defRPr sz="3600" b="0" i="0" baseline="0">
                <a:solidFill>
                  <a:srgbClr val="18453B"/>
                </a:solidFill>
                <a:latin typeface="Gotham-Bold"/>
                <a:cs typeface="Gotham-Bold"/>
              </a:defRPr>
            </a:lvl1pPr>
          </a:lstStyle>
          <a:p>
            <a:r>
              <a:rPr lang="en-US" dirty="0"/>
              <a:t>2 columns</a:t>
            </a:r>
          </a:p>
        </p:txBody>
      </p:sp>
      <p:sp>
        <p:nvSpPr>
          <p:cNvPr id="3" name="Content Placeholder 2"/>
          <p:cNvSpPr>
            <a:spLocks noGrp="1"/>
          </p:cNvSpPr>
          <p:nvPr>
            <p:ph idx="1"/>
          </p:nvPr>
        </p:nvSpPr>
        <p:spPr>
          <a:xfrm>
            <a:off x="457200" y="2059668"/>
            <a:ext cx="3950704" cy="4296682"/>
          </a:xfrm>
          <a:prstGeom prst="rect">
            <a:avLst/>
          </a:prstGeom>
        </p:spPr>
        <p:txBody>
          <a:bodyPr/>
          <a:lstStyle>
            <a:lvl1pPr>
              <a:buClr>
                <a:schemeClr val="tx1">
                  <a:lumMod val="75000"/>
                  <a:lumOff val="25000"/>
                </a:schemeClr>
              </a:buClr>
              <a:buFont typeface="Arial"/>
              <a:buChar char="•"/>
              <a:defRPr sz="2800" b="0" i="0">
                <a:solidFill>
                  <a:schemeClr val="tx1">
                    <a:lumMod val="65000"/>
                    <a:lumOff val="35000"/>
                  </a:schemeClr>
                </a:solidFill>
                <a:latin typeface="Gotham Book"/>
                <a:cs typeface="Gotham Book"/>
              </a:defRPr>
            </a:lvl1pPr>
            <a:lvl2pPr>
              <a:buClr>
                <a:schemeClr val="tx1">
                  <a:lumMod val="75000"/>
                  <a:lumOff val="25000"/>
                </a:schemeClr>
              </a:buClr>
              <a:buSzPct val="85000"/>
              <a:buFont typeface="Arial"/>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fld id="{A3DCDF73-85D2-4237-9B32-053DBDB0C312}" type="slidenum">
              <a:rPr kumimoji="0" lang="en-US" smtClean="0"/>
              <a:pPr/>
              <a:t>‹#›</a:t>
            </a:fld>
            <a:endParaRPr kumimoji="0" lang="en-US"/>
          </a:p>
        </p:txBody>
      </p:sp>
      <p:sp>
        <p:nvSpPr>
          <p:cNvPr id="8" name="Content Placeholder 2"/>
          <p:cNvSpPr>
            <a:spLocks noGrp="1"/>
          </p:cNvSpPr>
          <p:nvPr>
            <p:ph idx="13"/>
          </p:nvPr>
        </p:nvSpPr>
        <p:spPr>
          <a:xfrm>
            <a:off x="4736096"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09873"/>
            <a:ext cx="8229600" cy="821732"/>
          </a:xfrm>
          <a:prstGeom prst="rect">
            <a:avLst/>
          </a:prstGeom>
        </p:spPr>
        <p:txBody>
          <a:bodyPr>
            <a:normAutofit/>
          </a:bodyPr>
          <a:lstStyle>
            <a:lvl1pPr algn="l">
              <a:defRPr sz="3600" b="0" i="0">
                <a:solidFill>
                  <a:srgbClr val="18453B"/>
                </a:solidFill>
                <a:latin typeface="Gotham-Bold"/>
                <a:cs typeface="Gotham-Bold"/>
              </a:defRPr>
            </a:lvl1pPr>
          </a:lstStyle>
          <a:p>
            <a:r>
              <a:rPr lang="en-US" dirty="0"/>
              <a:t>1 column, no bullets</a:t>
            </a:r>
          </a:p>
        </p:txBody>
      </p:sp>
      <p:sp>
        <p:nvSpPr>
          <p:cNvPr id="3" name="Content Placeholder 2"/>
          <p:cNvSpPr>
            <a:spLocks noGrp="1"/>
          </p:cNvSpPr>
          <p:nvPr>
            <p:ph idx="1"/>
          </p:nvPr>
        </p:nvSpPr>
        <p:spPr>
          <a:xfrm>
            <a:off x="457200" y="2081011"/>
            <a:ext cx="8229600" cy="4024165"/>
          </a:xfrm>
          <a:prstGeom prst="rect">
            <a:avLst/>
          </a:prstGeom>
        </p:spPr>
        <p:txBody>
          <a:bodyPr wrap="square" numCol="1" anchor="t"/>
          <a:lstStyle>
            <a:lvl1pPr marL="0" indent="0" algn="l">
              <a:buClr>
                <a:schemeClr val="tx1">
                  <a:lumMod val="75000"/>
                  <a:lumOff val="25000"/>
                </a:schemeClr>
              </a:buClr>
              <a:buFontTx/>
              <a:buNone/>
              <a:defRPr sz="2400" b="0" i="0" baseline="0">
                <a:solidFill>
                  <a:schemeClr val="tx1">
                    <a:lumMod val="75000"/>
                    <a:lumOff val="25000"/>
                  </a:schemeClr>
                </a:solidFill>
                <a:latin typeface="Gotham Book"/>
                <a:cs typeface="Gotham Book"/>
              </a:defRPr>
            </a:lvl1pPr>
            <a:lvl2pPr marL="0" indent="0" algn="l">
              <a:buClr>
                <a:schemeClr val="tx1">
                  <a:lumMod val="75000"/>
                  <a:lumOff val="25000"/>
                </a:schemeClr>
              </a:buClr>
              <a:buFontTx/>
              <a:buNone/>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fld id="{A3DCDF73-85D2-4237-9B32-053DBDB0C312}"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75091"/>
            <a:ext cx="8229600" cy="725109"/>
          </a:xfrm>
          <a:prstGeom prst="rect">
            <a:avLst/>
          </a:prstGeom>
        </p:spPr>
        <p:txBody>
          <a:bodyPr>
            <a:normAutofit/>
          </a:bodyPr>
          <a:lstStyle>
            <a:lvl1pPr algn="l">
              <a:defRPr sz="3600" b="0" i="0">
                <a:solidFill>
                  <a:srgbClr val="18453B"/>
                </a:solidFill>
                <a:latin typeface="Gotham-Bold"/>
                <a:cs typeface="Gotham-Bold"/>
              </a:defRPr>
            </a:lvl1pPr>
          </a:lstStyle>
          <a:p>
            <a:r>
              <a:rPr lang="en-US" dirty="0"/>
              <a:t>1 column with numbers</a:t>
            </a:r>
          </a:p>
        </p:txBody>
      </p:sp>
      <p:sp>
        <p:nvSpPr>
          <p:cNvPr id="3" name="Content Placeholder 2"/>
          <p:cNvSpPr>
            <a:spLocks noGrp="1"/>
          </p:cNvSpPr>
          <p:nvPr>
            <p:ph idx="1"/>
          </p:nvPr>
        </p:nvSpPr>
        <p:spPr>
          <a:xfrm>
            <a:off x="457200" y="1674905"/>
            <a:ext cx="8229600" cy="4419600"/>
          </a:xfrm>
          <a:prstGeom prst="rect">
            <a:avLst/>
          </a:prstGeom>
        </p:spPr>
        <p:txBody>
          <a:bodyPr wrap="square" numCol="1" anchor="t"/>
          <a:lstStyle>
            <a:lvl1pPr marL="457200" indent="-457200" algn="l">
              <a:buClr>
                <a:schemeClr val="tx1">
                  <a:lumMod val="75000"/>
                  <a:lumOff val="25000"/>
                </a:schemeClr>
              </a:buClr>
              <a:buFont typeface="+mj-lt"/>
              <a:buAutoNum type="arabicPeriod"/>
              <a:defRPr sz="2400" b="0" i="0" baseline="0">
                <a:solidFill>
                  <a:schemeClr val="tx1">
                    <a:lumMod val="75000"/>
                    <a:lumOff val="25000"/>
                  </a:schemeClr>
                </a:solidFill>
                <a:latin typeface="Gotham Book"/>
                <a:cs typeface="Gotham Book"/>
              </a:defRPr>
            </a:lvl1pPr>
            <a:lvl2pPr marL="457200" indent="182880" algn="l">
              <a:buClr>
                <a:schemeClr val="tx1">
                  <a:lumMod val="75000"/>
                  <a:lumOff val="25000"/>
                </a:schemeClr>
              </a:buClr>
              <a:buSzPct val="85000"/>
              <a:buFont typeface="Arial"/>
              <a:buChar char="•"/>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fld id="{A3DCDF73-85D2-4237-9B32-053DBDB0C312}"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356350"/>
            <a:ext cx="2895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B04B77-2E35-4DE9-B382-B145971192AE}" type="slidenum">
              <a:rPr kumimoji="0" lang="en-US" sz="1200" b="0" i="0" u="none" strike="noStrike" kern="1200" cap="none" spc="0" normalizeH="0" baseline="0" noProof="0" smtClean="0">
                <a:ln>
                  <a:noFill/>
                </a:ln>
                <a:solidFill>
                  <a:prstClr val="black">
                    <a:lumMod val="65000"/>
                    <a:lumOff val="35000"/>
                  </a:prstClr>
                </a:solidFill>
                <a:effectLst/>
                <a:uLnTx/>
                <a:uFillTx/>
                <a:latin typeface="Gotham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lumMod val="65000"/>
                  <a:lumOff val="35000"/>
                </a:prstClr>
              </a:solidFill>
              <a:effectLst/>
              <a:uLnTx/>
              <a:uFillTx/>
              <a:latin typeface="Gotham Book"/>
              <a:ea typeface="+mn-ea"/>
              <a:cs typeface="+mn-cs"/>
            </a:endParaRPr>
          </a:p>
        </p:txBody>
      </p:sp>
    </p:spTree>
    <p:extLst>
      <p:ext uri="{BB962C8B-B14F-4D97-AF65-F5344CB8AC3E}">
        <p14:creationId xmlns:p14="http://schemas.microsoft.com/office/powerpoint/2010/main" val="1244213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ln>
                  <a:noFill/>
                </a:ln>
                <a:solidFill>
                  <a:schemeClr val="tx1">
                    <a:lumMod val="65000"/>
                    <a:lumOff val="35000"/>
                  </a:schemeClr>
                </a:solidFill>
                <a:latin typeface="Gotham Book"/>
                <a:ea typeface="+mn-ea"/>
                <a:cs typeface="+mn-cs"/>
              </a:defRPr>
            </a:lvl1pPr>
          </a:lstStyle>
          <a:p>
            <a:fld id="{A3DCDF73-85D2-4237-9B32-053DBDB0C312}" type="slidenum">
              <a:rPr kumimoji="0" lang="en-US" smtClean="0"/>
              <a:pPr/>
              <a:t>‹#›</a:t>
            </a:fld>
            <a:endParaRPr kumimoji="0" lang="en-US"/>
          </a:p>
        </p:txBody>
      </p:sp>
      <p:pic>
        <p:nvPicPr>
          <p:cNvPr id="11" name="Picture 10" descr="MSU thinner spear_green RGB.jpg"/>
          <p:cNvPicPr>
            <a:picLocks noChangeAspect="1"/>
          </p:cNvPicPr>
          <p:nvPr/>
        </p:nvPicPr>
        <p:blipFill>
          <a:blip r:embed="rId8" cstate="print"/>
          <a:stretch>
            <a:fillRect/>
          </a:stretch>
        </p:blipFill>
        <p:spPr>
          <a:xfrm>
            <a:off x="457200" y="6253066"/>
            <a:ext cx="8229600" cy="103284"/>
          </a:xfrm>
          <a:prstGeom prst="rect">
            <a:avLst/>
          </a:prstGeom>
        </p:spPr>
      </p:pic>
      <p:pic>
        <p:nvPicPr>
          <p:cNvPr id="12" name="Picture 11" descr="PP banner wordmark.jpg"/>
          <p:cNvPicPr>
            <a:picLocks noChangeAspect="1"/>
          </p:cNvPicPr>
          <p:nvPr/>
        </p:nvPicPr>
        <p:blipFill>
          <a:blip r:embed="rId9" cstate="print"/>
          <a:stretch>
            <a:fillRect/>
          </a:stretch>
        </p:blipFill>
        <p:spPr>
          <a:xfrm>
            <a:off x="3047" y="0"/>
            <a:ext cx="9140953" cy="669503"/>
          </a:xfrm>
          <a:prstGeom prst="rect">
            <a:avLst/>
          </a:prstGeom>
        </p:spPr>
      </p:pic>
      <p:pic>
        <p:nvPicPr>
          <p:cNvPr id="7" name="Picture 6" descr="MSU--HR-Wordmark-Black-2.jpg"/>
          <p:cNvPicPr>
            <a:picLocks noChangeAspect="1"/>
          </p:cNvPicPr>
          <p:nvPr/>
        </p:nvPicPr>
        <p:blipFill>
          <a:blip r:embed="rId10" cstate="print"/>
          <a:stretch>
            <a:fillRect/>
          </a:stretch>
        </p:blipFill>
        <p:spPr>
          <a:xfrm>
            <a:off x="888105" y="6330592"/>
            <a:ext cx="2318735" cy="556496"/>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Lst>
  <p:txStyles>
    <p:title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Gotham Book"/>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elasticmind.ca/innerpreneur/index.php/2012/08/20/rights-i-sometimes-feel-wrong-abou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reativecommons.org/licenses/by/3.0/" TargetMode="External"/><Relationship Id="rId2" Type="http://schemas.openxmlformats.org/officeDocument/2006/relationships/hyperlink" Target="http://fabiusmaximus.com/2014/11/27/thanksgiving-day-politics-pilgrims-socialism-myth-73396/" TargetMode="External"/><Relationship Id="rId1" Type="http://schemas.openxmlformats.org/officeDocument/2006/relationships/slideLayout" Target="../slideLayouts/slideLayout2.xml"/><Relationship Id="rId5" Type="http://schemas.openxmlformats.org/officeDocument/2006/relationships/hyperlink" Target="http://www.elasticmind.ca/innerpreneur/index.php/2012/08/20/rights-i-sometimes-feel-wrong-about/" TargetMode="Externa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hr.msu.edu/policies-procedures/support-staff/support-staff-policies-procedures/personal_conduct.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lasticmind.ca/innerpreneur/index.php/2012/08/20/rights-i-sometimes-feel-wrong-about/"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resident.msu.edu/initiatives/strategic-plan/planning-process/key-question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rickfanning@hr.msu.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talialil@hr.msu.edu" TargetMode="External"/><Relationship Id="rId4" Type="http://schemas.openxmlformats.org/officeDocument/2006/relationships/hyperlink" Target="mailto:ANDREWJA@hr.msu.edu"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mmjgwrites.wordpress.com/"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solutionscenter@hr.msu.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turner.c@hr.msu.edu" TargetMode="External"/><Relationship Id="rId4" Type="http://schemas.openxmlformats.org/officeDocument/2006/relationships/hyperlink" Target="mailto:prodev@hr.msu.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lasticmind.ca/innerpreneur/index.php/2012/08/20/rights-i-sometimes-feel-wrong-about/"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 y="1752600"/>
            <a:ext cx="8763000" cy="1301965"/>
          </a:xfrm>
        </p:spPr>
        <p:txBody>
          <a:bodyPr>
            <a:noAutofit/>
          </a:bodyPr>
          <a:lstStyle/>
          <a:p>
            <a:pPr algn="ctr"/>
            <a:r>
              <a:rPr lang="en-US" sz="5400" dirty="0"/>
              <a:t>Leadership Institute</a:t>
            </a:r>
            <a:br>
              <a:rPr lang="en-US" sz="5400" dirty="0"/>
            </a:br>
            <a:r>
              <a:rPr lang="en-US" sz="4800" dirty="0"/>
              <a:t>Working with Support Staff</a:t>
            </a:r>
            <a:br>
              <a:rPr lang="en-US" sz="6000" dirty="0"/>
            </a:br>
            <a:r>
              <a:rPr lang="en-US" sz="4000" dirty="0"/>
              <a:t>March 12,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F3AC1-335E-4E76-98F9-684BB8984ADD}"/>
              </a:ext>
            </a:extLst>
          </p:cNvPr>
          <p:cNvSpPr>
            <a:spLocks noGrp="1"/>
          </p:cNvSpPr>
          <p:nvPr>
            <p:ph type="title"/>
          </p:nvPr>
        </p:nvSpPr>
        <p:spPr/>
        <p:txBody>
          <a:bodyPr>
            <a:normAutofit fontScale="90000"/>
          </a:bodyPr>
          <a:lstStyle/>
          <a:p>
            <a:r>
              <a:rPr lang="en-US" dirty="0"/>
              <a:t>Myth 2</a:t>
            </a:r>
          </a:p>
        </p:txBody>
      </p:sp>
      <p:sp>
        <p:nvSpPr>
          <p:cNvPr id="3" name="Content Placeholder 2">
            <a:extLst>
              <a:ext uri="{FF2B5EF4-FFF2-40B4-BE49-F238E27FC236}">
                <a16:creationId xmlns:a16="http://schemas.microsoft.com/office/drawing/2014/main" id="{F810DA25-E688-4C43-AF40-F7DA24D11993}"/>
              </a:ext>
            </a:extLst>
          </p:cNvPr>
          <p:cNvSpPr>
            <a:spLocks noGrp="1"/>
          </p:cNvSpPr>
          <p:nvPr>
            <p:ph idx="1"/>
          </p:nvPr>
        </p:nvSpPr>
        <p:spPr/>
        <p:txBody>
          <a:bodyPr/>
          <a:lstStyle/>
          <a:p>
            <a:pPr marL="0" indent="0">
              <a:buNone/>
            </a:pPr>
            <a:r>
              <a:rPr lang="en-US" dirty="0"/>
              <a:t>A bypass employee is someone else’s poor performer.</a:t>
            </a:r>
          </a:p>
        </p:txBody>
      </p:sp>
      <p:pic>
        <p:nvPicPr>
          <p:cNvPr id="4" name="Picture 3" descr="A picture containing clipart&#10;&#10;x">
            <a:extLst>
              <a:ext uri="{FF2B5EF4-FFF2-40B4-BE49-F238E27FC236}">
                <a16:creationId xmlns:a16="http://schemas.microsoft.com/office/drawing/2014/main" id="{60E1872D-9E42-4566-87AC-C2635C0DF7D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800350" y="4064501"/>
            <a:ext cx="3543300" cy="1323401"/>
          </a:xfrm>
          <a:prstGeom prst="rect">
            <a:avLst/>
          </a:prstGeom>
        </p:spPr>
      </p:pic>
    </p:spTree>
    <p:extLst>
      <p:ext uri="{BB962C8B-B14F-4D97-AF65-F5344CB8AC3E}">
        <p14:creationId xmlns:p14="http://schemas.microsoft.com/office/powerpoint/2010/main" val="716651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DE2170-F21E-490E-B62F-F839A27D82EA}"/>
              </a:ext>
            </a:extLst>
          </p:cNvPr>
          <p:cNvSpPr>
            <a:spLocks noGrp="1"/>
          </p:cNvSpPr>
          <p:nvPr>
            <p:ph idx="1"/>
          </p:nvPr>
        </p:nvSpPr>
        <p:spPr>
          <a:xfrm>
            <a:off x="457200" y="1371600"/>
            <a:ext cx="8229600" cy="4754563"/>
          </a:xfrm>
        </p:spPr>
        <p:txBody>
          <a:bodyPr/>
          <a:lstStyle/>
          <a:p>
            <a:r>
              <a:rPr lang="en-US" dirty="0"/>
              <a:t>Contracts allow management to determine the size and makeup of units and to layoff employees when necessary. Union contracts speak to whom is laid off when work is eliminated or reorganized.</a:t>
            </a:r>
          </a:p>
          <a:p>
            <a:r>
              <a:rPr lang="en-US" dirty="0"/>
              <a:t>Job classifications are based on work performed.</a:t>
            </a:r>
          </a:p>
          <a:p>
            <a:r>
              <a:rPr lang="en-US" dirty="0"/>
              <a:t>Layoff is </a:t>
            </a:r>
            <a:r>
              <a:rPr lang="en-US" u="sng" dirty="0"/>
              <a:t>never</a:t>
            </a:r>
            <a:r>
              <a:rPr lang="en-US" dirty="0"/>
              <a:t> to be used to take the place of performance management.</a:t>
            </a:r>
          </a:p>
        </p:txBody>
      </p:sp>
    </p:spTree>
    <p:extLst>
      <p:ext uri="{BB962C8B-B14F-4D97-AF65-F5344CB8AC3E}">
        <p14:creationId xmlns:p14="http://schemas.microsoft.com/office/powerpoint/2010/main" val="24985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2B946-1A92-4027-AE9A-9969370141B2}"/>
              </a:ext>
            </a:extLst>
          </p:cNvPr>
          <p:cNvSpPr>
            <a:spLocks noGrp="1"/>
          </p:cNvSpPr>
          <p:nvPr>
            <p:ph type="title"/>
          </p:nvPr>
        </p:nvSpPr>
        <p:spPr>
          <a:xfrm>
            <a:off x="228600" y="1143000"/>
            <a:ext cx="8229600" cy="480233"/>
          </a:xfrm>
        </p:spPr>
        <p:txBody>
          <a:bodyPr>
            <a:normAutofit fontScale="90000"/>
          </a:bodyPr>
          <a:lstStyle/>
          <a:p>
            <a:r>
              <a:rPr lang="en-US" dirty="0"/>
              <a:t>Myth 3</a:t>
            </a:r>
          </a:p>
        </p:txBody>
      </p:sp>
      <p:sp>
        <p:nvSpPr>
          <p:cNvPr id="3" name="Content Placeholder 2">
            <a:extLst>
              <a:ext uri="{FF2B5EF4-FFF2-40B4-BE49-F238E27FC236}">
                <a16:creationId xmlns:a16="http://schemas.microsoft.com/office/drawing/2014/main" id="{DDA6924C-B1C2-4FDF-BEFA-3E1FFC1CCEA7}"/>
              </a:ext>
            </a:extLst>
          </p:cNvPr>
          <p:cNvSpPr>
            <a:spLocks noGrp="1"/>
          </p:cNvSpPr>
          <p:nvPr>
            <p:ph idx="1"/>
          </p:nvPr>
        </p:nvSpPr>
        <p:spPr>
          <a:xfrm>
            <a:off x="248356" y="2243680"/>
            <a:ext cx="8229600" cy="1185320"/>
          </a:xfrm>
        </p:spPr>
        <p:txBody>
          <a:bodyPr/>
          <a:lstStyle/>
          <a:p>
            <a:pPr marL="0" indent="0">
              <a:buNone/>
            </a:pPr>
            <a:r>
              <a:rPr lang="en-US" sz="4000" dirty="0"/>
              <a:t>It takes five years to fire an employee!</a:t>
            </a:r>
          </a:p>
        </p:txBody>
      </p:sp>
      <p:sp>
        <p:nvSpPr>
          <p:cNvPr id="12" name="TextBox 11">
            <a:extLst>
              <a:ext uri="{FF2B5EF4-FFF2-40B4-BE49-F238E27FC236}">
                <a16:creationId xmlns:a16="http://schemas.microsoft.com/office/drawing/2014/main" id="{51EC486C-3807-4D4A-A54A-4E0DC6EB5F35}"/>
              </a:ext>
            </a:extLst>
          </p:cNvPr>
          <p:cNvSpPr txBox="1"/>
          <p:nvPr/>
        </p:nvSpPr>
        <p:spPr>
          <a:xfrm>
            <a:off x="5715000" y="7043112"/>
            <a:ext cx="2286000" cy="369332"/>
          </a:xfrm>
          <a:prstGeom prst="rect">
            <a:avLst/>
          </a:prstGeom>
          <a:noFill/>
        </p:spPr>
        <p:txBody>
          <a:bodyPr wrap="square" rtlCol="0">
            <a:spAutoFit/>
          </a:bodyPr>
          <a:lstStyle/>
          <a:p>
            <a:r>
              <a:rPr lang="en-US" sz="900">
                <a:hlinkClick r:id="rId2" tooltip="http://fabiusmaximus.com/2014/11/27/thanksgiving-day-politics-pilgrims-socialism-myth-73396/"/>
              </a:rPr>
              <a:t>This Photo</a:t>
            </a:r>
            <a:r>
              <a:rPr lang="en-US" sz="900"/>
              <a:t> by Unknown Author is licensed under </a:t>
            </a:r>
            <a:r>
              <a:rPr lang="en-US" sz="900">
                <a:hlinkClick r:id="rId3" tooltip="https://creativecommons.org/licenses/by/3.0/"/>
              </a:rPr>
              <a:t>CC BY</a:t>
            </a:r>
            <a:endParaRPr lang="en-US" sz="900"/>
          </a:p>
        </p:txBody>
      </p:sp>
      <p:pic>
        <p:nvPicPr>
          <p:cNvPr id="14" name="Picture 13" descr="A picture containing clipart&#10;&#10;x">
            <a:extLst>
              <a:ext uri="{FF2B5EF4-FFF2-40B4-BE49-F238E27FC236}">
                <a16:creationId xmlns:a16="http://schemas.microsoft.com/office/drawing/2014/main" id="{73B3D071-3230-4D1B-BDC6-A5D900FD0CAD}"/>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800350" y="4372226"/>
            <a:ext cx="3543300" cy="1323401"/>
          </a:xfrm>
          <a:prstGeom prst="rect">
            <a:avLst/>
          </a:prstGeom>
        </p:spPr>
      </p:pic>
    </p:spTree>
    <p:extLst>
      <p:ext uri="{BB962C8B-B14F-4D97-AF65-F5344CB8AC3E}">
        <p14:creationId xmlns:p14="http://schemas.microsoft.com/office/powerpoint/2010/main" val="2985540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90639"/>
          </a:xfrm>
        </p:spPr>
        <p:txBody>
          <a:bodyPr>
            <a:normAutofit/>
          </a:bodyPr>
          <a:lstStyle/>
          <a:p>
            <a:pPr algn="ctr"/>
            <a:r>
              <a:rPr lang="en-US" dirty="0"/>
              <a:t>Performance Management</a:t>
            </a:r>
          </a:p>
        </p:txBody>
      </p:sp>
      <p:sp>
        <p:nvSpPr>
          <p:cNvPr id="3" name="Content Placeholder 2"/>
          <p:cNvSpPr>
            <a:spLocks noGrp="1"/>
          </p:cNvSpPr>
          <p:nvPr>
            <p:ph idx="1"/>
          </p:nvPr>
        </p:nvSpPr>
        <p:spPr>
          <a:xfrm>
            <a:off x="457200" y="1447800"/>
            <a:ext cx="8229600" cy="4678363"/>
          </a:xfrm>
        </p:spPr>
        <p:txBody>
          <a:bodyPr/>
          <a:lstStyle/>
          <a:p>
            <a:r>
              <a:rPr lang="en-US" dirty="0"/>
              <a:t>Coaching – document with a note to yourself that you place in your supervisory file</a:t>
            </a:r>
          </a:p>
          <a:p>
            <a:r>
              <a:rPr lang="en-US" dirty="0"/>
              <a:t>Counseling – similar to coaching but follow up with written document to the employee</a:t>
            </a:r>
          </a:p>
          <a:p>
            <a:r>
              <a:rPr lang="en-US" dirty="0"/>
              <a:t>Discipline/Discharge – either progressive or summary and written on specific form; triggers right to union representation (Weingarten Rights)</a:t>
            </a:r>
          </a:p>
          <a:p>
            <a:pPr marL="0" indent="0" algn="ctr">
              <a:buNone/>
            </a:pPr>
            <a:r>
              <a:rPr lang="en-US" dirty="0">
                <a:solidFill>
                  <a:schemeClr val="accent6">
                    <a:lumMod val="75000"/>
                  </a:schemeClr>
                </a:solidFill>
              </a:rPr>
              <a:t>If it’s not documented, it didn’t happen!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14439"/>
          </a:xfrm>
        </p:spPr>
        <p:txBody>
          <a:bodyPr>
            <a:normAutofit/>
          </a:bodyPr>
          <a:lstStyle/>
          <a:p>
            <a:pPr algn="ctr"/>
            <a:r>
              <a:rPr lang="en-US" dirty="0"/>
              <a:t>Weingarten Rights</a:t>
            </a:r>
          </a:p>
        </p:txBody>
      </p:sp>
      <p:sp>
        <p:nvSpPr>
          <p:cNvPr id="3" name="Content Placeholder 2"/>
          <p:cNvSpPr>
            <a:spLocks noGrp="1"/>
          </p:cNvSpPr>
          <p:nvPr>
            <p:ph idx="1"/>
          </p:nvPr>
        </p:nvSpPr>
        <p:spPr>
          <a:xfrm>
            <a:off x="468489" y="1757061"/>
            <a:ext cx="8229600" cy="4066495"/>
          </a:xfrm>
        </p:spPr>
        <p:txBody>
          <a:bodyPr/>
          <a:lstStyle/>
          <a:p>
            <a:pPr>
              <a:lnSpc>
                <a:spcPct val="80000"/>
              </a:lnSpc>
            </a:pPr>
            <a:r>
              <a:rPr lang="en-US" sz="2400" dirty="0"/>
              <a:t>When Employees have a right to Union representation:</a:t>
            </a:r>
          </a:p>
          <a:p>
            <a:pPr lvl="1">
              <a:lnSpc>
                <a:spcPct val="80000"/>
              </a:lnSpc>
              <a:buFont typeface="Arial" charset="0"/>
              <a:buChar char="•"/>
            </a:pPr>
            <a:r>
              <a:rPr lang="en-US" sz="2000" dirty="0"/>
              <a:t>When a supervisor believes discipline may result from an investigatory meeting</a:t>
            </a:r>
          </a:p>
          <a:p>
            <a:pPr lvl="1">
              <a:lnSpc>
                <a:spcPct val="80000"/>
              </a:lnSpc>
              <a:buFont typeface="Arial" charset="0"/>
              <a:buChar char="•"/>
            </a:pPr>
            <a:r>
              <a:rPr lang="en-US" sz="2000" dirty="0"/>
              <a:t>When an employee reasonably believes discipline may result from an investigatory meeting</a:t>
            </a:r>
          </a:p>
          <a:p>
            <a:pPr lvl="2">
              <a:lnSpc>
                <a:spcPct val="80000"/>
              </a:lnSpc>
              <a:buNone/>
            </a:pPr>
            <a:r>
              <a:rPr lang="en-US" dirty="0"/>
              <a:t>-  Supervisor can declare the meeting will be non-disciplinary</a:t>
            </a:r>
          </a:p>
          <a:p>
            <a:pPr>
              <a:lnSpc>
                <a:spcPct val="80000"/>
              </a:lnSpc>
              <a:buNone/>
            </a:pPr>
            <a:endParaRPr lang="en-US" sz="1200" dirty="0"/>
          </a:p>
          <a:p>
            <a:pPr>
              <a:lnSpc>
                <a:spcPct val="80000"/>
              </a:lnSpc>
            </a:pPr>
            <a:r>
              <a:rPr lang="en-US" sz="2400" dirty="0"/>
              <a:t>When Employees do not have a right to Union representation (but supervisor may allow it):</a:t>
            </a:r>
          </a:p>
          <a:p>
            <a:pPr lvl="1">
              <a:lnSpc>
                <a:spcPct val="80000"/>
              </a:lnSpc>
              <a:buFont typeface="Arial" charset="0"/>
              <a:buChar char="•"/>
            </a:pPr>
            <a:r>
              <a:rPr lang="en-US" sz="2000" dirty="0"/>
              <a:t>Evaluations</a:t>
            </a:r>
          </a:p>
          <a:p>
            <a:pPr lvl="1">
              <a:lnSpc>
                <a:spcPct val="80000"/>
              </a:lnSpc>
              <a:buFont typeface="Arial" charset="0"/>
              <a:buChar char="•"/>
            </a:pPr>
            <a:r>
              <a:rPr lang="en-US" sz="2000" dirty="0"/>
              <a:t>Counseling Sessions</a:t>
            </a:r>
          </a:p>
          <a:p>
            <a:pPr lvl="1">
              <a:lnSpc>
                <a:spcPct val="80000"/>
              </a:lnSpc>
              <a:buFont typeface="Arial" charset="0"/>
              <a:buChar char="•"/>
            </a:pPr>
            <a:r>
              <a:rPr lang="en-US" sz="2000" dirty="0"/>
              <a:t>Informal discussions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Guidance</a:t>
            </a:r>
          </a:p>
        </p:txBody>
      </p:sp>
      <p:sp>
        <p:nvSpPr>
          <p:cNvPr id="3" name="Content Placeholder 2"/>
          <p:cNvSpPr>
            <a:spLocks noGrp="1"/>
          </p:cNvSpPr>
          <p:nvPr>
            <p:ph idx="1"/>
          </p:nvPr>
        </p:nvSpPr>
        <p:spPr/>
        <p:txBody>
          <a:bodyPr/>
          <a:lstStyle/>
          <a:p>
            <a:pPr>
              <a:lnSpc>
                <a:spcPct val="90000"/>
              </a:lnSpc>
              <a:spcAft>
                <a:spcPct val="15000"/>
              </a:spcAft>
              <a:defRPr/>
            </a:pPr>
            <a:r>
              <a:rPr lang="en-US" dirty="0"/>
              <a:t>Support Staff Rules Governing Personal Conduct of Employees Policy: </a:t>
            </a:r>
            <a:r>
              <a:rPr lang="en-US" sz="2000" dirty="0">
                <a:hlinkClick r:id="rId2"/>
              </a:rPr>
              <a:t>https://www.hr.msu.edu/policies-procedures/support-staff/support-staff-policies-procedures/personal_conduct.html</a:t>
            </a:r>
            <a:endParaRPr lang="en-US" sz="2000" dirty="0"/>
          </a:p>
          <a:p>
            <a:pPr>
              <a:lnSpc>
                <a:spcPct val="90000"/>
              </a:lnSpc>
              <a:spcAft>
                <a:spcPct val="15000"/>
              </a:spcAft>
              <a:defRPr/>
            </a:pPr>
            <a:endParaRPr lang="en-US" dirty="0"/>
          </a:p>
          <a:p>
            <a:pPr>
              <a:lnSpc>
                <a:spcPct val="90000"/>
              </a:lnSpc>
              <a:spcAft>
                <a:spcPct val="15000"/>
              </a:spcAft>
              <a:defRPr/>
            </a:pPr>
            <a:r>
              <a:rPr lang="en-US" dirty="0"/>
              <a:t>Disciplinary Action Policy: </a:t>
            </a:r>
            <a:r>
              <a:rPr lang="en-US" sz="2000" dirty="0"/>
              <a:t>https://www.hr.msu.edu/policies-procedures/support-staff/support-staff-policies-procedures/discipline.html</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58CB8-3E11-4C39-9B80-212CCAB64E8B}"/>
              </a:ext>
            </a:extLst>
          </p:cNvPr>
          <p:cNvSpPr>
            <a:spLocks noGrp="1"/>
          </p:cNvSpPr>
          <p:nvPr>
            <p:ph type="title"/>
          </p:nvPr>
        </p:nvSpPr>
        <p:spPr/>
        <p:txBody>
          <a:bodyPr>
            <a:normAutofit fontScale="90000"/>
          </a:bodyPr>
          <a:lstStyle/>
          <a:p>
            <a:r>
              <a:rPr lang="en-US" dirty="0"/>
              <a:t>Myth 4:</a:t>
            </a:r>
          </a:p>
        </p:txBody>
      </p:sp>
      <p:sp>
        <p:nvSpPr>
          <p:cNvPr id="3" name="Content Placeholder 2">
            <a:extLst>
              <a:ext uri="{FF2B5EF4-FFF2-40B4-BE49-F238E27FC236}">
                <a16:creationId xmlns:a16="http://schemas.microsoft.com/office/drawing/2014/main" id="{38230535-19DB-44EC-9C95-27C073774C1A}"/>
              </a:ext>
            </a:extLst>
          </p:cNvPr>
          <p:cNvSpPr>
            <a:spLocks noGrp="1"/>
          </p:cNvSpPr>
          <p:nvPr>
            <p:ph idx="1"/>
          </p:nvPr>
        </p:nvSpPr>
        <p:spPr/>
        <p:txBody>
          <a:bodyPr/>
          <a:lstStyle/>
          <a:p>
            <a:pPr marL="0" indent="0">
              <a:buNone/>
            </a:pPr>
            <a:r>
              <a:rPr lang="en-US" dirty="0"/>
              <a:t>A Performance Improvement Plan (PIP) is an amnesty period.</a:t>
            </a:r>
          </a:p>
        </p:txBody>
      </p:sp>
      <p:pic>
        <p:nvPicPr>
          <p:cNvPr id="4" name="Picture 3" descr="A picture containing clipart&#10;&#10;x">
            <a:extLst>
              <a:ext uri="{FF2B5EF4-FFF2-40B4-BE49-F238E27FC236}">
                <a16:creationId xmlns:a16="http://schemas.microsoft.com/office/drawing/2014/main" id="{110622B7-CC39-4B69-8A92-3053F42A4B0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800350" y="4058044"/>
            <a:ext cx="3543300" cy="1323401"/>
          </a:xfrm>
          <a:prstGeom prst="rect">
            <a:avLst/>
          </a:prstGeom>
        </p:spPr>
      </p:pic>
    </p:spTree>
    <p:extLst>
      <p:ext uri="{BB962C8B-B14F-4D97-AF65-F5344CB8AC3E}">
        <p14:creationId xmlns:p14="http://schemas.microsoft.com/office/powerpoint/2010/main" val="3562511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43E3258-F17B-4FA3-86EB-A545618F95CC}"/>
              </a:ext>
            </a:extLst>
          </p:cNvPr>
          <p:cNvPicPr>
            <a:picLocks noGrp="1" noChangeAspect="1"/>
          </p:cNvPicPr>
          <p:nvPr>
            <p:ph idx="1"/>
          </p:nvPr>
        </p:nvPicPr>
        <p:blipFill>
          <a:blip r:embed="rId3"/>
          <a:stretch>
            <a:fillRect/>
          </a:stretch>
        </p:blipFill>
        <p:spPr>
          <a:xfrm>
            <a:off x="228600" y="838200"/>
            <a:ext cx="8669867" cy="4876800"/>
          </a:xfrm>
          <a:prstGeom prst="rect">
            <a:avLst/>
          </a:prstGeom>
        </p:spPr>
      </p:pic>
    </p:spTree>
    <p:extLst>
      <p:ext uri="{BB962C8B-B14F-4D97-AF65-F5344CB8AC3E}">
        <p14:creationId xmlns:p14="http://schemas.microsoft.com/office/powerpoint/2010/main" val="723272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8B20C5-5144-4A38-977E-D9AC59F3A93A}"/>
              </a:ext>
            </a:extLst>
          </p:cNvPr>
          <p:cNvSpPr>
            <a:spLocks noGrp="1"/>
          </p:cNvSpPr>
          <p:nvPr>
            <p:ph idx="1"/>
          </p:nvPr>
        </p:nvSpPr>
        <p:spPr>
          <a:xfrm>
            <a:off x="457200" y="1395752"/>
            <a:ext cx="8229600" cy="4066495"/>
          </a:xfrm>
        </p:spPr>
        <p:txBody>
          <a:bodyPr/>
          <a:lstStyle/>
          <a:p>
            <a:pPr marL="0" indent="0">
              <a:buNone/>
            </a:pPr>
            <a:endParaRPr lang="en-US" dirty="0"/>
          </a:p>
          <a:p>
            <a:pPr marL="0" indent="0">
              <a:buNone/>
            </a:pPr>
            <a:r>
              <a:rPr lang="en-US" dirty="0"/>
              <a:t>“How will we align our skills, incentives, and resources to create a plan to achieve our collective vision?”</a:t>
            </a:r>
          </a:p>
          <a:p>
            <a:pPr marL="0" indent="0">
              <a:buNone/>
            </a:pPr>
            <a:endParaRPr lang="en-US" dirty="0"/>
          </a:p>
          <a:p>
            <a:pPr marL="0" indent="0">
              <a:buNone/>
            </a:pPr>
            <a:r>
              <a:rPr lang="en-US" dirty="0">
                <a:hlinkClick r:id="rId3"/>
              </a:rPr>
              <a:t>https://president.msu.edu/initiatives/strategic-plan/planning-process/key-questions.html</a:t>
            </a:r>
            <a:endParaRPr lang="en-US" dirty="0"/>
          </a:p>
          <a:p>
            <a:pPr marL="0" indent="0">
              <a:buNone/>
            </a:pPr>
            <a:endParaRPr lang="en-US" dirty="0"/>
          </a:p>
        </p:txBody>
      </p:sp>
    </p:spTree>
    <p:extLst>
      <p:ext uri="{BB962C8B-B14F-4D97-AF65-F5344CB8AC3E}">
        <p14:creationId xmlns:p14="http://schemas.microsoft.com/office/powerpoint/2010/main" val="2057970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50587" y="797668"/>
            <a:ext cx="6712085" cy="5307326"/>
          </a:xfrm>
          <a:prstGeom prst="rect">
            <a:avLst/>
          </a:prstGeom>
        </p:spPr>
      </p:pic>
    </p:spTree>
    <p:extLst>
      <p:ext uri="{BB962C8B-B14F-4D97-AF65-F5344CB8AC3E}">
        <p14:creationId xmlns:p14="http://schemas.microsoft.com/office/powerpoint/2010/main" val="1085791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Key Contacts</a:t>
            </a:r>
          </a:p>
        </p:txBody>
      </p:sp>
      <p:sp>
        <p:nvSpPr>
          <p:cNvPr id="3" name="Content Placeholder 2"/>
          <p:cNvSpPr>
            <a:spLocks noGrp="1"/>
          </p:cNvSpPr>
          <p:nvPr>
            <p:ph idx="1"/>
          </p:nvPr>
        </p:nvSpPr>
        <p:spPr>
          <a:xfrm>
            <a:off x="3048" y="2057400"/>
            <a:ext cx="9448800" cy="4066495"/>
          </a:xfrm>
        </p:spPr>
        <p:txBody>
          <a:bodyPr/>
          <a:lstStyle/>
          <a:p>
            <a:pPr algn="ctr">
              <a:buNone/>
            </a:pPr>
            <a:r>
              <a:rPr lang="en-US" dirty="0">
                <a:solidFill>
                  <a:schemeClr val="accent1">
                    <a:lumMod val="75000"/>
                  </a:schemeClr>
                </a:solidFill>
              </a:rPr>
              <a:t>Work with your unit H.R. Administrator first.</a:t>
            </a:r>
          </a:p>
          <a:p>
            <a:endParaRPr lang="en-US" u="sng" dirty="0"/>
          </a:p>
          <a:p>
            <a:pPr algn="ctr">
              <a:buNone/>
            </a:pPr>
            <a:r>
              <a:rPr lang="en-US" dirty="0"/>
              <a:t>OFFICE OF EMPLOYEE RELATIONS</a:t>
            </a:r>
            <a:endParaRPr lang="en-US" sz="2400" dirty="0"/>
          </a:p>
          <a:p>
            <a:pPr>
              <a:buNone/>
            </a:pPr>
            <a:r>
              <a:rPr lang="en-US" sz="2000" dirty="0"/>
              <a:t>•	Rick Fanning, Director, </a:t>
            </a:r>
            <a:r>
              <a:rPr lang="en-US" sz="2000" dirty="0">
                <a:hlinkClick r:id="rId3"/>
              </a:rPr>
              <a:t>rickfanning@hr.msu.edu</a:t>
            </a:r>
            <a:r>
              <a:rPr lang="en-US" sz="2000" dirty="0"/>
              <a:t> </a:t>
            </a:r>
          </a:p>
          <a:p>
            <a:pPr>
              <a:buNone/>
            </a:pPr>
            <a:r>
              <a:rPr lang="en-US" sz="2000" dirty="0"/>
              <a:t>•	Andrew Jarvis, Human Resources Manager, </a:t>
            </a:r>
            <a:r>
              <a:rPr lang="en-US" sz="2000" dirty="0">
                <a:hlinkClick r:id="rId4"/>
              </a:rPr>
              <a:t>ANDREWJA@hr.msu.edu</a:t>
            </a:r>
            <a:r>
              <a:rPr lang="en-US" sz="2000" dirty="0"/>
              <a:t> </a:t>
            </a:r>
          </a:p>
          <a:p>
            <a:pPr>
              <a:buNone/>
            </a:pPr>
            <a:r>
              <a:rPr lang="en-US" sz="2000" dirty="0"/>
              <a:t>•	</a:t>
            </a:r>
            <a:r>
              <a:rPr lang="en-US" sz="2000" dirty="0" err="1"/>
              <a:t>Lilyan</a:t>
            </a:r>
            <a:r>
              <a:rPr lang="en-US" sz="2000" dirty="0"/>
              <a:t> Talia, Human Resources Analyst, </a:t>
            </a:r>
            <a:r>
              <a:rPr lang="en-US" sz="2000" dirty="0">
                <a:hlinkClick r:id="rId5"/>
              </a:rPr>
              <a:t>talialil@hr.msu.edu</a:t>
            </a:r>
            <a:r>
              <a:rPr lang="en-US" sz="2000"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8373"/>
            <a:ext cx="8229600" cy="480233"/>
          </a:xfrm>
        </p:spPr>
        <p:txBody>
          <a:bodyPr>
            <a:normAutofit fontScale="90000"/>
          </a:bodyPr>
          <a:lstStyle/>
          <a:p>
            <a:r>
              <a:rPr lang="en-US" dirty="0"/>
              <a:t>Professional Development Impact Map</a:t>
            </a:r>
          </a:p>
        </p:txBody>
      </p:sp>
      <p:pic>
        <p:nvPicPr>
          <p:cNvPr id="9" name="Content Placeholder 8"/>
          <p:cNvPicPr>
            <a:picLocks noGrp="1" noChangeAspect="1"/>
          </p:cNvPicPr>
          <p:nvPr>
            <p:ph idx="1"/>
          </p:nvPr>
        </p:nvPicPr>
        <p:blipFill>
          <a:blip r:embed="rId3"/>
          <a:stretch>
            <a:fillRect/>
          </a:stretch>
        </p:blipFill>
        <p:spPr>
          <a:xfrm>
            <a:off x="665023" y="1362990"/>
            <a:ext cx="7817496" cy="4763174"/>
          </a:xfrm>
          <a:prstGeom prst="rect">
            <a:avLst/>
          </a:prstGeom>
        </p:spPr>
      </p:pic>
    </p:spTree>
    <p:extLst>
      <p:ext uri="{BB962C8B-B14F-4D97-AF65-F5344CB8AC3E}">
        <p14:creationId xmlns:p14="http://schemas.microsoft.com/office/powerpoint/2010/main" val="1387864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73439DE-5AC1-4E32-B96A-200CC6D85126}"/>
              </a:ext>
            </a:extLst>
          </p:cNvPr>
          <p:cNvPicPr>
            <a:picLocks noGrp="1" noChangeAspect="1"/>
          </p:cNvPicPr>
          <p:nvPr>
            <p:ph idx="1"/>
          </p:nvPr>
        </p:nvPicPr>
        <p:blipFill>
          <a:blip r:embed="rId2"/>
          <a:stretch>
            <a:fillRect/>
          </a:stretch>
        </p:blipFill>
        <p:spPr>
          <a:xfrm>
            <a:off x="1295400" y="1689263"/>
            <a:ext cx="5917904" cy="4023360"/>
          </a:xfrm>
          <a:prstGeom prst="rect">
            <a:avLst/>
          </a:prstGeom>
        </p:spPr>
      </p:pic>
    </p:spTree>
    <p:extLst>
      <p:ext uri="{BB962C8B-B14F-4D97-AF65-F5344CB8AC3E}">
        <p14:creationId xmlns:p14="http://schemas.microsoft.com/office/powerpoint/2010/main" val="591711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386D28D4-C637-4A6F-8121-2638936BF6A8}"/>
              </a:ext>
            </a:extLst>
          </p:cNvPr>
          <p:cNvPicPr>
            <a:picLocks noGrp="1" noChangeAspect="1"/>
          </p:cNvPicPr>
          <p:nvPr>
            <p:ph idx="1"/>
          </p:nvPr>
        </p:nvPicPr>
        <p:blipFill>
          <a:blip r:embed="rId2"/>
          <a:stretch>
            <a:fillRect/>
          </a:stretch>
        </p:blipFill>
        <p:spPr>
          <a:xfrm>
            <a:off x="1905000" y="1600200"/>
            <a:ext cx="5123809" cy="3819048"/>
          </a:xfrm>
          <a:prstGeom prst="rect">
            <a:avLst/>
          </a:prstGeom>
        </p:spPr>
      </p:pic>
    </p:spTree>
    <p:extLst>
      <p:ext uri="{BB962C8B-B14F-4D97-AF65-F5344CB8AC3E}">
        <p14:creationId xmlns:p14="http://schemas.microsoft.com/office/powerpoint/2010/main" val="4066430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8174FA0-859C-41CF-ACF6-45DF1344A7CF}"/>
              </a:ext>
            </a:extLst>
          </p:cNvPr>
          <p:cNvPicPr>
            <a:picLocks noGrp="1" noChangeAspect="1"/>
          </p:cNvPicPr>
          <p:nvPr>
            <p:ph idx="1"/>
          </p:nvPr>
        </p:nvPicPr>
        <p:blipFill>
          <a:blip r:embed="rId2"/>
          <a:stretch>
            <a:fillRect/>
          </a:stretch>
        </p:blipFill>
        <p:spPr>
          <a:xfrm>
            <a:off x="1600200" y="1543285"/>
            <a:ext cx="4971429" cy="3771429"/>
          </a:xfrm>
          <a:prstGeom prst="rect">
            <a:avLst/>
          </a:prstGeom>
        </p:spPr>
      </p:pic>
    </p:spTree>
    <p:extLst>
      <p:ext uri="{BB962C8B-B14F-4D97-AF65-F5344CB8AC3E}">
        <p14:creationId xmlns:p14="http://schemas.microsoft.com/office/powerpoint/2010/main" val="287531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EF9A-18FD-470A-8DD4-3E1B5B2A272F}"/>
              </a:ext>
            </a:extLst>
          </p:cNvPr>
          <p:cNvSpPr>
            <a:spLocks noGrp="1"/>
          </p:cNvSpPr>
          <p:nvPr>
            <p:ph type="title"/>
          </p:nvPr>
        </p:nvSpPr>
        <p:spPr>
          <a:xfrm>
            <a:off x="457200" y="914400"/>
            <a:ext cx="8229600" cy="1037394"/>
          </a:xfrm>
        </p:spPr>
        <p:txBody>
          <a:bodyPr>
            <a:normAutofit fontScale="90000"/>
          </a:bodyPr>
          <a:lstStyle/>
          <a:p>
            <a:r>
              <a:rPr lang="en-US" dirty="0"/>
              <a:t>Performance Management Tips for Pandemic and Remote Work</a:t>
            </a:r>
            <a:br>
              <a:rPr lang="en-US" dirty="0"/>
            </a:br>
            <a:br>
              <a:rPr lang="en-US" dirty="0"/>
            </a:br>
            <a:endParaRPr lang="en-US" dirty="0"/>
          </a:p>
        </p:txBody>
      </p:sp>
      <p:sp>
        <p:nvSpPr>
          <p:cNvPr id="3" name="Content Placeholder 2">
            <a:extLst>
              <a:ext uri="{FF2B5EF4-FFF2-40B4-BE49-F238E27FC236}">
                <a16:creationId xmlns:a16="http://schemas.microsoft.com/office/drawing/2014/main" id="{220ACABB-77F3-4FE2-BE75-EA65A85F4EA7}"/>
              </a:ext>
            </a:extLst>
          </p:cNvPr>
          <p:cNvSpPr>
            <a:spLocks noGrp="1"/>
          </p:cNvSpPr>
          <p:nvPr>
            <p:ph idx="1"/>
          </p:nvPr>
        </p:nvSpPr>
        <p:spPr>
          <a:xfrm>
            <a:off x="381000" y="2057400"/>
            <a:ext cx="8229600" cy="3535363"/>
          </a:xfrm>
        </p:spPr>
        <p:txBody>
          <a:bodyPr/>
          <a:lstStyle/>
          <a:p>
            <a:r>
              <a:rPr lang="en-US" dirty="0"/>
              <a:t>Keep with it!  Do not postpone coaching, feedback, 1/1, performance reviews. Work changes, expectations and goals may need to be adjusted. </a:t>
            </a:r>
          </a:p>
          <a:p>
            <a:r>
              <a:rPr lang="en-US" dirty="0"/>
              <a:t>Establish short term, define criteria for success and re-evaluate and reiterate often. Task based. </a:t>
            </a:r>
          </a:p>
          <a:p>
            <a:r>
              <a:rPr lang="en-US" dirty="0"/>
              <a:t>Don’t ignore performance issues or delay accountability conversations. </a:t>
            </a:r>
          </a:p>
          <a:p>
            <a:pPr marL="0" indent="0">
              <a:buNone/>
            </a:pPr>
            <a:endParaRPr lang="en-US" dirty="0"/>
          </a:p>
        </p:txBody>
      </p:sp>
    </p:spTree>
    <p:extLst>
      <p:ext uri="{BB962C8B-B14F-4D97-AF65-F5344CB8AC3E}">
        <p14:creationId xmlns:p14="http://schemas.microsoft.com/office/powerpoint/2010/main" val="2562150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3AEA2-AB27-4403-B994-05475E368FB6}"/>
              </a:ext>
            </a:extLst>
          </p:cNvPr>
          <p:cNvSpPr>
            <a:spLocks noGrp="1"/>
          </p:cNvSpPr>
          <p:nvPr>
            <p:ph type="title"/>
          </p:nvPr>
        </p:nvSpPr>
        <p:spPr/>
        <p:txBody>
          <a:bodyPr>
            <a:normAutofit fontScale="90000"/>
          </a:bodyPr>
          <a:lstStyle/>
          <a:p>
            <a:r>
              <a:rPr lang="en-US" dirty="0"/>
              <a:t>Questions?</a:t>
            </a:r>
          </a:p>
        </p:txBody>
      </p:sp>
      <p:pic>
        <p:nvPicPr>
          <p:cNvPr id="5" name="Content Placeholder 4" descr="A close up of a sign&#10;&#10;Description generated with very high confidence">
            <a:extLst>
              <a:ext uri="{FF2B5EF4-FFF2-40B4-BE49-F238E27FC236}">
                <a16:creationId xmlns:a16="http://schemas.microsoft.com/office/drawing/2014/main" id="{E85BC292-B2BE-4026-AB7D-98931A72062D}"/>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030016" y="2058988"/>
            <a:ext cx="5083968" cy="4067175"/>
          </a:xfrm>
        </p:spPr>
      </p:pic>
    </p:spTree>
    <p:extLst>
      <p:ext uri="{BB962C8B-B14F-4D97-AF65-F5344CB8AC3E}">
        <p14:creationId xmlns:p14="http://schemas.microsoft.com/office/powerpoint/2010/main" val="2477128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9B53B-F659-4C73-B1E1-3C22FC76D46E}"/>
              </a:ext>
            </a:extLst>
          </p:cNvPr>
          <p:cNvSpPr>
            <a:spLocks noGrp="1"/>
          </p:cNvSpPr>
          <p:nvPr>
            <p:ph type="title"/>
          </p:nvPr>
        </p:nvSpPr>
        <p:spPr>
          <a:xfrm>
            <a:off x="457200" y="731838"/>
            <a:ext cx="8229600" cy="997002"/>
          </a:xfrm>
        </p:spPr>
        <p:txBody>
          <a:bodyPr>
            <a:normAutofit/>
          </a:bodyPr>
          <a:lstStyle/>
          <a:p>
            <a:r>
              <a:rPr lang="en-US" dirty="0"/>
              <a:t>HR Contact Information</a:t>
            </a:r>
          </a:p>
        </p:txBody>
      </p:sp>
      <p:sp>
        <p:nvSpPr>
          <p:cNvPr id="3" name="Content Placeholder 2">
            <a:extLst>
              <a:ext uri="{FF2B5EF4-FFF2-40B4-BE49-F238E27FC236}">
                <a16:creationId xmlns:a16="http://schemas.microsoft.com/office/drawing/2014/main" id="{A962BE48-1C13-419E-B236-31624DDF22A4}"/>
              </a:ext>
            </a:extLst>
          </p:cNvPr>
          <p:cNvSpPr>
            <a:spLocks noGrp="1"/>
          </p:cNvSpPr>
          <p:nvPr>
            <p:ph idx="1"/>
          </p:nvPr>
        </p:nvSpPr>
        <p:spPr>
          <a:xfrm>
            <a:off x="457200" y="1371600"/>
            <a:ext cx="8229600" cy="4754563"/>
          </a:xfrm>
        </p:spPr>
        <p:txBody>
          <a:bodyPr/>
          <a:lstStyle/>
          <a:p>
            <a:pPr marL="0" indent="0">
              <a:buNone/>
            </a:pPr>
            <a:r>
              <a:rPr lang="en-US" b="1" dirty="0"/>
              <a:t>Solutions Center</a:t>
            </a:r>
          </a:p>
          <a:p>
            <a:pPr marL="0" indent="0">
              <a:buNone/>
            </a:pPr>
            <a:r>
              <a:rPr lang="en-US" sz="2000" dirty="0"/>
              <a:t>517-353-4434 or (800) 353-353-4434</a:t>
            </a:r>
          </a:p>
          <a:p>
            <a:pPr marL="0" indent="0">
              <a:buNone/>
            </a:pPr>
            <a:r>
              <a:rPr lang="en-US" sz="2000" u="sng" dirty="0">
                <a:hlinkClick r:id="rId3"/>
              </a:rPr>
              <a:t>solutionscenter@hr.msu.edu</a:t>
            </a:r>
            <a:endParaRPr lang="en-US" sz="2000" dirty="0"/>
          </a:p>
          <a:p>
            <a:pPr marL="0" indent="0">
              <a:buNone/>
            </a:pPr>
            <a:r>
              <a:rPr lang="en-US" sz="2000" dirty="0"/>
              <a:t>Need an answer to an HR question? Call this number to get the answers you need. </a:t>
            </a:r>
          </a:p>
          <a:p>
            <a:pPr marL="0" indent="0">
              <a:buNone/>
            </a:pPr>
            <a:r>
              <a:rPr lang="en-US" b="1" dirty="0"/>
              <a:t>Organization and Professional Development</a:t>
            </a:r>
            <a:endParaRPr lang="en-US" dirty="0"/>
          </a:p>
          <a:p>
            <a:pPr marL="0" indent="0">
              <a:buNone/>
            </a:pPr>
            <a:r>
              <a:rPr lang="en-US" sz="1800" dirty="0"/>
              <a:t>517-355-0183</a:t>
            </a:r>
          </a:p>
          <a:p>
            <a:pPr marL="0" indent="0">
              <a:buNone/>
            </a:pPr>
            <a:r>
              <a:rPr lang="en-US" sz="1800" u="sng" dirty="0">
                <a:hlinkClick r:id="rId4"/>
              </a:rPr>
              <a:t>prodev@hr.msu.edu</a:t>
            </a:r>
            <a:endParaRPr lang="en-US" sz="1800" dirty="0"/>
          </a:p>
          <a:p>
            <a:pPr marL="0" indent="0">
              <a:buNone/>
            </a:pPr>
            <a:r>
              <a:rPr lang="en-US" sz="1800" dirty="0"/>
              <a:t>Want suggestions to build your own development plan? Looking for guidance in addressing skill gaps with your team? Call OPD to get on the right track. </a:t>
            </a:r>
          </a:p>
          <a:p>
            <a:pPr marL="0" indent="0">
              <a:buNone/>
            </a:pPr>
            <a:r>
              <a:rPr lang="en-US" sz="2000" dirty="0"/>
              <a:t>Presenter: Christy Turner </a:t>
            </a:r>
            <a:r>
              <a:rPr lang="en-US" sz="2000" dirty="0">
                <a:hlinkClick r:id="rId5"/>
              </a:rPr>
              <a:t>turner.c@hr.msu.edu</a:t>
            </a:r>
            <a:endParaRPr lang="en-US" sz="2000" dirty="0"/>
          </a:p>
          <a:p>
            <a:pPr marL="0" indent="0">
              <a:buNone/>
            </a:pPr>
            <a:endParaRPr lang="en-US" sz="2000" dirty="0"/>
          </a:p>
        </p:txBody>
      </p:sp>
    </p:spTree>
    <p:extLst>
      <p:ext uri="{BB962C8B-B14F-4D97-AF65-F5344CB8AC3E}">
        <p14:creationId xmlns:p14="http://schemas.microsoft.com/office/powerpoint/2010/main" val="1159273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480233"/>
          </a:xfrm>
        </p:spPr>
        <p:txBody>
          <a:bodyPr>
            <a:noAutofit/>
          </a:bodyPr>
          <a:lstStyle/>
          <a:p>
            <a:pPr algn="ctr"/>
            <a:r>
              <a:rPr lang="en-US" dirty="0"/>
              <a:t>Employee Relations’ Role</a:t>
            </a:r>
          </a:p>
        </p:txBody>
      </p:sp>
      <p:sp>
        <p:nvSpPr>
          <p:cNvPr id="3" name="Content Placeholder 2"/>
          <p:cNvSpPr>
            <a:spLocks noGrp="1"/>
          </p:cNvSpPr>
          <p:nvPr>
            <p:ph idx="1"/>
          </p:nvPr>
        </p:nvSpPr>
        <p:spPr>
          <a:xfrm>
            <a:off x="533400" y="1752600"/>
            <a:ext cx="8382000" cy="4066495"/>
          </a:xfrm>
        </p:spPr>
        <p:txBody>
          <a:bodyPr>
            <a:normAutofit/>
          </a:bodyPr>
          <a:lstStyle/>
          <a:p>
            <a:pPr>
              <a:lnSpc>
                <a:spcPct val="90000"/>
              </a:lnSpc>
              <a:spcAft>
                <a:spcPct val="20000"/>
              </a:spcAft>
            </a:pPr>
            <a:r>
              <a:rPr lang="en-US" dirty="0"/>
              <a:t>Establish and maintain relations with leadership of 10 bargaining units representing MSU employees</a:t>
            </a:r>
          </a:p>
          <a:p>
            <a:pPr>
              <a:lnSpc>
                <a:spcPct val="90000"/>
              </a:lnSpc>
              <a:spcAft>
                <a:spcPct val="20000"/>
              </a:spcAft>
            </a:pPr>
            <a:r>
              <a:rPr lang="en-US" dirty="0"/>
              <a:t>Negotiate collective bargaining agreements</a:t>
            </a:r>
          </a:p>
          <a:p>
            <a:pPr>
              <a:lnSpc>
                <a:spcPct val="90000"/>
              </a:lnSpc>
              <a:spcAft>
                <a:spcPct val="20000"/>
              </a:spcAft>
            </a:pPr>
            <a:r>
              <a:rPr lang="en-US" dirty="0"/>
              <a:t>Assist and counsel supervisors and administrators on contract interpretation, performance management/setting expectations, and issuing discipline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46BD9-BE98-4067-AB3D-7FE531E4749F}"/>
              </a:ext>
            </a:extLst>
          </p:cNvPr>
          <p:cNvSpPr>
            <a:spLocks noGrp="1"/>
          </p:cNvSpPr>
          <p:nvPr>
            <p:ph type="ctrTitle"/>
          </p:nvPr>
        </p:nvSpPr>
        <p:spPr/>
        <p:txBody>
          <a:bodyPr/>
          <a:lstStyle/>
          <a:p>
            <a:r>
              <a:rPr lang="en-US" dirty="0"/>
              <a:t>Myth 1:</a:t>
            </a:r>
          </a:p>
        </p:txBody>
      </p:sp>
      <p:sp>
        <p:nvSpPr>
          <p:cNvPr id="3" name="Subtitle 2">
            <a:extLst>
              <a:ext uri="{FF2B5EF4-FFF2-40B4-BE49-F238E27FC236}">
                <a16:creationId xmlns:a16="http://schemas.microsoft.com/office/drawing/2014/main" id="{6AC29D37-CC57-4619-B5E0-107A527340EE}"/>
              </a:ext>
            </a:extLst>
          </p:cNvPr>
          <p:cNvSpPr>
            <a:spLocks noGrp="1"/>
          </p:cNvSpPr>
          <p:nvPr>
            <p:ph type="subTitle" idx="1"/>
          </p:nvPr>
        </p:nvSpPr>
        <p:spPr>
          <a:xfrm rot="20523636">
            <a:off x="506635" y="2993197"/>
            <a:ext cx="8363067" cy="2102356"/>
          </a:xfrm>
        </p:spPr>
        <p:txBody>
          <a:bodyPr>
            <a:normAutofit/>
          </a:bodyPr>
          <a:lstStyle/>
          <a:p>
            <a:r>
              <a:rPr lang="en-US" sz="3200" dirty="0">
                <a:latin typeface="Yu Gothic Medium" panose="020B0500000000000000" pitchFamily="34" charset="-128"/>
                <a:ea typeface="Yu Gothic Medium" panose="020B0500000000000000" pitchFamily="34" charset="-128"/>
              </a:rPr>
              <a:t>Union contracts limit my ability to manage!</a:t>
            </a:r>
          </a:p>
        </p:txBody>
      </p:sp>
      <p:pic>
        <p:nvPicPr>
          <p:cNvPr id="4" name="Picture 3" descr="A picture containing clipart&#10;&#10;x">
            <a:extLst>
              <a:ext uri="{FF2B5EF4-FFF2-40B4-BE49-F238E27FC236}">
                <a16:creationId xmlns:a16="http://schemas.microsoft.com/office/drawing/2014/main" id="{8E8ACE9F-5ECB-45C1-B37D-031E3B5D2C5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544878" y="4267200"/>
            <a:ext cx="3543300" cy="1323401"/>
          </a:xfrm>
          <a:prstGeom prst="rect">
            <a:avLst/>
          </a:prstGeom>
        </p:spPr>
      </p:pic>
    </p:spTree>
    <p:extLst>
      <p:ext uri="{BB962C8B-B14F-4D97-AF65-F5344CB8AC3E}">
        <p14:creationId xmlns:p14="http://schemas.microsoft.com/office/powerpoint/2010/main" val="1142592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D0B5B5-0468-4E9E-8F38-692E7512E933}"/>
              </a:ext>
            </a:extLst>
          </p:cNvPr>
          <p:cNvSpPr>
            <a:spLocks noGrp="1"/>
          </p:cNvSpPr>
          <p:nvPr>
            <p:ph type="title"/>
          </p:nvPr>
        </p:nvSpPr>
        <p:spPr>
          <a:xfrm>
            <a:off x="457200" y="609600"/>
            <a:ext cx="8229600" cy="1119240"/>
          </a:xfrm>
        </p:spPr>
        <p:txBody>
          <a:bodyPr>
            <a:normAutofit/>
          </a:bodyPr>
          <a:lstStyle/>
          <a:p>
            <a:r>
              <a:rPr lang="en-US" dirty="0"/>
              <a:t>Management’s Rights</a:t>
            </a:r>
          </a:p>
        </p:txBody>
      </p:sp>
      <p:sp>
        <p:nvSpPr>
          <p:cNvPr id="5" name="Content Placeholder 4">
            <a:extLst>
              <a:ext uri="{FF2B5EF4-FFF2-40B4-BE49-F238E27FC236}">
                <a16:creationId xmlns:a16="http://schemas.microsoft.com/office/drawing/2014/main" id="{09CDAD65-A43B-4539-96BB-36EA9F545843}"/>
              </a:ext>
            </a:extLst>
          </p:cNvPr>
          <p:cNvSpPr>
            <a:spLocks noGrp="1"/>
          </p:cNvSpPr>
          <p:nvPr>
            <p:ph idx="1"/>
          </p:nvPr>
        </p:nvSpPr>
        <p:spPr>
          <a:xfrm>
            <a:off x="457200" y="1295400"/>
            <a:ext cx="8458200" cy="4830763"/>
          </a:xfrm>
        </p:spPr>
        <p:txBody>
          <a:bodyPr/>
          <a:lstStyle/>
          <a:p>
            <a:r>
              <a:rPr lang="en-US" dirty="0"/>
              <a:t>Management’s Rights clause allows one to determine:</a:t>
            </a:r>
          </a:p>
          <a:p>
            <a:pPr lvl="1"/>
            <a:r>
              <a:rPr lang="en-US" dirty="0"/>
              <a:t>The work to be performed, the method of performing the work and standards, the location and schedule;</a:t>
            </a:r>
          </a:p>
          <a:p>
            <a:pPr lvl="1"/>
            <a:r>
              <a:rPr lang="en-US" dirty="0"/>
              <a:t>The number of people needed to perform the work;</a:t>
            </a:r>
          </a:p>
          <a:p>
            <a:pPr lvl="1"/>
            <a:r>
              <a:rPr lang="en-US" dirty="0"/>
              <a:t>To lay off for lack of work, lack of funds;</a:t>
            </a:r>
          </a:p>
          <a:p>
            <a:pPr lvl="1"/>
            <a:r>
              <a:rPr lang="en-US" dirty="0"/>
              <a:t>To reprimand, suspend and discharge for just cause; etc.</a:t>
            </a:r>
          </a:p>
          <a:p>
            <a:pPr lvl="1"/>
            <a:r>
              <a:rPr lang="en-US" dirty="0">
                <a:solidFill>
                  <a:schemeClr val="accent6">
                    <a:lumMod val="75000"/>
                  </a:schemeClr>
                </a:solidFill>
              </a:rPr>
              <a:t>Except as where abridged by contract, law or past practice.</a:t>
            </a:r>
          </a:p>
          <a:p>
            <a:pPr lvl="1"/>
            <a:endParaRPr lang="en-US" dirty="0"/>
          </a:p>
          <a:p>
            <a:pPr lvl="1"/>
            <a:endParaRPr lang="en-US" dirty="0"/>
          </a:p>
        </p:txBody>
      </p:sp>
    </p:spTree>
    <p:extLst>
      <p:ext uri="{BB962C8B-B14F-4D97-AF65-F5344CB8AC3E}">
        <p14:creationId xmlns:p14="http://schemas.microsoft.com/office/powerpoint/2010/main" val="3783151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Constraints to Management Rights</a:t>
            </a:r>
          </a:p>
        </p:txBody>
      </p:sp>
      <p:sp>
        <p:nvSpPr>
          <p:cNvPr id="3" name="Content Placeholder 2"/>
          <p:cNvSpPr>
            <a:spLocks noGrp="1"/>
          </p:cNvSpPr>
          <p:nvPr>
            <p:ph idx="1"/>
          </p:nvPr>
        </p:nvSpPr>
        <p:spPr/>
        <p:txBody>
          <a:bodyPr/>
          <a:lstStyle/>
          <a:p>
            <a:pPr>
              <a:spcAft>
                <a:spcPct val="15000"/>
              </a:spcAft>
            </a:pPr>
            <a:r>
              <a:rPr lang="en-US" dirty="0"/>
              <a:t>Collective Bargaining Agreements</a:t>
            </a:r>
          </a:p>
          <a:p>
            <a:pPr>
              <a:spcAft>
                <a:spcPct val="15000"/>
              </a:spcAft>
            </a:pPr>
            <a:r>
              <a:rPr lang="en-US" dirty="0"/>
              <a:t>Mandatory Subjects of Bargaining</a:t>
            </a:r>
          </a:p>
          <a:p>
            <a:pPr>
              <a:spcAft>
                <a:spcPct val="15000"/>
              </a:spcAft>
            </a:pPr>
            <a:r>
              <a:rPr lang="en-US" dirty="0"/>
              <a:t>MSU policies and procedures</a:t>
            </a:r>
          </a:p>
          <a:p>
            <a:pPr>
              <a:spcAft>
                <a:spcPct val="15000"/>
              </a:spcAft>
            </a:pPr>
            <a:r>
              <a:rPr lang="en-US" dirty="0"/>
              <a:t>(Some) Past practices</a:t>
            </a:r>
          </a:p>
          <a:p>
            <a:pPr>
              <a:spcAft>
                <a:spcPct val="15000"/>
              </a:spcAft>
            </a:pPr>
            <a:r>
              <a:rPr lang="en-US" dirty="0"/>
              <a:t>Federal, state and local laws/ordinances</a:t>
            </a:r>
          </a:p>
          <a:p>
            <a:pPr lvl="1">
              <a:lnSpc>
                <a:spcPct val="90000"/>
              </a:lnSpc>
              <a:spcAft>
                <a:spcPct val="15000"/>
              </a:spcAft>
            </a:pPr>
            <a:r>
              <a:rPr lang="en-US" dirty="0"/>
              <a:t>Alphabet Soup - PERA, FOIA, RCPD, FMLA, FLSA</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480233"/>
          </a:xfrm>
        </p:spPr>
        <p:txBody>
          <a:bodyPr>
            <a:noAutofit/>
          </a:bodyPr>
          <a:lstStyle/>
          <a:p>
            <a:pPr algn="ctr"/>
            <a:r>
              <a:rPr lang="en-US" dirty="0"/>
              <a:t>Typical Contract Provisions</a:t>
            </a:r>
          </a:p>
        </p:txBody>
      </p:sp>
      <p:sp>
        <p:nvSpPr>
          <p:cNvPr id="3" name="Content Placeholder 2"/>
          <p:cNvSpPr>
            <a:spLocks noGrp="1"/>
          </p:cNvSpPr>
          <p:nvPr>
            <p:ph idx="1"/>
          </p:nvPr>
        </p:nvSpPr>
        <p:spPr>
          <a:xfrm>
            <a:off x="381000" y="3810000"/>
            <a:ext cx="8229600" cy="1704295"/>
          </a:xfrm>
        </p:spPr>
        <p:txBody>
          <a:bodyPr>
            <a:normAutofit/>
          </a:bodyPr>
          <a:lstStyle/>
          <a:p>
            <a:endParaRPr lang="en-US" sz="2800" dirty="0"/>
          </a:p>
          <a:p>
            <a:pPr>
              <a:buNone/>
            </a:pPr>
            <a:endParaRPr lang="en-US" sz="2600" dirty="0"/>
          </a:p>
          <a:p>
            <a:pPr>
              <a:buNone/>
            </a:pPr>
            <a:endParaRPr lang="en-US" dirty="0"/>
          </a:p>
        </p:txBody>
      </p:sp>
      <p:graphicFrame>
        <p:nvGraphicFramePr>
          <p:cNvPr id="4" name="Table 3"/>
          <p:cNvGraphicFramePr>
            <a:graphicFrameLocks noGrp="1"/>
          </p:cNvGraphicFramePr>
          <p:nvPr/>
        </p:nvGraphicFramePr>
        <p:xfrm>
          <a:off x="1524000" y="1752600"/>
          <a:ext cx="6096000" cy="3708397"/>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529771">
                <a:tc>
                  <a:txBody>
                    <a:bodyPr/>
                    <a:lstStyle/>
                    <a:p>
                      <a:r>
                        <a:rPr lang="en-US" b="0" baseline="0" dirty="0">
                          <a:solidFill>
                            <a:schemeClr val="tx1"/>
                          </a:solidFill>
                        </a:rPr>
                        <a:t>Recognition</a:t>
                      </a:r>
                    </a:p>
                  </a:txBody>
                  <a:tcPr>
                    <a:solidFill>
                      <a:schemeClr val="bg1">
                        <a:lumMod val="85000"/>
                      </a:schemeClr>
                    </a:solidFill>
                  </a:tcPr>
                </a:tc>
                <a:tc>
                  <a:txBody>
                    <a:bodyPr/>
                    <a:lstStyle/>
                    <a:p>
                      <a:r>
                        <a:rPr lang="en-US" b="0" baseline="0" dirty="0">
                          <a:solidFill>
                            <a:schemeClr val="tx1"/>
                          </a:solidFill>
                        </a:rPr>
                        <a:t>Union</a:t>
                      </a:r>
                      <a:r>
                        <a:rPr lang="en-US" b="0" dirty="0"/>
                        <a:t> </a:t>
                      </a:r>
                      <a:r>
                        <a:rPr lang="en-US" b="0" baseline="0" dirty="0">
                          <a:solidFill>
                            <a:schemeClr val="tx1"/>
                          </a:solidFill>
                        </a:rPr>
                        <a:t>Security</a:t>
                      </a:r>
                    </a:p>
                  </a:txBody>
                  <a:tcPr>
                    <a:solidFill>
                      <a:schemeClr val="bg1">
                        <a:lumMod val="85000"/>
                      </a:schemeClr>
                    </a:solidFill>
                  </a:tcPr>
                </a:tc>
                <a:extLst>
                  <a:ext uri="{0D108BD9-81ED-4DB2-BD59-A6C34878D82A}">
                    <a16:rowId xmlns:a16="http://schemas.microsoft.com/office/drawing/2014/main" val="10000"/>
                  </a:ext>
                </a:extLst>
              </a:tr>
              <a:tr h="529771">
                <a:tc>
                  <a:txBody>
                    <a:bodyPr/>
                    <a:lstStyle/>
                    <a:p>
                      <a:r>
                        <a:rPr lang="en-US" dirty="0"/>
                        <a:t>Union Dues</a:t>
                      </a:r>
                    </a:p>
                  </a:txBody>
                  <a:tcPr>
                    <a:solidFill>
                      <a:schemeClr val="bg2">
                        <a:lumMod val="75000"/>
                      </a:schemeClr>
                    </a:solidFill>
                  </a:tcPr>
                </a:tc>
                <a:tc>
                  <a:txBody>
                    <a:bodyPr/>
                    <a:lstStyle/>
                    <a:p>
                      <a:r>
                        <a:rPr lang="en-US" dirty="0"/>
                        <a:t>Seniority Provisions</a:t>
                      </a:r>
                    </a:p>
                  </a:txBody>
                  <a:tcPr>
                    <a:solidFill>
                      <a:schemeClr val="bg2">
                        <a:lumMod val="75000"/>
                      </a:schemeClr>
                    </a:solidFill>
                  </a:tcPr>
                </a:tc>
                <a:extLst>
                  <a:ext uri="{0D108BD9-81ED-4DB2-BD59-A6C34878D82A}">
                    <a16:rowId xmlns:a16="http://schemas.microsoft.com/office/drawing/2014/main" val="10001"/>
                  </a:ext>
                </a:extLst>
              </a:tr>
              <a:tr h="529771">
                <a:tc>
                  <a:txBody>
                    <a:bodyPr/>
                    <a:lstStyle/>
                    <a:p>
                      <a:r>
                        <a:rPr lang="en-US" dirty="0"/>
                        <a:t>Grievance</a:t>
                      </a:r>
                      <a:r>
                        <a:rPr lang="en-US" baseline="0" dirty="0"/>
                        <a:t> Procedure</a:t>
                      </a:r>
                      <a:endParaRPr lang="en-US" dirty="0"/>
                    </a:p>
                  </a:txBody>
                  <a:tcPr>
                    <a:solidFill>
                      <a:schemeClr val="bg1">
                        <a:lumMod val="85000"/>
                      </a:schemeClr>
                    </a:solidFill>
                  </a:tcPr>
                </a:tc>
                <a:tc>
                  <a:txBody>
                    <a:bodyPr/>
                    <a:lstStyle/>
                    <a:p>
                      <a:r>
                        <a:rPr lang="en-US" dirty="0"/>
                        <a:t>Management’s Rights</a:t>
                      </a:r>
                    </a:p>
                  </a:txBody>
                  <a:tcPr>
                    <a:solidFill>
                      <a:schemeClr val="bg1">
                        <a:lumMod val="85000"/>
                      </a:schemeClr>
                    </a:solidFill>
                  </a:tcPr>
                </a:tc>
                <a:extLst>
                  <a:ext uri="{0D108BD9-81ED-4DB2-BD59-A6C34878D82A}">
                    <a16:rowId xmlns:a16="http://schemas.microsoft.com/office/drawing/2014/main" val="10002"/>
                  </a:ext>
                </a:extLst>
              </a:tr>
              <a:tr h="529771">
                <a:tc>
                  <a:txBody>
                    <a:bodyPr/>
                    <a:lstStyle/>
                    <a:p>
                      <a:r>
                        <a:rPr lang="en-US" dirty="0"/>
                        <a:t>Employee Rights</a:t>
                      </a:r>
                    </a:p>
                  </a:txBody>
                  <a:tcPr>
                    <a:solidFill>
                      <a:schemeClr val="bg2">
                        <a:lumMod val="75000"/>
                      </a:schemeClr>
                    </a:solidFill>
                  </a:tcPr>
                </a:tc>
                <a:tc>
                  <a:txBody>
                    <a:bodyPr/>
                    <a:lstStyle/>
                    <a:p>
                      <a:r>
                        <a:rPr lang="en-US" dirty="0"/>
                        <a:t>Filling Vacancies</a:t>
                      </a:r>
                    </a:p>
                  </a:txBody>
                  <a:tcPr>
                    <a:solidFill>
                      <a:schemeClr val="bg2">
                        <a:lumMod val="75000"/>
                      </a:schemeClr>
                    </a:solidFill>
                  </a:tcPr>
                </a:tc>
                <a:extLst>
                  <a:ext uri="{0D108BD9-81ED-4DB2-BD59-A6C34878D82A}">
                    <a16:rowId xmlns:a16="http://schemas.microsoft.com/office/drawing/2014/main" val="10003"/>
                  </a:ext>
                </a:extLst>
              </a:tr>
              <a:tr h="529771">
                <a:tc>
                  <a:txBody>
                    <a:bodyPr/>
                    <a:lstStyle/>
                    <a:p>
                      <a:r>
                        <a:rPr lang="en-US" dirty="0"/>
                        <a:t>Overtime</a:t>
                      </a:r>
                    </a:p>
                  </a:txBody>
                  <a:tcPr>
                    <a:solidFill>
                      <a:schemeClr val="bg1">
                        <a:lumMod val="85000"/>
                      </a:schemeClr>
                    </a:solidFill>
                  </a:tcPr>
                </a:tc>
                <a:tc>
                  <a:txBody>
                    <a:bodyPr/>
                    <a:lstStyle/>
                    <a:p>
                      <a:r>
                        <a:rPr lang="en-US" dirty="0"/>
                        <a:t>Supervisor Working</a:t>
                      </a:r>
                    </a:p>
                  </a:txBody>
                  <a:tcPr>
                    <a:solidFill>
                      <a:schemeClr val="bg1">
                        <a:lumMod val="85000"/>
                      </a:schemeClr>
                    </a:solidFill>
                  </a:tcPr>
                </a:tc>
                <a:extLst>
                  <a:ext uri="{0D108BD9-81ED-4DB2-BD59-A6C34878D82A}">
                    <a16:rowId xmlns:a16="http://schemas.microsoft.com/office/drawing/2014/main" val="10004"/>
                  </a:ext>
                </a:extLst>
              </a:tr>
              <a:tr h="529771">
                <a:tc>
                  <a:txBody>
                    <a:bodyPr/>
                    <a:lstStyle/>
                    <a:p>
                      <a:r>
                        <a:rPr lang="en-US" dirty="0"/>
                        <a:t>Job Classifications</a:t>
                      </a:r>
                    </a:p>
                  </a:txBody>
                  <a:tcPr>
                    <a:solidFill>
                      <a:schemeClr val="bg2">
                        <a:lumMod val="75000"/>
                      </a:schemeClr>
                    </a:solidFill>
                  </a:tcPr>
                </a:tc>
                <a:tc>
                  <a:txBody>
                    <a:bodyPr/>
                    <a:lstStyle/>
                    <a:p>
                      <a:r>
                        <a:rPr lang="en-US" dirty="0"/>
                        <a:t>Layoffs</a:t>
                      </a:r>
                      <a:r>
                        <a:rPr lang="en-US" baseline="0" dirty="0"/>
                        <a:t> and Recall</a:t>
                      </a:r>
                      <a:endParaRPr lang="en-US" dirty="0"/>
                    </a:p>
                  </a:txBody>
                  <a:tcPr>
                    <a:solidFill>
                      <a:schemeClr val="bg2">
                        <a:lumMod val="75000"/>
                      </a:schemeClr>
                    </a:solidFill>
                  </a:tcPr>
                </a:tc>
                <a:extLst>
                  <a:ext uri="{0D108BD9-81ED-4DB2-BD59-A6C34878D82A}">
                    <a16:rowId xmlns:a16="http://schemas.microsoft.com/office/drawing/2014/main" val="10005"/>
                  </a:ext>
                </a:extLst>
              </a:tr>
              <a:tr h="529771">
                <a:tc>
                  <a:txBody>
                    <a:bodyPr/>
                    <a:lstStyle/>
                    <a:p>
                      <a:r>
                        <a:rPr lang="en-US" dirty="0"/>
                        <a:t>Discipline and Discharge</a:t>
                      </a:r>
                    </a:p>
                  </a:txBody>
                  <a:tcPr>
                    <a:solidFill>
                      <a:schemeClr val="bg1">
                        <a:lumMod val="85000"/>
                      </a:schemeClr>
                    </a:solidFill>
                  </a:tcPr>
                </a:tc>
                <a:tc>
                  <a:txBody>
                    <a:bodyPr/>
                    <a:lstStyle/>
                    <a:p>
                      <a:r>
                        <a:rPr lang="en-US" dirty="0"/>
                        <a:t>Leaves of Absence</a:t>
                      </a:r>
                    </a:p>
                  </a:txBody>
                  <a:tcPr>
                    <a:solidFill>
                      <a:schemeClr val="bg1">
                        <a:lumMod val="85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08711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480233"/>
          </a:xfrm>
        </p:spPr>
        <p:txBody>
          <a:bodyPr>
            <a:normAutofit fontScale="90000"/>
          </a:bodyPr>
          <a:lstStyle/>
          <a:p>
            <a:pPr algn="ctr"/>
            <a:r>
              <a:rPr lang="en-US" dirty="0"/>
              <a:t>Contract Ambiguities </a:t>
            </a:r>
          </a:p>
        </p:txBody>
      </p:sp>
      <p:sp>
        <p:nvSpPr>
          <p:cNvPr id="3" name="Content Placeholder 2"/>
          <p:cNvSpPr>
            <a:spLocks noGrp="1"/>
          </p:cNvSpPr>
          <p:nvPr>
            <p:ph idx="1"/>
          </p:nvPr>
        </p:nvSpPr>
        <p:spPr>
          <a:xfrm>
            <a:off x="457200" y="1600200"/>
            <a:ext cx="8229600" cy="4218895"/>
          </a:xfrm>
        </p:spPr>
        <p:txBody>
          <a:bodyPr/>
          <a:lstStyle/>
          <a:p>
            <a:r>
              <a:rPr lang="en-US" sz="2400" dirty="0"/>
              <a:t>May, shall, could, will, may not, must</a:t>
            </a:r>
          </a:p>
          <a:p>
            <a:r>
              <a:rPr lang="en-US" sz="2400" dirty="0"/>
              <a:t>Patent ambiguities</a:t>
            </a:r>
          </a:p>
          <a:p>
            <a:pPr lvl="1"/>
            <a:r>
              <a:rPr lang="en-US" sz="2000" dirty="0"/>
              <a:t>Terms are open to various interpretation</a:t>
            </a:r>
          </a:p>
          <a:p>
            <a:pPr lvl="1"/>
            <a:r>
              <a:rPr lang="en-US" sz="2000" dirty="0"/>
              <a:t>Ex. “reasonable”, or “short durations”</a:t>
            </a:r>
          </a:p>
          <a:p>
            <a:pPr lvl="1"/>
            <a:r>
              <a:rPr lang="en-US" sz="2000" dirty="0"/>
              <a:t>Contact ER for practice and guidance</a:t>
            </a:r>
          </a:p>
          <a:p>
            <a:r>
              <a:rPr lang="en-US" sz="2400" dirty="0"/>
              <a:t>Latent ambiguities</a:t>
            </a:r>
          </a:p>
          <a:p>
            <a:pPr lvl="1"/>
            <a:r>
              <a:rPr lang="en-US" sz="2000" dirty="0"/>
              <a:t>Language seems clear until applied	</a:t>
            </a:r>
          </a:p>
          <a:p>
            <a:pPr lvl="1"/>
            <a:r>
              <a:rPr lang="en-US" sz="2000" dirty="0"/>
              <a:t>Ex. Preference is “based on seniority”</a:t>
            </a:r>
          </a:p>
          <a:p>
            <a:pPr lvl="1"/>
            <a:r>
              <a:rPr lang="en-US" sz="2000" dirty="0"/>
              <a:t>Contact ER for practice and guidance</a:t>
            </a:r>
          </a:p>
          <a:p>
            <a:r>
              <a:rPr lang="en-US" sz="2400" dirty="0"/>
              <a:t>Contract  </a:t>
            </a:r>
            <a:r>
              <a:rPr lang="en-US" sz="2400" dirty="0">
                <a:solidFill>
                  <a:schemeClr val="accent3">
                    <a:lumMod val="75000"/>
                  </a:schemeClr>
                </a:solidFill>
              </a:rPr>
              <a:t>vs</a:t>
            </a:r>
            <a:r>
              <a:rPr lang="en-US" sz="2400" dirty="0"/>
              <a:t>. Law  </a:t>
            </a:r>
            <a:r>
              <a:rPr lang="en-US" sz="2400" dirty="0">
                <a:solidFill>
                  <a:schemeClr val="accent3">
                    <a:lumMod val="75000"/>
                  </a:schemeClr>
                </a:solidFill>
              </a:rPr>
              <a:t>vs</a:t>
            </a:r>
            <a:r>
              <a:rPr lang="en-US" sz="2400" dirty="0"/>
              <a:t>. Policy  </a:t>
            </a:r>
            <a:r>
              <a:rPr lang="en-US" sz="2400" dirty="0">
                <a:solidFill>
                  <a:schemeClr val="accent3">
                    <a:lumMod val="75000"/>
                  </a:schemeClr>
                </a:solidFill>
              </a:rPr>
              <a:t>vs</a:t>
            </a:r>
            <a:r>
              <a:rPr lang="en-US" sz="2400" dirty="0"/>
              <a:t>. Past Practice</a:t>
            </a:r>
          </a:p>
          <a:p>
            <a:pPr lvl="1"/>
            <a:endParaRPr lang="en-US" dirty="0"/>
          </a:p>
        </p:txBody>
      </p:sp>
    </p:spTree>
    <p:extLst>
      <p:ext uri="{BB962C8B-B14F-4D97-AF65-F5344CB8AC3E}">
        <p14:creationId xmlns:p14="http://schemas.microsoft.com/office/powerpoint/2010/main" val="2951347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80233"/>
          </a:xfrm>
        </p:spPr>
        <p:txBody>
          <a:bodyPr>
            <a:normAutofit fontScale="90000"/>
          </a:bodyPr>
          <a:lstStyle/>
          <a:p>
            <a:pPr algn="ctr"/>
            <a:r>
              <a:rPr lang="en-US" dirty="0"/>
              <a:t>Lists in Labor Relations</a:t>
            </a:r>
          </a:p>
        </p:txBody>
      </p:sp>
      <p:sp>
        <p:nvSpPr>
          <p:cNvPr id="3" name="Content Placeholder 2"/>
          <p:cNvSpPr>
            <a:spLocks noGrp="1"/>
          </p:cNvSpPr>
          <p:nvPr>
            <p:ph idx="1"/>
          </p:nvPr>
        </p:nvSpPr>
        <p:spPr>
          <a:xfrm>
            <a:off x="914400" y="1828800"/>
            <a:ext cx="7772400" cy="4066495"/>
          </a:xfrm>
        </p:spPr>
        <p:txBody>
          <a:bodyPr/>
          <a:lstStyle/>
          <a:p>
            <a:r>
              <a:rPr lang="en-US" sz="2400" dirty="0"/>
              <a:t>By definition limit the scope of the applicable provision</a:t>
            </a:r>
          </a:p>
          <a:p>
            <a:pPr lvl="1"/>
            <a:r>
              <a:rPr lang="en-US" sz="2000" dirty="0"/>
              <a:t>If there is a list without qualification, case law presumes items not on the list were intentionally left out</a:t>
            </a:r>
          </a:p>
          <a:p>
            <a:pPr lvl="1"/>
            <a:r>
              <a:rPr lang="en-US" sz="2000" dirty="0"/>
              <a:t>Management’s Rights</a:t>
            </a:r>
          </a:p>
          <a:p>
            <a:pPr lvl="2"/>
            <a:r>
              <a:rPr lang="en-US" sz="1600" dirty="0"/>
              <a:t>Retain all rights not otherwise abridged</a:t>
            </a:r>
          </a:p>
          <a:p>
            <a:pPr lvl="1"/>
            <a:r>
              <a:rPr lang="en-US" sz="2000" dirty="0"/>
              <a:t>Job Descriptions</a:t>
            </a:r>
          </a:p>
          <a:p>
            <a:pPr lvl="2"/>
            <a:r>
              <a:rPr lang="en-US" sz="1600" dirty="0"/>
              <a:t>All other duties as assigned</a:t>
            </a:r>
          </a:p>
          <a:p>
            <a:pPr lvl="1"/>
            <a:r>
              <a:rPr lang="en-US" sz="2000" dirty="0"/>
              <a:t>Bereavement Leave</a:t>
            </a:r>
          </a:p>
          <a:p>
            <a:pPr lvl="2"/>
            <a:r>
              <a:rPr lang="en-US" sz="1600" dirty="0"/>
              <a:t>Specific relationships listed in each contract</a:t>
            </a:r>
          </a:p>
          <a:p>
            <a:pPr lvl="1"/>
            <a:r>
              <a:rPr lang="en-US" sz="2000" dirty="0"/>
              <a:t>Disciplines </a:t>
            </a:r>
          </a:p>
          <a:p>
            <a:pPr marL="914400" lvl="2" indent="0">
              <a:buNone/>
            </a:pPr>
            <a:endParaRPr lang="en-US" dirty="0"/>
          </a:p>
          <a:p>
            <a:pPr>
              <a:buNone/>
            </a:pPr>
            <a:endParaRPr lang="en-US" dirty="0"/>
          </a:p>
        </p:txBody>
      </p:sp>
    </p:spTree>
    <p:extLst>
      <p:ext uri="{BB962C8B-B14F-4D97-AF65-F5344CB8AC3E}">
        <p14:creationId xmlns:p14="http://schemas.microsoft.com/office/powerpoint/2010/main" val="2630757651"/>
      </p:ext>
    </p:extLst>
  </p:cSld>
  <p:clrMapOvr>
    <a:masterClrMapping/>
  </p:clrMapOvr>
</p:sld>
</file>

<file path=ppt/theme/theme1.xml><?xml version="1.0" encoding="utf-8"?>
<a:theme xmlns:a="http://schemas.openxmlformats.org/drawingml/2006/main" name="Power-Point-Wordmark-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Presentation_HR_Wordmark</Template>
  <TotalTime>7301</TotalTime>
  <Words>1162</Words>
  <Application>Microsoft Office PowerPoint</Application>
  <PresentationFormat>On-screen Show (4:3)</PresentationFormat>
  <Paragraphs>138</Paragraphs>
  <Slides>26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Yu Gothic Medium</vt:lpstr>
      <vt:lpstr>Arial</vt:lpstr>
      <vt:lpstr>Calibri</vt:lpstr>
      <vt:lpstr>Gotham Book</vt:lpstr>
      <vt:lpstr>Gotham-Bold</vt:lpstr>
      <vt:lpstr>Wingdings</vt:lpstr>
      <vt:lpstr>Power-Point-Wordmark-1</vt:lpstr>
      <vt:lpstr>Leadership Institute Working with Support Staff March 12, 2021</vt:lpstr>
      <vt:lpstr>Key Contacts</vt:lpstr>
      <vt:lpstr>Employee Relations’ Role</vt:lpstr>
      <vt:lpstr>Myth 1:</vt:lpstr>
      <vt:lpstr>Management’s Rights</vt:lpstr>
      <vt:lpstr>Constraints to Management Rights</vt:lpstr>
      <vt:lpstr>Typical Contract Provisions</vt:lpstr>
      <vt:lpstr>Contract Ambiguities </vt:lpstr>
      <vt:lpstr>Lists in Labor Relations</vt:lpstr>
      <vt:lpstr>Myth 2</vt:lpstr>
      <vt:lpstr>PowerPoint Presentation</vt:lpstr>
      <vt:lpstr>Myth 3</vt:lpstr>
      <vt:lpstr>Performance Management</vt:lpstr>
      <vt:lpstr>Weingarten Rights</vt:lpstr>
      <vt:lpstr>Policy Guidance</vt:lpstr>
      <vt:lpstr>Myth 4:</vt:lpstr>
      <vt:lpstr>PowerPoint Presentation</vt:lpstr>
      <vt:lpstr>PowerPoint Presentation</vt:lpstr>
      <vt:lpstr>PowerPoint Presentation</vt:lpstr>
      <vt:lpstr>Professional Development Impact Map</vt:lpstr>
      <vt:lpstr>PowerPoint Presentation</vt:lpstr>
      <vt:lpstr>PowerPoint Presentation</vt:lpstr>
      <vt:lpstr>PowerPoint Presentation</vt:lpstr>
      <vt:lpstr>Performance Management Tips for Pandemic and Remote Work  </vt:lpstr>
      <vt:lpstr>Questions?</vt:lpstr>
      <vt:lpstr>HR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 Administration</dc:title>
  <dc:creator>FelanR</dc:creator>
  <cp:lastModifiedBy>Leverich, Cindi</cp:lastModifiedBy>
  <cp:revision>605</cp:revision>
  <cp:lastPrinted>2020-02-21T13:04:02Z</cp:lastPrinted>
  <dcterms:created xsi:type="dcterms:W3CDTF">2011-04-19T12:31:01Z</dcterms:created>
  <dcterms:modified xsi:type="dcterms:W3CDTF">2021-03-12T01:30:58Z</dcterms:modified>
</cp:coreProperties>
</file>