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461" r:id="rId3"/>
    <p:sldId id="462" r:id="rId4"/>
    <p:sldId id="361" r:id="rId5"/>
    <p:sldId id="360" r:id="rId6"/>
    <p:sldId id="362" r:id="rId7"/>
    <p:sldId id="342" r:id="rId8"/>
    <p:sldId id="364" r:id="rId9"/>
    <p:sldId id="343" r:id="rId10"/>
    <p:sldId id="344" r:id="rId11"/>
    <p:sldId id="372" r:id="rId12"/>
    <p:sldId id="373" r:id="rId13"/>
    <p:sldId id="375" r:id="rId14"/>
    <p:sldId id="453" r:id="rId15"/>
    <p:sldId id="454" r:id="rId16"/>
    <p:sldId id="455" r:id="rId17"/>
    <p:sldId id="456" r:id="rId18"/>
    <p:sldId id="463" r:id="rId19"/>
    <p:sldId id="380" r:id="rId20"/>
    <p:sldId id="381" r:id="rId21"/>
    <p:sldId id="26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598" autoAdjust="0"/>
  </p:normalViewPr>
  <p:slideViewPr>
    <p:cSldViewPr snapToGrid="0">
      <p:cViewPr varScale="1">
        <p:scale>
          <a:sx n="78" d="100"/>
          <a:sy n="78" d="100"/>
        </p:scale>
        <p:origin x="15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fileshare.msu.edu\prvst\aan\1.%20Orientations\Thrive%20as%20a%20Fixed%20Term%20Faculty\2020%20Thriving%20as%20a%20Fixed-Term%20Faculty%20Member\PowerPoints\Copy%20of%20THC%20Report%20-%2020%20Year%20Historical%20Summary%20-%2020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ileshare.msu.edu\prvst\aan\1.%20Orientations\Thrive%20as%20a%20Fixed%20Term%20Faculty\2020%20Thriving%20as%20a%20Fixed-Term%20Faculty%20Member\PowerPoints\Copy%20of%20THC%20Report%20-%2020%20Year%20Historical%20Summary%20-%20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leshare.msu.edu\prvst\aan\1.%20Orientations\Thrive%20as%20a%20Fixed%20Term%20Faculty\2020%20Thriving%20as%20a%20Fixed-Term%20Faculty%20Member\PowerPoints\Copy%20of%20THC%20Report%20-%2020%20Year%20Historical%20Summary%20-%202017.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TS/FT</a:t>
            </a:r>
            <a:r>
              <a:rPr lang="en-US" baseline="0"/>
              <a:t> Faculty 2009-2019</a:t>
            </a:r>
            <a:endParaRPr lang="en-US"/>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lineChart>
        <c:grouping val="standard"/>
        <c:varyColors val="0"/>
        <c:ser>
          <c:idx val="0"/>
          <c:order val="0"/>
          <c:tx>
            <c:strRef>
              <c:f>Sheet3!$B$1</c:f>
              <c:strCache>
                <c:ptCount val="1"/>
                <c:pt idx="0">
                  <c:v>TS</c:v>
                </c:pt>
              </c:strCache>
            </c:strRef>
          </c:tx>
          <c:spPr>
            <a:ln w="34925" cap="rnd">
              <a:solidFill>
                <a:schemeClr val="accent1"/>
              </a:solidFill>
              <a:round/>
            </a:ln>
            <a:effectLst>
              <a:outerShdw blurRad="57150" dist="19050" dir="5400000" algn="ctr" rotWithShape="0">
                <a:srgbClr val="000000">
                  <a:alpha val="63000"/>
                </a:srgbClr>
              </a:outerShdw>
            </a:effectLst>
          </c:spPr>
          <c:marker>
            <c:symbol val="none"/>
          </c:marker>
          <c:cat>
            <c:numLit>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Lit>
          </c:cat>
          <c:val>
            <c:numRef>
              <c:f>Sheet3!$B$2:$B$12</c:f>
              <c:numCache>
                <c:formatCode>General</c:formatCode>
                <c:ptCount val="11"/>
                <c:pt idx="0">
                  <c:v>2033</c:v>
                </c:pt>
                <c:pt idx="1">
                  <c:v>1994</c:v>
                </c:pt>
                <c:pt idx="2">
                  <c:v>1965</c:v>
                </c:pt>
                <c:pt idx="3">
                  <c:v>1945</c:v>
                </c:pt>
                <c:pt idx="4">
                  <c:v>1934</c:v>
                </c:pt>
                <c:pt idx="5">
                  <c:v>1955</c:v>
                </c:pt>
                <c:pt idx="6">
                  <c:v>1945</c:v>
                </c:pt>
                <c:pt idx="7">
                  <c:v>1988</c:v>
                </c:pt>
                <c:pt idx="8">
                  <c:v>2009</c:v>
                </c:pt>
                <c:pt idx="9">
                  <c:v>1995</c:v>
                </c:pt>
                <c:pt idx="10">
                  <c:v>1977</c:v>
                </c:pt>
              </c:numCache>
            </c:numRef>
          </c:val>
          <c:smooth val="0"/>
          <c:extLst>
            <c:ext xmlns:c16="http://schemas.microsoft.com/office/drawing/2014/chart" uri="{C3380CC4-5D6E-409C-BE32-E72D297353CC}">
              <c16:uniqueId val="{00000000-3A39-410A-9D0D-F0AE6EAFD14B}"/>
            </c:ext>
          </c:extLst>
        </c:ser>
        <c:ser>
          <c:idx val="1"/>
          <c:order val="1"/>
          <c:tx>
            <c:strRef>
              <c:f>Sheet3!$C$1</c:f>
              <c:strCache>
                <c:ptCount val="1"/>
                <c:pt idx="0">
                  <c:v>FT</c:v>
                </c:pt>
              </c:strCache>
            </c:strRef>
          </c:tx>
          <c:spPr>
            <a:ln w="34925" cap="rnd">
              <a:solidFill>
                <a:schemeClr val="accent2"/>
              </a:solidFill>
              <a:round/>
            </a:ln>
            <a:effectLst>
              <a:outerShdw blurRad="57150" dist="19050" dir="5400000" algn="ctr" rotWithShape="0">
                <a:srgbClr val="000000">
                  <a:alpha val="63000"/>
                </a:srgbClr>
              </a:outerShdw>
            </a:effectLst>
          </c:spPr>
          <c:marker>
            <c:symbol val="none"/>
          </c:marker>
          <c:cat>
            <c:numLit>
              <c:formatCode>General</c:formatCode>
              <c:ptCount val="11"/>
              <c:pt idx="0">
                <c:v>2009</c:v>
              </c:pt>
              <c:pt idx="1">
                <c:v>2010</c:v>
              </c:pt>
              <c:pt idx="2">
                <c:v>2011</c:v>
              </c:pt>
              <c:pt idx="3">
                <c:v>2012</c:v>
              </c:pt>
              <c:pt idx="4">
                <c:v>2013</c:v>
              </c:pt>
              <c:pt idx="5">
                <c:v>2014</c:v>
              </c:pt>
              <c:pt idx="6">
                <c:v>2015</c:v>
              </c:pt>
              <c:pt idx="7">
                <c:v>2016</c:v>
              </c:pt>
              <c:pt idx="8">
                <c:v>2017</c:v>
              </c:pt>
              <c:pt idx="9">
                <c:v>2018</c:v>
              </c:pt>
              <c:pt idx="10">
                <c:v>2019</c:v>
              </c:pt>
            </c:numLit>
          </c:cat>
          <c:val>
            <c:numRef>
              <c:f>Sheet3!$C$2:$C$12</c:f>
              <c:numCache>
                <c:formatCode>General</c:formatCode>
                <c:ptCount val="11"/>
                <c:pt idx="0">
                  <c:v>1048</c:v>
                </c:pt>
                <c:pt idx="1">
                  <c:v>1045</c:v>
                </c:pt>
                <c:pt idx="2">
                  <c:v>1082</c:v>
                </c:pt>
                <c:pt idx="3">
                  <c:v>1168</c:v>
                </c:pt>
                <c:pt idx="4">
                  <c:v>1185</c:v>
                </c:pt>
                <c:pt idx="5">
                  <c:v>1212</c:v>
                </c:pt>
                <c:pt idx="6">
                  <c:v>1261</c:v>
                </c:pt>
                <c:pt idx="7">
                  <c:v>1306</c:v>
                </c:pt>
                <c:pt idx="8">
                  <c:v>1337</c:v>
                </c:pt>
                <c:pt idx="9">
                  <c:v>1333</c:v>
                </c:pt>
                <c:pt idx="10">
                  <c:v>1300</c:v>
                </c:pt>
              </c:numCache>
            </c:numRef>
          </c:val>
          <c:smooth val="0"/>
          <c:extLst>
            <c:ext xmlns:c16="http://schemas.microsoft.com/office/drawing/2014/chart" uri="{C3380CC4-5D6E-409C-BE32-E72D297353CC}">
              <c16:uniqueId val="{00000001-3A39-410A-9D0D-F0AE6EAFD14B}"/>
            </c:ext>
          </c:extLst>
        </c:ser>
        <c:dLbls>
          <c:showLegendKey val="0"/>
          <c:showVal val="0"/>
          <c:showCatName val="0"/>
          <c:showSerName val="0"/>
          <c:showPercent val="0"/>
          <c:showBubbleSize val="0"/>
        </c:dLbls>
        <c:smooth val="0"/>
        <c:axId val="626167192"/>
        <c:axId val="429989072"/>
      </c:lineChart>
      <c:catAx>
        <c:axId val="626167192"/>
        <c:scaling>
          <c:orientation val="minMax"/>
        </c:scaling>
        <c:delete val="0"/>
        <c:axPos val="b"/>
        <c:title>
          <c:tx>
            <c:rich>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en-US"/>
                  <a:t>Year</a:t>
                </a:r>
              </a:p>
            </c:rich>
          </c:tx>
          <c:overlay val="0"/>
          <c:spPr>
            <a:noFill/>
            <a:ln>
              <a:noFill/>
            </a:ln>
            <a:effectLst/>
          </c:spPr>
          <c:txPr>
            <a:bodyPr rot="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 sourceLinked="0"/>
        <c:majorTickMark val="none"/>
        <c:minorTickMark val="none"/>
        <c:tickLblPos val="nextTo"/>
        <c:spPr>
          <a:noFill/>
          <a:ln w="9525" cap="flat" cmpd="sng" algn="ctr">
            <a:solidFill>
              <a:schemeClr val="lt1">
                <a:lumMod val="95000"/>
                <a:alpha val="10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429989072"/>
        <c:crosses val="autoZero"/>
        <c:auto val="1"/>
        <c:lblAlgn val="ctr"/>
        <c:lblOffset val="100"/>
        <c:noMultiLvlLbl val="0"/>
      </c:catAx>
      <c:valAx>
        <c:axId val="429989072"/>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en-US"/>
                  <a:t> Number of Faculty</a:t>
                </a:r>
              </a:p>
            </c:rich>
          </c:tx>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26167192"/>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9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FT</a:t>
            </a:r>
            <a:r>
              <a:rPr lang="en-US" baseline="0"/>
              <a:t> Faculty by Gender 2000/2009/2019</a:t>
            </a:r>
            <a:endParaRPr lang="en-US"/>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Sheet4!$A$2</c:f>
              <c:strCache>
                <c:ptCount val="1"/>
                <c:pt idx="0">
                  <c:v>Men</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Sheet4!$B$1:$D$1</c:f>
              <c:numCache>
                <c:formatCode>General</c:formatCode>
                <c:ptCount val="3"/>
                <c:pt idx="0">
                  <c:v>2000</c:v>
                </c:pt>
                <c:pt idx="1">
                  <c:v>2009</c:v>
                </c:pt>
                <c:pt idx="2">
                  <c:v>2019</c:v>
                </c:pt>
              </c:numCache>
            </c:numRef>
          </c:cat>
          <c:val>
            <c:numRef>
              <c:f>Sheet4!$B$2:$D$2</c:f>
              <c:numCache>
                <c:formatCode>General</c:formatCode>
                <c:ptCount val="3"/>
                <c:pt idx="0">
                  <c:v>397</c:v>
                </c:pt>
                <c:pt idx="1">
                  <c:v>543</c:v>
                </c:pt>
                <c:pt idx="2">
                  <c:v>608</c:v>
                </c:pt>
              </c:numCache>
            </c:numRef>
          </c:val>
          <c:extLst>
            <c:ext xmlns:c16="http://schemas.microsoft.com/office/drawing/2014/chart" uri="{C3380CC4-5D6E-409C-BE32-E72D297353CC}">
              <c16:uniqueId val="{00000000-289F-4F91-A4C7-E24530C2DF07}"/>
            </c:ext>
          </c:extLst>
        </c:ser>
        <c:ser>
          <c:idx val="1"/>
          <c:order val="1"/>
          <c:tx>
            <c:strRef>
              <c:f>Sheet4!$A$3</c:f>
              <c:strCache>
                <c:ptCount val="1"/>
                <c:pt idx="0">
                  <c:v>Women</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numRef>
              <c:f>Sheet4!$B$1:$D$1</c:f>
              <c:numCache>
                <c:formatCode>General</c:formatCode>
                <c:ptCount val="3"/>
                <c:pt idx="0">
                  <c:v>2000</c:v>
                </c:pt>
                <c:pt idx="1">
                  <c:v>2009</c:v>
                </c:pt>
                <c:pt idx="2">
                  <c:v>2019</c:v>
                </c:pt>
              </c:numCache>
            </c:numRef>
          </c:cat>
          <c:val>
            <c:numRef>
              <c:f>Sheet4!$B$3:$D$3</c:f>
              <c:numCache>
                <c:formatCode>General</c:formatCode>
                <c:ptCount val="3"/>
                <c:pt idx="0">
                  <c:v>344</c:v>
                </c:pt>
                <c:pt idx="1">
                  <c:v>505</c:v>
                </c:pt>
                <c:pt idx="2">
                  <c:v>692</c:v>
                </c:pt>
              </c:numCache>
            </c:numRef>
          </c:val>
          <c:extLst>
            <c:ext xmlns:c16="http://schemas.microsoft.com/office/drawing/2014/chart" uri="{C3380CC4-5D6E-409C-BE32-E72D297353CC}">
              <c16:uniqueId val="{00000001-289F-4F91-A4C7-E24530C2DF07}"/>
            </c:ext>
          </c:extLst>
        </c:ser>
        <c:dLbls>
          <c:dLblPos val="outEnd"/>
          <c:showLegendKey val="0"/>
          <c:showVal val="1"/>
          <c:showCatName val="0"/>
          <c:showSerName val="0"/>
          <c:showPercent val="0"/>
          <c:showBubbleSize val="0"/>
        </c:dLbls>
        <c:gapWidth val="100"/>
        <c:overlap val="-24"/>
        <c:axId val="624813160"/>
        <c:axId val="624807584"/>
      </c:barChart>
      <c:catAx>
        <c:axId val="62481316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24807584"/>
        <c:crosses val="autoZero"/>
        <c:auto val="1"/>
        <c:lblAlgn val="ctr"/>
        <c:lblOffset val="100"/>
        <c:noMultiLvlLbl val="0"/>
      </c:catAx>
      <c:valAx>
        <c:axId val="624807584"/>
        <c:scaling>
          <c:orientation val="minMax"/>
        </c:scaling>
        <c:delete val="0"/>
        <c:axPos val="l"/>
        <c:majorGridlines>
          <c:spPr>
            <a:ln w="9525" cap="flat" cmpd="sng" algn="ctr">
              <a:solidFill>
                <a:schemeClr val="lt1">
                  <a:lumMod val="95000"/>
                  <a:alpha val="10000"/>
                </a:schemeClr>
              </a:solidFill>
              <a:round/>
            </a:ln>
            <a:effectLst/>
          </c:spPr>
        </c:majorGridlines>
        <c:title>
          <c:tx>
            <c:rich>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r>
                  <a:rPr lang="en-US"/>
                  <a:t>Number of Faculty</a:t>
                </a:r>
              </a:p>
            </c:rich>
          </c:tx>
          <c:overlay val="0"/>
          <c:spPr>
            <a:noFill/>
            <a:ln>
              <a:noFill/>
            </a:ln>
            <a:effectLst/>
          </c:spPr>
          <c:txPr>
            <a:bodyPr rot="-5400000" spcFirstLastPara="1" vertOverflow="ellipsis" vert="horz" wrap="square" anchor="ctr" anchorCtr="1"/>
            <a:lstStyle/>
            <a:p>
              <a:pPr>
                <a:defRPr sz="900" b="1" i="0" u="none" strike="noStrike" kern="1200" cap="all" baseline="0">
                  <a:solidFill>
                    <a:schemeClr val="lt1">
                      <a:lumMod val="8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24813160"/>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9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a:t>FT Faculty by Race </a:t>
            </a:r>
          </a:p>
          <a:p>
            <a:pPr>
              <a:defRPr/>
            </a:pPr>
            <a:r>
              <a:rPr lang="en-US"/>
              <a:t>2000/2009/2019</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Sheet6!$A$2</c:f>
              <c:strCache>
                <c:ptCount val="1"/>
                <c:pt idx="0">
                  <c:v>2000</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Sheet6!$B$1:$H$1</c:f>
              <c:strCache>
                <c:ptCount val="7"/>
                <c:pt idx="0">
                  <c:v>Black FT</c:v>
                </c:pt>
                <c:pt idx="1">
                  <c:v>Asian FT</c:v>
                </c:pt>
                <c:pt idx="2">
                  <c:v>Hispanic FT</c:v>
                </c:pt>
                <c:pt idx="3">
                  <c:v>HAW/PI FT</c:v>
                </c:pt>
                <c:pt idx="4">
                  <c:v>2 or more</c:v>
                </c:pt>
                <c:pt idx="5">
                  <c:v>Am Ind/Al Nat</c:v>
                </c:pt>
                <c:pt idx="6">
                  <c:v>White</c:v>
                </c:pt>
              </c:strCache>
            </c:strRef>
          </c:cat>
          <c:val>
            <c:numRef>
              <c:f>Sheet6!$B$2:$H$2</c:f>
              <c:numCache>
                <c:formatCode>General</c:formatCode>
                <c:ptCount val="7"/>
                <c:pt idx="0">
                  <c:v>40</c:v>
                </c:pt>
                <c:pt idx="1">
                  <c:v>52</c:v>
                </c:pt>
                <c:pt idx="2">
                  <c:v>24</c:v>
                </c:pt>
                <c:pt idx="5">
                  <c:v>3</c:v>
                </c:pt>
                <c:pt idx="6">
                  <c:v>622</c:v>
                </c:pt>
              </c:numCache>
            </c:numRef>
          </c:val>
          <c:extLst>
            <c:ext xmlns:c16="http://schemas.microsoft.com/office/drawing/2014/chart" uri="{C3380CC4-5D6E-409C-BE32-E72D297353CC}">
              <c16:uniqueId val="{00000000-68F6-41C1-984B-8144805B4749}"/>
            </c:ext>
          </c:extLst>
        </c:ser>
        <c:ser>
          <c:idx val="1"/>
          <c:order val="1"/>
          <c:tx>
            <c:strRef>
              <c:f>Sheet6!$A$3</c:f>
              <c:strCache>
                <c:ptCount val="1"/>
                <c:pt idx="0">
                  <c:v>2009</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Sheet6!$B$1:$H$1</c:f>
              <c:strCache>
                <c:ptCount val="7"/>
                <c:pt idx="0">
                  <c:v>Black FT</c:v>
                </c:pt>
                <c:pt idx="1">
                  <c:v>Asian FT</c:v>
                </c:pt>
                <c:pt idx="2">
                  <c:v>Hispanic FT</c:v>
                </c:pt>
                <c:pt idx="3">
                  <c:v>HAW/PI FT</c:v>
                </c:pt>
                <c:pt idx="4">
                  <c:v>2 or more</c:v>
                </c:pt>
                <c:pt idx="5">
                  <c:v>Am Ind/Al Nat</c:v>
                </c:pt>
                <c:pt idx="6">
                  <c:v>White</c:v>
                </c:pt>
              </c:strCache>
            </c:strRef>
          </c:cat>
          <c:val>
            <c:numRef>
              <c:f>Sheet6!$B$3:$H$3</c:f>
              <c:numCache>
                <c:formatCode>General</c:formatCode>
                <c:ptCount val="7"/>
                <c:pt idx="0">
                  <c:v>63</c:v>
                </c:pt>
                <c:pt idx="1">
                  <c:v>135</c:v>
                </c:pt>
                <c:pt idx="2">
                  <c:v>37</c:v>
                </c:pt>
                <c:pt idx="5">
                  <c:v>4</c:v>
                </c:pt>
                <c:pt idx="6">
                  <c:v>809</c:v>
                </c:pt>
              </c:numCache>
            </c:numRef>
          </c:val>
          <c:extLst>
            <c:ext xmlns:c16="http://schemas.microsoft.com/office/drawing/2014/chart" uri="{C3380CC4-5D6E-409C-BE32-E72D297353CC}">
              <c16:uniqueId val="{00000001-68F6-41C1-984B-8144805B4749}"/>
            </c:ext>
          </c:extLst>
        </c:ser>
        <c:ser>
          <c:idx val="2"/>
          <c:order val="2"/>
          <c:tx>
            <c:strRef>
              <c:f>Sheet6!$A$4</c:f>
              <c:strCache>
                <c:ptCount val="1"/>
                <c:pt idx="0">
                  <c:v>2019</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Sheet6!$B$1:$H$1</c:f>
              <c:strCache>
                <c:ptCount val="7"/>
                <c:pt idx="0">
                  <c:v>Black FT</c:v>
                </c:pt>
                <c:pt idx="1">
                  <c:v>Asian FT</c:v>
                </c:pt>
                <c:pt idx="2">
                  <c:v>Hispanic FT</c:v>
                </c:pt>
                <c:pt idx="3">
                  <c:v>HAW/PI FT</c:v>
                </c:pt>
                <c:pt idx="4">
                  <c:v>2 or more</c:v>
                </c:pt>
                <c:pt idx="5">
                  <c:v>Am Ind/Al Nat</c:v>
                </c:pt>
                <c:pt idx="6">
                  <c:v>White</c:v>
                </c:pt>
              </c:strCache>
            </c:strRef>
          </c:cat>
          <c:val>
            <c:numRef>
              <c:f>Sheet6!$B$4:$H$4</c:f>
              <c:numCache>
                <c:formatCode>General</c:formatCode>
                <c:ptCount val="7"/>
                <c:pt idx="0">
                  <c:v>73</c:v>
                </c:pt>
                <c:pt idx="1">
                  <c:v>150</c:v>
                </c:pt>
                <c:pt idx="2">
                  <c:v>46</c:v>
                </c:pt>
                <c:pt idx="3">
                  <c:v>2</c:v>
                </c:pt>
                <c:pt idx="4">
                  <c:v>6</c:v>
                </c:pt>
                <c:pt idx="5">
                  <c:v>4</c:v>
                </c:pt>
                <c:pt idx="6">
                  <c:v>1016</c:v>
                </c:pt>
              </c:numCache>
            </c:numRef>
          </c:val>
          <c:extLst>
            <c:ext xmlns:c16="http://schemas.microsoft.com/office/drawing/2014/chart" uri="{C3380CC4-5D6E-409C-BE32-E72D297353CC}">
              <c16:uniqueId val="{00000002-68F6-41C1-984B-8144805B4749}"/>
            </c:ext>
          </c:extLst>
        </c:ser>
        <c:dLbls>
          <c:showLegendKey val="0"/>
          <c:showVal val="0"/>
          <c:showCatName val="0"/>
          <c:showSerName val="0"/>
          <c:showPercent val="0"/>
          <c:showBubbleSize val="0"/>
        </c:dLbls>
        <c:gapWidth val="100"/>
        <c:overlap val="-24"/>
        <c:axId val="630955488"/>
        <c:axId val="534971600"/>
      </c:barChart>
      <c:catAx>
        <c:axId val="630955488"/>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534971600"/>
        <c:crosses val="autoZero"/>
        <c:auto val="1"/>
        <c:lblAlgn val="ctr"/>
        <c:lblOffset val="100"/>
        <c:noMultiLvlLbl val="0"/>
      </c:catAx>
      <c:valAx>
        <c:axId val="53497160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630955488"/>
        <c:crosses val="autoZero"/>
        <c:crossBetween val="between"/>
      </c:valAx>
      <c:dTable>
        <c:showHorzBorder val="1"/>
        <c:showVertBorder val="1"/>
        <c:showOutline val="1"/>
        <c:showKeys val="1"/>
        <c:spPr>
          <a:noFill/>
          <a:ln w="9525">
            <a:solidFill>
              <a:schemeClr val="lt1">
                <a:lumMod val="95000"/>
                <a:alpha val="54000"/>
              </a:schemeClr>
            </a:solidFill>
          </a:ln>
          <a:effectLst/>
        </c:spPr>
        <c:txPr>
          <a:bodyPr rot="0" spcFirstLastPara="1" vertOverflow="ellipsis" vert="horz" wrap="square" anchor="ctr" anchorCtr="1"/>
          <a:lstStyle/>
          <a:p>
            <a:pPr rtl="0">
              <a:defRPr sz="900" b="0" i="0" u="none" strike="noStrike" kern="1200" baseline="0">
                <a:solidFill>
                  <a:schemeClr val="lt1">
                    <a:lumMod val="85000"/>
                  </a:schemeClr>
                </a:solidFill>
                <a:latin typeface="+mn-lt"/>
                <a:ea typeface="+mn-ea"/>
                <a:cs typeface="+mn-cs"/>
              </a:defRPr>
            </a:pPr>
            <a:endParaRPr lang="en-US"/>
          </a:p>
        </c:txPr>
      </c:dTable>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9525" cap="flat" cmpd="sng" algn="ctr">
        <a:solidFill>
          <a:schemeClr val="lt1">
            <a:lumMod val="95000"/>
            <a:alpha val="10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0B650A-EB2A-4489-AABA-86A0539F647B}"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D25CB86C-FD14-46FB-9D50-0EA15C72D0EE}">
      <dgm:prSet custT="1"/>
      <dgm:spPr>
        <a:solidFill>
          <a:srgbClr val="18453B"/>
        </a:solidFill>
      </dgm:spPr>
      <dgm:t>
        <a:bodyPr/>
        <a:lstStyle/>
        <a:p>
          <a:pPr rtl="0"/>
          <a:r>
            <a:rPr lang="en-US" sz="2000" b="0" i="0" dirty="0">
              <a:latin typeface="CalifornianFBDisplay Expert" panose="02000603080000020004" pitchFamily="2" charset="77"/>
              <a:cs typeface="Gotham Book" pitchFamily="50" charset="0"/>
            </a:rPr>
            <a:t>Department level committee makes recommendation to chair or school director</a:t>
          </a:r>
          <a:endParaRPr lang="en-US" sz="2000" dirty="0">
            <a:latin typeface="CalifornianFBDisplay Expert" panose="02000603080000020004" pitchFamily="2" charset="77"/>
            <a:cs typeface="Gotham Book" pitchFamily="50" charset="0"/>
          </a:endParaRPr>
        </a:p>
      </dgm:t>
    </dgm:pt>
    <dgm:pt modelId="{99713D7C-6542-4084-B4AA-CC3C4CE5712F}" type="parTrans" cxnId="{74A1428D-7F8B-4E42-A5A3-A70DE4B1084C}">
      <dgm:prSet/>
      <dgm:spPr/>
      <dgm:t>
        <a:bodyPr/>
        <a:lstStyle/>
        <a:p>
          <a:endParaRPr lang="en-US"/>
        </a:p>
      </dgm:t>
    </dgm:pt>
    <dgm:pt modelId="{DC6CBBDC-C0BD-4EA1-8480-512FF0783620}" type="sibTrans" cxnId="{74A1428D-7F8B-4E42-A5A3-A70DE4B1084C}">
      <dgm:prSet/>
      <dgm:spPr/>
      <dgm:t>
        <a:bodyPr/>
        <a:lstStyle/>
        <a:p>
          <a:endParaRPr lang="en-US"/>
        </a:p>
      </dgm:t>
    </dgm:pt>
    <dgm:pt modelId="{D6165110-CFF9-4A94-95CF-F4AEECDA19BD}">
      <dgm:prSet custT="1"/>
      <dgm:spPr>
        <a:solidFill>
          <a:srgbClr val="18453B"/>
        </a:solidFill>
      </dgm:spPr>
      <dgm:t>
        <a:bodyPr/>
        <a:lstStyle/>
        <a:p>
          <a:pPr rtl="0"/>
          <a:r>
            <a:rPr lang="en-US" sz="2000" b="0" i="0" dirty="0">
              <a:latin typeface="CalifornianFBDisplay Expert" panose="02000603080000020004" pitchFamily="2" charset="77"/>
              <a:cs typeface="Gotham Book" pitchFamily="50" charset="0"/>
            </a:rPr>
            <a:t>Chair independently makes a recommendation to the dean</a:t>
          </a:r>
          <a:endParaRPr lang="en-US" sz="2000" dirty="0">
            <a:latin typeface="CalifornianFBDisplay Expert" panose="02000603080000020004" pitchFamily="2" charset="77"/>
            <a:cs typeface="Gotham Book" pitchFamily="50" charset="0"/>
          </a:endParaRPr>
        </a:p>
      </dgm:t>
    </dgm:pt>
    <dgm:pt modelId="{5B128BE7-8C61-4709-9192-F412F48A8908}" type="parTrans" cxnId="{C077D492-E0C9-4ACF-95F6-4A20F803F9B9}">
      <dgm:prSet/>
      <dgm:spPr/>
      <dgm:t>
        <a:bodyPr/>
        <a:lstStyle/>
        <a:p>
          <a:endParaRPr lang="en-US"/>
        </a:p>
      </dgm:t>
    </dgm:pt>
    <dgm:pt modelId="{4236D7DF-AA38-4715-8F9D-2297FA34EBE8}" type="sibTrans" cxnId="{C077D492-E0C9-4ACF-95F6-4A20F803F9B9}">
      <dgm:prSet/>
      <dgm:spPr/>
      <dgm:t>
        <a:bodyPr/>
        <a:lstStyle/>
        <a:p>
          <a:endParaRPr lang="en-US"/>
        </a:p>
      </dgm:t>
    </dgm:pt>
    <dgm:pt modelId="{F0CAC653-98A2-44F5-8B5C-47C6A3FFBE3A}">
      <dgm:prSet custT="1"/>
      <dgm:spPr>
        <a:solidFill>
          <a:srgbClr val="18453B"/>
        </a:solidFill>
        <a:ln>
          <a:solidFill>
            <a:srgbClr val="18453B"/>
          </a:solidFill>
        </a:ln>
      </dgm:spPr>
      <dgm:t>
        <a:bodyPr/>
        <a:lstStyle/>
        <a:p>
          <a:pPr rtl="0"/>
          <a:r>
            <a:rPr lang="en-US" sz="2000" b="0" i="0" dirty="0">
              <a:latin typeface="CalifornianFBDisplay Expert" panose="02000603080000020004" pitchFamily="2" charset="77"/>
              <a:cs typeface="Gotham Book" pitchFamily="50" charset="0"/>
            </a:rPr>
            <a:t>The dean is advised by a college review committee</a:t>
          </a:r>
          <a:endParaRPr lang="en-US" sz="2000" dirty="0">
            <a:latin typeface="CalifornianFBDisplay Expert" panose="02000603080000020004" pitchFamily="2" charset="77"/>
            <a:cs typeface="Gotham Book" pitchFamily="50" charset="0"/>
          </a:endParaRPr>
        </a:p>
      </dgm:t>
    </dgm:pt>
    <dgm:pt modelId="{77AA0796-8A20-4DB3-B440-48EA5FBE2F9C}" type="parTrans" cxnId="{1707ED87-FEF1-4734-A348-97CEF745980B}">
      <dgm:prSet/>
      <dgm:spPr/>
      <dgm:t>
        <a:bodyPr/>
        <a:lstStyle/>
        <a:p>
          <a:endParaRPr lang="en-US"/>
        </a:p>
      </dgm:t>
    </dgm:pt>
    <dgm:pt modelId="{520C6CA3-B9A1-4697-969F-BB14C7584EE9}" type="sibTrans" cxnId="{1707ED87-FEF1-4734-A348-97CEF745980B}">
      <dgm:prSet/>
      <dgm:spPr/>
      <dgm:t>
        <a:bodyPr/>
        <a:lstStyle/>
        <a:p>
          <a:endParaRPr lang="en-US"/>
        </a:p>
      </dgm:t>
    </dgm:pt>
    <dgm:pt modelId="{271D6C60-9515-4F79-98AD-C991114AD8F3}">
      <dgm:prSet custT="1"/>
      <dgm:spPr>
        <a:solidFill>
          <a:srgbClr val="18453B"/>
        </a:solidFill>
      </dgm:spPr>
      <dgm:t>
        <a:bodyPr/>
        <a:lstStyle/>
        <a:p>
          <a:pPr rtl="0"/>
          <a:r>
            <a:rPr lang="en-US" sz="2000" b="0" i="0" dirty="0">
              <a:latin typeface="CalifornianFBDisplay Expert" panose="02000603080000020004" pitchFamily="2" charset="77"/>
              <a:cs typeface="Gotham Book" pitchFamily="50" charset="0"/>
            </a:rPr>
            <a:t>The dean independently makes a recommendation to the provost</a:t>
          </a:r>
          <a:endParaRPr lang="en-US" sz="2000" dirty="0">
            <a:latin typeface="CalifornianFBDisplay Expert" panose="02000603080000020004" pitchFamily="2" charset="77"/>
            <a:cs typeface="Gotham Book" pitchFamily="50" charset="0"/>
          </a:endParaRPr>
        </a:p>
      </dgm:t>
    </dgm:pt>
    <dgm:pt modelId="{DCE6EC96-3158-41FC-9EF6-A2688A723846}" type="parTrans" cxnId="{F34A58E3-5B52-4002-8F64-EC155EAE5210}">
      <dgm:prSet/>
      <dgm:spPr/>
      <dgm:t>
        <a:bodyPr/>
        <a:lstStyle/>
        <a:p>
          <a:endParaRPr lang="en-US"/>
        </a:p>
      </dgm:t>
    </dgm:pt>
    <dgm:pt modelId="{6A7CA97C-4025-400E-9E6F-EC3E25086FDE}" type="sibTrans" cxnId="{F34A58E3-5B52-4002-8F64-EC155EAE5210}">
      <dgm:prSet/>
      <dgm:spPr/>
      <dgm:t>
        <a:bodyPr/>
        <a:lstStyle/>
        <a:p>
          <a:endParaRPr lang="en-US"/>
        </a:p>
      </dgm:t>
    </dgm:pt>
    <dgm:pt modelId="{FA0E378A-32C4-48AB-89E9-B6F771DA0F85}" type="pres">
      <dgm:prSet presAssocID="{890B650A-EB2A-4489-AABA-86A0539F647B}" presName="Name0" presStyleCnt="0">
        <dgm:presLayoutVars>
          <dgm:dir/>
          <dgm:animLvl val="lvl"/>
          <dgm:resizeHandles val="exact"/>
        </dgm:presLayoutVars>
      </dgm:prSet>
      <dgm:spPr/>
    </dgm:pt>
    <dgm:pt modelId="{DDE09EC1-B91A-4D40-B2F6-A10B83E1A08E}" type="pres">
      <dgm:prSet presAssocID="{271D6C60-9515-4F79-98AD-C991114AD8F3}" presName="boxAndChildren" presStyleCnt="0"/>
      <dgm:spPr/>
    </dgm:pt>
    <dgm:pt modelId="{69FA4716-0377-44C4-A9E8-FDEC84A535C9}" type="pres">
      <dgm:prSet presAssocID="{271D6C60-9515-4F79-98AD-C991114AD8F3}" presName="parentTextBox" presStyleLbl="node1" presStyleIdx="0" presStyleCnt="4"/>
      <dgm:spPr/>
    </dgm:pt>
    <dgm:pt modelId="{0C0ED76A-26BD-4DF5-96C0-6D95003CB1E3}" type="pres">
      <dgm:prSet presAssocID="{520C6CA3-B9A1-4697-969F-BB14C7584EE9}" presName="sp" presStyleCnt="0"/>
      <dgm:spPr/>
    </dgm:pt>
    <dgm:pt modelId="{AA411215-3EEE-449B-A289-9EF00917EF1A}" type="pres">
      <dgm:prSet presAssocID="{F0CAC653-98A2-44F5-8B5C-47C6A3FFBE3A}" presName="arrowAndChildren" presStyleCnt="0"/>
      <dgm:spPr/>
    </dgm:pt>
    <dgm:pt modelId="{F14B0017-09C6-4249-9A61-588CCEC0B5AE}" type="pres">
      <dgm:prSet presAssocID="{F0CAC653-98A2-44F5-8B5C-47C6A3FFBE3A}" presName="parentTextArrow" presStyleLbl="node1" presStyleIdx="1" presStyleCnt="4"/>
      <dgm:spPr/>
    </dgm:pt>
    <dgm:pt modelId="{8AA3E78F-6FAA-4EEE-9DC9-53A51AE351D1}" type="pres">
      <dgm:prSet presAssocID="{4236D7DF-AA38-4715-8F9D-2297FA34EBE8}" presName="sp" presStyleCnt="0"/>
      <dgm:spPr/>
    </dgm:pt>
    <dgm:pt modelId="{AB92AE18-F60A-47EE-A07A-CE98FAF21D9B}" type="pres">
      <dgm:prSet presAssocID="{D6165110-CFF9-4A94-95CF-F4AEECDA19BD}" presName="arrowAndChildren" presStyleCnt="0"/>
      <dgm:spPr/>
    </dgm:pt>
    <dgm:pt modelId="{D77A4B94-F5AC-42C4-B8D9-735989DD1103}" type="pres">
      <dgm:prSet presAssocID="{D6165110-CFF9-4A94-95CF-F4AEECDA19BD}" presName="parentTextArrow" presStyleLbl="node1" presStyleIdx="2" presStyleCnt="4"/>
      <dgm:spPr/>
    </dgm:pt>
    <dgm:pt modelId="{2619FAE5-B83E-4F26-8A77-7C53F44F08BC}" type="pres">
      <dgm:prSet presAssocID="{DC6CBBDC-C0BD-4EA1-8480-512FF0783620}" presName="sp" presStyleCnt="0"/>
      <dgm:spPr/>
    </dgm:pt>
    <dgm:pt modelId="{81C5B6A4-7A4D-4193-B9DE-5E1308D1B062}" type="pres">
      <dgm:prSet presAssocID="{D25CB86C-FD14-46FB-9D50-0EA15C72D0EE}" presName="arrowAndChildren" presStyleCnt="0"/>
      <dgm:spPr/>
    </dgm:pt>
    <dgm:pt modelId="{D49A06CC-C764-4611-86A4-A2B310011BB2}" type="pres">
      <dgm:prSet presAssocID="{D25CB86C-FD14-46FB-9D50-0EA15C72D0EE}" presName="parentTextArrow" presStyleLbl="node1" presStyleIdx="3" presStyleCnt="4"/>
      <dgm:spPr/>
    </dgm:pt>
  </dgm:ptLst>
  <dgm:cxnLst>
    <dgm:cxn modelId="{5EB0E746-50BC-4482-937E-1D4238F2C8B8}" type="presOf" srcId="{890B650A-EB2A-4489-AABA-86A0539F647B}" destId="{FA0E378A-32C4-48AB-89E9-B6F771DA0F85}" srcOrd="0" destOrd="0" presId="urn:microsoft.com/office/officeart/2005/8/layout/process4"/>
    <dgm:cxn modelId="{411BFA71-41A2-4EE4-B9D4-41798D5B4D79}" type="presOf" srcId="{271D6C60-9515-4F79-98AD-C991114AD8F3}" destId="{69FA4716-0377-44C4-A9E8-FDEC84A535C9}" srcOrd="0" destOrd="0" presId="urn:microsoft.com/office/officeart/2005/8/layout/process4"/>
    <dgm:cxn modelId="{1707ED87-FEF1-4734-A348-97CEF745980B}" srcId="{890B650A-EB2A-4489-AABA-86A0539F647B}" destId="{F0CAC653-98A2-44F5-8B5C-47C6A3FFBE3A}" srcOrd="2" destOrd="0" parTransId="{77AA0796-8A20-4DB3-B440-48EA5FBE2F9C}" sibTransId="{520C6CA3-B9A1-4697-969F-BB14C7584EE9}"/>
    <dgm:cxn modelId="{EB24288A-EA4D-4869-B32F-E4579AC0ABC6}" type="presOf" srcId="{D25CB86C-FD14-46FB-9D50-0EA15C72D0EE}" destId="{D49A06CC-C764-4611-86A4-A2B310011BB2}" srcOrd="0" destOrd="0" presId="urn:microsoft.com/office/officeart/2005/8/layout/process4"/>
    <dgm:cxn modelId="{74A1428D-7F8B-4E42-A5A3-A70DE4B1084C}" srcId="{890B650A-EB2A-4489-AABA-86A0539F647B}" destId="{D25CB86C-FD14-46FB-9D50-0EA15C72D0EE}" srcOrd="0" destOrd="0" parTransId="{99713D7C-6542-4084-B4AA-CC3C4CE5712F}" sibTransId="{DC6CBBDC-C0BD-4EA1-8480-512FF0783620}"/>
    <dgm:cxn modelId="{C077D492-E0C9-4ACF-95F6-4A20F803F9B9}" srcId="{890B650A-EB2A-4489-AABA-86A0539F647B}" destId="{D6165110-CFF9-4A94-95CF-F4AEECDA19BD}" srcOrd="1" destOrd="0" parTransId="{5B128BE7-8C61-4709-9192-F412F48A8908}" sibTransId="{4236D7DF-AA38-4715-8F9D-2297FA34EBE8}"/>
    <dgm:cxn modelId="{978F369D-3E12-4B1F-8EB3-44107DFCF320}" type="presOf" srcId="{F0CAC653-98A2-44F5-8B5C-47C6A3FFBE3A}" destId="{F14B0017-09C6-4249-9A61-588CCEC0B5AE}" srcOrd="0" destOrd="0" presId="urn:microsoft.com/office/officeart/2005/8/layout/process4"/>
    <dgm:cxn modelId="{4409A2C3-18EA-4D2B-A92A-1849A9664A95}" type="presOf" srcId="{D6165110-CFF9-4A94-95CF-F4AEECDA19BD}" destId="{D77A4B94-F5AC-42C4-B8D9-735989DD1103}" srcOrd="0" destOrd="0" presId="urn:microsoft.com/office/officeart/2005/8/layout/process4"/>
    <dgm:cxn modelId="{F34A58E3-5B52-4002-8F64-EC155EAE5210}" srcId="{890B650A-EB2A-4489-AABA-86A0539F647B}" destId="{271D6C60-9515-4F79-98AD-C991114AD8F3}" srcOrd="3" destOrd="0" parTransId="{DCE6EC96-3158-41FC-9EF6-A2688A723846}" sibTransId="{6A7CA97C-4025-400E-9E6F-EC3E25086FDE}"/>
    <dgm:cxn modelId="{E7499952-969F-436F-8706-37D05A609658}" type="presParOf" srcId="{FA0E378A-32C4-48AB-89E9-B6F771DA0F85}" destId="{DDE09EC1-B91A-4D40-B2F6-A10B83E1A08E}" srcOrd="0" destOrd="0" presId="urn:microsoft.com/office/officeart/2005/8/layout/process4"/>
    <dgm:cxn modelId="{B674FA37-EAFE-4CC4-9F14-90798FE62205}" type="presParOf" srcId="{DDE09EC1-B91A-4D40-B2F6-A10B83E1A08E}" destId="{69FA4716-0377-44C4-A9E8-FDEC84A535C9}" srcOrd="0" destOrd="0" presId="urn:microsoft.com/office/officeart/2005/8/layout/process4"/>
    <dgm:cxn modelId="{B5F35E8F-A48E-44D9-8BD1-A15023F0B653}" type="presParOf" srcId="{FA0E378A-32C4-48AB-89E9-B6F771DA0F85}" destId="{0C0ED76A-26BD-4DF5-96C0-6D95003CB1E3}" srcOrd="1" destOrd="0" presId="urn:microsoft.com/office/officeart/2005/8/layout/process4"/>
    <dgm:cxn modelId="{CD81AB8D-A680-4B3A-9AB8-43555D72665C}" type="presParOf" srcId="{FA0E378A-32C4-48AB-89E9-B6F771DA0F85}" destId="{AA411215-3EEE-449B-A289-9EF00917EF1A}" srcOrd="2" destOrd="0" presId="urn:microsoft.com/office/officeart/2005/8/layout/process4"/>
    <dgm:cxn modelId="{F6D0D295-4BB9-41E0-8BBB-38CB470473FC}" type="presParOf" srcId="{AA411215-3EEE-449B-A289-9EF00917EF1A}" destId="{F14B0017-09C6-4249-9A61-588CCEC0B5AE}" srcOrd="0" destOrd="0" presId="urn:microsoft.com/office/officeart/2005/8/layout/process4"/>
    <dgm:cxn modelId="{15CC0209-E1F6-433D-B164-D2FB521DBB50}" type="presParOf" srcId="{FA0E378A-32C4-48AB-89E9-B6F771DA0F85}" destId="{8AA3E78F-6FAA-4EEE-9DC9-53A51AE351D1}" srcOrd="3" destOrd="0" presId="urn:microsoft.com/office/officeart/2005/8/layout/process4"/>
    <dgm:cxn modelId="{3183911D-1F05-4FD5-BF15-BF76CB181F02}" type="presParOf" srcId="{FA0E378A-32C4-48AB-89E9-B6F771DA0F85}" destId="{AB92AE18-F60A-47EE-A07A-CE98FAF21D9B}" srcOrd="4" destOrd="0" presId="urn:microsoft.com/office/officeart/2005/8/layout/process4"/>
    <dgm:cxn modelId="{E57FF69A-95E5-49A7-A5AF-5F8BA08DE8CD}" type="presParOf" srcId="{AB92AE18-F60A-47EE-A07A-CE98FAF21D9B}" destId="{D77A4B94-F5AC-42C4-B8D9-735989DD1103}" srcOrd="0" destOrd="0" presId="urn:microsoft.com/office/officeart/2005/8/layout/process4"/>
    <dgm:cxn modelId="{11458388-B28F-412A-A99D-4587A888BDB9}" type="presParOf" srcId="{FA0E378A-32C4-48AB-89E9-B6F771DA0F85}" destId="{2619FAE5-B83E-4F26-8A77-7C53F44F08BC}" srcOrd="5" destOrd="0" presId="urn:microsoft.com/office/officeart/2005/8/layout/process4"/>
    <dgm:cxn modelId="{FF7F188F-4487-434C-A2B7-029F17222B99}" type="presParOf" srcId="{FA0E378A-32C4-48AB-89E9-B6F771DA0F85}" destId="{81C5B6A4-7A4D-4193-B9DE-5E1308D1B062}" srcOrd="6" destOrd="0" presId="urn:microsoft.com/office/officeart/2005/8/layout/process4"/>
    <dgm:cxn modelId="{217F48B8-4170-4A70-BF9C-8834B71D7F33}" type="presParOf" srcId="{81C5B6A4-7A4D-4193-B9DE-5E1308D1B062}" destId="{D49A06CC-C764-4611-86A4-A2B310011BB2}"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31EC0E7-EB6A-4D5B-B54F-14EF9B683A8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C260D378-B3B6-476D-92BA-A7EA649D7AB7}">
      <dgm:prSet custT="1"/>
      <dgm:spPr>
        <a:solidFill>
          <a:srgbClr val="18453B"/>
        </a:solidFill>
      </dgm:spPr>
      <dgm:t>
        <a:bodyPr/>
        <a:lstStyle/>
        <a:p>
          <a:pPr rtl="0"/>
          <a:r>
            <a:rPr lang="en-US" sz="3200" b="0" i="0" dirty="0">
              <a:latin typeface="CalifornianFBDisplay Expert" panose="02000603080000020004" pitchFamily="2" charset="77"/>
              <a:cs typeface="Gotham Book" pitchFamily="50" charset="0"/>
            </a:rPr>
            <a:t>Provost makes promotion decision</a:t>
          </a:r>
          <a:endParaRPr lang="en-US" sz="3200" dirty="0">
            <a:latin typeface="CalifornianFBDisplay Expert" panose="02000603080000020004" pitchFamily="2" charset="77"/>
            <a:cs typeface="Gotham Book" pitchFamily="50" charset="0"/>
          </a:endParaRPr>
        </a:p>
      </dgm:t>
    </dgm:pt>
    <dgm:pt modelId="{EC3DC86F-7966-4FDD-A672-AD5259CC361E}" type="parTrans" cxnId="{897DDF91-964D-4AB7-82D1-1153EF9298E2}">
      <dgm:prSet/>
      <dgm:spPr/>
      <dgm:t>
        <a:bodyPr/>
        <a:lstStyle/>
        <a:p>
          <a:endParaRPr lang="en-US"/>
        </a:p>
      </dgm:t>
    </dgm:pt>
    <dgm:pt modelId="{340DDFEF-771F-43E9-B50A-1A1DACD4F332}" type="sibTrans" cxnId="{897DDF91-964D-4AB7-82D1-1153EF9298E2}">
      <dgm:prSet/>
      <dgm:spPr/>
      <dgm:t>
        <a:bodyPr/>
        <a:lstStyle/>
        <a:p>
          <a:endParaRPr lang="en-US"/>
        </a:p>
      </dgm:t>
    </dgm:pt>
    <dgm:pt modelId="{054D3D8D-AC88-4672-98B3-DAA8EF201D1D}">
      <dgm:prSet custT="1"/>
      <dgm:spPr>
        <a:solidFill>
          <a:srgbClr val="18453B"/>
        </a:solidFill>
      </dgm:spPr>
      <dgm:t>
        <a:bodyPr/>
        <a:lstStyle/>
        <a:p>
          <a:pPr rtl="0"/>
          <a:r>
            <a:rPr lang="en-US" sz="3200" dirty="0">
              <a:latin typeface="CalifornianFBDisplay Expert" panose="02000603080000020004" pitchFamily="2" charset="77"/>
              <a:cs typeface="Gotham Book" pitchFamily="50" charset="0"/>
            </a:rPr>
            <a:t>In Human Health Colleges (CHM, COM, CON), Provost and EVP will make joint decision</a:t>
          </a:r>
        </a:p>
      </dgm:t>
    </dgm:pt>
    <dgm:pt modelId="{A8A4E06D-2FAF-4FB0-89BE-FC19715C32D2}" type="parTrans" cxnId="{B9DBB34A-CF88-4301-B2FD-D6EDF698C76A}">
      <dgm:prSet/>
      <dgm:spPr/>
      <dgm:t>
        <a:bodyPr/>
        <a:lstStyle/>
        <a:p>
          <a:endParaRPr lang="en-US"/>
        </a:p>
      </dgm:t>
    </dgm:pt>
    <dgm:pt modelId="{8B397614-8D6E-40B9-87C0-1E79134D0381}" type="sibTrans" cxnId="{B9DBB34A-CF88-4301-B2FD-D6EDF698C76A}">
      <dgm:prSet/>
      <dgm:spPr/>
      <dgm:t>
        <a:bodyPr/>
        <a:lstStyle/>
        <a:p>
          <a:endParaRPr lang="en-US"/>
        </a:p>
      </dgm:t>
    </dgm:pt>
    <dgm:pt modelId="{54621151-D5A7-44A3-AFDA-4DFF3B75A73F}" type="pres">
      <dgm:prSet presAssocID="{331EC0E7-EB6A-4D5B-B54F-14EF9B683A85}" presName="Name0" presStyleCnt="0">
        <dgm:presLayoutVars>
          <dgm:dir/>
          <dgm:animLvl val="lvl"/>
          <dgm:resizeHandles val="exact"/>
        </dgm:presLayoutVars>
      </dgm:prSet>
      <dgm:spPr/>
    </dgm:pt>
    <dgm:pt modelId="{7456B13D-4285-45FD-808D-AC7FAF4A130B}" type="pres">
      <dgm:prSet presAssocID="{054D3D8D-AC88-4672-98B3-DAA8EF201D1D}" presName="boxAndChildren" presStyleCnt="0"/>
      <dgm:spPr/>
    </dgm:pt>
    <dgm:pt modelId="{1A4843A2-F3CA-4B38-9A47-EAC977DB8C74}" type="pres">
      <dgm:prSet presAssocID="{054D3D8D-AC88-4672-98B3-DAA8EF201D1D}" presName="parentTextBox" presStyleLbl="node1" presStyleIdx="0" presStyleCnt="2"/>
      <dgm:spPr/>
    </dgm:pt>
    <dgm:pt modelId="{FBE56F10-17A0-4F37-BAA7-A5ABF26A84A4}" type="pres">
      <dgm:prSet presAssocID="{340DDFEF-771F-43E9-B50A-1A1DACD4F332}" presName="sp" presStyleCnt="0"/>
      <dgm:spPr/>
    </dgm:pt>
    <dgm:pt modelId="{D3222CFA-650C-4AF7-A121-30F86F1D5086}" type="pres">
      <dgm:prSet presAssocID="{C260D378-B3B6-476D-92BA-A7EA649D7AB7}" presName="arrowAndChildren" presStyleCnt="0"/>
      <dgm:spPr/>
    </dgm:pt>
    <dgm:pt modelId="{8C775B22-90FA-4854-A14C-1CC0889BAA05}" type="pres">
      <dgm:prSet presAssocID="{C260D378-B3B6-476D-92BA-A7EA649D7AB7}" presName="parentTextArrow" presStyleLbl="node1" presStyleIdx="1" presStyleCnt="2"/>
      <dgm:spPr/>
    </dgm:pt>
  </dgm:ptLst>
  <dgm:cxnLst>
    <dgm:cxn modelId="{F660A568-EA20-41DD-9947-28376711481D}" type="presOf" srcId="{054D3D8D-AC88-4672-98B3-DAA8EF201D1D}" destId="{1A4843A2-F3CA-4B38-9A47-EAC977DB8C74}" srcOrd="0" destOrd="0" presId="urn:microsoft.com/office/officeart/2005/8/layout/process4"/>
    <dgm:cxn modelId="{B9DBB34A-CF88-4301-B2FD-D6EDF698C76A}" srcId="{331EC0E7-EB6A-4D5B-B54F-14EF9B683A85}" destId="{054D3D8D-AC88-4672-98B3-DAA8EF201D1D}" srcOrd="1" destOrd="0" parTransId="{A8A4E06D-2FAF-4FB0-89BE-FC19715C32D2}" sibTransId="{8B397614-8D6E-40B9-87C0-1E79134D0381}"/>
    <dgm:cxn modelId="{897DDF91-964D-4AB7-82D1-1153EF9298E2}" srcId="{331EC0E7-EB6A-4D5B-B54F-14EF9B683A85}" destId="{C260D378-B3B6-476D-92BA-A7EA649D7AB7}" srcOrd="0" destOrd="0" parTransId="{EC3DC86F-7966-4FDD-A672-AD5259CC361E}" sibTransId="{340DDFEF-771F-43E9-B50A-1A1DACD4F332}"/>
    <dgm:cxn modelId="{8436E7C9-E8A5-4958-BFA2-D9FA7D9FB5E7}" type="presOf" srcId="{C260D378-B3B6-476D-92BA-A7EA649D7AB7}" destId="{8C775B22-90FA-4854-A14C-1CC0889BAA05}" srcOrd="0" destOrd="0" presId="urn:microsoft.com/office/officeart/2005/8/layout/process4"/>
    <dgm:cxn modelId="{9C83C1EC-3067-46C2-B8DB-FB82EA8775AB}" type="presOf" srcId="{331EC0E7-EB6A-4D5B-B54F-14EF9B683A85}" destId="{54621151-D5A7-44A3-AFDA-4DFF3B75A73F}" srcOrd="0" destOrd="0" presId="urn:microsoft.com/office/officeart/2005/8/layout/process4"/>
    <dgm:cxn modelId="{7FFEF3CE-F624-4125-A8D3-A2C6F17566D2}" type="presParOf" srcId="{54621151-D5A7-44A3-AFDA-4DFF3B75A73F}" destId="{7456B13D-4285-45FD-808D-AC7FAF4A130B}" srcOrd="0" destOrd="0" presId="urn:microsoft.com/office/officeart/2005/8/layout/process4"/>
    <dgm:cxn modelId="{108F7716-1496-4601-BBD1-23359B88FD7E}" type="presParOf" srcId="{7456B13D-4285-45FD-808D-AC7FAF4A130B}" destId="{1A4843A2-F3CA-4B38-9A47-EAC977DB8C74}" srcOrd="0" destOrd="0" presId="urn:microsoft.com/office/officeart/2005/8/layout/process4"/>
    <dgm:cxn modelId="{1E74A6D2-9275-474C-AC1D-7CC4392F5B4C}" type="presParOf" srcId="{54621151-D5A7-44A3-AFDA-4DFF3B75A73F}" destId="{FBE56F10-17A0-4F37-BAA7-A5ABF26A84A4}" srcOrd="1" destOrd="0" presId="urn:microsoft.com/office/officeart/2005/8/layout/process4"/>
    <dgm:cxn modelId="{820AC35C-D9B2-4A1F-82AB-04EEC6A71C21}" type="presParOf" srcId="{54621151-D5A7-44A3-AFDA-4DFF3B75A73F}" destId="{D3222CFA-650C-4AF7-A121-30F86F1D5086}" srcOrd="2" destOrd="0" presId="urn:microsoft.com/office/officeart/2005/8/layout/process4"/>
    <dgm:cxn modelId="{9CC0E0D4-5BDF-4650-8DB3-470524C5E172}" type="presParOf" srcId="{D3222CFA-650C-4AF7-A121-30F86F1D5086}" destId="{8C775B22-90FA-4854-A14C-1CC0889BAA0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FA4716-0377-44C4-A9E8-FDEC84A535C9}">
      <dsp:nvSpPr>
        <dsp:cNvPr id="0" name=""/>
        <dsp:cNvSpPr/>
      </dsp:nvSpPr>
      <dsp:spPr>
        <a:xfrm>
          <a:off x="0" y="3335407"/>
          <a:ext cx="8229600" cy="729705"/>
        </a:xfrm>
        <a:prstGeom prst="rect">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i="0" kern="1200" dirty="0">
              <a:latin typeface="CalifornianFBDisplay Expert" panose="02000603080000020004" pitchFamily="2" charset="77"/>
              <a:cs typeface="Gotham Book" pitchFamily="50" charset="0"/>
            </a:rPr>
            <a:t>The dean independently makes a recommendation to the provost</a:t>
          </a:r>
          <a:endParaRPr lang="en-US" sz="2000" kern="1200" dirty="0">
            <a:latin typeface="CalifornianFBDisplay Expert" panose="02000603080000020004" pitchFamily="2" charset="77"/>
            <a:cs typeface="Gotham Book" pitchFamily="50" charset="0"/>
          </a:endParaRPr>
        </a:p>
      </dsp:txBody>
      <dsp:txXfrm>
        <a:off x="0" y="3335407"/>
        <a:ext cx="8229600" cy="729705"/>
      </dsp:txXfrm>
    </dsp:sp>
    <dsp:sp modelId="{F14B0017-09C6-4249-9A61-588CCEC0B5AE}">
      <dsp:nvSpPr>
        <dsp:cNvPr id="0" name=""/>
        <dsp:cNvSpPr/>
      </dsp:nvSpPr>
      <dsp:spPr>
        <a:xfrm rot="10800000">
          <a:off x="0" y="2224065"/>
          <a:ext cx="8229600" cy="1122287"/>
        </a:xfrm>
        <a:prstGeom prst="upArrowCallout">
          <a:avLst/>
        </a:prstGeom>
        <a:solidFill>
          <a:srgbClr val="18453B"/>
        </a:solidFill>
        <a:ln w="25400" cap="flat" cmpd="sng" algn="ctr">
          <a:solidFill>
            <a:srgbClr val="18453B"/>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i="0" kern="1200" dirty="0">
              <a:latin typeface="CalifornianFBDisplay Expert" panose="02000603080000020004" pitchFamily="2" charset="77"/>
              <a:cs typeface="Gotham Book" pitchFamily="50" charset="0"/>
            </a:rPr>
            <a:t>The dean is advised by a college review committee</a:t>
          </a:r>
          <a:endParaRPr lang="en-US" sz="2000" kern="1200" dirty="0">
            <a:latin typeface="CalifornianFBDisplay Expert" panose="02000603080000020004" pitchFamily="2" charset="77"/>
            <a:cs typeface="Gotham Book" pitchFamily="50" charset="0"/>
          </a:endParaRPr>
        </a:p>
      </dsp:txBody>
      <dsp:txXfrm rot="10800000">
        <a:off x="0" y="2224065"/>
        <a:ext cx="8229600" cy="729228"/>
      </dsp:txXfrm>
    </dsp:sp>
    <dsp:sp modelId="{D77A4B94-F5AC-42C4-B8D9-735989DD1103}">
      <dsp:nvSpPr>
        <dsp:cNvPr id="0" name=""/>
        <dsp:cNvSpPr/>
      </dsp:nvSpPr>
      <dsp:spPr>
        <a:xfrm rot="10800000">
          <a:off x="0" y="1112723"/>
          <a:ext cx="8229600" cy="1122287"/>
        </a:xfrm>
        <a:prstGeom prst="upArrowCallout">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i="0" kern="1200" dirty="0">
              <a:latin typeface="CalifornianFBDisplay Expert" panose="02000603080000020004" pitchFamily="2" charset="77"/>
              <a:cs typeface="Gotham Book" pitchFamily="50" charset="0"/>
            </a:rPr>
            <a:t>Chair independently makes a recommendation to the dean</a:t>
          </a:r>
          <a:endParaRPr lang="en-US" sz="2000" kern="1200" dirty="0">
            <a:latin typeface="CalifornianFBDisplay Expert" panose="02000603080000020004" pitchFamily="2" charset="77"/>
            <a:cs typeface="Gotham Book" pitchFamily="50" charset="0"/>
          </a:endParaRPr>
        </a:p>
      </dsp:txBody>
      <dsp:txXfrm rot="10800000">
        <a:off x="0" y="1112723"/>
        <a:ext cx="8229600" cy="729228"/>
      </dsp:txXfrm>
    </dsp:sp>
    <dsp:sp modelId="{D49A06CC-C764-4611-86A4-A2B310011BB2}">
      <dsp:nvSpPr>
        <dsp:cNvPr id="0" name=""/>
        <dsp:cNvSpPr/>
      </dsp:nvSpPr>
      <dsp:spPr>
        <a:xfrm rot="10800000">
          <a:off x="0" y="1382"/>
          <a:ext cx="8229600" cy="1122287"/>
        </a:xfrm>
        <a:prstGeom prst="upArrowCallout">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0" i="0" kern="1200" dirty="0">
              <a:latin typeface="CalifornianFBDisplay Expert" panose="02000603080000020004" pitchFamily="2" charset="77"/>
              <a:cs typeface="Gotham Book" pitchFamily="50" charset="0"/>
            </a:rPr>
            <a:t>Department level committee makes recommendation to chair or school director</a:t>
          </a:r>
          <a:endParaRPr lang="en-US" sz="2000" kern="1200" dirty="0">
            <a:latin typeface="CalifornianFBDisplay Expert" panose="02000603080000020004" pitchFamily="2" charset="77"/>
            <a:cs typeface="Gotham Book" pitchFamily="50" charset="0"/>
          </a:endParaRPr>
        </a:p>
      </dsp:txBody>
      <dsp:txXfrm rot="10800000">
        <a:off x="0" y="1382"/>
        <a:ext cx="8229600" cy="729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843A2-F3CA-4B38-9A47-EAC977DB8C74}">
      <dsp:nvSpPr>
        <dsp:cNvPr id="0" name=""/>
        <dsp:cNvSpPr/>
      </dsp:nvSpPr>
      <dsp:spPr>
        <a:xfrm>
          <a:off x="0" y="2454345"/>
          <a:ext cx="8229600" cy="1610316"/>
        </a:xfrm>
        <a:prstGeom prst="rect">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rtl="0">
            <a:lnSpc>
              <a:spcPct val="90000"/>
            </a:lnSpc>
            <a:spcBef>
              <a:spcPct val="0"/>
            </a:spcBef>
            <a:spcAft>
              <a:spcPct val="35000"/>
            </a:spcAft>
            <a:buNone/>
          </a:pPr>
          <a:r>
            <a:rPr lang="en-US" sz="3200" kern="1200" dirty="0">
              <a:latin typeface="CalifornianFBDisplay Expert" panose="02000603080000020004" pitchFamily="2" charset="77"/>
              <a:cs typeface="Gotham Book" pitchFamily="50" charset="0"/>
            </a:rPr>
            <a:t>In Human Health Colleges (CHM, COM, CON), Provost and EVP will make joint decision</a:t>
          </a:r>
        </a:p>
      </dsp:txBody>
      <dsp:txXfrm>
        <a:off x="0" y="2454345"/>
        <a:ext cx="8229600" cy="1610316"/>
      </dsp:txXfrm>
    </dsp:sp>
    <dsp:sp modelId="{8C775B22-90FA-4854-A14C-1CC0889BAA05}">
      <dsp:nvSpPr>
        <dsp:cNvPr id="0" name=""/>
        <dsp:cNvSpPr/>
      </dsp:nvSpPr>
      <dsp:spPr>
        <a:xfrm rot="10800000">
          <a:off x="0" y="1833"/>
          <a:ext cx="8229600" cy="2476666"/>
        </a:xfrm>
        <a:prstGeom prst="upArrowCallout">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marL="0" lvl="0" indent="0" algn="ctr" defTabSz="1422400" rtl="0">
            <a:lnSpc>
              <a:spcPct val="90000"/>
            </a:lnSpc>
            <a:spcBef>
              <a:spcPct val="0"/>
            </a:spcBef>
            <a:spcAft>
              <a:spcPct val="35000"/>
            </a:spcAft>
            <a:buNone/>
          </a:pPr>
          <a:r>
            <a:rPr lang="en-US" sz="3200" b="0" i="0" kern="1200" dirty="0">
              <a:latin typeface="CalifornianFBDisplay Expert" panose="02000603080000020004" pitchFamily="2" charset="77"/>
              <a:cs typeface="Gotham Book" pitchFamily="50" charset="0"/>
            </a:rPr>
            <a:t>Provost makes promotion decision</a:t>
          </a:r>
          <a:endParaRPr lang="en-US" sz="3200" kern="1200" dirty="0">
            <a:latin typeface="CalifornianFBDisplay Expert" panose="02000603080000020004" pitchFamily="2" charset="77"/>
            <a:cs typeface="Gotham Book" pitchFamily="50" charset="0"/>
          </a:endParaRPr>
        </a:p>
      </dsp:txBody>
      <dsp:txXfrm rot="10800000">
        <a:off x="0" y="1833"/>
        <a:ext cx="8229600" cy="160926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8F266-C8FC-412C-8334-DA40EA8D093D}" type="datetimeFigureOut">
              <a:rPr lang="en-US" smtClean="0"/>
              <a:t>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BA2406-6371-424C-9756-5CA03F70624D}" type="slidenum">
              <a:rPr lang="en-US" smtClean="0"/>
              <a:t>‹#›</a:t>
            </a:fld>
            <a:endParaRPr lang="en-US"/>
          </a:p>
        </p:txBody>
      </p:sp>
    </p:spTree>
    <p:extLst>
      <p:ext uri="{BB962C8B-B14F-4D97-AF65-F5344CB8AC3E}">
        <p14:creationId xmlns:p14="http://schemas.microsoft.com/office/powerpoint/2010/main" val="2470662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ＭＳ Ｐゴシック" pitchFamily="34" charset="-128"/>
              </a:defRPr>
            </a:lvl1pPr>
            <a:lvl2pPr marL="742026" indent="-285394">
              <a:defRPr sz="2400">
                <a:solidFill>
                  <a:schemeClr val="tx1"/>
                </a:solidFill>
                <a:latin typeface="Arial" pitchFamily="34" charset="0"/>
                <a:ea typeface="ＭＳ Ｐゴシック" pitchFamily="34" charset="-128"/>
              </a:defRPr>
            </a:lvl2pPr>
            <a:lvl3pPr marL="1141579" indent="-228316">
              <a:defRPr sz="2400">
                <a:solidFill>
                  <a:schemeClr val="tx1"/>
                </a:solidFill>
                <a:latin typeface="Arial" pitchFamily="34" charset="0"/>
                <a:ea typeface="ＭＳ Ｐゴシック" pitchFamily="34" charset="-128"/>
              </a:defRPr>
            </a:lvl3pPr>
            <a:lvl4pPr marL="1598209" indent="-228316">
              <a:defRPr sz="2400">
                <a:solidFill>
                  <a:schemeClr val="tx1"/>
                </a:solidFill>
                <a:latin typeface="Arial" pitchFamily="34" charset="0"/>
                <a:ea typeface="ＭＳ Ｐゴシック" pitchFamily="34" charset="-128"/>
              </a:defRPr>
            </a:lvl4pPr>
            <a:lvl5pPr marL="2054841" indent="-228316">
              <a:defRPr sz="2400">
                <a:solidFill>
                  <a:schemeClr val="tx1"/>
                </a:solidFill>
                <a:latin typeface="Arial" pitchFamily="34" charset="0"/>
                <a:ea typeface="ＭＳ Ｐゴシック" pitchFamily="34" charset="-128"/>
              </a:defRPr>
            </a:lvl5pPr>
            <a:lvl6pPr marL="2511472" indent="-228316" defTabSz="45663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68103" indent="-228316" defTabSz="45663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4736" indent="-228316" defTabSz="45663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1366" indent="-228316" defTabSz="45663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C7D91F00-0D27-4800-80CC-ADD26C4CCDFB}" type="slidenum">
              <a:rPr kumimoji="0" lang="en-US" altLang="en-US" sz="1200" b="0" i="0" u="none" strike="noStrike" kern="1200" cap="none" spc="0" normalizeH="0" baseline="0" noProof="0">
                <a:ln>
                  <a:noFill/>
                </a:ln>
                <a:solidFill>
                  <a:prstClr val="black"/>
                </a:solidFill>
                <a:effectLst/>
                <a:uLnTx/>
                <a:uFillTx/>
                <a:latin typeface="Arial" pitchFamily="34" charset="0"/>
                <a:ea typeface="ＭＳ Ｐゴシック"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pitchFamily="34" charset="0"/>
              <a:ea typeface="ＭＳ Ｐゴシック" pitchFamily="34" charset="-128"/>
              <a:cs typeface="+mn-cs"/>
            </a:endParaRPr>
          </a:p>
        </p:txBody>
      </p:sp>
    </p:spTree>
    <p:extLst>
      <p:ext uri="{BB962C8B-B14F-4D97-AF65-F5344CB8AC3E}">
        <p14:creationId xmlns:p14="http://schemas.microsoft.com/office/powerpoint/2010/main" val="78404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endParaRPr lang="en-US"/>
          </a:p>
        </p:txBody>
      </p:sp>
      <p:sp>
        <p:nvSpPr>
          <p:cNvPr id="5" name="Slide Number Placeholder 4"/>
          <p:cNvSpPr>
            <a:spLocks noGrp="1"/>
          </p:cNvSpPr>
          <p:nvPr>
            <p:ph type="sldNum" sz="quarter" idx="5"/>
          </p:nvPr>
        </p:nvSpPr>
        <p:spPr/>
        <p:txBody>
          <a:bodyPr/>
          <a:lstStyle/>
          <a:p>
            <a:fld id="{392F52B5-4286-49B6-BE57-D0EDE04A97E7}" type="slidenum">
              <a:rPr lang="en-US" smtClean="0"/>
              <a:pPr/>
              <a:t>20</a:t>
            </a:fld>
            <a:endParaRPr lang="en-US"/>
          </a:p>
        </p:txBody>
      </p:sp>
    </p:spTree>
    <p:extLst>
      <p:ext uri="{BB962C8B-B14F-4D97-AF65-F5344CB8AC3E}">
        <p14:creationId xmlns:p14="http://schemas.microsoft.com/office/powerpoint/2010/main" val="795953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0102-C2B8-4F0A-996E-366B1650846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0479D-80DA-4205-9B92-147D78EB97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1F0631-A816-4837-8517-09268F0FA159}"/>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5" name="Footer Placeholder 4">
            <a:extLst>
              <a:ext uri="{FF2B5EF4-FFF2-40B4-BE49-F238E27FC236}">
                <a16:creationId xmlns:a16="http://schemas.microsoft.com/office/drawing/2014/main" id="{ACC781AB-3C0C-4B0A-A60C-762C799A4E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3EA65-5BB8-430E-A4AB-FDF4E8344946}"/>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388332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30DB5-C34E-4C90-8A9A-394A0950F2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D86375-5B2E-4F9C-AC5C-656F40C608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EB892-4777-4422-B3B4-F0EE9E27DA36}"/>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5" name="Footer Placeholder 4">
            <a:extLst>
              <a:ext uri="{FF2B5EF4-FFF2-40B4-BE49-F238E27FC236}">
                <a16:creationId xmlns:a16="http://schemas.microsoft.com/office/drawing/2014/main" id="{FF6C8947-7750-4E17-B916-8754875E4B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B5CD3E-7BA9-4241-97A0-C4C08441E9C8}"/>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240252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A26810-4208-421E-82D6-E2589812D3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139F5D-36E1-4B02-A102-271E7C08CE1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220785-00F9-43DA-85D7-FCFB7CED8665}"/>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5" name="Footer Placeholder 4">
            <a:extLst>
              <a:ext uri="{FF2B5EF4-FFF2-40B4-BE49-F238E27FC236}">
                <a16:creationId xmlns:a16="http://schemas.microsoft.com/office/drawing/2014/main" id="{75B3233A-1D0B-449F-B0EE-CB8DE07B1C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109E0F-98A5-4902-91EA-78FA9C00D72D}"/>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540654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48607"/>
            <a:ext cx="10972800" cy="480233"/>
          </a:xfrm>
          <a:prstGeom prst="rect">
            <a:avLst/>
          </a:prstGeom>
        </p:spPr>
        <p:txBody>
          <a:bodyPr>
            <a:normAutofit/>
          </a:bodyPr>
          <a:lstStyle>
            <a:lvl1pPr algn="l">
              <a:defRPr sz="3600" b="0" i="0" baseline="0">
                <a:solidFill>
                  <a:srgbClr val="18453B"/>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09600" y="2059669"/>
            <a:ext cx="10972800" cy="4066495"/>
          </a:xfrm>
          <a:prstGeom prst="rect">
            <a:avLst/>
          </a:prstGeom>
        </p:spPr>
        <p:txBody>
          <a:bodyPr/>
          <a:lstStyle>
            <a:lvl1pPr>
              <a:buClr>
                <a:srgbClr val="18453B"/>
              </a:buClr>
              <a:buFont typeface="Arial"/>
              <a:buChar char="•"/>
              <a:defRPr sz="2800" b="0" i="0">
                <a:solidFill>
                  <a:srgbClr val="595959"/>
                </a:solidFill>
                <a:latin typeface="Arial" panose="020B0604020202020204" pitchFamily="34" charset="0"/>
                <a:cs typeface="Arial" panose="020B0604020202020204" pitchFamily="34" charset="0"/>
              </a:defRPr>
            </a:lvl1pPr>
            <a:lvl2pPr>
              <a:buClr>
                <a:schemeClr val="tx1">
                  <a:lumMod val="75000"/>
                  <a:lumOff val="25000"/>
                </a:schemeClr>
              </a:buClr>
              <a:buSzPct val="85000"/>
              <a:buFont typeface="Arial"/>
              <a:buChar char="•"/>
              <a:defRPr sz="2400" b="0" i="0">
                <a:solidFill>
                  <a:srgbClr val="595959"/>
                </a:solidFill>
                <a:latin typeface="Arial" panose="020B0604020202020204" pitchFamily="34" charset="0"/>
                <a:cs typeface="Arial" panose="020B0604020202020204" pitchFamily="34" charset="0"/>
              </a:defRPr>
            </a:lvl2pPr>
            <a:lvl3pPr>
              <a:buClr>
                <a:schemeClr val="tx1">
                  <a:lumMod val="75000"/>
                  <a:lumOff val="25000"/>
                </a:schemeClr>
              </a:buClr>
              <a:defRPr sz="2000" b="0" i="0">
                <a:solidFill>
                  <a:schemeClr val="tx1">
                    <a:lumMod val="75000"/>
                    <a:lumOff val="25000"/>
                  </a:schemeClr>
                </a:solidFill>
                <a:latin typeface="Arial" panose="020B0604020202020204" pitchFamily="34" charset="0"/>
                <a:cs typeface="Arial" panose="020B0604020202020204" pitchFamily="34" charset="0"/>
              </a:defRPr>
            </a:lvl3pPr>
            <a:lvl4pPr>
              <a:defRPr b="0" i="0">
                <a:latin typeface="Arial" panose="020B0604020202020204" pitchFamily="34" charset="0"/>
                <a:cs typeface="Arial" panose="020B0604020202020204" pitchFamily="34" charset="0"/>
              </a:defRPr>
            </a:lvl4pPr>
            <a:lvl5pPr>
              <a:defRPr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2D2B7854-66EF-499C-B833-A4D4D8E44B1C}" type="datetime1">
              <a:rPr lang="en-US" smtClean="0"/>
              <a:t>2/24/2021</a:t>
            </a:fld>
            <a:endParaRPr lang="en-US" dirty="0"/>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dirty="0">
                <a:solidFill>
                  <a:prstClr val="black">
                    <a:lumMod val="65000"/>
                    <a:lumOff val="35000"/>
                  </a:prstClr>
                </a:solidFill>
              </a:rPr>
              <a:t>Footer</a:t>
            </a:r>
          </a:p>
        </p:txBody>
      </p:sp>
      <p:sp>
        <p:nvSpPr>
          <p:cNvPr id="6" name="Slide Number Placeholder 5"/>
          <p:cNvSpPr>
            <a:spLocks noGrp="1"/>
          </p:cNvSpPr>
          <p:nvPr>
            <p:ph type="sldNum" sz="quarter" idx="12"/>
          </p:nvPr>
        </p:nvSpPr>
        <p:spPr/>
        <p:txBody>
          <a:bodyPr/>
          <a:lstStyle>
            <a:lvl1pPr>
              <a:defRPr/>
            </a:lvl1pPr>
          </a:lstStyle>
          <a:p>
            <a:pPr>
              <a:defRPr/>
            </a:pPr>
            <a:fld id="{E254E9FC-0D87-4AB5-8C03-E13CA9291E39}" type="slidenum">
              <a:rPr lang="en-US" altLang="en-US"/>
              <a:pPr>
                <a:defRPr/>
              </a:pPr>
              <a:t>‹#›</a:t>
            </a:fld>
            <a:endParaRPr lang="en-US" altLang="en-US" dirty="0"/>
          </a:p>
        </p:txBody>
      </p:sp>
    </p:spTree>
    <p:extLst>
      <p:ext uri="{BB962C8B-B14F-4D97-AF65-F5344CB8AC3E}">
        <p14:creationId xmlns:p14="http://schemas.microsoft.com/office/powerpoint/2010/main" val="3747502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A1ED7E0-C7CD-47A4-AF89-2173069C3D29}" type="datetime1">
              <a:rPr lang="en-US" smtClean="0"/>
              <a:t>2/24/2021</a:t>
            </a:fld>
            <a:endParaRPr lang="en-US"/>
          </a:p>
        </p:txBody>
      </p:sp>
      <p:sp>
        <p:nvSpPr>
          <p:cNvPr id="5" name="Footer Placeholder 4"/>
          <p:cNvSpPr>
            <a:spLocks noGrp="1"/>
          </p:cNvSpPr>
          <p:nvPr>
            <p:ph type="ftr" sz="quarter" idx="11"/>
          </p:nvPr>
        </p:nvSpPr>
        <p:spPr/>
        <p:txBody>
          <a:bodyPr/>
          <a:lstStyle/>
          <a:p>
            <a:r>
              <a:rPr lang="en-US"/>
              <a:t>Footer</a:t>
            </a:r>
          </a:p>
        </p:txBody>
      </p:sp>
      <p:sp>
        <p:nvSpPr>
          <p:cNvPr id="6" name="Slide Number Placeholder 5"/>
          <p:cNvSpPr>
            <a:spLocks noGrp="1"/>
          </p:cNvSpPr>
          <p:nvPr>
            <p:ph type="sldNum" sz="quarter" idx="12"/>
          </p:nvPr>
        </p:nvSpPr>
        <p:spPr/>
        <p:txBody>
          <a:bodyPr/>
          <a:lstStyle/>
          <a:p>
            <a:fld id="{8053F754-FBED-4A54-BC69-CE8D1D6737B0}" type="slidenum">
              <a:rPr lang="en-US" smtClean="0"/>
              <a:t>‹#›</a:t>
            </a:fld>
            <a:endParaRPr lang="en-US"/>
          </a:p>
        </p:txBody>
      </p:sp>
    </p:spTree>
    <p:extLst>
      <p:ext uri="{BB962C8B-B14F-4D97-AF65-F5344CB8AC3E}">
        <p14:creationId xmlns:p14="http://schemas.microsoft.com/office/powerpoint/2010/main" val="3883622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63278-F25F-403D-8F58-A12AAD3A4BA2}" type="datetime1">
              <a:rPr lang="en-US" smtClean="0"/>
              <a:t>2/24/2021</a:t>
            </a:fld>
            <a:endParaRPr lang="en-US"/>
          </a:p>
        </p:txBody>
      </p:sp>
      <p:sp>
        <p:nvSpPr>
          <p:cNvPr id="3" name="Footer Placeholder 2"/>
          <p:cNvSpPr>
            <a:spLocks noGrp="1"/>
          </p:cNvSpPr>
          <p:nvPr>
            <p:ph type="ftr" sz="quarter" idx="11"/>
          </p:nvPr>
        </p:nvSpPr>
        <p:spPr/>
        <p:txBody>
          <a:bodyPr/>
          <a:lstStyle/>
          <a:p>
            <a:r>
              <a:rPr lang="en-US"/>
              <a:t>Footer</a:t>
            </a:r>
          </a:p>
        </p:txBody>
      </p:sp>
      <p:sp>
        <p:nvSpPr>
          <p:cNvPr id="4" name="Slide Number Placeholder 3"/>
          <p:cNvSpPr>
            <a:spLocks noGrp="1"/>
          </p:cNvSpPr>
          <p:nvPr>
            <p:ph type="sldNum" sz="quarter" idx="12"/>
          </p:nvPr>
        </p:nvSpPr>
        <p:spPr/>
        <p:txBody>
          <a:bodyPr/>
          <a:lstStyle/>
          <a:p>
            <a:fld id="{8053F754-FBED-4A54-BC69-CE8D1D6737B0}" type="slidenum">
              <a:rPr lang="en-US" smtClean="0"/>
              <a:t>‹#›</a:t>
            </a:fld>
            <a:endParaRPr lang="en-US"/>
          </a:p>
        </p:txBody>
      </p:sp>
    </p:spTree>
    <p:extLst>
      <p:ext uri="{BB962C8B-B14F-4D97-AF65-F5344CB8AC3E}">
        <p14:creationId xmlns:p14="http://schemas.microsoft.com/office/powerpoint/2010/main" val="269089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4609E-4A70-494F-B2D6-2F533F0A2F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141CE5-00C8-4383-B767-E12E2246CF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4AC4AC-E12B-45C8-A858-744C5130F743}"/>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5" name="Footer Placeholder 4">
            <a:extLst>
              <a:ext uri="{FF2B5EF4-FFF2-40B4-BE49-F238E27FC236}">
                <a16:creationId xmlns:a16="http://schemas.microsoft.com/office/drawing/2014/main" id="{C4BE6051-C626-4BDC-8A0A-D9A3DEFC2B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856606-006B-43F2-9CEB-02DF486E27F1}"/>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66649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4EDBB-9499-4D2F-BE20-0BE4B14AEE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E55F1A-BE32-4F4D-AB24-AA536CE95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BEFC99-621D-4E0E-A075-F6ABD9230847}"/>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5" name="Footer Placeholder 4">
            <a:extLst>
              <a:ext uri="{FF2B5EF4-FFF2-40B4-BE49-F238E27FC236}">
                <a16:creationId xmlns:a16="http://schemas.microsoft.com/office/drawing/2014/main" id="{5FA8DCBD-0D5A-4457-979F-9C2B0E4A98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7BC46E-6244-4A60-89C1-61CC1D59264C}"/>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738996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79B34-AAEF-4CFC-901E-7E6F4E7C6B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1ABB148-1888-4EF9-BBD9-F227061278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2FD92B-4D96-4D01-A187-18942F45A39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381D74-7C4A-4C70-A063-FFE91C78E691}"/>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6" name="Footer Placeholder 5">
            <a:extLst>
              <a:ext uri="{FF2B5EF4-FFF2-40B4-BE49-F238E27FC236}">
                <a16:creationId xmlns:a16="http://schemas.microsoft.com/office/drawing/2014/main" id="{2ED4E964-C710-4A83-A29A-8ABD0AE7CD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736C6-3D8B-42BB-AF27-E452ED79E510}"/>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2266708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CF9EE-DD70-462E-99D3-958385B0A0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181209-AAC9-4EDA-B5FE-87AB86EE12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EE233B-0299-4A68-81FC-75BF82427D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0D41190-874A-42E9-9DE4-5482CDFA6B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D5A4E8-9D8C-410C-B802-79638B6B3B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96CCDD-2BAA-44D4-9BB1-704B0A9F1492}"/>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8" name="Footer Placeholder 7">
            <a:extLst>
              <a:ext uri="{FF2B5EF4-FFF2-40B4-BE49-F238E27FC236}">
                <a16:creationId xmlns:a16="http://schemas.microsoft.com/office/drawing/2014/main" id="{F08743F6-4FAA-4143-BB0A-C8BDC9E423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0933C0-84D6-4362-BC56-9486ACEF8663}"/>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82550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E6C71-C5B5-4858-8EE8-38EFB5558B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92654C-EBF6-4728-9B61-F2A4B834E91B}"/>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4" name="Footer Placeholder 3">
            <a:extLst>
              <a:ext uri="{FF2B5EF4-FFF2-40B4-BE49-F238E27FC236}">
                <a16:creationId xmlns:a16="http://schemas.microsoft.com/office/drawing/2014/main" id="{A94A1A49-09A8-4896-B5C8-E7338A5FE3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92AF95-9576-4E3B-9B8B-34BABF205B48}"/>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147155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15B6CA-74EA-4CC6-8998-58CE20CA9C03}"/>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3" name="Footer Placeholder 2">
            <a:extLst>
              <a:ext uri="{FF2B5EF4-FFF2-40B4-BE49-F238E27FC236}">
                <a16:creationId xmlns:a16="http://schemas.microsoft.com/office/drawing/2014/main" id="{99AE16FF-0D4D-4843-9F12-D8E709E82F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8D5EA5-FAAA-43E5-9637-249011AEE15E}"/>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4256409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EC1F5-4D06-4B7A-AAF3-0C5E29755B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347E03-EFD2-421E-BA7E-7007D90F1A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05B00-4D2B-4F77-80F8-9419651197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0983AE-713B-4BA5-9DDF-D9A54CBA9021}"/>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6" name="Footer Placeholder 5">
            <a:extLst>
              <a:ext uri="{FF2B5EF4-FFF2-40B4-BE49-F238E27FC236}">
                <a16:creationId xmlns:a16="http://schemas.microsoft.com/office/drawing/2014/main" id="{12F94EB6-BEBE-47DB-9627-52A873771B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A863C-DD56-4857-88D1-DD4FFB372346}"/>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284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A2A4F-A923-4895-8765-2306DFDB66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DFE224-9B34-40C8-B56E-076CF60C87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BA5AB1-B543-459F-A299-736F158FE9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CED479-159C-4A2C-9C9E-15C7DC95A4DE}"/>
              </a:ext>
            </a:extLst>
          </p:cNvPr>
          <p:cNvSpPr>
            <a:spLocks noGrp="1"/>
          </p:cNvSpPr>
          <p:nvPr>
            <p:ph type="dt" sz="half" idx="10"/>
          </p:nvPr>
        </p:nvSpPr>
        <p:spPr/>
        <p:txBody>
          <a:bodyPr/>
          <a:lstStyle/>
          <a:p>
            <a:fld id="{9EBB103B-EAD9-4065-AEBB-91459F1AC2AD}" type="datetimeFigureOut">
              <a:rPr lang="en-US" smtClean="0"/>
              <a:t>2/24/2021</a:t>
            </a:fld>
            <a:endParaRPr lang="en-US"/>
          </a:p>
        </p:txBody>
      </p:sp>
      <p:sp>
        <p:nvSpPr>
          <p:cNvPr id="6" name="Footer Placeholder 5">
            <a:extLst>
              <a:ext uri="{FF2B5EF4-FFF2-40B4-BE49-F238E27FC236}">
                <a16:creationId xmlns:a16="http://schemas.microsoft.com/office/drawing/2014/main" id="{EA95AEF0-5748-4993-A2D0-64CC3C9263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39377E-9729-47DF-B9B8-FDB6BCEB4F7A}"/>
              </a:ext>
            </a:extLst>
          </p:cNvPr>
          <p:cNvSpPr>
            <a:spLocks noGrp="1"/>
          </p:cNvSpPr>
          <p:nvPr>
            <p:ph type="sldNum" sz="quarter" idx="12"/>
          </p:nvPr>
        </p:nvSpPr>
        <p:spPr/>
        <p:txBody>
          <a:bodyPr/>
          <a:lstStyle/>
          <a:p>
            <a:fld id="{CF9BC9D4-DFE3-4CA4-8E65-4337C896A410}" type="slidenum">
              <a:rPr lang="en-US" smtClean="0"/>
              <a:t>‹#›</a:t>
            </a:fld>
            <a:endParaRPr lang="en-US"/>
          </a:p>
        </p:txBody>
      </p:sp>
    </p:spTree>
    <p:extLst>
      <p:ext uri="{BB962C8B-B14F-4D97-AF65-F5344CB8AC3E}">
        <p14:creationId xmlns:p14="http://schemas.microsoft.com/office/powerpoint/2010/main" val="4255046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85E97-9CBF-4FEB-B61D-D13045FE9F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A39529-7724-43E7-99B5-64948F8E78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3AEA7-6829-44AD-AC9E-8983062BB4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B103B-EAD9-4065-AEBB-91459F1AC2AD}" type="datetimeFigureOut">
              <a:rPr lang="en-US" smtClean="0"/>
              <a:t>2/24/2021</a:t>
            </a:fld>
            <a:endParaRPr lang="en-US"/>
          </a:p>
        </p:txBody>
      </p:sp>
      <p:sp>
        <p:nvSpPr>
          <p:cNvPr id="5" name="Footer Placeholder 4">
            <a:extLst>
              <a:ext uri="{FF2B5EF4-FFF2-40B4-BE49-F238E27FC236}">
                <a16:creationId xmlns:a16="http://schemas.microsoft.com/office/drawing/2014/main" id="{C864E0C5-E95C-464F-BD72-A7BCB451F4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FE446B2-DA54-4175-AF19-381BA7E552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9BC9D4-DFE3-4CA4-8E65-4337C896A410}" type="slidenum">
              <a:rPr lang="en-US" smtClean="0"/>
              <a:t>‹#›</a:t>
            </a:fld>
            <a:endParaRPr lang="en-US"/>
          </a:p>
        </p:txBody>
      </p:sp>
    </p:spTree>
    <p:extLst>
      <p:ext uri="{BB962C8B-B14F-4D97-AF65-F5344CB8AC3E}">
        <p14:creationId xmlns:p14="http://schemas.microsoft.com/office/powerpoint/2010/main" val="799538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595959"/>
                </a:solidFill>
                <a:latin typeface="Gotham Book" pitchFamily="49" charset="0"/>
                <a:ea typeface="ＭＳ Ｐゴシック" pitchFamily="49" charset="-128"/>
              </a:defRPr>
            </a:lvl1pPr>
          </a:lstStyle>
          <a:p>
            <a:pPr defTabSz="457200" fontAlgn="base">
              <a:spcBef>
                <a:spcPct val="0"/>
              </a:spcBef>
              <a:spcAft>
                <a:spcPct val="0"/>
              </a:spcAft>
              <a:defRPr/>
            </a:pPr>
            <a:fld id="{D046FAAC-03FA-4108-86A8-FEEC95F9B747}" type="datetime1">
              <a:rPr lang="en-US" smtClean="0"/>
              <a:pPr defTabSz="457200" fontAlgn="base">
                <a:spcBef>
                  <a:spcPct val="0"/>
                </a:spcBef>
                <a:spcAft>
                  <a:spcPct val="0"/>
                </a:spcAft>
                <a:defRPr/>
              </a:pPr>
              <a:t>2/24/2021</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lumMod val="65000"/>
                    <a:lumOff val="35000"/>
                  </a:schemeClr>
                </a:solidFill>
                <a:latin typeface="Gotham Book"/>
                <a:ea typeface="+mn-ea"/>
                <a:cs typeface="+mn-cs"/>
              </a:defRPr>
            </a:lvl1pPr>
          </a:lstStyle>
          <a:p>
            <a:pPr defTabSz="457200">
              <a:defRPr/>
            </a:pPr>
            <a:r>
              <a:rPr lang="en-US">
                <a:solidFill>
                  <a:prstClr val="black">
                    <a:lumMod val="65000"/>
                    <a:lumOff val="35000"/>
                  </a:prstClr>
                </a:solidFill>
              </a:rPr>
              <a:t>Footer</a:t>
            </a:r>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595959"/>
                </a:solidFill>
                <a:latin typeface="Gotham Book"/>
              </a:defRPr>
            </a:lvl1pPr>
          </a:lstStyle>
          <a:p>
            <a:pPr defTabSz="457200" fontAlgn="base">
              <a:spcBef>
                <a:spcPct val="0"/>
              </a:spcBef>
              <a:spcAft>
                <a:spcPct val="0"/>
              </a:spcAft>
              <a:defRPr/>
            </a:pPr>
            <a:fld id="{EDE17BB9-58DC-4B4F-BAAC-A1BE0EB7B5D2}" type="slidenum">
              <a:rPr lang="en-US" altLang="en-US" smtClean="0">
                <a:ea typeface="ＭＳ Ｐゴシック" pitchFamily="34" charset="-128"/>
              </a:rPr>
              <a:pPr defTabSz="457200" fontAlgn="base">
                <a:spcBef>
                  <a:spcPct val="0"/>
                </a:spcBef>
                <a:spcAft>
                  <a:spcPct val="0"/>
                </a:spcAft>
                <a:defRPr/>
              </a:pPr>
              <a:t>‹#›</a:t>
            </a:fld>
            <a:endParaRPr lang="en-US" altLang="en-US" dirty="0">
              <a:ea typeface="ＭＳ Ｐゴシック" pitchFamily="34" charset="-128"/>
            </a:endParaRPr>
          </a:p>
        </p:txBody>
      </p:sp>
      <p:pic>
        <p:nvPicPr>
          <p:cNvPr id="1029" name="Picture 10" descr="MSU thinner spear_green RGB.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 y="6253164"/>
            <a:ext cx="10972800" cy="10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1" descr="PP banner wordmark.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234" y="1"/>
            <a:ext cx="12187767"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Title Placeholder 6"/>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Tree>
    <p:extLst>
      <p:ext uri="{BB962C8B-B14F-4D97-AF65-F5344CB8AC3E}">
        <p14:creationId xmlns:p14="http://schemas.microsoft.com/office/powerpoint/2010/main" val="2751771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ctr" defTabSz="457200" rtl="0" eaLnBrk="0" fontAlgn="base" hangingPunct="0">
        <a:spcBef>
          <a:spcPct val="0"/>
        </a:spcBef>
        <a:spcAft>
          <a:spcPct val="0"/>
        </a:spcAft>
        <a:defRPr sz="4400" kern="1200">
          <a:solidFill>
            <a:schemeClr val="tx1"/>
          </a:solidFill>
          <a:latin typeface="Arial" panose="020B0604020202020204" pitchFamily="34" charset="0"/>
          <a:ea typeface="ＭＳ Ｐゴシック" charset="-128"/>
          <a:cs typeface="Arial" panose="020B0604020202020204" pitchFamily="34" charset="0"/>
        </a:defRPr>
      </a:lvl1pPr>
      <a:lvl2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Gotham Book"/>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Gotham Book"/>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Gotham Book"/>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langsu@msu.edu" TargetMode="External"/><Relationship Id="rId7" Type="http://schemas.openxmlformats.org/officeDocument/2006/relationships/hyperlink" Target="mailto:burtkara@msu.edu"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mailto:petrovi8@msu.edu" TargetMode="External"/><Relationship Id="rId5" Type="http://schemas.openxmlformats.org/officeDocument/2006/relationships/hyperlink" Target="mailto:sortmanm@msu.edu" TargetMode="External"/><Relationship Id="rId4" Type="http://schemas.openxmlformats.org/officeDocument/2006/relationships/hyperlink" Target="mailto:lewlessk@msu.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859971"/>
            <a:ext cx="10972800" cy="1684424"/>
          </a:xfrm>
        </p:spPr>
        <p:txBody>
          <a:bodyPr>
            <a:normAutofit fontScale="90000"/>
          </a:bodyPr>
          <a:lstStyle/>
          <a:p>
            <a:pPr algn="ctr"/>
            <a:r>
              <a:rPr lang="en-US" altLang="en-US" sz="4400" b="1" dirty="0">
                <a:latin typeface="CalifornianFBDisplay Expert" panose="02000603080000020004" pitchFamily="2" charset="77"/>
                <a:cs typeface="Gotham Medium" pitchFamily="2" charset="0"/>
              </a:rPr>
              <a:t>The Changing Landscape of Higher Education and Thriving as a Fixed Term Faculty </a:t>
            </a:r>
            <a:br>
              <a:rPr lang="en-US" altLang="en-US" dirty="0"/>
            </a:br>
            <a:endParaRPr lang="en-US" dirty="0"/>
          </a:p>
        </p:txBody>
      </p:sp>
      <p:sp>
        <p:nvSpPr>
          <p:cNvPr id="7" name="Rectangle 3">
            <a:extLst>
              <a:ext uri="{C183D7F6-B498-43B3-948B-1728B52AA6E4}">
                <adec:decorative xmlns:adec="http://schemas.microsoft.com/office/drawing/2017/decorative" val="1"/>
              </a:ext>
            </a:extLst>
          </p:cNvPr>
          <p:cNvSpPr txBox="1">
            <a:spLocks noChangeArrowheads="1"/>
          </p:cNvSpPr>
          <p:nvPr/>
        </p:nvSpPr>
        <p:spPr>
          <a:xfrm>
            <a:off x="1905001" y="3048000"/>
            <a:ext cx="7834313" cy="2286000"/>
          </a:xfrm>
          <a:prstGeom prst="rect">
            <a:avLst/>
          </a:prstGeom>
        </p:spPr>
        <p:txBody>
          <a:bodyPr>
            <a:normAutofit/>
          </a:bodyPr>
          <a:lstStyle/>
          <a:p>
            <a:pPr marL="1280160" marR="0" lvl="2" indent="-256032" algn="l" defTabSz="457200" rtl="0" eaLnBrk="1" fontAlgn="auto" latinLnBrk="0" hangingPunct="1">
              <a:lnSpc>
                <a:spcPct val="90000"/>
              </a:lnSpc>
              <a:spcBef>
                <a:spcPts val="400"/>
              </a:spcBef>
              <a:spcAft>
                <a:spcPts val="0"/>
              </a:spcAft>
              <a:buClr>
                <a:srgbClr val="4F81BD"/>
              </a:buClr>
              <a:buSzPct val="68000"/>
              <a:buFont typeface="Wingdings 3"/>
              <a:buChar char=""/>
              <a:tabLst/>
              <a:defRPr/>
            </a:pPr>
            <a:endParaRPr kumimoji="0" lang="en-US" sz="2000" b="0"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p:txBody>
      </p:sp>
      <p:sp>
        <p:nvSpPr>
          <p:cNvPr id="2" name="Rectangle 1">
            <a:extLst>
              <a:ext uri="{FF2B5EF4-FFF2-40B4-BE49-F238E27FC236}">
                <a16:creationId xmlns:a16="http://schemas.microsoft.com/office/drawing/2014/main" id="{53E14E26-F7B4-764F-BC70-43CC59C3700B}"/>
              </a:ext>
            </a:extLst>
          </p:cNvPr>
          <p:cNvSpPr/>
          <p:nvPr/>
        </p:nvSpPr>
        <p:spPr>
          <a:xfrm>
            <a:off x="1805831" y="2652117"/>
            <a:ext cx="8032652" cy="3077766"/>
          </a:xfrm>
          <a:prstGeom prst="rect">
            <a:avLst/>
          </a:prstGeom>
        </p:spPr>
        <p:txBody>
          <a:bodyPr wrap="square">
            <a:spAutoFit/>
          </a:bodyPr>
          <a:lstStyle/>
          <a:p>
            <a:endParaRPr lang="en-US" dirty="0">
              <a:latin typeface="CalifornianFBDisplay Expert" panose="02000603080000020004" pitchFamily="2" charset="77"/>
            </a:endParaRPr>
          </a:p>
          <a:p>
            <a:endParaRPr lang="en-US" dirty="0">
              <a:latin typeface="CalifornianFBDisplay Expert" panose="02000603080000020004" pitchFamily="2" charset="77"/>
            </a:endParaRPr>
          </a:p>
          <a:p>
            <a:pPr algn="ctr"/>
            <a:r>
              <a:rPr lang="en-US" sz="2800" b="1" dirty="0">
                <a:latin typeface="CalifornianFBDisplay Expert" panose="02000603080000020004" pitchFamily="2" charset="77"/>
                <a:cs typeface="Arial" panose="020B0604020202020204" pitchFamily="34" charset="0"/>
              </a:rPr>
              <a:t>Suzanne Lang</a:t>
            </a:r>
          </a:p>
          <a:p>
            <a:endParaRPr lang="en-US" sz="2800" b="1" dirty="0">
              <a:latin typeface="CalifornianFBDisplay Expert" panose="02000603080000020004" pitchFamily="2" charset="77"/>
              <a:cs typeface="Arial" panose="020B0604020202020204" pitchFamily="34" charset="0"/>
            </a:endParaRPr>
          </a:p>
          <a:p>
            <a:pPr algn="ctr"/>
            <a:r>
              <a:rPr lang="en-US" sz="2800" b="1" dirty="0">
                <a:latin typeface="CalifornianFBDisplay Expert" panose="02000603080000020004" pitchFamily="2" charset="77"/>
                <a:cs typeface="Arial" panose="020B0604020202020204" pitchFamily="34" charset="0"/>
              </a:rPr>
              <a:t>	Interim Associate Provost and Associate Vice President </a:t>
            </a:r>
          </a:p>
          <a:p>
            <a:pPr algn="ctr"/>
            <a:r>
              <a:rPr lang="en-US" sz="2800" b="1" dirty="0">
                <a:latin typeface="CalifornianFBDisplay Expert" panose="02000603080000020004" pitchFamily="2" charset="77"/>
                <a:cs typeface="Arial" panose="020B0604020202020204" pitchFamily="34" charset="0"/>
              </a:rPr>
              <a:t>Academic Human Resources</a:t>
            </a:r>
          </a:p>
          <a:p>
            <a:endParaRPr lang="en-US" dirty="0">
              <a:latin typeface="CalifornianFBDisplay Expert" panose="02000603080000020004" pitchFamily="2" charset="77"/>
            </a:endParaRPr>
          </a:p>
        </p:txBody>
      </p:sp>
    </p:spTree>
    <p:extLst>
      <p:ext uri="{BB962C8B-B14F-4D97-AF65-F5344CB8AC3E}">
        <p14:creationId xmlns:p14="http://schemas.microsoft.com/office/powerpoint/2010/main" val="1689046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0314" y="914401"/>
            <a:ext cx="8229600" cy="480233"/>
          </a:xfrm>
        </p:spPr>
        <p:txBody>
          <a:bodyPr>
            <a:noAutofit/>
          </a:bodyPr>
          <a:lstStyle/>
          <a:p>
            <a:r>
              <a:rPr lang="en-US" dirty="0">
                <a:latin typeface="CalifornianFBDisplay Expert" panose="02000603080000020004" pitchFamily="2" charset="77"/>
                <a:cs typeface="Gotham Bold" pitchFamily="50" charset="0"/>
              </a:rPr>
              <a:t>The Annual Review for Fixed-Term Faculty (2011):  Purposes</a:t>
            </a:r>
          </a:p>
        </p:txBody>
      </p:sp>
      <p:sp>
        <p:nvSpPr>
          <p:cNvPr id="3" name="Content Placeholder 2"/>
          <p:cNvSpPr>
            <a:spLocks noGrp="1"/>
          </p:cNvSpPr>
          <p:nvPr>
            <p:ph idx="1"/>
          </p:nvPr>
        </p:nvSpPr>
        <p:spPr>
          <a:xfrm>
            <a:off x="1970314" y="2470978"/>
            <a:ext cx="8229600" cy="3167823"/>
          </a:xfrm>
        </p:spPr>
        <p:txBody>
          <a:bodyPr/>
          <a:lstStyle/>
          <a:p>
            <a:r>
              <a:rPr lang="en-US" sz="2400" dirty="0">
                <a:solidFill>
                  <a:schemeClr val="tx1"/>
                </a:solidFill>
                <a:latin typeface="CalifornianFBDisplay Expert" panose="02000603080000020004" pitchFamily="2" charset="77"/>
                <a:cs typeface="Gotham Book" pitchFamily="50" charset="0"/>
              </a:rPr>
              <a:t>Ensure that each individual has a clear understanding of what is expected of them in their appointment</a:t>
            </a:r>
          </a:p>
          <a:p>
            <a:r>
              <a:rPr lang="en-US" sz="2400" dirty="0">
                <a:solidFill>
                  <a:schemeClr val="tx1"/>
                </a:solidFill>
                <a:latin typeface="CalifornianFBDisplay Expert" panose="02000603080000020004" pitchFamily="2" charset="77"/>
                <a:cs typeface="Gotham Book" pitchFamily="50" charset="0"/>
              </a:rPr>
              <a:t>Assess individual performance against expectations</a:t>
            </a:r>
          </a:p>
          <a:p>
            <a:r>
              <a:rPr lang="en-US" sz="2400" dirty="0">
                <a:solidFill>
                  <a:schemeClr val="tx1"/>
                </a:solidFill>
                <a:latin typeface="CalifornianFBDisplay Expert" panose="02000603080000020004" pitchFamily="2" charset="77"/>
                <a:cs typeface="Gotham Book" pitchFamily="50" charset="0"/>
              </a:rPr>
              <a:t>Provide an opportunity to provide input to unit administrators about her/his performance</a:t>
            </a:r>
          </a:p>
          <a:p>
            <a:r>
              <a:rPr lang="en-US" sz="2400" dirty="0">
                <a:solidFill>
                  <a:schemeClr val="tx1"/>
                </a:solidFill>
                <a:latin typeface="CalifornianFBDisplay Expert" panose="02000603080000020004" pitchFamily="2" charset="77"/>
                <a:cs typeface="Gotham Book" pitchFamily="50" charset="0"/>
              </a:rPr>
              <a:t>Provide a basis for making decisions on merit pay; and</a:t>
            </a:r>
          </a:p>
          <a:p>
            <a:r>
              <a:rPr lang="en-US" sz="2400" dirty="0">
                <a:solidFill>
                  <a:schemeClr val="tx1"/>
                </a:solidFill>
                <a:latin typeface="CalifornianFBDisplay Expert" panose="02000603080000020004" pitchFamily="2" charset="77"/>
                <a:cs typeface="Gotham Book" pitchFamily="50" charset="0"/>
              </a:rPr>
              <a:t>Provide input for decisions about future appointments.</a:t>
            </a:r>
          </a:p>
          <a:p>
            <a:endParaRPr lang="en-US" dirty="0"/>
          </a:p>
        </p:txBody>
      </p:sp>
    </p:spTree>
    <p:extLst>
      <p:ext uri="{BB962C8B-B14F-4D97-AF65-F5344CB8AC3E}">
        <p14:creationId xmlns:p14="http://schemas.microsoft.com/office/powerpoint/2010/main" val="3772275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95331"/>
            <a:ext cx="8229600" cy="480233"/>
          </a:xfrm>
        </p:spPr>
        <p:txBody>
          <a:bodyPr>
            <a:noAutofit/>
          </a:bodyPr>
          <a:lstStyle/>
          <a:p>
            <a:r>
              <a:rPr lang="en-US" dirty="0">
                <a:latin typeface="CalifornianFBDisplay Expert" panose="02000603080000020004" pitchFamily="2" charset="77"/>
                <a:cs typeface="Gotham Bold" pitchFamily="50" charset="0"/>
              </a:rPr>
              <a:t>Principles That Should be Incorporated in Unit Bylaws</a:t>
            </a:r>
            <a:endParaRPr lang="en-US" sz="2800" dirty="0">
              <a:latin typeface="CalifornianFBDisplay Expert" panose="02000603080000020004" pitchFamily="2" charset="77"/>
              <a:cs typeface="Gotham Bold" pitchFamily="50" charset="0"/>
            </a:endParaRPr>
          </a:p>
        </p:txBody>
      </p:sp>
      <p:sp>
        <p:nvSpPr>
          <p:cNvPr id="3" name="Content Placeholder 2"/>
          <p:cNvSpPr>
            <a:spLocks noGrp="1"/>
          </p:cNvSpPr>
          <p:nvPr>
            <p:ph idx="1"/>
          </p:nvPr>
        </p:nvSpPr>
        <p:spPr>
          <a:xfrm>
            <a:off x="1981200" y="1981199"/>
            <a:ext cx="8229600" cy="3881469"/>
          </a:xfrm>
        </p:spPr>
        <p:txBody>
          <a:bodyPr/>
          <a:lstStyle/>
          <a:p>
            <a:r>
              <a:rPr lang="en-US" dirty="0">
                <a:solidFill>
                  <a:schemeClr val="tx1"/>
                </a:solidFill>
                <a:latin typeface="CalifornianFBDisplay Expert" panose="02000603080000020004" pitchFamily="2" charset="77"/>
                <a:cs typeface="Gotham Book" pitchFamily="50" charset="0"/>
              </a:rPr>
              <a:t>Each fixed term faculty member shall be evaluated on an annual basis and informed in writing of the results of their evaluation by the unit administrator.</a:t>
            </a:r>
          </a:p>
          <a:p>
            <a:r>
              <a:rPr lang="en-US" dirty="0">
                <a:solidFill>
                  <a:schemeClr val="tx1"/>
                </a:solidFill>
                <a:latin typeface="CalifornianFBDisplay Expert" panose="02000603080000020004" pitchFamily="2" charset="77"/>
                <a:cs typeface="Gotham Book" pitchFamily="50" charset="0"/>
              </a:rPr>
              <a:t>Each unit shall have clearly formulated and relevant written performance criteria and shall provide these at the time of appointment, and subsequently as necessary, to clarify expectations.</a:t>
            </a:r>
          </a:p>
        </p:txBody>
      </p:sp>
    </p:spTree>
    <p:extLst>
      <p:ext uri="{BB962C8B-B14F-4D97-AF65-F5344CB8AC3E}">
        <p14:creationId xmlns:p14="http://schemas.microsoft.com/office/powerpoint/2010/main" val="3314537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4914" y="909606"/>
            <a:ext cx="8229600" cy="701480"/>
          </a:xfrm>
        </p:spPr>
        <p:txBody>
          <a:bodyPr>
            <a:noAutofit/>
          </a:bodyPr>
          <a:lstStyle/>
          <a:p>
            <a:r>
              <a:rPr lang="en-US" sz="3200" dirty="0">
                <a:latin typeface="CalifornianFBDisplay Expert" panose="02000603080000020004" pitchFamily="2" charset="77"/>
                <a:cs typeface="Gotham Bold" pitchFamily="50" charset="0"/>
              </a:rPr>
              <a:t>Principles That Should be Incorporated in Unit Bylaws </a:t>
            </a:r>
          </a:p>
        </p:txBody>
      </p:sp>
      <p:sp>
        <p:nvSpPr>
          <p:cNvPr id="3" name="Content Placeholder 2"/>
          <p:cNvSpPr>
            <a:spLocks noGrp="1"/>
          </p:cNvSpPr>
          <p:nvPr>
            <p:ph idx="1"/>
          </p:nvPr>
        </p:nvSpPr>
        <p:spPr>
          <a:xfrm>
            <a:off x="1981200" y="1881899"/>
            <a:ext cx="8229600" cy="4066495"/>
          </a:xfrm>
        </p:spPr>
        <p:txBody>
          <a:bodyPr/>
          <a:lstStyle/>
          <a:p>
            <a:r>
              <a:rPr lang="en-US" sz="2400" dirty="0">
                <a:solidFill>
                  <a:schemeClr val="tx1"/>
                </a:solidFill>
                <a:latin typeface="CalifornianFBDisplay Expert" panose="02000603080000020004" pitchFamily="2" charset="77"/>
                <a:cs typeface="Gotham Book" pitchFamily="50" charset="0"/>
              </a:rPr>
              <a:t>Fixed term faculty shall be informed of all factors used for evaluation, the evaluation of their performance on each of these factors and the relationship between their performance and decisions on merit salary adjustments and, if appropriate, on reappointment and promotion. </a:t>
            </a:r>
          </a:p>
          <a:p>
            <a:r>
              <a:rPr lang="en-US" sz="2400" dirty="0">
                <a:solidFill>
                  <a:schemeClr val="tx1"/>
                </a:solidFill>
                <a:latin typeface="CalifornianFBDisplay Expert" panose="02000603080000020004" pitchFamily="2" charset="77"/>
                <a:cs typeface="Gotham Book" pitchFamily="50" charset="0"/>
              </a:rPr>
              <a:t>All assigned duties should be given weight in the evaluation.</a:t>
            </a:r>
          </a:p>
          <a:p>
            <a:r>
              <a:rPr lang="en-US" sz="2400" dirty="0">
                <a:solidFill>
                  <a:schemeClr val="tx1"/>
                </a:solidFill>
                <a:latin typeface="CalifornianFBDisplay Expert" panose="02000603080000020004" pitchFamily="2" charset="77"/>
                <a:cs typeface="Gotham Book" pitchFamily="50" charset="0"/>
              </a:rPr>
              <a:t>The annual assessment shall be reflected in recommendations to the Provost's Office regarding additional appointments, reappointment, and/or promotion.</a:t>
            </a:r>
          </a:p>
          <a:p>
            <a:endParaRPr lang="en-US" sz="3200" dirty="0"/>
          </a:p>
        </p:txBody>
      </p:sp>
    </p:spTree>
    <p:extLst>
      <p:ext uri="{BB962C8B-B14F-4D97-AF65-F5344CB8AC3E}">
        <p14:creationId xmlns:p14="http://schemas.microsoft.com/office/powerpoint/2010/main" val="3549658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A96EA-12E2-024E-BBF1-4F3305A13B22}"/>
              </a:ext>
            </a:extLst>
          </p:cNvPr>
          <p:cNvSpPr>
            <a:spLocks noGrp="1"/>
          </p:cNvSpPr>
          <p:nvPr>
            <p:ph type="title"/>
          </p:nvPr>
        </p:nvSpPr>
        <p:spPr/>
        <p:txBody>
          <a:bodyPr>
            <a:normAutofit fontScale="90000"/>
          </a:bodyPr>
          <a:lstStyle/>
          <a:p>
            <a:r>
              <a:rPr lang="en-US" dirty="0">
                <a:latin typeface="CalifornianFBDisplay Expert" panose="02000603080000020004" pitchFamily="2" charset="77"/>
              </a:rPr>
              <a:t>Evaluation &amp; Impact of COVID</a:t>
            </a:r>
          </a:p>
        </p:txBody>
      </p:sp>
      <p:sp>
        <p:nvSpPr>
          <p:cNvPr id="3" name="Content Placeholder 2">
            <a:extLst>
              <a:ext uri="{FF2B5EF4-FFF2-40B4-BE49-F238E27FC236}">
                <a16:creationId xmlns:a16="http://schemas.microsoft.com/office/drawing/2014/main" id="{38CFDCFF-1DED-8C47-B25B-6CB1D6B0E54C}"/>
              </a:ext>
            </a:extLst>
          </p:cNvPr>
          <p:cNvSpPr>
            <a:spLocks noGrp="1"/>
          </p:cNvSpPr>
          <p:nvPr>
            <p:ph idx="1"/>
          </p:nvPr>
        </p:nvSpPr>
        <p:spPr/>
        <p:txBody>
          <a:bodyPr/>
          <a:lstStyle/>
          <a:p>
            <a:r>
              <a:rPr lang="en-US" sz="2400" dirty="0">
                <a:latin typeface="CalifornianFBDisplay Expert" panose="02000603080000020004" pitchFamily="2" charset="77"/>
              </a:rPr>
              <a:t>COVID Impact statement - The purpose is to acknowledge that faculty and academic staff (</a:t>
            </a:r>
            <a:r>
              <a:rPr lang="en-US" sz="2400" dirty="0" err="1">
                <a:latin typeface="CalifornianFBDisplay Expert" panose="02000603080000020004" pitchFamily="2" charset="77"/>
              </a:rPr>
              <a:t>fas</a:t>
            </a:r>
            <a:r>
              <a:rPr lang="en-US" sz="2400" dirty="0">
                <a:latin typeface="CalifornianFBDisplay Expert" panose="02000603080000020004" pitchFamily="2" charset="77"/>
              </a:rPr>
              <a:t>) at MSU have encountered varied challenges due to the pandemic. </a:t>
            </a:r>
          </a:p>
          <a:p>
            <a:endParaRPr lang="en-US" sz="2400" dirty="0">
              <a:latin typeface="CalifornianFBDisplay Expert" panose="02000603080000020004" pitchFamily="2" charset="77"/>
            </a:endParaRPr>
          </a:p>
          <a:p>
            <a:r>
              <a:rPr lang="en-US" sz="2400" dirty="0">
                <a:latin typeface="CalifornianFBDisplay Expert" panose="02000603080000020004" pitchFamily="2" charset="77"/>
              </a:rPr>
              <a:t>Guidelines for FAS on writing a COVID-19 impact statement that may be submitted to their unit administrator as part of their activity report for annual review, and to internal and external reviewers upon promotion appointment assessments.</a:t>
            </a:r>
          </a:p>
          <a:p>
            <a:endParaRPr lang="en-US" sz="2400" dirty="0">
              <a:latin typeface="CalifornianFBDisplay Expert" panose="02000603080000020004" pitchFamily="2" charset="77"/>
            </a:endParaRPr>
          </a:p>
          <a:p>
            <a:r>
              <a:rPr lang="en-US" sz="2400" dirty="0">
                <a:latin typeface="CalifornianFBDisplay Expert" panose="02000603080000020004" pitchFamily="2" charset="77"/>
              </a:rPr>
              <a:t>Prompts for considering what to include in the impact statement.</a:t>
            </a:r>
          </a:p>
        </p:txBody>
      </p:sp>
    </p:spTree>
    <p:extLst>
      <p:ext uri="{BB962C8B-B14F-4D97-AF65-F5344CB8AC3E}">
        <p14:creationId xmlns:p14="http://schemas.microsoft.com/office/powerpoint/2010/main" val="985142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B5C2-5A59-2C41-8A7F-B097809913AB}"/>
              </a:ext>
            </a:extLst>
          </p:cNvPr>
          <p:cNvSpPr>
            <a:spLocks noGrp="1"/>
          </p:cNvSpPr>
          <p:nvPr>
            <p:ph type="title"/>
          </p:nvPr>
        </p:nvSpPr>
        <p:spPr/>
        <p:txBody>
          <a:bodyPr>
            <a:normAutofit fontScale="90000"/>
          </a:bodyPr>
          <a:lstStyle/>
          <a:p>
            <a:r>
              <a:rPr lang="en-US" dirty="0">
                <a:latin typeface="CalifornianFBDisplay Expert" panose="02000603080000020004" pitchFamily="2" charset="77"/>
              </a:rPr>
              <a:t>How to Use a COVID Impact Statement</a:t>
            </a:r>
          </a:p>
        </p:txBody>
      </p:sp>
      <p:sp>
        <p:nvSpPr>
          <p:cNvPr id="3" name="Content Placeholder 2">
            <a:extLst>
              <a:ext uri="{FF2B5EF4-FFF2-40B4-BE49-F238E27FC236}">
                <a16:creationId xmlns:a16="http://schemas.microsoft.com/office/drawing/2014/main" id="{A38FBBF5-4067-984B-B6F1-AE61ABC9FAE8}"/>
              </a:ext>
            </a:extLst>
          </p:cNvPr>
          <p:cNvSpPr>
            <a:spLocks noGrp="1"/>
          </p:cNvSpPr>
          <p:nvPr>
            <p:ph idx="1"/>
          </p:nvPr>
        </p:nvSpPr>
        <p:spPr/>
        <p:txBody>
          <a:bodyPr/>
          <a:lstStyle/>
          <a:p>
            <a:r>
              <a:rPr lang="en-US" sz="2400" dirty="0">
                <a:latin typeface="CalifornianFBDisplay Expert" panose="02000603080000020004" pitchFamily="2" charset="77"/>
              </a:rPr>
              <a:t>Broad discussions within disciplines and academic units need to be facilitated to explore how the discipline(s) has been impacted by the pandemic and what opportunities for program growth and scholarship were not possible to inform the context of how to judge accomplishments.</a:t>
            </a:r>
          </a:p>
          <a:p>
            <a:pPr marL="0" indent="0">
              <a:buNone/>
            </a:pPr>
            <a:endParaRPr lang="en-US" sz="2400" dirty="0">
              <a:latin typeface="CalifornianFBDisplay Expert" panose="02000603080000020004" pitchFamily="2" charset="77"/>
            </a:endParaRPr>
          </a:p>
          <a:p>
            <a:r>
              <a:rPr lang="en-US" sz="2400" dirty="0">
                <a:latin typeface="CalifornianFBDisplay Expert" panose="02000603080000020004" pitchFamily="2" charset="77"/>
              </a:rPr>
              <a:t>The impact statement provided by a FAS member is accepted as valid because they are a trusted member of the scholarly community.</a:t>
            </a:r>
          </a:p>
          <a:p>
            <a:pPr marL="457200" indent="-457200">
              <a:buAutoNum type="arabicPeriod"/>
            </a:pPr>
            <a:endParaRPr lang="en-US" sz="2400" dirty="0">
              <a:latin typeface="CalifornianFBDisplay Expert" panose="02000603080000020004" pitchFamily="2" charset="77"/>
            </a:endParaRPr>
          </a:p>
          <a:p>
            <a:r>
              <a:rPr lang="en-US" sz="2400" dirty="0">
                <a:latin typeface="CalifornianFBDisplay Expert" panose="02000603080000020004" pitchFamily="2" charset="77"/>
              </a:rPr>
              <a:t>Each impact statement is equally valued .</a:t>
            </a:r>
          </a:p>
          <a:p>
            <a:pPr marL="457200" indent="-457200">
              <a:buAutoNum type="arabicPeriod"/>
            </a:pPr>
            <a:endParaRPr lang="en-US" sz="2000" dirty="0"/>
          </a:p>
          <a:p>
            <a:pPr marL="457200" indent="-457200">
              <a:buAutoNum type="arabicPeriod"/>
            </a:pPr>
            <a:endParaRPr lang="en-US" sz="2000" dirty="0"/>
          </a:p>
          <a:p>
            <a:endParaRPr lang="en-US" sz="2000" dirty="0"/>
          </a:p>
          <a:p>
            <a:endParaRPr lang="en-US" dirty="0"/>
          </a:p>
        </p:txBody>
      </p:sp>
    </p:spTree>
    <p:extLst>
      <p:ext uri="{BB962C8B-B14F-4D97-AF65-F5344CB8AC3E}">
        <p14:creationId xmlns:p14="http://schemas.microsoft.com/office/powerpoint/2010/main" val="3128553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1BBAB-E808-1E4E-B766-4F15CAAB89B1}"/>
              </a:ext>
            </a:extLst>
          </p:cNvPr>
          <p:cNvSpPr>
            <a:spLocks noGrp="1"/>
          </p:cNvSpPr>
          <p:nvPr>
            <p:ph type="title"/>
          </p:nvPr>
        </p:nvSpPr>
        <p:spPr/>
        <p:txBody>
          <a:bodyPr>
            <a:normAutofit fontScale="90000"/>
          </a:bodyPr>
          <a:lstStyle/>
          <a:p>
            <a:r>
              <a:rPr lang="en-US" dirty="0">
                <a:latin typeface="CalifornianFBDisplay Expert" panose="02000603080000020004" pitchFamily="2" charset="77"/>
              </a:rPr>
              <a:t>How to Use a COVID Impact Statement (1 of 2)</a:t>
            </a:r>
          </a:p>
        </p:txBody>
      </p:sp>
      <p:sp>
        <p:nvSpPr>
          <p:cNvPr id="3" name="Content Placeholder 2">
            <a:extLst>
              <a:ext uri="{FF2B5EF4-FFF2-40B4-BE49-F238E27FC236}">
                <a16:creationId xmlns:a16="http://schemas.microsoft.com/office/drawing/2014/main" id="{15FD446D-9D42-E64F-8B58-1631FAF454FC}"/>
              </a:ext>
            </a:extLst>
          </p:cNvPr>
          <p:cNvSpPr>
            <a:spLocks noGrp="1"/>
          </p:cNvSpPr>
          <p:nvPr>
            <p:ph idx="1"/>
          </p:nvPr>
        </p:nvSpPr>
        <p:spPr/>
        <p:txBody>
          <a:bodyPr/>
          <a:lstStyle/>
          <a:p>
            <a:r>
              <a:rPr lang="en-US" sz="2400" dirty="0">
                <a:latin typeface="CalifornianFBDisplay Expert" panose="02000603080000020004" pitchFamily="2" charset="77"/>
              </a:rPr>
              <a:t>Impact of the pandemic may be accelerating as well as decelerating and may change over time.</a:t>
            </a:r>
          </a:p>
          <a:p>
            <a:pPr marL="0" indent="0">
              <a:buNone/>
            </a:pPr>
            <a:endParaRPr lang="en-US" sz="2400" dirty="0">
              <a:latin typeface="CalifornianFBDisplay Expert" panose="02000603080000020004" pitchFamily="2" charset="77"/>
            </a:endParaRPr>
          </a:p>
          <a:p>
            <a:r>
              <a:rPr lang="en-US" sz="2400" dirty="0">
                <a:latin typeface="CalifornianFBDisplay Expert" panose="02000603080000020004" pitchFamily="2" charset="77"/>
              </a:rPr>
              <a:t>Under such extraordinary times, the work that is produced can still be evaluated based on quality and relevance to increasing knowledge and understanding rather than on quantity of work. </a:t>
            </a:r>
          </a:p>
          <a:p>
            <a:pPr marL="0" indent="0">
              <a:buNone/>
            </a:pPr>
            <a:endParaRPr lang="en-US" sz="2400" dirty="0">
              <a:latin typeface="CalifornianFBDisplay Expert" panose="02000603080000020004" pitchFamily="2" charset="77"/>
            </a:endParaRPr>
          </a:p>
          <a:p>
            <a:r>
              <a:rPr lang="en-US" sz="2400" dirty="0">
                <a:latin typeface="CalifornianFBDisplay Expert" panose="02000603080000020004" pitchFamily="2" charset="77"/>
              </a:rPr>
              <a:t>Assessments about annual reviews, reappointment, and  promotion must be made on the information provided by the FAS member. While a COVID impact statement is not required, impact that is not documented cannot be considered in assessments.</a:t>
            </a:r>
          </a:p>
          <a:p>
            <a:endParaRPr lang="en-US" sz="2000" dirty="0"/>
          </a:p>
        </p:txBody>
      </p:sp>
    </p:spTree>
    <p:extLst>
      <p:ext uri="{BB962C8B-B14F-4D97-AF65-F5344CB8AC3E}">
        <p14:creationId xmlns:p14="http://schemas.microsoft.com/office/powerpoint/2010/main" val="2812551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4EDA0-0ADF-B44F-A104-5048AEFF05BF}"/>
              </a:ext>
            </a:extLst>
          </p:cNvPr>
          <p:cNvSpPr>
            <a:spLocks noGrp="1"/>
          </p:cNvSpPr>
          <p:nvPr>
            <p:ph type="title"/>
          </p:nvPr>
        </p:nvSpPr>
        <p:spPr/>
        <p:txBody>
          <a:bodyPr>
            <a:normAutofit fontScale="90000"/>
          </a:bodyPr>
          <a:lstStyle/>
          <a:p>
            <a:r>
              <a:rPr lang="en-US" dirty="0">
                <a:latin typeface="CalifornianFBDisplay Expert" panose="02000603080000020004" pitchFamily="2" charset="77"/>
              </a:rPr>
              <a:t>How to Use a COVID Impact Statement (2 of 2)</a:t>
            </a:r>
          </a:p>
        </p:txBody>
      </p:sp>
      <p:sp>
        <p:nvSpPr>
          <p:cNvPr id="3" name="Content Placeholder 2">
            <a:extLst>
              <a:ext uri="{FF2B5EF4-FFF2-40B4-BE49-F238E27FC236}">
                <a16:creationId xmlns:a16="http://schemas.microsoft.com/office/drawing/2014/main" id="{5B8CAEBA-2B9E-C849-9326-6607812ED103}"/>
              </a:ext>
            </a:extLst>
          </p:cNvPr>
          <p:cNvSpPr>
            <a:spLocks noGrp="1"/>
          </p:cNvSpPr>
          <p:nvPr>
            <p:ph idx="1"/>
          </p:nvPr>
        </p:nvSpPr>
        <p:spPr/>
        <p:txBody>
          <a:bodyPr/>
          <a:lstStyle/>
          <a:p>
            <a:r>
              <a:rPr lang="en-US" dirty="0">
                <a:latin typeface="CalifornianFBDisplay Expert" panose="02000603080000020004" pitchFamily="2" charset="77"/>
              </a:rPr>
              <a:t>Value-based categories like sharing information, expanding opportunities of others, and mentoring/stewardship may be applied to activity reports and impact statements to allow FAS to share the multiple ways learning, teaching, and knowing have occurred to indicate how FAS have been doing valuable, adaptive, human-based work in other new and perhaps non-traditional ways.</a:t>
            </a:r>
          </a:p>
        </p:txBody>
      </p:sp>
    </p:spTree>
    <p:extLst>
      <p:ext uri="{BB962C8B-B14F-4D97-AF65-F5344CB8AC3E}">
        <p14:creationId xmlns:p14="http://schemas.microsoft.com/office/powerpoint/2010/main" val="4034501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937243"/>
            <a:ext cx="8229600" cy="917021"/>
          </a:xfrm>
        </p:spPr>
        <p:txBody>
          <a:bodyPr>
            <a:noAutofit/>
          </a:bodyPr>
          <a:lstStyle/>
          <a:p>
            <a:r>
              <a:rPr lang="en-US" dirty="0">
                <a:latin typeface="CalifornianFBDisplay Expert" panose="02000603080000020004" pitchFamily="2" charset="77"/>
                <a:cs typeface="Gotham Bold" pitchFamily="50" charset="0"/>
              </a:rPr>
              <a:t>Promotion of Fixed Term Faculty :  Guiding Principles</a:t>
            </a:r>
          </a:p>
        </p:txBody>
      </p:sp>
      <p:sp>
        <p:nvSpPr>
          <p:cNvPr id="3" name="Content Placeholder 2"/>
          <p:cNvSpPr>
            <a:spLocks noGrp="1"/>
          </p:cNvSpPr>
          <p:nvPr>
            <p:ph idx="1"/>
          </p:nvPr>
        </p:nvSpPr>
        <p:spPr>
          <a:xfrm>
            <a:off x="1981200" y="2278807"/>
            <a:ext cx="8229600" cy="4066495"/>
          </a:xfrm>
        </p:spPr>
        <p:txBody>
          <a:bodyPr/>
          <a:lstStyle/>
          <a:p>
            <a:r>
              <a:rPr lang="en-US" sz="2400" dirty="0">
                <a:solidFill>
                  <a:schemeClr val="tx1"/>
                </a:solidFill>
                <a:latin typeface="CalifornianFBDisplay Expert" panose="02000603080000020004" pitchFamily="2" charset="77"/>
                <a:cs typeface="Gotham Book" pitchFamily="50" charset="0"/>
              </a:rPr>
              <a:t>The recognition that comes from being promoted through the academic ranks should be available to </a:t>
            </a:r>
            <a:r>
              <a:rPr lang="en-US" sz="2400" b="1" dirty="0">
                <a:solidFill>
                  <a:schemeClr val="tx1"/>
                </a:solidFill>
                <a:latin typeface="CalifornianFBDisplay Expert" panose="02000603080000020004" pitchFamily="2" charset="77"/>
                <a:cs typeface="Gotham Book" pitchFamily="50" charset="0"/>
              </a:rPr>
              <a:t>all</a:t>
            </a:r>
            <a:r>
              <a:rPr lang="en-US" sz="2400" dirty="0">
                <a:solidFill>
                  <a:schemeClr val="tx1"/>
                </a:solidFill>
                <a:latin typeface="CalifornianFBDisplay Expert" panose="02000603080000020004" pitchFamily="2" charset="77"/>
                <a:cs typeface="Gotham Book" pitchFamily="50" charset="0"/>
              </a:rPr>
              <a:t> whose performance warrants it.</a:t>
            </a:r>
          </a:p>
          <a:p>
            <a:r>
              <a:rPr lang="en-US" sz="2400" dirty="0">
                <a:solidFill>
                  <a:schemeClr val="tx1"/>
                </a:solidFill>
                <a:latin typeface="CalifornianFBDisplay Expert" panose="02000603080000020004" pitchFamily="2" charset="77"/>
                <a:cs typeface="Gotham Book" pitchFamily="50" charset="0"/>
              </a:rPr>
              <a:t>A fixed term faculty member's level of accomplishment, even if limited to a narrow range of duties (e.g. only teaching), should reflect the same level of accomplishment for that set of duties as is required for a tenure system faculty member being promoted to the same rank</a:t>
            </a:r>
            <a:r>
              <a:rPr lang="en-US" sz="2400" dirty="0">
                <a:latin typeface="CalifornianFBDisplay Expert" panose="02000603080000020004" pitchFamily="2" charset="77"/>
                <a:cs typeface="Gotham Book" pitchFamily="50" charset="0"/>
              </a:rPr>
              <a:t>.</a:t>
            </a:r>
          </a:p>
        </p:txBody>
      </p:sp>
    </p:spTree>
    <p:extLst>
      <p:ext uri="{BB962C8B-B14F-4D97-AF65-F5344CB8AC3E}">
        <p14:creationId xmlns:p14="http://schemas.microsoft.com/office/powerpoint/2010/main" val="813887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fornianFBDisplay Expert" panose="02000603080000020004" pitchFamily="2" charset="77"/>
                <a:cs typeface="Gotham Bold" pitchFamily="50" charset="0"/>
              </a:rPr>
              <a:t>THE REVIEW PROCESS</a:t>
            </a:r>
          </a:p>
        </p:txBody>
      </p:sp>
      <p:graphicFrame>
        <p:nvGraphicFramePr>
          <p:cNvPr id="5" name="Content Placeholder 4" descr="Department level committee makes recommendation to chair or school director.  &#10;&#10;Chair independently makes a recommendation to the dean. &#10;&#10;The dean is advised by a college review committee. &#10;&#10;The dean independently makes a recommendation to the provost. "/>
          <p:cNvGraphicFramePr>
            <a:graphicFrameLocks noGrp="1"/>
          </p:cNvGraphicFramePr>
          <p:nvPr>
            <p:ph idx="1"/>
            <p:extLst>
              <p:ext uri="{D42A27DB-BD31-4B8C-83A1-F6EECF244321}">
                <p14:modId xmlns:p14="http://schemas.microsoft.com/office/powerpoint/2010/main" val="1178299169"/>
              </p:ext>
            </p:extLst>
          </p:nvPr>
        </p:nvGraphicFramePr>
        <p:xfrm>
          <a:off x="1981200" y="2059669"/>
          <a:ext cx="8229600" cy="4066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3514"/>
            <a:ext cx="10972800" cy="792669"/>
          </a:xfrm>
        </p:spPr>
        <p:txBody>
          <a:bodyPr>
            <a:normAutofit fontScale="90000"/>
          </a:bodyPr>
          <a:lstStyle/>
          <a:p>
            <a:r>
              <a:rPr lang="en-US" dirty="0">
                <a:latin typeface="CalifornianFBDisplay Expert" panose="02000603080000020004" pitchFamily="2" charset="77"/>
                <a:cs typeface="Gotham Bold" pitchFamily="50" charset="0"/>
              </a:rPr>
              <a:t>THE REVIEW PROCESS (continued)</a:t>
            </a:r>
            <a:br>
              <a:rPr lang="en-US" dirty="0">
                <a:latin typeface="CalifornianFBDisplay Expert" panose="02000603080000020004" pitchFamily="2" charset="77"/>
                <a:cs typeface="Gotham Bold" pitchFamily="50" charset="0"/>
              </a:rPr>
            </a:br>
            <a:endParaRPr lang="en-US" dirty="0">
              <a:latin typeface="CalifornianFBDisplay Expert" panose="02000603080000020004" pitchFamily="2" charset="77"/>
              <a:cs typeface="Gotham Bold" pitchFamily="50" charset="0"/>
            </a:endParaRPr>
          </a:p>
        </p:txBody>
      </p:sp>
      <p:graphicFrame>
        <p:nvGraphicFramePr>
          <p:cNvPr id="5" name="Content Placeholder 4" descr="Representatives of the provost meet with each dean - Associate Provost AHR, SVPRGS, and a distinguished MSU Faculty member - to review each case. &#10;&#10;Provost meets with representatives and formulates recommendations for President and Board of Trustees. "/>
          <p:cNvGraphicFramePr>
            <a:graphicFrameLocks noGrp="1"/>
          </p:cNvGraphicFramePr>
          <p:nvPr>
            <p:ph idx="1"/>
            <p:extLst>
              <p:ext uri="{D42A27DB-BD31-4B8C-83A1-F6EECF244321}">
                <p14:modId xmlns:p14="http://schemas.microsoft.com/office/powerpoint/2010/main" val="660648415"/>
              </p:ext>
            </p:extLst>
          </p:nvPr>
        </p:nvGraphicFramePr>
        <p:xfrm>
          <a:off x="1981200" y="2059669"/>
          <a:ext cx="8229600" cy="40664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3958"/>
            <a:ext cx="8686800" cy="480233"/>
          </a:xfrm>
        </p:spPr>
        <p:txBody>
          <a:bodyPr>
            <a:normAutofit fontScale="90000"/>
          </a:bodyPr>
          <a:lstStyle/>
          <a:p>
            <a:pPr algn="ctr">
              <a:defRPr/>
            </a:pPr>
            <a:r>
              <a:rPr lang="en-US" b="1" dirty="0">
                <a:solidFill>
                  <a:srgbClr val="0C533A"/>
                </a:solidFill>
                <a:latin typeface="CalifornianFBDisplay Expert" panose="02000603080000020004" pitchFamily="2" charset="77"/>
              </a:rPr>
              <a:t>Fixed-Term Faculty at MSU</a:t>
            </a:r>
          </a:p>
        </p:txBody>
      </p:sp>
      <p:sp>
        <p:nvSpPr>
          <p:cNvPr id="3" name="Content Placeholder 2"/>
          <p:cNvSpPr>
            <a:spLocks noGrp="1"/>
          </p:cNvSpPr>
          <p:nvPr>
            <p:ph idx="1"/>
          </p:nvPr>
        </p:nvSpPr>
        <p:spPr>
          <a:xfrm>
            <a:off x="1981200" y="1244191"/>
            <a:ext cx="8229600" cy="4225925"/>
          </a:xfrm>
        </p:spPr>
        <p:txBody>
          <a:bodyPr/>
          <a:lstStyle/>
          <a:p>
            <a:pPr marL="0" indent="0">
              <a:buNone/>
              <a:defRPr/>
            </a:pPr>
            <a:r>
              <a:rPr lang="en-US" sz="2400" dirty="0">
                <a:latin typeface="CalifornianFBDisplay Expert" panose="02000603080000020004" pitchFamily="2" charset="77"/>
              </a:rPr>
              <a:t>Range of appointment types: foci on teaching, research, and/or service and outreach</a:t>
            </a:r>
          </a:p>
          <a:p>
            <a:pPr lvl="1">
              <a:defRPr/>
            </a:pPr>
            <a:endParaRPr lang="en-US" sz="2000" dirty="0">
              <a:solidFill>
                <a:srgbClr val="FF0000"/>
              </a:solidFill>
            </a:endParaRPr>
          </a:p>
        </p:txBody>
      </p:sp>
      <p:graphicFrame>
        <p:nvGraphicFramePr>
          <p:cNvPr id="7" name="Chart 6" descr="Chart displaying the trend in the number of tenure system faculty and fixed-term faculty from 2009 through 2019.">
            <a:extLst>
              <a:ext uri="{FF2B5EF4-FFF2-40B4-BE49-F238E27FC236}">
                <a16:creationId xmlns:a16="http://schemas.microsoft.com/office/drawing/2014/main" id="{C31A865D-1F69-472B-BEF1-B3C1A208B672}"/>
              </a:ext>
            </a:extLst>
          </p:cNvPr>
          <p:cNvGraphicFramePr>
            <a:graphicFrameLocks/>
          </p:cNvGraphicFramePr>
          <p:nvPr/>
        </p:nvGraphicFramePr>
        <p:xfrm>
          <a:off x="2743200" y="2001423"/>
          <a:ext cx="6400800" cy="42259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2357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EC262-2B32-D144-B225-B02DD91B9192}"/>
              </a:ext>
            </a:extLst>
          </p:cNvPr>
          <p:cNvSpPr>
            <a:spLocks noGrp="1"/>
          </p:cNvSpPr>
          <p:nvPr>
            <p:ph type="title"/>
          </p:nvPr>
        </p:nvSpPr>
        <p:spPr/>
        <p:txBody>
          <a:bodyPr>
            <a:normAutofit fontScale="90000"/>
          </a:bodyPr>
          <a:lstStyle/>
          <a:p>
            <a:r>
              <a:rPr lang="en-US" dirty="0">
                <a:latin typeface="CalifornianFBDisplay Expert" panose="02000603080000020004" pitchFamily="2" charset="77"/>
              </a:rPr>
              <a:t>Annual Evaluation &amp; Promotion in the fixed term system</a:t>
            </a:r>
          </a:p>
        </p:txBody>
      </p:sp>
      <p:sp>
        <p:nvSpPr>
          <p:cNvPr id="3" name="Content Placeholder 2">
            <a:extLst>
              <a:ext uri="{FF2B5EF4-FFF2-40B4-BE49-F238E27FC236}">
                <a16:creationId xmlns:a16="http://schemas.microsoft.com/office/drawing/2014/main" id="{ED708A9F-A0DF-0941-83B7-A6875E2CD820}"/>
              </a:ext>
            </a:extLst>
          </p:cNvPr>
          <p:cNvSpPr>
            <a:spLocks noGrp="1"/>
          </p:cNvSpPr>
          <p:nvPr>
            <p:ph idx="1"/>
          </p:nvPr>
        </p:nvSpPr>
        <p:spPr/>
        <p:txBody>
          <a:bodyPr/>
          <a:lstStyle/>
          <a:p>
            <a:pPr marL="0" indent="0">
              <a:buNone/>
            </a:pPr>
            <a:r>
              <a:rPr lang="en-US" dirty="0">
                <a:latin typeface="CalifornianFBDisplay Expert" panose="02000603080000020004" pitchFamily="2" charset="77"/>
              </a:rPr>
              <a:t>Please feel free to reach out to the Academic Human Resources team:</a:t>
            </a:r>
          </a:p>
          <a:p>
            <a:pPr marL="0" indent="0">
              <a:buNone/>
            </a:pPr>
            <a:endParaRPr lang="en-US" dirty="0"/>
          </a:p>
          <a:p>
            <a:pPr marL="0" indent="0">
              <a:buNone/>
            </a:pPr>
            <a:r>
              <a:rPr lang="en-US" dirty="0">
                <a:latin typeface="CalifornianFBDisplay Expert" panose="02000603080000020004" pitchFamily="2" charset="77"/>
              </a:rPr>
              <a:t>Suzanne Lang </a:t>
            </a:r>
            <a:r>
              <a:rPr lang="en-US" dirty="0">
                <a:latin typeface="CalifornianFBDisplay Expert" panose="02000603080000020004" pitchFamily="2" charset="77"/>
                <a:hlinkClick r:id="rId3"/>
              </a:rPr>
              <a:t>langsu@msu.edu</a:t>
            </a:r>
            <a:endParaRPr lang="en-US" dirty="0">
              <a:latin typeface="CalifornianFBDisplay Expert" panose="02000603080000020004" pitchFamily="2" charset="77"/>
            </a:endParaRPr>
          </a:p>
          <a:p>
            <a:pPr marL="0" indent="0">
              <a:buNone/>
            </a:pPr>
            <a:r>
              <a:rPr lang="en-US" dirty="0">
                <a:latin typeface="CalifornianFBDisplay Expert" panose="02000603080000020004" pitchFamily="2" charset="77"/>
              </a:rPr>
              <a:t>Kathy Lewless </a:t>
            </a:r>
            <a:r>
              <a:rPr lang="en-US" dirty="0">
                <a:latin typeface="CalifornianFBDisplay Expert" panose="02000603080000020004" pitchFamily="2" charset="77"/>
                <a:hlinkClick r:id="rId4"/>
              </a:rPr>
              <a:t>lewlessk@msu.edu</a:t>
            </a:r>
            <a:endParaRPr lang="en-US" dirty="0">
              <a:latin typeface="CalifornianFBDisplay Expert" panose="02000603080000020004" pitchFamily="2" charset="77"/>
            </a:endParaRPr>
          </a:p>
          <a:p>
            <a:pPr marL="0" indent="0">
              <a:buNone/>
            </a:pPr>
            <a:r>
              <a:rPr lang="en-US" dirty="0">
                <a:latin typeface="CalifornianFBDisplay Expert" panose="02000603080000020004" pitchFamily="2" charset="77"/>
              </a:rPr>
              <a:t>Melissa Sortman </a:t>
            </a:r>
            <a:r>
              <a:rPr lang="en-US" dirty="0">
                <a:latin typeface="CalifornianFBDisplay Expert" panose="02000603080000020004" pitchFamily="2" charset="77"/>
                <a:hlinkClick r:id="rId5"/>
              </a:rPr>
              <a:t>sortmanm@msu.edu</a:t>
            </a:r>
            <a:endParaRPr lang="en-US" dirty="0">
              <a:latin typeface="CalifornianFBDisplay Expert" panose="02000603080000020004" pitchFamily="2" charset="77"/>
            </a:endParaRPr>
          </a:p>
          <a:p>
            <a:pPr marL="0" indent="0">
              <a:buNone/>
            </a:pPr>
            <a:r>
              <a:rPr lang="en-US" dirty="0">
                <a:latin typeface="CalifornianFBDisplay Expert" panose="02000603080000020004" pitchFamily="2" charset="77"/>
              </a:rPr>
              <a:t>Jennie Yelvington </a:t>
            </a:r>
            <a:r>
              <a:rPr lang="en-US" dirty="0">
                <a:latin typeface="CalifornianFBDisplay Expert" panose="02000603080000020004" pitchFamily="2" charset="77"/>
                <a:hlinkClick r:id="rId6"/>
              </a:rPr>
              <a:t>petrovi8@msu.edu</a:t>
            </a:r>
            <a:r>
              <a:rPr lang="en-US" dirty="0">
                <a:latin typeface="CalifornianFBDisplay Expert" panose="02000603080000020004" pitchFamily="2" charset="77"/>
              </a:rPr>
              <a:t>  </a:t>
            </a:r>
          </a:p>
          <a:p>
            <a:pPr marL="0" indent="0">
              <a:buNone/>
            </a:pPr>
            <a:r>
              <a:rPr lang="en-US" dirty="0">
                <a:latin typeface="CalifornianFBDisplay Expert" panose="02000603080000020004" pitchFamily="2" charset="77"/>
              </a:rPr>
              <a:t>Kara Yermak </a:t>
            </a:r>
            <a:r>
              <a:rPr lang="en-US" dirty="0">
                <a:latin typeface="CalifornianFBDisplay Expert" panose="02000603080000020004" pitchFamily="2" charset="77"/>
                <a:hlinkClick r:id="rId7"/>
              </a:rPr>
              <a:t>burtkara@msu.edu</a:t>
            </a:r>
            <a:endParaRPr lang="en-US" dirty="0">
              <a:latin typeface="CalifornianFBDisplay Expert" panose="02000603080000020004" pitchFamily="2" charset="77"/>
            </a:endParaRP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17295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1108F6F-9078-45F6-BAB2-EAE505091491}"/>
              </a:ext>
            </a:extLst>
          </p:cNvPr>
          <p:cNvSpPr>
            <a:spLocks noGrp="1"/>
          </p:cNvSpPr>
          <p:nvPr>
            <p:ph type="ctrTitle"/>
          </p:nvPr>
        </p:nvSpPr>
        <p:spPr>
          <a:xfrm>
            <a:off x="2209799" y="381001"/>
            <a:ext cx="7772400" cy="1470025"/>
          </a:xfrm>
        </p:spPr>
        <p:txBody>
          <a:bodyPr/>
          <a:lstStyle/>
          <a:p>
            <a:r>
              <a:rPr lang="en-US" sz="3600" b="1" dirty="0">
                <a:solidFill>
                  <a:srgbClr val="18453B"/>
                </a:solidFill>
                <a:latin typeface="CalifornianFBDisplay Expert" panose="02000603080000020004" pitchFamily="2" charset="77"/>
              </a:rPr>
              <a:t>Fixed Term Faculty</a:t>
            </a:r>
          </a:p>
        </p:txBody>
      </p:sp>
      <p:pic>
        <p:nvPicPr>
          <p:cNvPr id="5" name="Picture 4" descr="Chart showing trend of Full time, Part Time, HP, and NSCL/FRIB faculty from 1997-2016."/>
          <p:cNvPicPr>
            <a:picLocks noChangeAspect="1"/>
          </p:cNvPicPr>
          <p:nvPr/>
        </p:nvPicPr>
        <p:blipFill rotWithShape="1">
          <a:blip r:embed="rId2"/>
          <a:srcRect l="28523" t="26408" r="19933" b="10322"/>
          <a:stretch/>
        </p:blipFill>
        <p:spPr>
          <a:xfrm>
            <a:off x="2376408" y="1524000"/>
            <a:ext cx="7439185" cy="4572000"/>
          </a:xfrm>
          <a:prstGeom prst="rect">
            <a:avLst/>
          </a:prstGeom>
        </p:spPr>
      </p:pic>
    </p:spTree>
    <p:extLst>
      <p:ext uri="{BB962C8B-B14F-4D97-AF65-F5344CB8AC3E}">
        <p14:creationId xmlns:p14="http://schemas.microsoft.com/office/powerpoint/2010/main" val="2341184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5D2C13-696B-4840-8F6D-72A4FA53D48B}"/>
              </a:ext>
            </a:extLst>
          </p:cNvPr>
          <p:cNvSpPr>
            <a:spLocks noGrp="1"/>
          </p:cNvSpPr>
          <p:nvPr>
            <p:ph type="title"/>
          </p:nvPr>
        </p:nvSpPr>
        <p:spPr>
          <a:xfrm>
            <a:off x="1676400" y="838201"/>
            <a:ext cx="8686800" cy="480233"/>
          </a:xfrm>
        </p:spPr>
        <p:txBody>
          <a:bodyPr>
            <a:normAutofit fontScale="90000"/>
          </a:bodyPr>
          <a:lstStyle/>
          <a:p>
            <a:pPr algn="ctr"/>
            <a:r>
              <a:rPr lang="en-US" b="1" dirty="0">
                <a:latin typeface="CalifornianFBDisplay Expert" panose="02000603080000020004" pitchFamily="2" charset="77"/>
              </a:rPr>
              <a:t>Demographics</a:t>
            </a:r>
            <a:br>
              <a:rPr lang="en-US" dirty="0"/>
            </a:br>
            <a:endParaRPr lang="en-US" dirty="0"/>
          </a:p>
        </p:txBody>
      </p:sp>
      <p:graphicFrame>
        <p:nvGraphicFramePr>
          <p:cNvPr id="4" name="Chart 3" descr="Chart showing Fixed-Term Faculty by Gender in 2000, 2009, and 2019.  ">
            <a:extLst>
              <a:ext uri="{FF2B5EF4-FFF2-40B4-BE49-F238E27FC236}">
                <a16:creationId xmlns:a16="http://schemas.microsoft.com/office/drawing/2014/main" id="{527F5E83-A29A-4CF4-AE00-029C0A153F29}"/>
              </a:ext>
            </a:extLst>
          </p:cNvPr>
          <p:cNvGraphicFramePr>
            <a:graphicFrameLocks/>
          </p:cNvGraphicFramePr>
          <p:nvPr/>
        </p:nvGraphicFramePr>
        <p:xfrm>
          <a:off x="2552700" y="1143001"/>
          <a:ext cx="7086600" cy="51271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1080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435D066-BE29-405E-9182-AFA01C775BFA}"/>
              </a:ext>
            </a:extLst>
          </p:cNvPr>
          <p:cNvSpPr>
            <a:spLocks noGrp="1"/>
          </p:cNvSpPr>
          <p:nvPr>
            <p:ph type="ctrTitle"/>
          </p:nvPr>
        </p:nvSpPr>
        <p:spPr>
          <a:xfrm>
            <a:off x="2296886" y="76201"/>
            <a:ext cx="7772400" cy="1470025"/>
          </a:xfrm>
        </p:spPr>
        <p:txBody>
          <a:bodyPr/>
          <a:lstStyle/>
          <a:p>
            <a:r>
              <a:rPr lang="en-US" sz="3200" b="1" dirty="0">
                <a:solidFill>
                  <a:srgbClr val="18453B"/>
                </a:solidFill>
                <a:latin typeface="CalifornianFBDisplay Expert" panose="02000603080000020004" pitchFamily="2" charset="77"/>
              </a:rPr>
              <a:t>Fixed-Term Faculty by Race</a:t>
            </a:r>
          </a:p>
        </p:txBody>
      </p:sp>
      <p:graphicFrame>
        <p:nvGraphicFramePr>
          <p:cNvPr id="6" name="Chart 5" descr="Chart showing Fixed-Term Faculty by Race in 2000, 2009, and 2019. ">
            <a:extLst>
              <a:ext uri="{FF2B5EF4-FFF2-40B4-BE49-F238E27FC236}">
                <a16:creationId xmlns:a16="http://schemas.microsoft.com/office/drawing/2014/main" id="{769752CF-EA5D-4DF3-B617-653933293B45}"/>
              </a:ext>
            </a:extLst>
          </p:cNvPr>
          <p:cNvGraphicFramePr>
            <a:graphicFrameLocks/>
          </p:cNvGraphicFramePr>
          <p:nvPr/>
        </p:nvGraphicFramePr>
        <p:xfrm>
          <a:off x="1828800" y="1066800"/>
          <a:ext cx="8534400" cy="51181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741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1"/>
            <a:ext cx="8229600" cy="1017587"/>
          </a:xfrm>
        </p:spPr>
        <p:txBody>
          <a:bodyPr>
            <a:noAutofit/>
          </a:bodyPr>
          <a:lstStyle/>
          <a:p>
            <a:pPr>
              <a:defRPr/>
            </a:pPr>
            <a:r>
              <a:rPr lang="en-US" sz="3200" b="1" dirty="0">
                <a:solidFill>
                  <a:srgbClr val="0C533A"/>
                </a:solidFill>
                <a:latin typeface="CalifornianFBDisplay Expert" panose="02000603080000020004" pitchFamily="2" charset="77"/>
                <a:cs typeface="Gotham Bold" pitchFamily="50" charset="0"/>
              </a:rPr>
              <a:t>Why this Shift in Appointment Patterns in the National Landscape?</a:t>
            </a:r>
          </a:p>
        </p:txBody>
      </p:sp>
      <p:sp>
        <p:nvSpPr>
          <p:cNvPr id="3" name="Content Placeholder 2"/>
          <p:cNvSpPr>
            <a:spLocks noGrp="1"/>
          </p:cNvSpPr>
          <p:nvPr>
            <p:ph idx="1"/>
          </p:nvPr>
        </p:nvSpPr>
        <p:spPr>
          <a:xfrm>
            <a:off x="2057400" y="2057400"/>
            <a:ext cx="8229600" cy="3733800"/>
          </a:xfrm>
        </p:spPr>
        <p:txBody>
          <a:bodyPr/>
          <a:lstStyle/>
          <a:p>
            <a:pPr>
              <a:defRPr/>
            </a:pPr>
            <a:r>
              <a:rPr lang="en-US" dirty="0">
                <a:solidFill>
                  <a:schemeClr val="tx1"/>
                </a:solidFill>
                <a:latin typeface="CalifornianFBDisplay Expert" panose="02000603080000020004" pitchFamily="2" charset="77"/>
                <a:cs typeface="Gotham Book" pitchFamily="50" charset="0"/>
              </a:rPr>
              <a:t>Increasing enrollments</a:t>
            </a:r>
          </a:p>
          <a:p>
            <a:pPr>
              <a:defRPr/>
            </a:pPr>
            <a:r>
              <a:rPr lang="en-US" dirty="0">
                <a:solidFill>
                  <a:schemeClr val="tx1"/>
                </a:solidFill>
                <a:latin typeface="CalifornianFBDisplay Expert" panose="02000603080000020004" pitchFamily="2" charset="77"/>
                <a:cs typeface="Gotham Book" pitchFamily="50" charset="0"/>
              </a:rPr>
              <a:t>Economic pressures </a:t>
            </a:r>
          </a:p>
          <a:p>
            <a:pPr>
              <a:defRPr/>
            </a:pPr>
            <a:r>
              <a:rPr lang="en-US" dirty="0">
                <a:solidFill>
                  <a:schemeClr val="tx1"/>
                </a:solidFill>
                <a:latin typeface="CalifornianFBDisplay Expert" panose="02000603080000020004" pitchFamily="2" charset="77"/>
                <a:cs typeface="Gotham Book" pitchFamily="50" charset="0"/>
              </a:rPr>
              <a:t>Market fluctuations and need to respond to employer and student interests</a:t>
            </a:r>
          </a:p>
          <a:p>
            <a:pPr>
              <a:defRPr/>
            </a:pPr>
            <a:r>
              <a:rPr lang="en-US" dirty="0">
                <a:solidFill>
                  <a:schemeClr val="tx1"/>
                </a:solidFill>
                <a:latin typeface="CalifornianFBDisplay Expert" panose="02000603080000020004" pitchFamily="2" charset="77"/>
                <a:cs typeface="Gotham Book" pitchFamily="50" charset="0"/>
              </a:rPr>
              <a:t>Technological changes and new teaching processes</a:t>
            </a:r>
          </a:p>
          <a:p>
            <a:pPr>
              <a:defRPr/>
            </a:pPr>
            <a:r>
              <a:rPr lang="en-US" dirty="0">
                <a:solidFill>
                  <a:schemeClr val="tx1"/>
                </a:solidFill>
                <a:latin typeface="CalifornianFBDisplay Expert" panose="02000603080000020004" pitchFamily="2" charset="77"/>
                <a:cs typeface="Gotham Book" pitchFamily="50" charset="0"/>
              </a:rPr>
              <a:t>Public skepticism about tenure</a:t>
            </a:r>
            <a:endParaRPr lang="en-US" dirty="0">
              <a:latin typeface="CalifornianFBDisplay Expert" panose="02000603080000020004" pitchFamily="2" charset="77"/>
              <a:cs typeface="Gotham Book" pitchFamily="50" charset="0"/>
            </a:endParaRPr>
          </a:p>
          <a:p>
            <a:pPr marL="0" indent="0">
              <a:buNone/>
              <a:defRPr/>
            </a:pPr>
            <a:endParaRPr lang="en-US" sz="3200" dirty="0"/>
          </a:p>
        </p:txBody>
      </p:sp>
    </p:spTree>
    <p:extLst>
      <p:ext uri="{BB962C8B-B14F-4D97-AF65-F5344CB8AC3E}">
        <p14:creationId xmlns:p14="http://schemas.microsoft.com/office/powerpoint/2010/main" val="3370011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9" name="Rectangle 3"/>
          <p:cNvSpPr>
            <a:spLocks noGrp="1" noChangeArrowheads="1"/>
          </p:cNvSpPr>
          <p:nvPr>
            <p:ph type="body" idx="1"/>
          </p:nvPr>
        </p:nvSpPr>
        <p:spPr>
          <a:xfrm>
            <a:off x="1828800" y="1937658"/>
            <a:ext cx="8229600" cy="3494314"/>
          </a:xfrm>
        </p:spPr>
        <p:txBody>
          <a:bodyPr/>
          <a:lstStyle/>
          <a:p>
            <a:pPr eaLnBrk="1" hangingPunct="1">
              <a:spcAft>
                <a:spcPts val="1200"/>
              </a:spcAft>
              <a:defRPr/>
            </a:pPr>
            <a:r>
              <a:rPr lang="en-US" sz="2400" dirty="0">
                <a:solidFill>
                  <a:schemeClr val="tx1"/>
                </a:solidFill>
                <a:latin typeface="CalifornianFBDisplay Expert" panose="02000603080000020004" pitchFamily="2" charset="77"/>
                <a:cs typeface="Gotham Book" pitchFamily="50" charset="0"/>
              </a:rPr>
              <a:t>Institutional excellence requires tapping into the full range of talent across our faculty and academic staff</a:t>
            </a:r>
          </a:p>
          <a:p>
            <a:pPr eaLnBrk="1" hangingPunct="1">
              <a:spcAft>
                <a:spcPts val="1200"/>
              </a:spcAft>
              <a:defRPr/>
            </a:pPr>
            <a:r>
              <a:rPr lang="en-US" sz="2400" dirty="0">
                <a:solidFill>
                  <a:schemeClr val="tx1"/>
                </a:solidFill>
                <a:latin typeface="CalifornianFBDisplay Expert" panose="02000603080000020004" pitchFamily="2" charset="77"/>
                <a:cs typeface="Gotham Book" pitchFamily="50" charset="0"/>
              </a:rPr>
              <a:t>Separating elements of faculty work (“Unbundling”)</a:t>
            </a:r>
          </a:p>
          <a:p>
            <a:pPr lvl="1" eaLnBrk="1" hangingPunct="1">
              <a:spcAft>
                <a:spcPts val="0"/>
              </a:spcAft>
              <a:defRPr/>
            </a:pPr>
            <a:r>
              <a:rPr lang="en-US" sz="2000" dirty="0">
                <a:solidFill>
                  <a:schemeClr val="tx1"/>
                </a:solidFill>
                <a:latin typeface="CalifornianFBDisplay Expert" panose="02000603080000020004" pitchFamily="2" charset="77"/>
                <a:cs typeface="Gotham Book" pitchFamily="50" charset="0"/>
              </a:rPr>
              <a:t>Some individuals focus on particular components, such as teaching</a:t>
            </a:r>
          </a:p>
          <a:p>
            <a:pPr lvl="1" eaLnBrk="1" hangingPunct="1">
              <a:spcAft>
                <a:spcPts val="1200"/>
              </a:spcAft>
              <a:defRPr/>
            </a:pPr>
            <a:r>
              <a:rPr lang="en-US" sz="2000" dirty="0">
                <a:solidFill>
                  <a:schemeClr val="tx1"/>
                </a:solidFill>
                <a:latin typeface="CalifornianFBDisplay Expert" panose="02000603080000020004" pitchFamily="2" charset="77"/>
                <a:cs typeface="Gotham Book" pitchFamily="50" charset="0"/>
              </a:rPr>
              <a:t>Provides flexibility for institution as needs evolve</a:t>
            </a:r>
            <a:endParaRPr lang="en-US" sz="2400" dirty="0">
              <a:solidFill>
                <a:schemeClr val="tx1"/>
              </a:solidFill>
              <a:latin typeface="CalifornianFBDisplay Expert" panose="02000603080000020004" pitchFamily="2" charset="77"/>
              <a:cs typeface="Gotham Book" pitchFamily="50" charset="0"/>
            </a:endParaRPr>
          </a:p>
          <a:p>
            <a:pPr eaLnBrk="1" hangingPunct="1">
              <a:spcAft>
                <a:spcPts val="0"/>
              </a:spcAft>
              <a:defRPr/>
            </a:pPr>
            <a:r>
              <a:rPr lang="en-US" sz="2400" dirty="0">
                <a:solidFill>
                  <a:schemeClr val="tx1"/>
                </a:solidFill>
                <a:latin typeface="CalifornianFBDisplay Expert" panose="02000603080000020004" pitchFamily="2" charset="77"/>
                <a:cs typeface="Gotham Book" pitchFamily="50" charset="0"/>
              </a:rPr>
              <a:t>Increased emphasis on productivity and accountability</a:t>
            </a:r>
          </a:p>
          <a:p>
            <a:pPr lvl="1" eaLnBrk="1" hangingPunct="1">
              <a:spcAft>
                <a:spcPts val="0"/>
              </a:spcAft>
              <a:defRPr/>
            </a:pPr>
            <a:endParaRPr lang="en-US" sz="2000" dirty="0">
              <a:solidFill>
                <a:schemeClr val="tx1"/>
              </a:solidFill>
            </a:endParaRPr>
          </a:p>
          <a:p>
            <a:pPr eaLnBrk="1" hangingPunct="1">
              <a:spcAft>
                <a:spcPts val="0"/>
              </a:spcAft>
              <a:defRPr/>
            </a:pPr>
            <a:endParaRPr lang="en-US" dirty="0">
              <a:solidFill>
                <a:schemeClr val="tx1"/>
              </a:solidFill>
            </a:endParaRPr>
          </a:p>
          <a:p>
            <a:pPr eaLnBrk="1" hangingPunct="1">
              <a:spcAft>
                <a:spcPts val="0"/>
              </a:spcAft>
              <a:defRPr/>
            </a:pPr>
            <a:endParaRPr lang="en-US" dirty="0">
              <a:solidFill>
                <a:schemeClr val="tx1"/>
              </a:solidFill>
            </a:endParaRPr>
          </a:p>
          <a:p>
            <a:pPr eaLnBrk="1" hangingPunct="1">
              <a:spcAft>
                <a:spcPts val="0"/>
              </a:spcAft>
              <a:defRPr/>
            </a:pPr>
            <a:endParaRPr lang="en-US" dirty="0">
              <a:solidFill>
                <a:schemeClr val="tx1"/>
              </a:solidFill>
            </a:endParaRPr>
          </a:p>
          <a:p>
            <a:pPr eaLnBrk="1" hangingPunct="1">
              <a:spcAft>
                <a:spcPts val="0"/>
              </a:spcAft>
              <a:defRPr/>
            </a:pPr>
            <a:endParaRPr lang="en-US" dirty="0">
              <a:solidFill>
                <a:schemeClr val="tx1"/>
              </a:solidFill>
            </a:endParaRPr>
          </a:p>
          <a:p>
            <a:pPr eaLnBrk="1" hangingPunct="1">
              <a:spcAft>
                <a:spcPts val="0"/>
              </a:spcAft>
              <a:defRPr/>
            </a:pPr>
            <a:endParaRPr lang="en-US" dirty="0">
              <a:solidFill>
                <a:schemeClr val="tx1"/>
              </a:solidFill>
            </a:endParaRPr>
          </a:p>
          <a:p>
            <a:pPr eaLnBrk="1" hangingPunct="1">
              <a:spcAft>
                <a:spcPts val="0"/>
              </a:spcAft>
              <a:defRPr/>
            </a:pPr>
            <a:endParaRPr lang="en-US" dirty="0">
              <a:solidFill>
                <a:schemeClr val="tx1"/>
              </a:solidFill>
            </a:endParaRPr>
          </a:p>
          <a:p>
            <a:pPr eaLnBrk="1" hangingPunct="1">
              <a:spcAft>
                <a:spcPts val="0"/>
              </a:spcAft>
              <a:defRPr/>
            </a:pPr>
            <a:endParaRPr lang="en-US" dirty="0">
              <a:solidFill>
                <a:schemeClr val="tx1"/>
              </a:solidFill>
            </a:endParaRPr>
          </a:p>
          <a:p>
            <a:pPr eaLnBrk="1" hangingPunct="1">
              <a:defRPr/>
            </a:pPr>
            <a:endParaRPr lang="en-US" sz="3200" dirty="0"/>
          </a:p>
          <a:p>
            <a:pPr lvl="1" eaLnBrk="1" hangingPunct="1">
              <a:buFontTx/>
              <a:buNone/>
              <a:defRPr/>
            </a:pPr>
            <a:endParaRPr lang="en-US" sz="3200" dirty="0"/>
          </a:p>
          <a:p>
            <a:pPr lvl="1" eaLnBrk="1" hangingPunct="1">
              <a:buFontTx/>
              <a:buNone/>
              <a:defRPr/>
            </a:pPr>
            <a:endParaRPr lang="en-US" sz="3200" dirty="0"/>
          </a:p>
          <a:p>
            <a:pPr lvl="1" eaLnBrk="1" hangingPunct="1">
              <a:buFontTx/>
              <a:buNone/>
              <a:defRPr/>
            </a:pPr>
            <a:endParaRPr lang="en-US" sz="3200" dirty="0"/>
          </a:p>
        </p:txBody>
      </p:sp>
      <p:sp>
        <p:nvSpPr>
          <p:cNvPr id="3" name="Title 1"/>
          <p:cNvSpPr>
            <a:spLocks noGrp="1"/>
          </p:cNvSpPr>
          <p:nvPr>
            <p:ph type="title"/>
          </p:nvPr>
        </p:nvSpPr>
        <p:spPr>
          <a:xfrm>
            <a:off x="1828800" y="533401"/>
            <a:ext cx="8229600" cy="1017587"/>
          </a:xfrm>
        </p:spPr>
        <p:txBody>
          <a:bodyPr>
            <a:normAutofit/>
          </a:bodyPr>
          <a:lstStyle/>
          <a:p>
            <a:pPr>
              <a:defRPr/>
            </a:pPr>
            <a:r>
              <a:rPr lang="en-US" sz="3200" b="1" dirty="0">
                <a:solidFill>
                  <a:srgbClr val="0C533A"/>
                </a:solidFill>
                <a:latin typeface="CalifornianFBDisplay Expert" panose="02000603080000020004" pitchFamily="2" charset="77"/>
                <a:cs typeface="Gotham Bold" pitchFamily="50" charset="0"/>
              </a:rPr>
              <a:t>Some Implications</a:t>
            </a:r>
          </a:p>
        </p:txBody>
      </p:sp>
    </p:spTree>
    <p:extLst>
      <p:ext uri="{BB962C8B-B14F-4D97-AF65-F5344CB8AC3E}">
        <p14:creationId xmlns:p14="http://schemas.microsoft.com/office/powerpoint/2010/main" val="1107353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981200" y="762000"/>
            <a:ext cx="8229600" cy="685800"/>
          </a:xfrm>
        </p:spPr>
        <p:txBody>
          <a:bodyPr/>
          <a:lstStyle/>
          <a:p>
            <a:pPr eaLnBrk="1" hangingPunct="1">
              <a:defRPr/>
            </a:pPr>
            <a:r>
              <a:rPr lang="en-US" sz="3200" b="1" dirty="0">
                <a:solidFill>
                  <a:srgbClr val="0C533A"/>
                </a:solidFill>
                <a:latin typeface="CalifornianFBDisplay Expert" panose="02000603080000020004" pitchFamily="2" charset="77"/>
                <a:cs typeface="Gotham Bold" pitchFamily="50" charset="0"/>
              </a:rPr>
              <a:t>Faculty Members are Essential</a:t>
            </a:r>
          </a:p>
        </p:txBody>
      </p:sp>
      <p:sp>
        <p:nvSpPr>
          <p:cNvPr id="79875" name="Rectangle 3"/>
          <p:cNvSpPr>
            <a:spLocks noGrp="1" noChangeArrowheads="1"/>
          </p:cNvSpPr>
          <p:nvPr>
            <p:ph type="body" idx="1"/>
          </p:nvPr>
        </p:nvSpPr>
        <p:spPr>
          <a:xfrm>
            <a:off x="1981200" y="1687286"/>
            <a:ext cx="8229600" cy="4495800"/>
          </a:xfrm>
        </p:spPr>
        <p:txBody>
          <a:bodyPr/>
          <a:lstStyle/>
          <a:p>
            <a:pPr eaLnBrk="1" hangingPunct="1">
              <a:spcAft>
                <a:spcPts val="1200"/>
              </a:spcAft>
              <a:defRPr/>
            </a:pPr>
            <a:r>
              <a:rPr lang="en-US" sz="2400" dirty="0">
                <a:solidFill>
                  <a:schemeClr val="tx1"/>
                </a:solidFill>
                <a:latin typeface="CalifornianFBDisplay Expert" panose="02000603080000020004" pitchFamily="2" charset="77"/>
                <a:cs typeface="Gotham Book" pitchFamily="50" charset="0"/>
              </a:rPr>
              <a:t>Faculty at colleges and universities are </a:t>
            </a:r>
            <a:r>
              <a:rPr lang="en-US" sz="2400" u="sng" dirty="0">
                <a:solidFill>
                  <a:schemeClr val="tx1"/>
                </a:solidFill>
                <a:latin typeface="CalifornianFBDisplay Expert" panose="02000603080000020004" pitchFamily="2" charset="77"/>
                <a:cs typeface="Gotham Book" pitchFamily="50" charset="0"/>
              </a:rPr>
              <a:t>the heart</a:t>
            </a:r>
            <a:r>
              <a:rPr lang="en-US" sz="2400" dirty="0">
                <a:solidFill>
                  <a:schemeClr val="tx1"/>
                </a:solidFill>
                <a:latin typeface="CalifornianFBDisplay Expert" panose="02000603080000020004" pitchFamily="2" charset="77"/>
                <a:cs typeface="Gotham Book" pitchFamily="50" charset="0"/>
              </a:rPr>
              <a:t> of the institutions where they work and the </a:t>
            </a:r>
            <a:r>
              <a:rPr lang="en-US" sz="2400" u="sng" dirty="0">
                <a:solidFill>
                  <a:schemeClr val="tx1"/>
                </a:solidFill>
                <a:latin typeface="CalifornianFBDisplay Expert" panose="02000603080000020004" pitchFamily="2" charset="77"/>
                <a:cs typeface="Gotham Book" pitchFamily="50" charset="0"/>
              </a:rPr>
              <a:t>intellectual capital</a:t>
            </a:r>
            <a:r>
              <a:rPr lang="en-US" sz="2400" dirty="0">
                <a:solidFill>
                  <a:schemeClr val="tx1"/>
                </a:solidFill>
                <a:latin typeface="CalifornianFBDisplay Expert" panose="02000603080000020004" pitchFamily="2" charset="77"/>
                <a:cs typeface="Gotham Book" pitchFamily="50" charset="0"/>
              </a:rPr>
              <a:t> that ensures the excellence of these institutions. </a:t>
            </a:r>
          </a:p>
          <a:p>
            <a:pPr eaLnBrk="1" hangingPunct="1">
              <a:spcAft>
                <a:spcPts val="1200"/>
              </a:spcAft>
              <a:defRPr/>
            </a:pPr>
            <a:r>
              <a:rPr lang="en-US" sz="2400" u="sng" dirty="0">
                <a:solidFill>
                  <a:schemeClr val="tx1"/>
                </a:solidFill>
                <a:latin typeface="CalifornianFBDisplay Expert" panose="02000603080000020004" pitchFamily="2" charset="77"/>
                <a:cs typeface="Gotham Book" pitchFamily="50" charset="0"/>
              </a:rPr>
              <a:t>Quality of the faculty contributes directly to the effectiveness </a:t>
            </a:r>
            <a:r>
              <a:rPr lang="en-US" sz="2400" dirty="0">
                <a:solidFill>
                  <a:schemeClr val="tx1"/>
                </a:solidFill>
                <a:latin typeface="CalifornianFBDisplay Expert" panose="02000603080000020004" pitchFamily="2" charset="77"/>
                <a:cs typeface="Gotham Book" pitchFamily="50" charset="0"/>
              </a:rPr>
              <a:t>of universities and colleges in fulfilling their missions.</a:t>
            </a:r>
          </a:p>
          <a:p>
            <a:pPr eaLnBrk="1" hangingPunct="1">
              <a:spcAft>
                <a:spcPts val="1200"/>
              </a:spcAft>
              <a:defRPr/>
            </a:pPr>
            <a:r>
              <a:rPr lang="en-US" sz="2400" dirty="0">
                <a:solidFill>
                  <a:schemeClr val="tx1"/>
                </a:solidFill>
                <a:latin typeface="CalifornianFBDisplay Expert" panose="02000603080000020004" pitchFamily="2" charset="77"/>
                <a:cs typeface="Gotham Book" pitchFamily="50" charset="0"/>
              </a:rPr>
              <a:t>Attracting, retaining, and supporting a diverse group of academics, across all appointment types, relates directly to institutional excellence.</a:t>
            </a:r>
          </a:p>
          <a:p>
            <a:pPr eaLnBrk="1" hangingPunct="1">
              <a:spcAft>
                <a:spcPts val="1200"/>
              </a:spcAft>
              <a:buNone/>
              <a:defRPr/>
            </a:pPr>
            <a:r>
              <a:rPr lang="en-US" sz="2400" dirty="0">
                <a:solidFill>
                  <a:schemeClr val="tx1"/>
                </a:solidFill>
              </a:rPr>
              <a:t> </a:t>
            </a:r>
          </a:p>
        </p:txBody>
      </p:sp>
    </p:spTree>
    <p:extLst>
      <p:ext uri="{BB962C8B-B14F-4D97-AF65-F5344CB8AC3E}">
        <p14:creationId xmlns:p14="http://schemas.microsoft.com/office/powerpoint/2010/main" val="332523524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609601"/>
            <a:ext cx="8458200" cy="1508125"/>
          </a:xfrm>
        </p:spPr>
        <p:txBody>
          <a:bodyPr>
            <a:normAutofit/>
          </a:bodyPr>
          <a:lstStyle/>
          <a:p>
            <a:pPr eaLnBrk="1" hangingPunct="1">
              <a:defRPr/>
            </a:pPr>
            <a:r>
              <a:rPr lang="en-US" sz="3000" b="1" dirty="0">
                <a:solidFill>
                  <a:srgbClr val="0C533A"/>
                </a:solidFill>
                <a:latin typeface="CalifornianFBDisplay Expert" panose="02000603080000020004" pitchFamily="2" charset="77"/>
                <a:cs typeface="Gotham Bold" pitchFamily="50" charset="0"/>
              </a:rPr>
              <a:t>Fixed-Term Faculty are Highly Valued at MSU</a:t>
            </a:r>
          </a:p>
        </p:txBody>
      </p:sp>
      <p:sp>
        <p:nvSpPr>
          <p:cNvPr id="12291" name="Rectangle 3"/>
          <p:cNvSpPr>
            <a:spLocks noGrp="1" noChangeArrowheads="1"/>
          </p:cNvSpPr>
          <p:nvPr>
            <p:ph type="body" idx="1"/>
          </p:nvPr>
        </p:nvSpPr>
        <p:spPr>
          <a:xfrm>
            <a:off x="1981200" y="2558144"/>
            <a:ext cx="8229600" cy="2743200"/>
          </a:xfrm>
        </p:spPr>
        <p:txBody>
          <a:bodyPr/>
          <a:lstStyle/>
          <a:p>
            <a:pPr eaLnBrk="1" hangingPunct="1">
              <a:spcAft>
                <a:spcPts val="1200"/>
              </a:spcAft>
              <a:defRPr/>
            </a:pPr>
            <a:r>
              <a:rPr lang="en-US" sz="2400" dirty="0">
                <a:solidFill>
                  <a:schemeClr val="tx1"/>
                </a:solidFill>
                <a:latin typeface="CalifornianFBDisplay Expert" panose="02000603080000020004" pitchFamily="2" charset="77"/>
                <a:cs typeface="Gotham Book" pitchFamily="50" charset="0"/>
              </a:rPr>
              <a:t>MSU cares about your professional growth, your job satisfaction, and the quality and success of your work at the university.</a:t>
            </a:r>
          </a:p>
          <a:p>
            <a:pPr eaLnBrk="1" hangingPunct="1">
              <a:defRPr/>
            </a:pPr>
            <a:r>
              <a:rPr lang="en-US" sz="2400" dirty="0">
                <a:solidFill>
                  <a:schemeClr val="tx1"/>
                </a:solidFill>
                <a:latin typeface="CalifornianFBDisplay Expert" panose="02000603080000020004" pitchFamily="2" charset="77"/>
                <a:cs typeface="Gotham Book" pitchFamily="50" charset="0"/>
              </a:rPr>
              <a:t>This workshop offers ideas for how you can thrive as you advance your careers at MSU.</a:t>
            </a:r>
          </a:p>
        </p:txBody>
      </p:sp>
    </p:spTree>
    <p:extLst>
      <p:ext uri="{BB962C8B-B14F-4D97-AF65-F5344CB8AC3E}">
        <p14:creationId xmlns:p14="http://schemas.microsoft.com/office/powerpoint/2010/main" val="391423399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SU Wordmark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771</TotalTime>
  <Words>1050</Words>
  <Application>Microsoft Office PowerPoint</Application>
  <PresentationFormat>Widescreen</PresentationFormat>
  <Paragraphs>106</Paragraphs>
  <Slides>20</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Arial</vt:lpstr>
      <vt:lpstr>Calibri</vt:lpstr>
      <vt:lpstr>Calibri Light</vt:lpstr>
      <vt:lpstr>CalifornianFBDisplay Expert</vt:lpstr>
      <vt:lpstr>Gotham Book</vt:lpstr>
      <vt:lpstr>Wingdings 3</vt:lpstr>
      <vt:lpstr>Office Theme</vt:lpstr>
      <vt:lpstr>MSU Wordmark design</vt:lpstr>
      <vt:lpstr>The Changing Landscape of Higher Education and Thriving as a Fixed Term Faculty  </vt:lpstr>
      <vt:lpstr>Fixed-Term Faculty at MSU</vt:lpstr>
      <vt:lpstr>Fixed Term Faculty</vt:lpstr>
      <vt:lpstr>Demographics </vt:lpstr>
      <vt:lpstr>Fixed-Term Faculty by Race</vt:lpstr>
      <vt:lpstr>Why this Shift in Appointment Patterns in the National Landscape?</vt:lpstr>
      <vt:lpstr>Some Implications</vt:lpstr>
      <vt:lpstr>Faculty Members are Essential</vt:lpstr>
      <vt:lpstr>Fixed-Term Faculty are Highly Valued at MSU</vt:lpstr>
      <vt:lpstr>The Annual Review for Fixed-Term Faculty (2011):  Purposes</vt:lpstr>
      <vt:lpstr>Principles That Should be Incorporated in Unit Bylaws</vt:lpstr>
      <vt:lpstr>Principles That Should be Incorporated in Unit Bylaws </vt:lpstr>
      <vt:lpstr>Evaluation &amp; Impact of COVID</vt:lpstr>
      <vt:lpstr>How to Use a COVID Impact Statement</vt:lpstr>
      <vt:lpstr>How to Use a COVID Impact Statement (1 of 2)</vt:lpstr>
      <vt:lpstr>How to Use a COVID Impact Statement (2 of 2)</vt:lpstr>
      <vt:lpstr>Promotion of Fixed Term Faculty :  Guiding Principles</vt:lpstr>
      <vt:lpstr>THE REVIEW PROCESS</vt:lpstr>
      <vt:lpstr>THE REVIEW PROCESS (continued) </vt:lpstr>
      <vt:lpstr>Annual Evaluation &amp; Promotion in the fixed term system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Changing Landscape of Higher Education and Thriving as a Fixed Term Faculty</dc:title>
  <dc:creator>Lambert, Kelly</dc:creator>
  <cp:lastModifiedBy>Leete, Beth</cp:lastModifiedBy>
  <cp:revision>7</cp:revision>
  <dcterms:created xsi:type="dcterms:W3CDTF">2021-02-18T18:25:27Z</dcterms:created>
  <dcterms:modified xsi:type="dcterms:W3CDTF">2021-02-24T20:05:53Z</dcterms:modified>
</cp:coreProperties>
</file>