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6" r:id="rId4"/>
    <p:sldId id="265" r:id="rId5"/>
    <p:sldId id="257" r:id="rId6"/>
    <p:sldId id="262" r:id="rId7"/>
    <p:sldId id="263" r:id="rId8"/>
    <p:sldId id="268" r:id="rId9"/>
    <p:sldId id="264" r:id="rId10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tgomery, Beronda" initials="MB" lastIdx="3" clrIdx="0">
    <p:extLst>
      <p:ext uri="{19B8F6BF-5375-455C-9EA6-DF929625EA0E}">
        <p15:presenceInfo xmlns:p15="http://schemas.microsoft.com/office/powerpoint/2012/main" userId="S::montg133@msu.edu::70269282-0ac9-4dcc-9bfe-acb9e38826d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C521"/>
    <a:srgbClr val="18453B"/>
    <a:srgbClr val="0C533A"/>
    <a:srgbClr val="064339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9"/>
    <p:restoredTop sz="94648" autoAdjust="0"/>
  </p:normalViewPr>
  <p:slideViewPr>
    <p:cSldViewPr snapToGrid="0" snapToObjects="1" showGuides="1">
      <p:cViewPr varScale="1">
        <p:scale>
          <a:sx n="84" d="100"/>
          <a:sy n="84" d="100"/>
        </p:scale>
        <p:origin x="86" y="31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296631"/>
            <a:ext cx="7772400" cy="97647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73105"/>
            <a:ext cx="7772400" cy="15767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D803B8FA-BCB0-5D4D-9E0C-8594CF5A2264}" type="datetime1">
              <a:rPr lang="en-US"/>
              <a:pPr>
                <a:defRPr/>
              </a:pPr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205D934E-3E61-264D-8682-F58928E18B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36455"/>
            <a:ext cx="8229600" cy="36017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1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752"/>
            <a:ext cx="8229600" cy="3049871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1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18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C93AF409-9F3D-4144-905F-D667DBFB2192}" type="datetime1">
              <a:rPr lang="en-US"/>
              <a:pPr>
                <a:defRPr/>
              </a:pPr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B4461CB-4CA9-2A43-A3FA-624E1DA48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52366"/>
            <a:ext cx="8229600" cy="65631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2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751"/>
            <a:ext cx="3950704" cy="322251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 sz="21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3849B177-5D8B-7A43-B9D4-2D03D1F64BD4}" type="datetime1">
              <a:rPr lang="en-US"/>
              <a:pPr>
                <a:defRPr/>
              </a:pPr>
              <a:t>2/9/2021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599938D-0427-3542-974E-F7CD887B38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1544751"/>
            <a:ext cx="3950704" cy="322251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1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2405"/>
            <a:ext cx="8229600" cy="61629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1 column, no bullets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0759"/>
            <a:ext cx="8229600" cy="3018124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18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9F847968-A88B-B947-87AA-BB83F906ED2F}" type="datetime1">
              <a:rPr lang="en-US"/>
              <a:pPr>
                <a:defRPr/>
              </a:pPr>
              <a:t>2/9/2021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DCE0E26-47BB-FF4B-814B-E43C1B98F5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56319"/>
            <a:ext cx="8229600" cy="54383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1 column with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179"/>
            <a:ext cx="8229600" cy="3314700"/>
          </a:xfrm>
          <a:prstGeom prst="rect">
            <a:avLst/>
          </a:prstGeom>
        </p:spPr>
        <p:txBody>
          <a:bodyPr wrap="square" numCol="1" anchor="t"/>
          <a:lstStyle>
            <a:lvl1pPr marL="342900" indent="-3429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18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342900" indent="137160" algn="l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4B2702C-F183-E649-BBAD-4C35648D6001}" type="datetime1">
              <a:rPr lang="en-US"/>
              <a:pPr>
                <a:defRPr/>
              </a:pPr>
              <a:t>2/9/2021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14362E17-3E5F-5C4D-AFD9-BBBB918BE2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Masthead" descr="Green bar with white Michigan State University logo">
            <a:extLst>
              <a:ext uri="{FF2B5EF4-FFF2-40B4-BE49-F238E27FC236}">
                <a16:creationId xmlns:a16="http://schemas.microsoft.com/office/drawing/2014/main" id="{F751423D-460A-8D48-BFE6-94DFB5FF1A34}"/>
              </a:ext>
            </a:extLst>
          </p:cNvPr>
          <p:cNvGrpSpPr/>
          <p:nvPr userDrawn="1"/>
        </p:nvGrpSpPr>
        <p:grpSpPr>
          <a:xfrm>
            <a:off x="0" y="0"/>
            <a:ext cx="9144000" cy="525931"/>
            <a:chOff x="0" y="0"/>
            <a:chExt cx="9144000" cy="52593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353D9AC-16D2-B046-844D-A5AA6F5925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0212"/>
              <a:ext cx="9144000" cy="45719"/>
            </a:xfrm>
            <a:prstGeom prst="rect">
              <a:avLst/>
            </a:prstGeom>
            <a:solidFill>
              <a:srgbClr val="67C52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0306FB2-2B78-0E4C-A04D-646E74CE0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9144000" cy="490559"/>
            </a:xfrm>
            <a:prstGeom prst="rect">
              <a:avLst/>
            </a:prstGeom>
            <a:solidFill>
              <a:srgbClr val="18453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7" name="Picture 16" descr="Michigan State University logo">
              <a:extLst>
                <a:ext uri="{FF2B5EF4-FFF2-40B4-BE49-F238E27FC236}">
                  <a16:creationId xmlns:a16="http://schemas.microsoft.com/office/drawing/2014/main" id="{A35C5DD8-D6DD-3C44-AEF7-4C8A984CFC3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6109791" y="124350"/>
              <a:ext cx="2914883" cy="246063"/>
            </a:xfrm>
            <a:prstGeom prst="rect">
              <a:avLst/>
            </a:prstGeom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FB44CCF9-D185-2447-94DE-2F097F7C2422}" type="datetime1">
              <a:rPr lang="en-US"/>
              <a:pPr>
                <a:defRPr/>
              </a:pPr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E1544D71-77D6-5B4F-A1FC-5CA064DBD1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8" r:id="rId4"/>
    <p:sldLayoutId id="2147483697" r:id="rId5"/>
  </p:sldLayoutIdLst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hr.msu.edu/ua/promotion/faculty-academic-staff/documents/Memo-Guidelines-COVID-19-Impact-Statement-12-2-20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p.research.msu.edu/proposal-services" TargetMode="External"/><Relationship Id="rId2" Type="http://schemas.openxmlformats.org/officeDocument/2006/relationships/hyperlink" Target="https://vp.research.msu.edu/even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 bwMode="auto">
          <a:xfrm>
            <a:off x="551543" y="701221"/>
            <a:ext cx="7997371" cy="1488282"/>
          </a:xfr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2400" b="1" dirty="0">
                <a:effectLst/>
                <a:latin typeface="Gotham Book"/>
                <a:ea typeface="Calibri" panose="020F0502020204030204" pitchFamily="34" charset="0"/>
                <a:cs typeface="Arial" panose="020B0604020202020204" pitchFamily="34" charset="0"/>
              </a:rPr>
              <a:t>Thriving in the Tenure System I: </a:t>
            </a:r>
            <a:br>
              <a:rPr lang="en-US" sz="2400" b="1" dirty="0">
                <a:effectLst/>
                <a:latin typeface="Gotham Book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b="1" dirty="0">
                <a:effectLst/>
                <a:latin typeface="Gotham Book"/>
                <a:ea typeface="Calibri" panose="020F0502020204030204" pitchFamily="34" charset="0"/>
                <a:cs typeface="Arial" panose="020B0604020202020204" pitchFamily="34" charset="0"/>
              </a:rPr>
              <a:t>Articulating Your Scholarly Identity Through a Strong Reappointment, Promotion, and Tenure Packet </a:t>
            </a:r>
            <a:br>
              <a:rPr lang="en-US" sz="2400" b="1" dirty="0">
                <a:effectLst/>
                <a:latin typeface="Gotham Book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Gotham Book"/>
                <a:ea typeface="Arial" charset="0"/>
                <a:cs typeface="Arial" panose="020B0604020202020204" pitchFamily="34" charset="0"/>
              </a:rPr>
              <a:t>February 9, 2021</a:t>
            </a:r>
            <a:br>
              <a:rPr lang="en-US" sz="2000" b="1" dirty="0">
                <a:latin typeface="Gotham Book"/>
                <a:ea typeface="Arial" charset="0"/>
                <a:cs typeface="Arial" panose="020B0604020202020204" pitchFamily="34" charset="0"/>
              </a:rPr>
            </a:br>
            <a:br>
              <a:rPr lang="en-US" sz="2000" b="1" dirty="0">
                <a:highlight>
                  <a:srgbClr val="FFFF00"/>
                </a:highlight>
                <a:latin typeface="+mn-lt"/>
                <a:ea typeface="Arial" charset="0"/>
                <a:cs typeface="Arial" charset="0"/>
              </a:rPr>
            </a:br>
            <a:endParaRPr lang="en-US" sz="2800" b="1" dirty="0"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0849" y="2593182"/>
            <a:ext cx="6076949" cy="110371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Arial" charset="0"/>
                <a:cs typeface="Arial" charset="0"/>
              </a:rPr>
              <a:t>Douglas A. Gage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Arial" charset="0"/>
                <a:cs typeface="Arial" charset="0"/>
              </a:rPr>
              <a:t>Interim Vice President for Research &amp; Innovation</a:t>
            </a:r>
          </a:p>
          <a:p>
            <a:pPr algn="ctr" fontAlgn="auto">
              <a:spcAft>
                <a:spcPts val="0"/>
              </a:spcAft>
              <a:defRPr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 descr="Research &amp; Innovation logo">
            <a:extLst>
              <a:ext uri="{FF2B5EF4-FFF2-40B4-BE49-F238E27FC236}">
                <a16:creationId xmlns:a16="http://schemas.microsoft.com/office/drawing/2014/main" id="{92798D61-5806-4CD0-9734-CF4544510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700" y="3776662"/>
            <a:ext cx="3657600" cy="7905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2C8E-3CB9-2B4F-B0E6-4F3D257B1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&amp; Innovation - Role in Tenure and Promotion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1D619-7C37-C64B-8190-994B319AE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40695"/>
            <a:ext cx="8229600" cy="3049871"/>
          </a:xfrm>
        </p:spPr>
        <p:txBody>
          <a:bodyPr/>
          <a:lstStyle/>
          <a:p>
            <a:r>
              <a:rPr lang="en-US" dirty="0"/>
              <a:t>R &amp; I serves in an advisory role to the Provost’s office – we are not part of the decision-making process per say</a:t>
            </a:r>
          </a:p>
          <a:p>
            <a:r>
              <a:rPr lang="en-US" dirty="0"/>
              <a:t>We act as partners to promote a culture of support and success for research faculty</a:t>
            </a:r>
          </a:p>
          <a:p>
            <a:r>
              <a:rPr lang="en-US" dirty="0"/>
              <a:t>We do this by providing direction and research strategy to college and university leadership and through the various support services available through our office, i.e., grant consulting, workshops, and more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789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2C8E-3CB9-2B4F-B0E6-4F3D257B1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1D619-7C37-C64B-8190-994B319AE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Department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college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university administration</a:t>
            </a:r>
          </a:p>
          <a:p>
            <a:r>
              <a:rPr lang="en-US" dirty="0"/>
              <a:t>Make your case: the file is "you" in the promotion process</a:t>
            </a:r>
          </a:p>
          <a:p>
            <a:r>
              <a:rPr lang="en-US" dirty="0"/>
              <a:t>By this stage , your understanding of the expectations should be clear: Talk to your chair and departmental mentors regularly!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6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2C8E-3CB9-2B4F-B0E6-4F3D257B1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Timing During COVID Restrictions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1D619-7C37-C64B-8190-994B319AE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aware of the Provost’s communication about COVID and the review process 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https://hr.msu.edu/ua/promotion/faculty-academic-staff/documents/Memo-Guidelines-COVID-19-Impact-Statement-12-2-20.pdf</a:t>
            </a:r>
            <a:endParaRPr lang="en-US" dirty="0"/>
          </a:p>
          <a:p>
            <a:r>
              <a:rPr lang="en-US" dirty="0"/>
              <a:t>Provide some narrative on the impact of COVID on your work. Describe how you have been able to adapt and where challenges arose</a:t>
            </a:r>
          </a:p>
          <a:p>
            <a:r>
              <a:rPr lang="en-US" dirty="0"/>
              <a:t>Mention some details on expanded time, as appropriate for your individual case and specific discipline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13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2C8E-3CB9-2B4F-B0E6-4F3D257B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756366"/>
            <a:ext cx="8229600" cy="360175"/>
          </a:xfrm>
        </p:spPr>
        <p:txBody>
          <a:bodyPr>
            <a:normAutofit fontScale="90000"/>
          </a:bodyPr>
          <a:lstStyle/>
          <a:p>
            <a:r>
              <a:rPr lang="en-US" dirty="0"/>
              <a:t>Promotion to Associate Professor </a:t>
            </a:r>
            <a:r>
              <a:rPr lang="en-US" sz="20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1D619-7C37-C64B-8190-994B319AE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5" y="1532001"/>
            <a:ext cx="8229600" cy="3049871"/>
          </a:xfrm>
        </p:spPr>
        <p:txBody>
          <a:bodyPr/>
          <a:lstStyle/>
          <a:p>
            <a:r>
              <a:rPr lang="en-US" dirty="0"/>
              <a:t>These go without saying:</a:t>
            </a:r>
          </a:p>
          <a:p>
            <a:pPr lvl="1"/>
            <a:r>
              <a:rPr lang="en-US" sz="2100" dirty="0"/>
              <a:t>Teaching, research, service</a:t>
            </a:r>
          </a:p>
          <a:p>
            <a:pPr lvl="1"/>
            <a:r>
              <a:rPr lang="en-US" sz="2100" dirty="0"/>
              <a:t>External funding (as PI and as collaborator, detailing role in latter)</a:t>
            </a:r>
          </a:p>
          <a:p>
            <a:pPr lvl="1"/>
            <a:r>
              <a:rPr lang="en-US" sz="2100" dirty="0"/>
              <a:t>Authorship and co-authorship, publications, books or other scholarly works</a:t>
            </a:r>
          </a:p>
          <a:p>
            <a:pPr lvl="1"/>
            <a:endParaRPr lang="en-US" sz="2100" dirty="0"/>
          </a:p>
          <a:p>
            <a:r>
              <a:rPr lang="en-US" dirty="0"/>
              <a:t>But how do you differentiate yourself?</a:t>
            </a:r>
          </a:p>
        </p:txBody>
      </p:sp>
    </p:spTree>
    <p:extLst>
      <p:ext uri="{BB962C8B-B14F-4D97-AF65-F5344CB8AC3E}">
        <p14:creationId xmlns:p14="http://schemas.microsoft.com/office/powerpoint/2010/main" val="150398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2C8E-3CB9-2B4F-B0E6-4F3D257B1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Promotion to Associate Professor </a:t>
            </a:r>
            <a:r>
              <a:rPr lang="en-US" sz="20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1D619-7C37-C64B-8190-994B319AE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Demonstrated competence and ability to sustain a career</a:t>
            </a:r>
          </a:p>
          <a:p>
            <a:r>
              <a:rPr lang="en-US" b="1" i="1" dirty="0"/>
              <a:t>Sustained</a:t>
            </a:r>
            <a:r>
              <a:rPr lang="en-US" dirty="0"/>
              <a:t> scholarly output  – no last-minute surge</a:t>
            </a:r>
          </a:p>
          <a:p>
            <a:r>
              <a:rPr lang="en-US" dirty="0"/>
              <a:t>Provide a textured description of your individual trajectory</a:t>
            </a:r>
          </a:p>
          <a:p>
            <a:r>
              <a:rPr lang="en-US" dirty="0"/>
              <a:t>Continued excellence in teaching and service</a:t>
            </a:r>
          </a:p>
          <a:p>
            <a:r>
              <a:rPr lang="en-US" dirty="0"/>
              <a:t>Additional evidence you are building a career and expertise, i.e., serving on editorial boards, study sections, grant review committees</a:t>
            </a:r>
          </a:p>
          <a:p>
            <a:r>
              <a:rPr lang="en-US" dirty="0"/>
              <a:t>But don’t do EVERYTHING. Be strategic!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714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2C8E-3CB9-2B4F-B0E6-4F3D257B1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Career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1D619-7C37-C64B-8190-994B319AE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Benchmarking: Have a plan for documenting activities and progress</a:t>
            </a:r>
          </a:p>
          <a:p>
            <a:r>
              <a:rPr lang="en-US" dirty="0"/>
              <a:t>Develop an upward award path – early career awards</a:t>
            </a:r>
          </a:p>
          <a:p>
            <a:r>
              <a:rPr lang="en-US" dirty="0"/>
              <a:t>Mentoring and support groups</a:t>
            </a:r>
          </a:p>
          <a:p>
            <a:r>
              <a:rPr lang="en-US" dirty="0"/>
              <a:t>Scholarly presence beyond campus – invited talks, conference engagement, disciplinary society engagement &amp; service, etc.</a:t>
            </a:r>
          </a:p>
          <a:p>
            <a:r>
              <a:rPr lang="en-US" dirty="0"/>
              <a:t>NOTE: don’t underestimate your future need for referrals! Build those connections now!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48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2C8E-3CB9-2B4F-B0E6-4F3D257B1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 &amp; I Resources to Support Your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1D619-7C37-C64B-8190-994B319AE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office has resources available to support these efforts:</a:t>
            </a:r>
          </a:p>
          <a:p>
            <a:pPr lvl="1"/>
            <a:r>
              <a:rPr lang="en-US" sz="2100" dirty="0"/>
              <a:t>Write Winning Grants seminar</a:t>
            </a:r>
          </a:p>
          <a:p>
            <a:pPr lvl="1"/>
            <a:r>
              <a:rPr lang="en-US" sz="2100" dirty="0"/>
              <a:t>Monthly workshops on finding funding (including Foundations), publishing your first book, how to connect with program officers, and more </a:t>
            </a:r>
            <a:r>
              <a:rPr lang="en-US" sz="2100" dirty="0">
                <a:hlinkClick r:id="rId2"/>
              </a:rPr>
              <a:t>https://vp.research.msu.edu/events</a:t>
            </a:r>
            <a:endParaRPr lang="en-US" sz="2100" dirty="0"/>
          </a:p>
          <a:p>
            <a:pPr lvl="1"/>
            <a:r>
              <a:rPr lang="en-US" sz="2100" dirty="0"/>
              <a:t>We also have a team of grants consultants who can assist in proposal development. </a:t>
            </a:r>
            <a:r>
              <a:rPr lang="en-US" sz="2100" dirty="0">
                <a:hlinkClick r:id="rId3"/>
              </a:rPr>
              <a:t>https://vp.research.msu.edu/proposal-services</a:t>
            </a:r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17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62C8E-3CB9-2B4F-B0E6-4F3D257B1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Finally:  Enjoy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1D619-7C37-C64B-8190-994B319AE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Don't forget what attracted you originally to academic life – "the life of the mind"  </a:t>
            </a:r>
          </a:p>
        </p:txBody>
      </p:sp>
    </p:spTree>
    <p:extLst>
      <p:ext uri="{BB962C8B-B14F-4D97-AF65-F5344CB8AC3E}">
        <p14:creationId xmlns:p14="http://schemas.microsoft.com/office/powerpoint/2010/main" val="1187759156"/>
      </p:ext>
    </p:extLst>
  </p:cSld>
  <p:clrMapOvr>
    <a:masterClrMapping/>
  </p:clrMapOvr>
</p:sld>
</file>

<file path=ppt/theme/theme1.xml><?xml version="1.0" encoding="utf-8"?>
<a:theme xmlns:a="http://schemas.openxmlformats.org/drawingml/2006/main" name="MSU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-Point-Wordmark" id="{B922F58C-BBA5-F347-BA1F-BCD32A6C98C3}" vid="{F2D4553F-1312-E44A-AB7C-D98185B3D3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MSU Template 1</Template>
  <TotalTime>876</TotalTime>
  <Words>525</Words>
  <Application>Microsoft Office PowerPoint</Application>
  <PresentationFormat>On-screen Show (16:9)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Gotham Book</vt:lpstr>
      <vt:lpstr>Gotham-Bold</vt:lpstr>
      <vt:lpstr>Wingdings</vt:lpstr>
      <vt:lpstr>MSU Template 1</vt:lpstr>
      <vt:lpstr>Thriving in the Tenure System I:  Articulating Your Scholarly Identity Through a Strong Reappointment, Promotion, and Tenure Packet  February 9, 2021  </vt:lpstr>
      <vt:lpstr>Research &amp; Innovation - Role in Tenure and Promotion</vt:lpstr>
      <vt:lpstr>Process</vt:lpstr>
      <vt:lpstr>Process Timing During COVID Restrictions</vt:lpstr>
      <vt:lpstr>Promotion to Associate Professor (1 of 2)</vt:lpstr>
      <vt:lpstr>Promotion to Associate Professor (2 of 2)</vt:lpstr>
      <vt:lpstr>Career Strategies</vt:lpstr>
      <vt:lpstr>R &amp; I Resources to Support Your Efforts</vt:lpstr>
      <vt:lpstr>Finally:  Enjoy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Davies</dc:creator>
  <cp:lastModifiedBy>Leete, Beth</cp:lastModifiedBy>
  <cp:revision>35</cp:revision>
  <cp:lastPrinted>2010-09-08T13:46:11Z</cp:lastPrinted>
  <dcterms:created xsi:type="dcterms:W3CDTF">2019-05-04T17:37:47Z</dcterms:created>
  <dcterms:modified xsi:type="dcterms:W3CDTF">2021-02-09T20:55:27Z</dcterms:modified>
</cp:coreProperties>
</file>