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378" r:id="rId2"/>
    <p:sldId id="383" r:id="rId3"/>
    <p:sldId id="455" r:id="rId4"/>
    <p:sldId id="377" r:id="rId5"/>
    <p:sldId id="384" r:id="rId6"/>
    <p:sldId id="456" r:id="rId7"/>
    <p:sldId id="382" r:id="rId8"/>
    <p:sldId id="385" r:id="rId9"/>
    <p:sldId id="387" r:id="rId10"/>
    <p:sldId id="389" r:id="rId11"/>
    <p:sldId id="457" r:id="rId12"/>
    <p:sldId id="458" r:id="rId13"/>
    <p:sldId id="45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598" autoAdjust="0"/>
  </p:normalViewPr>
  <p:slideViewPr>
    <p:cSldViewPr snapToGrid="0">
      <p:cViewPr varScale="1">
        <p:scale>
          <a:sx n="78" d="100"/>
          <a:sy n="78" d="100"/>
        </p:scale>
        <p:origin x="85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CCE5D-CCD0-4FE7-9289-83FEE107FBB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2C43A-C72B-44E2-AE36-56691167D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50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Faculty</a:t>
            </a:r>
            <a:r>
              <a:rPr lang="en-US" b="1" u="sng" baseline="0" dirty="0"/>
              <a:t> </a:t>
            </a:r>
            <a:r>
              <a:rPr lang="en-US" baseline="0" dirty="0"/>
              <a:t>– encompasses all three areas of mission</a:t>
            </a:r>
          </a:p>
          <a:p>
            <a:r>
              <a:rPr lang="en-US" b="1" u="sng" baseline="0" dirty="0"/>
              <a:t>Academic staff </a:t>
            </a:r>
            <a:r>
              <a:rPr lang="en-US" baseline="0" dirty="0"/>
              <a:t>– work is more specialized and focused in nature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2F52B5-4286-49B6-BE57-D0EDE04A97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1086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Fixed Term:</a:t>
            </a:r>
            <a:r>
              <a:rPr lang="en-US" sz="1200" b="1" u="sng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Appointment type for faculty &amp; academic staff which has a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specified appointment period with an end date.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Continuing System:</a:t>
            </a:r>
            <a:r>
              <a:rPr lang="en-US" sz="1200" b="1" u="sng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Appointment type that conveys an appointment on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continuing basis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without an end date. 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pon successful completion of an extensive review process, continuing status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granted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Similar to tenure system for faculty.  Unlike tenure, continuing status is granted in the unit (and not in the university).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Tenure System: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Appointment type that conveys an appointment on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continuing basis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without an end date. 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pon successful completion of an extensive review process, tenure status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may be granted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Sometimes individuals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hired with tenure. This type of initial appointment with tenure requires approval by the Provost. Tenure is within the 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niversity.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2F52B5-4286-49B6-BE57-D0EDE04A97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021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$1,000 base</a:t>
            </a:r>
            <a:r>
              <a:rPr lang="en-US" baseline="0" dirty="0"/>
              <a:t> salary increase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2F52B5-4286-49B6-BE57-D0EDE04A97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7285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8606"/>
            <a:ext cx="8229600" cy="4802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4066495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800" b="0" i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B7854-66EF-499C-B833-A4D4D8E44B1C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4E9FC-0D87-4AB5-8C03-E13CA9291E3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696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D7E0-C7CD-47A4-AF89-2173069C3D29}" type="datetime1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3F754-FBED-4A54-BC69-CE8D1D673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3278-F25F-403D-8F58-A12AAD3A4BA2}" type="datetime1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3F754-FBED-4A54-BC69-CE8D1D673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595959"/>
                </a:solidFill>
                <a:latin typeface="Gotham Book" pitchFamily="49" charset="0"/>
                <a:ea typeface="ＭＳ Ｐゴシック" pitchFamily="49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046FAAC-03FA-4108-86A8-FEEC95F9B747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 defTabSz="457200">
              <a:defRPr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595959"/>
                </a:solidFill>
                <a:latin typeface="Gotham Book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E17BB9-58DC-4B4F-BAAC-A1BE0EB7B5D2}" type="slidenum">
              <a:rPr lang="en-US" altLang="en-US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itchFamily="34" charset="-128"/>
            </a:endParaRPr>
          </a:p>
        </p:txBody>
      </p:sp>
      <p:pic>
        <p:nvPicPr>
          <p:cNvPr id="1029" name="Picture 10" descr="MSU thinner spear_green RGB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53163"/>
            <a:ext cx="822960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1" descr="PP banner wordmark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itle Placeholder 6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116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hr.msu.edu/ua/hiring/documents/UNTFDesignationBForm.docx" TargetMode="External"/><Relationship Id="rId2" Type="http://schemas.openxmlformats.org/officeDocument/2006/relationships/hyperlink" Target="https://web.archive.org/web/20180326155218/https:/hr.msu.edu/hiring/hiring_docs/UNTFDesignationBForm.pdf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burtkara@ms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r.msu.edu/policies-procedures/faculty-academic-staff/health-programs-faculty-handbook/app_eval_reapp_promotion.html" TargetMode="External"/><Relationship Id="rId2" Type="http://schemas.openxmlformats.org/officeDocument/2006/relationships/hyperlink" Target="https://hr.msu.edu/policies-procedures/faculty-academic-staff/faculty-handbook/fixed-term_promotion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hr.msu.edu/policies-procedures/faculty-academic-staff/FRIB-NSCL-Faculty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8606"/>
            <a:ext cx="8229600" cy="179939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Appointment Systems for Faculty and Academic Staff at MSU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/>
              <a:t>Kara Yermak</a:t>
            </a:r>
          </a:p>
          <a:p>
            <a:pPr marL="0" indent="0" algn="ctr">
              <a:buNone/>
            </a:pPr>
            <a:r>
              <a:rPr lang="en-US" sz="2400" dirty="0"/>
              <a:t>Director of Academic Human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54E9FC-0D87-4AB5-8C03-E13CA9291E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otham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otham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5434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8023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Designation B (slide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66495"/>
          </a:xfrm>
        </p:spPr>
        <p:txBody>
          <a:bodyPr/>
          <a:lstStyle/>
          <a:p>
            <a:r>
              <a:rPr lang="en-US" sz="2400" dirty="0"/>
              <a:t>The request for a Designation B appointment is reviewed by the unit and the Office of the Provost for approval. 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400" dirty="0"/>
              <a:t>If approved, the initial Designation B appointment would provide at least a three year appointment for the UNTF teaching portion of the assignment. 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400" dirty="0"/>
              <a:t>Following each annual review that demonstrates continued excellence in teaching, each Designation B employee's appointment shall be extended for one (1) year ensuring that the appointment is for no less than three(3) years" for the UNTF teaching portion of the assignment.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54E9FC-0D87-4AB5-8C03-E13CA9291E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otham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otham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0002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8023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Designation B (slide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66495"/>
          </a:xfrm>
        </p:spPr>
        <p:txBody>
          <a:bodyPr/>
          <a:lstStyle/>
          <a:p>
            <a:r>
              <a:rPr lang="en-US" dirty="0"/>
              <a:t>Eligibility:</a:t>
            </a:r>
          </a:p>
          <a:p>
            <a:endParaRPr lang="en-US" sz="800" dirty="0"/>
          </a:p>
          <a:p>
            <a:pPr lvl="1"/>
            <a:r>
              <a:rPr lang="en-US" dirty="0"/>
              <a:t>During the </a:t>
            </a:r>
            <a:r>
              <a:rPr lang="en-US" b="1" u="sng" dirty="0"/>
              <a:t>first month of the eighth or subsequent semester of teaching employment within seven years </a:t>
            </a:r>
            <a:r>
              <a:rPr lang="en-US" dirty="0"/>
              <a:t>of the first of these semesters in a given employing unit, the employee may submit a written request to the unit head or designee, including required documentation of teaching excellence, to be reappointed as a Designation B employee for the teaching portion of the assignment.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54E9FC-0D87-4AB5-8C03-E13CA9291E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otham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otham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6627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8023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Designation B (slide 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66495"/>
          </a:xfrm>
        </p:spPr>
        <p:txBody>
          <a:bodyPr/>
          <a:lstStyle/>
          <a:p>
            <a:r>
              <a:rPr lang="en-US" dirty="0"/>
              <a:t>Two windows per year that one may apply </a:t>
            </a:r>
            <a:endParaRPr lang="en-US" dirty="0">
              <a:hlinkClick r:id="rId2"/>
            </a:endParaRPr>
          </a:p>
          <a:p>
            <a:r>
              <a:rPr lang="en-US" dirty="0">
                <a:hlinkClick r:id="rId3"/>
              </a:rPr>
              <a:t>Form B </a:t>
            </a:r>
            <a:r>
              <a:rPr lang="en-US" dirty="0"/>
              <a:t> is due to your unit administrator on January 31 for spring semester and September 30 for fall semester.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54E9FC-0D87-4AB5-8C03-E13CA9291E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otham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otham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5325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Thank you!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Further questions?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Contact me at: 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burtkara@msu.edu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517-884-0185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54E9FC-0D87-4AB5-8C03-E13CA9291E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otham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otham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120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8023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Faculty and academic staff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66495"/>
          </a:xfrm>
        </p:spPr>
        <p:txBody>
          <a:bodyPr/>
          <a:lstStyle/>
          <a:p>
            <a:r>
              <a:rPr lang="en-US" dirty="0"/>
              <a:t>Employees primarily responsible for carrying out the academic activities of MSU's mission:</a:t>
            </a:r>
          </a:p>
          <a:p>
            <a:pPr lvl="1"/>
            <a:r>
              <a:rPr lang="en-US" sz="1800" b="1" dirty="0"/>
              <a:t>providing outstanding undergraduate, graduate, and professional education</a:t>
            </a:r>
            <a:r>
              <a:rPr lang="en-US" sz="1800" dirty="0"/>
              <a:t> to promising, qualified students in order to prepare them to contribute fully to society as globally engaged citizen leaders</a:t>
            </a:r>
          </a:p>
          <a:p>
            <a:pPr lvl="1"/>
            <a:r>
              <a:rPr lang="en-US" sz="1800" b="1" dirty="0"/>
              <a:t>conducting research of the highest caliber </a:t>
            </a:r>
            <a:r>
              <a:rPr lang="en-US" sz="1800" dirty="0"/>
              <a:t>that seeks to answer questions and create solutions in order to expand human understanding and make a positive difference, both locally and globally</a:t>
            </a:r>
          </a:p>
          <a:p>
            <a:pPr lvl="1"/>
            <a:r>
              <a:rPr lang="en-US" sz="1800" b="1" dirty="0"/>
              <a:t>advancing outreach, engagement, and economic development activitie</a:t>
            </a:r>
            <a:r>
              <a:rPr lang="en-US" sz="1800" dirty="0"/>
              <a:t>s that are innovative, research-driven, and lead to a better quality of life for individuals and communities, at home and around the world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54E9FC-0D87-4AB5-8C03-E13CA9291E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otham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otham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1245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the difference between faculty and academic staff?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Ranked Faculty</a:t>
            </a:r>
          </a:p>
          <a:p>
            <a:pPr lvl="1"/>
            <a:r>
              <a:rPr lang="en-US" dirty="0"/>
              <a:t>Instructor, Assistant Professor, Associate Professor, Professor</a:t>
            </a:r>
          </a:p>
          <a:p>
            <a:pPr lvl="1"/>
            <a:r>
              <a:rPr lang="en-US" dirty="0"/>
              <a:t>Includes Health Programs and FRIB/NSCL faculty</a:t>
            </a:r>
          </a:p>
          <a:p>
            <a:r>
              <a:rPr lang="en-US" dirty="0"/>
              <a:t>Academic Staff </a:t>
            </a:r>
            <a:r>
              <a:rPr lang="en-US" sz="2400" dirty="0"/>
              <a:t>(includes but not limited to)</a:t>
            </a:r>
          </a:p>
          <a:p>
            <a:pPr lvl="1"/>
            <a:r>
              <a:rPr lang="en-US" dirty="0"/>
              <a:t>Specialist, Assistant Instructor, Lecturer, Research Associate, Scholar, Archivist, Intern/Resident, Librarian, Engineer, Physicist, Extension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54E9FC-0D87-4AB5-8C03-E13CA9291E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otham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otham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85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Three broad classification types for faculty and academic staff appointments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/>
              <a:t>Fixed Term</a:t>
            </a:r>
          </a:p>
          <a:p>
            <a:r>
              <a:rPr lang="en-US" dirty="0"/>
              <a:t>Continuing system</a:t>
            </a:r>
          </a:p>
          <a:p>
            <a:r>
              <a:rPr lang="en-US" dirty="0"/>
              <a:t>Tenure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54E9FC-0D87-4AB5-8C03-E13CA9291E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otham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otham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1627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54E9FC-0D87-4AB5-8C03-E13CA9291E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otham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otham Book"/>
              <a:ea typeface="+mn-ea"/>
              <a:cs typeface="+mn-cs"/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5414818" y="3392862"/>
            <a:ext cx="1371600" cy="6096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Continuing System</a:t>
            </a:r>
          </a:p>
        </p:txBody>
      </p:sp>
      <p:cxnSp>
        <p:nvCxnSpPr>
          <p:cNvPr id="24" name="Straight Arrow Connector 23" descr="Arrow Pointing from Academic Staff to Continuing System"/>
          <p:cNvCxnSpPr>
            <a:stCxn id="10" idx="3"/>
          </p:cNvCxnSpPr>
          <p:nvPr/>
        </p:nvCxnSpPr>
        <p:spPr>
          <a:xfrm flipV="1">
            <a:off x="2969491" y="3697369"/>
            <a:ext cx="2364509" cy="3908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 descr="Arrow Pointing from Academic Staff to Fixed Term"/>
          <p:cNvCxnSpPr>
            <a:stCxn id="10" idx="3"/>
          </p:cNvCxnSpPr>
          <p:nvPr/>
        </p:nvCxnSpPr>
        <p:spPr>
          <a:xfrm flipV="1">
            <a:off x="2969491" y="2895600"/>
            <a:ext cx="2364509" cy="11926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Flowchart: Process 9"/>
          <p:cNvSpPr/>
          <p:nvPr/>
        </p:nvSpPr>
        <p:spPr>
          <a:xfrm>
            <a:off x="1597891" y="3783450"/>
            <a:ext cx="1371600" cy="6096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Academic Staff</a:t>
            </a:r>
          </a:p>
        </p:txBody>
      </p:sp>
      <p:sp>
        <p:nvSpPr>
          <p:cNvPr id="12" name="Flowchart: Process 11"/>
          <p:cNvSpPr/>
          <p:nvPr/>
        </p:nvSpPr>
        <p:spPr>
          <a:xfrm>
            <a:off x="5410200" y="4362224"/>
            <a:ext cx="1371600" cy="6096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Tenure System</a:t>
            </a:r>
          </a:p>
        </p:txBody>
      </p:sp>
      <p:cxnSp>
        <p:nvCxnSpPr>
          <p:cNvPr id="18" name="Straight Arrow Connector 17" descr="Arrow pointing from Faculty to Tenure System"/>
          <p:cNvCxnSpPr>
            <a:stCxn id="5" idx="3"/>
          </p:cNvCxnSpPr>
          <p:nvPr/>
        </p:nvCxnSpPr>
        <p:spPr>
          <a:xfrm>
            <a:off x="2969491" y="3200400"/>
            <a:ext cx="2364509" cy="14666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Flowchart: Process 10"/>
          <p:cNvSpPr/>
          <p:nvPr/>
        </p:nvSpPr>
        <p:spPr>
          <a:xfrm>
            <a:off x="5410200" y="2434000"/>
            <a:ext cx="1371600" cy="6096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Fixed Term</a:t>
            </a:r>
          </a:p>
        </p:txBody>
      </p:sp>
      <p:cxnSp>
        <p:nvCxnSpPr>
          <p:cNvPr id="15" name="Straight Arrow Connector 14" descr="Arrow pointing from Faculty to Fixed Term"/>
          <p:cNvCxnSpPr>
            <a:stCxn id="5" idx="3"/>
          </p:cNvCxnSpPr>
          <p:nvPr/>
        </p:nvCxnSpPr>
        <p:spPr>
          <a:xfrm flipV="1">
            <a:off x="2969491" y="2738800"/>
            <a:ext cx="2364509" cy="461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" name="Flowchart: Process 4"/>
          <p:cNvSpPr/>
          <p:nvPr/>
        </p:nvSpPr>
        <p:spPr>
          <a:xfrm>
            <a:off x="1597891" y="2895600"/>
            <a:ext cx="1371600" cy="6096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Three broad classification types for faculty and academic staff appointments (slide 2)</a:t>
            </a:r>
          </a:p>
        </p:txBody>
      </p:sp>
    </p:spTree>
    <p:extLst>
      <p:ext uri="{BB962C8B-B14F-4D97-AF65-F5344CB8AC3E}">
        <p14:creationId xmlns:p14="http://schemas.microsoft.com/office/powerpoint/2010/main" val="1519412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Faculty and academic staff appointment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Tenure System Faculty</a:t>
            </a:r>
          </a:p>
          <a:p>
            <a:r>
              <a:rPr lang="en-US" dirty="0"/>
              <a:t>Fixed Term Faculty &amp; Academic Staff </a:t>
            </a:r>
          </a:p>
          <a:p>
            <a:r>
              <a:rPr lang="en-US" dirty="0"/>
              <a:t>Health Programs Faculty</a:t>
            </a:r>
          </a:p>
          <a:p>
            <a:r>
              <a:rPr lang="en-US" dirty="0"/>
              <a:t>FRIB/NSCL Faculty &amp; Academic Staff </a:t>
            </a:r>
          </a:p>
          <a:p>
            <a:r>
              <a:rPr lang="en-US" dirty="0"/>
              <a:t>Research Faculty</a:t>
            </a:r>
          </a:p>
          <a:p>
            <a:r>
              <a:rPr lang="en-US" dirty="0"/>
              <a:t>Librarian &amp; Archivist</a:t>
            </a:r>
          </a:p>
          <a:p>
            <a:r>
              <a:rPr lang="en-US" dirty="0"/>
              <a:t>MSU Extension</a:t>
            </a:r>
          </a:p>
          <a:p>
            <a:r>
              <a:rPr lang="en-US" dirty="0"/>
              <a:t>Academic Specialist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54E9FC-0D87-4AB5-8C03-E13CA9291E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otham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otham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8406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48023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Establishing faculty and academic staff appointments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66495"/>
          </a:xfrm>
        </p:spPr>
        <p:txBody>
          <a:bodyPr/>
          <a:lstStyle/>
          <a:p>
            <a:r>
              <a:rPr lang="en-US" sz="2400" dirty="0"/>
              <a:t>Positions are established based on factors including, but not limited to: </a:t>
            </a:r>
          </a:p>
          <a:p>
            <a:pPr lvl="1"/>
            <a:r>
              <a:rPr lang="en-US" sz="2000" dirty="0"/>
              <a:t>Assessment of staffing needs in light of college/unit priorities identified in the annual budget planning process consistent with the University’s mission</a:t>
            </a:r>
          </a:p>
          <a:p>
            <a:pPr lvl="1"/>
            <a:r>
              <a:rPr lang="en-US" sz="2000" dirty="0"/>
              <a:t>The specific qualification needs for faculty/academic staff to meet college/unit program priorities</a:t>
            </a:r>
          </a:p>
          <a:p>
            <a:pPr lvl="1"/>
            <a:r>
              <a:rPr lang="en-US" sz="2000" dirty="0"/>
              <a:t>The relative merit as to filling positions on a continuing or fixed term basis in light of program, market and budgetary consideration</a:t>
            </a:r>
          </a:p>
          <a:p>
            <a:r>
              <a:rPr lang="en-US" sz="2400" dirty="0"/>
              <a:t>All employment openings are posted, with some limited exceptions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54E9FC-0D87-4AB5-8C03-E13CA9291E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otham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otham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2787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8023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Promotional Opportunities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66495"/>
          </a:xfrm>
        </p:spPr>
        <p:txBody>
          <a:bodyPr/>
          <a:lstStyle/>
          <a:p>
            <a:r>
              <a:rPr lang="en-US" dirty="0"/>
              <a:t>Each department, school and college regularly employing fixed term faculty must have evaluation and review procedures for the promotion of fixed term faculty </a:t>
            </a:r>
          </a:p>
          <a:p>
            <a:r>
              <a:rPr lang="en-US" dirty="0"/>
              <a:t>Policies: </a:t>
            </a:r>
          </a:p>
          <a:p>
            <a:pPr lvl="1"/>
            <a:r>
              <a:rPr lang="en-US" dirty="0">
                <a:hlinkClick r:id="rId2"/>
              </a:rPr>
              <a:t>Promotion of Fixed Term Faculty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Promotion of HP Faculty 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Promotion of FRIB/NSCL Faculty</a:t>
            </a:r>
            <a:endParaRPr lang="en-US" dirty="0"/>
          </a:p>
          <a:p>
            <a:r>
              <a:rPr lang="en-US" dirty="0"/>
              <a:t>Check with your unit for deadlines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54E9FC-0D87-4AB5-8C03-E13CA9291E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otham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otham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7731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8023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Designation B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66495"/>
          </a:xfrm>
        </p:spPr>
        <p:txBody>
          <a:bodyPr/>
          <a:lstStyle/>
          <a:p>
            <a:r>
              <a:rPr lang="en-US" sz="2400" dirty="0"/>
              <a:t>Designation B is an appointment type available to those covered by the collective bargaining agreement between MSU and the Union of Non-Tenure Track Faculty (UNTF)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400" dirty="0"/>
              <a:t>Predicated on exemplary instructional performance in UNTF bargaining unit assigned teaching duties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400" dirty="0"/>
              <a:t>If eligible, individuals who believe they have established a clear record of sustained, outstanding achievements in teaching must assemble a compendium of materials that documents teaching excellence and submit such documentation to the unit head or designee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54E9FC-0D87-4AB5-8C03-E13CA9291E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otham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otham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0223316"/>
      </p:ext>
    </p:extLst>
  </p:cSld>
  <p:clrMapOvr>
    <a:masterClrMapping/>
  </p:clrMapOvr>
</p:sld>
</file>

<file path=ppt/theme/theme1.xml><?xml version="1.0" encoding="utf-8"?>
<a:theme xmlns:a="http://schemas.openxmlformats.org/drawingml/2006/main" name="MSU Wordmark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887</Words>
  <Application>Microsoft Office PowerPoint</Application>
  <PresentationFormat>On-screen Show (4:3)</PresentationFormat>
  <Paragraphs>93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Gotham Book</vt:lpstr>
      <vt:lpstr>MSU Wordmark design</vt:lpstr>
      <vt:lpstr>Appointment Systems for Faculty and Academic Staff at MSU</vt:lpstr>
      <vt:lpstr>Faculty and academic staff </vt:lpstr>
      <vt:lpstr>What is the difference between faculty and academic staff? </vt:lpstr>
      <vt:lpstr>Three broad classification types for faculty and academic staff appointments</vt:lpstr>
      <vt:lpstr>Three broad classification types for faculty and academic staff appointments (slide 2)</vt:lpstr>
      <vt:lpstr>Faculty and academic staff appointment systems</vt:lpstr>
      <vt:lpstr>Establishing faculty and academic staff appointments </vt:lpstr>
      <vt:lpstr>Promotional Opportunities  </vt:lpstr>
      <vt:lpstr>Designation B </vt:lpstr>
      <vt:lpstr>Designation B (slide 2)</vt:lpstr>
      <vt:lpstr>Designation B (slide 3)</vt:lpstr>
      <vt:lpstr>Designation B (slide 4)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Appointment Systems for Faculty and Academic Staff at MSU</dc:title>
  <dc:creator>Humble, Jillian</dc:creator>
  <cp:lastModifiedBy>Leete, Beth</cp:lastModifiedBy>
  <cp:revision>2</cp:revision>
  <dcterms:created xsi:type="dcterms:W3CDTF">2019-12-19T17:37:00Z</dcterms:created>
  <dcterms:modified xsi:type="dcterms:W3CDTF">2021-02-24T20:03:50Z</dcterms:modified>
</cp:coreProperties>
</file>