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681" r:id="rId2"/>
  </p:sldMasterIdLst>
  <p:notesMasterIdLst>
    <p:notesMasterId r:id="rId33"/>
  </p:notesMasterIdLst>
  <p:sldIdLst>
    <p:sldId id="272" r:id="rId3"/>
    <p:sldId id="294" r:id="rId4"/>
    <p:sldId id="529" r:id="rId5"/>
    <p:sldId id="390" r:id="rId6"/>
    <p:sldId id="868" r:id="rId7"/>
    <p:sldId id="869" r:id="rId8"/>
    <p:sldId id="870" r:id="rId9"/>
    <p:sldId id="273" r:id="rId10"/>
    <p:sldId id="495" r:id="rId11"/>
    <p:sldId id="434" r:id="rId12"/>
    <p:sldId id="524" r:id="rId13"/>
    <p:sldId id="340" r:id="rId14"/>
    <p:sldId id="525" r:id="rId15"/>
    <p:sldId id="441" r:id="rId16"/>
    <p:sldId id="440" r:id="rId17"/>
    <p:sldId id="464" r:id="rId18"/>
    <p:sldId id="519" r:id="rId19"/>
    <p:sldId id="520" r:id="rId20"/>
    <p:sldId id="526" r:id="rId21"/>
    <p:sldId id="497" r:id="rId22"/>
    <p:sldId id="531" r:id="rId23"/>
    <p:sldId id="532" r:id="rId24"/>
    <p:sldId id="530" r:id="rId25"/>
    <p:sldId id="416" r:id="rId26"/>
    <p:sldId id="467" r:id="rId27"/>
    <p:sldId id="471" r:id="rId28"/>
    <p:sldId id="472" r:id="rId29"/>
    <p:sldId id="533" r:id="rId30"/>
    <p:sldId id="862" r:id="rId31"/>
    <p:sldId id="34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74"/>
    <a:srgbClr val="E1E7E8"/>
    <a:srgbClr val="4B9379"/>
    <a:srgbClr val="000000"/>
    <a:srgbClr val="E46C0A"/>
    <a:srgbClr val="54A689"/>
    <a:srgbClr val="6B1B4E"/>
    <a:srgbClr val="F57913"/>
    <a:srgbClr val="FFFFFF"/>
    <a:srgbClr val="008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8837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B9AD2-66BD-4D51-9C05-D80384621AEF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B551-C894-4FA4-AB55-E7C8E501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08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B551-C894-4FA4-AB55-E7C8E50181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17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564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9800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755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6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65015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0159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39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4781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438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84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B551-C894-4FA4-AB55-E7C8E50181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35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415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6579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B551-C894-4FA4-AB55-E7C8E50181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5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B551-C894-4FA4-AB55-E7C8E50181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61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B551-C894-4FA4-AB55-E7C8E50181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80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21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526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D6B551-C894-4FA4-AB55-E7C8E50181C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fld id="{D92EFBFF-05B5-4689-908E-85EE2C89BEB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10088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C3377-D59F-49C9-A351-3C7E960D6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EEB60-7CE1-43A5-8D2A-772832D79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80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90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8771-DE1F-4D6F-8E86-E4FA48EF6B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8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8D819-80A6-40A2-A221-0A00CB0663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0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83B7C-DD15-4405-8F51-2046B0590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F4BBC-7470-4C56-9558-A3715F77F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05FC9-8A4B-42AF-9E61-C1590AAA63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1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AB126-A9A1-4F89-9832-8024EB0613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2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ABA3-A944-4DBC-9828-380986CA65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3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D1CFE-3ABF-4C7A-AA71-2F37FF773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3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550045F5-1842-44AE-9DBC-43E39D75ED6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69809607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3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7025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ＭＳ Ｐゴシック" charset="-128"/>
          <a:cs typeface="Century Gothic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Century Gothic"/>
          <a:ea typeface="ＭＳ Ｐゴシック" charset="-128"/>
          <a:cs typeface="Century Gothic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51842" y="1923778"/>
            <a:ext cx="8440158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defTabSz="685800">
              <a:defRPr/>
            </a:pPr>
            <a:r>
              <a:rPr lang="en-US" sz="3600" b="1" dirty="0">
                <a:solidFill>
                  <a:srgbClr val="166664"/>
                </a:solidFill>
                <a:latin typeface="Century Gothic"/>
              </a:rPr>
              <a:t>RVSM CLIMATE SURVEY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SUMMARY OF FINDINGS</a:t>
            </a:r>
            <a:endParaRPr kumimoji="0" lang="en-US" sz="5400" b="1" i="0" u="none" strike="noStrike" kern="1200" cap="none" spc="0" normalizeH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solidFill>
                  <a:srgbClr val="166664"/>
                </a:solidFill>
                <a:latin typeface="Century Gothic"/>
              </a:rPr>
              <a:t> </a:t>
            </a:r>
            <a:endParaRPr lang="en-US" b="1" baseline="0" dirty="0">
              <a:solidFill>
                <a:srgbClr val="166664"/>
              </a:solidFill>
              <a:latin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400"/>
            <a:ext cx="3573624" cy="31268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1539547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214721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5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3923575"/>
            <a:ext cx="5899639" cy="19585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Campus Climate</a:t>
            </a:r>
          </a:p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(Connectedness, Leadership, RVSM Climate)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8081" y="267405"/>
            <a:ext cx="11223919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en-US" sz="3200" b="1" dirty="0">
                <a:solidFill>
                  <a:srgbClr val="166664"/>
                </a:solidFill>
                <a:latin typeface="Century Gothic"/>
              </a:rPr>
              <a:t>SURVEY CONTENT</a:t>
            </a:r>
            <a:endParaRPr lang="en-US" dirty="0">
              <a:solidFill>
                <a:srgbClr val="166664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38602"/>
            <a:ext cx="5899638" cy="1958558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8069" y="1638602"/>
            <a:ext cx="5891785" cy="1958558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1" y="3923575"/>
            <a:ext cx="5899639" cy="1958558"/>
          </a:xfrm>
          <a:prstGeom prst="rect">
            <a:avLst/>
          </a:prstGeom>
          <a:solidFill>
            <a:srgbClr val="E46C0A">
              <a:alpha val="83137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Campus Climate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6B1B4E">
              <a:alpha val="7294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</p:spTree>
    <p:extLst>
      <p:ext uri="{BB962C8B-B14F-4D97-AF65-F5344CB8AC3E}">
        <p14:creationId xmlns:p14="http://schemas.microsoft.com/office/powerpoint/2010/main" val="189195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31771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166664"/>
                </a:solidFill>
                <a:latin typeface="Century Gothic"/>
              </a:rPr>
              <a:t>METHODS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36659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IRB </a:t>
            </a: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review by RTI and MSU </a:t>
            </a:r>
            <a:r>
              <a:rPr lang="en-US" b="1" dirty="0">
                <a:solidFill>
                  <a:srgbClr val="166664"/>
                </a:solidFill>
                <a:latin typeface="Century Gothic"/>
              </a:rPr>
              <a:t>(RTI is IRB of record)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584331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</a:t>
            </a: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Students: 			9,479 participated (14 – 27% response rate)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7852" y="4652774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</a:t>
            </a: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Faculty &amp; Staff: 		5,594 participated (22 – 42% response rate)  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7852" y="2510495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</a:t>
            </a:r>
            <a:r>
              <a:rPr lang="en-US" sz="2400" b="1" noProof="0" dirty="0">
                <a:solidFill>
                  <a:srgbClr val="166664"/>
                </a:solidFill>
                <a:latin typeface="Century Gothic"/>
              </a:rPr>
              <a:t>Surveys sent to entire population via online platform </a:t>
            </a:r>
            <a:r>
              <a:rPr lang="en-US" b="1" noProof="0" dirty="0">
                <a:solidFill>
                  <a:srgbClr val="166664"/>
                </a:solidFill>
                <a:latin typeface="Century Gothic"/>
              </a:rPr>
              <a:t>(anonymous)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9034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629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3923575"/>
            <a:ext cx="5899639" cy="19585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Campus Climate</a:t>
            </a:r>
          </a:p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(Connectedness, Leadership, RVSM Climate)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638602"/>
            <a:ext cx="5899638" cy="1958558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8069" y="1638602"/>
            <a:ext cx="5891785" cy="1958558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1" y="3923575"/>
            <a:ext cx="5899639" cy="1958558"/>
          </a:xfrm>
          <a:prstGeom prst="rect">
            <a:avLst/>
          </a:prstGeom>
          <a:solidFill>
            <a:srgbClr val="E46C0A">
              <a:alpha val="83137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Campus Climate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08069" y="3923575"/>
            <a:ext cx="5899639" cy="1958558"/>
          </a:xfrm>
          <a:prstGeom prst="rect">
            <a:avLst/>
          </a:prstGeom>
          <a:solidFill>
            <a:srgbClr val="6B1B4E">
              <a:alpha val="72941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Workplace Incivility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08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 </a:t>
            </a:r>
          </a:p>
        </p:txBody>
      </p:sp>
    </p:spTree>
    <p:extLst>
      <p:ext uri="{BB962C8B-B14F-4D97-AF65-F5344CB8AC3E}">
        <p14:creationId xmlns:p14="http://schemas.microsoft.com/office/powerpoint/2010/main" val="2397223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48" y="1873356"/>
            <a:ext cx="10936776" cy="45865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10548594" y="434673"/>
            <a:ext cx="1626125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Pages ES-2, 10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2417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48" y="1873356"/>
            <a:ext cx="10936776" cy="458658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10699422" y="434673"/>
            <a:ext cx="1483151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Pages 13-20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166664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864990" y="2714920"/>
            <a:ext cx="7484882" cy="3563332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4970" y="2949271"/>
            <a:ext cx="7004115" cy="2923877"/>
          </a:xfrm>
          <a:prstGeom prst="rect">
            <a:avLst/>
          </a:prstGeom>
          <a:noFill/>
          <a:ln w="38100">
            <a:solidFill>
              <a:srgbClr val="00717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2400" b="1" dirty="0">
                <a:solidFill>
                  <a:srgbClr val="007174"/>
                </a:solidFill>
                <a:latin typeface="Century Gothic" panose="020B0502020202020204" pitchFamily="34" charset="0"/>
              </a:rPr>
              <a:t>REPORT PROVIDES BREAKDOWNS BY</a:t>
            </a:r>
          </a:p>
          <a:p>
            <a:endParaRPr lang="en-US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dirty="0">
                <a:solidFill>
                  <a:srgbClr val="007174"/>
                </a:solidFill>
                <a:latin typeface="Century Gothic" panose="020B0502020202020204" pitchFamily="34" charset="0"/>
              </a:rPr>
              <a:t>	</a:t>
            </a:r>
            <a:r>
              <a:rPr lang="en-US" sz="2200" dirty="0">
                <a:solidFill>
                  <a:srgbClr val="007174"/>
                </a:solidFill>
                <a:latin typeface="Century Gothic" panose="020B0502020202020204" pitchFamily="34" charset="0"/>
              </a:rPr>
              <a:t>Year in School		Athletics</a:t>
            </a:r>
          </a:p>
          <a:p>
            <a:endParaRPr lang="en-US" sz="120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007174"/>
                </a:solidFill>
                <a:latin typeface="Century Gothic" panose="020B0502020202020204" pitchFamily="34" charset="0"/>
              </a:rPr>
              <a:t>	Race/Ethnicity		Greek Life</a:t>
            </a:r>
          </a:p>
          <a:p>
            <a:endParaRPr lang="en-US" sz="120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007174"/>
                </a:solidFill>
                <a:latin typeface="Century Gothic" panose="020B0502020202020204" pitchFamily="34" charset="0"/>
              </a:rPr>
              <a:t>	Sexual Orientation		International</a:t>
            </a:r>
          </a:p>
          <a:p>
            <a:endParaRPr lang="en-US" sz="120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200" dirty="0">
                <a:solidFill>
                  <a:srgbClr val="007174"/>
                </a:solidFill>
                <a:latin typeface="Century Gothic" panose="020B0502020202020204" pitchFamily="34" charset="0"/>
              </a:rPr>
              <a:t>	Gender Identity		Disability</a:t>
            </a:r>
          </a:p>
          <a:p>
            <a:endParaRPr lang="en-US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53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 </a:t>
            </a:r>
          </a:p>
        </p:txBody>
      </p:sp>
    </p:spTree>
    <p:extLst>
      <p:ext uri="{BB962C8B-B14F-4D97-AF65-F5344CB8AC3E}">
        <p14:creationId xmlns:p14="http://schemas.microsoft.com/office/powerpoint/2010/main" val="156888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5192" y="1104291"/>
            <a:ext cx="6348954" cy="5076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STUDENT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205" y="2118183"/>
            <a:ext cx="9782175" cy="1924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167205" y="4042233"/>
            <a:ext cx="9782175" cy="13876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E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4532" y="4218079"/>
            <a:ext cx="2721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Any Work-Related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Sexual Assault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8821" y="4371967"/>
            <a:ext cx="375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E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unreliable estimates ( &lt; .5%)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0398794" y="426053"/>
            <a:ext cx="1538283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Pages ES-4, 47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 </a:t>
            </a:r>
          </a:p>
        </p:txBody>
      </p:sp>
    </p:spTree>
    <p:extLst>
      <p:ext uri="{BB962C8B-B14F-4D97-AF65-F5344CB8AC3E}">
        <p14:creationId xmlns:p14="http://schemas.microsoft.com/office/powerpoint/2010/main" val="579325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35192" y="1104291"/>
            <a:ext cx="6348954" cy="50769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STUDENT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205" y="2118183"/>
            <a:ext cx="9782175" cy="1924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1167205" y="4042233"/>
            <a:ext cx="9782175" cy="13876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E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4532" y="4218079"/>
            <a:ext cx="2721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Any Work-Related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Sexual Assault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8821" y="4371967"/>
            <a:ext cx="375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E3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unreliable estimates ( &lt; .5%)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0546576" y="426053"/>
            <a:ext cx="1538283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Pages 49-50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0081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Incidence &amp; Prevalence of RVSM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664364" y="3260436"/>
            <a:ext cx="6123709" cy="2050473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40667" y="3300787"/>
            <a:ext cx="5375209" cy="1977464"/>
          </a:xfrm>
          <a:prstGeom prst="rect">
            <a:avLst/>
          </a:prstGeom>
          <a:noFill/>
          <a:ln w="38100">
            <a:solidFill>
              <a:srgbClr val="00717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      </a:t>
            </a:r>
            <a:r>
              <a:rPr lang="en-US" sz="2000" b="1" dirty="0">
                <a:solidFill>
                  <a:srgbClr val="007174"/>
                </a:solidFill>
                <a:latin typeface="Century Gothic" panose="020B0502020202020204" pitchFamily="34" charset="0"/>
              </a:rPr>
              <a:t>REPORT PROVIDES BREAKDOWNS BY</a:t>
            </a:r>
          </a:p>
          <a:p>
            <a:endParaRPr lang="en-US" sz="120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rgbClr val="007174"/>
                </a:solidFill>
                <a:latin typeface="Century Gothic" panose="020B0502020202020204" pitchFamily="34" charset="0"/>
              </a:rPr>
              <a:t>Years of Service	 Sexual Orientation</a:t>
            </a:r>
          </a:p>
          <a:p>
            <a:r>
              <a:rPr lang="en-US" sz="1200" dirty="0">
                <a:solidFill>
                  <a:srgbClr val="007174"/>
                </a:solidFill>
                <a:latin typeface="Century Gothic" panose="020B0502020202020204" pitchFamily="34" charset="0"/>
              </a:rPr>
              <a:t>	</a:t>
            </a:r>
            <a:endParaRPr lang="en-US" sz="105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rgbClr val="007174"/>
                </a:solidFill>
                <a:latin typeface="Century Gothic" panose="020B0502020202020204" pitchFamily="34" charset="0"/>
              </a:rPr>
              <a:t>Rank			 Gender Identity </a:t>
            </a:r>
            <a:r>
              <a:rPr lang="en-US" sz="1050" dirty="0">
                <a:solidFill>
                  <a:srgbClr val="007174"/>
                </a:solidFill>
                <a:latin typeface="Century Gothic" panose="020B0502020202020204" pitchFamily="34" charset="0"/>
              </a:rPr>
              <a:t>	</a:t>
            </a:r>
            <a:endParaRPr lang="en-US" sz="1200" dirty="0">
              <a:solidFill>
                <a:srgbClr val="007174"/>
              </a:solidFill>
              <a:latin typeface="Century Gothic" panose="020B0502020202020204" pitchFamily="34" charset="0"/>
            </a:endParaRPr>
          </a:p>
          <a:p>
            <a:r>
              <a:rPr lang="en-US" sz="2000" dirty="0">
                <a:solidFill>
                  <a:srgbClr val="007174"/>
                </a:solidFill>
                <a:latin typeface="Century Gothic" panose="020B0502020202020204" pitchFamily="34" charset="0"/>
              </a:rPr>
              <a:t>Race/Ethnicity		 Disability</a:t>
            </a:r>
          </a:p>
          <a:p>
            <a:endParaRPr lang="en-US" sz="800" dirty="0">
              <a:solidFill>
                <a:srgbClr val="00717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0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012150" y="1911017"/>
            <a:ext cx="2179850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ASMSU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&amp; COGS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Faculty Senate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WACSS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ADA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Coordinator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defTabSz="685800"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LBGT Resource Center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defTabSz="685800"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Health Promotion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Council of Research Deans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Office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of Survey Research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934" y="1918266"/>
            <a:ext cx="3573624" cy="31268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1539547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214721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3433" y="1921022"/>
            <a:ext cx="2311786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Office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of President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Office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of the Provost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Office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for Civil Rights </a:t>
            </a:r>
            <a:r>
              <a:rPr lang="en-US" sz="900" b="1" dirty="0">
                <a:solidFill>
                  <a:srgbClr val="166664"/>
                </a:solidFill>
                <a:latin typeface="Century Gothic"/>
              </a:rPr>
              <a:t>&amp;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Title </a:t>
            </a:r>
            <a:r>
              <a:rPr lang="en-US" sz="1100" b="1" dirty="0">
                <a:solidFill>
                  <a:srgbClr val="166664"/>
                </a:solidFill>
                <a:latin typeface="Century Gothic"/>
              </a:rPr>
              <a:t>IX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Office for Inclusion &amp;   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</a:t>
            </a:r>
            <a:r>
              <a:rPr lang="en-US" sz="1200" b="1" baseline="0" dirty="0">
                <a:solidFill>
                  <a:srgbClr val="166664"/>
                </a:solidFill>
                <a:latin typeface="Century Gothic"/>
              </a:rPr>
              <a:t>Intercultural Initiatives</a:t>
            </a: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 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Office of the Registrar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baseline="0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AHR &amp; HR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166664"/>
                </a:solidFill>
                <a:latin typeface="Century Gothic"/>
              </a:rPr>
              <a:t>MSU Communications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921022"/>
            <a:ext cx="3642891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noProof="0" dirty="0">
                <a:solidFill>
                  <a:srgbClr val="166664"/>
                </a:solidFill>
                <a:latin typeface="Century Gothic"/>
              </a:rPr>
              <a:t>Relationship Violence &amp; Sexual Misconduct (RVSM) Expert Advisory Workgroup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baseline="0" dirty="0">
                <a:solidFill>
                  <a:srgbClr val="166664"/>
                </a:solidFill>
                <a:latin typeface="Century Gothic"/>
              </a:rPr>
              <a:t>with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baseline="0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rgbClr val="166664"/>
                </a:solidFill>
                <a:latin typeface="Century Gothic"/>
              </a:rPr>
              <a:t>RTI International</a:t>
            </a:r>
            <a:endParaRPr lang="en-US" sz="3200" b="1" baseline="0" dirty="0">
              <a:solidFill>
                <a:srgbClr val="16666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9942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</p:spTree>
    <p:extLst>
      <p:ext uri="{BB962C8B-B14F-4D97-AF65-F5344CB8AC3E}">
        <p14:creationId xmlns:p14="http://schemas.microsoft.com/office/powerpoint/2010/main" val="965080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03294" y="1837860"/>
            <a:ext cx="8792185" cy="4710725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2919" y="6113976"/>
            <a:ext cx="6655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B9379"/>
                </a:solidFill>
                <a:latin typeface="Century Gothic" panose="020B0502020202020204" pitchFamily="34" charset="0"/>
              </a:rPr>
              <a:t>Note: table compiles &amp; summarizes text throughout report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780659"/>
              </p:ext>
            </p:extLst>
          </p:nvPr>
        </p:nvGraphicFramePr>
        <p:xfrm>
          <a:off x="2169459" y="2187601"/>
          <a:ext cx="8022053" cy="3830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37529">
                  <a:extLst>
                    <a:ext uri="{9D8B030D-6E8A-4147-A177-3AD203B41FA5}">
                      <a16:colId xmlns:a16="http://schemas.microsoft.com/office/drawing/2014/main" val="2999955927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val="1637148724"/>
                    </a:ext>
                  </a:extLst>
                </a:gridCol>
                <a:gridCol w="1943983">
                  <a:extLst>
                    <a:ext uri="{9D8B030D-6E8A-4147-A177-3AD203B41FA5}">
                      <a16:colId xmlns:a16="http://schemas.microsoft.com/office/drawing/2014/main" val="2183568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Students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Faculty-Staff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37443"/>
                  </a:ext>
                </a:extLst>
              </a:tr>
              <a:tr h="69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Reported to MSU Office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3 - 17%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622"/>
                  </a:ext>
                </a:extLst>
              </a:tr>
              <a:tr h="442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Service Helpfulness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83 - 87%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(oops,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forgot to include)</a:t>
                      </a:r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8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Know What Services Are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Available 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76 - 88%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82 - 90%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09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eceived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RVSM Training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75 - 94%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57 - 94%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22217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05A4F7-D19E-4855-9ECF-1984205197AA}"/>
              </a:ext>
            </a:extLst>
          </p:cNvPr>
          <p:cNvSpPr/>
          <p:nvPr/>
        </p:nvSpPr>
        <p:spPr bwMode="auto">
          <a:xfrm>
            <a:off x="8390965" y="2725271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D413F2-038F-40F9-8B16-ACCE72630C5E}"/>
              </a:ext>
            </a:extLst>
          </p:cNvPr>
          <p:cNvSpPr/>
          <p:nvPr/>
        </p:nvSpPr>
        <p:spPr bwMode="auto">
          <a:xfrm>
            <a:off x="8453718" y="3545659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F08E22-F90D-465B-B52F-BAEB00C7E8F7}"/>
              </a:ext>
            </a:extLst>
          </p:cNvPr>
          <p:cNvSpPr/>
          <p:nvPr/>
        </p:nvSpPr>
        <p:spPr bwMode="auto">
          <a:xfrm>
            <a:off x="8480613" y="4366047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D5F2-2909-43D5-9CB7-59F0D07B1B95}"/>
              </a:ext>
            </a:extLst>
          </p:cNvPr>
          <p:cNvSpPr/>
          <p:nvPr/>
        </p:nvSpPr>
        <p:spPr bwMode="auto">
          <a:xfrm>
            <a:off x="8426824" y="5222136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F9C188-AAC6-45A0-8E4D-6CC4A776BE4F}"/>
              </a:ext>
            </a:extLst>
          </p:cNvPr>
          <p:cNvSpPr/>
          <p:nvPr/>
        </p:nvSpPr>
        <p:spPr bwMode="auto">
          <a:xfrm>
            <a:off x="6956612" y="2725271"/>
            <a:ext cx="1130386" cy="493058"/>
          </a:xfrm>
          <a:prstGeom prst="rect">
            <a:avLst/>
          </a:prstGeom>
          <a:solidFill>
            <a:srgbClr val="E1E7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72B7B6-E797-4B66-9E6C-5B9C5E654CA6}"/>
              </a:ext>
            </a:extLst>
          </p:cNvPr>
          <p:cNvSpPr/>
          <p:nvPr/>
        </p:nvSpPr>
        <p:spPr bwMode="auto">
          <a:xfrm>
            <a:off x="6840071" y="3545659"/>
            <a:ext cx="1130386" cy="493058"/>
          </a:xfrm>
          <a:prstGeom prst="rect">
            <a:avLst/>
          </a:prstGeom>
          <a:solidFill>
            <a:srgbClr val="E1E7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A9EC9E-F2AD-4DC7-B252-3CFB6331378F}"/>
              </a:ext>
            </a:extLst>
          </p:cNvPr>
          <p:cNvSpPr/>
          <p:nvPr/>
        </p:nvSpPr>
        <p:spPr bwMode="auto">
          <a:xfrm>
            <a:off x="6849036" y="4496036"/>
            <a:ext cx="1130386" cy="493058"/>
          </a:xfrm>
          <a:prstGeom prst="rect">
            <a:avLst/>
          </a:prstGeom>
          <a:solidFill>
            <a:srgbClr val="E1E7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93BB6E-9603-4500-A4A0-5CF3AD2AA94A}"/>
              </a:ext>
            </a:extLst>
          </p:cNvPr>
          <p:cNvSpPr/>
          <p:nvPr/>
        </p:nvSpPr>
        <p:spPr bwMode="auto">
          <a:xfrm>
            <a:off x="6840071" y="5365572"/>
            <a:ext cx="1130386" cy="493058"/>
          </a:xfrm>
          <a:prstGeom prst="rect">
            <a:avLst/>
          </a:prstGeom>
          <a:solidFill>
            <a:srgbClr val="E1E7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50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03294" y="1837860"/>
            <a:ext cx="8792185" cy="4710725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2919" y="6113976"/>
            <a:ext cx="6655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B9379"/>
                </a:solidFill>
                <a:latin typeface="Century Gothic" panose="020B0502020202020204" pitchFamily="34" charset="0"/>
              </a:rPr>
              <a:t>Note: table compiles &amp; summarizes text throughout report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69459" y="2187601"/>
          <a:ext cx="8022053" cy="3830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37529">
                  <a:extLst>
                    <a:ext uri="{9D8B030D-6E8A-4147-A177-3AD203B41FA5}">
                      <a16:colId xmlns:a16="http://schemas.microsoft.com/office/drawing/2014/main" val="2999955927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val="1637148724"/>
                    </a:ext>
                  </a:extLst>
                </a:gridCol>
                <a:gridCol w="1943983">
                  <a:extLst>
                    <a:ext uri="{9D8B030D-6E8A-4147-A177-3AD203B41FA5}">
                      <a16:colId xmlns:a16="http://schemas.microsoft.com/office/drawing/2014/main" val="2183568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Students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Faculty-Staff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37443"/>
                  </a:ext>
                </a:extLst>
              </a:tr>
              <a:tr h="69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Reported to MSU Office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3 - 17%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622"/>
                  </a:ext>
                </a:extLst>
              </a:tr>
              <a:tr h="442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Service Helpfulness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83 - 87%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(oops,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forgot to include)</a:t>
                      </a:r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8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Know What Services Are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Available 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76 - 88%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82 - 90%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09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eceived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RVSM Training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75 - 94%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E1E7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57 - 94%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22217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05A4F7-D19E-4855-9ECF-1984205197AA}"/>
              </a:ext>
            </a:extLst>
          </p:cNvPr>
          <p:cNvSpPr/>
          <p:nvPr/>
        </p:nvSpPr>
        <p:spPr bwMode="auto">
          <a:xfrm>
            <a:off x="8390965" y="2725271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D413F2-038F-40F9-8B16-ACCE72630C5E}"/>
              </a:ext>
            </a:extLst>
          </p:cNvPr>
          <p:cNvSpPr/>
          <p:nvPr/>
        </p:nvSpPr>
        <p:spPr bwMode="auto">
          <a:xfrm>
            <a:off x="8453718" y="3545659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F08E22-F90D-465B-B52F-BAEB00C7E8F7}"/>
              </a:ext>
            </a:extLst>
          </p:cNvPr>
          <p:cNvSpPr/>
          <p:nvPr/>
        </p:nvSpPr>
        <p:spPr bwMode="auto">
          <a:xfrm>
            <a:off x="8480613" y="4366047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D5F2-2909-43D5-9CB7-59F0D07B1B95}"/>
              </a:ext>
            </a:extLst>
          </p:cNvPr>
          <p:cNvSpPr/>
          <p:nvPr/>
        </p:nvSpPr>
        <p:spPr bwMode="auto">
          <a:xfrm>
            <a:off x="8426824" y="5222136"/>
            <a:ext cx="1649506" cy="63649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EFB57F-6BB2-41A8-BB94-9B028C3A814F}"/>
              </a:ext>
            </a:extLst>
          </p:cNvPr>
          <p:cNvSpPr/>
          <p:nvPr/>
        </p:nvSpPr>
        <p:spPr bwMode="auto">
          <a:xfrm>
            <a:off x="10158153" y="434673"/>
            <a:ext cx="2025994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7174"/>
                </a:solidFill>
                <a:effectLst/>
                <a:latin typeface="Century Gothic" panose="020B0502020202020204" pitchFamily="34" charset="0"/>
              </a:rPr>
              <a:t>Pages 34, 35, 57, 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174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529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1703294" y="1837860"/>
            <a:ext cx="8792185" cy="4710725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2919" y="6113976"/>
            <a:ext cx="66555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B9379"/>
                </a:solidFill>
                <a:latin typeface="Century Gothic" panose="020B0502020202020204" pitchFamily="34" charset="0"/>
              </a:rPr>
              <a:t>Note: table compiles &amp; summarizes text throughout report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266309"/>
              </p:ext>
            </p:extLst>
          </p:nvPr>
        </p:nvGraphicFramePr>
        <p:xfrm>
          <a:off x="2169459" y="2187601"/>
          <a:ext cx="8022053" cy="38303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437529">
                  <a:extLst>
                    <a:ext uri="{9D8B030D-6E8A-4147-A177-3AD203B41FA5}">
                      <a16:colId xmlns:a16="http://schemas.microsoft.com/office/drawing/2014/main" val="2999955927"/>
                    </a:ext>
                  </a:extLst>
                </a:gridCol>
                <a:gridCol w="1640541">
                  <a:extLst>
                    <a:ext uri="{9D8B030D-6E8A-4147-A177-3AD203B41FA5}">
                      <a16:colId xmlns:a16="http://schemas.microsoft.com/office/drawing/2014/main" val="1637148724"/>
                    </a:ext>
                  </a:extLst>
                </a:gridCol>
                <a:gridCol w="1943983">
                  <a:extLst>
                    <a:ext uri="{9D8B030D-6E8A-4147-A177-3AD203B41FA5}">
                      <a16:colId xmlns:a16="http://schemas.microsoft.com/office/drawing/2014/main" val="2183568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Students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Faculty-Staff</a:t>
                      </a:r>
                    </a:p>
                  </a:txBody>
                  <a:tcPr>
                    <a:solidFill>
                      <a:srgbClr val="54A6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337443"/>
                  </a:ext>
                </a:extLst>
              </a:tr>
              <a:tr h="690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Reported to MSU Office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20%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3 - 17%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92622"/>
                  </a:ext>
                </a:extLst>
              </a:tr>
              <a:tr h="4428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Service Helpfulness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83 - 87%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(accidentally 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omitted)</a:t>
                      </a:r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18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Know What Services Are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Available 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76 - 88%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82 - 90%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09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eceived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 RVSM Training</a:t>
                      </a:r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75 - 94%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</a:rPr>
                        <a:t>57 - 94%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22217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10495479" y="434673"/>
            <a:ext cx="1411386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7174"/>
                </a:solidFill>
                <a:effectLst/>
                <a:latin typeface="Century Gothic" panose="020B0502020202020204" pitchFamily="34" charset="0"/>
              </a:rPr>
              <a:t>Pages 57,60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007174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7855" y="1104291"/>
            <a:ext cx="12192001" cy="507693"/>
          </a:xfrm>
          <a:prstGeom prst="rect">
            <a:avLst/>
          </a:prstGeom>
          <a:solidFill>
            <a:srgbClr val="5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-85725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Resources</a:t>
            </a:r>
          </a:p>
        </p:txBody>
      </p:sp>
    </p:spTree>
    <p:extLst>
      <p:ext uri="{BB962C8B-B14F-4D97-AF65-F5344CB8AC3E}">
        <p14:creationId xmlns:p14="http://schemas.microsoft.com/office/powerpoint/2010/main" val="1693068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9428" y="1101534"/>
            <a:ext cx="12192002" cy="507693"/>
            <a:chOff x="-9428" y="1101534"/>
            <a:chExt cx="12192002" cy="507693"/>
          </a:xfrm>
        </p:grpSpPr>
        <p:sp>
          <p:nvSpPr>
            <p:cNvPr id="5" name="Rectangle 4"/>
            <p:cNvSpPr/>
            <p:nvPr/>
          </p:nvSpPr>
          <p:spPr>
            <a:xfrm>
              <a:off x="-9427" y="1101534"/>
              <a:ext cx="12192001" cy="5008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-9428" y="1101534"/>
              <a:ext cx="12192001" cy="507693"/>
            </a:xfrm>
            <a:prstGeom prst="rect">
              <a:avLst/>
            </a:prstGeom>
            <a:solidFill>
              <a:srgbClr val="E46C0A">
                <a:alpha val="83137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Campus Climate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9593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55" y="1764739"/>
            <a:ext cx="9719036" cy="4790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10642862" y="434673"/>
            <a:ext cx="1531857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Pages ES-5, 56</a:t>
            </a: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9428" y="1101534"/>
            <a:ext cx="12192002" cy="507693"/>
            <a:chOff x="-9428" y="1101534"/>
            <a:chExt cx="12192002" cy="507693"/>
          </a:xfrm>
        </p:grpSpPr>
        <p:sp>
          <p:nvSpPr>
            <p:cNvPr id="12" name="Rectangle 11"/>
            <p:cNvSpPr/>
            <p:nvPr/>
          </p:nvSpPr>
          <p:spPr>
            <a:xfrm>
              <a:off x="-9427" y="1101534"/>
              <a:ext cx="12192001" cy="5008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9428" y="1101534"/>
              <a:ext cx="12192001" cy="507693"/>
            </a:xfrm>
            <a:prstGeom prst="rect">
              <a:avLst/>
            </a:prstGeom>
            <a:solidFill>
              <a:srgbClr val="E46C0A">
                <a:alpha val="83137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Campus Climate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97349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9427" y="1113293"/>
            <a:ext cx="12201428" cy="507693"/>
            <a:chOff x="-9427" y="1113293"/>
            <a:chExt cx="12201428" cy="507693"/>
          </a:xfrm>
        </p:grpSpPr>
        <p:sp>
          <p:nvSpPr>
            <p:cNvPr id="5" name="Rectangle 4"/>
            <p:cNvSpPr/>
            <p:nvPr/>
          </p:nvSpPr>
          <p:spPr>
            <a:xfrm>
              <a:off x="-9427" y="1114697"/>
              <a:ext cx="12192001" cy="4945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113293"/>
              <a:ext cx="12192001" cy="507693"/>
            </a:xfrm>
            <a:prstGeom prst="rect">
              <a:avLst/>
            </a:prstGeom>
            <a:solidFill>
              <a:srgbClr val="6B1B4E">
                <a:alpha val="72941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Workplace Incivility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20866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>
                <a:solidFill>
                  <a:srgbClr val="166664"/>
                </a:solidFill>
                <a:latin typeface="Century Gothic"/>
              </a:rPr>
              <a:t>3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23917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972800" y="426053"/>
            <a:ext cx="1134359" cy="344078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 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166664"/>
                </a:solidFill>
                <a:effectLst/>
                <a:latin typeface="Century Gothic" panose="020B0502020202020204" pitchFamily="34" charset="0"/>
              </a:rPr>
              <a:t>Page 43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168" y="1770255"/>
            <a:ext cx="7821116" cy="487365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-9427" y="1113293"/>
            <a:ext cx="12201428" cy="507693"/>
            <a:chOff x="-9427" y="1113293"/>
            <a:chExt cx="12201428" cy="507693"/>
          </a:xfrm>
        </p:grpSpPr>
        <p:sp>
          <p:nvSpPr>
            <p:cNvPr id="12" name="Rectangle 11"/>
            <p:cNvSpPr/>
            <p:nvPr/>
          </p:nvSpPr>
          <p:spPr>
            <a:xfrm>
              <a:off x="-9427" y="1114697"/>
              <a:ext cx="12192001" cy="4945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1113293"/>
              <a:ext cx="12192001" cy="507693"/>
            </a:xfrm>
            <a:prstGeom prst="rect">
              <a:avLst/>
            </a:prstGeom>
            <a:solidFill>
              <a:srgbClr val="6B1B4E">
                <a:alpha val="72941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-85725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/>
                  <a:ea typeface="+mn-ea"/>
                  <a:cs typeface="+mn-cs"/>
                </a:rPr>
                <a:t>Workplace Incivility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685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31771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en-US" sz="3200" b="1" dirty="0">
                <a:solidFill>
                  <a:srgbClr val="166664"/>
                </a:solidFill>
                <a:latin typeface="Century Gothic"/>
              </a:rPr>
              <a:t>NEXT STEPS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959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0229" y="270163"/>
            <a:ext cx="11231771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en-US" sz="3200" b="1" dirty="0">
                <a:solidFill>
                  <a:srgbClr val="166664"/>
                </a:solidFill>
                <a:latin typeface="Century Gothic"/>
              </a:rPr>
              <a:t>NEXT STEPS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852" y="1550286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Released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Full Report on Office </a:t>
            </a: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for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Civil Rights &amp; Title IX Website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852" y="2872461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Press Release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&amp; Email Announcement </a:t>
            </a: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from 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President Stanley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1A10D8-8C01-4523-B5B1-75307CA4B7A3}"/>
              </a:ext>
            </a:extLst>
          </p:cNvPr>
          <p:cNvSpPr/>
          <p:nvPr/>
        </p:nvSpPr>
        <p:spPr>
          <a:xfrm>
            <a:off x="-7852" y="2872461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   Campus Open Forum Discussions &amp; Unit-Level Presentations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3C7D79-E744-4742-8A95-4AF96B8A7DEB}"/>
              </a:ext>
            </a:extLst>
          </p:cNvPr>
          <p:cNvSpPr/>
          <p:nvPr/>
        </p:nvSpPr>
        <p:spPr>
          <a:xfrm>
            <a:off x="-7852" y="5378493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Planning for future surveys to track changes &amp; progress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67C3F1-385E-4962-8D7C-E5C0B63900B8}"/>
              </a:ext>
            </a:extLst>
          </p:cNvPr>
          <p:cNvSpPr/>
          <p:nvPr/>
        </p:nvSpPr>
        <p:spPr>
          <a:xfrm>
            <a:off x="-7852" y="4168288"/>
            <a:ext cx="12192000" cy="6758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lang="en-US" sz="2400" b="1" dirty="0">
                <a:solidFill>
                  <a:srgbClr val="166664"/>
                </a:solidFill>
                <a:latin typeface="Century Gothic"/>
              </a:rPr>
              <a:t>  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RVSM Strategic Plan &amp; Sharing Data With University &amp; DEI Planning Groups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793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51842" y="1923778"/>
            <a:ext cx="8440158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WHY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A RVSM CAMPUS CLIMATE SURVEY?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solidFill>
                  <a:srgbClr val="166664"/>
                </a:solidFill>
                <a:latin typeface="Century Gothic"/>
              </a:rPr>
              <a:t> </a:t>
            </a:r>
            <a:endParaRPr lang="en-US" b="1" baseline="0" dirty="0">
              <a:solidFill>
                <a:srgbClr val="166664"/>
              </a:solidFill>
              <a:latin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400"/>
            <a:ext cx="3573624" cy="31268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1539547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214721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09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51842" y="1923778"/>
            <a:ext cx="8440158" cy="312407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</a:rPr>
              <a:t>    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>
              <a:solidFill>
                <a:srgbClr val="166664"/>
              </a:solidFill>
              <a:latin typeface="Century Gothic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QUESTIONS</a:t>
            </a:r>
            <a:endParaRPr kumimoji="0" lang="en-US" sz="7200" b="1" i="0" u="none" strike="noStrike" kern="1200" cap="none" spc="0" normalizeH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200" b="1" dirty="0">
              <a:solidFill>
                <a:srgbClr val="166664"/>
              </a:solidFill>
              <a:latin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2400"/>
            <a:ext cx="3573624" cy="312682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0" y="1539547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0" y="5214721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22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1097"/>
            <a:ext cx="3386667" cy="42669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523" y="1301097"/>
            <a:ext cx="8535477" cy="42669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4002833" y="2501536"/>
            <a:ext cx="7959012" cy="2817845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E3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2041" y="2498225"/>
            <a:ext cx="77599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designed survey instrument could be a useful tool for quantifying current campus climate and measuring how improvements in MSU’s Title IX program impact that climate.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results could be used to drive subsequent outreach efforts.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Further consideration should be given to the idea of including         staff and faculty in such a survey.</a:t>
            </a:r>
          </a:p>
        </p:txBody>
      </p:sp>
    </p:spTree>
    <p:extLst>
      <p:ext uri="{BB962C8B-B14F-4D97-AF65-F5344CB8AC3E}">
        <p14:creationId xmlns:p14="http://schemas.microsoft.com/office/powerpoint/2010/main" val="189027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0" y="2484070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641" y="2741648"/>
            <a:ext cx="26212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External Report Issued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8330" y="2741648"/>
            <a:ext cx="26310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RVSM Workgroup Tasked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1718" y="1980496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964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March 2018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54217" y="1980496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18330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April 2018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620753" y="1997954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329905" y="2017489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010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May 2018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69608"/>
            <a:ext cx="12192000" cy="1342667"/>
            <a:chOff x="0" y="108064"/>
            <a:chExt cx="12192000" cy="1342667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108064"/>
              <a:ext cx="12192000" cy="1342667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936" y="201552"/>
              <a:ext cx="1741995" cy="1151930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5693892" y="2741648"/>
            <a:ext cx="2832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Outside Vendor Selected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09043" y="331229"/>
            <a:ext cx="582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18453B"/>
                </a:solidFill>
                <a:latin typeface="Century Gothic" panose="020B0502020202020204" pitchFamily="34" charset="0"/>
              </a:rPr>
              <a:t>TIMELINE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17828" y="2025112"/>
            <a:ext cx="336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June 2018 – February 2019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9902" y="2741648"/>
            <a:ext cx="4134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Development &amp; Stakeholder Feedback</a:t>
            </a:r>
          </a:p>
        </p:txBody>
      </p:sp>
    </p:spTree>
    <p:extLst>
      <p:ext uri="{BB962C8B-B14F-4D97-AF65-F5344CB8AC3E}">
        <p14:creationId xmlns:p14="http://schemas.microsoft.com/office/powerpoint/2010/main" val="346020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0" y="2484070"/>
            <a:ext cx="12192000" cy="21460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641" y="2741648"/>
            <a:ext cx="26212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External Report Issued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8330" y="2741648"/>
            <a:ext cx="26310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RVSM Workgroup Tasked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1718" y="1980496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964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March 2018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54217" y="1980496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18330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April 2018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620753" y="1997954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329905" y="2017489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010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May 2018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69608"/>
            <a:ext cx="12192000" cy="1342667"/>
            <a:chOff x="0" y="108064"/>
            <a:chExt cx="12192000" cy="1342667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108064"/>
              <a:ext cx="12192000" cy="1342667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936" y="201552"/>
              <a:ext cx="1741995" cy="1151930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5693892" y="2741648"/>
            <a:ext cx="2832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Outside Vendor Selected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09043" y="331229"/>
            <a:ext cx="582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18453B"/>
                </a:solidFill>
                <a:latin typeface="Century Gothic" panose="020B0502020202020204" pitchFamily="34" charset="0"/>
              </a:rPr>
              <a:t>TIMELINE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17828" y="2025112"/>
            <a:ext cx="336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June 2018 – February 2019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9641" y="4246595"/>
            <a:ext cx="29099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Survey Administration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48962" y="4246595"/>
            <a:ext cx="40796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Vendor Report Preparation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308" y="3982604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1203" y="3641370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73225" y="3641370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584739" y="3641370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72661" y="3573514"/>
            <a:ext cx="3197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November 2019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9641" y="3573514"/>
            <a:ext cx="227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March – May 2019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08772" y="3573514"/>
            <a:ext cx="263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June – October 2019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9902" y="2741648"/>
            <a:ext cx="4134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Development &amp; Stakeholder Feedback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345957-7269-4E24-A7D6-FB0FF6B4FE16}"/>
              </a:ext>
            </a:extLst>
          </p:cNvPr>
          <p:cNvSpPr txBox="1"/>
          <p:nvPr/>
        </p:nvSpPr>
        <p:spPr>
          <a:xfrm>
            <a:off x="8716403" y="4246595"/>
            <a:ext cx="40796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/>
                </a:solidFill>
                <a:latin typeface="Century Gothic" panose="020B0502020202020204" pitchFamily="34" charset="0"/>
              </a:rPr>
              <a:t>REPORT PUBLIC RELEASE</a:t>
            </a:r>
          </a:p>
        </p:txBody>
      </p:sp>
    </p:spTree>
    <p:extLst>
      <p:ext uri="{BB962C8B-B14F-4D97-AF65-F5344CB8AC3E}">
        <p14:creationId xmlns:p14="http://schemas.microsoft.com/office/powerpoint/2010/main" val="26506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0" y="2484070"/>
            <a:ext cx="12192000" cy="21460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9641" y="2741648"/>
            <a:ext cx="26212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External Report Issued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8330" y="2741648"/>
            <a:ext cx="263109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RVSM Workgroup Tasked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551718" y="1980496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964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March 2018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2954217" y="1980496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18330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April 2018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620753" y="1997954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8329905" y="2017489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60101" y="2025112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May 2018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169608"/>
            <a:ext cx="12192000" cy="1342667"/>
            <a:chOff x="0" y="108064"/>
            <a:chExt cx="12192000" cy="1342667"/>
          </a:xfrm>
        </p:grpSpPr>
        <p:sp>
          <p:nvSpPr>
            <p:cNvPr id="7" name="Rectangle 6"/>
            <p:cNvSpPr/>
            <p:nvPr/>
          </p:nvSpPr>
          <p:spPr bwMode="auto">
            <a:xfrm>
              <a:off x="0" y="108064"/>
              <a:ext cx="12192000" cy="1342667"/>
            </a:xfrm>
            <a:prstGeom prst="rect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936" y="201552"/>
              <a:ext cx="1741995" cy="1151930"/>
            </a:xfrm>
            <a:prstGeom prst="rect">
              <a:avLst/>
            </a:prstGeom>
          </p:spPr>
        </p:pic>
      </p:grpSp>
      <p:sp>
        <p:nvSpPr>
          <p:cNvPr id="38" name="TextBox 37"/>
          <p:cNvSpPr txBox="1"/>
          <p:nvPr/>
        </p:nvSpPr>
        <p:spPr>
          <a:xfrm>
            <a:off x="5693892" y="2741648"/>
            <a:ext cx="28322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Outside Vendor Selected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09043" y="331229"/>
            <a:ext cx="582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18453B"/>
                </a:solidFill>
                <a:latin typeface="Century Gothic" panose="020B0502020202020204" pitchFamily="34" charset="0"/>
              </a:rPr>
              <a:t>TIMELINE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17828" y="2025112"/>
            <a:ext cx="336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June 2018 – February 2019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9641" y="4246595"/>
            <a:ext cx="29099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Survey Administration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48962" y="4246595"/>
            <a:ext cx="40796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Vendor Report Preparation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308" y="3982604"/>
            <a:ext cx="12192000" cy="214604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11203" y="3641370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373225" y="3641370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584739" y="3641370"/>
            <a:ext cx="87923" cy="872906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672661" y="3573514"/>
            <a:ext cx="31974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November 2019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9641" y="3573514"/>
            <a:ext cx="2279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March – May 2019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08772" y="3573514"/>
            <a:ext cx="263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June – October 2019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389902" y="2741648"/>
            <a:ext cx="41341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Development &amp; Stakeholder Feedback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345957-7269-4E24-A7D6-FB0FF6B4FE16}"/>
              </a:ext>
            </a:extLst>
          </p:cNvPr>
          <p:cNvSpPr txBox="1"/>
          <p:nvPr/>
        </p:nvSpPr>
        <p:spPr>
          <a:xfrm>
            <a:off x="8716403" y="4246595"/>
            <a:ext cx="40796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REPORT PUBLIC RELEASE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BE485F-C711-499B-B280-3BCB1BBBCE03}"/>
              </a:ext>
            </a:extLst>
          </p:cNvPr>
          <p:cNvSpPr/>
          <p:nvPr/>
        </p:nvSpPr>
        <p:spPr bwMode="auto">
          <a:xfrm>
            <a:off x="0" y="5564333"/>
            <a:ext cx="12192000" cy="214604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8CE18-01B1-42F4-B59F-8C19C88D53A0}"/>
              </a:ext>
            </a:extLst>
          </p:cNvPr>
          <p:cNvSpPr/>
          <p:nvPr/>
        </p:nvSpPr>
        <p:spPr bwMode="auto">
          <a:xfrm>
            <a:off x="501895" y="5223099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56EAAF-72F7-4355-8C5C-E38907C42061}"/>
              </a:ext>
            </a:extLst>
          </p:cNvPr>
          <p:cNvSpPr txBox="1"/>
          <p:nvPr/>
        </p:nvSpPr>
        <p:spPr>
          <a:xfrm>
            <a:off x="599126" y="5867179"/>
            <a:ext cx="65896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Open Forum Discussions &amp; Unit-Level Presentations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F5C5A3-5B27-4DD9-8766-9A79E9EE1F76}"/>
              </a:ext>
            </a:extLst>
          </p:cNvPr>
          <p:cNvSpPr txBox="1"/>
          <p:nvPr/>
        </p:nvSpPr>
        <p:spPr>
          <a:xfrm>
            <a:off x="7074155" y="5867179"/>
            <a:ext cx="4795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Century Gothic" panose="020B0502020202020204" pitchFamily="34" charset="0"/>
              </a:rPr>
              <a:t>RVSM, DEI, University Strategic Planning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3E31A2-D7E0-405C-89A9-D3C95B824AB5}"/>
              </a:ext>
            </a:extLst>
          </p:cNvPr>
          <p:cNvSpPr txBox="1"/>
          <p:nvPr/>
        </p:nvSpPr>
        <p:spPr>
          <a:xfrm>
            <a:off x="589818" y="5156083"/>
            <a:ext cx="447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December 2019– March 2020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BE1196-67AE-42C6-A91F-25F3496BBE7F}"/>
              </a:ext>
            </a:extLst>
          </p:cNvPr>
          <p:cNvSpPr/>
          <p:nvPr/>
        </p:nvSpPr>
        <p:spPr bwMode="auto">
          <a:xfrm>
            <a:off x="6948490" y="5203957"/>
            <a:ext cx="87923" cy="872906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90D46-28C6-41AB-9455-96A142042644}"/>
              </a:ext>
            </a:extLst>
          </p:cNvPr>
          <p:cNvSpPr txBox="1"/>
          <p:nvPr/>
        </p:nvSpPr>
        <p:spPr>
          <a:xfrm>
            <a:off x="7068168" y="5156083"/>
            <a:ext cx="4470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</a:rPr>
              <a:t>April 2020 – Present</a:t>
            </a:r>
          </a:p>
        </p:txBody>
      </p:sp>
    </p:spTree>
    <p:extLst>
      <p:ext uri="{BB962C8B-B14F-4D97-AF65-F5344CB8AC3E}">
        <p14:creationId xmlns:p14="http://schemas.microsoft.com/office/powerpoint/2010/main" val="779967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18016"/>
            <a:ext cx="3024554" cy="31268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15509" y="195284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3985" y="1942440"/>
            <a:ext cx="7898015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85800"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lang="en-US" b="1" dirty="0">
                <a:solidFill>
                  <a:srgbClr val="166664"/>
                </a:solidFill>
                <a:latin typeface="Century Gothic"/>
              </a:rPr>
              <a:t>REVIEW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SURVEY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CONTENT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15509" y="2759881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15509" y="3564707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93986" y="3562257"/>
            <a:ext cx="7898014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HIGHLIGHT KEY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FINDINGS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15509" y="4371745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93986" y="4368987"/>
            <a:ext cx="7898014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DESCRIBE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NEXT STEPS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93986" y="2758501"/>
            <a:ext cx="7898014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lang="en-US" b="1" dirty="0">
                <a:solidFill>
                  <a:srgbClr val="166664"/>
                </a:solidFill>
                <a:latin typeface="Century Gothic"/>
              </a:rPr>
              <a:t>SUMMARIZE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SURVEY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METHODS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267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70163"/>
            <a:ext cx="825500" cy="67309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68081" y="267405"/>
            <a:ext cx="11223919" cy="67585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16666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SURVEY CONTENT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666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60156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3">
      <a:dk1>
        <a:srgbClr val="618052"/>
      </a:dk1>
      <a:lt1>
        <a:srgbClr val="FFFFE3"/>
      </a:lt1>
      <a:dk2>
        <a:srgbClr val="162E36"/>
      </a:dk2>
      <a:lt2>
        <a:srgbClr val="FFFFFF"/>
      </a:lt2>
      <a:accent1>
        <a:srgbClr val="336699"/>
      </a:accent1>
      <a:accent2>
        <a:srgbClr val="69888B"/>
      </a:accent2>
      <a:accent3>
        <a:srgbClr val="ABADAE"/>
      </a:accent3>
      <a:accent4>
        <a:srgbClr val="DADAC2"/>
      </a:accent4>
      <a:accent5>
        <a:srgbClr val="ADB8CA"/>
      </a:accent5>
      <a:accent6>
        <a:srgbClr val="5E7B7D"/>
      </a:accent6>
      <a:hlink>
        <a:srgbClr val="FFCC00"/>
      </a:hlink>
      <a:folHlink>
        <a:srgbClr val="FFFFCC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dwest Eco MiSPI KM">
  <a:themeElements>
    <a:clrScheme name="MiSPI">
      <a:dk1>
        <a:sysClr val="windowText" lastClr="000000"/>
      </a:dk1>
      <a:lt1>
        <a:sysClr val="window" lastClr="FFFFFF"/>
      </a:lt1>
      <a:dk2>
        <a:srgbClr val="166664"/>
      </a:dk2>
      <a:lt2>
        <a:srgbClr val="7C8A85"/>
      </a:lt2>
      <a:accent1>
        <a:srgbClr val="6B1B4E"/>
      </a:accent1>
      <a:accent2>
        <a:srgbClr val="EC9938"/>
      </a:accent2>
      <a:accent3>
        <a:srgbClr val="BBD23A"/>
      </a:accent3>
      <a:accent4>
        <a:srgbClr val="182F27"/>
      </a:accent4>
      <a:accent5>
        <a:srgbClr val="69161C"/>
      </a:accent5>
      <a:accent6>
        <a:srgbClr val="F79646"/>
      </a:accent6>
      <a:hlink>
        <a:srgbClr val="0F6563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860</Words>
  <Application>Microsoft Office PowerPoint</Application>
  <PresentationFormat>Widescreen</PresentationFormat>
  <Paragraphs>320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Quadrant</vt:lpstr>
      <vt:lpstr>Midwest Eco MiSPI KM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NOTES</dc:title>
  <dc:creator>Becki Campbell</dc:creator>
  <cp:lastModifiedBy>Campbell, Rebecca</cp:lastModifiedBy>
  <cp:revision>243</cp:revision>
  <dcterms:created xsi:type="dcterms:W3CDTF">2019-10-16T16:06:07Z</dcterms:created>
  <dcterms:modified xsi:type="dcterms:W3CDTF">2020-10-08T13:12:30Z</dcterms:modified>
</cp:coreProperties>
</file>