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unknown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BDBFC-A7AF-02B4-309A-B4127EE4A4A3}" v="1649" dt="2020-10-29T20:31:2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2"/>
  </p:normalViewPr>
  <p:slideViewPr>
    <p:cSldViewPr snapToGrid="0" snapToObjects="1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590F6-CCDF-4576-B0B9-02F6C06CF7B3}" type="datetimeFigureOut">
              <a:rPr lang="en-US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9D57-B08B-4C8C-9337-344F464612E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Express your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9D57-B08B-4C8C-9337-344F464612E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general matter, if you are speaking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as a private citizen,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about a matter of public concern, and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your speech does not interfere with your job,</a:t>
            </a:r>
            <a:endParaRPr lang="en-US" dirty="0">
              <a:cs typeface="Calibri"/>
            </a:endParaRPr>
          </a:p>
          <a:p>
            <a:r>
              <a:rPr lang="en-US" dirty="0"/>
              <a:t>your speech is protected.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9D57-B08B-4C8C-9337-344F464612E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2892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4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927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1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7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5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525BB-DA17-4BA0-B3C8-3AC3ABC827E6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135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C4C9A-3960-41CF-A4E9-2A8FB932454B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3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0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nightfoundation.org/articles/free-speech-campus-conference-explores-student-attitudes-toward-1st-amendmen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plong.or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fd.co.nz/2020/03/lizzie-confuses-reputation-with-free-speec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shofgold.wordpress.com/2011/01/27/new-improved-first-amendment-part-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manac2010.wordpres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courses.lumenlearning.com/wmopen-introtosociology/chapter/race-ethnicity-and-discrimination/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reativecommons.org/licenses/by-nc-nd/3.0/" TargetMode="External"/><Relationship Id="rId10" Type="http://schemas.openxmlformats.org/officeDocument/2006/relationships/hyperlink" Target="https://www.flickr.com/photos/peaceedcenter/5520397548/" TargetMode="External"/><Relationship Id="rId4" Type="http://schemas.openxmlformats.org/officeDocument/2006/relationships/hyperlink" Target="https://www.inbrampton.com/student-led-organization-hosting-brampton-march-to-protest-anti-black-racism" TargetMode="Externa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2D7F-D77D-D947-B851-B297C6376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545" y="2294720"/>
            <a:ext cx="5518066" cy="2268559"/>
          </a:xfrm>
        </p:spPr>
        <p:txBody>
          <a:bodyPr/>
          <a:lstStyle/>
          <a:p>
            <a:r>
              <a:rPr lang="en-US" dirty="0"/>
              <a:t>Free Speech on Campus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A5DDE-EE2E-E646-86A2-22620DB46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3725" y="786317"/>
            <a:ext cx="5357600" cy="1160213"/>
          </a:xfrm>
        </p:spPr>
        <p:txBody>
          <a:bodyPr/>
          <a:lstStyle/>
          <a:p>
            <a:r>
              <a:rPr lang="en-US" dirty="0"/>
              <a:t>October 30,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75937-66F6-7A41-AD2C-7B266EF1E8EF}"/>
              </a:ext>
            </a:extLst>
          </p:cNvPr>
          <p:cNvSpPr/>
          <p:nvPr/>
        </p:nvSpPr>
        <p:spPr>
          <a:xfrm>
            <a:off x="4161864" y="1469963"/>
            <a:ext cx="3968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29888-9B9D-9540-AF39-22DBB7443CF6}"/>
              </a:ext>
            </a:extLst>
          </p:cNvPr>
          <p:cNvSpPr txBox="1"/>
          <p:nvPr/>
        </p:nvSpPr>
        <p:spPr>
          <a:xfrm>
            <a:off x="1483064" y="4649373"/>
            <a:ext cx="5357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Kristine Bowman</a:t>
            </a:r>
          </a:p>
          <a:p>
            <a:pPr algn="r"/>
            <a:r>
              <a:rPr lang="en-US" dirty="0"/>
              <a:t>Professor of Education Policy &amp; Law</a:t>
            </a:r>
          </a:p>
          <a:p>
            <a:endParaRPr lang="en-US" dirty="0"/>
          </a:p>
          <a:p>
            <a:pPr algn="r"/>
            <a:r>
              <a:rPr lang="en-US" dirty="0"/>
              <a:t>Tanya </a:t>
            </a:r>
            <a:r>
              <a:rPr lang="en-US" dirty="0" err="1"/>
              <a:t>Jachimiak</a:t>
            </a:r>
            <a:endParaRPr lang="en-US" dirty="0"/>
          </a:p>
          <a:p>
            <a:pPr algn="r"/>
            <a:r>
              <a:rPr lang="en-US" dirty="0"/>
              <a:t>Associate Vice President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3C11C-3F56-3E48-AFBE-B5B973D2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8311" y="146050"/>
            <a:ext cx="4241800" cy="656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D6D2C-A303-AD41-8D1B-A21DE4941841}"/>
              </a:ext>
            </a:extLst>
          </p:cNvPr>
          <p:cNvSpPr txBox="1"/>
          <p:nvPr/>
        </p:nvSpPr>
        <p:spPr>
          <a:xfrm>
            <a:off x="7589838" y="6711950"/>
            <a:ext cx="424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knightfoundation.org/articles/free-speech-campus-conference-explores-student-attitudes-toward-1st-amend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077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4445-50D5-9C4D-AAAB-796208A1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support: Faculty, staff, and student resources at MSU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AEB6-4D55-6944-ABE9-A64083A17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3862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Academic Advancement Network (AAN)</a:t>
            </a:r>
          </a:p>
          <a:p>
            <a:r>
              <a:rPr lang="en-US" dirty="0"/>
              <a:t>Affinity groups (student, faculty, and staff)</a:t>
            </a:r>
          </a:p>
          <a:p>
            <a:r>
              <a:rPr lang="en-US" dirty="0"/>
              <a:t>Council of Racial and Ethnic Minorities (</a:t>
            </a:r>
            <a:r>
              <a:rPr lang="en-US" dirty="0" err="1"/>
              <a:t>CoREM</a:t>
            </a:r>
            <a:r>
              <a:rPr lang="en-US" dirty="0"/>
              <a:t>)</a:t>
            </a:r>
          </a:p>
          <a:p>
            <a:r>
              <a:rPr lang="en-US" dirty="0"/>
              <a:t>Council of Racial and Ethnic Students (CORES)</a:t>
            </a:r>
          </a:p>
          <a:p>
            <a:r>
              <a:rPr lang="en-US" dirty="0"/>
              <a:t>Council of Progressive Students (COPS)</a:t>
            </a:r>
          </a:p>
          <a:p>
            <a:r>
              <a:rPr lang="en-US" dirty="0"/>
              <a:t>Counseling and Psychiatric Services (CAPS)</a:t>
            </a:r>
          </a:p>
          <a:p>
            <a:pPr lvl="1"/>
            <a:r>
              <a:rPr lang="en-US" dirty="0"/>
              <a:t>Individual counseling</a:t>
            </a:r>
          </a:p>
          <a:p>
            <a:pPr lvl="1"/>
            <a:r>
              <a:rPr lang="en-US" dirty="0"/>
              <a:t>Group conversations </a:t>
            </a:r>
          </a:p>
          <a:p>
            <a:r>
              <a:rPr lang="en-US" dirty="0"/>
              <a:t>Employee Assistance Program (EAP)</a:t>
            </a:r>
          </a:p>
          <a:p>
            <a:r>
              <a:rPr lang="en-US" dirty="0"/>
              <a:t>Faculty Grievance and Dispute Resolution Office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8DCFF-37B4-DE4F-8461-6DF2CC484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4" y="2285999"/>
            <a:ext cx="4447786" cy="35814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LBGT Resource Center</a:t>
            </a:r>
          </a:p>
          <a:p>
            <a:r>
              <a:rPr lang="en-US" dirty="0"/>
              <a:t>Office of Inclusion and Intercultural Initiatives (I3)</a:t>
            </a:r>
          </a:p>
          <a:p>
            <a:pPr lvl="1"/>
            <a:r>
              <a:rPr lang="en-US" dirty="0"/>
              <a:t>MSU Dialogues program</a:t>
            </a:r>
          </a:p>
          <a:p>
            <a:pPr lvl="1"/>
            <a:r>
              <a:rPr lang="en-US" dirty="0"/>
              <a:t>Implicit bias training</a:t>
            </a:r>
          </a:p>
          <a:p>
            <a:pPr lvl="1"/>
            <a:r>
              <a:rPr lang="en-US" dirty="0"/>
              <a:t>Trained facilitators</a:t>
            </a:r>
          </a:p>
          <a:p>
            <a:r>
              <a:rPr lang="en-US" dirty="0"/>
              <a:t>Office of Cultural &amp; Academic Transitions </a:t>
            </a:r>
          </a:p>
          <a:p>
            <a:r>
              <a:rPr lang="en-US" dirty="0"/>
              <a:t>Prevention, Outreach, and Education (POE)</a:t>
            </a:r>
          </a:p>
          <a:p>
            <a:r>
              <a:rPr lang="en-US" dirty="0"/>
              <a:t>University ombudsperson</a:t>
            </a:r>
          </a:p>
          <a:p>
            <a:r>
              <a:rPr lang="en-US" dirty="0"/>
              <a:t>Undergraduate advisors</a:t>
            </a:r>
          </a:p>
          <a:p>
            <a:r>
              <a:rPr lang="en-US" dirty="0"/>
              <a:t>Work Life Office</a:t>
            </a:r>
          </a:p>
          <a:p>
            <a:r>
              <a:rPr lang="en-US" dirty="0"/>
              <a:t>And many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5572-1792-E84F-90B2-F666D61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DDF55-C24C-B248-84E6-B80F689B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4057650" cy="4229101"/>
          </a:xfrm>
        </p:spPr>
        <p:txBody>
          <a:bodyPr>
            <a:normAutofit/>
          </a:bodyPr>
          <a:lstStyle/>
          <a:p>
            <a:r>
              <a:rPr lang="en-US" dirty="0"/>
              <a:t>Freedom of Speech on Campus: Part Two</a:t>
            </a:r>
          </a:p>
          <a:p>
            <a:r>
              <a:rPr lang="en-US" dirty="0"/>
              <a:t>Facilitated small-group case studies exploring free speech and inclusion</a:t>
            </a:r>
          </a:p>
          <a:p>
            <a:r>
              <a:rPr lang="en-US" dirty="0"/>
              <a:t>November 6, 9-10:30 am</a:t>
            </a:r>
          </a:p>
          <a:p>
            <a:r>
              <a:rPr lang="en-US" dirty="0"/>
              <a:t>Registration information </a:t>
            </a:r>
          </a:p>
          <a:p>
            <a:pPr lvl="1"/>
            <a:r>
              <a:rPr lang="en-US"/>
              <a:t>Use the same link you did for today’s session</a:t>
            </a:r>
          </a:p>
          <a:p>
            <a:pPr lvl="1"/>
            <a:r>
              <a:rPr lang="en-US"/>
              <a:t>https</a:t>
            </a:r>
            <a:r>
              <a:rPr lang="en-US" dirty="0"/>
              <a:t>://msu.co1.qualtrics.com/</a:t>
            </a:r>
            <a:r>
              <a:rPr lang="en-US" dirty="0" err="1"/>
              <a:t>jfe</a:t>
            </a:r>
            <a:r>
              <a:rPr lang="en-US" dirty="0"/>
              <a:t>/form/SV_1ZjUb7vC65BdgEZ </a:t>
            </a: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517E497C-73A0-CD49-B429-D31A67807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4819" y="1627763"/>
            <a:ext cx="6085219" cy="40872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A79EBA-F2DB-9A41-A823-1232430F8D0A}"/>
              </a:ext>
            </a:extLst>
          </p:cNvPr>
          <p:cNvSpPr txBox="1"/>
          <p:nvPr/>
        </p:nvSpPr>
        <p:spPr>
          <a:xfrm>
            <a:off x="5644819" y="5715000"/>
            <a:ext cx="5145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plong.or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5253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9168-B3EF-A946-B511-C694D737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24" y="685800"/>
            <a:ext cx="9601200" cy="1485900"/>
          </a:xfrm>
        </p:spPr>
        <p:txBody>
          <a:bodyPr/>
          <a:lstStyle/>
          <a:p>
            <a:pPr algn="l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169C-F8E0-0E4B-9475-885CF7C1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95" y="2076102"/>
            <a:ext cx="5657850" cy="4457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Learn</a:t>
            </a:r>
            <a:endParaRPr lang="en-US"/>
          </a:p>
          <a:p>
            <a:pPr lvl="1" indent="-383540"/>
            <a:r>
              <a:rPr lang="en-US" dirty="0"/>
              <a:t>Free speech fundamentals</a:t>
            </a:r>
          </a:p>
          <a:p>
            <a:pPr lvl="1" indent="-383540"/>
            <a:r>
              <a:rPr lang="en-US" dirty="0"/>
              <a:t>Hate speech </a:t>
            </a:r>
          </a:p>
          <a:p>
            <a:pPr marL="383540" indent="-383540"/>
            <a:r>
              <a:rPr lang="en-US" dirty="0"/>
              <a:t>Act</a:t>
            </a:r>
          </a:p>
          <a:p>
            <a:pPr lvl="1" indent="-383540"/>
            <a:r>
              <a:rPr lang="en-US" dirty="0"/>
              <a:t>Speak out </a:t>
            </a:r>
          </a:p>
          <a:p>
            <a:pPr lvl="1" indent="-383540"/>
            <a:r>
              <a:rPr lang="en-US" dirty="0"/>
              <a:t>When speech becomes harassing conduct</a:t>
            </a:r>
          </a:p>
          <a:p>
            <a:pPr marL="383540" indent="-383540"/>
            <a:r>
              <a:rPr lang="en-US" dirty="0"/>
              <a:t>Get Support</a:t>
            </a:r>
          </a:p>
          <a:p>
            <a:pPr lvl="1" indent="-383540"/>
            <a:r>
              <a:rPr lang="en-US" dirty="0"/>
              <a:t>Resources at MSU </a:t>
            </a:r>
          </a:p>
          <a:p>
            <a:pPr marL="383540" indent="-383540"/>
            <a:r>
              <a:rPr lang="en-US" dirty="0"/>
              <a:t>Q&amp;A is open throughout</a:t>
            </a:r>
          </a:p>
          <a:p>
            <a:pPr lvl="1" indent="-383540"/>
            <a:r>
              <a:rPr lang="en-US" dirty="0"/>
              <a:t>Your questions will help planning for the follow-up session</a:t>
            </a:r>
          </a:p>
          <a:p>
            <a:pPr marL="383540" indent="-38354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F218C-0843-E545-967C-2C204F59F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9674" y="687685"/>
            <a:ext cx="4738688" cy="3708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5C9BF-E981-9445-BFA2-4867DC3CF6F9}"/>
              </a:ext>
            </a:extLst>
          </p:cNvPr>
          <p:cNvSpPr txBox="1"/>
          <p:nvPr/>
        </p:nvSpPr>
        <p:spPr>
          <a:xfrm>
            <a:off x="6643804" y="3554664"/>
            <a:ext cx="4738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hebfd.co.nz/2020/03/lizzie-confuses-reputation-with-free-spee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" name="Picture 4" descr="A person walking down the street in front of a building&#10;&#10;Description automatically generated">
            <a:extLst>
              <a:ext uri="{FF2B5EF4-FFF2-40B4-BE49-F238E27FC236}">
                <a16:creationId xmlns:a16="http://schemas.microsoft.com/office/drawing/2014/main" id="{1A6224E9-17DB-4A73-B99E-BE50D8717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16" y="3842101"/>
            <a:ext cx="3783979" cy="275148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0DA60C-E9B6-4403-B5D7-4B90AAC41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595" y="6335803"/>
            <a:ext cx="2743200" cy="2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0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16B4-2A39-F445-B942-18CC2C3F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speech fundamentals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F27B5F-348E-BB4D-AAEB-FEEF27C4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9228" y="2029349"/>
            <a:ext cx="7983489" cy="4043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3E906-A02C-7549-A5DD-40A0EB2EF131}"/>
              </a:ext>
            </a:extLst>
          </p:cNvPr>
          <p:cNvSpPr txBox="1"/>
          <p:nvPr/>
        </p:nvSpPr>
        <p:spPr>
          <a:xfrm>
            <a:off x="2596913" y="5849478"/>
            <a:ext cx="589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fishofgold.wordpress.com/2011/01/27/new-improved-first-amendment-part-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446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13D31-9201-934A-A7CD-2D62FA53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Free speech fundamentals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8E2E6-7EC5-BE45-A203-BBC4D1B9E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482" r="25745" b="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E82F9-F4FC-5A4D-920B-D11020B0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en-US" dirty="0"/>
              <a:t>Why we have it</a:t>
            </a:r>
            <a:endParaRPr lang="en-US"/>
          </a:p>
          <a:p>
            <a:pPr marL="383540" indent="-383540"/>
            <a:r>
              <a:rPr lang="en-US" dirty="0"/>
              <a:t>Applies in public situations, not private </a:t>
            </a:r>
          </a:p>
          <a:p>
            <a:pPr marL="383540" indent="-383540"/>
            <a:r>
              <a:rPr lang="en-US" dirty="0"/>
              <a:t>Student vs employee contexts</a:t>
            </a:r>
          </a:p>
          <a:p>
            <a:pPr marL="383540" indent="-383540"/>
            <a:r>
              <a:rPr lang="en-US" dirty="0"/>
              <a:t>Global context—the free speech continuum</a:t>
            </a:r>
          </a:p>
          <a:p>
            <a:pPr marL="383540" indent="-383540"/>
            <a:r>
              <a:rPr lang="en-US" dirty="0"/>
              <a:t>The United States position</a:t>
            </a:r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65728-2C32-544E-AFB0-A4A116E221F1}"/>
              </a:ext>
            </a:extLst>
          </p:cNvPr>
          <p:cNvSpPr txBox="1"/>
          <p:nvPr/>
        </p:nvSpPr>
        <p:spPr>
          <a:xfrm>
            <a:off x="2012001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mrscienceshow.com/2010/06/bring-us-your-burning-science-ques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6973-C23D-284D-95B6-8E671C31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speech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E4AF-466F-1643-B044-2BB1FDFD02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protected speech </a:t>
            </a:r>
            <a:r>
              <a:rPr lang="en-US" u="sng" dirty="0"/>
              <a:t>can be </a:t>
            </a:r>
            <a:r>
              <a:rPr lang="en-US" dirty="0"/>
              <a:t>restricted</a:t>
            </a:r>
          </a:p>
          <a:p>
            <a:pPr lvl="1"/>
            <a:r>
              <a:rPr lang="en-US" dirty="0"/>
              <a:t>Time, place and manner</a:t>
            </a:r>
          </a:p>
          <a:p>
            <a:pPr lvl="1"/>
            <a:r>
              <a:rPr lang="en-US" dirty="0"/>
              <a:t>Events, including outside speakers</a:t>
            </a:r>
          </a:p>
          <a:p>
            <a:r>
              <a:rPr lang="en-US" dirty="0"/>
              <a:t>The default assumption is that speech </a:t>
            </a:r>
            <a:r>
              <a:rPr lang="en-US" u="sng" dirty="0"/>
              <a:t>is</a:t>
            </a:r>
            <a:r>
              <a:rPr lang="en-US" dirty="0"/>
              <a:t> protected</a:t>
            </a:r>
          </a:p>
          <a:p>
            <a:r>
              <a:rPr lang="en-US" dirty="0"/>
              <a:t>However, some speech </a:t>
            </a:r>
            <a:r>
              <a:rPr lang="en-US" u="sng" dirty="0"/>
              <a:t>is not </a:t>
            </a:r>
            <a:r>
              <a:rPr lang="en-US" dirty="0"/>
              <a:t>protected</a:t>
            </a:r>
            <a:r>
              <a:rPr lang="en-US" dirty="0">
                <a:sym typeface="Wingdings" pitchFamily="2" charset="2"/>
              </a:rPr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A6639-7802-6B44-A20B-3E2124B8A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4" y="2285999"/>
            <a:ext cx="4447786" cy="4271964"/>
          </a:xfrm>
        </p:spPr>
        <p:txBody>
          <a:bodyPr>
            <a:normAutofit fontScale="92500" lnSpcReduction="10000"/>
          </a:bodyPr>
          <a:lstStyle/>
          <a:p>
            <a:pPr marL="530352" lvl="1" indent="0">
              <a:buNone/>
            </a:pPr>
            <a:r>
              <a:rPr lang="en-US" i="0" dirty="0"/>
              <a:t>Unprotected speech includes: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Fighting words</a:t>
            </a:r>
          </a:p>
          <a:p>
            <a:pPr lvl="1">
              <a:buFontTx/>
              <a:buChar char="-"/>
            </a:pPr>
            <a:r>
              <a:rPr lang="en-US" dirty="0"/>
              <a:t>True threats</a:t>
            </a:r>
          </a:p>
          <a:p>
            <a:pPr lvl="1">
              <a:buFontTx/>
              <a:buChar char="-"/>
            </a:pPr>
            <a:r>
              <a:rPr lang="en-US" dirty="0"/>
              <a:t>Destruction of property</a:t>
            </a:r>
          </a:p>
          <a:p>
            <a:pPr lvl="1">
              <a:buFontTx/>
              <a:buChar char="-"/>
            </a:pPr>
            <a:r>
              <a:rPr lang="en-US" dirty="0"/>
              <a:t>Defamation (libel and slander) </a:t>
            </a:r>
          </a:p>
          <a:p>
            <a:pPr lvl="1">
              <a:buFontTx/>
              <a:buChar char="-"/>
            </a:pPr>
            <a:r>
              <a:rPr lang="en-US" dirty="0"/>
              <a:t>Fraud</a:t>
            </a:r>
          </a:p>
          <a:p>
            <a:pPr lvl="1">
              <a:buFontTx/>
              <a:buChar char="-"/>
            </a:pPr>
            <a:r>
              <a:rPr lang="en-US" dirty="0"/>
              <a:t>Incitement to imminent lawless action</a:t>
            </a:r>
          </a:p>
          <a:p>
            <a:pPr lvl="1">
              <a:buFontTx/>
              <a:buChar char="-"/>
            </a:pPr>
            <a:r>
              <a:rPr lang="en-US" dirty="0"/>
              <a:t>Solicitation to commit crimes</a:t>
            </a:r>
          </a:p>
          <a:p>
            <a:pPr lvl="1">
              <a:buFontTx/>
              <a:buChar char="-"/>
            </a:pPr>
            <a:r>
              <a:rPr lang="en-US" dirty="0"/>
              <a:t>Blackmail</a:t>
            </a:r>
          </a:p>
          <a:p>
            <a:pPr lvl="1">
              <a:buFontTx/>
              <a:buChar char="-"/>
            </a:pPr>
            <a:r>
              <a:rPr lang="en-US" dirty="0"/>
              <a:t>Perjury</a:t>
            </a:r>
          </a:p>
          <a:p>
            <a:pPr lvl="1">
              <a:buFontTx/>
              <a:buChar char="-"/>
            </a:pPr>
            <a:r>
              <a:rPr lang="en-US" dirty="0"/>
              <a:t>Obscenity </a:t>
            </a:r>
          </a:p>
          <a:p>
            <a:pPr lvl="1">
              <a:buFontTx/>
              <a:buChar char="-"/>
            </a:pPr>
            <a:r>
              <a:rPr lang="en-US" dirty="0"/>
              <a:t>Child pornography</a:t>
            </a:r>
          </a:p>
        </p:txBody>
      </p:sp>
    </p:spTree>
    <p:extLst>
      <p:ext uri="{BB962C8B-B14F-4D97-AF65-F5344CB8AC3E}">
        <p14:creationId xmlns:p14="http://schemas.microsoft.com/office/powerpoint/2010/main" val="165279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CC8E-1BEF-DD49-9FF2-F9CFF4A1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Hate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8CF2-890D-9D43-8E80-102191B7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4953000" cy="4086225"/>
          </a:xfrm>
        </p:spPr>
        <p:txBody>
          <a:bodyPr/>
          <a:lstStyle/>
          <a:p>
            <a:r>
              <a:rPr lang="en-US" dirty="0"/>
              <a:t>Not a legal concept </a:t>
            </a:r>
          </a:p>
          <a:p>
            <a:r>
              <a:rPr lang="en-US" dirty="0"/>
              <a:t>Hate speech may be protected speech</a:t>
            </a:r>
          </a:p>
          <a:p>
            <a:r>
              <a:rPr lang="en-US" dirty="0"/>
              <a:t>The idea of “hate speech” recognizes that some speech is motivated by bias and can cause great harm </a:t>
            </a:r>
          </a:p>
          <a:p>
            <a:r>
              <a:rPr lang="en-US" dirty="0"/>
              <a:t>Code of conduct speech restrictions can harm groups they were intended to protect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88B34-41FE-7749-B1EA-BF343DE6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4175" y="2285999"/>
            <a:ext cx="4953000" cy="330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32F39-A38B-8244-85F1-F3A45BADC101}"/>
              </a:ext>
            </a:extLst>
          </p:cNvPr>
          <p:cNvSpPr txBox="1"/>
          <p:nvPr/>
        </p:nvSpPr>
        <p:spPr>
          <a:xfrm>
            <a:off x="6734175" y="5473700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lmanac2010.wordpress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2288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665F-F74A-5148-872A-F940B230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76" y="310166"/>
            <a:ext cx="9601200" cy="1485900"/>
          </a:xfrm>
        </p:spPr>
        <p:txBody>
          <a:bodyPr/>
          <a:lstStyle/>
          <a:p>
            <a:r>
              <a:rPr lang="en-US" dirty="0"/>
              <a:t>Speak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874E-63BD-164E-A09C-45F537CA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3065" y="1255754"/>
            <a:ext cx="4447786" cy="3581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Speech and More Speech </a:t>
            </a:r>
          </a:p>
          <a:p>
            <a:pPr marL="383540" indent="-383540"/>
            <a:r>
              <a:rPr lang="en-US" dirty="0"/>
              <a:t>Artistic expression</a:t>
            </a:r>
          </a:p>
          <a:p>
            <a:pPr marL="383540" indent="-383540"/>
            <a:r>
              <a:rPr lang="en-US" dirty="0"/>
              <a:t>Events</a:t>
            </a:r>
          </a:p>
          <a:p>
            <a:pPr marL="383540" indent="-383540"/>
            <a:r>
              <a:rPr lang="en-US" dirty="0">
                <a:ea typeface="+mn-lt"/>
                <a:cs typeface="+mn-lt"/>
              </a:rPr>
              <a:t>Protests </a:t>
            </a:r>
          </a:p>
          <a:p>
            <a:pPr marL="383540" indent="-383540"/>
            <a:r>
              <a:rPr lang="en-US" dirty="0">
                <a:ea typeface="+mn-lt"/>
                <a:cs typeface="+mn-lt"/>
              </a:rPr>
              <a:t>Bystander intervention (direct or indirect) </a:t>
            </a:r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0276F92B-BC2A-3B40-A04A-A0C04F252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900" y="2590799"/>
            <a:ext cx="4447786" cy="3581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  <a:p>
            <a:pPr marL="383540" indent="-383540"/>
            <a:r>
              <a:rPr lang="en-US" dirty="0"/>
              <a:t>Voting</a:t>
            </a:r>
          </a:p>
          <a:p>
            <a:pPr marL="383540" indent="-383540"/>
            <a:r>
              <a:rPr lang="en-US" dirty="0"/>
              <a:t>Constructive conversations </a:t>
            </a:r>
            <a:endParaRPr lang="en-US" dirty="0">
              <a:ea typeface="+mn-lt"/>
              <a:cs typeface="+mn-lt"/>
            </a:endParaRPr>
          </a:p>
          <a:p>
            <a:pPr marL="383540" indent="-383540"/>
            <a:endParaRPr lang="en-US" dirty="0">
              <a:ea typeface="+mn-lt"/>
              <a:cs typeface="+mn-lt"/>
            </a:endParaRPr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09271-D26B-2C45-A195-226D72F8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31075" y="4229472"/>
            <a:ext cx="952500" cy="95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3A5B74-58F5-7C44-BBBB-A93A8AD69F40}"/>
              </a:ext>
            </a:extLst>
          </p:cNvPr>
          <p:cNvSpPr txBox="1"/>
          <p:nvPr/>
        </p:nvSpPr>
        <p:spPr>
          <a:xfrm>
            <a:off x="6889273" y="3094443"/>
            <a:ext cx="4948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inbrampton.com/student-led-organization-hosting-brampton-march-to-protest-anti-black-racism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622BDF-A040-604D-9820-4FA85AF54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90051" y="445091"/>
            <a:ext cx="4669182" cy="25260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4CFE90-D49F-E84F-87F3-539BD1C9939D}"/>
              </a:ext>
            </a:extLst>
          </p:cNvPr>
          <p:cNvSpPr txBox="1"/>
          <p:nvPr/>
        </p:nvSpPr>
        <p:spPr>
          <a:xfrm>
            <a:off x="1607325" y="8109725"/>
            <a:ext cx="1013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courses.lumenlearning.com/wmopen-introtosociology/chapter/race-ethnicity-and-discrimin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CF88B7-6B58-A240-BB66-9A8E8E12C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92623" y="3899028"/>
            <a:ext cx="4010748" cy="2548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14CF55-E847-5546-A44E-C0740D1EAD5A}"/>
              </a:ext>
            </a:extLst>
          </p:cNvPr>
          <p:cNvSpPr txBox="1"/>
          <p:nvPr/>
        </p:nvSpPr>
        <p:spPr>
          <a:xfrm>
            <a:off x="1392624" y="6533286"/>
            <a:ext cx="4573692" cy="23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www.flickr.com/photos/peaceedcenter/5520397548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8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D9D059DF-3AEE-489D-AD9E-E72A6B2731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2560" y="45456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2D145-58DF-8D4E-90D5-CF670EE9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2"/>
                </a:solidFill>
              </a:rPr>
              <a:t>When speech becomes harassing conduct</a:t>
            </a:r>
            <a:br>
              <a:rPr lang="en-US" sz="5400">
                <a:solidFill>
                  <a:schemeClr val="bg2"/>
                </a:solidFill>
              </a:rPr>
            </a:br>
            <a:endParaRPr lang="en-US" sz="540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4DAD-402A-2349-AA5C-BA9FF586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pPr marL="383540" indent="-383540"/>
            <a:r>
              <a:rPr lang="en-US" sz="1800" dirty="0"/>
              <a:t>Focus is objective impact of speech rather than content</a:t>
            </a:r>
            <a:endParaRPr lang="en-US"/>
          </a:p>
          <a:p>
            <a:pPr marL="383540" indent="-383540"/>
            <a:r>
              <a:rPr lang="en-US" sz="1800" dirty="0"/>
              <a:t>Legal standard: </a:t>
            </a:r>
          </a:p>
          <a:p>
            <a:pPr lvl="1" indent="-383540"/>
            <a:r>
              <a:rPr lang="en-US" sz="1800" dirty="0"/>
              <a:t>A member of a protected class must be targeted because of membership in that protected class;</a:t>
            </a:r>
          </a:p>
          <a:p>
            <a:pPr lvl="1" indent="-383540"/>
            <a:r>
              <a:rPr lang="en-US" sz="1800" dirty="0"/>
              <a:t>The conduct is unwelcome;</a:t>
            </a:r>
          </a:p>
          <a:p>
            <a:pPr lvl="1" indent="-383540"/>
            <a:r>
              <a:rPr lang="en-US" sz="1800" dirty="0"/>
              <a:t>The conduct deprives a person of employment or access to education.</a:t>
            </a:r>
          </a:p>
          <a:p>
            <a:pPr lvl="2" indent="-383540"/>
            <a:r>
              <a:rPr lang="en-US" sz="1600" i="1" dirty="0"/>
              <a:t>Severe or Pervasive</a:t>
            </a:r>
            <a:endParaRPr lang="en-US" sz="1600" dirty="0"/>
          </a:p>
          <a:p>
            <a:pPr marL="383540" indent="-383540"/>
            <a:r>
              <a:rPr lang="en-US" sz="1800"/>
              <a:t>Report to the Office of Institutional Equity</a:t>
            </a:r>
          </a:p>
          <a:p>
            <a:pPr marL="457200" lvl="1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479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E6A5-36B8-402D-8D6B-F645BF16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Workplace Examples May Include: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0CF8A-9570-49CD-BC46-D310965BC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Protected Free 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51461-6BC9-4802-97D8-B1DCB1E1AF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1800"/>
              <a:t>Personal Tweet that a school is </a:t>
            </a:r>
            <a:r>
              <a:rPr lang="en-US" sz="1800" dirty="0"/>
              <a:t>violating tax laws</a:t>
            </a:r>
          </a:p>
          <a:p>
            <a:pPr marL="383540" indent="-383540"/>
            <a:r>
              <a:rPr lang="en-US" sz="1800">
                <a:ea typeface="+mn-lt"/>
                <a:cs typeface="+mn-lt"/>
              </a:rPr>
              <a:t>Personal social media post expressing an opinion about systemic racism</a:t>
            </a:r>
            <a:endParaRPr lang="en-US" sz="1800" dirty="0"/>
          </a:p>
          <a:p>
            <a:pPr marL="383540" indent="-383540"/>
            <a:r>
              <a:rPr lang="en-US" sz="1800"/>
              <a:t>HR personnel's reply on local newspaper Facebook page expressing opinion of same sex marriage</a:t>
            </a:r>
            <a:endParaRPr lang="en-US" sz="1800" dirty="0"/>
          </a:p>
          <a:p>
            <a:pPr marL="383540" indent="-383540"/>
            <a:r>
              <a:rPr lang="en-US" sz="1800">
                <a:ea typeface="+mn-lt"/>
                <a:cs typeface="+mn-lt"/>
              </a:rPr>
              <a:t>Professor's lecture on language, which explored the social and political impact of certain words</a:t>
            </a:r>
            <a:endParaRPr lang="en-US" sz="1800" dirty="0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12174-F237-4515-96BC-B984AC0E5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 Protected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B4257-D694-462B-B194-7F9F4AF82A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1800" dirty="0">
                <a:ea typeface="+mn-lt"/>
                <a:cs typeface="+mn-lt"/>
              </a:rPr>
              <a:t>Unwanted daily broadcast of prayers over an employer's public address system</a:t>
            </a:r>
          </a:p>
          <a:p>
            <a:pPr marL="383540" indent="-383540"/>
            <a:r>
              <a:rPr lang="en-US" sz="1800">
                <a:ea typeface="+mn-lt"/>
                <a:cs typeface="+mn-lt"/>
              </a:rPr>
              <a:t>Posting naked people cartoons of </a:t>
            </a:r>
            <a:r>
              <a:rPr lang="en-US" sz="1800" dirty="0">
                <a:ea typeface="+mn-lt"/>
                <a:cs typeface="+mn-lt"/>
              </a:rPr>
              <a:t>all genders in the breakroom</a:t>
            </a:r>
          </a:p>
          <a:p>
            <a:pPr marL="383540" indent="-383540"/>
            <a:r>
              <a:rPr lang="en-US" sz="1800" dirty="0">
                <a:ea typeface="+mn-lt"/>
                <a:cs typeface="+mn-lt"/>
              </a:rPr>
              <a:t>Displaying music videos depicting sexually provocative conduct</a:t>
            </a:r>
            <a:endParaRPr lang="en-US" sz="1800" dirty="0"/>
          </a:p>
          <a:p>
            <a:pPr marL="383540" indent="-383540"/>
            <a:r>
              <a:rPr lang="en-US" sz="1800">
                <a:ea typeface="+mn-lt"/>
                <a:cs typeface="+mn-lt"/>
              </a:rPr>
              <a:t>Police officer who sold a video on the </a:t>
            </a:r>
            <a:r>
              <a:rPr lang="en-US" sz="1800" dirty="0">
                <a:ea typeface="+mn-lt"/>
                <a:cs typeface="+mn-lt"/>
              </a:rPr>
              <a:t>adults-only section of eBay that showed him stripping off a police uniform</a:t>
            </a:r>
            <a:endParaRPr lang="en-US" sz="1800" dirty="0"/>
          </a:p>
          <a:p>
            <a:pPr marL="383540" indent="-383540"/>
            <a:endParaRPr lang="en-US" sz="1800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1467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{1F9AA447-726D-2747-9044-CFE5516F0998}tf10001072</Template>
  <TotalTime>2518</TotalTime>
  <Words>695</Words>
  <Application>Microsoft Office PowerPoint</Application>
  <PresentationFormat>Widescreen</PresentationFormat>
  <Paragraphs>126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Book</vt:lpstr>
      <vt:lpstr>Crop</vt:lpstr>
      <vt:lpstr>Free Speech on Campus</vt:lpstr>
      <vt:lpstr>Overview</vt:lpstr>
      <vt:lpstr>Free speech fundamentals</vt:lpstr>
      <vt:lpstr>Free speech fundamentals</vt:lpstr>
      <vt:lpstr>Free speech fundamentals</vt:lpstr>
      <vt:lpstr>Hate speech</vt:lpstr>
      <vt:lpstr>Speak out</vt:lpstr>
      <vt:lpstr>When speech becomes harassing conduct </vt:lpstr>
      <vt:lpstr>Workplace Examples May Include:</vt:lpstr>
      <vt:lpstr>Get support: Faculty, staff, and student resources at MSU</vt:lpstr>
      <vt:lpstr>What comes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Speech on Campus</dc:title>
  <dc:creator>Bowman, Kristine</dc:creator>
  <cp:lastModifiedBy>Leverich, Cindi</cp:lastModifiedBy>
  <cp:revision>355</cp:revision>
  <dcterms:created xsi:type="dcterms:W3CDTF">2020-10-27T20:20:28Z</dcterms:created>
  <dcterms:modified xsi:type="dcterms:W3CDTF">2020-10-30T14:35:21Z</dcterms:modified>
</cp:coreProperties>
</file>