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457" r:id="rId3"/>
    <p:sldId id="456" r:id="rId4"/>
    <p:sldId id="512" r:id="rId5"/>
    <p:sldId id="398" r:id="rId6"/>
    <p:sldId id="513" r:id="rId7"/>
    <p:sldId id="521" r:id="rId8"/>
    <p:sldId id="522" r:id="rId9"/>
    <p:sldId id="523" r:id="rId10"/>
    <p:sldId id="472" r:id="rId11"/>
    <p:sldId id="524" r:id="rId12"/>
    <p:sldId id="46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698" r:id="rId22"/>
    <p:sldId id="49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697" r:id="rId34"/>
    <p:sldId id="655" r:id="rId35"/>
    <p:sldId id="664" r:id="rId36"/>
    <p:sldId id="695" r:id="rId37"/>
    <p:sldId id="696" r:id="rId38"/>
    <p:sldId id="507" r:id="rId39"/>
    <p:sldId id="699" r:id="rId40"/>
    <p:sldId id="544" r:id="rId41"/>
    <p:sldId id="547" r:id="rId42"/>
    <p:sldId id="700" r:id="rId43"/>
    <p:sldId id="548" r:id="rId44"/>
    <p:sldId id="549" r:id="rId45"/>
    <p:sldId id="550" r:id="rId46"/>
    <p:sldId id="552" r:id="rId47"/>
    <p:sldId id="508" r:id="rId48"/>
    <p:sldId id="701" r:id="rId49"/>
    <p:sldId id="554" r:id="rId5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ghland" initials="H" lastIdx="12" clrIdx="0">
    <p:extLst>
      <p:ext uri="{19B8F6BF-5375-455C-9EA6-DF929625EA0E}">
        <p15:presenceInfo xmlns:p15="http://schemas.microsoft.com/office/powerpoint/2012/main" userId="S-1-5-21-2589654147-3402532958-768750372-16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3B"/>
    <a:srgbClr val="33CC33"/>
    <a:srgbClr val="42AE49"/>
    <a:srgbClr val="FFFFFF"/>
    <a:srgbClr val="A8189E"/>
    <a:srgbClr val="CF51B7"/>
    <a:srgbClr val="DEDEDE"/>
    <a:srgbClr val="3333FF"/>
    <a:srgbClr val="CCFFCC"/>
    <a:srgbClr val="CC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046" autoAdjust="0"/>
  </p:normalViewPr>
  <p:slideViewPr>
    <p:cSldViewPr snapToGrid="0">
      <p:cViewPr varScale="1">
        <p:scale>
          <a:sx n="105" d="100"/>
          <a:sy n="105" d="100"/>
        </p:scale>
        <p:origin x="138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-39396"/>
    </p:cViewPr>
  </p:sorterViewPr>
  <p:notesViewPr>
    <p:cSldViewPr snapToGrid="0">
      <p:cViewPr varScale="1">
        <p:scale>
          <a:sx n="98" d="100"/>
          <a:sy n="98" d="100"/>
        </p:scale>
        <p:origin x="26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vpas.campusad.msu.edu\Public\IFM\Common%20Investment%20Fund%20CIF\Spending%20policy%20review\2017%20review%20for%20FY2019\Spending%20policy%20Fall%202017%20for%20FY19%20rat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vpas.campusad.msu.edu\Public\IFM\Common%20Investment%20Fund%20CIF\Spending%20policy%20review\2017%20review%20for%20FY2019\Spending%20policy%20Fall%202017%20for%20FY19%20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66205262244004E-2"/>
          <c:y val="5.0012252363979583E-2"/>
          <c:w val="0.94925422416810257"/>
          <c:h val="0.9492076557915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Sheet1!$J$5:$J$11</c:f>
              <c:strCache>
                <c:ptCount val="7"/>
                <c:pt idx="0">
                  <c:v>Designated Fund</c:v>
                </c:pt>
                <c:pt idx="2">
                  <c:v>Auxiliary Activities</c:v>
                </c:pt>
                <c:pt idx="4">
                  <c:v>Expendible Restricted</c:v>
                </c:pt>
                <c:pt idx="6">
                  <c:v>General Fund</c:v>
                </c:pt>
              </c:strCache>
            </c:strRef>
          </c:cat>
          <c:val>
            <c:numRef>
              <c:f>Sheet1!$K$5:$K$11</c:f>
              <c:numCache>
                <c:formatCode>General</c:formatCode>
                <c:ptCount val="7"/>
                <c:pt idx="0" formatCode="&quot;$&quot;#,##0.00">
                  <c:v>293000</c:v>
                </c:pt>
                <c:pt idx="2" formatCode="&quot;$&quot;#,##0.00">
                  <c:v>447300</c:v>
                </c:pt>
                <c:pt idx="4" formatCode="&quot;$&quot;#,##0.00">
                  <c:v>808000</c:v>
                </c:pt>
                <c:pt idx="6" formatCode="&quot;$&quot;#,##0.00">
                  <c:v>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F-4B3C-B55A-21EC6620D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4082816"/>
        <c:axId val="1854079904"/>
      </c:barChart>
      <c:catAx>
        <c:axId val="1854082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4079904"/>
        <c:crosses val="autoZero"/>
        <c:auto val="1"/>
        <c:lblAlgn val="ctr"/>
        <c:lblOffset val="100"/>
        <c:noMultiLvlLbl val="0"/>
      </c:catAx>
      <c:valAx>
        <c:axId val="1854079904"/>
        <c:scaling>
          <c:orientation val="minMax"/>
        </c:scaling>
        <c:delete val="1"/>
        <c:axPos val="b"/>
        <c:numFmt formatCode="&quot;$&quot;#,##0.00" sourceLinked="1"/>
        <c:majorTickMark val="none"/>
        <c:minorTickMark val="none"/>
        <c:tickLblPos val="nextTo"/>
        <c:crossAx val="185408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Ten-Year Actual and Target Returns and </a:t>
            </a:r>
          </a:p>
          <a:p>
            <a:pPr>
              <a:defRPr sz="1600"/>
            </a:pPr>
            <a:r>
              <a:rPr lang="en-US" sz="1600" dirty="0"/>
              <a:t>Ten-Year NCSE Top Quartile Returns</a:t>
            </a:r>
            <a:r>
              <a:rPr lang="en-US" sz="1600" baseline="30000" dirty="0"/>
              <a:t>1</a:t>
            </a:r>
          </a:p>
        </c:rich>
      </c:tx>
      <c:layout>
        <c:manualLayout>
          <c:xMode val="edge"/>
          <c:yMode val="edge"/>
          <c:x val="0.27575666965679924"/>
          <c:y val="4.273504273504273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597162696435103E-2"/>
          <c:y val="0.22726495726495727"/>
          <c:w val="0.88370301813539132"/>
          <c:h val="0.60327545595262133"/>
        </c:manualLayout>
      </c:layout>
      <c:lineChart>
        <c:grouping val="standard"/>
        <c:varyColors val="0"/>
        <c:ser>
          <c:idx val="0"/>
          <c:order val="0"/>
          <c:tx>
            <c:strRef>
              <c:f>'10y CIF'!$N$30</c:f>
              <c:strCache>
                <c:ptCount val="1"/>
                <c:pt idx="0">
                  <c:v>CIF 10yr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'10y CIF'!$M$31:$M$52</c:f>
              <c:numCache>
                <c:formatCode>m/d/yy;@</c:formatCode>
                <c:ptCount val="22"/>
                <c:pt idx="0">
                  <c:v>38898</c:v>
                </c:pt>
                <c:pt idx="1">
                  <c:v>39263</c:v>
                </c:pt>
                <c:pt idx="2">
                  <c:v>39629</c:v>
                </c:pt>
                <c:pt idx="3">
                  <c:v>39994</c:v>
                </c:pt>
                <c:pt idx="4">
                  <c:v>40359</c:v>
                </c:pt>
                <c:pt idx="5">
                  <c:v>40724</c:v>
                </c:pt>
                <c:pt idx="6">
                  <c:v>41090</c:v>
                </c:pt>
                <c:pt idx="7">
                  <c:v>41455</c:v>
                </c:pt>
                <c:pt idx="8">
                  <c:v>41820</c:v>
                </c:pt>
                <c:pt idx="9">
                  <c:v>42185</c:v>
                </c:pt>
                <c:pt idx="10">
                  <c:v>42551</c:v>
                </c:pt>
                <c:pt idx="11">
                  <c:v>42916</c:v>
                </c:pt>
                <c:pt idx="12">
                  <c:v>43281</c:v>
                </c:pt>
                <c:pt idx="13">
                  <c:v>43646</c:v>
                </c:pt>
                <c:pt idx="14">
                  <c:v>44012</c:v>
                </c:pt>
                <c:pt idx="15">
                  <c:v>44377</c:v>
                </c:pt>
                <c:pt idx="16">
                  <c:v>44742</c:v>
                </c:pt>
                <c:pt idx="17">
                  <c:v>45107</c:v>
                </c:pt>
                <c:pt idx="18">
                  <c:v>45473</c:v>
                </c:pt>
                <c:pt idx="19">
                  <c:v>45838</c:v>
                </c:pt>
                <c:pt idx="20">
                  <c:v>46203</c:v>
                </c:pt>
                <c:pt idx="21">
                  <c:v>46568</c:v>
                </c:pt>
              </c:numCache>
            </c:numRef>
          </c:cat>
          <c:val>
            <c:numRef>
              <c:f>'10y CIF'!$N$31:$N$52</c:f>
              <c:numCache>
                <c:formatCode>0.0%</c:formatCode>
                <c:ptCount val="22"/>
                <c:pt idx="0">
                  <c:v>0.121</c:v>
                </c:pt>
                <c:pt idx="1">
                  <c:v>0.11799999999999999</c:v>
                </c:pt>
                <c:pt idx="2">
                  <c:v>0.10199999999999999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8.5000000000000006E-2</c:v>
                </c:pt>
                <c:pt idx="6">
                  <c:v>7.9000000000000001E-2</c:v>
                </c:pt>
                <c:pt idx="7">
                  <c:v>8.5999999999999993E-2</c:v>
                </c:pt>
                <c:pt idx="8">
                  <c:v>8.5999999999999993E-2</c:v>
                </c:pt>
                <c:pt idx="9">
                  <c:v>7.3999999999999996E-2</c:v>
                </c:pt>
                <c:pt idx="10">
                  <c:v>5.5E-2</c:v>
                </c:pt>
                <c:pt idx="11">
                  <c:v>5.1056709267095046E-2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E8-4F91-802D-DFD77FB4E19B}"/>
            </c:ext>
          </c:extLst>
        </c:ser>
        <c:ser>
          <c:idx val="2"/>
          <c:order val="1"/>
          <c:tx>
            <c:strRef>
              <c:f>'10y CIF'!$P$30</c:f>
              <c:strCache>
                <c:ptCount val="1"/>
                <c:pt idx="0">
                  <c:v>NCSE Top Quartile 10yr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'10y CIF'!$M$31:$M$52</c:f>
              <c:numCache>
                <c:formatCode>m/d/yy;@</c:formatCode>
                <c:ptCount val="22"/>
                <c:pt idx="0">
                  <c:v>38898</c:v>
                </c:pt>
                <c:pt idx="1">
                  <c:v>39263</c:v>
                </c:pt>
                <c:pt idx="2">
                  <c:v>39629</c:v>
                </c:pt>
                <c:pt idx="3">
                  <c:v>39994</c:v>
                </c:pt>
                <c:pt idx="4">
                  <c:v>40359</c:v>
                </c:pt>
                <c:pt idx="5">
                  <c:v>40724</c:v>
                </c:pt>
                <c:pt idx="6">
                  <c:v>41090</c:v>
                </c:pt>
                <c:pt idx="7">
                  <c:v>41455</c:v>
                </c:pt>
                <c:pt idx="8">
                  <c:v>41820</c:v>
                </c:pt>
                <c:pt idx="9">
                  <c:v>42185</c:v>
                </c:pt>
                <c:pt idx="10">
                  <c:v>42551</c:v>
                </c:pt>
                <c:pt idx="11">
                  <c:v>42916</c:v>
                </c:pt>
                <c:pt idx="12">
                  <c:v>43281</c:v>
                </c:pt>
                <c:pt idx="13">
                  <c:v>43646</c:v>
                </c:pt>
                <c:pt idx="14">
                  <c:v>44012</c:v>
                </c:pt>
                <c:pt idx="15">
                  <c:v>44377</c:v>
                </c:pt>
                <c:pt idx="16">
                  <c:v>44742</c:v>
                </c:pt>
                <c:pt idx="17">
                  <c:v>45107</c:v>
                </c:pt>
                <c:pt idx="18">
                  <c:v>45473</c:v>
                </c:pt>
                <c:pt idx="19">
                  <c:v>45838</c:v>
                </c:pt>
                <c:pt idx="20">
                  <c:v>46203</c:v>
                </c:pt>
                <c:pt idx="21">
                  <c:v>46568</c:v>
                </c:pt>
              </c:numCache>
            </c:numRef>
          </c:cat>
          <c:val>
            <c:numRef>
              <c:f>'10y CIF'!$P$31:$P$52</c:f>
              <c:numCache>
                <c:formatCode>0.0%</c:formatCode>
                <c:ptCount val="22"/>
                <c:pt idx="0">
                  <c:v>9.6999999999999989E-2</c:v>
                </c:pt>
                <c:pt idx="1">
                  <c:v>9.5000000000000001E-2</c:v>
                </c:pt>
                <c:pt idx="2">
                  <c:v>7.400000000000001E-2</c:v>
                </c:pt>
                <c:pt idx="3">
                  <c:v>4.8000000000000001E-2</c:v>
                </c:pt>
                <c:pt idx="4">
                  <c:v>4.4000000000000004E-2</c:v>
                </c:pt>
                <c:pt idx="5">
                  <c:v>6.4000000000000001E-2</c:v>
                </c:pt>
                <c:pt idx="6">
                  <c:v>6.9000000000000006E-2</c:v>
                </c:pt>
                <c:pt idx="7">
                  <c:v>7.6999999999999999E-2</c:v>
                </c:pt>
                <c:pt idx="8">
                  <c:v>7.6999999999999999E-2</c:v>
                </c:pt>
                <c:pt idx="9">
                  <c:v>6.9000000000000006E-2</c:v>
                </c:pt>
                <c:pt idx="10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E8-4F91-802D-DFD77FB4E19B}"/>
            </c:ext>
          </c:extLst>
        </c:ser>
        <c:ser>
          <c:idx val="3"/>
          <c:order val="2"/>
          <c:tx>
            <c:strRef>
              <c:f>'10y CIF'!$Q$30</c:f>
              <c:strCache>
                <c:ptCount val="1"/>
                <c:pt idx="0">
                  <c:v>CIF Target 6.25% Return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'10y CIF'!$M$31:$M$52</c:f>
              <c:numCache>
                <c:formatCode>m/d/yy;@</c:formatCode>
                <c:ptCount val="22"/>
                <c:pt idx="0">
                  <c:v>38898</c:v>
                </c:pt>
                <c:pt idx="1">
                  <c:v>39263</c:v>
                </c:pt>
                <c:pt idx="2">
                  <c:v>39629</c:v>
                </c:pt>
                <c:pt idx="3">
                  <c:v>39994</c:v>
                </c:pt>
                <c:pt idx="4">
                  <c:v>40359</c:v>
                </c:pt>
                <c:pt idx="5">
                  <c:v>40724</c:v>
                </c:pt>
                <c:pt idx="6">
                  <c:v>41090</c:v>
                </c:pt>
                <c:pt idx="7">
                  <c:v>41455</c:v>
                </c:pt>
                <c:pt idx="8">
                  <c:v>41820</c:v>
                </c:pt>
                <c:pt idx="9">
                  <c:v>42185</c:v>
                </c:pt>
                <c:pt idx="10">
                  <c:v>42551</c:v>
                </c:pt>
                <c:pt idx="11">
                  <c:v>42916</c:v>
                </c:pt>
                <c:pt idx="12">
                  <c:v>43281</c:v>
                </c:pt>
                <c:pt idx="13">
                  <c:v>43646</c:v>
                </c:pt>
                <c:pt idx="14">
                  <c:v>44012</c:v>
                </c:pt>
                <c:pt idx="15">
                  <c:v>44377</c:v>
                </c:pt>
                <c:pt idx="16">
                  <c:v>44742</c:v>
                </c:pt>
                <c:pt idx="17">
                  <c:v>45107</c:v>
                </c:pt>
                <c:pt idx="18">
                  <c:v>45473</c:v>
                </c:pt>
                <c:pt idx="19">
                  <c:v>45838</c:v>
                </c:pt>
                <c:pt idx="20">
                  <c:v>46203</c:v>
                </c:pt>
                <c:pt idx="21">
                  <c:v>46568</c:v>
                </c:pt>
              </c:numCache>
            </c:numRef>
          </c:cat>
          <c:val>
            <c:numRef>
              <c:f>'10y CIF'!$Q$31:$Q$52</c:f>
              <c:numCache>
                <c:formatCode>General</c:formatCode>
                <c:ptCount val="22"/>
                <c:pt idx="11" formatCode="0.00%">
                  <c:v>6.25E-2</c:v>
                </c:pt>
                <c:pt idx="12" formatCode="0.00%">
                  <c:v>6.25E-2</c:v>
                </c:pt>
                <c:pt idx="13" formatCode="0.00%">
                  <c:v>6.25E-2</c:v>
                </c:pt>
                <c:pt idx="14" formatCode="0.00%">
                  <c:v>6.25E-2</c:v>
                </c:pt>
                <c:pt idx="15" formatCode="0.00%">
                  <c:v>6.25E-2</c:v>
                </c:pt>
                <c:pt idx="16" formatCode="0.00%">
                  <c:v>6.25E-2</c:v>
                </c:pt>
                <c:pt idx="17" formatCode="0.00%">
                  <c:v>6.25E-2</c:v>
                </c:pt>
                <c:pt idx="18" formatCode="0.00%">
                  <c:v>6.25E-2</c:v>
                </c:pt>
                <c:pt idx="19" formatCode="0.00%">
                  <c:v>6.25E-2</c:v>
                </c:pt>
                <c:pt idx="20" formatCode="0.00%">
                  <c:v>6.25E-2</c:v>
                </c:pt>
                <c:pt idx="21" formatCode="0.00%">
                  <c:v>6.25E-2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E8-4F91-802D-DFD77FB4E19B}"/>
            </c:ext>
          </c:extLst>
        </c:ser>
        <c:ser>
          <c:idx val="1"/>
          <c:order val="3"/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'10y CIF'!$M$31:$M$52</c:f>
              <c:numCache>
                <c:formatCode>m/d/yy;@</c:formatCode>
                <c:ptCount val="22"/>
                <c:pt idx="0">
                  <c:v>38898</c:v>
                </c:pt>
                <c:pt idx="1">
                  <c:v>39263</c:v>
                </c:pt>
                <c:pt idx="2">
                  <c:v>39629</c:v>
                </c:pt>
                <c:pt idx="3">
                  <c:v>39994</c:v>
                </c:pt>
                <c:pt idx="4">
                  <c:v>40359</c:v>
                </c:pt>
                <c:pt idx="5">
                  <c:v>40724</c:v>
                </c:pt>
                <c:pt idx="6">
                  <c:v>41090</c:v>
                </c:pt>
                <c:pt idx="7">
                  <c:v>41455</c:v>
                </c:pt>
                <c:pt idx="8">
                  <c:v>41820</c:v>
                </c:pt>
                <c:pt idx="9">
                  <c:v>42185</c:v>
                </c:pt>
                <c:pt idx="10">
                  <c:v>42551</c:v>
                </c:pt>
                <c:pt idx="11">
                  <c:v>42916</c:v>
                </c:pt>
                <c:pt idx="12">
                  <c:v>43281</c:v>
                </c:pt>
                <c:pt idx="13">
                  <c:v>43646</c:v>
                </c:pt>
                <c:pt idx="14">
                  <c:v>44012</c:v>
                </c:pt>
                <c:pt idx="15">
                  <c:v>44377</c:v>
                </c:pt>
                <c:pt idx="16">
                  <c:v>44742</c:v>
                </c:pt>
                <c:pt idx="17">
                  <c:v>45107</c:v>
                </c:pt>
                <c:pt idx="18">
                  <c:v>45473</c:v>
                </c:pt>
                <c:pt idx="19">
                  <c:v>45838</c:v>
                </c:pt>
                <c:pt idx="20">
                  <c:v>46203</c:v>
                </c:pt>
                <c:pt idx="21">
                  <c:v>46568</c:v>
                </c:pt>
              </c:numCache>
            </c:numRef>
          </c:cat>
          <c:val>
            <c:numRef>
              <c:f>'10y CIF'!$O$31:$O$52</c:f>
              <c:numCache>
                <c:formatCode>General</c:formatCode>
                <c:ptCount val="22"/>
                <c:pt idx="11" formatCode="0.00%">
                  <c:v>5.1056709267095046E-2</c:v>
                </c:pt>
                <c:pt idx="12" formatCode="0.00%">
                  <c:v>5.5770862154491896E-2</c:v>
                </c:pt>
                <c:pt idx="13" formatCode="0.00%">
                  <c:v>8.2822249420348992E-2</c:v>
                </c:pt>
                <c:pt idx="14" formatCode="0.00%">
                  <c:v>7.7805879441312786E-2</c:v>
                </c:pt>
                <c:pt idx="15" formatCode="0.00%">
                  <c:v>6.3622123472097725E-2</c:v>
                </c:pt>
                <c:pt idx="16" formatCode="0.00%">
                  <c:v>7.3575817264890597E-2</c:v>
                </c:pt>
                <c:pt idx="17" formatCode="0.00%">
                  <c:v>6.783721643419649E-2</c:v>
                </c:pt>
                <c:pt idx="18" formatCode="0.00%">
                  <c:v>5.7504580712581355E-2</c:v>
                </c:pt>
                <c:pt idx="19" formatCode="0.00%">
                  <c:v>6.0076666959667069E-2</c:v>
                </c:pt>
                <c:pt idx="20" formatCode="0.00%">
                  <c:v>7.1220747597429135E-2</c:v>
                </c:pt>
                <c:pt idx="21" formatCode="0.00%">
                  <c:v>6.25E-2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E8-4F91-802D-DFD77FB4E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938976"/>
        <c:axId val="374939536"/>
      </c:lineChart>
      <c:dateAx>
        <c:axId val="374938976"/>
        <c:scaling>
          <c:orientation val="minMax"/>
        </c:scaling>
        <c:delete val="0"/>
        <c:axPos val="b"/>
        <c:numFmt formatCode="yy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74939536"/>
        <c:crosses val="autoZero"/>
        <c:auto val="1"/>
        <c:lblOffset val="100"/>
        <c:baseTimeUnit val="years"/>
        <c:majorUnit val="1"/>
        <c:majorTimeUnit val="years"/>
      </c:dateAx>
      <c:valAx>
        <c:axId val="37493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74938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20130168583635E-2"/>
          <c:y val="4.5455457773660647E-2"/>
          <c:w val="0.90048253500510178"/>
          <c:h val="0.77190705272920557"/>
        </c:manualLayout>
      </c:layout>
      <c:lineChart>
        <c:grouping val="standard"/>
        <c:varyColors val="0"/>
        <c:ser>
          <c:idx val="0"/>
          <c:order val="0"/>
          <c:tx>
            <c:strRef>
              <c:f>'Historical SP Rates'!$O$20</c:f>
              <c:strCache>
                <c:ptCount val="1"/>
                <c:pt idx="0">
                  <c:v>Spending/CIF Unit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'Historical SP Rates'!$N$21:$N$39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'Historical SP Rates'!$O$21:$O$39</c:f>
              <c:numCache>
                <c:formatCode>_("$"* #,##0.0000_);_("$"* \(#,##0.0000\);_("$"* "-"??_);_(@_)</c:formatCode>
                <c:ptCount val="19"/>
                <c:pt idx="0">
                  <c:v>0.23799999999999999</c:v>
                </c:pt>
                <c:pt idx="1">
                  <c:v>0.23300000000000001</c:v>
                </c:pt>
                <c:pt idx="2">
                  <c:v>0.24279999999999999</c:v>
                </c:pt>
                <c:pt idx="3">
                  <c:v>0.2445</c:v>
                </c:pt>
                <c:pt idx="4">
                  <c:v>0.26529999999999998</c:v>
                </c:pt>
                <c:pt idx="5">
                  <c:v>0.2757</c:v>
                </c:pt>
                <c:pt idx="6">
                  <c:v>0.28839999999999999</c:v>
                </c:pt>
                <c:pt idx="7">
                  <c:v>0.30819999999999997</c:v>
                </c:pt>
                <c:pt idx="8">
                  <c:v>0.33860000000000001</c:v>
                </c:pt>
                <c:pt idx="9">
                  <c:v>0.312</c:v>
                </c:pt>
                <c:pt idx="10">
                  <c:v>0.31409999999999999</c:v>
                </c:pt>
                <c:pt idx="11">
                  <c:v>0.316</c:v>
                </c:pt>
                <c:pt idx="12">
                  <c:v>0.31430000000000002</c:v>
                </c:pt>
                <c:pt idx="13">
                  <c:v>0.30409999999999998</c:v>
                </c:pt>
                <c:pt idx="14">
                  <c:v>0.3049</c:v>
                </c:pt>
                <c:pt idx="15">
                  <c:v>0.31809999999999999</c:v>
                </c:pt>
                <c:pt idx="16">
                  <c:v>0.31109999999999999</c:v>
                </c:pt>
                <c:pt idx="17">
                  <c:v>0.29680000000000001</c:v>
                </c:pt>
                <c:pt idx="18">
                  <c:v>0.28870000000000001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7A-49D3-8028-750C2E1D6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727824"/>
        <c:axId val="266727264"/>
      </c:lineChart>
      <c:catAx>
        <c:axId val="26672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Fiscal 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66727264"/>
        <c:crosses val="autoZero"/>
        <c:auto val="1"/>
        <c:lblAlgn val="ctr"/>
        <c:lblOffset val="100"/>
        <c:noMultiLvlLbl val="0"/>
      </c:catAx>
      <c:valAx>
        <c:axId val="266727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Spending/CIF Unit</a:t>
                </a:r>
              </a:p>
            </c:rich>
          </c:tx>
          <c:overlay val="0"/>
        </c:title>
        <c:numFmt formatCode="&quot;$&quot;#,##0.00" sourceLinked="0"/>
        <c:majorTickMark val="none"/>
        <c:minorTickMark val="none"/>
        <c:tickLblPos val="nextTo"/>
        <c:crossAx val="266727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B435F-BCBF-4289-9B60-B82159B51A69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52A47E-F0DA-41B3-86D6-C490AD210E55}">
      <dgm:prSet phldrT="[Text]" custT="1"/>
      <dgm:spPr/>
      <dgm:t>
        <a:bodyPr/>
        <a:lstStyle/>
        <a:p>
          <a:r>
            <a:rPr lang="en-US" sz="3000" dirty="0"/>
            <a:t>Current Funds</a:t>
          </a:r>
        </a:p>
      </dgm:t>
    </dgm:pt>
    <dgm:pt modelId="{A05A9875-365D-4B52-911B-69EE30DCCF7F}" type="parTrans" cxnId="{1F6590CB-CA48-4070-A47A-6C58B410360C}">
      <dgm:prSet/>
      <dgm:spPr/>
      <dgm:t>
        <a:bodyPr/>
        <a:lstStyle/>
        <a:p>
          <a:endParaRPr lang="en-US"/>
        </a:p>
      </dgm:t>
    </dgm:pt>
    <dgm:pt modelId="{17D0C91A-6B65-4EC0-AFB8-72C4CC3C2603}" type="sibTrans" cxnId="{1F6590CB-CA48-4070-A47A-6C58B410360C}">
      <dgm:prSet/>
      <dgm:spPr/>
      <dgm:t>
        <a:bodyPr/>
        <a:lstStyle/>
        <a:p>
          <a:endParaRPr lang="en-US"/>
        </a:p>
      </dgm:t>
    </dgm:pt>
    <dgm:pt modelId="{A9C40459-CC7D-4793-8979-07C265F4EEEB}">
      <dgm:prSet phldrT="[Text]" custT="1"/>
      <dgm:spPr/>
      <dgm:t>
        <a:bodyPr/>
        <a:lstStyle/>
        <a:p>
          <a:r>
            <a:rPr lang="en-US" sz="1500" b="1" dirty="0"/>
            <a:t>General Fund: </a:t>
          </a:r>
          <a:r>
            <a:rPr lang="en-US" sz="1400" b="0" dirty="0"/>
            <a:t>Unrestricted operating funds; budgeted and allocated for general operations</a:t>
          </a:r>
        </a:p>
      </dgm:t>
    </dgm:pt>
    <dgm:pt modelId="{EE741D8A-5E2E-4AD2-BF85-5FBD58198FEC}" type="parTrans" cxnId="{5CD67391-2369-4EB6-9B76-9AA1ECF02740}">
      <dgm:prSet/>
      <dgm:spPr/>
      <dgm:t>
        <a:bodyPr/>
        <a:lstStyle/>
        <a:p>
          <a:endParaRPr lang="en-US"/>
        </a:p>
      </dgm:t>
    </dgm:pt>
    <dgm:pt modelId="{C483E07C-5AE8-4905-A983-03A85D921B35}" type="sibTrans" cxnId="{5CD67391-2369-4EB6-9B76-9AA1ECF02740}">
      <dgm:prSet/>
      <dgm:spPr/>
      <dgm:t>
        <a:bodyPr/>
        <a:lstStyle/>
        <a:p>
          <a:endParaRPr lang="en-US"/>
        </a:p>
      </dgm:t>
    </dgm:pt>
    <dgm:pt modelId="{FB7F7B7B-FD6D-43EC-9754-EEE886B78356}">
      <dgm:prSet phldrT="[Text]" custT="1"/>
      <dgm:spPr/>
      <dgm:t>
        <a:bodyPr/>
        <a:lstStyle/>
        <a:p>
          <a:r>
            <a:rPr lang="en-US" sz="1500" b="1" dirty="0"/>
            <a:t>Designated Fund: </a:t>
          </a:r>
          <a:r>
            <a:rPr lang="en-US" sz="1400" b="0" dirty="0"/>
            <a:t>Unrestricted self-supporting mission related activities – fee for service</a:t>
          </a:r>
        </a:p>
      </dgm:t>
    </dgm:pt>
    <dgm:pt modelId="{95A7A662-9F7F-4EE8-957E-C90F82CB28C2}" type="parTrans" cxnId="{EE043038-EE96-4E3F-9B62-1FC5A24A7F13}">
      <dgm:prSet/>
      <dgm:spPr/>
      <dgm:t>
        <a:bodyPr/>
        <a:lstStyle/>
        <a:p>
          <a:endParaRPr lang="en-US"/>
        </a:p>
      </dgm:t>
    </dgm:pt>
    <dgm:pt modelId="{2DA7DF01-7225-4FE9-A4B3-1C15B96310FA}" type="sibTrans" cxnId="{EE043038-EE96-4E3F-9B62-1FC5A24A7F13}">
      <dgm:prSet/>
      <dgm:spPr/>
      <dgm:t>
        <a:bodyPr/>
        <a:lstStyle/>
        <a:p>
          <a:endParaRPr lang="en-US"/>
        </a:p>
      </dgm:t>
    </dgm:pt>
    <dgm:pt modelId="{843DF784-FC13-4141-BA82-4489ABF31AA1}">
      <dgm:prSet phldrT="[Text]" custT="1"/>
      <dgm:spPr/>
      <dgm:t>
        <a:bodyPr/>
        <a:lstStyle/>
        <a:p>
          <a:r>
            <a:rPr lang="en-US" sz="1500" b="1" dirty="0"/>
            <a:t>Auxiliary Fund: </a:t>
          </a:r>
          <a:r>
            <a:rPr lang="en-US" sz="1400" b="0" dirty="0"/>
            <a:t>Unrestricted self-supporting non-mission activities – fee for service</a:t>
          </a:r>
        </a:p>
      </dgm:t>
    </dgm:pt>
    <dgm:pt modelId="{D1182E2E-1D69-48B1-84BF-71DEA7B12C75}" type="parTrans" cxnId="{5C1D7E61-08A5-4586-845A-CEADA9BA0601}">
      <dgm:prSet/>
      <dgm:spPr/>
      <dgm:t>
        <a:bodyPr/>
        <a:lstStyle/>
        <a:p>
          <a:endParaRPr lang="en-US"/>
        </a:p>
      </dgm:t>
    </dgm:pt>
    <dgm:pt modelId="{8C36A28A-504C-4138-8A4F-594C73CC437D}" type="sibTrans" cxnId="{5C1D7E61-08A5-4586-845A-CEADA9BA0601}">
      <dgm:prSet/>
      <dgm:spPr/>
      <dgm:t>
        <a:bodyPr/>
        <a:lstStyle/>
        <a:p>
          <a:endParaRPr lang="en-US"/>
        </a:p>
      </dgm:t>
    </dgm:pt>
    <dgm:pt modelId="{EE03A59E-3BAB-43F1-80F6-1B36BA6CF497}">
      <dgm:prSet phldrT="[Text]" custT="1"/>
      <dgm:spPr/>
      <dgm:t>
        <a:bodyPr/>
        <a:lstStyle/>
        <a:p>
          <a:r>
            <a:rPr lang="en-US" sz="1500" b="1" dirty="0"/>
            <a:t>Expendable Restricted: </a:t>
          </a:r>
          <a:r>
            <a:rPr lang="en-US" sz="1400" b="0" dirty="0"/>
            <a:t>Restricted funding for sponsored projects or current gift/endowment revenue</a:t>
          </a:r>
          <a:endParaRPr lang="en-US" sz="1500" b="0" dirty="0"/>
        </a:p>
      </dgm:t>
    </dgm:pt>
    <dgm:pt modelId="{9E7B00B0-79EB-4A41-9774-FA2FF3500673}" type="parTrans" cxnId="{A3FC5D80-365F-4D60-939F-89FA70D0CD4D}">
      <dgm:prSet/>
      <dgm:spPr/>
      <dgm:t>
        <a:bodyPr/>
        <a:lstStyle/>
        <a:p>
          <a:endParaRPr lang="en-US"/>
        </a:p>
      </dgm:t>
    </dgm:pt>
    <dgm:pt modelId="{F95A34C2-0457-4CFD-8D2F-7E340313A71B}" type="sibTrans" cxnId="{A3FC5D80-365F-4D60-939F-89FA70D0CD4D}">
      <dgm:prSet/>
      <dgm:spPr/>
      <dgm:t>
        <a:bodyPr/>
        <a:lstStyle/>
        <a:p>
          <a:endParaRPr lang="en-US"/>
        </a:p>
      </dgm:t>
    </dgm:pt>
    <dgm:pt modelId="{681E67D9-9FE1-4B23-8F40-A367CD3297E6}" type="pres">
      <dgm:prSet presAssocID="{1B4B435F-BCBF-4289-9B60-B82159B51A69}" presName="composite" presStyleCnt="0">
        <dgm:presLayoutVars>
          <dgm:chMax val="1"/>
          <dgm:dir/>
          <dgm:resizeHandles val="exact"/>
        </dgm:presLayoutVars>
      </dgm:prSet>
      <dgm:spPr/>
    </dgm:pt>
    <dgm:pt modelId="{997DA85D-A363-4ADD-81DF-0FC0395E6785}" type="pres">
      <dgm:prSet presAssocID="{1B4B435F-BCBF-4289-9B60-B82159B51A69}" presName="radial" presStyleCnt="0">
        <dgm:presLayoutVars>
          <dgm:animLvl val="ctr"/>
        </dgm:presLayoutVars>
      </dgm:prSet>
      <dgm:spPr/>
    </dgm:pt>
    <dgm:pt modelId="{1638CD7B-424F-455D-8BCA-4BC5F1255DEA}" type="pres">
      <dgm:prSet presAssocID="{3A52A47E-F0DA-41B3-86D6-C490AD210E55}" presName="centerShape" presStyleLbl="vennNode1" presStyleIdx="0" presStyleCnt="5" custScaleY="106649"/>
      <dgm:spPr/>
    </dgm:pt>
    <dgm:pt modelId="{0A15C6EF-3018-4EFF-B767-6F34927D1E22}" type="pres">
      <dgm:prSet presAssocID="{A9C40459-CC7D-4793-8979-07C265F4EEEB}" presName="node" presStyleLbl="vennNode1" presStyleIdx="1" presStyleCnt="5" custScaleX="168382" custScaleY="167754" custRadScaleRad="92908" custRadScaleInc="-104">
        <dgm:presLayoutVars>
          <dgm:bulletEnabled val="1"/>
        </dgm:presLayoutVars>
      </dgm:prSet>
      <dgm:spPr/>
    </dgm:pt>
    <dgm:pt modelId="{3474879C-4CC1-45E1-A761-6F2811D51425}" type="pres">
      <dgm:prSet presAssocID="{FB7F7B7B-FD6D-43EC-9754-EEE886B78356}" presName="node" presStyleLbl="vennNode1" presStyleIdx="2" presStyleCnt="5" custScaleX="168382" custScaleY="167754" custRadScaleRad="114296" custRadScaleInc="494">
        <dgm:presLayoutVars>
          <dgm:bulletEnabled val="1"/>
        </dgm:presLayoutVars>
      </dgm:prSet>
      <dgm:spPr/>
    </dgm:pt>
    <dgm:pt modelId="{E61834ED-4CE9-411C-A503-5FB3EE508E8C}" type="pres">
      <dgm:prSet presAssocID="{843DF784-FC13-4141-BA82-4489ABF31AA1}" presName="node" presStyleLbl="vennNode1" presStyleIdx="3" presStyleCnt="5" custScaleX="168382" custScaleY="167754" custRadScaleRad="117907" custRadScaleInc="0">
        <dgm:presLayoutVars>
          <dgm:bulletEnabled val="1"/>
        </dgm:presLayoutVars>
      </dgm:prSet>
      <dgm:spPr/>
    </dgm:pt>
    <dgm:pt modelId="{B5608A3C-F0DC-4AB3-B579-3D5EA6ED9158}" type="pres">
      <dgm:prSet presAssocID="{EE03A59E-3BAB-43F1-80F6-1B36BA6CF497}" presName="node" presStyleLbl="vennNode1" presStyleIdx="4" presStyleCnt="5" custScaleX="168382" custScaleY="167754" custRadScaleRad="117443" custRadScaleInc="291">
        <dgm:presLayoutVars>
          <dgm:bulletEnabled val="1"/>
        </dgm:presLayoutVars>
      </dgm:prSet>
      <dgm:spPr/>
    </dgm:pt>
  </dgm:ptLst>
  <dgm:cxnLst>
    <dgm:cxn modelId="{C10A021B-E405-4A5C-9A10-E7571CB8C084}" type="presOf" srcId="{3A52A47E-F0DA-41B3-86D6-C490AD210E55}" destId="{1638CD7B-424F-455D-8BCA-4BC5F1255DEA}" srcOrd="0" destOrd="0" presId="urn:microsoft.com/office/officeart/2005/8/layout/radial3"/>
    <dgm:cxn modelId="{3CBCCD2D-CBE9-4973-9208-0AF1CBFF51AF}" type="presOf" srcId="{FB7F7B7B-FD6D-43EC-9754-EEE886B78356}" destId="{3474879C-4CC1-45E1-A761-6F2811D51425}" srcOrd="0" destOrd="0" presId="urn:microsoft.com/office/officeart/2005/8/layout/radial3"/>
    <dgm:cxn modelId="{EE043038-EE96-4E3F-9B62-1FC5A24A7F13}" srcId="{3A52A47E-F0DA-41B3-86D6-C490AD210E55}" destId="{FB7F7B7B-FD6D-43EC-9754-EEE886B78356}" srcOrd="1" destOrd="0" parTransId="{95A7A662-9F7F-4EE8-957E-C90F82CB28C2}" sibTransId="{2DA7DF01-7225-4FE9-A4B3-1C15B96310FA}"/>
    <dgm:cxn modelId="{5C1D7E61-08A5-4586-845A-CEADA9BA0601}" srcId="{3A52A47E-F0DA-41B3-86D6-C490AD210E55}" destId="{843DF784-FC13-4141-BA82-4489ABF31AA1}" srcOrd="2" destOrd="0" parTransId="{D1182E2E-1D69-48B1-84BF-71DEA7B12C75}" sibTransId="{8C36A28A-504C-4138-8A4F-594C73CC437D}"/>
    <dgm:cxn modelId="{5DE21F42-AB04-4295-880A-454C9E0F090E}" type="presOf" srcId="{1B4B435F-BCBF-4289-9B60-B82159B51A69}" destId="{681E67D9-9FE1-4B23-8F40-A367CD3297E6}" srcOrd="0" destOrd="0" presId="urn:microsoft.com/office/officeart/2005/8/layout/radial3"/>
    <dgm:cxn modelId="{3542DE4F-DCE2-4905-B4C3-A1AF752A3008}" type="presOf" srcId="{A9C40459-CC7D-4793-8979-07C265F4EEEB}" destId="{0A15C6EF-3018-4EFF-B767-6F34927D1E22}" srcOrd="0" destOrd="0" presId="urn:microsoft.com/office/officeart/2005/8/layout/radial3"/>
    <dgm:cxn modelId="{B3C3C57B-1896-432A-B367-8C98D016F5A3}" type="presOf" srcId="{843DF784-FC13-4141-BA82-4489ABF31AA1}" destId="{E61834ED-4CE9-411C-A503-5FB3EE508E8C}" srcOrd="0" destOrd="0" presId="urn:microsoft.com/office/officeart/2005/8/layout/radial3"/>
    <dgm:cxn modelId="{A3FC5D80-365F-4D60-939F-89FA70D0CD4D}" srcId="{3A52A47E-F0DA-41B3-86D6-C490AD210E55}" destId="{EE03A59E-3BAB-43F1-80F6-1B36BA6CF497}" srcOrd="3" destOrd="0" parTransId="{9E7B00B0-79EB-4A41-9774-FA2FF3500673}" sibTransId="{F95A34C2-0457-4CFD-8D2F-7E340313A71B}"/>
    <dgm:cxn modelId="{5CD67391-2369-4EB6-9B76-9AA1ECF02740}" srcId="{3A52A47E-F0DA-41B3-86D6-C490AD210E55}" destId="{A9C40459-CC7D-4793-8979-07C265F4EEEB}" srcOrd="0" destOrd="0" parTransId="{EE741D8A-5E2E-4AD2-BF85-5FBD58198FEC}" sibTransId="{C483E07C-5AE8-4905-A983-03A85D921B35}"/>
    <dgm:cxn modelId="{1F6590CB-CA48-4070-A47A-6C58B410360C}" srcId="{1B4B435F-BCBF-4289-9B60-B82159B51A69}" destId="{3A52A47E-F0DA-41B3-86D6-C490AD210E55}" srcOrd="0" destOrd="0" parTransId="{A05A9875-365D-4B52-911B-69EE30DCCF7F}" sibTransId="{17D0C91A-6B65-4EC0-AFB8-72C4CC3C2603}"/>
    <dgm:cxn modelId="{579C60FB-0F7E-43AF-9E90-939F5FDE6973}" type="presOf" srcId="{EE03A59E-3BAB-43F1-80F6-1B36BA6CF497}" destId="{B5608A3C-F0DC-4AB3-B579-3D5EA6ED9158}" srcOrd="0" destOrd="0" presId="urn:microsoft.com/office/officeart/2005/8/layout/radial3"/>
    <dgm:cxn modelId="{0E5C51B7-40FA-4AE4-8A76-AA5D767CF19E}" type="presParOf" srcId="{681E67D9-9FE1-4B23-8F40-A367CD3297E6}" destId="{997DA85D-A363-4ADD-81DF-0FC0395E6785}" srcOrd="0" destOrd="0" presId="urn:microsoft.com/office/officeart/2005/8/layout/radial3"/>
    <dgm:cxn modelId="{3F26AF83-78B6-4DA8-AF87-A52526783E52}" type="presParOf" srcId="{997DA85D-A363-4ADD-81DF-0FC0395E6785}" destId="{1638CD7B-424F-455D-8BCA-4BC5F1255DEA}" srcOrd="0" destOrd="0" presId="urn:microsoft.com/office/officeart/2005/8/layout/radial3"/>
    <dgm:cxn modelId="{3B5D172D-0C59-4047-B638-76883ECDB9EF}" type="presParOf" srcId="{997DA85D-A363-4ADD-81DF-0FC0395E6785}" destId="{0A15C6EF-3018-4EFF-B767-6F34927D1E22}" srcOrd="1" destOrd="0" presId="urn:microsoft.com/office/officeart/2005/8/layout/radial3"/>
    <dgm:cxn modelId="{3171C4CB-BA2B-44B8-82D3-D580B9FD6F4E}" type="presParOf" srcId="{997DA85D-A363-4ADD-81DF-0FC0395E6785}" destId="{3474879C-4CC1-45E1-A761-6F2811D51425}" srcOrd="2" destOrd="0" presId="urn:microsoft.com/office/officeart/2005/8/layout/radial3"/>
    <dgm:cxn modelId="{AE4D35AE-A3FB-4790-8B02-B49520C9FAFA}" type="presParOf" srcId="{997DA85D-A363-4ADD-81DF-0FC0395E6785}" destId="{E61834ED-4CE9-411C-A503-5FB3EE508E8C}" srcOrd="3" destOrd="0" presId="urn:microsoft.com/office/officeart/2005/8/layout/radial3"/>
    <dgm:cxn modelId="{19F6D57F-61EC-4D61-A487-EA87038A73F2}" type="presParOf" srcId="{997DA85D-A363-4ADD-81DF-0FC0395E6785}" destId="{B5608A3C-F0DC-4AB3-B579-3D5EA6ED915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B435F-BCBF-4289-9B60-B82159B51A69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52A47E-F0DA-41B3-86D6-C490AD210E55}">
      <dgm:prSet phldrT="[Text]" custT="1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en-US" sz="3000" dirty="0"/>
            <a:t>General Fund</a:t>
          </a:r>
        </a:p>
      </dgm:t>
    </dgm:pt>
    <dgm:pt modelId="{A05A9875-365D-4B52-911B-69EE30DCCF7F}" type="parTrans" cxnId="{1F6590CB-CA48-4070-A47A-6C58B410360C}">
      <dgm:prSet/>
      <dgm:spPr/>
      <dgm:t>
        <a:bodyPr/>
        <a:lstStyle/>
        <a:p>
          <a:endParaRPr lang="en-US"/>
        </a:p>
      </dgm:t>
    </dgm:pt>
    <dgm:pt modelId="{17D0C91A-6B65-4EC0-AFB8-72C4CC3C2603}" type="sibTrans" cxnId="{1F6590CB-CA48-4070-A47A-6C58B410360C}">
      <dgm:prSet/>
      <dgm:spPr/>
      <dgm:t>
        <a:bodyPr/>
        <a:lstStyle/>
        <a:p>
          <a:endParaRPr lang="en-US"/>
        </a:p>
      </dgm:t>
    </dgm:pt>
    <dgm:pt modelId="{A9C40459-CC7D-4793-8979-07C265F4EEEB}">
      <dgm:prSet phldrT="[Text]" custT="1"/>
      <dgm:spPr>
        <a:solidFill>
          <a:srgbClr val="7030A0">
            <a:alpha val="25000"/>
          </a:srgbClr>
        </a:solidFill>
      </dgm:spPr>
      <dgm:t>
        <a:bodyPr/>
        <a:lstStyle/>
        <a:p>
          <a:r>
            <a:rPr lang="en-US" sz="1300" b="1" dirty="0"/>
            <a:t>Operations (GA): </a:t>
          </a:r>
          <a:r>
            <a:rPr lang="en-US" sz="1200" b="0" dirty="0"/>
            <a:t>For day-to-day operations of departments/ colleges</a:t>
          </a:r>
        </a:p>
      </dgm:t>
    </dgm:pt>
    <dgm:pt modelId="{EE741D8A-5E2E-4AD2-BF85-5FBD58198FEC}" type="parTrans" cxnId="{5CD67391-2369-4EB6-9B76-9AA1ECF02740}">
      <dgm:prSet/>
      <dgm:spPr/>
      <dgm:t>
        <a:bodyPr/>
        <a:lstStyle/>
        <a:p>
          <a:endParaRPr lang="en-US"/>
        </a:p>
      </dgm:t>
    </dgm:pt>
    <dgm:pt modelId="{C483E07C-5AE8-4905-A983-03A85D921B35}" type="sibTrans" cxnId="{5CD67391-2369-4EB6-9B76-9AA1ECF02740}">
      <dgm:prSet/>
      <dgm:spPr/>
      <dgm:t>
        <a:bodyPr/>
        <a:lstStyle/>
        <a:p>
          <a:endParaRPr lang="en-US"/>
        </a:p>
      </dgm:t>
    </dgm:pt>
    <dgm:pt modelId="{FB7F7B7B-FD6D-43EC-9754-EEE886B78356}">
      <dgm:prSet phldrT="[Text]" custT="1"/>
      <dgm:spPr/>
      <dgm:t>
        <a:bodyPr/>
        <a:lstStyle/>
        <a:p>
          <a:r>
            <a:rPr lang="en-US" sz="1300" b="1" dirty="0"/>
            <a:t>Startup (GE/GH): </a:t>
          </a:r>
          <a:r>
            <a:rPr lang="en-US" sz="1200" b="0" dirty="0"/>
            <a:t>Used to account for ongoing startup activity for new faculty and long-term funding needs</a:t>
          </a:r>
        </a:p>
      </dgm:t>
    </dgm:pt>
    <dgm:pt modelId="{95A7A662-9F7F-4EE8-957E-C90F82CB28C2}" type="parTrans" cxnId="{EE043038-EE96-4E3F-9B62-1FC5A24A7F13}">
      <dgm:prSet/>
      <dgm:spPr/>
      <dgm:t>
        <a:bodyPr/>
        <a:lstStyle/>
        <a:p>
          <a:endParaRPr lang="en-US"/>
        </a:p>
      </dgm:t>
    </dgm:pt>
    <dgm:pt modelId="{2DA7DF01-7225-4FE9-A4B3-1C15B96310FA}" type="sibTrans" cxnId="{EE043038-EE96-4E3F-9B62-1FC5A24A7F13}">
      <dgm:prSet/>
      <dgm:spPr/>
      <dgm:t>
        <a:bodyPr/>
        <a:lstStyle/>
        <a:p>
          <a:endParaRPr lang="en-US"/>
        </a:p>
      </dgm:t>
    </dgm:pt>
    <dgm:pt modelId="{EE03A59E-3BAB-43F1-80F6-1B36BA6CF497}">
      <dgm:prSet phldrT="[Text]" custT="1"/>
      <dgm:spPr>
        <a:solidFill>
          <a:srgbClr val="FF0000">
            <a:alpha val="25000"/>
          </a:srgbClr>
        </a:solidFill>
      </dgm:spPr>
      <dgm:t>
        <a:bodyPr/>
        <a:lstStyle/>
        <a:p>
          <a:r>
            <a:rPr lang="en-US" sz="1300" b="1" dirty="0"/>
            <a:t>Technology (GL): </a:t>
          </a:r>
          <a:r>
            <a:rPr lang="en-US" sz="1200" b="0" dirty="0"/>
            <a:t>Used to support Teaching and Learning Environment funds (TLE) </a:t>
          </a:r>
          <a:endParaRPr lang="en-US" sz="1300" b="0" dirty="0"/>
        </a:p>
      </dgm:t>
    </dgm:pt>
    <dgm:pt modelId="{9E7B00B0-79EB-4A41-9774-FA2FF3500673}" type="parTrans" cxnId="{A3FC5D80-365F-4D60-939F-89FA70D0CD4D}">
      <dgm:prSet/>
      <dgm:spPr/>
      <dgm:t>
        <a:bodyPr/>
        <a:lstStyle/>
        <a:p>
          <a:endParaRPr lang="en-US"/>
        </a:p>
      </dgm:t>
    </dgm:pt>
    <dgm:pt modelId="{F95A34C2-0457-4CFD-8D2F-7E340313A71B}" type="sibTrans" cxnId="{A3FC5D80-365F-4D60-939F-89FA70D0CD4D}">
      <dgm:prSet/>
      <dgm:spPr/>
      <dgm:t>
        <a:bodyPr/>
        <a:lstStyle/>
        <a:p>
          <a:endParaRPr lang="en-US"/>
        </a:p>
      </dgm:t>
    </dgm:pt>
    <dgm:pt modelId="{B16FBAEF-6EEC-41F8-A7BF-8E328DFFBCC2}">
      <dgm:prSet phldrT="[Text]" custT="1"/>
      <dgm:spPr/>
      <dgm:t>
        <a:bodyPr/>
        <a:lstStyle/>
        <a:p>
          <a:r>
            <a:rPr lang="en-US" sz="1300" b="1" dirty="0"/>
            <a:t>Specials (GS): </a:t>
          </a:r>
          <a:r>
            <a:rPr lang="en-US" sz="1200" b="0" dirty="0"/>
            <a:t>Used to account for projects/ initiatives – startups, retentions, other activities – sub fund being reviewed</a:t>
          </a:r>
        </a:p>
      </dgm:t>
    </dgm:pt>
    <dgm:pt modelId="{AAF273A2-AA22-4F9E-8F9A-39830E9BCD83}" type="parTrans" cxnId="{94DC0C42-7885-46CE-95E6-8760443D5A7A}">
      <dgm:prSet/>
      <dgm:spPr/>
      <dgm:t>
        <a:bodyPr/>
        <a:lstStyle/>
        <a:p>
          <a:endParaRPr lang="en-US"/>
        </a:p>
      </dgm:t>
    </dgm:pt>
    <dgm:pt modelId="{0EC71EFB-39B4-4B30-ADE7-2B71DB207E8A}" type="sibTrans" cxnId="{94DC0C42-7885-46CE-95E6-8760443D5A7A}">
      <dgm:prSet/>
      <dgm:spPr/>
      <dgm:t>
        <a:bodyPr/>
        <a:lstStyle/>
        <a:p>
          <a:endParaRPr lang="en-US"/>
        </a:p>
      </dgm:t>
    </dgm:pt>
    <dgm:pt modelId="{94AAC1E2-6D61-4700-BD80-94B486175619}">
      <dgm:prSet phldrT="[Text]" custT="1"/>
      <dgm:spPr/>
      <dgm:t>
        <a:bodyPr/>
        <a:lstStyle/>
        <a:p>
          <a:r>
            <a:rPr lang="en-US" sz="1300" b="1" dirty="0"/>
            <a:t>Cash Management Programs (GC): </a:t>
          </a:r>
          <a:r>
            <a:rPr lang="en-US" sz="1200" b="0" dirty="0"/>
            <a:t>Used to account for annual budget allocations/ carryforward – no expenditures</a:t>
          </a:r>
        </a:p>
      </dgm:t>
    </dgm:pt>
    <dgm:pt modelId="{79021CD6-D55D-47D7-9C57-79CB0CF9DB7B}" type="parTrans" cxnId="{78BD47BC-63CF-4F97-B54D-DBD9FEA3723E}">
      <dgm:prSet/>
      <dgm:spPr/>
      <dgm:t>
        <a:bodyPr/>
        <a:lstStyle/>
        <a:p>
          <a:endParaRPr lang="en-US"/>
        </a:p>
      </dgm:t>
    </dgm:pt>
    <dgm:pt modelId="{C3BD7D2C-A285-485E-82CB-E0751D7DA486}" type="sibTrans" cxnId="{78BD47BC-63CF-4F97-B54D-DBD9FEA3723E}">
      <dgm:prSet/>
      <dgm:spPr/>
      <dgm:t>
        <a:bodyPr/>
        <a:lstStyle/>
        <a:p>
          <a:endParaRPr lang="en-US"/>
        </a:p>
      </dgm:t>
    </dgm:pt>
    <dgm:pt modelId="{843DF784-FC13-4141-BA82-4489ABF31AA1}">
      <dgm:prSet phldrT="[Text]" custT="1"/>
      <dgm:spPr/>
      <dgm:t>
        <a:bodyPr/>
        <a:lstStyle/>
        <a:p>
          <a:r>
            <a:rPr lang="en-US" sz="1300" b="1" dirty="0"/>
            <a:t>Contingency (GD): </a:t>
          </a:r>
          <a:r>
            <a:rPr lang="en-US" sz="1200" b="0" dirty="0"/>
            <a:t>Used to account for carryforward, unencumbered programmatic resources, flex funds – Unit priorities</a:t>
          </a:r>
        </a:p>
      </dgm:t>
    </dgm:pt>
    <dgm:pt modelId="{8C36A28A-504C-4138-8A4F-594C73CC437D}" type="sibTrans" cxnId="{5C1D7E61-08A5-4586-845A-CEADA9BA0601}">
      <dgm:prSet/>
      <dgm:spPr/>
      <dgm:t>
        <a:bodyPr/>
        <a:lstStyle/>
        <a:p>
          <a:endParaRPr lang="en-US"/>
        </a:p>
      </dgm:t>
    </dgm:pt>
    <dgm:pt modelId="{D1182E2E-1D69-48B1-84BF-71DEA7B12C75}" type="parTrans" cxnId="{5C1D7E61-08A5-4586-845A-CEADA9BA0601}">
      <dgm:prSet/>
      <dgm:spPr/>
      <dgm:t>
        <a:bodyPr/>
        <a:lstStyle/>
        <a:p>
          <a:endParaRPr lang="en-US"/>
        </a:p>
      </dgm:t>
    </dgm:pt>
    <dgm:pt modelId="{681E67D9-9FE1-4B23-8F40-A367CD3297E6}" type="pres">
      <dgm:prSet presAssocID="{1B4B435F-BCBF-4289-9B60-B82159B51A69}" presName="composite" presStyleCnt="0">
        <dgm:presLayoutVars>
          <dgm:chMax val="1"/>
          <dgm:dir/>
          <dgm:resizeHandles val="exact"/>
        </dgm:presLayoutVars>
      </dgm:prSet>
      <dgm:spPr/>
    </dgm:pt>
    <dgm:pt modelId="{997DA85D-A363-4ADD-81DF-0FC0395E6785}" type="pres">
      <dgm:prSet presAssocID="{1B4B435F-BCBF-4289-9B60-B82159B51A69}" presName="radial" presStyleCnt="0">
        <dgm:presLayoutVars>
          <dgm:animLvl val="ctr"/>
        </dgm:presLayoutVars>
      </dgm:prSet>
      <dgm:spPr/>
    </dgm:pt>
    <dgm:pt modelId="{1638CD7B-424F-455D-8BCA-4BC5F1255DEA}" type="pres">
      <dgm:prSet presAssocID="{3A52A47E-F0DA-41B3-86D6-C490AD210E55}" presName="centerShape" presStyleLbl="vennNode1" presStyleIdx="0" presStyleCnt="7" custScaleY="106649"/>
      <dgm:spPr/>
    </dgm:pt>
    <dgm:pt modelId="{0A15C6EF-3018-4EFF-B767-6F34927D1E22}" type="pres">
      <dgm:prSet presAssocID="{A9C40459-CC7D-4793-8979-07C265F4EEEB}" presName="node" presStyleLbl="vennNode1" presStyleIdx="1" presStyleCnt="7" custScaleX="171252" custScaleY="165275" custRadScaleRad="100990" custRadScaleInc="-2454">
        <dgm:presLayoutVars>
          <dgm:bulletEnabled val="1"/>
        </dgm:presLayoutVars>
      </dgm:prSet>
      <dgm:spPr/>
    </dgm:pt>
    <dgm:pt modelId="{3474879C-4CC1-45E1-A761-6F2811D51425}" type="pres">
      <dgm:prSet presAssocID="{FB7F7B7B-FD6D-43EC-9754-EEE886B78356}" presName="node" presStyleLbl="vennNode1" presStyleIdx="2" presStyleCnt="7" custScaleX="168382" custScaleY="167754" custRadScaleRad="114296" custRadScaleInc="494">
        <dgm:presLayoutVars>
          <dgm:bulletEnabled val="1"/>
        </dgm:presLayoutVars>
      </dgm:prSet>
      <dgm:spPr/>
    </dgm:pt>
    <dgm:pt modelId="{DF12703C-E1EC-4ADA-B25D-FE3E08D88E02}" type="pres">
      <dgm:prSet presAssocID="{94AAC1E2-6D61-4700-BD80-94B486175619}" presName="node" presStyleLbl="vennNode1" presStyleIdx="3" presStyleCnt="7" custScaleX="168382" custScaleY="167754" custRadScaleRad="124454" custRadScaleInc="-16422">
        <dgm:presLayoutVars>
          <dgm:bulletEnabled val="1"/>
        </dgm:presLayoutVars>
      </dgm:prSet>
      <dgm:spPr/>
    </dgm:pt>
    <dgm:pt modelId="{1144F0E8-71AF-42D2-9255-5866EE5274AA}" type="pres">
      <dgm:prSet presAssocID="{B16FBAEF-6EEC-41F8-A7BF-8E328DFFBCC2}" presName="node" presStyleLbl="vennNode1" presStyleIdx="4" presStyleCnt="7" custScaleX="179564" custScaleY="168321" custRadScaleRad="112555" custRadScaleInc="-14361">
        <dgm:presLayoutVars>
          <dgm:bulletEnabled val="1"/>
        </dgm:presLayoutVars>
      </dgm:prSet>
      <dgm:spPr/>
    </dgm:pt>
    <dgm:pt modelId="{E61834ED-4CE9-411C-A503-5FB3EE508E8C}" type="pres">
      <dgm:prSet presAssocID="{843DF784-FC13-4141-BA82-4489ABF31AA1}" presName="node" presStyleLbl="vennNode1" presStyleIdx="5" presStyleCnt="7" custScaleX="181901" custScaleY="180331" custRadScaleRad="117907" custRadScaleInc="0">
        <dgm:presLayoutVars>
          <dgm:bulletEnabled val="1"/>
        </dgm:presLayoutVars>
      </dgm:prSet>
      <dgm:spPr/>
    </dgm:pt>
    <dgm:pt modelId="{B5608A3C-F0DC-4AB3-B579-3D5EA6ED9158}" type="pres">
      <dgm:prSet presAssocID="{EE03A59E-3BAB-43F1-80F6-1B36BA6CF497}" presName="node" presStyleLbl="vennNode1" presStyleIdx="6" presStyleCnt="7" custScaleX="168382" custScaleY="167754" custRadScaleRad="130649" custRadScaleInc="-233">
        <dgm:presLayoutVars>
          <dgm:bulletEnabled val="1"/>
        </dgm:presLayoutVars>
      </dgm:prSet>
      <dgm:spPr/>
    </dgm:pt>
  </dgm:ptLst>
  <dgm:cxnLst>
    <dgm:cxn modelId="{FC90C72A-A444-4B8B-8514-1DBA3A79CB56}" type="presOf" srcId="{94AAC1E2-6D61-4700-BD80-94B486175619}" destId="{DF12703C-E1EC-4ADA-B25D-FE3E08D88E02}" srcOrd="0" destOrd="0" presId="urn:microsoft.com/office/officeart/2005/8/layout/radial3"/>
    <dgm:cxn modelId="{EE043038-EE96-4E3F-9B62-1FC5A24A7F13}" srcId="{3A52A47E-F0DA-41B3-86D6-C490AD210E55}" destId="{FB7F7B7B-FD6D-43EC-9754-EEE886B78356}" srcOrd="1" destOrd="0" parTransId="{95A7A662-9F7F-4EE8-957E-C90F82CB28C2}" sibTransId="{2DA7DF01-7225-4FE9-A4B3-1C15B96310FA}"/>
    <dgm:cxn modelId="{5C1D7E61-08A5-4586-845A-CEADA9BA0601}" srcId="{3A52A47E-F0DA-41B3-86D6-C490AD210E55}" destId="{843DF784-FC13-4141-BA82-4489ABF31AA1}" srcOrd="4" destOrd="0" parTransId="{D1182E2E-1D69-48B1-84BF-71DEA7B12C75}" sibTransId="{8C36A28A-504C-4138-8A4F-594C73CC437D}"/>
    <dgm:cxn modelId="{94DC0C42-7885-46CE-95E6-8760443D5A7A}" srcId="{3A52A47E-F0DA-41B3-86D6-C490AD210E55}" destId="{B16FBAEF-6EEC-41F8-A7BF-8E328DFFBCC2}" srcOrd="3" destOrd="0" parTransId="{AAF273A2-AA22-4F9E-8F9A-39830E9BCD83}" sibTransId="{0EC71EFB-39B4-4B30-ADE7-2B71DB207E8A}"/>
    <dgm:cxn modelId="{0361C443-1521-4580-B161-1A78EA678358}" type="presOf" srcId="{B16FBAEF-6EEC-41F8-A7BF-8E328DFFBCC2}" destId="{1144F0E8-71AF-42D2-9255-5866EE5274AA}" srcOrd="0" destOrd="0" presId="urn:microsoft.com/office/officeart/2005/8/layout/radial3"/>
    <dgm:cxn modelId="{C8BC436D-62F1-49DE-BB85-887A69149B74}" type="presOf" srcId="{EE03A59E-3BAB-43F1-80F6-1B36BA6CF497}" destId="{B5608A3C-F0DC-4AB3-B579-3D5EA6ED9158}" srcOrd="0" destOrd="0" presId="urn:microsoft.com/office/officeart/2005/8/layout/radial3"/>
    <dgm:cxn modelId="{4B5AB450-5919-41E2-8EC1-0151C49998B5}" type="presOf" srcId="{A9C40459-CC7D-4793-8979-07C265F4EEEB}" destId="{0A15C6EF-3018-4EFF-B767-6F34927D1E22}" srcOrd="0" destOrd="0" presId="urn:microsoft.com/office/officeart/2005/8/layout/radial3"/>
    <dgm:cxn modelId="{9CB41376-10BA-47BF-ABB5-C94352ED7B54}" type="presOf" srcId="{FB7F7B7B-FD6D-43EC-9754-EEE886B78356}" destId="{3474879C-4CC1-45E1-A761-6F2811D51425}" srcOrd="0" destOrd="0" presId="urn:microsoft.com/office/officeart/2005/8/layout/radial3"/>
    <dgm:cxn modelId="{A3FC5D80-365F-4D60-939F-89FA70D0CD4D}" srcId="{3A52A47E-F0DA-41B3-86D6-C490AD210E55}" destId="{EE03A59E-3BAB-43F1-80F6-1B36BA6CF497}" srcOrd="5" destOrd="0" parTransId="{9E7B00B0-79EB-4A41-9774-FA2FF3500673}" sibTransId="{F95A34C2-0457-4CFD-8D2F-7E340313A71B}"/>
    <dgm:cxn modelId="{5CD67391-2369-4EB6-9B76-9AA1ECF02740}" srcId="{3A52A47E-F0DA-41B3-86D6-C490AD210E55}" destId="{A9C40459-CC7D-4793-8979-07C265F4EEEB}" srcOrd="0" destOrd="0" parTransId="{EE741D8A-5E2E-4AD2-BF85-5FBD58198FEC}" sibTransId="{C483E07C-5AE8-4905-A983-03A85D921B35}"/>
    <dgm:cxn modelId="{36F96AB2-859C-4111-86F2-F15401FFD3F9}" type="presOf" srcId="{1B4B435F-BCBF-4289-9B60-B82159B51A69}" destId="{681E67D9-9FE1-4B23-8F40-A367CD3297E6}" srcOrd="0" destOrd="0" presId="urn:microsoft.com/office/officeart/2005/8/layout/radial3"/>
    <dgm:cxn modelId="{78BD47BC-63CF-4F97-B54D-DBD9FEA3723E}" srcId="{3A52A47E-F0DA-41B3-86D6-C490AD210E55}" destId="{94AAC1E2-6D61-4700-BD80-94B486175619}" srcOrd="2" destOrd="0" parTransId="{79021CD6-D55D-47D7-9C57-79CB0CF9DB7B}" sibTransId="{C3BD7D2C-A285-485E-82CB-E0751D7DA486}"/>
    <dgm:cxn modelId="{1F6590CB-CA48-4070-A47A-6C58B410360C}" srcId="{1B4B435F-BCBF-4289-9B60-B82159B51A69}" destId="{3A52A47E-F0DA-41B3-86D6-C490AD210E55}" srcOrd="0" destOrd="0" parTransId="{A05A9875-365D-4B52-911B-69EE30DCCF7F}" sibTransId="{17D0C91A-6B65-4EC0-AFB8-72C4CC3C2603}"/>
    <dgm:cxn modelId="{E3C31CED-C815-4374-BBB7-158808AFF483}" type="presOf" srcId="{3A52A47E-F0DA-41B3-86D6-C490AD210E55}" destId="{1638CD7B-424F-455D-8BCA-4BC5F1255DEA}" srcOrd="0" destOrd="0" presId="urn:microsoft.com/office/officeart/2005/8/layout/radial3"/>
    <dgm:cxn modelId="{84FCE9F7-14B9-4F83-8867-752420445E9C}" type="presOf" srcId="{843DF784-FC13-4141-BA82-4489ABF31AA1}" destId="{E61834ED-4CE9-411C-A503-5FB3EE508E8C}" srcOrd="0" destOrd="0" presId="urn:microsoft.com/office/officeart/2005/8/layout/radial3"/>
    <dgm:cxn modelId="{AC13C3BF-85B1-41BE-99C5-BF76514DB31B}" type="presParOf" srcId="{681E67D9-9FE1-4B23-8F40-A367CD3297E6}" destId="{997DA85D-A363-4ADD-81DF-0FC0395E6785}" srcOrd="0" destOrd="0" presId="urn:microsoft.com/office/officeart/2005/8/layout/radial3"/>
    <dgm:cxn modelId="{E02A1DC6-8B57-46F2-8DBB-BCF9AD2FED9B}" type="presParOf" srcId="{997DA85D-A363-4ADD-81DF-0FC0395E6785}" destId="{1638CD7B-424F-455D-8BCA-4BC5F1255DEA}" srcOrd="0" destOrd="0" presId="urn:microsoft.com/office/officeart/2005/8/layout/radial3"/>
    <dgm:cxn modelId="{112CC1BD-E36E-4100-BE5C-9C1FA0742D4D}" type="presParOf" srcId="{997DA85D-A363-4ADD-81DF-0FC0395E6785}" destId="{0A15C6EF-3018-4EFF-B767-6F34927D1E22}" srcOrd="1" destOrd="0" presId="urn:microsoft.com/office/officeart/2005/8/layout/radial3"/>
    <dgm:cxn modelId="{65E9360B-130F-4226-A855-884A3C7BB72A}" type="presParOf" srcId="{997DA85D-A363-4ADD-81DF-0FC0395E6785}" destId="{3474879C-4CC1-45E1-A761-6F2811D51425}" srcOrd="2" destOrd="0" presId="urn:microsoft.com/office/officeart/2005/8/layout/radial3"/>
    <dgm:cxn modelId="{0F8A6547-341B-4658-A2AC-169D7AA8BBD7}" type="presParOf" srcId="{997DA85D-A363-4ADD-81DF-0FC0395E6785}" destId="{DF12703C-E1EC-4ADA-B25D-FE3E08D88E02}" srcOrd="3" destOrd="0" presId="urn:microsoft.com/office/officeart/2005/8/layout/radial3"/>
    <dgm:cxn modelId="{CD86570C-E59D-4121-B4AF-DDEE00CFE553}" type="presParOf" srcId="{997DA85D-A363-4ADD-81DF-0FC0395E6785}" destId="{1144F0E8-71AF-42D2-9255-5866EE5274AA}" srcOrd="4" destOrd="0" presId="urn:microsoft.com/office/officeart/2005/8/layout/radial3"/>
    <dgm:cxn modelId="{7B30D712-7DBF-4EAC-93E2-6541ADB32123}" type="presParOf" srcId="{997DA85D-A363-4ADD-81DF-0FC0395E6785}" destId="{E61834ED-4CE9-411C-A503-5FB3EE508E8C}" srcOrd="5" destOrd="0" presId="urn:microsoft.com/office/officeart/2005/8/layout/radial3"/>
    <dgm:cxn modelId="{6717D957-FD7B-43AE-8DB3-EB9F26967B35}" type="presParOf" srcId="{997DA85D-A363-4ADD-81DF-0FC0395E6785}" destId="{B5608A3C-F0DC-4AB3-B579-3D5EA6ED915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A338D7-2082-494F-9571-1B2B3886D6D4}" type="doc">
      <dgm:prSet loTypeId="urn:microsoft.com/office/officeart/2005/8/layout/venn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1AB2F40-1A2A-4B80-8B8D-7E88E6E917B7}">
      <dgm:prSet phldrT="[Text]"/>
      <dgm:spPr/>
      <dgm:t>
        <a:bodyPr/>
        <a:lstStyle/>
        <a:p>
          <a:endParaRPr lang="en-US" dirty="0"/>
        </a:p>
      </dgm:t>
    </dgm:pt>
    <dgm:pt modelId="{0EF747EE-CF38-4AA5-92CC-866ABEF070BF}" type="parTrans" cxnId="{610CDFE6-B61D-4C71-9D7E-673754F4A770}">
      <dgm:prSet/>
      <dgm:spPr/>
      <dgm:t>
        <a:bodyPr/>
        <a:lstStyle/>
        <a:p>
          <a:endParaRPr lang="en-US"/>
        </a:p>
      </dgm:t>
    </dgm:pt>
    <dgm:pt modelId="{7529E65C-43AD-49D2-946E-6563EA481F1B}" type="sibTrans" cxnId="{610CDFE6-B61D-4C71-9D7E-673754F4A770}">
      <dgm:prSet/>
      <dgm:spPr/>
      <dgm:t>
        <a:bodyPr/>
        <a:lstStyle/>
        <a:p>
          <a:endParaRPr lang="en-US"/>
        </a:p>
      </dgm:t>
    </dgm:pt>
    <dgm:pt modelId="{CBC30E69-4EBF-40CF-9EF3-DE787E7C1DEC}">
      <dgm:prSet phldrT="[Text]"/>
      <dgm:spPr/>
      <dgm:t>
        <a:bodyPr/>
        <a:lstStyle/>
        <a:p>
          <a:endParaRPr lang="en-US" dirty="0"/>
        </a:p>
      </dgm:t>
    </dgm:pt>
    <dgm:pt modelId="{7503EB2F-F865-428B-919C-CF2FDDF13536}" type="parTrans" cxnId="{77C8DB64-9B96-4AFF-9F8F-C220CA9F831A}">
      <dgm:prSet/>
      <dgm:spPr/>
      <dgm:t>
        <a:bodyPr/>
        <a:lstStyle/>
        <a:p>
          <a:endParaRPr lang="en-US"/>
        </a:p>
      </dgm:t>
    </dgm:pt>
    <dgm:pt modelId="{E5CF22D4-3FBC-4E6A-96CE-57B3C21658D6}" type="sibTrans" cxnId="{77C8DB64-9B96-4AFF-9F8F-C220CA9F831A}">
      <dgm:prSet/>
      <dgm:spPr/>
      <dgm:t>
        <a:bodyPr/>
        <a:lstStyle/>
        <a:p>
          <a:endParaRPr lang="en-US"/>
        </a:p>
      </dgm:t>
    </dgm:pt>
    <dgm:pt modelId="{51EA4C2B-88CF-4432-BC95-0CD9E5607E62}">
      <dgm:prSet phldrT="[Text]"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289356D2-C130-4AAF-9949-12ED6F5A4EA5}" type="parTrans" cxnId="{DA2FA5DF-4BB8-4A5A-B8B4-126634082FE0}">
      <dgm:prSet/>
      <dgm:spPr/>
      <dgm:t>
        <a:bodyPr/>
        <a:lstStyle/>
        <a:p>
          <a:endParaRPr lang="en-US"/>
        </a:p>
      </dgm:t>
    </dgm:pt>
    <dgm:pt modelId="{F4BEF20A-508C-4253-A0AC-E248625905B7}" type="sibTrans" cxnId="{DA2FA5DF-4BB8-4A5A-B8B4-126634082FE0}">
      <dgm:prSet/>
      <dgm:spPr/>
      <dgm:t>
        <a:bodyPr/>
        <a:lstStyle/>
        <a:p>
          <a:endParaRPr lang="en-US"/>
        </a:p>
      </dgm:t>
    </dgm:pt>
    <dgm:pt modelId="{8AEDDFFD-A07F-41AE-804C-1691409AE162}">
      <dgm:prSet phldrT="[Text]"/>
      <dgm:spPr/>
      <dgm:t>
        <a:bodyPr/>
        <a:lstStyle/>
        <a:p>
          <a:endParaRPr lang="en-US" dirty="0"/>
        </a:p>
      </dgm:t>
    </dgm:pt>
    <dgm:pt modelId="{41997F87-B67D-4725-8D89-CAD36BD189DC}" type="parTrans" cxnId="{A292ACEA-97F5-4574-9459-30479759FED0}">
      <dgm:prSet/>
      <dgm:spPr/>
      <dgm:t>
        <a:bodyPr/>
        <a:lstStyle/>
        <a:p>
          <a:endParaRPr lang="en-US"/>
        </a:p>
      </dgm:t>
    </dgm:pt>
    <dgm:pt modelId="{05251E17-3B43-4016-8684-86DEA2948977}" type="sibTrans" cxnId="{A292ACEA-97F5-4574-9459-30479759FED0}">
      <dgm:prSet/>
      <dgm:spPr/>
      <dgm:t>
        <a:bodyPr/>
        <a:lstStyle/>
        <a:p>
          <a:endParaRPr lang="en-US"/>
        </a:p>
      </dgm:t>
    </dgm:pt>
    <dgm:pt modelId="{1233678B-ECBD-4659-A384-D89612E4E556}" type="pres">
      <dgm:prSet presAssocID="{06A338D7-2082-494F-9571-1B2B3886D6D4}" presName="Name0" presStyleCnt="0">
        <dgm:presLayoutVars>
          <dgm:chMax val="7"/>
          <dgm:resizeHandles val="exact"/>
        </dgm:presLayoutVars>
      </dgm:prSet>
      <dgm:spPr/>
    </dgm:pt>
    <dgm:pt modelId="{35F1E10A-2E85-4240-9002-58FAA294C779}" type="pres">
      <dgm:prSet presAssocID="{06A338D7-2082-494F-9571-1B2B3886D6D4}" presName="comp1" presStyleCnt="0"/>
      <dgm:spPr/>
    </dgm:pt>
    <dgm:pt modelId="{3D57F98B-E689-4D19-835F-6DE54B4C8A45}" type="pres">
      <dgm:prSet presAssocID="{06A338D7-2082-494F-9571-1B2B3886D6D4}" presName="circle1" presStyleLbl="node1" presStyleIdx="0" presStyleCnt="4" custScaleX="107092" custLinFactNeighborX="2966"/>
      <dgm:spPr/>
    </dgm:pt>
    <dgm:pt modelId="{D15C2CB2-4A9A-487B-8789-F495E17DBCF3}" type="pres">
      <dgm:prSet presAssocID="{06A338D7-2082-494F-9571-1B2B3886D6D4}" presName="c1text" presStyleLbl="node1" presStyleIdx="0" presStyleCnt="4">
        <dgm:presLayoutVars>
          <dgm:bulletEnabled val="1"/>
        </dgm:presLayoutVars>
      </dgm:prSet>
      <dgm:spPr/>
    </dgm:pt>
    <dgm:pt modelId="{EDAD55ED-6E3B-4379-8E08-5A9A3D5E763D}" type="pres">
      <dgm:prSet presAssocID="{06A338D7-2082-494F-9571-1B2B3886D6D4}" presName="comp2" presStyleCnt="0"/>
      <dgm:spPr/>
    </dgm:pt>
    <dgm:pt modelId="{05012B7C-14F3-4521-A220-10BED9BF8C33}" type="pres">
      <dgm:prSet presAssocID="{06A338D7-2082-494F-9571-1B2B3886D6D4}" presName="circle2" presStyleLbl="node1" presStyleIdx="1" presStyleCnt="4"/>
      <dgm:spPr/>
    </dgm:pt>
    <dgm:pt modelId="{90E59D7D-360E-4C6C-BCB7-575A3143BB91}" type="pres">
      <dgm:prSet presAssocID="{06A338D7-2082-494F-9571-1B2B3886D6D4}" presName="c2text" presStyleLbl="node1" presStyleIdx="1" presStyleCnt="4">
        <dgm:presLayoutVars>
          <dgm:bulletEnabled val="1"/>
        </dgm:presLayoutVars>
      </dgm:prSet>
      <dgm:spPr/>
    </dgm:pt>
    <dgm:pt modelId="{082F0C45-7BAD-4EF5-9A7E-2BED0A7B58CC}" type="pres">
      <dgm:prSet presAssocID="{06A338D7-2082-494F-9571-1B2B3886D6D4}" presName="comp3" presStyleCnt="0"/>
      <dgm:spPr/>
    </dgm:pt>
    <dgm:pt modelId="{7D2B6713-305D-414D-B768-6185E2D1BC88}" type="pres">
      <dgm:prSet presAssocID="{06A338D7-2082-494F-9571-1B2B3886D6D4}" presName="circle3" presStyleLbl="node1" presStyleIdx="2" presStyleCnt="4"/>
      <dgm:spPr/>
    </dgm:pt>
    <dgm:pt modelId="{C2828C7E-B34A-4E9D-8D50-8D86E7DA85D8}" type="pres">
      <dgm:prSet presAssocID="{06A338D7-2082-494F-9571-1B2B3886D6D4}" presName="c3text" presStyleLbl="node1" presStyleIdx="2" presStyleCnt="4">
        <dgm:presLayoutVars>
          <dgm:bulletEnabled val="1"/>
        </dgm:presLayoutVars>
      </dgm:prSet>
      <dgm:spPr/>
    </dgm:pt>
    <dgm:pt modelId="{8EBE346D-7016-4F05-A91C-FFB361003AC7}" type="pres">
      <dgm:prSet presAssocID="{06A338D7-2082-494F-9571-1B2B3886D6D4}" presName="comp4" presStyleCnt="0"/>
      <dgm:spPr/>
    </dgm:pt>
    <dgm:pt modelId="{8C79F317-5A02-44D6-92A8-88F0B259D774}" type="pres">
      <dgm:prSet presAssocID="{06A338D7-2082-494F-9571-1B2B3886D6D4}" presName="circle4" presStyleLbl="node1" presStyleIdx="3" presStyleCnt="4" custLinFactNeighborX="1476" custLinFactNeighborY="-2297"/>
      <dgm:spPr/>
    </dgm:pt>
    <dgm:pt modelId="{4A8DE479-2E4F-4656-95C3-714363F57683}" type="pres">
      <dgm:prSet presAssocID="{06A338D7-2082-494F-9571-1B2B3886D6D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8211C303-E332-4F87-AD3B-1220E1741656}" type="presOf" srcId="{51EA4C2B-88CF-4432-BC95-0CD9E5607E62}" destId="{C2828C7E-B34A-4E9D-8D50-8D86E7DA85D8}" srcOrd="1" destOrd="0" presId="urn:microsoft.com/office/officeart/2005/8/layout/venn2"/>
    <dgm:cxn modelId="{BD466935-3C0C-47FA-A46F-4CF536F2F392}" type="presOf" srcId="{51EA4C2B-88CF-4432-BC95-0CD9E5607E62}" destId="{7D2B6713-305D-414D-B768-6185E2D1BC88}" srcOrd="0" destOrd="0" presId="urn:microsoft.com/office/officeart/2005/8/layout/venn2"/>
    <dgm:cxn modelId="{77C8DB64-9B96-4AFF-9F8F-C220CA9F831A}" srcId="{06A338D7-2082-494F-9571-1B2B3886D6D4}" destId="{CBC30E69-4EBF-40CF-9EF3-DE787E7C1DEC}" srcOrd="1" destOrd="0" parTransId="{7503EB2F-F865-428B-919C-CF2FDDF13536}" sibTransId="{E5CF22D4-3FBC-4E6A-96CE-57B3C21658D6}"/>
    <dgm:cxn modelId="{D108DB47-5F45-4297-B10D-269B45F6CFAC}" type="presOf" srcId="{D1AB2F40-1A2A-4B80-8B8D-7E88E6E917B7}" destId="{3D57F98B-E689-4D19-835F-6DE54B4C8A45}" srcOrd="0" destOrd="0" presId="urn:microsoft.com/office/officeart/2005/8/layout/venn2"/>
    <dgm:cxn modelId="{35ECDB8C-C86A-4FDC-80E4-DBD0C52C9B4D}" type="presOf" srcId="{8AEDDFFD-A07F-41AE-804C-1691409AE162}" destId="{4A8DE479-2E4F-4656-95C3-714363F57683}" srcOrd="1" destOrd="0" presId="urn:microsoft.com/office/officeart/2005/8/layout/venn2"/>
    <dgm:cxn modelId="{AAB05991-5503-40C3-AB53-D2FDDD7F173B}" type="presOf" srcId="{CBC30E69-4EBF-40CF-9EF3-DE787E7C1DEC}" destId="{90E59D7D-360E-4C6C-BCB7-575A3143BB91}" srcOrd="1" destOrd="0" presId="urn:microsoft.com/office/officeart/2005/8/layout/venn2"/>
    <dgm:cxn modelId="{328116C9-5F5B-4344-B9A2-1A91470999CB}" type="presOf" srcId="{D1AB2F40-1A2A-4B80-8B8D-7E88E6E917B7}" destId="{D15C2CB2-4A9A-487B-8789-F495E17DBCF3}" srcOrd="1" destOrd="0" presId="urn:microsoft.com/office/officeart/2005/8/layout/venn2"/>
    <dgm:cxn modelId="{5AD145DE-0947-4F52-9F34-2874CD5AB032}" type="presOf" srcId="{8AEDDFFD-A07F-41AE-804C-1691409AE162}" destId="{8C79F317-5A02-44D6-92A8-88F0B259D774}" srcOrd="0" destOrd="0" presId="urn:microsoft.com/office/officeart/2005/8/layout/venn2"/>
    <dgm:cxn modelId="{1BD13EDF-0578-4068-AD88-DA4F722BA05B}" type="presOf" srcId="{06A338D7-2082-494F-9571-1B2B3886D6D4}" destId="{1233678B-ECBD-4659-A384-D89612E4E556}" srcOrd="0" destOrd="0" presId="urn:microsoft.com/office/officeart/2005/8/layout/venn2"/>
    <dgm:cxn modelId="{DA2FA5DF-4BB8-4A5A-B8B4-126634082FE0}" srcId="{06A338D7-2082-494F-9571-1B2B3886D6D4}" destId="{51EA4C2B-88CF-4432-BC95-0CD9E5607E62}" srcOrd="2" destOrd="0" parTransId="{289356D2-C130-4AAF-9949-12ED6F5A4EA5}" sibTransId="{F4BEF20A-508C-4253-A0AC-E248625905B7}"/>
    <dgm:cxn modelId="{04A965E3-2E30-4A12-A5A7-461CBA0CBD30}" type="presOf" srcId="{CBC30E69-4EBF-40CF-9EF3-DE787E7C1DEC}" destId="{05012B7C-14F3-4521-A220-10BED9BF8C33}" srcOrd="0" destOrd="0" presId="urn:microsoft.com/office/officeart/2005/8/layout/venn2"/>
    <dgm:cxn modelId="{610CDFE6-B61D-4C71-9D7E-673754F4A770}" srcId="{06A338D7-2082-494F-9571-1B2B3886D6D4}" destId="{D1AB2F40-1A2A-4B80-8B8D-7E88E6E917B7}" srcOrd="0" destOrd="0" parTransId="{0EF747EE-CF38-4AA5-92CC-866ABEF070BF}" sibTransId="{7529E65C-43AD-49D2-946E-6563EA481F1B}"/>
    <dgm:cxn modelId="{A292ACEA-97F5-4574-9459-30479759FED0}" srcId="{06A338D7-2082-494F-9571-1B2B3886D6D4}" destId="{8AEDDFFD-A07F-41AE-804C-1691409AE162}" srcOrd="3" destOrd="0" parTransId="{41997F87-B67D-4725-8D89-CAD36BD189DC}" sibTransId="{05251E17-3B43-4016-8684-86DEA2948977}"/>
    <dgm:cxn modelId="{BFB65265-7C8C-4BB2-9596-1AFE5DB4BECD}" type="presParOf" srcId="{1233678B-ECBD-4659-A384-D89612E4E556}" destId="{35F1E10A-2E85-4240-9002-58FAA294C779}" srcOrd="0" destOrd="0" presId="urn:microsoft.com/office/officeart/2005/8/layout/venn2"/>
    <dgm:cxn modelId="{BA4CB9B1-DA5A-483D-B0A4-DCE649BF88E5}" type="presParOf" srcId="{35F1E10A-2E85-4240-9002-58FAA294C779}" destId="{3D57F98B-E689-4D19-835F-6DE54B4C8A45}" srcOrd="0" destOrd="0" presId="urn:microsoft.com/office/officeart/2005/8/layout/venn2"/>
    <dgm:cxn modelId="{0313E1CB-B6A8-4354-B6DF-18BBA7A87751}" type="presParOf" srcId="{35F1E10A-2E85-4240-9002-58FAA294C779}" destId="{D15C2CB2-4A9A-487B-8789-F495E17DBCF3}" srcOrd="1" destOrd="0" presId="urn:microsoft.com/office/officeart/2005/8/layout/venn2"/>
    <dgm:cxn modelId="{7A9E40A1-551B-45BE-B999-E30FB5671FF7}" type="presParOf" srcId="{1233678B-ECBD-4659-A384-D89612E4E556}" destId="{EDAD55ED-6E3B-4379-8E08-5A9A3D5E763D}" srcOrd="1" destOrd="0" presId="urn:microsoft.com/office/officeart/2005/8/layout/venn2"/>
    <dgm:cxn modelId="{2345BA83-70DB-42FB-8F75-1304FD2668AC}" type="presParOf" srcId="{EDAD55ED-6E3B-4379-8E08-5A9A3D5E763D}" destId="{05012B7C-14F3-4521-A220-10BED9BF8C33}" srcOrd="0" destOrd="0" presId="urn:microsoft.com/office/officeart/2005/8/layout/venn2"/>
    <dgm:cxn modelId="{4791359E-1931-4207-815B-3079603BE7E1}" type="presParOf" srcId="{EDAD55ED-6E3B-4379-8E08-5A9A3D5E763D}" destId="{90E59D7D-360E-4C6C-BCB7-575A3143BB91}" srcOrd="1" destOrd="0" presId="urn:microsoft.com/office/officeart/2005/8/layout/venn2"/>
    <dgm:cxn modelId="{79F2615B-9572-409A-845B-C8F38A0989E9}" type="presParOf" srcId="{1233678B-ECBD-4659-A384-D89612E4E556}" destId="{082F0C45-7BAD-4EF5-9A7E-2BED0A7B58CC}" srcOrd="2" destOrd="0" presId="urn:microsoft.com/office/officeart/2005/8/layout/venn2"/>
    <dgm:cxn modelId="{2153461A-3BB7-48C1-A444-FC4AAF5C3561}" type="presParOf" srcId="{082F0C45-7BAD-4EF5-9A7E-2BED0A7B58CC}" destId="{7D2B6713-305D-414D-B768-6185E2D1BC88}" srcOrd="0" destOrd="0" presId="urn:microsoft.com/office/officeart/2005/8/layout/venn2"/>
    <dgm:cxn modelId="{DDDA3F4B-0C2B-4DC7-AA17-42A3F604CE7B}" type="presParOf" srcId="{082F0C45-7BAD-4EF5-9A7E-2BED0A7B58CC}" destId="{C2828C7E-B34A-4E9D-8D50-8D86E7DA85D8}" srcOrd="1" destOrd="0" presId="urn:microsoft.com/office/officeart/2005/8/layout/venn2"/>
    <dgm:cxn modelId="{BDC931C0-C14E-4373-97FB-B85C3ED7636D}" type="presParOf" srcId="{1233678B-ECBD-4659-A384-D89612E4E556}" destId="{8EBE346D-7016-4F05-A91C-FFB361003AC7}" srcOrd="3" destOrd="0" presId="urn:microsoft.com/office/officeart/2005/8/layout/venn2"/>
    <dgm:cxn modelId="{3312E755-ED83-4F46-B1B1-5F928A222667}" type="presParOf" srcId="{8EBE346D-7016-4F05-A91C-FFB361003AC7}" destId="{8C79F317-5A02-44D6-92A8-88F0B259D774}" srcOrd="0" destOrd="0" presId="urn:microsoft.com/office/officeart/2005/8/layout/venn2"/>
    <dgm:cxn modelId="{EEAAD3DB-D8F6-4F49-8D68-BA80D451CE71}" type="presParOf" srcId="{8EBE346D-7016-4F05-A91C-FFB361003AC7}" destId="{4A8DE479-2E4F-4656-95C3-714363F5768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B435F-BCBF-4289-9B60-B82159B51A69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52A47E-F0DA-41B3-86D6-C490AD210E55}">
      <dgm:prSet phldrT="[Text]" custT="1"/>
      <dgm:spPr>
        <a:solidFill>
          <a:schemeClr val="accent3">
            <a:lumMod val="60000"/>
            <a:lumOff val="40000"/>
            <a:alpha val="75000"/>
          </a:schemeClr>
        </a:solidFill>
      </dgm:spPr>
      <dgm:t>
        <a:bodyPr/>
        <a:lstStyle/>
        <a:p>
          <a:r>
            <a:rPr lang="en-US" sz="3000" dirty="0"/>
            <a:t>Revenue</a:t>
          </a:r>
        </a:p>
      </dgm:t>
    </dgm:pt>
    <dgm:pt modelId="{A05A9875-365D-4B52-911B-69EE30DCCF7F}" type="parTrans" cxnId="{1F6590CB-CA48-4070-A47A-6C58B410360C}">
      <dgm:prSet/>
      <dgm:spPr/>
      <dgm:t>
        <a:bodyPr/>
        <a:lstStyle/>
        <a:p>
          <a:endParaRPr lang="en-US"/>
        </a:p>
      </dgm:t>
    </dgm:pt>
    <dgm:pt modelId="{17D0C91A-6B65-4EC0-AFB8-72C4CC3C2603}" type="sibTrans" cxnId="{1F6590CB-CA48-4070-A47A-6C58B410360C}">
      <dgm:prSet/>
      <dgm:spPr/>
      <dgm:t>
        <a:bodyPr/>
        <a:lstStyle/>
        <a:p>
          <a:endParaRPr lang="en-US"/>
        </a:p>
      </dgm:t>
    </dgm:pt>
    <dgm:pt modelId="{A9C40459-CC7D-4793-8979-07C265F4EEEB}">
      <dgm:prSet phldrT="[Text]" custT="1"/>
      <dgm:spPr>
        <a:solidFill>
          <a:srgbClr val="7030A0">
            <a:alpha val="25000"/>
          </a:srgbClr>
        </a:solidFill>
      </dgm:spPr>
      <dgm:t>
        <a:bodyPr/>
        <a:lstStyle/>
        <a:p>
          <a:r>
            <a:rPr lang="en-US" sz="1500" b="0" dirty="0"/>
            <a:t>State Appropriations</a:t>
          </a:r>
        </a:p>
      </dgm:t>
    </dgm:pt>
    <dgm:pt modelId="{EE741D8A-5E2E-4AD2-BF85-5FBD58198FEC}" type="parTrans" cxnId="{5CD67391-2369-4EB6-9B76-9AA1ECF02740}">
      <dgm:prSet/>
      <dgm:spPr/>
      <dgm:t>
        <a:bodyPr/>
        <a:lstStyle/>
        <a:p>
          <a:endParaRPr lang="en-US"/>
        </a:p>
      </dgm:t>
    </dgm:pt>
    <dgm:pt modelId="{C483E07C-5AE8-4905-A983-03A85D921B35}" type="sibTrans" cxnId="{5CD67391-2369-4EB6-9B76-9AA1ECF02740}">
      <dgm:prSet/>
      <dgm:spPr/>
      <dgm:t>
        <a:bodyPr/>
        <a:lstStyle/>
        <a:p>
          <a:endParaRPr lang="en-US"/>
        </a:p>
      </dgm:t>
    </dgm:pt>
    <dgm:pt modelId="{FB7F7B7B-FD6D-43EC-9754-EEE886B78356}">
      <dgm:prSet phldrT="[Text]" custT="1"/>
      <dgm:spPr/>
      <dgm:t>
        <a:bodyPr/>
        <a:lstStyle/>
        <a:p>
          <a:r>
            <a:rPr lang="en-US" sz="1500" b="0" dirty="0"/>
            <a:t>Tuition and Fees</a:t>
          </a:r>
        </a:p>
      </dgm:t>
    </dgm:pt>
    <dgm:pt modelId="{95A7A662-9F7F-4EE8-957E-C90F82CB28C2}" type="parTrans" cxnId="{EE043038-EE96-4E3F-9B62-1FC5A24A7F13}">
      <dgm:prSet/>
      <dgm:spPr/>
      <dgm:t>
        <a:bodyPr/>
        <a:lstStyle/>
        <a:p>
          <a:endParaRPr lang="en-US"/>
        </a:p>
      </dgm:t>
    </dgm:pt>
    <dgm:pt modelId="{2DA7DF01-7225-4FE9-A4B3-1C15B96310FA}" type="sibTrans" cxnId="{EE043038-EE96-4E3F-9B62-1FC5A24A7F13}">
      <dgm:prSet/>
      <dgm:spPr/>
      <dgm:t>
        <a:bodyPr/>
        <a:lstStyle/>
        <a:p>
          <a:endParaRPr lang="en-US"/>
        </a:p>
      </dgm:t>
    </dgm:pt>
    <dgm:pt modelId="{843DF784-FC13-4141-BA82-4489ABF31AA1}">
      <dgm:prSet phldrT="[Text]" custT="1"/>
      <dgm:spPr/>
      <dgm:t>
        <a:bodyPr/>
        <a:lstStyle/>
        <a:p>
          <a:r>
            <a:rPr lang="en-US" sz="1500" b="0" dirty="0"/>
            <a:t>Investment and Other Income</a:t>
          </a:r>
        </a:p>
      </dgm:t>
    </dgm:pt>
    <dgm:pt modelId="{D1182E2E-1D69-48B1-84BF-71DEA7B12C75}" type="parTrans" cxnId="{5C1D7E61-08A5-4586-845A-CEADA9BA0601}">
      <dgm:prSet/>
      <dgm:spPr/>
      <dgm:t>
        <a:bodyPr/>
        <a:lstStyle/>
        <a:p>
          <a:endParaRPr lang="en-US"/>
        </a:p>
      </dgm:t>
    </dgm:pt>
    <dgm:pt modelId="{8C36A28A-504C-4138-8A4F-594C73CC437D}" type="sibTrans" cxnId="{5C1D7E61-08A5-4586-845A-CEADA9BA0601}">
      <dgm:prSet/>
      <dgm:spPr/>
      <dgm:t>
        <a:bodyPr/>
        <a:lstStyle/>
        <a:p>
          <a:endParaRPr lang="en-US"/>
        </a:p>
      </dgm:t>
    </dgm:pt>
    <dgm:pt modelId="{EE03A59E-3BAB-43F1-80F6-1B36BA6CF497}">
      <dgm:prSet phldrT="[Text]" custT="1"/>
      <dgm:spPr/>
      <dgm:t>
        <a:bodyPr/>
        <a:lstStyle/>
        <a:p>
          <a:r>
            <a:rPr lang="en-US" sz="1500" b="0" dirty="0"/>
            <a:t>Research Facilitation Pass-Through</a:t>
          </a:r>
        </a:p>
      </dgm:t>
    </dgm:pt>
    <dgm:pt modelId="{9E7B00B0-79EB-4A41-9774-FA2FF3500673}" type="parTrans" cxnId="{A3FC5D80-365F-4D60-939F-89FA70D0CD4D}">
      <dgm:prSet/>
      <dgm:spPr/>
      <dgm:t>
        <a:bodyPr/>
        <a:lstStyle/>
        <a:p>
          <a:endParaRPr lang="en-US"/>
        </a:p>
      </dgm:t>
    </dgm:pt>
    <dgm:pt modelId="{F95A34C2-0457-4CFD-8D2F-7E340313A71B}" type="sibTrans" cxnId="{A3FC5D80-365F-4D60-939F-89FA70D0CD4D}">
      <dgm:prSet/>
      <dgm:spPr/>
      <dgm:t>
        <a:bodyPr/>
        <a:lstStyle/>
        <a:p>
          <a:endParaRPr lang="en-US"/>
        </a:p>
      </dgm:t>
    </dgm:pt>
    <dgm:pt modelId="{3A5E1398-28E1-47B1-A079-6AD51CF6D2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b="0" dirty="0"/>
            <a:t>Revenue Based Initiative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500" b="0" dirty="0"/>
            <a:t>Pass-Through</a:t>
          </a:r>
        </a:p>
      </dgm:t>
    </dgm:pt>
    <dgm:pt modelId="{A82D0511-1EAA-4B4D-9AFB-E159348E317B}" type="parTrans" cxnId="{47ED1271-AC35-460D-A35D-072A4A1873AD}">
      <dgm:prSet/>
      <dgm:spPr/>
      <dgm:t>
        <a:bodyPr/>
        <a:lstStyle/>
        <a:p>
          <a:endParaRPr lang="en-US"/>
        </a:p>
      </dgm:t>
    </dgm:pt>
    <dgm:pt modelId="{A77D7895-8CAD-487F-ACC8-C2A53C765B67}" type="sibTrans" cxnId="{47ED1271-AC35-460D-A35D-072A4A1873AD}">
      <dgm:prSet/>
      <dgm:spPr/>
      <dgm:t>
        <a:bodyPr/>
        <a:lstStyle/>
        <a:p>
          <a:endParaRPr lang="en-US"/>
        </a:p>
      </dgm:t>
    </dgm:pt>
    <dgm:pt modelId="{681E67D9-9FE1-4B23-8F40-A367CD3297E6}" type="pres">
      <dgm:prSet presAssocID="{1B4B435F-BCBF-4289-9B60-B82159B51A69}" presName="composite" presStyleCnt="0">
        <dgm:presLayoutVars>
          <dgm:chMax val="1"/>
          <dgm:dir/>
          <dgm:resizeHandles val="exact"/>
        </dgm:presLayoutVars>
      </dgm:prSet>
      <dgm:spPr/>
    </dgm:pt>
    <dgm:pt modelId="{997DA85D-A363-4ADD-81DF-0FC0395E6785}" type="pres">
      <dgm:prSet presAssocID="{1B4B435F-BCBF-4289-9B60-B82159B51A69}" presName="radial" presStyleCnt="0">
        <dgm:presLayoutVars>
          <dgm:animLvl val="ctr"/>
        </dgm:presLayoutVars>
      </dgm:prSet>
      <dgm:spPr/>
    </dgm:pt>
    <dgm:pt modelId="{1638CD7B-424F-455D-8BCA-4BC5F1255DEA}" type="pres">
      <dgm:prSet presAssocID="{3A52A47E-F0DA-41B3-86D6-C490AD210E55}" presName="centerShape" presStyleLbl="vennNode1" presStyleIdx="0" presStyleCnt="6" custScaleY="106649"/>
      <dgm:spPr/>
    </dgm:pt>
    <dgm:pt modelId="{0A15C6EF-3018-4EFF-B767-6F34927D1E22}" type="pres">
      <dgm:prSet presAssocID="{A9C40459-CC7D-4793-8979-07C265F4EEEB}" presName="node" presStyleLbl="vennNode1" presStyleIdx="1" presStyleCnt="6" custScaleX="140718" custScaleY="138360" custRadScaleRad="90776" custRadScaleInc="-2497">
        <dgm:presLayoutVars>
          <dgm:bulletEnabled val="1"/>
        </dgm:presLayoutVars>
      </dgm:prSet>
      <dgm:spPr/>
    </dgm:pt>
    <dgm:pt modelId="{3474879C-4CC1-45E1-A761-6F2811D51425}" type="pres">
      <dgm:prSet presAssocID="{FB7F7B7B-FD6D-43EC-9754-EEE886B78356}" presName="node" presStyleLbl="vennNode1" presStyleIdx="2" presStyleCnt="6" custScaleX="133473" custScaleY="133473" custRadScaleRad="100011" custRadScaleInc="960">
        <dgm:presLayoutVars>
          <dgm:bulletEnabled val="1"/>
        </dgm:presLayoutVars>
      </dgm:prSet>
      <dgm:spPr/>
    </dgm:pt>
    <dgm:pt modelId="{E61834ED-4CE9-411C-A503-5FB3EE508E8C}" type="pres">
      <dgm:prSet presAssocID="{843DF784-FC13-4141-BA82-4489ABF31AA1}" presName="node" presStyleLbl="vennNode1" presStyleIdx="3" presStyleCnt="6" custScaleX="133473" custScaleY="133473" custRadScaleRad="100450" custRadScaleInc="2256">
        <dgm:presLayoutVars>
          <dgm:bulletEnabled val="1"/>
        </dgm:presLayoutVars>
      </dgm:prSet>
      <dgm:spPr/>
    </dgm:pt>
    <dgm:pt modelId="{B5608A3C-F0DC-4AB3-B579-3D5EA6ED9158}" type="pres">
      <dgm:prSet presAssocID="{EE03A59E-3BAB-43F1-80F6-1B36BA6CF497}" presName="node" presStyleLbl="vennNode1" presStyleIdx="4" presStyleCnt="6" custScaleX="133473" custScaleY="133473" custRadScaleRad="102862" custRadScaleInc="1314">
        <dgm:presLayoutVars>
          <dgm:bulletEnabled val="1"/>
        </dgm:presLayoutVars>
      </dgm:prSet>
      <dgm:spPr/>
    </dgm:pt>
    <dgm:pt modelId="{BE0F79FC-F38C-4DA1-A894-28749955B8F3}" type="pres">
      <dgm:prSet presAssocID="{3A5E1398-28E1-47B1-A079-6AD51CF6D25B}" presName="node" presStyleLbl="vennNode1" presStyleIdx="5" presStyleCnt="6" custScaleX="133473" custScaleY="133473">
        <dgm:presLayoutVars>
          <dgm:bulletEnabled val="1"/>
        </dgm:presLayoutVars>
      </dgm:prSet>
      <dgm:spPr/>
    </dgm:pt>
  </dgm:ptLst>
  <dgm:cxnLst>
    <dgm:cxn modelId="{28B6240D-95EE-4164-A446-30AAF8DCD904}" type="presOf" srcId="{3A52A47E-F0DA-41B3-86D6-C490AD210E55}" destId="{1638CD7B-424F-455D-8BCA-4BC5F1255DEA}" srcOrd="0" destOrd="0" presId="urn:microsoft.com/office/officeart/2005/8/layout/radial3"/>
    <dgm:cxn modelId="{EE043038-EE96-4E3F-9B62-1FC5A24A7F13}" srcId="{3A52A47E-F0DA-41B3-86D6-C490AD210E55}" destId="{FB7F7B7B-FD6D-43EC-9754-EEE886B78356}" srcOrd="1" destOrd="0" parTransId="{95A7A662-9F7F-4EE8-957E-C90F82CB28C2}" sibTransId="{2DA7DF01-7225-4FE9-A4B3-1C15B96310FA}"/>
    <dgm:cxn modelId="{5C1D7E61-08A5-4586-845A-CEADA9BA0601}" srcId="{3A52A47E-F0DA-41B3-86D6-C490AD210E55}" destId="{843DF784-FC13-4141-BA82-4489ABF31AA1}" srcOrd="2" destOrd="0" parTransId="{D1182E2E-1D69-48B1-84BF-71DEA7B12C75}" sibTransId="{8C36A28A-504C-4138-8A4F-594C73CC437D}"/>
    <dgm:cxn modelId="{47ED1271-AC35-460D-A35D-072A4A1873AD}" srcId="{3A52A47E-F0DA-41B3-86D6-C490AD210E55}" destId="{3A5E1398-28E1-47B1-A079-6AD51CF6D25B}" srcOrd="4" destOrd="0" parTransId="{A82D0511-1EAA-4B4D-9AFB-E159348E317B}" sibTransId="{A77D7895-8CAD-487F-ACC8-C2A53C765B67}"/>
    <dgm:cxn modelId="{7E17087D-56B1-4E2B-A66A-82810FFC416C}" type="presOf" srcId="{FB7F7B7B-FD6D-43EC-9754-EEE886B78356}" destId="{3474879C-4CC1-45E1-A761-6F2811D51425}" srcOrd="0" destOrd="0" presId="urn:microsoft.com/office/officeart/2005/8/layout/radial3"/>
    <dgm:cxn modelId="{5BF11C7E-E596-4E47-B5CF-027C8136938C}" type="presOf" srcId="{843DF784-FC13-4141-BA82-4489ABF31AA1}" destId="{E61834ED-4CE9-411C-A503-5FB3EE508E8C}" srcOrd="0" destOrd="0" presId="urn:microsoft.com/office/officeart/2005/8/layout/radial3"/>
    <dgm:cxn modelId="{A3FC5D80-365F-4D60-939F-89FA70D0CD4D}" srcId="{3A52A47E-F0DA-41B3-86D6-C490AD210E55}" destId="{EE03A59E-3BAB-43F1-80F6-1B36BA6CF497}" srcOrd="3" destOrd="0" parTransId="{9E7B00B0-79EB-4A41-9774-FA2FF3500673}" sibTransId="{F95A34C2-0457-4CFD-8D2F-7E340313A71B}"/>
    <dgm:cxn modelId="{F3516B82-A3B0-40FE-A0E9-9C8315F74832}" type="presOf" srcId="{3A5E1398-28E1-47B1-A079-6AD51CF6D25B}" destId="{BE0F79FC-F38C-4DA1-A894-28749955B8F3}" srcOrd="0" destOrd="0" presId="urn:microsoft.com/office/officeart/2005/8/layout/radial3"/>
    <dgm:cxn modelId="{5CD67391-2369-4EB6-9B76-9AA1ECF02740}" srcId="{3A52A47E-F0DA-41B3-86D6-C490AD210E55}" destId="{A9C40459-CC7D-4793-8979-07C265F4EEEB}" srcOrd="0" destOrd="0" parTransId="{EE741D8A-5E2E-4AD2-BF85-5FBD58198FEC}" sibTransId="{C483E07C-5AE8-4905-A983-03A85D921B35}"/>
    <dgm:cxn modelId="{9860B3BD-322A-44B7-9B5B-BED39BF4F3F9}" type="presOf" srcId="{1B4B435F-BCBF-4289-9B60-B82159B51A69}" destId="{681E67D9-9FE1-4B23-8F40-A367CD3297E6}" srcOrd="0" destOrd="0" presId="urn:microsoft.com/office/officeart/2005/8/layout/radial3"/>
    <dgm:cxn modelId="{1F6590CB-CA48-4070-A47A-6C58B410360C}" srcId="{1B4B435F-BCBF-4289-9B60-B82159B51A69}" destId="{3A52A47E-F0DA-41B3-86D6-C490AD210E55}" srcOrd="0" destOrd="0" parTransId="{A05A9875-365D-4B52-911B-69EE30DCCF7F}" sibTransId="{17D0C91A-6B65-4EC0-AFB8-72C4CC3C2603}"/>
    <dgm:cxn modelId="{135384CF-CAE8-4318-B39D-001433648F8B}" type="presOf" srcId="{A9C40459-CC7D-4793-8979-07C265F4EEEB}" destId="{0A15C6EF-3018-4EFF-B767-6F34927D1E22}" srcOrd="0" destOrd="0" presId="urn:microsoft.com/office/officeart/2005/8/layout/radial3"/>
    <dgm:cxn modelId="{CB1DB2D3-7C7A-4204-BA11-CCAD0439FC66}" type="presOf" srcId="{EE03A59E-3BAB-43F1-80F6-1B36BA6CF497}" destId="{B5608A3C-F0DC-4AB3-B579-3D5EA6ED9158}" srcOrd="0" destOrd="0" presId="urn:microsoft.com/office/officeart/2005/8/layout/radial3"/>
    <dgm:cxn modelId="{009EB2D7-4988-4BE7-B8AC-4E3E81F85100}" type="presParOf" srcId="{681E67D9-9FE1-4B23-8F40-A367CD3297E6}" destId="{997DA85D-A363-4ADD-81DF-0FC0395E6785}" srcOrd="0" destOrd="0" presId="urn:microsoft.com/office/officeart/2005/8/layout/radial3"/>
    <dgm:cxn modelId="{ADD686CA-0903-44CA-AC49-C74DBFE7779E}" type="presParOf" srcId="{997DA85D-A363-4ADD-81DF-0FC0395E6785}" destId="{1638CD7B-424F-455D-8BCA-4BC5F1255DEA}" srcOrd="0" destOrd="0" presId="urn:microsoft.com/office/officeart/2005/8/layout/radial3"/>
    <dgm:cxn modelId="{F1C10913-3EC9-4A89-ACC8-93A941C85651}" type="presParOf" srcId="{997DA85D-A363-4ADD-81DF-0FC0395E6785}" destId="{0A15C6EF-3018-4EFF-B767-6F34927D1E22}" srcOrd="1" destOrd="0" presId="urn:microsoft.com/office/officeart/2005/8/layout/radial3"/>
    <dgm:cxn modelId="{64154AE2-2F49-4C58-8BAB-4666CE6345D6}" type="presParOf" srcId="{997DA85D-A363-4ADD-81DF-0FC0395E6785}" destId="{3474879C-4CC1-45E1-A761-6F2811D51425}" srcOrd="2" destOrd="0" presId="urn:microsoft.com/office/officeart/2005/8/layout/radial3"/>
    <dgm:cxn modelId="{1B140FF9-B9F3-4661-84F7-823E822A5BC1}" type="presParOf" srcId="{997DA85D-A363-4ADD-81DF-0FC0395E6785}" destId="{E61834ED-4CE9-411C-A503-5FB3EE508E8C}" srcOrd="3" destOrd="0" presId="urn:microsoft.com/office/officeart/2005/8/layout/radial3"/>
    <dgm:cxn modelId="{3F23B469-DB9A-4346-8802-0EFE06F4C87C}" type="presParOf" srcId="{997DA85D-A363-4ADD-81DF-0FC0395E6785}" destId="{B5608A3C-F0DC-4AB3-B579-3D5EA6ED9158}" srcOrd="4" destOrd="0" presId="urn:microsoft.com/office/officeart/2005/8/layout/radial3"/>
    <dgm:cxn modelId="{BBDAC351-D705-4D5A-A4E2-7F6C4D4D4DF4}" type="presParOf" srcId="{997DA85D-A363-4ADD-81DF-0FC0395E6785}" destId="{BE0F79FC-F38C-4DA1-A894-28749955B8F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4B435F-BCBF-4289-9B60-B82159B51A69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52A47E-F0DA-41B3-86D6-C490AD210E55}">
      <dgm:prSet phldrT="[Text]" custT="1"/>
      <dgm:spPr>
        <a:solidFill>
          <a:schemeClr val="accent3">
            <a:lumMod val="75000"/>
            <a:alpha val="25000"/>
          </a:schemeClr>
        </a:solidFill>
      </dgm:spPr>
      <dgm:t>
        <a:bodyPr/>
        <a:lstStyle/>
        <a:p>
          <a:r>
            <a:rPr lang="en-US" sz="3200" dirty="0"/>
            <a:t>Allocation for Projected Expenditures</a:t>
          </a:r>
        </a:p>
      </dgm:t>
    </dgm:pt>
    <dgm:pt modelId="{A05A9875-365D-4B52-911B-69EE30DCCF7F}" type="parTrans" cxnId="{1F6590CB-CA48-4070-A47A-6C58B410360C}">
      <dgm:prSet/>
      <dgm:spPr/>
      <dgm:t>
        <a:bodyPr/>
        <a:lstStyle/>
        <a:p>
          <a:endParaRPr lang="en-US"/>
        </a:p>
      </dgm:t>
    </dgm:pt>
    <dgm:pt modelId="{17D0C91A-6B65-4EC0-AFB8-72C4CC3C2603}" type="sibTrans" cxnId="{1F6590CB-CA48-4070-A47A-6C58B410360C}">
      <dgm:prSet/>
      <dgm:spPr/>
      <dgm:t>
        <a:bodyPr/>
        <a:lstStyle/>
        <a:p>
          <a:endParaRPr lang="en-US"/>
        </a:p>
      </dgm:t>
    </dgm:pt>
    <dgm:pt modelId="{A9C40459-CC7D-4793-8979-07C265F4EEEB}">
      <dgm:prSet phldrT="[Text]" custT="1"/>
      <dgm:spPr>
        <a:solidFill>
          <a:srgbClr val="7030A0">
            <a:alpha val="25000"/>
          </a:srgbClr>
        </a:solidFill>
      </dgm:spPr>
      <dgm:t>
        <a:bodyPr/>
        <a:lstStyle/>
        <a:p>
          <a:r>
            <a:rPr lang="en-US" sz="1400" b="0" dirty="0"/>
            <a:t>Employee Compensation</a:t>
          </a:r>
        </a:p>
      </dgm:t>
    </dgm:pt>
    <dgm:pt modelId="{EE741D8A-5E2E-4AD2-BF85-5FBD58198FEC}" type="parTrans" cxnId="{5CD67391-2369-4EB6-9B76-9AA1ECF02740}">
      <dgm:prSet/>
      <dgm:spPr/>
      <dgm:t>
        <a:bodyPr/>
        <a:lstStyle/>
        <a:p>
          <a:endParaRPr lang="en-US"/>
        </a:p>
      </dgm:t>
    </dgm:pt>
    <dgm:pt modelId="{C483E07C-5AE8-4905-A983-03A85D921B35}" type="sibTrans" cxnId="{5CD67391-2369-4EB6-9B76-9AA1ECF02740}">
      <dgm:prSet/>
      <dgm:spPr/>
      <dgm:t>
        <a:bodyPr/>
        <a:lstStyle/>
        <a:p>
          <a:endParaRPr lang="en-US"/>
        </a:p>
      </dgm:t>
    </dgm:pt>
    <dgm:pt modelId="{FB7F7B7B-FD6D-43EC-9754-EEE886B78356}">
      <dgm:prSet phldrT="[Text]" custT="1"/>
      <dgm:spPr/>
      <dgm:t>
        <a:bodyPr/>
        <a:lstStyle/>
        <a:p>
          <a:r>
            <a:rPr lang="en-US" sz="1400" b="0" dirty="0"/>
            <a:t>Supplies and Services</a:t>
          </a:r>
        </a:p>
      </dgm:t>
    </dgm:pt>
    <dgm:pt modelId="{95A7A662-9F7F-4EE8-957E-C90F82CB28C2}" type="parTrans" cxnId="{EE043038-EE96-4E3F-9B62-1FC5A24A7F13}">
      <dgm:prSet/>
      <dgm:spPr/>
      <dgm:t>
        <a:bodyPr/>
        <a:lstStyle/>
        <a:p>
          <a:endParaRPr lang="en-US"/>
        </a:p>
      </dgm:t>
    </dgm:pt>
    <dgm:pt modelId="{2DA7DF01-7225-4FE9-A4B3-1C15B96310FA}" type="sibTrans" cxnId="{EE043038-EE96-4E3F-9B62-1FC5A24A7F13}">
      <dgm:prSet/>
      <dgm:spPr/>
      <dgm:t>
        <a:bodyPr/>
        <a:lstStyle/>
        <a:p>
          <a:endParaRPr lang="en-US"/>
        </a:p>
      </dgm:t>
    </dgm:pt>
    <dgm:pt modelId="{843DF784-FC13-4141-BA82-4489ABF31AA1}">
      <dgm:prSet phldrT="[Text]" custT="1"/>
      <dgm:spPr/>
      <dgm:t>
        <a:bodyPr/>
        <a:lstStyle/>
        <a:p>
          <a:r>
            <a:rPr lang="en-US" sz="1400" b="0" dirty="0"/>
            <a:t>Utilities</a:t>
          </a:r>
        </a:p>
      </dgm:t>
    </dgm:pt>
    <dgm:pt modelId="{D1182E2E-1D69-48B1-84BF-71DEA7B12C75}" type="parTrans" cxnId="{5C1D7E61-08A5-4586-845A-CEADA9BA0601}">
      <dgm:prSet/>
      <dgm:spPr/>
      <dgm:t>
        <a:bodyPr/>
        <a:lstStyle/>
        <a:p>
          <a:endParaRPr lang="en-US"/>
        </a:p>
      </dgm:t>
    </dgm:pt>
    <dgm:pt modelId="{8C36A28A-504C-4138-8A4F-594C73CC437D}" type="sibTrans" cxnId="{5C1D7E61-08A5-4586-845A-CEADA9BA0601}">
      <dgm:prSet/>
      <dgm:spPr/>
      <dgm:t>
        <a:bodyPr/>
        <a:lstStyle/>
        <a:p>
          <a:endParaRPr lang="en-US"/>
        </a:p>
      </dgm:t>
    </dgm:pt>
    <dgm:pt modelId="{EE03A59E-3BAB-43F1-80F6-1B36BA6CF497}">
      <dgm:prSet phldrT="[Text]" custT="1"/>
      <dgm:spPr/>
      <dgm:t>
        <a:bodyPr/>
        <a:lstStyle/>
        <a:p>
          <a:r>
            <a:rPr lang="en-US" sz="1400" b="0" dirty="0"/>
            <a:t>Financial Aid</a:t>
          </a:r>
        </a:p>
      </dgm:t>
    </dgm:pt>
    <dgm:pt modelId="{9E7B00B0-79EB-4A41-9774-FA2FF3500673}" type="parTrans" cxnId="{A3FC5D80-365F-4D60-939F-89FA70D0CD4D}">
      <dgm:prSet/>
      <dgm:spPr/>
      <dgm:t>
        <a:bodyPr/>
        <a:lstStyle/>
        <a:p>
          <a:endParaRPr lang="en-US"/>
        </a:p>
      </dgm:t>
    </dgm:pt>
    <dgm:pt modelId="{F95A34C2-0457-4CFD-8D2F-7E340313A71B}" type="sibTrans" cxnId="{A3FC5D80-365F-4D60-939F-89FA70D0CD4D}">
      <dgm:prSet/>
      <dgm:spPr/>
      <dgm:t>
        <a:bodyPr/>
        <a:lstStyle/>
        <a:p>
          <a:endParaRPr lang="en-US"/>
        </a:p>
      </dgm:t>
    </dgm:pt>
    <dgm:pt modelId="{3A5E1398-28E1-47B1-A079-6AD51CF6D2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Benefits</a:t>
          </a:r>
        </a:p>
      </dgm:t>
    </dgm:pt>
    <dgm:pt modelId="{A82D0511-1EAA-4B4D-9AFB-E159348E317B}" type="parTrans" cxnId="{47ED1271-AC35-460D-A35D-072A4A1873AD}">
      <dgm:prSet/>
      <dgm:spPr/>
      <dgm:t>
        <a:bodyPr/>
        <a:lstStyle/>
        <a:p>
          <a:endParaRPr lang="en-US"/>
        </a:p>
      </dgm:t>
    </dgm:pt>
    <dgm:pt modelId="{A77D7895-8CAD-487F-ACC8-C2A53C765B67}" type="sibTrans" cxnId="{47ED1271-AC35-460D-A35D-072A4A1873AD}">
      <dgm:prSet/>
      <dgm:spPr/>
      <dgm:t>
        <a:bodyPr/>
        <a:lstStyle/>
        <a:p>
          <a:endParaRPr lang="en-US"/>
        </a:p>
      </dgm:t>
    </dgm:pt>
    <dgm:pt modelId="{716B0617-B863-4268-8EE1-5CCACF8010CA}">
      <dgm:prSet phldrT="[Text]" custT="1"/>
      <dgm:spPr>
        <a:solidFill>
          <a:srgbClr val="FF0000">
            <a:alpha val="25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Debt Service</a:t>
          </a:r>
        </a:p>
      </dgm:t>
    </dgm:pt>
    <dgm:pt modelId="{F731522F-C18D-4E0A-9F9B-A32747CF9DBB}" type="parTrans" cxnId="{DF4BE1A7-DBAA-464A-B65A-4B22F1D14CB4}">
      <dgm:prSet/>
      <dgm:spPr/>
      <dgm:t>
        <a:bodyPr/>
        <a:lstStyle/>
        <a:p>
          <a:endParaRPr lang="en-US"/>
        </a:p>
      </dgm:t>
    </dgm:pt>
    <dgm:pt modelId="{0F0AE388-C1B0-4EBB-94C4-300CC0FC483B}" type="sibTrans" cxnId="{DF4BE1A7-DBAA-464A-B65A-4B22F1D14CB4}">
      <dgm:prSet/>
      <dgm:spPr/>
      <dgm:t>
        <a:bodyPr/>
        <a:lstStyle/>
        <a:p>
          <a:endParaRPr lang="en-US"/>
        </a:p>
      </dgm:t>
    </dgm:pt>
    <dgm:pt modelId="{3AE56920-E049-4F72-8A19-0E37E503BD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General University Operations</a:t>
          </a:r>
        </a:p>
      </dgm:t>
    </dgm:pt>
    <dgm:pt modelId="{95D24445-22A6-4006-9469-FB0082B5FB18}" type="parTrans" cxnId="{13118CC0-FAF9-4950-AE77-D26707E167E7}">
      <dgm:prSet/>
      <dgm:spPr/>
      <dgm:t>
        <a:bodyPr/>
        <a:lstStyle/>
        <a:p>
          <a:endParaRPr lang="en-US"/>
        </a:p>
      </dgm:t>
    </dgm:pt>
    <dgm:pt modelId="{918B9057-4742-4168-8A06-433D8EA70557}" type="sibTrans" cxnId="{13118CC0-FAF9-4950-AE77-D26707E167E7}">
      <dgm:prSet/>
      <dgm:spPr/>
      <dgm:t>
        <a:bodyPr/>
        <a:lstStyle/>
        <a:p>
          <a:endParaRPr lang="en-US"/>
        </a:p>
      </dgm:t>
    </dgm:pt>
    <dgm:pt modelId="{DAA3B43C-7F48-4453-B480-45BEDE4FC0B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Pass-Through Funds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(RBI and RFA)</a:t>
          </a:r>
        </a:p>
      </dgm:t>
    </dgm:pt>
    <dgm:pt modelId="{5104D569-4BD8-4B80-AEF9-9FCCA604BA0B}" type="parTrans" cxnId="{02DF532F-59F5-47C0-B46A-14D2B9D87543}">
      <dgm:prSet/>
      <dgm:spPr/>
      <dgm:t>
        <a:bodyPr/>
        <a:lstStyle/>
        <a:p>
          <a:endParaRPr lang="en-US"/>
        </a:p>
      </dgm:t>
    </dgm:pt>
    <dgm:pt modelId="{AA8E4720-C190-4333-BA0D-EC68FA3DCA8E}" type="sibTrans" cxnId="{02DF532F-59F5-47C0-B46A-14D2B9D87543}">
      <dgm:prSet/>
      <dgm:spPr/>
      <dgm:t>
        <a:bodyPr/>
        <a:lstStyle/>
        <a:p>
          <a:endParaRPr lang="en-US"/>
        </a:p>
      </dgm:t>
    </dgm:pt>
    <dgm:pt modelId="{EF16DDBF-B3FA-41A3-A9C4-32C08556765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1% Program Efficiency and Reinvestment Fund (PERF)</a:t>
          </a:r>
        </a:p>
      </dgm:t>
    </dgm:pt>
    <dgm:pt modelId="{7BE8AF3C-5691-4E47-A3B7-4533A17A52B4}" type="parTrans" cxnId="{7166E39C-534D-470C-B362-263B03394174}">
      <dgm:prSet/>
      <dgm:spPr/>
      <dgm:t>
        <a:bodyPr/>
        <a:lstStyle/>
        <a:p>
          <a:endParaRPr lang="en-US"/>
        </a:p>
      </dgm:t>
    </dgm:pt>
    <dgm:pt modelId="{517ED9AE-65EA-4980-87E8-AFF26D47A30C}" type="sibTrans" cxnId="{7166E39C-534D-470C-B362-263B03394174}">
      <dgm:prSet/>
      <dgm:spPr/>
      <dgm:t>
        <a:bodyPr/>
        <a:lstStyle/>
        <a:p>
          <a:endParaRPr lang="en-US"/>
        </a:p>
      </dgm:t>
    </dgm:pt>
    <dgm:pt modelId="{681E67D9-9FE1-4B23-8F40-A367CD3297E6}" type="pres">
      <dgm:prSet presAssocID="{1B4B435F-BCBF-4289-9B60-B82159B51A69}" presName="composite" presStyleCnt="0">
        <dgm:presLayoutVars>
          <dgm:chMax val="1"/>
          <dgm:dir/>
          <dgm:resizeHandles val="exact"/>
        </dgm:presLayoutVars>
      </dgm:prSet>
      <dgm:spPr/>
    </dgm:pt>
    <dgm:pt modelId="{997DA85D-A363-4ADD-81DF-0FC0395E6785}" type="pres">
      <dgm:prSet presAssocID="{1B4B435F-BCBF-4289-9B60-B82159B51A69}" presName="radial" presStyleCnt="0">
        <dgm:presLayoutVars>
          <dgm:animLvl val="ctr"/>
        </dgm:presLayoutVars>
      </dgm:prSet>
      <dgm:spPr/>
    </dgm:pt>
    <dgm:pt modelId="{1638CD7B-424F-455D-8BCA-4BC5F1255DEA}" type="pres">
      <dgm:prSet presAssocID="{3A52A47E-F0DA-41B3-86D6-C490AD210E55}" presName="centerShape" presStyleLbl="vennNode1" presStyleIdx="0" presStyleCnt="10" custScaleX="216632" custScaleY="214226" custLinFactNeighborX="3507" custLinFactNeighborY="5991"/>
      <dgm:spPr/>
    </dgm:pt>
    <dgm:pt modelId="{0A15C6EF-3018-4EFF-B767-6F34927D1E22}" type="pres">
      <dgm:prSet presAssocID="{A9C40459-CC7D-4793-8979-07C265F4EEEB}" presName="node" presStyleLbl="vennNode1" presStyleIdx="1" presStyleCnt="10" custScaleX="147817" custScaleY="128216" custRadScaleRad="107035" custRadScaleInc="10140">
        <dgm:presLayoutVars>
          <dgm:bulletEnabled val="1"/>
        </dgm:presLayoutVars>
      </dgm:prSet>
      <dgm:spPr/>
    </dgm:pt>
    <dgm:pt modelId="{3474879C-4CC1-45E1-A761-6F2811D51425}" type="pres">
      <dgm:prSet presAssocID="{FB7F7B7B-FD6D-43EC-9754-EEE886B78356}" presName="node" presStyleLbl="vennNode1" presStyleIdx="2" presStyleCnt="10" custScaleX="135256" custScaleY="135256" custRadScaleRad="129499" custRadScaleInc="13039">
        <dgm:presLayoutVars>
          <dgm:bulletEnabled val="1"/>
        </dgm:presLayoutVars>
      </dgm:prSet>
      <dgm:spPr/>
    </dgm:pt>
    <dgm:pt modelId="{E61834ED-4CE9-411C-A503-5FB3EE508E8C}" type="pres">
      <dgm:prSet presAssocID="{843DF784-FC13-4141-BA82-4489ABF31AA1}" presName="node" presStyleLbl="vennNode1" presStyleIdx="3" presStyleCnt="10" custScaleX="135256" custScaleY="135256" custRadScaleRad="137640" custRadScaleInc="4349">
        <dgm:presLayoutVars>
          <dgm:bulletEnabled val="1"/>
        </dgm:presLayoutVars>
      </dgm:prSet>
      <dgm:spPr/>
    </dgm:pt>
    <dgm:pt modelId="{B5608A3C-F0DC-4AB3-B579-3D5EA6ED9158}" type="pres">
      <dgm:prSet presAssocID="{EE03A59E-3BAB-43F1-80F6-1B36BA6CF497}" presName="node" presStyleLbl="vennNode1" presStyleIdx="4" presStyleCnt="10" custScaleX="135256" custScaleY="135256" custRadScaleRad="139339" custRadScaleInc="-7125">
        <dgm:presLayoutVars>
          <dgm:bulletEnabled val="1"/>
        </dgm:presLayoutVars>
      </dgm:prSet>
      <dgm:spPr/>
    </dgm:pt>
    <dgm:pt modelId="{BE0F79FC-F38C-4DA1-A894-28749955B8F3}" type="pres">
      <dgm:prSet presAssocID="{3A5E1398-28E1-47B1-A079-6AD51CF6D25B}" presName="node" presStyleLbl="vennNode1" presStyleIdx="5" presStyleCnt="10" custScaleX="135256" custScaleY="135256" custRadScaleRad="105985" custRadScaleInc="-12684">
        <dgm:presLayoutVars>
          <dgm:bulletEnabled val="1"/>
        </dgm:presLayoutVars>
      </dgm:prSet>
      <dgm:spPr/>
    </dgm:pt>
    <dgm:pt modelId="{C8B84863-2D47-4921-99DA-4304542412AC}" type="pres">
      <dgm:prSet presAssocID="{716B0617-B863-4268-8EE1-5CCACF8010CA}" presName="node" presStyleLbl="vennNode1" presStyleIdx="6" presStyleCnt="10" custScaleX="135256" custScaleY="135256" custRadScaleRad="102976" custRadScaleInc="4801">
        <dgm:presLayoutVars>
          <dgm:bulletEnabled val="1"/>
        </dgm:presLayoutVars>
      </dgm:prSet>
      <dgm:spPr/>
    </dgm:pt>
    <dgm:pt modelId="{D5124794-1A42-42BE-A4D3-A679327397B3}" type="pres">
      <dgm:prSet presAssocID="{3AE56920-E049-4F72-8A19-0E37E503BD96}" presName="node" presStyleLbl="vennNode1" presStyleIdx="7" presStyleCnt="10" custScaleX="135256" custScaleY="135256" custRadScaleRad="129501" custRadScaleInc="6478">
        <dgm:presLayoutVars>
          <dgm:bulletEnabled val="1"/>
        </dgm:presLayoutVars>
      </dgm:prSet>
      <dgm:spPr/>
    </dgm:pt>
    <dgm:pt modelId="{25921076-2442-4A70-9499-A45BBE19DAEF}" type="pres">
      <dgm:prSet presAssocID="{DAA3B43C-7F48-4453-B480-45BEDE4FC0B2}" presName="node" presStyleLbl="vennNode1" presStyleIdx="8" presStyleCnt="10" custScaleX="135256" custScaleY="135256" custRadScaleRad="127992" custRadScaleInc="1728">
        <dgm:presLayoutVars>
          <dgm:bulletEnabled val="1"/>
        </dgm:presLayoutVars>
      </dgm:prSet>
      <dgm:spPr/>
    </dgm:pt>
    <dgm:pt modelId="{E490428C-C35A-4840-815E-8BE5C7C0CB47}" type="pres">
      <dgm:prSet presAssocID="{EF16DDBF-B3FA-41A3-A9C4-32C085567653}" presName="node" presStyleLbl="vennNode1" presStyleIdx="9" presStyleCnt="10" custScaleX="145728" custScaleY="135256" custRadScaleRad="120496" custRadScaleInc="-13">
        <dgm:presLayoutVars>
          <dgm:bulletEnabled val="1"/>
        </dgm:presLayoutVars>
      </dgm:prSet>
      <dgm:spPr/>
    </dgm:pt>
  </dgm:ptLst>
  <dgm:cxnLst>
    <dgm:cxn modelId="{74EF101E-916A-4F83-A161-7897D4EDEE18}" type="presOf" srcId="{A9C40459-CC7D-4793-8979-07C265F4EEEB}" destId="{0A15C6EF-3018-4EFF-B767-6F34927D1E22}" srcOrd="0" destOrd="0" presId="urn:microsoft.com/office/officeart/2005/8/layout/radial3"/>
    <dgm:cxn modelId="{59D8BF2B-E289-4F7C-AB11-15E30D591E66}" type="presOf" srcId="{3AE56920-E049-4F72-8A19-0E37E503BD96}" destId="{D5124794-1A42-42BE-A4D3-A679327397B3}" srcOrd="0" destOrd="0" presId="urn:microsoft.com/office/officeart/2005/8/layout/radial3"/>
    <dgm:cxn modelId="{02DF532F-59F5-47C0-B46A-14D2B9D87543}" srcId="{3A52A47E-F0DA-41B3-86D6-C490AD210E55}" destId="{DAA3B43C-7F48-4453-B480-45BEDE4FC0B2}" srcOrd="7" destOrd="0" parTransId="{5104D569-4BD8-4B80-AEF9-9FCCA604BA0B}" sibTransId="{AA8E4720-C190-4333-BA0D-EC68FA3DCA8E}"/>
    <dgm:cxn modelId="{42AEA936-2BF3-4862-9805-C6A13E8F8949}" type="presOf" srcId="{716B0617-B863-4268-8EE1-5CCACF8010CA}" destId="{C8B84863-2D47-4921-99DA-4304542412AC}" srcOrd="0" destOrd="0" presId="urn:microsoft.com/office/officeart/2005/8/layout/radial3"/>
    <dgm:cxn modelId="{EE043038-EE96-4E3F-9B62-1FC5A24A7F13}" srcId="{3A52A47E-F0DA-41B3-86D6-C490AD210E55}" destId="{FB7F7B7B-FD6D-43EC-9754-EEE886B78356}" srcOrd="1" destOrd="0" parTransId="{95A7A662-9F7F-4EE8-957E-C90F82CB28C2}" sibTransId="{2DA7DF01-7225-4FE9-A4B3-1C15B96310FA}"/>
    <dgm:cxn modelId="{5C1D7E61-08A5-4586-845A-CEADA9BA0601}" srcId="{3A52A47E-F0DA-41B3-86D6-C490AD210E55}" destId="{843DF784-FC13-4141-BA82-4489ABF31AA1}" srcOrd="2" destOrd="0" parTransId="{D1182E2E-1D69-48B1-84BF-71DEA7B12C75}" sibTransId="{8C36A28A-504C-4138-8A4F-594C73CC437D}"/>
    <dgm:cxn modelId="{265D5946-8F8B-4FAE-9C3F-39893514B321}" type="presOf" srcId="{1B4B435F-BCBF-4289-9B60-B82159B51A69}" destId="{681E67D9-9FE1-4B23-8F40-A367CD3297E6}" srcOrd="0" destOrd="0" presId="urn:microsoft.com/office/officeart/2005/8/layout/radial3"/>
    <dgm:cxn modelId="{47ED1271-AC35-460D-A35D-072A4A1873AD}" srcId="{3A52A47E-F0DA-41B3-86D6-C490AD210E55}" destId="{3A5E1398-28E1-47B1-A079-6AD51CF6D25B}" srcOrd="4" destOrd="0" parTransId="{A82D0511-1EAA-4B4D-9AFB-E159348E317B}" sibTransId="{A77D7895-8CAD-487F-ACC8-C2A53C765B67}"/>
    <dgm:cxn modelId="{13B4B37F-BD31-469D-A301-BF92B7B1D3ED}" type="presOf" srcId="{FB7F7B7B-FD6D-43EC-9754-EEE886B78356}" destId="{3474879C-4CC1-45E1-A761-6F2811D51425}" srcOrd="0" destOrd="0" presId="urn:microsoft.com/office/officeart/2005/8/layout/radial3"/>
    <dgm:cxn modelId="{421AB77F-035B-417D-A45B-540FF6FD0D83}" type="presOf" srcId="{3A52A47E-F0DA-41B3-86D6-C490AD210E55}" destId="{1638CD7B-424F-455D-8BCA-4BC5F1255DEA}" srcOrd="0" destOrd="0" presId="urn:microsoft.com/office/officeart/2005/8/layout/radial3"/>
    <dgm:cxn modelId="{A3FC5D80-365F-4D60-939F-89FA70D0CD4D}" srcId="{3A52A47E-F0DA-41B3-86D6-C490AD210E55}" destId="{EE03A59E-3BAB-43F1-80F6-1B36BA6CF497}" srcOrd="3" destOrd="0" parTransId="{9E7B00B0-79EB-4A41-9774-FA2FF3500673}" sibTransId="{F95A34C2-0457-4CFD-8D2F-7E340313A71B}"/>
    <dgm:cxn modelId="{5CD67391-2369-4EB6-9B76-9AA1ECF02740}" srcId="{3A52A47E-F0DA-41B3-86D6-C490AD210E55}" destId="{A9C40459-CC7D-4793-8979-07C265F4EEEB}" srcOrd="0" destOrd="0" parTransId="{EE741D8A-5E2E-4AD2-BF85-5FBD58198FEC}" sibTransId="{C483E07C-5AE8-4905-A983-03A85D921B35}"/>
    <dgm:cxn modelId="{7166E39C-534D-470C-B362-263B03394174}" srcId="{3A52A47E-F0DA-41B3-86D6-C490AD210E55}" destId="{EF16DDBF-B3FA-41A3-A9C4-32C085567653}" srcOrd="8" destOrd="0" parTransId="{7BE8AF3C-5691-4E47-A3B7-4533A17A52B4}" sibTransId="{517ED9AE-65EA-4980-87E8-AFF26D47A30C}"/>
    <dgm:cxn modelId="{DF4BE1A7-DBAA-464A-B65A-4B22F1D14CB4}" srcId="{3A52A47E-F0DA-41B3-86D6-C490AD210E55}" destId="{716B0617-B863-4268-8EE1-5CCACF8010CA}" srcOrd="5" destOrd="0" parTransId="{F731522F-C18D-4E0A-9F9B-A32747CF9DBB}" sibTransId="{0F0AE388-C1B0-4EBB-94C4-300CC0FC483B}"/>
    <dgm:cxn modelId="{9D0E5ABB-EE36-42E5-A82C-28650ECE2E3D}" type="presOf" srcId="{3A5E1398-28E1-47B1-A079-6AD51CF6D25B}" destId="{BE0F79FC-F38C-4DA1-A894-28749955B8F3}" srcOrd="0" destOrd="0" presId="urn:microsoft.com/office/officeart/2005/8/layout/radial3"/>
    <dgm:cxn modelId="{13118CC0-FAF9-4950-AE77-D26707E167E7}" srcId="{3A52A47E-F0DA-41B3-86D6-C490AD210E55}" destId="{3AE56920-E049-4F72-8A19-0E37E503BD96}" srcOrd="6" destOrd="0" parTransId="{95D24445-22A6-4006-9469-FB0082B5FB18}" sibTransId="{918B9057-4742-4168-8A06-433D8EA70557}"/>
    <dgm:cxn modelId="{C755E3C2-A518-4E05-B788-94CE8D95C055}" type="presOf" srcId="{EE03A59E-3BAB-43F1-80F6-1B36BA6CF497}" destId="{B5608A3C-F0DC-4AB3-B579-3D5EA6ED9158}" srcOrd="0" destOrd="0" presId="urn:microsoft.com/office/officeart/2005/8/layout/radial3"/>
    <dgm:cxn modelId="{1F6590CB-CA48-4070-A47A-6C58B410360C}" srcId="{1B4B435F-BCBF-4289-9B60-B82159B51A69}" destId="{3A52A47E-F0DA-41B3-86D6-C490AD210E55}" srcOrd="0" destOrd="0" parTransId="{A05A9875-365D-4B52-911B-69EE30DCCF7F}" sibTransId="{17D0C91A-6B65-4EC0-AFB8-72C4CC3C2603}"/>
    <dgm:cxn modelId="{C89854ED-B2D6-498B-85D7-9CE22D60D1A9}" type="presOf" srcId="{843DF784-FC13-4141-BA82-4489ABF31AA1}" destId="{E61834ED-4CE9-411C-A503-5FB3EE508E8C}" srcOrd="0" destOrd="0" presId="urn:microsoft.com/office/officeart/2005/8/layout/radial3"/>
    <dgm:cxn modelId="{D30005F5-7C9D-4F55-81E7-8D676A90874A}" type="presOf" srcId="{EF16DDBF-B3FA-41A3-A9C4-32C085567653}" destId="{E490428C-C35A-4840-815E-8BE5C7C0CB47}" srcOrd="0" destOrd="0" presId="urn:microsoft.com/office/officeart/2005/8/layout/radial3"/>
    <dgm:cxn modelId="{C67580F7-87D1-43E1-ACF0-CF6CDF78B0BE}" type="presOf" srcId="{DAA3B43C-7F48-4453-B480-45BEDE4FC0B2}" destId="{25921076-2442-4A70-9499-A45BBE19DAEF}" srcOrd="0" destOrd="0" presId="urn:microsoft.com/office/officeart/2005/8/layout/radial3"/>
    <dgm:cxn modelId="{74A5E599-2504-495A-BF9E-61E2B3C12DE7}" type="presParOf" srcId="{681E67D9-9FE1-4B23-8F40-A367CD3297E6}" destId="{997DA85D-A363-4ADD-81DF-0FC0395E6785}" srcOrd="0" destOrd="0" presId="urn:microsoft.com/office/officeart/2005/8/layout/radial3"/>
    <dgm:cxn modelId="{A7CEB7F2-6BAB-4514-94BB-C2895D7266FD}" type="presParOf" srcId="{997DA85D-A363-4ADD-81DF-0FC0395E6785}" destId="{1638CD7B-424F-455D-8BCA-4BC5F1255DEA}" srcOrd="0" destOrd="0" presId="urn:microsoft.com/office/officeart/2005/8/layout/radial3"/>
    <dgm:cxn modelId="{07FB1EA1-FF74-46D7-B174-C5B1A9AEC2AB}" type="presParOf" srcId="{997DA85D-A363-4ADD-81DF-0FC0395E6785}" destId="{0A15C6EF-3018-4EFF-B767-6F34927D1E22}" srcOrd="1" destOrd="0" presId="urn:microsoft.com/office/officeart/2005/8/layout/radial3"/>
    <dgm:cxn modelId="{8774D684-910A-4839-8145-72D5695746A7}" type="presParOf" srcId="{997DA85D-A363-4ADD-81DF-0FC0395E6785}" destId="{3474879C-4CC1-45E1-A761-6F2811D51425}" srcOrd="2" destOrd="0" presId="urn:microsoft.com/office/officeart/2005/8/layout/radial3"/>
    <dgm:cxn modelId="{AA9230DD-2356-4522-A663-557AA1459150}" type="presParOf" srcId="{997DA85D-A363-4ADD-81DF-0FC0395E6785}" destId="{E61834ED-4CE9-411C-A503-5FB3EE508E8C}" srcOrd="3" destOrd="0" presId="urn:microsoft.com/office/officeart/2005/8/layout/radial3"/>
    <dgm:cxn modelId="{A455DFA6-0C15-44F4-8A98-D9032732823A}" type="presParOf" srcId="{997DA85D-A363-4ADD-81DF-0FC0395E6785}" destId="{B5608A3C-F0DC-4AB3-B579-3D5EA6ED9158}" srcOrd="4" destOrd="0" presId="urn:microsoft.com/office/officeart/2005/8/layout/radial3"/>
    <dgm:cxn modelId="{C93D5D29-7FE1-458F-83C2-07AFC5469E2E}" type="presParOf" srcId="{997DA85D-A363-4ADD-81DF-0FC0395E6785}" destId="{BE0F79FC-F38C-4DA1-A894-28749955B8F3}" srcOrd="5" destOrd="0" presId="urn:microsoft.com/office/officeart/2005/8/layout/radial3"/>
    <dgm:cxn modelId="{2F26B095-D5C1-440A-B340-A67BD0CA006C}" type="presParOf" srcId="{997DA85D-A363-4ADD-81DF-0FC0395E6785}" destId="{C8B84863-2D47-4921-99DA-4304542412AC}" srcOrd="6" destOrd="0" presId="urn:microsoft.com/office/officeart/2005/8/layout/radial3"/>
    <dgm:cxn modelId="{A71C5EA1-8C78-455E-AB06-85DECA2E6E90}" type="presParOf" srcId="{997DA85D-A363-4ADD-81DF-0FC0395E6785}" destId="{D5124794-1A42-42BE-A4D3-A679327397B3}" srcOrd="7" destOrd="0" presId="urn:microsoft.com/office/officeart/2005/8/layout/radial3"/>
    <dgm:cxn modelId="{FCEF9D71-B29E-48DA-A49B-5406390721F9}" type="presParOf" srcId="{997DA85D-A363-4ADD-81DF-0FC0395E6785}" destId="{25921076-2442-4A70-9499-A45BBE19DAEF}" srcOrd="8" destOrd="0" presId="urn:microsoft.com/office/officeart/2005/8/layout/radial3"/>
    <dgm:cxn modelId="{DC9FADCB-A69C-4B7F-8333-9FC0EC66B6E4}" type="presParOf" srcId="{997DA85D-A363-4ADD-81DF-0FC0395E6785}" destId="{E490428C-C35A-4840-815E-8BE5C7C0CB47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4B435F-BCBF-4289-9B60-B82159B51A69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52A47E-F0DA-41B3-86D6-C490AD210E55}">
      <dgm:prSet phldrT="[Text]" custT="1"/>
      <dgm:spPr>
        <a:solidFill>
          <a:schemeClr val="accent3">
            <a:lumMod val="75000"/>
            <a:alpha val="25000"/>
          </a:schemeClr>
        </a:solidFill>
      </dgm:spPr>
      <dgm:t>
        <a:bodyPr/>
        <a:lstStyle/>
        <a:p>
          <a:r>
            <a:rPr lang="en-US" sz="3200" dirty="0"/>
            <a:t>Allocation for Projected Expenditures</a:t>
          </a:r>
        </a:p>
      </dgm:t>
    </dgm:pt>
    <dgm:pt modelId="{A05A9875-365D-4B52-911B-69EE30DCCF7F}" type="parTrans" cxnId="{1F6590CB-CA48-4070-A47A-6C58B410360C}">
      <dgm:prSet/>
      <dgm:spPr/>
      <dgm:t>
        <a:bodyPr/>
        <a:lstStyle/>
        <a:p>
          <a:endParaRPr lang="en-US"/>
        </a:p>
      </dgm:t>
    </dgm:pt>
    <dgm:pt modelId="{17D0C91A-6B65-4EC0-AFB8-72C4CC3C2603}" type="sibTrans" cxnId="{1F6590CB-CA48-4070-A47A-6C58B410360C}">
      <dgm:prSet/>
      <dgm:spPr/>
      <dgm:t>
        <a:bodyPr/>
        <a:lstStyle/>
        <a:p>
          <a:endParaRPr lang="en-US"/>
        </a:p>
      </dgm:t>
    </dgm:pt>
    <dgm:pt modelId="{A9C40459-CC7D-4793-8979-07C265F4EEEB}">
      <dgm:prSet phldrT="[Text]" custT="1"/>
      <dgm:spPr>
        <a:solidFill>
          <a:srgbClr val="7030A0">
            <a:alpha val="25000"/>
          </a:srgbClr>
        </a:solidFill>
      </dgm:spPr>
      <dgm:t>
        <a:bodyPr/>
        <a:lstStyle/>
        <a:p>
          <a:r>
            <a:rPr lang="en-US" sz="1400" b="0" dirty="0"/>
            <a:t>Employee Compensation</a:t>
          </a:r>
        </a:p>
      </dgm:t>
    </dgm:pt>
    <dgm:pt modelId="{EE741D8A-5E2E-4AD2-BF85-5FBD58198FEC}" type="parTrans" cxnId="{5CD67391-2369-4EB6-9B76-9AA1ECF02740}">
      <dgm:prSet/>
      <dgm:spPr/>
      <dgm:t>
        <a:bodyPr/>
        <a:lstStyle/>
        <a:p>
          <a:endParaRPr lang="en-US"/>
        </a:p>
      </dgm:t>
    </dgm:pt>
    <dgm:pt modelId="{C483E07C-5AE8-4905-A983-03A85D921B35}" type="sibTrans" cxnId="{5CD67391-2369-4EB6-9B76-9AA1ECF02740}">
      <dgm:prSet/>
      <dgm:spPr/>
      <dgm:t>
        <a:bodyPr/>
        <a:lstStyle/>
        <a:p>
          <a:endParaRPr lang="en-US"/>
        </a:p>
      </dgm:t>
    </dgm:pt>
    <dgm:pt modelId="{FB7F7B7B-FD6D-43EC-9754-EEE886B78356}">
      <dgm:prSet phldrT="[Text]" custT="1"/>
      <dgm:spPr/>
      <dgm:t>
        <a:bodyPr/>
        <a:lstStyle/>
        <a:p>
          <a:r>
            <a:rPr lang="en-US" sz="1400" b="0" dirty="0"/>
            <a:t>Supplies and Services</a:t>
          </a:r>
        </a:p>
      </dgm:t>
    </dgm:pt>
    <dgm:pt modelId="{95A7A662-9F7F-4EE8-957E-C90F82CB28C2}" type="parTrans" cxnId="{EE043038-EE96-4E3F-9B62-1FC5A24A7F13}">
      <dgm:prSet/>
      <dgm:spPr/>
      <dgm:t>
        <a:bodyPr/>
        <a:lstStyle/>
        <a:p>
          <a:endParaRPr lang="en-US"/>
        </a:p>
      </dgm:t>
    </dgm:pt>
    <dgm:pt modelId="{2DA7DF01-7225-4FE9-A4B3-1C15B96310FA}" type="sibTrans" cxnId="{EE043038-EE96-4E3F-9B62-1FC5A24A7F13}">
      <dgm:prSet/>
      <dgm:spPr/>
      <dgm:t>
        <a:bodyPr/>
        <a:lstStyle/>
        <a:p>
          <a:endParaRPr lang="en-US"/>
        </a:p>
      </dgm:t>
    </dgm:pt>
    <dgm:pt modelId="{843DF784-FC13-4141-BA82-4489ABF31AA1}">
      <dgm:prSet phldrT="[Text]" custT="1"/>
      <dgm:spPr/>
      <dgm:t>
        <a:bodyPr/>
        <a:lstStyle/>
        <a:p>
          <a:r>
            <a:rPr lang="en-US" sz="1400" b="0" dirty="0"/>
            <a:t>Utilities</a:t>
          </a:r>
        </a:p>
      </dgm:t>
    </dgm:pt>
    <dgm:pt modelId="{D1182E2E-1D69-48B1-84BF-71DEA7B12C75}" type="parTrans" cxnId="{5C1D7E61-08A5-4586-845A-CEADA9BA0601}">
      <dgm:prSet/>
      <dgm:spPr/>
      <dgm:t>
        <a:bodyPr/>
        <a:lstStyle/>
        <a:p>
          <a:endParaRPr lang="en-US"/>
        </a:p>
      </dgm:t>
    </dgm:pt>
    <dgm:pt modelId="{8C36A28A-504C-4138-8A4F-594C73CC437D}" type="sibTrans" cxnId="{5C1D7E61-08A5-4586-845A-CEADA9BA0601}">
      <dgm:prSet/>
      <dgm:spPr/>
      <dgm:t>
        <a:bodyPr/>
        <a:lstStyle/>
        <a:p>
          <a:endParaRPr lang="en-US"/>
        </a:p>
      </dgm:t>
    </dgm:pt>
    <dgm:pt modelId="{EE03A59E-3BAB-43F1-80F6-1B36BA6CF497}">
      <dgm:prSet phldrT="[Text]" custT="1"/>
      <dgm:spPr/>
      <dgm:t>
        <a:bodyPr/>
        <a:lstStyle/>
        <a:p>
          <a:r>
            <a:rPr lang="en-US" sz="1400" b="0" dirty="0"/>
            <a:t>Financial Aid</a:t>
          </a:r>
        </a:p>
      </dgm:t>
    </dgm:pt>
    <dgm:pt modelId="{9E7B00B0-79EB-4A41-9774-FA2FF3500673}" type="parTrans" cxnId="{A3FC5D80-365F-4D60-939F-89FA70D0CD4D}">
      <dgm:prSet/>
      <dgm:spPr/>
      <dgm:t>
        <a:bodyPr/>
        <a:lstStyle/>
        <a:p>
          <a:endParaRPr lang="en-US"/>
        </a:p>
      </dgm:t>
    </dgm:pt>
    <dgm:pt modelId="{F95A34C2-0457-4CFD-8D2F-7E340313A71B}" type="sibTrans" cxnId="{A3FC5D80-365F-4D60-939F-89FA70D0CD4D}">
      <dgm:prSet/>
      <dgm:spPr/>
      <dgm:t>
        <a:bodyPr/>
        <a:lstStyle/>
        <a:p>
          <a:endParaRPr lang="en-US"/>
        </a:p>
      </dgm:t>
    </dgm:pt>
    <dgm:pt modelId="{3A5E1398-28E1-47B1-A079-6AD51CF6D2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Benefits</a:t>
          </a:r>
        </a:p>
      </dgm:t>
    </dgm:pt>
    <dgm:pt modelId="{A82D0511-1EAA-4B4D-9AFB-E159348E317B}" type="parTrans" cxnId="{47ED1271-AC35-460D-A35D-072A4A1873AD}">
      <dgm:prSet/>
      <dgm:spPr/>
      <dgm:t>
        <a:bodyPr/>
        <a:lstStyle/>
        <a:p>
          <a:endParaRPr lang="en-US"/>
        </a:p>
      </dgm:t>
    </dgm:pt>
    <dgm:pt modelId="{A77D7895-8CAD-487F-ACC8-C2A53C765B67}" type="sibTrans" cxnId="{47ED1271-AC35-460D-A35D-072A4A1873AD}">
      <dgm:prSet/>
      <dgm:spPr/>
      <dgm:t>
        <a:bodyPr/>
        <a:lstStyle/>
        <a:p>
          <a:endParaRPr lang="en-US"/>
        </a:p>
      </dgm:t>
    </dgm:pt>
    <dgm:pt modelId="{716B0617-B863-4268-8EE1-5CCACF8010CA}">
      <dgm:prSet phldrT="[Text]" custT="1"/>
      <dgm:spPr>
        <a:solidFill>
          <a:srgbClr val="FF0000">
            <a:alpha val="25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Debt Service</a:t>
          </a:r>
        </a:p>
      </dgm:t>
    </dgm:pt>
    <dgm:pt modelId="{F731522F-C18D-4E0A-9F9B-A32747CF9DBB}" type="parTrans" cxnId="{DF4BE1A7-DBAA-464A-B65A-4B22F1D14CB4}">
      <dgm:prSet/>
      <dgm:spPr/>
      <dgm:t>
        <a:bodyPr/>
        <a:lstStyle/>
        <a:p>
          <a:endParaRPr lang="en-US"/>
        </a:p>
      </dgm:t>
    </dgm:pt>
    <dgm:pt modelId="{0F0AE388-C1B0-4EBB-94C4-300CC0FC483B}" type="sibTrans" cxnId="{DF4BE1A7-DBAA-464A-B65A-4B22F1D14CB4}">
      <dgm:prSet/>
      <dgm:spPr/>
      <dgm:t>
        <a:bodyPr/>
        <a:lstStyle/>
        <a:p>
          <a:endParaRPr lang="en-US"/>
        </a:p>
      </dgm:t>
    </dgm:pt>
    <dgm:pt modelId="{3AE56920-E049-4F72-8A19-0E37E503BD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General University Operations</a:t>
          </a:r>
        </a:p>
      </dgm:t>
    </dgm:pt>
    <dgm:pt modelId="{95D24445-22A6-4006-9469-FB0082B5FB18}" type="parTrans" cxnId="{13118CC0-FAF9-4950-AE77-D26707E167E7}">
      <dgm:prSet/>
      <dgm:spPr/>
      <dgm:t>
        <a:bodyPr/>
        <a:lstStyle/>
        <a:p>
          <a:endParaRPr lang="en-US"/>
        </a:p>
      </dgm:t>
    </dgm:pt>
    <dgm:pt modelId="{918B9057-4742-4168-8A06-433D8EA70557}" type="sibTrans" cxnId="{13118CC0-FAF9-4950-AE77-D26707E167E7}">
      <dgm:prSet/>
      <dgm:spPr/>
      <dgm:t>
        <a:bodyPr/>
        <a:lstStyle/>
        <a:p>
          <a:endParaRPr lang="en-US"/>
        </a:p>
      </dgm:t>
    </dgm:pt>
    <dgm:pt modelId="{DAA3B43C-7F48-4453-B480-45BEDE4FC0B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Pass-Through Funds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(RBI and RFA)</a:t>
          </a:r>
        </a:p>
      </dgm:t>
    </dgm:pt>
    <dgm:pt modelId="{5104D569-4BD8-4B80-AEF9-9FCCA604BA0B}" type="parTrans" cxnId="{02DF532F-59F5-47C0-B46A-14D2B9D87543}">
      <dgm:prSet/>
      <dgm:spPr/>
      <dgm:t>
        <a:bodyPr/>
        <a:lstStyle/>
        <a:p>
          <a:endParaRPr lang="en-US"/>
        </a:p>
      </dgm:t>
    </dgm:pt>
    <dgm:pt modelId="{AA8E4720-C190-4333-BA0D-EC68FA3DCA8E}" type="sibTrans" cxnId="{02DF532F-59F5-47C0-B46A-14D2B9D87543}">
      <dgm:prSet/>
      <dgm:spPr/>
      <dgm:t>
        <a:bodyPr/>
        <a:lstStyle/>
        <a:p>
          <a:endParaRPr lang="en-US"/>
        </a:p>
      </dgm:t>
    </dgm:pt>
    <dgm:pt modelId="{EF16DDBF-B3FA-41A3-A9C4-32C08556765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1% Program Efficiency and Reinvestment Fund (PERF)</a:t>
          </a:r>
        </a:p>
      </dgm:t>
    </dgm:pt>
    <dgm:pt modelId="{7BE8AF3C-5691-4E47-A3B7-4533A17A52B4}" type="parTrans" cxnId="{7166E39C-534D-470C-B362-263B03394174}">
      <dgm:prSet/>
      <dgm:spPr/>
      <dgm:t>
        <a:bodyPr/>
        <a:lstStyle/>
        <a:p>
          <a:endParaRPr lang="en-US"/>
        </a:p>
      </dgm:t>
    </dgm:pt>
    <dgm:pt modelId="{517ED9AE-65EA-4980-87E8-AFF26D47A30C}" type="sibTrans" cxnId="{7166E39C-534D-470C-B362-263B03394174}">
      <dgm:prSet/>
      <dgm:spPr/>
      <dgm:t>
        <a:bodyPr/>
        <a:lstStyle/>
        <a:p>
          <a:endParaRPr lang="en-US"/>
        </a:p>
      </dgm:t>
    </dgm:pt>
    <dgm:pt modelId="{681E67D9-9FE1-4B23-8F40-A367CD3297E6}" type="pres">
      <dgm:prSet presAssocID="{1B4B435F-BCBF-4289-9B60-B82159B51A69}" presName="composite" presStyleCnt="0">
        <dgm:presLayoutVars>
          <dgm:chMax val="1"/>
          <dgm:dir/>
          <dgm:resizeHandles val="exact"/>
        </dgm:presLayoutVars>
      </dgm:prSet>
      <dgm:spPr/>
    </dgm:pt>
    <dgm:pt modelId="{997DA85D-A363-4ADD-81DF-0FC0395E6785}" type="pres">
      <dgm:prSet presAssocID="{1B4B435F-BCBF-4289-9B60-B82159B51A69}" presName="radial" presStyleCnt="0">
        <dgm:presLayoutVars>
          <dgm:animLvl val="ctr"/>
        </dgm:presLayoutVars>
      </dgm:prSet>
      <dgm:spPr/>
    </dgm:pt>
    <dgm:pt modelId="{1638CD7B-424F-455D-8BCA-4BC5F1255DEA}" type="pres">
      <dgm:prSet presAssocID="{3A52A47E-F0DA-41B3-86D6-C490AD210E55}" presName="centerShape" presStyleLbl="vennNode1" presStyleIdx="0" presStyleCnt="10" custScaleX="216632" custScaleY="214226" custLinFactNeighborX="3507" custLinFactNeighborY="5991"/>
      <dgm:spPr/>
    </dgm:pt>
    <dgm:pt modelId="{0A15C6EF-3018-4EFF-B767-6F34927D1E22}" type="pres">
      <dgm:prSet presAssocID="{A9C40459-CC7D-4793-8979-07C265F4EEEB}" presName="node" presStyleLbl="vennNode1" presStyleIdx="1" presStyleCnt="10" custScaleX="147817" custScaleY="128216" custRadScaleRad="107035" custRadScaleInc="10140">
        <dgm:presLayoutVars>
          <dgm:bulletEnabled val="1"/>
        </dgm:presLayoutVars>
      </dgm:prSet>
      <dgm:spPr/>
    </dgm:pt>
    <dgm:pt modelId="{3474879C-4CC1-45E1-A761-6F2811D51425}" type="pres">
      <dgm:prSet presAssocID="{FB7F7B7B-FD6D-43EC-9754-EEE886B78356}" presName="node" presStyleLbl="vennNode1" presStyleIdx="2" presStyleCnt="10" custScaleX="135256" custScaleY="135256" custRadScaleRad="129499" custRadScaleInc="13039">
        <dgm:presLayoutVars>
          <dgm:bulletEnabled val="1"/>
        </dgm:presLayoutVars>
      </dgm:prSet>
      <dgm:spPr/>
    </dgm:pt>
    <dgm:pt modelId="{E61834ED-4CE9-411C-A503-5FB3EE508E8C}" type="pres">
      <dgm:prSet presAssocID="{843DF784-FC13-4141-BA82-4489ABF31AA1}" presName="node" presStyleLbl="vennNode1" presStyleIdx="3" presStyleCnt="10" custScaleX="135256" custScaleY="135256" custRadScaleRad="137640" custRadScaleInc="4349">
        <dgm:presLayoutVars>
          <dgm:bulletEnabled val="1"/>
        </dgm:presLayoutVars>
      </dgm:prSet>
      <dgm:spPr/>
    </dgm:pt>
    <dgm:pt modelId="{B5608A3C-F0DC-4AB3-B579-3D5EA6ED9158}" type="pres">
      <dgm:prSet presAssocID="{EE03A59E-3BAB-43F1-80F6-1B36BA6CF497}" presName="node" presStyleLbl="vennNode1" presStyleIdx="4" presStyleCnt="10" custScaleX="135256" custScaleY="135256" custRadScaleRad="139339" custRadScaleInc="-7125">
        <dgm:presLayoutVars>
          <dgm:bulletEnabled val="1"/>
        </dgm:presLayoutVars>
      </dgm:prSet>
      <dgm:spPr/>
    </dgm:pt>
    <dgm:pt modelId="{BE0F79FC-F38C-4DA1-A894-28749955B8F3}" type="pres">
      <dgm:prSet presAssocID="{3A5E1398-28E1-47B1-A079-6AD51CF6D25B}" presName="node" presStyleLbl="vennNode1" presStyleIdx="5" presStyleCnt="10" custScaleX="135256" custScaleY="135256" custRadScaleRad="105985" custRadScaleInc="-12684">
        <dgm:presLayoutVars>
          <dgm:bulletEnabled val="1"/>
        </dgm:presLayoutVars>
      </dgm:prSet>
      <dgm:spPr/>
    </dgm:pt>
    <dgm:pt modelId="{C8B84863-2D47-4921-99DA-4304542412AC}" type="pres">
      <dgm:prSet presAssocID="{716B0617-B863-4268-8EE1-5CCACF8010CA}" presName="node" presStyleLbl="vennNode1" presStyleIdx="6" presStyleCnt="10" custScaleX="135256" custScaleY="135256" custRadScaleRad="102976" custRadScaleInc="4801">
        <dgm:presLayoutVars>
          <dgm:bulletEnabled val="1"/>
        </dgm:presLayoutVars>
      </dgm:prSet>
      <dgm:spPr/>
    </dgm:pt>
    <dgm:pt modelId="{D5124794-1A42-42BE-A4D3-A679327397B3}" type="pres">
      <dgm:prSet presAssocID="{3AE56920-E049-4F72-8A19-0E37E503BD96}" presName="node" presStyleLbl="vennNode1" presStyleIdx="7" presStyleCnt="10" custScaleX="135256" custScaleY="135256" custRadScaleRad="129501" custRadScaleInc="6478">
        <dgm:presLayoutVars>
          <dgm:bulletEnabled val="1"/>
        </dgm:presLayoutVars>
      </dgm:prSet>
      <dgm:spPr/>
    </dgm:pt>
    <dgm:pt modelId="{25921076-2442-4A70-9499-A45BBE19DAEF}" type="pres">
      <dgm:prSet presAssocID="{DAA3B43C-7F48-4453-B480-45BEDE4FC0B2}" presName="node" presStyleLbl="vennNode1" presStyleIdx="8" presStyleCnt="10" custScaleX="135256" custScaleY="135256" custRadScaleRad="127992" custRadScaleInc="1728">
        <dgm:presLayoutVars>
          <dgm:bulletEnabled val="1"/>
        </dgm:presLayoutVars>
      </dgm:prSet>
      <dgm:spPr/>
    </dgm:pt>
    <dgm:pt modelId="{E490428C-C35A-4840-815E-8BE5C7C0CB47}" type="pres">
      <dgm:prSet presAssocID="{EF16DDBF-B3FA-41A3-A9C4-32C085567653}" presName="node" presStyleLbl="vennNode1" presStyleIdx="9" presStyleCnt="10" custScaleX="145728" custScaleY="135256" custRadScaleRad="120496" custRadScaleInc="-13">
        <dgm:presLayoutVars>
          <dgm:bulletEnabled val="1"/>
        </dgm:presLayoutVars>
      </dgm:prSet>
      <dgm:spPr/>
    </dgm:pt>
  </dgm:ptLst>
  <dgm:cxnLst>
    <dgm:cxn modelId="{74EF101E-916A-4F83-A161-7897D4EDEE18}" type="presOf" srcId="{A9C40459-CC7D-4793-8979-07C265F4EEEB}" destId="{0A15C6EF-3018-4EFF-B767-6F34927D1E22}" srcOrd="0" destOrd="0" presId="urn:microsoft.com/office/officeart/2005/8/layout/radial3"/>
    <dgm:cxn modelId="{59D8BF2B-E289-4F7C-AB11-15E30D591E66}" type="presOf" srcId="{3AE56920-E049-4F72-8A19-0E37E503BD96}" destId="{D5124794-1A42-42BE-A4D3-A679327397B3}" srcOrd="0" destOrd="0" presId="urn:microsoft.com/office/officeart/2005/8/layout/radial3"/>
    <dgm:cxn modelId="{02DF532F-59F5-47C0-B46A-14D2B9D87543}" srcId="{3A52A47E-F0DA-41B3-86D6-C490AD210E55}" destId="{DAA3B43C-7F48-4453-B480-45BEDE4FC0B2}" srcOrd="7" destOrd="0" parTransId="{5104D569-4BD8-4B80-AEF9-9FCCA604BA0B}" sibTransId="{AA8E4720-C190-4333-BA0D-EC68FA3DCA8E}"/>
    <dgm:cxn modelId="{42AEA936-2BF3-4862-9805-C6A13E8F8949}" type="presOf" srcId="{716B0617-B863-4268-8EE1-5CCACF8010CA}" destId="{C8B84863-2D47-4921-99DA-4304542412AC}" srcOrd="0" destOrd="0" presId="urn:microsoft.com/office/officeart/2005/8/layout/radial3"/>
    <dgm:cxn modelId="{EE043038-EE96-4E3F-9B62-1FC5A24A7F13}" srcId="{3A52A47E-F0DA-41B3-86D6-C490AD210E55}" destId="{FB7F7B7B-FD6D-43EC-9754-EEE886B78356}" srcOrd="1" destOrd="0" parTransId="{95A7A662-9F7F-4EE8-957E-C90F82CB28C2}" sibTransId="{2DA7DF01-7225-4FE9-A4B3-1C15B96310FA}"/>
    <dgm:cxn modelId="{5C1D7E61-08A5-4586-845A-CEADA9BA0601}" srcId="{3A52A47E-F0DA-41B3-86D6-C490AD210E55}" destId="{843DF784-FC13-4141-BA82-4489ABF31AA1}" srcOrd="2" destOrd="0" parTransId="{D1182E2E-1D69-48B1-84BF-71DEA7B12C75}" sibTransId="{8C36A28A-504C-4138-8A4F-594C73CC437D}"/>
    <dgm:cxn modelId="{265D5946-8F8B-4FAE-9C3F-39893514B321}" type="presOf" srcId="{1B4B435F-BCBF-4289-9B60-B82159B51A69}" destId="{681E67D9-9FE1-4B23-8F40-A367CD3297E6}" srcOrd="0" destOrd="0" presId="urn:microsoft.com/office/officeart/2005/8/layout/radial3"/>
    <dgm:cxn modelId="{47ED1271-AC35-460D-A35D-072A4A1873AD}" srcId="{3A52A47E-F0DA-41B3-86D6-C490AD210E55}" destId="{3A5E1398-28E1-47B1-A079-6AD51CF6D25B}" srcOrd="4" destOrd="0" parTransId="{A82D0511-1EAA-4B4D-9AFB-E159348E317B}" sibTransId="{A77D7895-8CAD-487F-ACC8-C2A53C765B67}"/>
    <dgm:cxn modelId="{13B4B37F-BD31-469D-A301-BF92B7B1D3ED}" type="presOf" srcId="{FB7F7B7B-FD6D-43EC-9754-EEE886B78356}" destId="{3474879C-4CC1-45E1-A761-6F2811D51425}" srcOrd="0" destOrd="0" presId="urn:microsoft.com/office/officeart/2005/8/layout/radial3"/>
    <dgm:cxn modelId="{421AB77F-035B-417D-A45B-540FF6FD0D83}" type="presOf" srcId="{3A52A47E-F0DA-41B3-86D6-C490AD210E55}" destId="{1638CD7B-424F-455D-8BCA-4BC5F1255DEA}" srcOrd="0" destOrd="0" presId="urn:microsoft.com/office/officeart/2005/8/layout/radial3"/>
    <dgm:cxn modelId="{A3FC5D80-365F-4D60-939F-89FA70D0CD4D}" srcId="{3A52A47E-F0DA-41B3-86D6-C490AD210E55}" destId="{EE03A59E-3BAB-43F1-80F6-1B36BA6CF497}" srcOrd="3" destOrd="0" parTransId="{9E7B00B0-79EB-4A41-9774-FA2FF3500673}" sibTransId="{F95A34C2-0457-4CFD-8D2F-7E340313A71B}"/>
    <dgm:cxn modelId="{5CD67391-2369-4EB6-9B76-9AA1ECF02740}" srcId="{3A52A47E-F0DA-41B3-86D6-C490AD210E55}" destId="{A9C40459-CC7D-4793-8979-07C265F4EEEB}" srcOrd="0" destOrd="0" parTransId="{EE741D8A-5E2E-4AD2-BF85-5FBD58198FEC}" sibTransId="{C483E07C-5AE8-4905-A983-03A85D921B35}"/>
    <dgm:cxn modelId="{7166E39C-534D-470C-B362-263B03394174}" srcId="{3A52A47E-F0DA-41B3-86D6-C490AD210E55}" destId="{EF16DDBF-B3FA-41A3-A9C4-32C085567653}" srcOrd="8" destOrd="0" parTransId="{7BE8AF3C-5691-4E47-A3B7-4533A17A52B4}" sibTransId="{517ED9AE-65EA-4980-87E8-AFF26D47A30C}"/>
    <dgm:cxn modelId="{DF4BE1A7-DBAA-464A-B65A-4B22F1D14CB4}" srcId="{3A52A47E-F0DA-41B3-86D6-C490AD210E55}" destId="{716B0617-B863-4268-8EE1-5CCACF8010CA}" srcOrd="5" destOrd="0" parTransId="{F731522F-C18D-4E0A-9F9B-A32747CF9DBB}" sibTransId="{0F0AE388-C1B0-4EBB-94C4-300CC0FC483B}"/>
    <dgm:cxn modelId="{9D0E5ABB-EE36-42E5-A82C-28650ECE2E3D}" type="presOf" srcId="{3A5E1398-28E1-47B1-A079-6AD51CF6D25B}" destId="{BE0F79FC-F38C-4DA1-A894-28749955B8F3}" srcOrd="0" destOrd="0" presId="urn:microsoft.com/office/officeart/2005/8/layout/radial3"/>
    <dgm:cxn modelId="{13118CC0-FAF9-4950-AE77-D26707E167E7}" srcId="{3A52A47E-F0DA-41B3-86D6-C490AD210E55}" destId="{3AE56920-E049-4F72-8A19-0E37E503BD96}" srcOrd="6" destOrd="0" parTransId="{95D24445-22A6-4006-9469-FB0082B5FB18}" sibTransId="{918B9057-4742-4168-8A06-433D8EA70557}"/>
    <dgm:cxn modelId="{C755E3C2-A518-4E05-B788-94CE8D95C055}" type="presOf" srcId="{EE03A59E-3BAB-43F1-80F6-1B36BA6CF497}" destId="{B5608A3C-F0DC-4AB3-B579-3D5EA6ED9158}" srcOrd="0" destOrd="0" presId="urn:microsoft.com/office/officeart/2005/8/layout/radial3"/>
    <dgm:cxn modelId="{1F6590CB-CA48-4070-A47A-6C58B410360C}" srcId="{1B4B435F-BCBF-4289-9B60-B82159B51A69}" destId="{3A52A47E-F0DA-41B3-86D6-C490AD210E55}" srcOrd="0" destOrd="0" parTransId="{A05A9875-365D-4B52-911B-69EE30DCCF7F}" sibTransId="{17D0C91A-6B65-4EC0-AFB8-72C4CC3C2603}"/>
    <dgm:cxn modelId="{C89854ED-B2D6-498B-85D7-9CE22D60D1A9}" type="presOf" srcId="{843DF784-FC13-4141-BA82-4489ABF31AA1}" destId="{E61834ED-4CE9-411C-A503-5FB3EE508E8C}" srcOrd="0" destOrd="0" presId="urn:microsoft.com/office/officeart/2005/8/layout/radial3"/>
    <dgm:cxn modelId="{D30005F5-7C9D-4F55-81E7-8D676A90874A}" type="presOf" srcId="{EF16DDBF-B3FA-41A3-A9C4-32C085567653}" destId="{E490428C-C35A-4840-815E-8BE5C7C0CB47}" srcOrd="0" destOrd="0" presId="urn:microsoft.com/office/officeart/2005/8/layout/radial3"/>
    <dgm:cxn modelId="{C67580F7-87D1-43E1-ACF0-CF6CDF78B0BE}" type="presOf" srcId="{DAA3B43C-7F48-4453-B480-45BEDE4FC0B2}" destId="{25921076-2442-4A70-9499-A45BBE19DAEF}" srcOrd="0" destOrd="0" presId="urn:microsoft.com/office/officeart/2005/8/layout/radial3"/>
    <dgm:cxn modelId="{74A5E599-2504-495A-BF9E-61E2B3C12DE7}" type="presParOf" srcId="{681E67D9-9FE1-4B23-8F40-A367CD3297E6}" destId="{997DA85D-A363-4ADD-81DF-0FC0395E6785}" srcOrd="0" destOrd="0" presId="urn:microsoft.com/office/officeart/2005/8/layout/radial3"/>
    <dgm:cxn modelId="{A7CEB7F2-6BAB-4514-94BB-C2895D7266FD}" type="presParOf" srcId="{997DA85D-A363-4ADD-81DF-0FC0395E6785}" destId="{1638CD7B-424F-455D-8BCA-4BC5F1255DEA}" srcOrd="0" destOrd="0" presId="urn:microsoft.com/office/officeart/2005/8/layout/radial3"/>
    <dgm:cxn modelId="{07FB1EA1-FF74-46D7-B174-C5B1A9AEC2AB}" type="presParOf" srcId="{997DA85D-A363-4ADD-81DF-0FC0395E6785}" destId="{0A15C6EF-3018-4EFF-B767-6F34927D1E22}" srcOrd="1" destOrd="0" presId="urn:microsoft.com/office/officeart/2005/8/layout/radial3"/>
    <dgm:cxn modelId="{8774D684-910A-4839-8145-72D5695746A7}" type="presParOf" srcId="{997DA85D-A363-4ADD-81DF-0FC0395E6785}" destId="{3474879C-4CC1-45E1-A761-6F2811D51425}" srcOrd="2" destOrd="0" presId="urn:microsoft.com/office/officeart/2005/8/layout/radial3"/>
    <dgm:cxn modelId="{AA9230DD-2356-4522-A663-557AA1459150}" type="presParOf" srcId="{997DA85D-A363-4ADD-81DF-0FC0395E6785}" destId="{E61834ED-4CE9-411C-A503-5FB3EE508E8C}" srcOrd="3" destOrd="0" presId="urn:microsoft.com/office/officeart/2005/8/layout/radial3"/>
    <dgm:cxn modelId="{A455DFA6-0C15-44F4-8A98-D9032732823A}" type="presParOf" srcId="{997DA85D-A363-4ADD-81DF-0FC0395E6785}" destId="{B5608A3C-F0DC-4AB3-B579-3D5EA6ED9158}" srcOrd="4" destOrd="0" presId="urn:microsoft.com/office/officeart/2005/8/layout/radial3"/>
    <dgm:cxn modelId="{C93D5D29-7FE1-458F-83C2-07AFC5469E2E}" type="presParOf" srcId="{997DA85D-A363-4ADD-81DF-0FC0395E6785}" destId="{BE0F79FC-F38C-4DA1-A894-28749955B8F3}" srcOrd="5" destOrd="0" presId="urn:microsoft.com/office/officeart/2005/8/layout/radial3"/>
    <dgm:cxn modelId="{2F26B095-D5C1-440A-B340-A67BD0CA006C}" type="presParOf" srcId="{997DA85D-A363-4ADD-81DF-0FC0395E6785}" destId="{C8B84863-2D47-4921-99DA-4304542412AC}" srcOrd="6" destOrd="0" presId="urn:microsoft.com/office/officeart/2005/8/layout/radial3"/>
    <dgm:cxn modelId="{A71C5EA1-8C78-455E-AB06-85DECA2E6E90}" type="presParOf" srcId="{997DA85D-A363-4ADD-81DF-0FC0395E6785}" destId="{D5124794-1A42-42BE-A4D3-A679327397B3}" srcOrd="7" destOrd="0" presId="urn:microsoft.com/office/officeart/2005/8/layout/radial3"/>
    <dgm:cxn modelId="{FCEF9D71-B29E-48DA-A49B-5406390721F9}" type="presParOf" srcId="{997DA85D-A363-4ADD-81DF-0FC0395E6785}" destId="{25921076-2442-4A70-9499-A45BBE19DAEF}" srcOrd="8" destOrd="0" presId="urn:microsoft.com/office/officeart/2005/8/layout/radial3"/>
    <dgm:cxn modelId="{DC9FADCB-A69C-4B7F-8333-9FC0EC66B6E4}" type="presParOf" srcId="{997DA85D-A363-4ADD-81DF-0FC0395E6785}" destId="{E490428C-C35A-4840-815E-8BE5C7C0CB47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8CD7B-424F-455D-8BCA-4BC5F1255DEA}">
      <dsp:nvSpPr>
        <dsp:cNvPr id="0" name=""/>
        <dsp:cNvSpPr/>
      </dsp:nvSpPr>
      <dsp:spPr>
        <a:xfrm>
          <a:off x="2744766" y="905435"/>
          <a:ext cx="2459330" cy="26228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Current Funds</a:t>
          </a:r>
        </a:p>
      </dsp:txBody>
      <dsp:txXfrm>
        <a:off x="3104927" y="1289543"/>
        <a:ext cx="1739008" cy="1854635"/>
      </dsp:txXfrm>
    </dsp:sp>
    <dsp:sp modelId="{0A15C6EF-3018-4EFF-B767-6F34927D1E22}">
      <dsp:nvSpPr>
        <dsp:cNvPr id="0" name=""/>
        <dsp:cNvSpPr/>
      </dsp:nvSpPr>
      <dsp:spPr>
        <a:xfrm>
          <a:off x="2936733" y="-302548"/>
          <a:ext cx="2070535" cy="20628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General Fund: </a:t>
          </a:r>
          <a:r>
            <a:rPr lang="en-US" sz="1400" b="0" kern="1200" dirty="0"/>
            <a:t>Unrestricted operating funds; budgeted and allocated for general operations</a:t>
          </a:r>
        </a:p>
      </dsp:txBody>
      <dsp:txXfrm>
        <a:off x="3239956" y="-456"/>
        <a:ext cx="1464089" cy="1458628"/>
      </dsp:txXfrm>
    </dsp:sp>
    <dsp:sp modelId="{3474879C-4CC1-45E1-A761-6F2811D51425}">
      <dsp:nvSpPr>
        <dsp:cNvPr id="0" name=""/>
        <dsp:cNvSpPr/>
      </dsp:nvSpPr>
      <dsp:spPr>
        <a:xfrm>
          <a:off x="4769661" y="1199659"/>
          <a:ext cx="2070535" cy="20628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Designated Fund: </a:t>
          </a:r>
          <a:r>
            <a:rPr lang="en-US" sz="1400" b="0" kern="1200" dirty="0"/>
            <a:t>Unrestricted self-supporting mission related activities – fee for service</a:t>
          </a:r>
        </a:p>
      </dsp:txBody>
      <dsp:txXfrm>
        <a:off x="5072884" y="1501751"/>
        <a:ext cx="1464089" cy="1458628"/>
      </dsp:txXfrm>
    </dsp:sp>
    <dsp:sp modelId="{E61834ED-4CE9-411C-A503-5FB3EE508E8C}">
      <dsp:nvSpPr>
        <dsp:cNvPr id="0" name=""/>
        <dsp:cNvSpPr/>
      </dsp:nvSpPr>
      <dsp:spPr>
        <a:xfrm>
          <a:off x="2939163" y="2787044"/>
          <a:ext cx="2070535" cy="20628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Auxiliary Fund: </a:t>
          </a:r>
          <a:r>
            <a:rPr lang="en-US" sz="1400" b="0" kern="1200" dirty="0"/>
            <a:t>Unrestricted self-supporting non-mission activities – fee for service</a:t>
          </a:r>
        </a:p>
      </dsp:txBody>
      <dsp:txXfrm>
        <a:off x="3242386" y="3089136"/>
        <a:ext cx="1464089" cy="1458628"/>
      </dsp:txXfrm>
    </dsp:sp>
    <dsp:sp modelId="{B5608A3C-F0DC-4AB3-B579-3D5EA6ED9158}">
      <dsp:nvSpPr>
        <dsp:cNvPr id="0" name=""/>
        <dsp:cNvSpPr/>
      </dsp:nvSpPr>
      <dsp:spPr>
        <a:xfrm>
          <a:off x="1058228" y="1176857"/>
          <a:ext cx="2070535" cy="206281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Expendable Restricted: </a:t>
          </a:r>
          <a:r>
            <a:rPr lang="en-US" sz="1400" b="0" kern="1200" dirty="0"/>
            <a:t>Restricted funding for sponsored projects or current gift/endowment revenue</a:t>
          </a:r>
          <a:endParaRPr lang="en-US" sz="1500" b="0" kern="1200" dirty="0"/>
        </a:p>
      </dsp:txBody>
      <dsp:txXfrm>
        <a:off x="1361451" y="1478949"/>
        <a:ext cx="1464089" cy="1458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8CD7B-424F-455D-8BCA-4BC5F1255DEA}">
      <dsp:nvSpPr>
        <dsp:cNvPr id="0" name=""/>
        <dsp:cNvSpPr/>
      </dsp:nvSpPr>
      <dsp:spPr>
        <a:xfrm>
          <a:off x="2860964" y="866463"/>
          <a:ext cx="2378068" cy="2536186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General Fund</a:t>
          </a:r>
        </a:p>
      </dsp:txBody>
      <dsp:txXfrm>
        <a:off x="3209224" y="1237879"/>
        <a:ext cx="1681548" cy="1793354"/>
      </dsp:txXfrm>
    </dsp:sp>
    <dsp:sp modelId="{0A15C6EF-3018-4EFF-B767-6F34927D1E22}">
      <dsp:nvSpPr>
        <dsp:cNvPr id="0" name=""/>
        <dsp:cNvSpPr/>
      </dsp:nvSpPr>
      <dsp:spPr>
        <a:xfrm>
          <a:off x="2991688" y="-396701"/>
          <a:ext cx="2036244" cy="1965176"/>
        </a:xfrm>
        <a:prstGeom prst="ellipse">
          <a:avLst/>
        </a:prstGeom>
        <a:solidFill>
          <a:srgbClr val="7030A0">
            <a:alpha val="2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Operations (GA): </a:t>
          </a:r>
          <a:r>
            <a:rPr lang="en-US" sz="1200" b="0" kern="1200" dirty="0"/>
            <a:t>For day-to-day operations of departments/ colleges</a:t>
          </a:r>
        </a:p>
      </dsp:txBody>
      <dsp:txXfrm>
        <a:off x="3289889" y="-108908"/>
        <a:ext cx="1439842" cy="1389590"/>
      </dsp:txXfrm>
    </dsp:sp>
    <dsp:sp modelId="{3474879C-4CC1-45E1-A761-6F2811D51425}">
      <dsp:nvSpPr>
        <dsp:cNvPr id="0" name=""/>
        <dsp:cNvSpPr/>
      </dsp:nvSpPr>
      <dsp:spPr>
        <a:xfrm>
          <a:off x="4586420" y="260138"/>
          <a:ext cx="2002119" cy="19946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Startup (GE/GH): </a:t>
          </a:r>
          <a:r>
            <a:rPr lang="en-US" sz="1200" b="0" kern="1200" dirty="0"/>
            <a:t>Used to account for ongoing startup activity for new faculty and long-term funding needs</a:t>
          </a:r>
        </a:p>
      </dsp:txBody>
      <dsp:txXfrm>
        <a:off x="4879624" y="552248"/>
        <a:ext cx="1415711" cy="1410432"/>
      </dsp:txXfrm>
    </dsp:sp>
    <dsp:sp modelId="{DF12703C-E1EC-4ADA-B25D-FE3E08D88E02}">
      <dsp:nvSpPr>
        <dsp:cNvPr id="0" name=""/>
        <dsp:cNvSpPr/>
      </dsp:nvSpPr>
      <dsp:spPr>
        <a:xfrm>
          <a:off x="4858389" y="1801071"/>
          <a:ext cx="2002119" cy="199465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Cash Management Programs (GC): </a:t>
          </a:r>
          <a:r>
            <a:rPr lang="en-US" sz="1200" b="0" kern="1200" dirty="0"/>
            <a:t>Used to account for annual budget allocations/ carryforward – no expenditures</a:t>
          </a:r>
        </a:p>
      </dsp:txBody>
      <dsp:txXfrm>
        <a:off x="5151593" y="2093181"/>
        <a:ext cx="1415711" cy="1410432"/>
      </dsp:txXfrm>
    </dsp:sp>
    <dsp:sp modelId="{1144F0E8-71AF-42D2-9255-5866EE5274AA}">
      <dsp:nvSpPr>
        <dsp:cNvPr id="0" name=""/>
        <dsp:cNvSpPr/>
      </dsp:nvSpPr>
      <dsp:spPr>
        <a:xfrm>
          <a:off x="3243615" y="2682528"/>
          <a:ext cx="2135077" cy="200139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Specials (GS): </a:t>
          </a:r>
          <a:r>
            <a:rPr lang="en-US" sz="1200" b="0" kern="1200" dirty="0"/>
            <a:t>Used to account for projects/ initiatives – startups, retentions, other activities – sub fund being reviewed</a:t>
          </a:r>
        </a:p>
      </dsp:txBody>
      <dsp:txXfrm>
        <a:off x="3556290" y="2975625"/>
        <a:ext cx="1509727" cy="1415200"/>
      </dsp:txXfrm>
    </dsp:sp>
    <dsp:sp modelId="{E61834ED-4CE9-411C-A503-5FB3EE508E8C}">
      <dsp:nvSpPr>
        <dsp:cNvPr id="0" name=""/>
        <dsp:cNvSpPr/>
      </dsp:nvSpPr>
      <dsp:spPr>
        <a:xfrm>
          <a:off x="1387212" y="1975452"/>
          <a:ext cx="2162865" cy="214419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Contingency (GD): </a:t>
          </a:r>
          <a:r>
            <a:rPr lang="en-US" sz="1200" b="0" kern="1200" dirty="0"/>
            <a:t>Used to account for carryforward, unencumbered programmatic resources, flex funds – Unit priorities</a:t>
          </a:r>
        </a:p>
      </dsp:txBody>
      <dsp:txXfrm>
        <a:off x="1703956" y="2289462"/>
        <a:ext cx="1529377" cy="1516177"/>
      </dsp:txXfrm>
    </dsp:sp>
    <dsp:sp modelId="{B5608A3C-F0DC-4AB3-B579-3D5EA6ED9158}">
      <dsp:nvSpPr>
        <dsp:cNvPr id="0" name=""/>
        <dsp:cNvSpPr/>
      </dsp:nvSpPr>
      <dsp:spPr>
        <a:xfrm>
          <a:off x="1294228" y="129848"/>
          <a:ext cx="2002119" cy="1994652"/>
        </a:xfrm>
        <a:prstGeom prst="ellipse">
          <a:avLst/>
        </a:prstGeom>
        <a:solidFill>
          <a:srgbClr val="FF0000">
            <a:alpha val="2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Technology (GL): </a:t>
          </a:r>
          <a:r>
            <a:rPr lang="en-US" sz="1200" b="0" kern="1200" dirty="0"/>
            <a:t>Used to support Teaching and Learning Environment funds (TLE) </a:t>
          </a:r>
          <a:endParaRPr lang="en-US" sz="1300" b="0" kern="1200" dirty="0"/>
        </a:p>
      </dsp:txBody>
      <dsp:txXfrm>
        <a:off x="1587432" y="421958"/>
        <a:ext cx="1415711" cy="1410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F98B-E689-4D19-835F-6DE54B4C8A45}">
      <dsp:nvSpPr>
        <dsp:cNvPr id="0" name=""/>
        <dsp:cNvSpPr/>
      </dsp:nvSpPr>
      <dsp:spPr>
        <a:xfrm>
          <a:off x="1692826" y="0"/>
          <a:ext cx="4996909" cy="4665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492713" y="233299"/>
        <a:ext cx="1397135" cy="699899"/>
      </dsp:txXfrm>
    </dsp:sp>
    <dsp:sp modelId="{05012B7C-14F3-4521-A220-10BED9BF8C33}">
      <dsp:nvSpPr>
        <dsp:cNvPr id="0" name=""/>
        <dsp:cNvSpPr/>
      </dsp:nvSpPr>
      <dsp:spPr>
        <a:xfrm>
          <a:off x="2186488" y="933199"/>
          <a:ext cx="3732797" cy="3732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400581" y="1157167"/>
        <a:ext cx="1304612" cy="671903"/>
      </dsp:txXfrm>
    </dsp:sp>
    <dsp:sp modelId="{7D2B6713-305D-414D-B768-6185E2D1BC88}">
      <dsp:nvSpPr>
        <dsp:cNvPr id="0" name=""/>
        <dsp:cNvSpPr/>
      </dsp:nvSpPr>
      <dsp:spPr>
        <a:xfrm>
          <a:off x="2653088" y="1866398"/>
          <a:ext cx="2799598" cy="279959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3400581" y="2076368"/>
        <a:ext cx="1304612" cy="629909"/>
      </dsp:txXfrm>
    </dsp:sp>
    <dsp:sp modelId="{8C79F317-5A02-44D6-92A8-88F0B259D774}">
      <dsp:nvSpPr>
        <dsp:cNvPr id="0" name=""/>
        <dsp:cNvSpPr/>
      </dsp:nvSpPr>
      <dsp:spPr>
        <a:xfrm>
          <a:off x="3147236" y="2756727"/>
          <a:ext cx="1866398" cy="1866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3420563" y="3223326"/>
        <a:ext cx="1319743" cy="933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8CD7B-424F-455D-8BCA-4BC5F1255DEA}">
      <dsp:nvSpPr>
        <dsp:cNvPr id="0" name=""/>
        <dsp:cNvSpPr/>
      </dsp:nvSpPr>
      <dsp:spPr>
        <a:xfrm>
          <a:off x="2967229" y="1119343"/>
          <a:ext cx="2768906" cy="2953011"/>
        </a:xfrm>
        <a:prstGeom prst="ellipse">
          <a:avLst/>
        </a:prstGeom>
        <a:solidFill>
          <a:schemeClr val="accent3">
            <a:lumMod val="60000"/>
            <a:lumOff val="40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Revenue</a:t>
          </a:r>
        </a:p>
      </dsp:txBody>
      <dsp:txXfrm>
        <a:off x="3372726" y="1551801"/>
        <a:ext cx="1957912" cy="2088095"/>
      </dsp:txXfrm>
    </dsp:sp>
    <dsp:sp modelId="{0A15C6EF-3018-4EFF-B767-6F34927D1E22}">
      <dsp:nvSpPr>
        <dsp:cNvPr id="0" name=""/>
        <dsp:cNvSpPr/>
      </dsp:nvSpPr>
      <dsp:spPr>
        <a:xfrm>
          <a:off x="3326295" y="3758"/>
          <a:ext cx="1948175" cy="1915529"/>
        </a:xfrm>
        <a:prstGeom prst="ellipse">
          <a:avLst/>
        </a:prstGeom>
        <a:solidFill>
          <a:srgbClr val="7030A0">
            <a:alpha val="2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State Appropriations</a:t>
          </a:r>
        </a:p>
      </dsp:txBody>
      <dsp:txXfrm>
        <a:off x="3611599" y="284281"/>
        <a:ext cx="1377567" cy="1354483"/>
      </dsp:txXfrm>
    </dsp:sp>
    <dsp:sp modelId="{3474879C-4CC1-45E1-A761-6F2811D51425}">
      <dsp:nvSpPr>
        <dsp:cNvPr id="0" name=""/>
        <dsp:cNvSpPr/>
      </dsp:nvSpPr>
      <dsp:spPr>
        <a:xfrm>
          <a:off x="5147645" y="1135934"/>
          <a:ext cx="1847871" cy="18478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Tuition and Fees</a:t>
          </a:r>
        </a:p>
      </dsp:txBody>
      <dsp:txXfrm>
        <a:off x="5418259" y="1406548"/>
        <a:ext cx="1306643" cy="1306643"/>
      </dsp:txXfrm>
    </dsp:sp>
    <dsp:sp modelId="{E61834ED-4CE9-411C-A503-5FB3EE508E8C}">
      <dsp:nvSpPr>
        <dsp:cNvPr id="0" name=""/>
        <dsp:cNvSpPr/>
      </dsp:nvSpPr>
      <dsp:spPr>
        <a:xfrm>
          <a:off x="4449356" y="3129179"/>
          <a:ext cx="1847871" cy="18478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Investment and Other Income</a:t>
          </a:r>
        </a:p>
      </dsp:txBody>
      <dsp:txXfrm>
        <a:off x="4719970" y="3399793"/>
        <a:ext cx="1306643" cy="1306643"/>
      </dsp:txXfrm>
    </dsp:sp>
    <dsp:sp modelId="{B5608A3C-F0DC-4AB3-B579-3D5EA6ED9158}">
      <dsp:nvSpPr>
        <dsp:cNvPr id="0" name=""/>
        <dsp:cNvSpPr/>
      </dsp:nvSpPr>
      <dsp:spPr>
        <a:xfrm>
          <a:off x="2314077" y="3129179"/>
          <a:ext cx="1847871" cy="184787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Research Facilitation Pass-Through</a:t>
          </a:r>
        </a:p>
      </dsp:txBody>
      <dsp:txXfrm>
        <a:off x="2584691" y="3399793"/>
        <a:ext cx="1306643" cy="1306643"/>
      </dsp:txXfrm>
    </dsp:sp>
    <dsp:sp modelId="{BE0F79FC-F38C-4DA1-A894-28749955B8F3}">
      <dsp:nvSpPr>
        <dsp:cNvPr id="0" name=""/>
        <dsp:cNvSpPr/>
      </dsp:nvSpPr>
      <dsp:spPr>
        <a:xfrm>
          <a:off x="1714627" y="1115287"/>
          <a:ext cx="1847871" cy="184787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/>
            <a:t>Revenue Based Initiative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Pass-Through</a:t>
          </a:r>
        </a:p>
      </dsp:txBody>
      <dsp:txXfrm>
        <a:off x="1985241" y="1385901"/>
        <a:ext cx="1306643" cy="1306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8CD7B-424F-455D-8BCA-4BC5F1255DEA}">
      <dsp:nvSpPr>
        <dsp:cNvPr id="0" name=""/>
        <dsp:cNvSpPr/>
      </dsp:nvSpPr>
      <dsp:spPr>
        <a:xfrm>
          <a:off x="1354370" y="66216"/>
          <a:ext cx="4920848" cy="4866195"/>
        </a:xfrm>
        <a:prstGeom prst="ellipse">
          <a:avLst/>
        </a:prstGeom>
        <a:solidFill>
          <a:schemeClr val="accent3">
            <a:lumMod val="7500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Allocation for Projected Expenditures</a:t>
          </a:r>
        </a:p>
      </dsp:txBody>
      <dsp:txXfrm>
        <a:off x="2075012" y="778854"/>
        <a:ext cx="3479564" cy="3440919"/>
      </dsp:txXfrm>
    </dsp:sp>
    <dsp:sp modelId="{0A15C6EF-3018-4EFF-B767-6F34927D1E22}">
      <dsp:nvSpPr>
        <dsp:cNvPr id="0" name=""/>
        <dsp:cNvSpPr/>
      </dsp:nvSpPr>
      <dsp:spPr>
        <a:xfrm>
          <a:off x="2986057" y="-148474"/>
          <a:ext cx="1678849" cy="1456228"/>
        </a:xfrm>
        <a:prstGeom prst="ellipse">
          <a:avLst/>
        </a:prstGeom>
        <a:solidFill>
          <a:srgbClr val="7030A0">
            <a:alpha val="2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Employee Compensation</a:t>
          </a:r>
        </a:p>
      </dsp:txBody>
      <dsp:txXfrm>
        <a:off x="3231919" y="64786"/>
        <a:ext cx="1187125" cy="1029708"/>
      </dsp:txXfrm>
    </dsp:sp>
    <dsp:sp modelId="{3474879C-4CC1-45E1-A761-6F2811D51425}">
      <dsp:nvSpPr>
        <dsp:cNvPr id="0" name=""/>
        <dsp:cNvSpPr/>
      </dsp:nvSpPr>
      <dsp:spPr>
        <a:xfrm>
          <a:off x="4676497" y="0"/>
          <a:ext cx="1536186" cy="15361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Supplies and Services</a:t>
          </a:r>
        </a:p>
      </dsp:txBody>
      <dsp:txXfrm>
        <a:off x="4901466" y="224969"/>
        <a:ext cx="1086248" cy="1086248"/>
      </dsp:txXfrm>
    </dsp:sp>
    <dsp:sp modelId="{E61834ED-4CE9-411C-A503-5FB3EE508E8C}">
      <dsp:nvSpPr>
        <dsp:cNvPr id="0" name=""/>
        <dsp:cNvSpPr/>
      </dsp:nvSpPr>
      <dsp:spPr>
        <a:xfrm>
          <a:off x="5526884" y="1351604"/>
          <a:ext cx="1536186" cy="15361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Utilities</a:t>
          </a:r>
        </a:p>
      </dsp:txBody>
      <dsp:txXfrm>
        <a:off x="5751853" y="1576573"/>
        <a:ext cx="1086248" cy="1086248"/>
      </dsp:txXfrm>
    </dsp:sp>
    <dsp:sp modelId="{B5608A3C-F0DC-4AB3-B579-3D5EA6ED9158}">
      <dsp:nvSpPr>
        <dsp:cNvPr id="0" name=""/>
        <dsp:cNvSpPr/>
      </dsp:nvSpPr>
      <dsp:spPr>
        <a:xfrm>
          <a:off x="5292183" y="2951816"/>
          <a:ext cx="1536186" cy="153618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Financial Aid</a:t>
          </a:r>
        </a:p>
      </dsp:txBody>
      <dsp:txXfrm>
        <a:off x="5517152" y="3176785"/>
        <a:ext cx="1086248" cy="1086248"/>
      </dsp:txXfrm>
    </dsp:sp>
    <dsp:sp modelId="{BE0F79FC-F38C-4DA1-A894-28749955B8F3}">
      <dsp:nvSpPr>
        <dsp:cNvPr id="0" name=""/>
        <dsp:cNvSpPr/>
      </dsp:nvSpPr>
      <dsp:spPr>
        <a:xfrm>
          <a:off x="3774269" y="3535126"/>
          <a:ext cx="1536186" cy="15361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Benefits</a:t>
          </a:r>
        </a:p>
      </dsp:txBody>
      <dsp:txXfrm>
        <a:off x="3999238" y="3760095"/>
        <a:ext cx="1086248" cy="1086248"/>
      </dsp:txXfrm>
    </dsp:sp>
    <dsp:sp modelId="{C8B84863-2D47-4921-99DA-4304542412AC}">
      <dsp:nvSpPr>
        <dsp:cNvPr id="0" name=""/>
        <dsp:cNvSpPr/>
      </dsp:nvSpPr>
      <dsp:spPr>
        <a:xfrm>
          <a:off x="2174078" y="3535126"/>
          <a:ext cx="1536186" cy="1536186"/>
        </a:xfrm>
        <a:prstGeom prst="ellipse">
          <a:avLst/>
        </a:prstGeom>
        <a:solidFill>
          <a:srgbClr val="FF0000">
            <a:alpha val="2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Debt Service</a:t>
          </a:r>
        </a:p>
      </dsp:txBody>
      <dsp:txXfrm>
        <a:off x="2399047" y="3760095"/>
        <a:ext cx="1086248" cy="1086248"/>
      </dsp:txXfrm>
    </dsp:sp>
    <dsp:sp modelId="{D5124794-1A42-42BE-A4D3-A679327397B3}">
      <dsp:nvSpPr>
        <dsp:cNvPr id="0" name=""/>
        <dsp:cNvSpPr/>
      </dsp:nvSpPr>
      <dsp:spPr>
        <a:xfrm>
          <a:off x="705123" y="2875616"/>
          <a:ext cx="1536186" cy="15361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General University Operations</a:t>
          </a:r>
        </a:p>
      </dsp:txBody>
      <dsp:txXfrm>
        <a:off x="930092" y="3100585"/>
        <a:ext cx="1086248" cy="1086248"/>
      </dsp:txXfrm>
    </dsp:sp>
    <dsp:sp modelId="{25921076-2442-4A70-9499-A45BBE19DAEF}">
      <dsp:nvSpPr>
        <dsp:cNvPr id="0" name=""/>
        <dsp:cNvSpPr/>
      </dsp:nvSpPr>
      <dsp:spPr>
        <a:xfrm>
          <a:off x="497675" y="1275403"/>
          <a:ext cx="1536186" cy="15361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Pass-Through Funds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(RBI and RFA)</a:t>
          </a:r>
        </a:p>
      </dsp:txBody>
      <dsp:txXfrm>
        <a:off x="722644" y="1500372"/>
        <a:ext cx="1086248" cy="1086248"/>
      </dsp:txXfrm>
    </dsp:sp>
    <dsp:sp modelId="{E490428C-C35A-4840-815E-8BE5C7C0CB47}">
      <dsp:nvSpPr>
        <dsp:cNvPr id="0" name=""/>
        <dsp:cNvSpPr/>
      </dsp:nvSpPr>
      <dsp:spPr>
        <a:xfrm>
          <a:off x="1365573" y="0"/>
          <a:ext cx="1655123" cy="153618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1% Program Efficiency and Reinvestment Fund (PERF)</a:t>
          </a:r>
        </a:p>
      </dsp:txBody>
      <dsp:txXfrm>
        <a:off x="1607960" y="224969"/>
        <a:ext cx="1170349" cy="1086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8CD7B-424F-455D-8BCA-4BC5F1255DEA}">
      <dsp:nvSpPr>
        <dsp:cNvPr id="0" name=""/>
        <dsp:cNvSpPr/>
      </dsp:nvSpPr>
      <dsp:spPr>
        <a:xfrm>
          <a:off x="1354370" y="66216"/>
          <a:ext cx="4920848" cy="4866195"/>
        </a:xfrm>
        <a:prstGeom prst="ellipse">
          <a:avLst/>
        </a:prstGeom>
        <a:solidFill>
          <a:schemeClr val="accent3">
            <a:lumMod val="7500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Allocation for Projected Expenditures</a:t>
          </a:r>
        </a:p>
      </dsp:txBody>
      <dsp:txXfrm>
        <a:off x="2075012" y="778854"/>
        <a:ext cx="3479564" cy="3440919"/>
      </dsp:txXfrm>
    </dsp:sp>
    <dsp:sp modelId="{0A15C6EF-3018-4EFF-B767-6F34927D1E22}">
      <dsp:nvSpPr>
        <dsp:cNvPr id="0" name=""/>
        <dsp:cNvSpPr/>
      </dsp:nvSpPr>
      <dsp:spPr>
        <a:xfrm>
          <a:off x="2986057" y="-148474"/>
          <a:ext cx="1678849" cy="1456228"/>
        </a:xfrm>
        <a:prstGeom prst="ellipse">
          <a:avLst/>
        </a:prstGeom>
        <a:solidFill>
          <a:srgbClr val="7030A0">
            <a:alpha val="2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Employee Compensation</a:t>
          </a:r>
        </a:p>
      </dsp:txBody>
      <dsp:txXfrm>
        <a:off x="3231919" y="64786"/>
        <a:ext cx="1187125" cy="1029708"/>
      </dsp:txXfrm>
    </dsp:sp>
    <dsp:sp modelId="{3474879C-4CC1-45E1-A761-6F2811D51425}">
      <dsp:nvSpPr>
        <dsp:cNvPr id="0" name=""/>
        <dsp:cNvSpPr/>
      </dsp:nvSpPr>
      <dsp:spPr>
        <a:xfrm>
          <a:off x="4676497" y="0"/>
          <a:ext cx="1536186" cy="15361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Supplies and Services</a:t>
          </a:r>
        </a:p>
      </dsp:txBody>
      <dsp:txXfrm>
        <a:off x="4901466" y="224969"/>
        <a:ext cx="1086248" cy="1086248"/>
      </dsp:txXfrm>
    </dsp:sp>
    <dsp:sp modelId="{E61834ED-4CE9-411C-A503-5FB3EE508E8C}">
      <dsp:nvSpPr>
        <dsp:cNvPr id="0" name=""/>
        <dsp:cNvSpPr/>
      </dsp:nvSpPr>
      <dsp:spPr>
        <a:xfrm>
          <a:off x="5526884" y="1351604"/>
          <a:ext cx="1536186" cy="15361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Utilities</a:t>
          </a:r>
        </a:p>
      </dsp:txBody>
      <dsp:txXfrm>
        <a:off x="5751853" y="1576573"/>
        <a:ext cx="1086248" cy="1086248"/>
      </dsp:txXfrm>
    </dsp:sp>
    <dsp:sp modelId="{B5608A3C-F0DC-4AB3-B579-3D5EA6ED9158}">
      <dsp:nvSpPr>
        <dsp:cNvPr id="0" name=""/>
        <dsp:cNvSpPr/>
      </dsp:nvSpPr>
      <dsp:spPr>
        <a:xfrm>
          <a:off x="5292183" y="2951816"/>
          <a:ext cx="1536186" cy="153618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Financial Aid</a:t>
          </a:r>
        </a:p>
      </dsp:txBody>
      <dsp:txXfrm>
        <a:off x="5517152" y="3176785"/>
        <a:ext cx="1086248" cy="1086248"/>
      </dsp:txXfrm>
    </dsp:sp>
    <dsp:sp modelId="{BE0F79FC-F38C-4DA1-A894-28749955B8F3}">
      <dsp:nvSpPr>
        <dsp:cNvPr id="0" name=""/>
        <dsp:cNvSpPr/>
      </dsp:nvSpPr>
      <dsp:spPr>
        <a:xfrm>
          <a:off x="3774269" y="3535126"/>
          <a:ext cx="1536186" cy="15361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Benefits</a:t>
          </a:r>
        </a:p>
      </dsp:txBody>
      <dsp:txXfrm>
        <a:off x="3999238" y="3760095"/>
        <a:ext cx="1086248" cy="1086248"/>
      </dsp:txXfrm>
    </dsp:sp>
    <dsp:sp modelId="{C8B84863-2D47-4921-99DA-4304542412AC}">
      <dsp:nvSpPr>
        <dsp:cNvPr id="0" name=""/>
        <dsp:cNvSpPr/>
      </dsp:nvSpPr>
      <dsp:spPr>
        <a:xfrm>
          <a:off x="2174078" y="3535126"/>
          <a:ext cx="1536186" cy="1536186"/>
        </a:xfrm>
        <a:prstGeom prst="ellipse">
          <a:avLst/>
        </a:prstGeom>
        <a:solidFill>
          <a:srgbClr val="FF0000">
            <a:alpha val="2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Debt Service</a:t>
          </a:r>
        </a:p>
      </dsp:txBody>
      <dsp:txXfrm>
        <a:off x="2399047" y="3760095"/>
        <a:ext cx="1086248" cy="1086248"/>
      </dsp:txXfrm>
    </dsp:sp>
    <dsp:sp modelId="{D5124794-1A42-42BE-A4D3-A679327397B3}">
      <dsp:nvSpPr>
        <dsp:cNvPr id="0" name=""/>
        <dsp:cNvSpPr/>
      </dsp:nvSpPr>
      <dsp:spPr>
        <a:xfrm>
          <a:off x="705123" y="2875616"/>
          <a:ext cx="1536186" cy="15361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General University Operations</a:t>
          </a:r>
        </a:p>
      </dsp:txBody>
      <dsp:txXfrm>
        <a:off x="930092" y="3100585"/>
        <a:ext cx="1086248" cy="1086248"/>
      </dsp:txXfrm>
    </dsp:sp>
    <dsp:sp modelId="{25921076-2442-4A70-9499-A45BBE19DAEF}">
      <dsp:nvSpPr>
        <dsp:cNvPr id="0" name=""/>
        <dsp:cNvSpPr/>
      </dsp:nvSpPr>
      <dsp:spPr>
        <a:xfrm>
          <a:off x="497675" y="1275403"/>
          <a:ext cx="1536186" cy="15361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Pass-Through Funds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(RBI and RFA)</a:t>
          </a:r>
        </a:p>
      </dsp:txBody>
      <dsp:txXfrm>
        <a:off x="722644" y="1500372"/>
        <a:ext cx="1086248" cy="1086248"/>
      </dsp:txXfrm>
    </dsp:sp>
    <dsp:sp modelId="{E490428C-C35A-4840-815E-8BE5C7C0CB47}">
      <dsp:nvSpPr>
        <dsp:cNvPr id="0" name=""/>
        <dsp:cNvSpPr/>
      </dsp:nvSpPr>
      <dsp:spPr>
        <a:xfrm>
          <a:off x="1365573" y="0"/>
          <a:ext cx="1655123" cy="153618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1% Program Efficiency and Reinvestment Fund (PERF)</a:t>
          </a:r>
        </a:p>
      </dsp:txBody>
      <dsp:txXfrm>
        <a:off x="1607960" y="224969"/>
        <a:ext cx="1170349" cy="108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0.22339</cdr:x>
      <cdr:y>0.3038</cdr:y>
    </cdr:from>
    <cdr:to>
      <cdr:x>0.42634</cdr:x>
      <cdr:y>0.38393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4380" y="1097283"/>
          <a:ext cx="1493926" cy="2894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0B050"/>
              </a:solidFill>
            </a:rPr>
            <a:t>CIF</a:t>
          </a:r>
          <a:r>
            <a:rPr lang="en-US" sz="1400" b="1" baseline="0" dirty="0">
              <a:solidFill>
                <a:srgbClr val="00B050"/>
              </a:solidFill>
            </a:rPr>
            <a:t> 10yr actual</a:t>
          </a:r>
          <a:endParaRPr lang="en-US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0.1569</cdr:x>
      <cdr:y>0.6485</cdr:y>
    </cdr:from>
    <cdr:to>
      <cdr:x>0.54891</cdr:x>
      <cdr:y>0.72863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6442" y="1927212"/>
          <a:ext cx="2064845" cy="2381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70C0"/>
              </a:solidFill>
            </a:rPr>
            <a:t>NCSE </a:t>
          </a:r>
          <a:r>
            <a:rPr lang="en-US" sz="1400" b="1" baseline="0" dirty="0">
              <a:solidFill>
                <a:srgbClr val="0070C0"/>
              </a:solidFill>
            </a:rPr>
            <a:t>10yr Top Quartile</a:t>
          </a:r>
          <a:endParaRPr lang="en-US" sz="1400" b="1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0.14746</cdr:x>
      <cdr:y>0.41932</cdr:y>
    </cdr:from>
    <cdr:to>
      <cdr:x>0.30163</cdr:x>
      <cdr:y>0.76654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5539" y="1527721"/>
          <a:ext cx="863093" cy="1265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>
              <a:solidFill>
                <a:sysClr val="windowText" lastClr="000000"/>
              </a:solidFill>
            </a:rPr>
            <a:t>5.25% of 12 qtr. average</a:t>
          </a:r>
        </a:p>
      </cdr:txBody>
    </cdr:sp>
  </cdr:relSizeAnchor>
  <cdr:relSizeAnchor xmlns:cdr="http://schemas.openxmlformats.org/drawingml/2006/chartDrawing">
    <cdr:from>
      <cdr:x>0.51551</cdr:x>
      <cdr:y>0.04708</cdr:y>
    </cdr:from>
    <cdr:to>
      <cdr:x>0.51689</cdr:x>
      <cdr:y>0.63024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31A2442-F1EE-40DD-A55F-1D712D44F018}"/>
            </a:ext>
          </a:extLst>
        </cdr:cNvPr>
        <cdr:cNvCxnSpPr/>
      </cdr:nvCxnSpPr>
      <cdr:spPr>
        <a:xfrm xmlns:a="http://schemas.openxmlformats.org/drawingml/2006/main" flipV="1">
          <a:off x="4395907" y="214331"/>
          <a:ext cx="11767" cy="26551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0.56967</cdr:x>
      <cdr:y>0.32292</cdr:y>
    </cdr:from>
    <cdr:to>
      <cdr:x>0.71926</cdr:x>
      <cdr:y>0.57986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47950" y="885825"/>
          <a:ext cx="695325" cy="70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0.57033</cdr:x>
      <cdr:y>0.42103</cdr:y>
    </cdr:from>
    <cdr:to>
      <cdr:x>0.83515</cdr:x>
      <cdr:y>0.49425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71913" y="1916908"/>
          <a:ext cx="1797844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5.00% </a:t>
          </a:r>
          <a:endParaRPr lang="en-US">
            <a:solidFill>
              <a:sysClr val="windowText" lastClr="000000"/>
            </a:solidFill>
            <a:effectLst/>
          </a:endParaRPr>
        </a:p>
        <a:p xmlns:a="http://schemas.openxmlformats.org/drawingml/2006/main">
          <a:endParaRPr lang="en-US" sz="11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0.3383</cdr:x>
      <cdr:y>0.42364</cdr:y>
    </cdr:from>
    <cdr:to>
      <cdr:x>0.56781</cdr:x>
      <cdr:y>0.64134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96700" y="1928815"/>
          <a:ext cx="1558130" cy="991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5.75% </a:t>
          </a:r>
        </a:p>
      </cdr:txBody>
    </cdr:sp>
  </cdr:relSizeAnchor>
  <cdr:relSizeAnchor xmlns:cdr="http://schemas.openxmlformats.org/drawingml/2006/chartDrawing">
    <cdr:from>
      <cdr:x>0.28114</cdr:x>
      <cdr:y>0.04635</cdr:y>
    </cdr:from>
    <cdr:to>
      <cdr:x>0.28114</cdr:x>
      <cdr:y>0.71649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9B507E7E-F208-4646-8619-01C007891AC8}"/>
            </a:ext>
          </a:extLst>
        </cdr:cNvPr>
        <cdr:cNvCxnSpPr/>
      </cdr:nvCxnSpPr>
      <cdr:spPr>
        <a:xfrm xmlns:a="http://schemas.openxmlformats.org/drawingml/2006/main" flipV="1">
          <a:off x="2397331" y="211030"/>
          <a:ext cx="0" cy="30511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0.8492</cdr:x>
      <cdr:y>0.04254</cdr:y>
    </cdr:from>
    <cdr:to>
      <cdr:x>0.84939</cdr:x>
      <cdr:y>0.65377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8EB70C42-A6E2-4659-B42F-C61338C8B433}"/>
            </a:ext>
          </a:extLst>
        </cdr:cNvPr>
        <cdr:cNvCxnSpPr/>
      </cdr:nvCxnSpPr>
      <cdr:spPr>
        <a:xfrm xmlns:a="http://schemas.openxmlformats.org/drawingml/2006/main" flipV="1">
          <a:off x="7241382" y="193661"/>
          <a:ext cx="1583" cy="2782904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0.83568</cdr:x>
      <cdr:y>0.42364</cdr:y>
    </cdr:from>
    <cdr:to>
      <cdr:x>0.91384</cdr:x>
      <cdr:y>0.60201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126088" y="1928813"/>
          <a:ext cx="666491" cy="812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4.8%</a:t>
          </a:r>
          <a:endParaRPr lang="en-US" sz="11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0.29768</cdr:x>
      <cdr:y>0.66423</cdr:y>
    </cdr:from>
    <cdr:to>
      <cdr:x>0.8897</cdr:x>
      <cdr:y>0.80021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38413" y="3024190"/>
          <a:ext cx="5048249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ysClr val="windowText" lastClr="000000"/>
              </a:solidFill>
            </a:rPr>
            <a:t>2005 - 2017 used</a:t>
          </a:r>
          <a:r>
            <a:rPr lang="en-US" sz="1100" baseline="0">
              <a:solidFill>
                <a:sysClr val="windowText" lastClr="000000"/>
              </a:solidFill>
            </a:rPr>
            <a:t> 20 quarter average (calendar years) , 2018 switched to fiscal years</a:t>
          </a:r>
          <a:endParaRPr lang="en-US" sz="11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0.89642</cdr:x>
      <cdr:y>0.04254</cdr:y>
    </cdr:from>
    <cdr:to>
      <cdr:x>0.89847</cdr:x>
      <cdr:y>0.7092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C44B088D-5648-426B-BC2A-5287FF36FEC9}"/>
            </a:ext>
          </a:extLst>
        </cdr:cNvPr>
        <cdr:cNvCxnSpPr/>
      </cdr:nvCxnSpPr>
      <cdr:spPr>
        <a:xfrm xmlns:a="http://schemas.openxmlformats.org/drawingml/2006/main" flipV="1">
          <a:off x="7643981" y="193660"/>
          <a:ext cx="17480" cy="3035271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0.89388</cdr:x>
      <cdr:y>0.41841</cdr:y>
    </cdr:from>
    <cdr:to>
      <cdr:x>0.99721</cdr:x>
      <cdr:y>0.51255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622353" y="1905001"/>
          <a:ext cx="881092" cy="428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ysClr val="windowText" lastClr="000000"/>
              </a:solidFill>
            </a:rPr>
            <a:t>4.6%    4.4%</a:t>
          </a:r>
        </a:p>
      </cdr:txBody>
    </cdr:sp>
  </cdr:relSizeAnchor>
  <cdr:relSizeAnchor xmlns:cdr="http://schemas.openxmlformats.org/drawingml/2006/chartDrawing">
    <cdr:from>
      <cdr:x>0.94285</cdr:x>
      <cdr:y>0.04254</cdr:y>
    </cdr:from>
    <cdr:to>
      <cdr:x>0.9449</cdr:x>
      <cdr:y>0.7092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DA3F888B-E8FB-4EFF-8B65-B9510FAF6561}"/>
            </a:ext>
          </a:extLst>
        </cdr:cNvPr>
        <cdr:cNvCxnSpPr/>
      </cdr:nvCxnSpPr>
      <cdr:spPr>
        <a:xfrm xmlns:a="http://schemas.openxmlformats.org/drawingml/2006/main" flipV="1">
          <a:off x="8039894" y="193675"/>
          <a:ext cx="17480" cy="3035271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91FFBB21-CF02-4B80-B84E-F484E7DB714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66845321-9FC1-4FA2-8B07-9CFD2ED4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450CC041-AA85-40A2-8DDC-C2487377AE5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620250"/>
            <a:ext cx="5850835" cy="3780800"/>
          </a:xfrm>
          <a:prstGeom prst="rect">
            <a:avLst/>
          </a:prstGeom>
        </p:spPr>
        <p:txBody>
          <a:bodyPr vert="horz" lIns="94837" tIns="47418" rIns="94837" bIns="474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088E0E52-41DA-4F11-B927-0F6F333E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9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16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6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8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90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6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1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7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0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38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81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67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1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92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9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97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4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95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6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0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Included in the Resolution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E0FD-3A74-4018-9D51-7B2234CF05E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68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Included in the Resolution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E0FD-3A74-4018-9D51-7B2234CF05E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14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14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03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52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80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703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9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49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8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0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8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0E52-41DA-4F11-B927-0F6F333EA7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236-9FD0-4AC9-BF38-95344FEBC7F9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11E722-6BDF-4DB4-82A0-D4AD8EAD15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2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54E-11DD-412D-BD70-EDB202E6DE53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8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EC5-FEAD-479F-AEF6-8517392CCD19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F104-15A8-4374-A697-A9C96F254174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900" y="64611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11E722-6BDF-4DB4-82A0-D4AD8EAD15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3CB8-6828-4DDF-8501-8E013324F285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8115-A924-40B1-AE14-6765383A62DA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04A-AC9F-4B1C-98AB-DBCF46AA7D16}" type="datetime1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1D20-0581-4620-A4BE-46A991BA3F82}" type="datetime1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2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535F-DB2A-4EA9-A58F-203429B0D0BF}" type="datetime1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0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3A65-0937-42C0-B92C-009EF71B6865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07B1-C764-4E47-8387-C7776690A7DA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2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5307-BC88-417A-97B9-584A5866890C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E722-6BDF-4DB4-82A0-D4AD8EAD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ctlr.msu.edu/download/mbp/ex5GeneralFund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ga.msu.edu/PL/Portal/95/20192020FringeBenefitsforSponsoredProjec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b.msu.edu/functions/budget/documents/OCCIpolicy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b.msu.edu/functions/budget/documents/IDCpolicy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b.msu.edu/functions/budget/planning-analytics-resources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deppong@msu.edu" TargetMode="External"/><Relationship Id="rId13" Type="http://schemas.openxmlformats.org/officeDocument/2006/relationships/hyperlink" Target="mailto:burtkara@provost.msu.edu" TargetMode="External"/><Relationship Id="rId18" Type="http://schemas.openxmlformats.org/officeDocument/2006/relationships/hyperlink" Target="mailto:cshellma@msu.edu" TargetMode="External"/><Relationship Id="rId3" Type="http://schemas.openxmlformats.org/officeDocument/2006/relationships/image" Target="../media/image2.gif"/><Relationship Id="rId7" Type="http://schemas.openxmlformats.org/officeDocument/2006/relationships/hyperlink" Target="mailto:cantwellb@msu.edu" TargetMode="External"/><Relationship Id="rId12" Type="http://schemas.openxmlformats.org/officeDocument/2006/relationships/hyperlink" Target="mailto:gullive5@cltr.msu.edu" TargetMode="External"/><Relationship Id="rId17" Type="http://schemas.openxmlformats.org/officeDocument/2006/relationships/hyperlink" Target="mailto:buddlewi@msu.edu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mailto:thebeau@ms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anzb@opb.msu.edu" TargetMode="External"/><Relationship Id="rId11" Type="http://schemas.openxmlformats.org/officeDocument/2006/relationships/hyperlink" Target="mailto:farrkat1@osp.msu.edu" TargetMode="External"/><Relationship Id="rId5" Type="http://schemas.openxmlformats.org/officeDocument/2006/relationships/hyperlink" Target="mailto:john1096@msu.edu" TargetMode="External"/><Relationship Id="rId15" Type="http://schemas.openxmlformats.org/officeDocument/2006/relationships/hyperlink" Target="mailto:RYAUCH@HR.MSU.EDU" TargetMode="External"/><Relationship Id="rId10" Type="http://schemas.openxmlformats.org/officeDocument/2006/relationships/hyperlink" Target="mailto:hunerti@msu.edu" TargetMode="External"/><Relationship Id="rId19" Type="http://schemas.openxmlformats.org/officeDocument/2006/relationships/hyperlink" Target="mailto:walthe19@msu.edu" TargetMode="External"/><Relationship Id="rId4" Type="http://schemas.openxmlformats.org/officeDocument/2006/relationships/hyperlink" Target="mailto:Byelich@msu.edu" TargetMode="External"/><Relationship Id="rId9" Type="http://schemas.openxmlformats.org/officeDocument/2006/relationships/hyperlink" Target="mailto:THELEN43@CTLR.MSU.EDU" TargetMode="External"/><Relationship Id="rId14" Type="http://schemas.openxmlformats.org/officeDocument/2006/relationships/hyperlink" Target="mailto:pedawi@cga.msu.edu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fm.msu.edu/_files/docs/Spending_Policy_History_2021.pdf" TargetMode="External"/><Relationship Id="rId4" Type="http://schemas.openxmlformats.org/officeDocument/2006/relationships/image" Target="../media/image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hyperlink" Target="https://opb.msu.edu/functions/institution/pp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b.msu.edu/functions/budget/planning-analytics-resources.html" TargetMode="External"/><Relationship Id="rId5" Type="http://schemas.openxmlformats.org/officeDocument/2006/relationships/hyperlink" Target="https://opb.msu.edu/functions/budget/planning-process-and-policies.html" TargetMode="External"/><Relationship Id="rId4" Type="http://schemas.openxmlformats.org/officeDocument/2006/relationships/hyperlink" Target="http://ctlr.msu.edu/combp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hr.msu.edu/ua/index.asp" TargetMode="External"/><Relationship Id="rId3" Type="http://schemas.openxmlformats.org/officeDocument/2006/relationships/hyperlink" Target="http://www.ebs.msu.edu/" TargetMode="External"/><Relationship Id="rId7" Type="http://schemas.openxmlformats.org/officeDocument/2006/relationships/hyperlink" Target="https://ctlr.msu.edu/combp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ga.msu.edu/PL/Accounting/AE2/AE2.aspx#Detail" TargetMode="External"/><Relationship Id="rId5" Type="http://schemas.openxmlformats.org/officeDocument/2006/relationships/hyperlink" Target="https://opb.msu.edu/functions/institution/pps.html" TargetMode="External"/><Relationship Id="rId4" Type="http://schemas.openxmlformats.org/officeDocument/2006/relationships/hyperlink" Target="https://opb.msu.edu/functions/institution/index.html" TargetMode="External"/><Relationship Id="rId9" Type="http://schemas.openxmlformats.org/officeDocument/2006/relationships/hyperlink" Target="https://opb.msu.edu/functions/budget/index.html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deppong@msu.edu" TargetMode="External"/><Relationship Id="rId13" Type="http://schemas.openxmlformats.org/officeDocument/2006/relationships/hyperlink" Target="mailto:burtkara@provost.msu.edu" TargetMode="External"/><Relationship Id="rId18" Type="http://schemas.openxmlformats.org/officeDocument/2006/relationships/hyperlink" Target="mailto:cshellma@msu.edu" TargetMode="External"/><Relationship Id="rId3" Type="http://schemas.openxmlformats.org/officeDocument/2006/relationships/image" Target="../media/image2.gif"/><Relationship Id="rId7" Type="http://schemas.openxmlformats.org/officeDocument/2006/relationships/hyperlink" Target="mailto:cantwellb@msu.edu" TargetMode="External"/><Relationship Id="rId12" Type="http://schemas.openxmlformats.org/officeDocument/2006/relationships/hyperlink" Target="mailto:gullive5@cltr.msu.edu" TargetMode="External"/><Relationship Id="rId17" Type="http://schemas.openxmlformats.org/officeDocument/2006/relationships/hyperlink" Target="mailto:buddlewi@msu.edu" TargetMode="External"/><Relationship Id="rId2" Type="http://schemas.openxmlformats.org/officeDocument/2006/relationships/notesSlide" Target="../notesSlides/notesSlide40.xml"/><Relationship Id="rId16" Type="http://schemas.openxmlformats.org/officeDocument/2006/relationships/hyperlink" Target="mailto:thebeau@ms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anzb@opb.msu.edu" TargetMode="External"/><Relationship Id="rId11" Type="http://schemas.openxmlformats.org/officeDocument/2006/relationships/hyperlink" Target="mailto:farrkat1@osp.msu.edu" TargetMode="External"/><Relationship Id="rId5" Type="http://schemas.openxmlformats.org/officeDocument/2006/relationships/hyperlink" Target="mailto:john1096@msu.edu" TargetMode="External"/><Relationship Id="rId15" Type="http://schemas.openxmlformats.org/officeDocument/2006/relationships/hyperlink" Target="mailto:RYAUCH@HR.MSU.EDU" TargetMode="External"/><Relationship Id="rId10" Type="http://schemas.openxmlformats.org/officeDocument/2006/relationships/hyperlink" Target="mailto:hunerti@msu.edu" TargetMode="External"/><Relationship Id="rId19" Type="http://schemas.openxmlformats.org/officeDocument/2006/relationships/hyperlink" Target="mailto:walthe19@msu.edu" TargetMode="External"/><Relationship Id="rId4" Type="http://schemas.openxmlformats.org/officeDocument/2006/relationships/hyperlink" Target="mailto:Byelich@msu.edu" TargetMode="External"/><Relationship Id="rId9" Type="http://schemas.openxmlformats.org/officeDocument/2006/relationships/hyperlink" Target="mailto:THELEN43@CTLR.MSU.EDU" TargetMode="External"/><Relationship Id="rId14" Type="http://schemas.openxmlformats.org/officeDocument/2006/relationships/hyperlink" Target="mailto:pedawi@cga.msu.edu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54" y="136741"/>
            <a:ext cx="11880444" cy="6562639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6702" y="791403"/>
            <a:ext cx="7987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Michigan State University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Budget &amp; Finance Basics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September 10, 2020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054" y="3312367"/>
            <a:ext cx="11880444" cy="363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1638" y="4521026"/>
            <a:ext cx="7987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Brent Johnston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University Budget Officer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Office of Budget, Planning, and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8" y="461015"/>
            <a:ext cx="2415101" cy="24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 Financial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75776"/>
            <a:ext cx="268157" cy="309002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1033980" y="1163473"/>
          <a:ext cx="6781110" cy="473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1563069"/>
            <a:ext cx="1284386" cy="50714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/>
              <a:t>General Fund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7365" y="1563069"/>
            <a:ext cx="914400" cy="353145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600" dirty="0"/>
              <a:t>$1.50B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75623" y="2841181"/>
            <a:ext cx="803165" cy="353145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600" dirty="0"/>
              <a:t>$0.80B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26718" y="1567720"/>
            <a:ext cx="707464" cy="353145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BOT approved each June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15" y="2764181"/>
            <a:ext cx="1226890" cy="50714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/>
              <a:t>Expendable Restricted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748" y="4072288"/>
            <a:ext cx="1226890" cy="50714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/>
              <a:t>Auxiliary Activities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496" y="5442596"/>
            <a:ext cx="1226890" cy="29124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/>
              <a:t>Designated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85944" y="1124740"/>
            <a:ext cx="914400" cy="353145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b="1" u="sng" dirty="0"/>
              <a:t>Amount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12594" y="2560008"/>
            <a:ext cx="2659224" cy="5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BOT approved grant-by-grant as received, endowment by spending policy – MSUE/</a:t>
            </a:r>
            <a:r>
              <a:rPr lang="en-US" sz="1400" dirty="0" err="1"/>
              <a:t>AgBio</a:t>
            </a:r>
            <a:r>
              <a:rPr lang="en-US" sz="1400" dirty="0"/>
              <a:t> each June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5623" y="4028469"/>
            <a:ext cx="803165" cy="353145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600" dirty="0"/>
              <a:t>$0.45B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78902" y="3972514"/>
            <a:ext cx="1726607" cy="5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Athletics BOT approved each June, RHS each April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5623" y="5394505"/>
            <a:ext cx="803165" cy="353145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600" dirty="0"/>
              <a:t>$0.30B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17146" y="5341370"/>
            <a:ext cx="1726607" cy="5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Clinical and fee-for-service operations differentially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53792" y="1791972"/>
            <a:ext cx="4674888" cy="5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Includes major instructional and administrative activities of the university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3792" y="3106258"/>
            <a:ext cx="3772338" cy="5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Includes sponsored activities and restricted endowment and gift accounts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53792" y="4381614"/>
            <a:ext cx="3054314" cy="5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Comprised primarily of Residential &amp; Hospitality services and Athletics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3792" y="5656970"/>
            <a:ext cx="3474192" cy="5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Comprised primarily of clinical operations and other activities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8054" y="6162353"/>
            <a:ext cx="3580760" cy="288343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100" dirty="0"/>
              <a:t>All funds activities also include the student loan, endowment (principal), plant fund, and retirement and insurance funds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85005" y="1124739"/>
            <a:ext cx="914400" cy="353145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b="1" u="sng" dirty="0"/>
              <a:t>Review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28054" y="747273"/>
            <a:ext cx="7376524" cy="45434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4F3B"/>
                </a:solidFill>
                <a:latin typeface="+mn-lt"/>
              </a:rPr>
              <a:t>Significant All Funds Activities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79104" y="6451309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Budget &amp; Finance Basics</a:t>
            </a:r>
          </a:p>
        </p:txBody>
      </p:sp>
    </p:spTree>
    <p:extLst>
      <p:ext uri="{BB962C8B-B14F-4D97-AF65-F5344CB8AC3E}">
        <p14:creationId xmlns:p14="http://schemas.microsoft.com/office/powerpoint/2010/main" val="384212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53745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75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Fund Structure Overview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87AF0722-EBE8-49E6-9EB3-38BD2A657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4" y="1301696"/>
            <a:ext cx="11855117" cy="4007784"/>
          </a:xfrm>
        </p:spPr>
        <p:txBody>
          <a:bodyPr>
            <a:noAutofit/>
          </a:bodyPr>
          <a:lstStyle/>
          <a:p>
            <a:pPr algn="l"/>
            <a:r>
              <a:rPr lang="en-US" sz="1800" b="1" u="sng" dirty="0">
                <a:solidFill>
                  <a:srgbClr val="18453B"/>
                </a:solidFill>
              </a:rPr>
              <a:t>Current Funds: </a:t>
            </a:r>
          </a:p>
          <a:p>
            <a:pPr marL="151287" indent="-151287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</a:rPr>
              <a:t>General Fund</a:t>
            </a:r>
            <a:r>
              <a:rPr lang="en-US" sz="1600" dirty="0">
                <a:solidFill>
                  <a:srgbClr val="595959"/>
                </a:solidFill>
              </a:rPr>
              <a:t> – unrestricted operating funds that are budgeted and allocated for the general operations of a unit/department. </a:t>
            </a:r>
          </a:p>
          <a:p>
            <a:pPr marL="151287" indent="-151287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</a:rPr>
              <a:t>Designated Fund </a:t>
            </a:r>
            <a:r>
              <a:rPr lang="en-US" sz="1600" dirty="0">
                <a:solidFill>
                  <a:srgbClr val="595959"/>
                </a:solidFill>
              </a:rPr>
              <a:t>– unrestricted self-supporting activities (activities generally include an instructional, research, or public service component) that furnish goods or services to the campus community and/or the general public for a fee</a:t>
            </a:r>
          </a:p>
          <a:p>
            <a:pPr marL="151287" indent="-151287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</a:rPr>
              <a:t>Auxiliary Fund </a:t>
            </a:r>
            <a:r>
              <a:rPr lang="en-US" sz="1600" dirty="0">
                <a:solidFill>
                  <a:srgbClr val="595959"/>
                </a:solidFill>
              </a:rPr>
              <a:t>– unrestricted self-supporting activities (activities that generally lack an instruction, research, or public service component) that furnish goods or services to the campus community and/or the general public for a fee </a:t>
            </a:r>
          </a:p>
          <a:p>
            <a:pPr marL="151287" indent="-151287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</a:rPr>
              <a:t>Expendable Restricted Fund </a:t>
            </a:r>
            <a:r>
              <a:rPr lang="en-US" sz="1600" dirty="0">
                <a:solidFill>
                  <a:srgbClr val="595959"/>
                </a:solidFill>
              </a:rPr>
              <a:t>– restricted funding for sponsored projects/programs or current gift revenue and endowment income spending accounts restricted for specific use.</a:t>
            </a:r>
          </a:p>
          <a:p>
            <a:pPr algn="l"/>
            <a:r>
              <a:rPr lang="en-US" sz="1800" b="1" u="sng" dirty="0">
                <a:solidFill>
                  <a:srgbClr val="18453B"/>
                </a:solidFill>
              </a:rPr>
              <a:t>Non-current Funds: </a:t>
            </a:r>
          </a:p>
          <a:p>
            <a:pPr marL="151287" indent="-151287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</a:rPr>
              <a:t>Endowment Fund </a:t>
            </a:r>
            <a:r>
              <a:rPr lang="en-US" sz="1600" dirty="0">
                <a:solidFill>
                  <a:srgbClr val="595959"/>
                </a:solidFill>
              </a:rPr>
              <a:t>– unrestricted or restricted funds invested "in perpetuity" of which only a portion of the market value is distributed each year for spending (i.e. spending policy distributions).</a:t>
            </a:r>
          </a:p>
          <a:p>
            <a:pPr marL="151287" indent="-151287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</a:rPr>
              <a:t>Plant Fund </a:t>
            </a:r>
            <a:r>
              <a:rPr lang="en-US" sz="1600" dirty="0">
                <a:solidFill>
                  <a:srgbClr val="595959"/>
                </a:solidFill>
              </a:rPr>
              <a:t>– unrestricted or restricted funds used for purchasing, maintaining and recording of the University’s property, plant, and equipment.</a:t>
            </a:r>
          </a:p>
          <a:p>
            <a:pPr marL="151287" indent="-151287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</a:rPr>
              <a:t>Student Loan Fund </a:t>
            </a:r>
            <a:r>
              <a:rPr lang="en-US" sz="1600" dirty="0">
                <a:solidFill>
                  <a:srgbClr val="595959"/>
                </a:solidFill>
              </a:rPr>
              <a:t>– unrestricted or restricted funds used for the administration of student loan fund programs (For Central Use Only).</a:t>
            </a:r>
          </a:p>
          <a:p>
            <a:pPr marL="151287" indent="-151287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</a:rPr>
              <a:t>Retirement &amp; Insurance Fund </a:t>
            </a:r>
            <a:r>
              <a:rPr lang="en-US" sz="1600" dirty="0">
                <a:solidFill>
                  <a:srgbClr val="595959"/>
                </a:solidFill>
              </a:rPr>
              <a:t>– unrestricted funds invested and used for various self-insured retirement and insurance programs (For Central Use Only).</a:t>
            </a:r>
          </a:p>
          <a:p>
            <a:pPr marL="151287" indent="-151287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</a:rPr>
              <a:t>Agency Fund </a:t>
            </a:r>
            <a:r>
              <a:rPr lang="en-US" sz="1600" dirty="0">
                <a:solidFill>
                  <a:srgbClr val="595959"/>
                </a:solidFill>
              </a:rPr>
              <a:t>– funds on deposit at MSU and managed by University employees, but to which MSU does not have any legal ownership. </a:t>
            </a:r>
          </a:p>
        </p:txBody>
      </p:sp>
    </p:spTree>
    <p:extLst>
      <p:ext uri="{BB962C8B-B14F-4D97-AF65-F5344CB8AC3E}">
        <p14:creationId xmlns:p14="http://schemas.microsoft.com/office/powerpoint/2010/main" val="133045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647F-55BC-4EDD-9682-CFE31C3CE5AC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06710" y="2802273"/>
            <a:ext cx="1684421" cy="1604212"/>
            <a:chOff x="2882154" y="-267285"/>
            <a:chExt cx="2070535" cy="2062812"/>
          </a:xfrm>
        </p:grpSpPr>
        <p:sp>
          <p:nvSpPr>
            <p:cNvPr id="9" name="Oval 8"/>
            <p:cNvSpPr/>
            <p:nvPr/>
          </p:nvSpPr>
          <p:spPr>
            <a:xfrm>
              <a:off x="2882154" y="-267285"/>
              <a:ext cx="2070535" cy="2062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 txBox="1"/>
            <p:nvPr/>
          </p:nvSpPr>
          <p:spPr>
            <a:xfrm>
              <a:off x="3185377" y="34807"/>
              <a:ext cx="1464089" cy="145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/>
                <a:t>General Fund:</a:t>
              </a:r>
              <a:endParaRPr lang="en-US" sz="1400" b="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53733" y="2856185"/>
            <a:ext cx="1676267" cy="1496388"/>
            <a:chOff x="4769661" y="1199659"/>
            <a:chExt cx="2070535" cy="2062812"/>
          </a:xfrm>
        </p:grpSpPr>
        <p:sp>
          <p:nvSpPr>
            <p:cNvPr id="18" name="Oval 17"/>
            <p:cNvSpPr/>
            <p:nvPr/>
          </p:nvSpPr>
          <p:spPr>
            <a:xfrm>
              <a:off x="4769661" y="1199659"/>
              <a:ext cx="2070535" cy="2062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/>
            <p:cNvSpPr txBox="1"/>
            <p:nvPr/>
          </p:nvSpPr>
          <p:spPr>
            <a:xfrm>
              <a:off x="5072884" y="1501751"/>
              <a:ext cx="1464089" cy="145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/>
                <a:t>Designated Fund:</a:t>
              </a:r>
              <a:endParaRPr lang="en-US" sz="1500" b="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62849" y="1102964"/>
            <a:ext cx="1658384" cy="1496388"/>
            <a:chOff x="2939163" y="2787044"/>
            <a:chExt cx="2070535" cy="2062812"/>
          </a:xfrm>
        </p:grpSpPr>
        <p:sp>
          <p:nvSpPr>
            <p:cNvPr id="16" name="Oval 15"/>
            <p:cNvSpPr/>
            <p:nvPr/>
          </p:nvSpPr>
          <p:spPr>
            <a:xfrm>
              <a:off x="2939163" y="2787044"/>
              <a:ext cx="2070535" cy="2062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6"/>
            <p:cNvSpPr txBox="1"/>
            <p:nvPr/>
          </p:nvSpPr>
          <p:spPr>
            <a:xfrm>
              <a:off x="3242386" y="3089136"/>
              <a:ext cx="1464089" cy="145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/>
                <a:t>Auxiliary Fund:</a:t>
              </a:r>
              <a:endParaRPr lang="en-US" sz="1500" b="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1075" y="4859962"/>
            <a:ext cx="1658384" cy="1496388"/>
            <a:chOff x="1058228" y="1176857"/>
            <a:chExt cx="2070535" cy="2062812"/>
          </a:xfrm>
        </p:grpSpPr>
        <p:sp>
          <p:nvSpPr>
            <p:cNvPr id="14" name="Oval 13"/>
            <p:cNvSpPr/>
            <p:nvPr/>
          </p:nvSpPr>
          <p:spPr>
            <a:xfrm>
              <a:off x="1058228" y="1176857"/>
              <a:ext cx="2070535" cy="2062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8"/>
            <p:cNvSpPr txBox="1"/>
            <p:nvPr/>
          </p:nvSpPr>
          <p:spPr>
            <a:xfrm>
              <a:off x="1361451" y="1478949"/>
              <a:ext cx="1464089" cy="145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/>
                <a:t>Expendable Restricted:</a:t>
              </a:r>
              <a:endParaRPr lang="en-US" sz="1500" b="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7527" y="2737483"/>
            <a:ext cx="1658384" cy="1602641"/>
            <a:chOff x="2939163" y="2787044"/>
            <a:chExt cx="2070535" cy="206281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2939163" y="2787044"/>
              <a:ext cx="2070535" cy="206281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6"/>
            <p:cNvSpPr txBox="1"/>
            <p:nvPr/>
          </p:nvSpPr>
          <p:spPr>
            <a:xfrm>
              <a:off x="3242386" y="3089136"/>
              <a:ext cx="1464089" cy="14586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/>
                <a:t>Plant fund</a:t>
              </a:r>
              <a:endParaRPr lang="en-US" sz="1500" b="0" kern="1200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 flipV="1">
            <a:off x="2032423" y="3361621"/>
            <a:ext cx="3163147" cy="9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37851" y="3833669"/>
            <a:ext cx="3084574" cy="14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1480" y="2710892"/>
            <a:ext cx="257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 approved project/reserve account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10706" y="3854015"/>
            <a:ext cx="2574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Rarely, should project be complete and overfunded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161348" y="4398054"/>
            <a:ext cx="1" cy="563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832862" y="4390696"/>
            <a:ext cx="10681" cy="556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29833" y="4467966"/>
            <a:ext cx="61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20733" y="4490630"/>
            <a:ext cx="52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6742972" y="3390915"/>
            <a:ext cx="3010761" cy="14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766249" y="3835064"/>
            <a:ext cx="3084574" cy="14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01964" y="3842338"/>
            <a:ext cx="257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Rarely – GF solution preferred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21157" y="3047575"/>
            <a:ext cx="257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Rarely – with approval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161348" y="2337383"/>
            <a:ext cx="1" cy="563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832862" y="2330025"/>
            <a:ext cx="10681" cy="556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129833" y="2481770"/>
            <a:ext cx="61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12206" y="2276187"/>
            <a:ext cx="223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yes, though uncommon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C16D68-27D2-4273-A483-5FD6064FD9CD}"/>
              </a:ext>
            </a:extLst>
          </p:cNvPr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C34504-722E-4150-A908-CD32E8A5128B}"/>
              </a:ext>
            </a:extLst>
          </p:cNvPr>
          <p:cNvSpPr/>
          <p:nvPr/>
        </p:nvSpPr>
        <p:spPr>
          <a:xfrm>
            <a:off x="128054" y="179467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en-US" b="1" dirty="0"/>
              <a:t> Financial Structure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9DFB7BD-F21D-49B8-B601-B6BB756BC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30239"/>
            <a:ext cx="268157" cy="30900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2812538-A6ED-4EA3-B9BB-24C215189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50084"/>
            <a:ext cx="268157" cy="3090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4AF16CD-ADF9-41FD-9FAD-B59D59A690C8}"/>
              </a:ext>
            </a:extLst>
          </p:cNvPr>
          <p:cNvSpPr txBox="1"/>
          <p:nvPr/>
        </p:nvSpPr>
        <p:spPr>
          <a:xfrm>
            <a:off x="379104" y="6451309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Budget &amp; Finance Basics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0C559F6-488D-4D85-8CD6-BA5EB996AE65}"/>
              </a:ext>
            </a:extLst>
          </p:cNvPr>
          <p:cNvSpPr txBox="1">
            <a:spLocks/>
          </p:cNvSpPr>
          <p:nvPr/>
        </p:nvSpPr>
        <p:spPr>
          <a:xfrm>
            <a:off x="245026" y="625850"/>
            <a:ext cx="11118444" cy="5987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  <a:latin typeface="+mn-lt"/>
              </a:rPr>
              <a:t>Fund-to-Fund Transactions</a:t>
            </a:r>
            <a:endParaRPr lang="en-US" sz="3600" b="1" dirty="0">
              <a:solidFill>
                <a:srgbClr val="004F3B"/>
              </a:solidFill>
              <a:latin typeface="+mn-lt"/>
            </a:endParaRPr>
          </a:p>
        </p:txBody>
      </p:sp>
      <p:sp>
        <p:nvSpPr>
          <p:cNvPr id="46" name="Slide Number Placeholder 7">
            <a:extLst>
              <a:ext uri="{FF2B5EF4-FFF2-40B4-BE49-F238E27FC236}">
                <a16:creationId xmlns:a16="http://schemas.microsoft.com/office/drawing/2014/main" id="{D7297759-96B0-448F-9AA9-DCF73C73EAE6}"/>
              </a:ext>
            </a:extLst>
          </p:cNvPr>
          <p:cNvSpPr txBox="1">
            <a:spLocks/>
          </p:cNvSpPr>
          <p:nvPr/>
        </p:nvSpPr>
        <p:spPr>
          <a:xfrm>
            <a:off x="8901404" y="6432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11E722-6BDF-4DB4-82A0-D4AD8EAD157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204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75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Sub-Fund Overview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DFF2D6-DFE9-4E16-9874-3E424191A284}"/>
              </a:ext>
            </a:extLst>
          </p:cNvPr>
          <p:cNvSpPr txBox="1">
            <a:spLocks/>
          </p:cNvSpPr>
          <p:nvPr/>
        </p:nvSpPr>
        <p:spPr>
          <a:xfrm>
            <a:off x="128054" y="1482790"/>
            <a:ext cx="11749621" cy="432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Sub-funds delineate Funds to group accounts with similar activities.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Sub-funds begin with the first letter of the Fund.</a:t>
            </a:r>
          </a:p>
          <a:p>
            <a:pPr algn="l"/>
            <a:r>
              <a:rPr lang="en-US" sz="2000" b="1" u="sng" dirty="0">
                <a:solidFill>
                  <a:srgbClr val="18453B"/>
                </a:solidFill>
              </a:rPr>
              <a:t>Common sub-funds: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GA – General Fund Operations</a:t>
            </a:r>
            <a:r>
              <a:rPr lang="en-US" sz="1800" dirty="0"/>
              <a:t>: Accounts for day-to-day operations of university departments.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GE – General Fund </a:t>
            </a:r>
            <a:r>
              <a:rPr lang="en-US" sz="1800" dirty="0"/>
              <a:t>Startups – Faculty: Accounts for faculty startup agreements.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DS – Designated Operations </a:t>
            </a:r>
            <a:r>
              <a:rPr lang="en-US" sz="1800" dirty="0"/>
              <a:t>(Self-Supporting): Accounts for activities generally having instruction, research, or public service components (conferences, seminars, medical services, etc.).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RC/RG – Expendable Restricted Contracts and Grants</a:t>
            </a:r>
            <a:r>
              <a:rPr lang="en-US" sz="1800" dirty="0"/>
              <a:t>: Accounts for sponsored project/program activities where the university is granted funds.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RN – Expendable Restricted Gifts</a:t>
            </a:r>
            <a:r>
              <a:rPr lang="en-US" sz="1800" dirty="0"/>
              <a:t>: Accounts for restricted gifts where the donor has specified how the funds must be spent.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XT – Auxiliary Other</a:t>
            </a:r>
            <a:r>
              <a:rPr lang="en-US" sz="1800" dirty="0"/>
              <a:t>: Accounts for self-supporting and fee for services activities that provide goods or services to the campus community and general public, but lacks the instruction, research, or public service components.</a:t>
            </a:r>
          </a:p>
          <a:p>
            <a:pPr algn="l"/>
            <a:r>
              <a:rPr lang="en-US" sz="1800" dirty="0"/>
              <a:t>		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660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75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Account and Transaction Elements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3248D8-FDCA-4EBB-9FFA-23EE7A412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13824"/>
              </p:ext>
            </p:extLst>
          </p:nvPr>
        </p:nvGraphicFramePr>
        <p:xfrm>
          <a:off x="128054" y="1237377"/>
          <a:ext cx="5510746" cy="531512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79758">
                  <a:extLst>
                    <a:ext uri="{9D8B030D-6E8A-4147-A177-3AD203B41FA5}">
                      <a16:colId xmlns:a16="http://schemas.microsoft.com/office/drawing/2014/main" val="2433530359"/>
                    </a:ext>
                  </a:extLst>
                </a:gridCol>
                <a:gridCol w="2730988">
                  <a:extLst>
                    <a:ext uri="{9D8B030D-6E8A-4147-A177-3AD203B41FA5}">
                      <a16:colId xmlns:a16="http://schemas.microsoft.com/office/drawing/2014/main" val="3250674780"/>
                    </a:ext>
                  </a:extLst>
                </a:gridCol>
              </a:tblGrid>
              <a:tr h="6731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 Attributes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499307"/>
                  </a:ext>
                </a:extLst>
              </a:tr>
              <a:tr h="2089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303832"/>
                  </a:ext>
                </a:extLst>
              </a:tr>
              <a:tr h="195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Centrally Controlled</a:t>
                      </a:r>
                      <a:endParaRPr lang="en-US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Unit Controlled</a:t>
                      </a:r>
                      <a:endParaRPr lang="en-US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418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Campus Code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RC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Organization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Fund Group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Sub-Fund Group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Account Number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Account Type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Category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Higher Ed Function Code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Source of Funds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Fiscal Officer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Account Supervisor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Account Manager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Account Expiration Date</a:t>
                      </a:r>
                      <a:endParaRPr lang="en-US" sz="1600" dirty="0">
                        <a:effectLst/>
                      </a:endParaRPr>
                    </a:p>
                    <a:p>
                      <a:pPr marL="10033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Mission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Program/Initiative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Use of Funds Code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Sub-Account Number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Financial Reporting Code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64431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2396815-AD45-4428-9208-0B9848C66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43732"/>
              </p:ext>
            </p:extLst>
          </p:nvPr>
        </p:nvGraphicFramePr>
        <p:xfrm>
          <a:off x="6224054" y="1237377"/>
          <a:ext cx="5701246" cy="44714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53085">
                  <a:extLst>
                    <a:ext uri="{9D8B030D-6E8A-4147-A177-3AD203B41FA5}">
                      <a16:colId xmlns:a16="http://schemas.microsoft.com/office/drawing/2014/main" val="3175138749"/>
                    </a:ext>
                  </a:extLst>
                </a:gridCol>
                <a:gridCol w="2948161">
                  <a:extLst>
                    <a:ext uri="{9D8B030D-6E8A-4147-A177-3AD203B41FA5}">
                      <a16:colId xmlns:a16="http://schemas.microsoft.com/office/drawing/2014/main" val="299585752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u="sng" dirty="0"/>
                        <a:t>Transaction Attributes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55779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endParaRPr lang="en-US" sz="1050" b="1" u="sng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17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Centrally Controlled</a:t>
                      </a:r>
                      <a:endParaRPr lang="en-U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Unit Controlled</a:t>
                      </a:r>
                      <a:endParaRPr lang="en-U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77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Document Number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Chart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Account Number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Object Code</a:t>
                      </a:r>
                      <a:endParaRPr lang="en-US" sz="18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Object Level</a:t>
                      </a:r>
                      <a:endParaRPr lang="en-US" sz="18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Object Sub-Type</a:t>
                      </a:r>
                      <a:endParaRPr lang="en-US" sz="18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Object Consolidation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Reference Origin Code</a:t>
                      </a:r>
                      <a:endParaRPr lang="en-US" sz="1800" dirty="0">
                        <a:effectLst/>
                      </a:endParaRPr>
                    </a:p>
                    <a:p>
                      <a:pPr marL="1041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Sub-Object Code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Project</a:t>
                      </a:r>
                      <a:endParaRPr lang="en-US" sz="18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Project </a:t>
                      </a:r>
                      <a:r>
                        <a:rPr lang="en-US" sz="2000" dirty="0" err="1">
                          <a:effectLst/>
                        </a:rPr>
                        <a:t>Mgr</a:t>
                      </a:r>
                      <a:r>
                        <a:rPr lang="en-US" sz="2000" dirty="0">
                          <a:effectLst/>
                        </a:rPr>
                        <a:t> principal name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Org Ref ID (Text)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Line Description (Text)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587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5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75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General Fund Account Structure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51C9A309-A279-481C-B58E-412FBB78E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740898"/>
              </p:ext>
            </p:extLst>
          </p:nvPr>
        </p:nvGraphicFramePr>
        <p:xfrm>
          <a:off x="2172125" y="1637328"/>
          <a:ext cx="8019625" cy="428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5091AD2-FBDB-4C8E-A8BE-F1E3E3CF6983}"/>
              </a:ext>
            </a:extLst>
          </p:cNvPr>
          <p:cNvSpPr/>
          <p:nvPr/>
        </p:nvSpPr>
        <p:spPr>
          <a:xfrm>
            <a:off x="128336" y="4900236"/>
            <a:ext cx="2999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Manual of Business Procedures: </a:t>
            </a:r>
            <a:r>
              <a:rPr lang="en-US" sz="1600" dirty="0">
                <a:hlinkClick r:id="rId9"/>
              </a:rPr>
              <a:t>https://ctlr.msu.edu/download/mbp/ex5GeneralFund.pdf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46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6816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General Fund Transactions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DC53BE-A05F-432E-B783-F14D55C84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82270"/>
              </p:ext>
            </p:extLst>
          </p:nvPr>
        </p:nvGraphicFramePr>
        <p:xfrm>
          <a:off x="245026" y="1203731"/>
          <a:ext cx="11553823" cy="512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9175">
                  <a:extLst>
                    <a:ext uri="{9D8B030D-6E8A-4147-A177-3AD203B41FA5}">
                      <a16:colId xmlns:a16="http://schemas.microsoft.com/office/drawing/2014/main" val="2935702779"/>
                    </a:ext>
                  </a:extLst>
                </a:gridCol>
                <a:gridCol w="940783">
                  <a:extLst>
                    <a:ext uri="{9D8B030D-6E8A-4147-A177-3AD203B41FA5}">
                      <a16:colId xmlns:a16="http://schemas.microsoft.com/office/drawing/2014/main" val="4219270995"/>
                    </a:ext>
                  </a:extLst>
                </a:gridCol>
                <a:gridCol w="872783">
                  <a:extLst>
                    <a:ext uri="{9D8B030D-6E8A-4147-A177-3AD203B41FA5}">
                      <a16:colId xmlns:a16="http://schemas.microsoft.com/office/drawing/2014/main" val="3541906845"/>
                    </a:ext>
                  </a:extLst>
                </a:gridCol>
                <a:gridCol w="1250529">
                  <a:extLst>
                    <a:ext uri="{9D8B030D-6E8A-4147-A177-3AD203B41FA5}">
                      <a16:colId xmlns:a16="http://schemas.microsoft.com/office/drawing/2014/main" val="2746170040"/>
                    </a:ext>
                  </a:extLst>
                </a:gridCol>
                <a:gridCol w="2369257">
                  <a:extLst>
                    <a:ext uri="{9D8B030D-6E8A-4147-A177-3AD203B41FA5}">
                      <a16:colId xmlns:a16="http://schemas.microsoft.com/office/drawing/2014/main" val="1243922534"/>
                    </a:ext>
                  </a:extLst>
                </a:gridCol>
                <a:gridCol w="1599819">
                  <a:extLst>
                    <a:ext uri="{9D8B030D-6E8A-4147-A177-3AD203B41FA5}">
                      <a16:colId xmlns:a16="http://schemas.microsoft.com/office/drawing/2014/main" val="504089229"/>
                    </a:ext>
                  </a:extLst>
                </a:gridCol>
                <a:gridCol w="1073827">
                  <a:extLst>
                    <a:ext uri="{9D8B030D-6E8A-4147-A177-3AD203B41FA5}">
                      <a16:colId xmlns:a16="http://schemas.microsoft.com/office/drawing/2014/main" val="2959892500"/>
                    </a:ext>
                  </a:extLst>
                </a:gridCol>
                <a:gridCol w="2147650">
                  <a:extLst>
                    <a:ext uri="{9D8B030D-6E8A-4147-A177-3AD203B41FA5}">
                      <a16:colId xmlns:a16="http://schemas.microsoft.com/office/drawing/2014/main" val="574250091"/>
                    </a:ext>
                  </a:extLst>
                </a:gridCol>
              </a:tblGrid>
              <a:tr h="608169">
                <a:tc>
                  <a:txBody>
                    <a:bodyPr/>
                    <a:lstStyle/>
                    <a:p>
                      <a:r>
                        <a:rPr lang="en-US" baseline="0" dirty="0"/>
                        <a:t>        </a:t>
                      </a:r>
                      <a:r>
                        <a:rPr lang="en-US" dirty="0"/>
                        <a:t> \To</a:t>
                      </a:r>
                    </a:p>
                    <a:p>
                      <a:r>
                        <a:rPr lang="en-US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39048"/>
                  </a:ext>
                </a:extLst>
              </a:tr>
              <a:tr h="61669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r>
                        <a:rPr lang="en-US" sz="1400" dirty="0"/>
                        <a:t>, </a:t>
                      </a:r>
                      <a:r>
                        <a:rPr lang="en-US" sz="1200" dirty="0"/>
                        <a:t>for specific approved</a:t>
                      </a:r>
                      <a:r>
                        <a:rPr lang="en-US" sz="1200" baseline="0" dirty="0"/>
                        <a:t> purposes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</a:t>
                      </a:r>
                      <a:r>
                        <a:rPr lang="en-US" sz="1200" dirty="0"/>
                        <a:t>for research related activity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1285"/>
                  </a:ext>
                </a:extLst>
              </a:tr>
              <a:tr h="61669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r>
                        <a:rPr lang="en-US" sz="1400" dirty="0"/>
                        <a:t>, </a:t>
                      </a:r>
                      <a:r>
                        <a:rPr lang="en-US" sz="1200" dirty="0"/>
                        <a:t>for specific approved</a:t>
                      </a:r>
                      <a:r>
                        <a:rPr lang="en-US" sz="1200" baseline="0" dirty="0"/>
                        <a:t> purposes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</a:t>
                      </a:r>
                      <a:r>
                        <a:rPr lang="en-US" sz="1200" dirty="0"/>
                        <a:t>for research related activity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52163"/>
                  </a:ext>
                </a:extLst>
              </a:tr>
              <a:tr h="61669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r>
                        <a:rPr lang="en-US" sz="1400" dirty="0"/>
                        <a:t>, </a:t>
                      </a:r>
                      <a:r>
                        <a:rPr lang="en-US" sz="1200" dirty="0"/>
                        <a:t>for specific approved</a:t>
                      </a:r>
                      <a:r>
                        <a:rPr lang="en-US" sz="1200" baseline="0" dirty="0"/>
                        <a:t> purposes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</a:t>
                      </a:r>
                      <a:r>
                        <a:rPr lang="en-US" sz="1200" dirty="0"/>
                        <a:t>for research related activity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753188"/>
                  </a:ext>
                </a:extLst>
              </a:tr>
              <a:tr h="61669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</a:t>
                      </a:r>
                      <a:r>
                        <a:rPr lang="en-US" sz="1200" dirty="0"/>
                        <a:t>for research related activity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39364"/>
                  </a:ext>
                </a:extLst>
              </a:tr>
              <a:tr h="60816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0328"/>
                  </a:ext>
                </a:extLst>
              </a:tr>
              <a:tr h="60816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37004"/>
                  </a:ext>
                </a:extLst>
              </a:tr>
              <a:tr h="60816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4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3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6816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Transaction Snapshot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81952-6F81-47F9-B915-4751704FE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4" y="1217363"/>
            <a:ext cx="12070404" cy="47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6816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Object Code Ranges 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6DBE6A13-A0B3-4FA5-94E4-6AC8CB7F6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450390"/>
              </p:ext>
            </p:extLst>
          </p:nvPr>
        </p:nvGraphicFramePr>
        <p:xfrm>
          <a:off x="845654" y="1323229"/>
          <a:ext cx="10470046" cy="461084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7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2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u="sng" dirty="0">
                        <a:solidFill>
                          <a:schemeClr val="bg1"/>
                        </a:solidFill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Accounting Category</a:t>
                      </a:r>
                      <a:endParaRPr lang="en-US" sz="1700" b="1" u="sng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u="sng" dirty="0">
                        <a:solidFill>
                          <a:schemeClr val="bg1"/>
                        </a:solidFill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Object Name Type</a:t>
                      </a:r>
                      <a:endParaRPr lang="en-US" sz="1700" b="1" u="sng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u="sng" dirty="0">
                        <a:solidFill>
                          <a:schemeClr val="bg1"/>
                        </a:solidFill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Object Type</a:t>
                      </a:r>
                      <a:endParaRPr lang="en-US" sz="1700" b="1" u="sng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u="sng" dirty="0">
                        <a:solidFill>
                          <a:schemeClr val="bg1"/>
                        </a:solidFill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Numeric Ranges</a:t>
                      </a:r>
                      <a:endParaRPr lang="en-US" sz="1700" b="1" u="sng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rgbClr val="004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Asset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Assets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AS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1000-1999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Liability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Liabilities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LI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2000-2999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Fund Balance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Fund Balance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FB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3000-3999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02">
                <a:tc row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66563" marR="66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Income-Cash</a:t>
                      </a:r>
                      <a:endParaRPr lang="en-US" sz="1500" b="1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IN</a:t>
                      </a:r>
                      <a:endParaRPr lang="en-US" sz="1500" b="1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4000-5999</a:t>
                      </a:r>
                      <a:endParaRPr lang="en-US" sz="1500" b="1" dirty="0"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02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Transfer</a:t>
                      </a:r>
                      <a:r>
                        <a:rPr lang="en-US" sz="15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</a:t>
                      </a:r>
                      <a:endParaRPr lang="en-US" sz="15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3" marR="66563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4100-4106</a:t>
                      </a:r>
                    </a:p>
                  </a:txBody>
                  <a:tcPr marL="66563" marR="665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707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highlight>
                            <a:srgbClr val="FFFF00"/>
                          </a:highlight>
                        </a:rPr>
                        <a:t>Expense</a:t>
                      </a:r>
                      <a:endParaRPr lang="en-US" sz="1500" b="1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highlight>
                            <a:srgbClr val="FFFF00"/>
                          </a:highlight>
                        </a:rPr>
                        <a:t>Expense Expenditure</a:t>
                      </a:r>
                      <a:endParaRPr lang="en-US" sz="1500" b="1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</a:p>
                  </a:txBody>
                  <a:tcPr marL="66563" marR="6656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highlight>
                            <a:srgbClr val="FFFF00"/>
                          </a:highlight>
                        </a:rPr>
                        <a:t>6000-7999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highlight>
                            <a:srgbClr val="FFFF00"/>
                          </a:highlight>
                        </a:rPr>
                        <a:t>(7000’s are expense budget)</a:t>
                      </a:r>
                      <a:endParaRPr lang="en-US" sz="1500" b="1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6563" marR="665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         Transfer Out</a:t>
                      </a:r>
                    </a:p>
                  </a:txBody>
                  <a:tcPr marL="66563" marR="6656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6100-6106</a:t>
                      </a:r>
                    </a:p>
                  </a:txBody>
                  <a:tcPr marL="66563" marR="665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36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6816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Object Code Hierarchy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DCFEDBDB-9892-40B6-A0C8-A1458D01D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879990"/>
              </p:ext>
            </p:extLst>
          </p:nvPr>
        </p:nvGraphicFramePr>
        <p:xfrm>
          <a:off x="4768014" y="1295400"/>
          <a:ext cx="8105775" cy="466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C2A7B2-2B49-49B3-B320-AF30AA8409BC}"/>
              </a:ext>
            </a:extLst>
          </p:cNvPr>
          <p:cNvSpPr txBox="1">
            <a:spLocks/>
          </p:cNvSpPr>
          <p:nvPr/>
        </p:nvSpPr>
        <p:spPr>
          <a:xfrm>
            <a:off x="180474" y="1583942"/>
            <a:ext cx="5233737" cy="3022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Better align budgetary and expense object codes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Allow for more “generalized” budget decisions (i.e. travel)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Decrease budget reallocation needs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Improve reporting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Enhance flexibility for fiscal officers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42CEC-00FA-4AA5-BFD1-FB1B6345283F}"/>
              </a:ext>
            </a:extLst>
          </p:cNvPr>
          <p:cNvSpPr txBox="1"/>
          <p:nvPr/>
        </p:nvSpPr>
        <p:spPr>
          <a:xfrm>
            <a:off x="8167185" y="4365676"/>
            <a:ext cx="130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Object Code</a:t>
            </a:r>
          </a:p>
          <a:p>
            <a:pPr algn="ctr"/>
            <a:r>
              <a:rPr lang="en-US" dirty="0"/>
              <a:t>(6000’s)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1A9CD-325A-4C4F-B415-5F793BCC9674}"/>
              </a:ext>
            </a:extLst>
          </p:cNvPr>
          <p:cNvSpPr txBox="1"/>
          <p:nvPr/>
        </p:nvSpPr>
        <p:spPr>
          <a:xfrm>
            <a:off x="7790699" y="3164327"/>
            <a:ext cx="2065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Object </a:t>
            </a:r>
          </a:p>
          <a:p>
            <a:pPr algn="ctr"/>
            <a:r>
              <a:rPr lang="en-US" dirty="0"/>
              <a:t>Level</a:t>
            </a:r>
          </a:p>
          <a:p>
            <a:pPr algn="ctr"/>
            <a:r>
              <a:rPr lang="en-US" dirty="0"/>
              <a:t>(6000’s or 7000’s)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D18BC1-4182-4AB9-977D-86070DD1DE3C}"/>
              </a:ext>
            </a:extLst>
          </p:cNvPr>
          <p:cNvSpPr txBox="1"/>
          <p:nvPr/>
        </p:nvSpPr>
        <p:spPr>
          <a:xfrm>
            <a:off x="7900737" y="2269126"/>
            <a:ext cx="206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Object </a:t>
            </a:r>
          </a:p>
          <a:p>
            <a:pPr algn="ctr"/>
            <a:r>
              <a:rPr lang="en-US" dirty="0"/>
              <a:t>Sub-Type</a:t>
            </a:r>
          </a:p>
          <a:p>
            <a:pPr algn="ctr"/>
            <a:r>
              <a:rPr lang="en-US" dirty="0"/>
              <a:t>(6000’s or 7000’s)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F4B3DB-F0C3-4E7C-97DF-CB880C45E113}"/>
              </a:ext>
            </a:extLst>
          </p:cNvPr>
          <p:cNvSpPr txBox="1"/>
          <p:nvPr/>
        </p:nvSpPr>
        <p:spPr>
          <a:xfrm>
            <a:off x="7790699" y="1270569"/>
            <a:ext cx="228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Object </a:t>
            </a:r>
          </a:p>
          <a:p>
            <a:pPr algn="ctr"/>
            <a:r>
              <a:rPr lang="en-US" dirty="0"/>
              <a:t>Consolidation</a:t>
            </a:r>
          </a:p>
          <a:p>
            <a:pPr algn="ctr"/>
            <a:r>
              <a:rPr lang="en-US" dirty="0"/>
              <a:t>(6000’s or 7000’s)</a:t>
            </a:r>
          </a:p>
        </p:txBody>
      </p:sp>
    </p:spTree>
    <p:extLst>
      <p:ext uri="{BB962C8B-B14F-4D97-AF65-F5344CB8AC3E}">
        <p14:creationId xmlns:p14="http://schemas.microsoft.com/office/powerpoint/2010/main" val="141473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54" y="108749"/>
            <a:ext cx="11880444" cy="6562639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3" y="231006"/>
            <a:ext cx="855986" cy="98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21" y="410355"/>
            <a:ext cx="798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232" y="1492897"/>
            <a:ext cx="10250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Summary and Overview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Financial Structure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Budget Planning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Endowment &amp; Endowment Spending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Resources &amp; Contacts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32" y="1492897"/>
            <a:ext cx="10250965" cy="382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Introduction</a:t>
            </a:r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4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54" y="108749"/>
            <a:ext cx="11880444" cy="6562639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3" y="231006"/>
            <a:ext cx="855986" cy="98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21" y="410355"/>
            <a:ext cx="798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232" y="1492897"/>
            <a:ext cx="10250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Introduction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Financial Structure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Budget Planning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Endowment &amp; Endowment Spending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Resources &amp; Contacts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32" y="3029774"/>
            <a:ext cx="10250965" cy="382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4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48A56EE-3F21-4632-9E3F-15F41A2E15ED}"/>
              </a:ext>
            </a:extLst>
          </p:cNvPr>
          <p:cNvCxnSpPr>
            <a:cxnSpLocks/>
          </p:cNvCxnSpPr>
          <p:nvPr/>
        </p:nvCxnSpPr>
        <p:spPr>
          <a:xfrm flipH="1" flipV="1">
            <a:off x="8885099" y="2098975"/>
            <a:ext cx="1509" cy="1630144"/>
          </a:xfrm>
          <a:prstGeom prst="straightConnector1">
            <a:avLst/>
          </a:prstGeom>
          <a:ln>
            <a:solidFill>
              <a:srgbClr val="0DB14B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DD2CCEA-6EC4-49EE-9C54-17AFC22F468F}"/>
              </a:ext>
            </a:extLst>
          </p:cNvPr>
          <p:cNvSpPr/>
          <p:nvPr/>
        </p:nvSpPr>
        <p:spPr>
          <a:xfrm>
            <a:off x="8974911" y="1509179"/>
            <a:ext cx="956320" cy="3966067"/>
          </a:xfrm>
          <a:prstGeom prst="rect">
            <a:avLst/>
          </a:prstGeom>
          <a:solidFill>
            <a:srgbClr val="909AB7">
              <a:alpha val="4666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8BD17D2-3A6B-4CAC-BFB9-555A4C19D1EE}"/>
              </a:ext>
            </a:extLst>
          </p:cNvPr>
          <p:cNvSpPr/>
          <p:nvPr/>
        </p:nvSpPr>
        <p:spPr>
          <a:xfrm>
            <a:off x="6653083" y="1509180"/>
            <a:ext cx="1430215" cy="3883384"/>
          </a:xfrm>
          <a:prstGeom prst="rect">
            <a:avLst/>
          </a:prstGeom>
          <a:solidFill>
            <a:srgbClr val="909AB7">
              <a:alpha val="4666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F4C2371-C56C-4CA6-A60D-EF88AA0F76EE}"/>
              </a:ext>
            </a:extLst>
          </p:cNvPr>
          <p:cNvCxnSpPr>
            <a:cxnSpLocks/>
          </p:cNvCxnSpPr>
          <p:nvPr/>
        </p:nvCxnSpPr>
        <p:spPr>
          <a:xfrm>
            <a:off x="6721328" y="3780684"/>
            <a:ext cx="0" cy="136758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054A8DBE-57F3-42C8-9BCE-615220BF65A0}"/>
              </a:ext>
            </a:extLst>
          </p:cNvPr>
          <p:cNvSpPr/>
          <p:nvPr/>
        </p:nvSpPr>
        <p:spPr>
          <a:xfrm>
            <a:off x="3255883" y="1510646"/>
            <a:ext cx="1795777" cy="3940965"/>
          </a:xfrm>
          <a:prstGeom prst="rect">
            <a:avLst/>
          </a:prstGeom>
          <a:solidFill>
            <a:srgbClr val="909AB7">
              <a:alpha val="4666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2028070" y="2286000"/>
            <a:ext cx="785" cy="1457326"/>
          </a:xfrm>
          <a:prstGeom prst="straightConnector1">
            <a:avLst/>
          </a:prstGeom>
          <a:ln>
            <a:solidFill>
              <a:srgbClr val="0DB14B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14444" y="5243004"/>
            <a:ext cx="1611206" cy="79102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BOT September meeting – preliminary enrollment report	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3325272" y="2380129"/>
            <a:ext cx="7208" cy="1363198"/>
          </a:xfrm>
          <a:prstGeom prst="straightConnector1">
            <a:avLst/>
          </a:prstGeom>
          <a:ln>
            <a:solidFill>
              <a:srgbClr val="0DB14B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10331" y="1434047"/>
            <a:ext cx="1077296" cy="63693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State Capital Outlay request due	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44621" y="5255387"/>
            <a:ext cx="1268759" cy="10103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BOT October Meeting – financial statements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41418" y="1065259"/>
            <a:ext cx="1687668" cy="35188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Budget allocation planning</a:t>
            </a: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H="1" flipV="1">
            <a:off x="6328024" y="2286001"/>
            <a:ext cx="3974" cy="1376974"/>
          </a:xfrm>
          <a:prstGeom prst="straightConnector1">
            <a:avLst/>
          </a:prstGeom>
          <a:ln>
            <a:solidFill>
              <a:srgbClr val="0DB14B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23560" y="1449042"/>
            <a:ext cx="1548445" cy="64993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Governor State of the State, Executive Budget recommendation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23321" y="1588075"/>
            <a:ext cx="1148058" cy="4854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Legislative action on state budget</a:t>
            </a: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5020148" y="3854164"/>
            <a:ext cx="0" cy="13092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81147" y="5272091"/>
            <a:ext cx="1446877" cy="7835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BOT December meeting – financial health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32480" y="1102321"/>
            <a:ext cx="1687668" cy="33829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Initiate strategic planning process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07157" y="5254387"/>
            <a:ext cx="1478883" cy="617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BOT February meeting – budget overview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007924" y="5284349"/>
            <a:ext cx="1294205" cy="635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BOT April meeting – budget detail</a:t>
            </a:r>
          </a:p>
        </p:txBody>
      </p: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9381743" y="3806438"/>
            <a:ext cx="0" cy="1347128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138672" y="5281680"/>
            <a:ext cx="1269308" cy="6425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BOT June meeting – BOT action on budget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BB9A94-97A8-4E74-B1F3-4C5B40F82BC3}"/>
              </a:ext>
            </a:extLst>
          </p:cNvPr>
          <p:cNvSpPr/>
          <p:nvPr/>
        </p:nvSpPr>
        <p:spPr>
          <a:xfrm>
            <a:off x="1687137" y="3662975"/>
            <a:ext cx="8958895" cy="185022"/>
          </a:xfrm>
          <a:prstGeom prst="roundRect">
            <a:avLst/>
          </a:prstGeom>
          <a:solidFill>
            <a:srgbClr val="064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rgbClr val="3232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7137" y="3610997"/>
            <a:ext cx="614851" cy="193138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August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4621" y="3610995"/>
            <a:ext cx="710734" cy="212417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October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13319" y="3610995"/>
            <a:ext cx="872088" cy="212417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November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3272" y="3610995"/>
            <a:ext cx="916445" cy="187064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December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8030" y="3610995"/>
            <a:ext cx="716582" cy="187064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January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2927" y="3610995"/>
            <a:ext cx="714083" cy="23700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February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5657" y="3610995"/>
            <a:ext cx="566283" cy="23700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March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0860" y="3610995"/>
            <a:ext cx="443435" cy="23700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April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3218" y="3610995"/>
            <a:ext cx="443430" cy="23700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85419" y="3610995"/>
            <a:ext cx="509637" cy="23700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June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23977" y="3610995"/>
            <a:ext cx="443425" cy="23700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July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95853" y="3610995"/>
            <a:ext cx="652341" cy="23700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August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9852" y="3610996"/>
            <a:ext cx="916445" cy="269553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C06189B-6966-4EC7-A25B-DC5C7AB3E9F5}"/>
              </a:ext>
            </a:extLst>
          </p:cNvPr>
          <p:cNvCxnSpPr>
            <a:cxnSpLocks/>
          </p:cNvCxnSpPr>
          <p:nvPr/>
        </p:nvCxnSpPr>
        <p:spPr>
          <a:xfrm>
            <a:off x="8312717" y="3839050"/>
            <a:ext cx="0" cy="13092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E8F6D5D-4FD3-4787-BDA8-4BE75AB512E2}"/>
              </a:ext>
            </a:extLst>
          </p:cNvPr>
          <p:cNvCxnSpPr>
            <a:cxnSpLocks/>
          </p:cNvCxnSpPr>
          <p:nvPr/>
        </p:nvCxnSpPr>
        <p:spPr>
          <a:xfrm>
            <a:off x="3621729" y="3854164"/>
            <a:ext cx="0" cy="13092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72A1801-1D1E-441D-9943-825D54419F34}"/>
              </a:ext>
            </a:extLst>
          </p:cNvPr>
          <p:cNvCxnSpPr>
            <a:cxnSpLocks/>
          </p:cNvCxnSpPr>
          <p:nvPr/>
        </p:nvCxnSpPr>
        <p:spPr>
          <a:xfrm>
            <a:off x="2443877" y="3854164"/>
            <a:ext cx="0" cy="13092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434F744-0CD0-41EF-A325-51BD4A795F64}"/>
              </a:ext>
            </a:extLst>
          </p:cNvPr>
          <p:cNvSpPr txBox="1"/>
          <p:nvPr/>
        </p:nvSpPr>
        <p:spPr>
          <a:xfrm>
            <a:off x="8088354" y="1421794"/>
            <a:ext cx="1213775" cy="6499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Legislative action on state budget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A6C2C7-AC10-4DC4-B480-E931B55E1C08}"/>
              </a:ext>
            </a:extLst>
          </p:cNvPr>
          <p:cNvSpPr txBox="1"/>
          <p:nvPr/>
        </p:nvSpPr>
        <p:spPr>
          <a:xfrm>
            <a:off x="8580143" y="1086582"/>
            <a:ext cx="1687668" cy="35188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MSU internal budget development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4664" y="574632"/>
            <a:ext cx="8054502" cy="666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350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solidFill>
                  <a:srgbClr val="004F3B"/>
                </a:solidFill>
                <a:latin typeface="+mn-lt"/>
              </a:rPr>
              <a:t>Budget and Planning Timeline	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en-US" b="1" dirty="0"/>
              <a:t>Budget Planning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75776"/>
            <a:ext cx="268157" cy="30900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79104" y="6451309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Budget &amp; Finance Basics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4" grpId="0" animBg="1"/>
      <p:bldP spid="76" grpId="0" animBg="1"/>
      <p:bldP spid="36" grpId="0"/>
      <p:bldP spid="40" grpId="0"/>
      <p:bldP spid="44" grpId="0"/>
      <p:bldP spid="46" grpId="0"/>
      <p:bldP spid="49" grpId="0"/>
      <p:bldP spid="54" grpId="0"/>
      <p:bldP spid="62" grpId="0"/>
      <p:bldP spid="65" grpId="0"/>
      <p:bldP spid="67" grpId="0"/>
      <p:bldP spid="71" grpId="0"/>
      <p:bldP spid="73" grpId="0"/>
      <p:bldP spid="5" grpId="0" animBg="1"/>
      <p:bldP spid="8" grpId="0"/>
      <p:bldP spid="10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9" grpId="0"/>
      <p:bldP spid="47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1556" y="615727"/>
            <a:ext cx="8622810" cy="7017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F3B"/>
                </a:solidFill>
                <a:latin typeface="+mn-lt"/>
              </a:rPr>
              <a:t>MSU Budget and Planning Process</a:t>
            </a:r>
            <a:endParaRPr lang="en-US" sz="4400" b="1" dirty="0">
              <a:solidFill>
                <a:srgbClr val="004F3B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054" y="158016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en-US" b="1" dirty="0"/>
              <a:t>Budget Planning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5" y="211427"/>
            <a:ext cx="268157" cy="309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50084"/>
            <a:ext cx="268157" cy="309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104" y="6451309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Budget &amp; Finance Basics</a:t>
            </a:r>
          </a:p>
        </p:txBody>
      </p:sp>
      <p:sp>
        <p:nvSpPr>
          <p:cNvPr id="12" name="Oval 11"/>
          <p:cNvSpPr/>
          <p:nvPr/>
        </p:nvSpPr>
        <p:spPr>
          <a:xfrm>
            <a:off x="4552834" y="3022765"/>
            <a:ext cx="3063543" cy="1350103"/>
          </a:xfrm>
          <a:prstGeom prst="ellipse">
            <a:avLst/>
          </a:prstGeom>
          <a:solidFill>
            <a:srgbClr val="004F3B"/>
          </a:solidFill>
          <a:ln w="12700" cap="flat" cmpd="sng" algn="ctr">
            <a:solidFill>
              <a:srgbClr val="004F3B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MSU</a:t>
            </a:r>
            <a:endParaRPr lang="en-US" sz="1100" b="1" kern="0" dirty="0">
              <a:solidFill>
                <a:schemeClr val="bg1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Planning and Budget Process</a:t>
            </a:r>
            <a:endParaRPr lang="en-US" sz="1100" b="1" kern="0" dirty="0">
              <a:solidFill>
                <a:schemeClr val="bg1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Canvas 1"/>
          <p:cNvGrpSpPr/>
          <p:nvPr/>
        </p:nvGrpSpPr>
        <p:grpSpPr>
          <a:xfrm>
            <a:off x="2209800" y="1302257"/>
            <a:ext cx="7850246" cy="4964151"/>
            <a:chOff x="1" y="-154519"/>
            <a:chExt cx="8493829" cy="6303992"/>
          </a:xfrm>
        </p:grpSpPr>
        <p:sp>
          <p:nvSpPr>
            <p:cNvPr id="14" name="Rectangle 13"/>
            <p:cNvSpPr/>
            <p:nvPr/>
          </p:nvSpPr>
          <p:spPr>
            <a:xfrm>
              <a:off x="15108" y="0"/>
              <a:ext cx="8229600" cy="6057900"/>
            </a:xfrm>
            <a:prstGeom prst="rect">
              <a:avLst/>
            </a:prstGeom>
          </p:spPr>
        </p:sp>
        <p:sp>
          <p:nvSpPr>
            <p:cNvPr id="15" name="Rectangle 14"/>
            <p:cNvSpPr/>
            <p:nvPr/>
          </p:nvSpPr>
          <p:spPr>
            <a:xfrm>
              <a:off x="2061178" y="-151521"/>
              <a:ext cx="1978730" cy="1567619"/>
            </a:xfrm>
            <a:prstGeom prst="rect">
              <a:avLst/>
            </a:prstGeom>
            <a:solidFill>
              <a:srgbClr val="004F3B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Budget Reports, Data Metrics (PPS), Capital Outlay</a:t>
              </a:r>
            </a:p>
            <a:p>
              <a:pPr algn="ctr">
                <a:lnSpc>
                  <a:spcPct val="107000"/>
                </a:lnSpc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Sept-Oct</a:t>
              </a:r>
              <a:r>
                <a:rPr lang="en-US" sz="1100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15100" y="3289189"/>
              <a:ext cx="1978730" cy="1567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b="1" kern="0" dirty="0"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Budget Model, Budget and Raise Calendar, Executive Budget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kern="0" dirty="0"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Jan-Feb  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15099" y="1179506"/>
              <a:ext cx="1978730" cy="1567619"/>
            </a:xfrm>
            <a:prstGeom prst="rect">
              <a:avLst/>
            </a:prstGeom>
            <a:solidFill>
              <a:srgbClr val="004F3B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Budget Profiles, Salary Studies, Planning Meetings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Nov-Jan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57700" y="-154519"/>
              <a:ext cx="1978730" cy="1567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1400" b="1" kern="0" dirty="0"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State Reporting, State Budget Request, Functional Budgets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1400" kern="0" dirty="0"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Oct-Nov</a:t>
              </a:r>
              <a:r>
                <a:rPr lang="en-US" sz="1100" kern="0" dirty="0"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" y="3276118"/>
              <a:ext cx="1978730" cy="1567619"/>
            </a:xfrm>
            <a:prstGeom prst="rect">
              <a:avLst/>
            </a:prstGeom>
            <a:solidFill>
              <a:srgbClr val="004F3B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Budget Meetings, Budget Guidelines, Allocations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May-June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7399" y="4572000"/>
              <a:ext cx="1978730" cy="1567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b="1" kern="0" dirty="0"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Faculty Salaries (AAUP), RBI, OCCI, RFA, Tuition  Policy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kern="0" dirty="0"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Mar-April 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68939" y="4581853"/>
              <a:ext cx="1978730" cy="1567620"/>
            </a:xfrm>
            <a:prstGeom prst="rect">
              <a:avLst/>
            </a:prstGeom>
            <a:solidFill>
              <a:srgbClr val="004F3B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b="1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FPSM Requests, College Budget Materials, Program Fees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Feb-Mar 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" y="1166606"/>
              <a:ext cx="1978730" cy="15676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b="1" kern="0" dirty="0"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Budget and Raise Processing, Carry Forwards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400" kern="0" dirty="0"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July-Sept </a:t>
              </a:r>
            </a:p>
          </p:txBody>
        </p:sp>
        <p:sp>
          <p:nvSpPr>
            <p:cNvPr id="26" name="Bent Arrow 25"/>
            <p:cNvSpPr/>
            <p:nvPr/>
          </p:nvSpPr>
          <p:spPr>
            <a:xfrm rot="16200000">
              <a:off x="962946" y="4684027"/>
              <a:ext cx="694597" cy="1210484"/>
            </a:xfrm>
            <a:prstGeom prst="bentArrow">
              <a:avLst>
                <a:gd name="adj1" fmla="val 25000"/>
                <a:gd name="adj2" fmla="val 26368"/>
                <a:gd name="adj3" fmla="val 25000"/>
                <a:gd name="adj4" fmla="val 43750"/>
              </a:avLst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7" name="Bent Arrow 26"/>
            <p:cNvSpPr/>
            <p:nvPr/>
          </p:nvSpPr>
          <p:spPr>
            <a:xfrm rot="10800000">
              <a:off x="6515098" y="4976238"/>
              <a:ext cx="1084073" cy="791361"/>
            </a:xfrm>
            <a:prstGeom prst="bentArrow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7275864" y="2921917"/>
              <a:ext cx="457200" cy="228600"/>
            </a:xfrm>
            <a:prstGeom prst="downArrow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 rot="16200000">
              <a:off x="4012860" y="412240"/>
              <a:ext cx="457201" cy="228600"/>
            </a:xfrm>
            <a:prstGeom prst="downArrow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 rot="10800000">
              <a:off x="571501" y="2926457"/>
              <a:ext cx="457200" cy="228600"/>
            </a:xfrm>
            <a:prstGeom prst="downArrow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008054" y="5424698"/>
              <a:ext cx="457201" cy="228600"/>
            </a:xfrm>
            <a:prstGeom prst="downArrow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32" name="Bent Arrow 31"/>
          <p:cNvSpPr/>
          <p:nvPr/>
        </p:nvSpPr>
        <p:spPr>
          <a:xfrm>
            <a:off x="2919800" y="1745392"/>
            <a:ext cx="1001932" cy="623166"/>
          </a:xfrm>
          <a:prstGeom prst="bentArrow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3" name="Bent Arrow 32"/>
          <p:cNvSpPr/>
          <p:nvPr/>
        </p:nvSpPr>
        <p:spPr>
          <a:xfrm rot="5400000">
            <a:off x="8517140" y="1587205"/>
            <a:ext cx="546968" cy="1118765"/>
          </a:xfrm>
          <a:prstGeom prst="bentArrow">
            <a:avLst>
              <a:gd name="adj1" fmla="val 25000"/>
              <a:gd name="adj2" fmla="val 26368"/>
              <a:gd name="adj3" fmla="val 25000"/>
              <a:gd name="adj4" fmla="val 43750"/>
            </a:avLst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765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6816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Financial Planning Context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1442A-864D-497E-9381-695A28D843E5}"/>
              </a:ext>
            </a:extLst>
          </p:cNvPr>
          <p:cNvSpPr txBox="1"/>
          <p:nvPr/>
        </p:nvSpPr>
        <p:spPr>
          <a:xfrm>
            <a:off x="128055" y="1822021"/>
            <a:ext cx="35295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Financial planning isolates selected resources including investment income, indirect cost recoveries, the MSU Foundation, and utilities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MSU’s conservative financial approach restricts operational investment from these 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CF1CA-1892-48EF-A654-54BA1524746A}"/>
              </a:ext>
            </a:extLst>
          </p:cNvPr>
          <p:cNvSpPr txBox="1"/>
          <p:nvPr/>
        </p:nvSpPr>
        <p:spPr>
          <a:xfrm>
            <a:off x="128054" y="5639860"/>
            <a:ext cx="8492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2018 bond offering that provides funding from non general fund for several capital projects and MSU’s legal settlement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F134B98-1599-4808-8E0F-2256DFFBC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407169"/>
              </p:ext>
            </p:extLst>
          </p:nvPr>
        </p:nvGraphicFramePr>
        <p:xfrm>
          <a:off x="4001066" y="1431468"/>
          <a:ext cx="8032426" cy="405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5" imgW="4400418" imgH="2219325" progId="Excel.Sheet.12">
                  <p:embed/>
                </p:oleObj>
              </mc:Choice>
              <mc:Fallback>
                <p:oleObj name="Worksheet" r:id="rId5" imgW="4400418" imgH="2219325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1066" y="1431468"/>
                        <a:ext cx="8032426" cy="405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7A5DF44-9018-499B-8220-BE60D323239B}"/>
              </a:ext>
            </a:extLst>
          </p:cNvPr>
          <p:cNvSpPr txBox="1"/>
          <p:nvPr/>
        </p:nvSpPr>
        <p:spPr>
          <a:xfrm>
            <a:off x="9082919" y="5613263"/>
            <a:ext cx="27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Overall campus operations also include auxiliary units, research programs, and clinical activities	</a:t>
            </a:r>
          </a:p>
        </p:txBody>
      </p:sp>
    </p:spTree>
    <p:extLst>
      <p:ext uri="{BB962C8B-B14F-4D97-AF65-F5344CB8AC3E}">
        <p14:creationId xmlns:p14="http://schemas.microsoft.com/office/powerpoint/2010/main" val="525531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487893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General Fund Budget Model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29E3B6E-67FA-4001-8F06-1F6B55B57B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65773"/>
              </p:ext>
            </p:extLst>
          </p:nvPr>
        </p:nvGraphicFramePr>
        <p:xfrm>
          <a:off x="2858310" y="1028700"/>
          <a:ext cx="7320593" cy="533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5" imgW="7638947" imgH="5886450" progId="Excel.Sheet.12">
                  <p:embed/>
                </p:oleObj>
              </mc:Choice>
              <mc:Fallback>
                <p:oleObj name="Worksheet" r:id="rId5" imgW="7638947" imgH="5886450" progId="Excel.Sheet.12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8310" y="1028700"/>
                        <a:ext cx="7320593" cy="533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56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487893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General Fund Budget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E45B9-C22B-48DC-8ACD-BA5A6DE52702}"/>
              </a:ext>
            </a:extLst>
          </p:cNvPr>
          <p:cNvSpPr txBox="1"/>
          <p:nvPr/>
        </p:nvSpPr>
        <p:spPr>
          <a:xfrm>
            <a:off x="245026" y="1201734"/>
            <a:ext cx="547837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Incremental budget framework for most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Utilizes an ongoing budget that includes both recurring and non-recurring components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Recurring elements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Programmatic 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Annual reallocations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Salary increments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Supplies and services increments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Activity-based allocations provided for revenue generating activity and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Off-campus/online credit instruction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Indirect cost recovery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B005B-898F-4564-863C-AA0021CBBBDE}"/>
              </a:ext>
            </a:extLst>
          </p:cNvPr>
          <p:cNvSpPr txBox="1"/>
          <p:nvPr/>
        </p:nvSpPr>
        <p:spPr>
          <a:xfrm>
            <a:off x="6227731" y="1201734"/>
            <a:ext cx="55986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institutional activities separately planned for,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Financial aid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Fringe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Utilities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Differential programmatic 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Financial framework provides a planning mechanism for leadership to identify priorities and estimate funding over a multi-year horizon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66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487893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General Fund Revenues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40F88F21-21BF-4F31-990F-93E34283C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764633"/>
              </p:ext>
            </p:extLst>
          </p:nvPr>
        </p:nvGraphicFramePr>
        <p:xfrm>
          <a:off x="4819649" y="898440"/>
          <a:ext cx="8703365" cy="481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43916A-9B7D-481D-BCA5-E749BE6316F9}"/>
              </a:ext>
            </a:extLst>
          </p:cNvPr>
          <p:cNvSpPr txBox="1">
            <a:spLocks/>
          </p:cNvSpPr>
          <p:nvPr/>
        </p:nvSpPr>
        <p:spPr>
          <a:xfrm>
            <a:off x="379104" y="1199191"/>
            <a:ext cx="6165299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b="1" dirty="0"/>
              <a:t>State Appropriations</a:t>
            </a:r>
          </a:p>
          <a:p>
            <a:pPr marL="742950" lvl="2" indent="-342900" algn="l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Monitor state actions</a:t>
            </a:r>
          </a:p>
          <a:p>
            <a:pPr marL="0" lvl="1" algn="l">
              <a:spcBef>
                <a:spcPts val="0"/>
              </a:spcBef>
            </a:pPr>
            <a:r>
              <a:rPr lang="en-US" b="1" dirty="0"/>
              <a:t>Tuition</a:t>
            </a:r>
          </a:p>
          <a:p>
            <a:pPr marL="742950" lvl="2" indent="-342900" algn="l">
              <a:spcBef>
                <a:spcPts val="0"/>
              </a:spcBef>
            </a:pPr>
            <a:r>
              <a:rPr lang="en-US" dirty="0"/>
              <a:t>Size and composition of entering class</a:t>
            </a:r>
          </a:p>
          <a:p>
            <a:pPr marL="742950" lvl="2" indent="-342900" algn="l">
              <a:spcBef>
                <a:spcPts val="0"/>
              </a:spcBef>
            </a:pPr>
            <a:r>
              <a:rPr lang="en-US" dirty="0"/>
              <a:t>Core and professional college tuition rates</a:t>
            </a:r>
          </a:p>
          <a:p>
            <a:pPr marL="742950" lvl="2" indent="-342900" algn="l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Monitor debt levels</a:t>
            </a:r>
          </a:p>
          <a:p>
            <a:pPr marL="0" lvl="1" algn="l">
              <a:spcBef>
                <a:spcPts val="0"/>
              </a:spcBef>
            </a:pPr>
            <a:r>
              <a:rPr lang="en-US" b="1" dirty="0"/>
              <a:t>Investment and Other Income</a:t>
            </a:r>
          </a:p>
          <a:p>
            <a:pPr marL="742950" lvl="2" indent="-342900" algn="l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Monitor market performance for sustainability and adjustment</a:t>
            </a:r>
          </a:p>
          <a:p>
            <a:pPr marL="0" lvl="1" algn="l">
              <a:spcBef>
                <a:spcPts val="0"/>
              </a:spcBef>
            </a:pPr>
            <a:r>
              <a:rPr lang="en-US" b="1" dirty="0"/>
              <a:t>Research Facilitation Pass-Through</a:t>
            </a:r>
          </a:p>
          <a:p>
            <a:pPr marL="742950" lvl="2" indent="-342900" algn="l">
              <a:spcBef>
                <a:spcPts val="0"/>
              </a:spcBef>
            </a:pPr>
            <a:r>
              <a:rPr lang="en-US" dirty="0"/>
              <a:t>Federal budget impact on indirect cost realization</a:t>
            </a:r>
          </a:p>
          <a:p>
            <a:pPr marL="742950" lvl="2" indent="-342900" algn="l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Ability to sustain 3% growth projection for research facilitation pass-through</a:t>
            </a:r>
          </a:p>
          <a:p>
            <a:pPr marL="0" lvl="1" algn="l">
              <a:spcBef>
                <a:spcPts val="0"/>
              </a:spcBef>
            </a:pPr>
            <a:r>
              <a:rPr lang="en-US" b="1" dirty="0"/>
              <a:t>Revenue-Based Initiatives Pass-Through</a:t>
            </a:r>
          </a:p>
          <a:p>
            <a:pPr marL="742950" lvl="2" indent="-342900" algn="l">
              <a:spcBef>
                <a:spcPts val="0"/>
              </a:spcBef>
            </a:pPr>
            <a:r>
              <a:rPr lang="en-US" dirty="0"/>
              <a:t>Review pass-through revenue projections</a:t>
            </a:r>
          </a:p>
          <a:p>
            <a:pPr marL="0" lvl="1" algn="l">
              <a:spcBef>
                <a:spcPts val="0"/>
              </a:spcBef>
            </a:pPr>
            <a:endParaRPr lang="en-US" dirty="0"/>
          </a:p>
          <a:p>
            <a:pPr lvl="1" algn="l"/>
            <a:endParaRPr lang="en-US" dirty="0">
              <a:latin typeface="Georgia" pitchFamily="18" charset="0"/>
            </a:endParaRPr>
          </a:p>
          <a:p>
            <a:pPr lvl="2" algn="l"/>
            <a:endParaRPr lang="en-US" dirty="0">
              <a:latin typeface="Georgia" pitchFamily="18" charset="0"/>
            </a:endParaRPr>
          </a:p>
          <a:p>
            <a:pPr algn="l"/>
            <a:endParaRPr lang="en-US" sz="2000" dirty="0">
              <a:latin typeface="Georgia" pitchFamily="18" charset="0"/>
            </a:endParaRPr>
          </a:p>
          <a:p>
            <a:pPr algn="l"/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2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54F4A655-C34D-40A3-B81D-20B514B01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540206"/>
              </p:ext>
            </p:extLst>
          </p:nvPr>
        </p:nvGraphicFramePr>
        <p:xfrm>
          <a:off x="5067300" y="1046314"/>
          <a:ext cx="7360298" cy="492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140B27-FE5A-496B-9513-DFE96B2820C6}"/>
              </a:ext>
            </a:extLst>
          </p:cNvPr>
          <p:cNvSpPr txBox="1">
            <a:spLocks/>
          </p:cNvSpPr>
          <p:nvPr/>
        </p:nvSpPr>
        <p:spPr>
          <a:xfrm>
            <a:off x="128055" y="1092352"/>
            <a:ext cx="5339296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b="1" dirty="0"/>
              <a:t>Employee Compensation</a:t>
            </a:r>
          </a:p>
          <a:p>
            <a:pPr marL="74295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Fund faculty salary components – shifting balance salary to compensation</a:t>
            </a:r>
          </a:p>
          <a:p>
            <a:pPr marL="74295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Monitor peer group – target median</a:t>
            </a:r>
          </a:p>
          <a:p>
            <a:pPr marL="74295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Fund increases per bargaining agreements</a:t>
            </a:r>
          </a:p>
          <a:p>
            <a:pPr marL="74295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Assess health care and salary increment trade-off</a:t>
            </a:r>
          </a:p>
          <a:p>
            <a:pPr marL="0" lvl="1" algn="l">
              <a:spcBef>
                <a:spcPts val="0"/>
              </a:spcBef>
            </a:pPr>
            <a:r>
              <a:rPr lang="en-US" b="1" dirty="0"/>
              <a:t>Supplies and Services</a:t>
            </a:r>
          </a:p>
          <a:p>
            <a:pPr marL="74295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Approximate inflation</a:t>
            </a:r>
          </a:p>
          <a:p>
            <a:pPr marL="0" lvl="1" algn="l">
              <a:spcBef>
                <a:spcPts val="0"/>
              </a:spcBef>
            </a:pPr>
            <a:r>
              <a:rPr lang="en-US" b="1" dirty="0"/>
              <a:t>Financial Aid</a:t>
            </a:r>
          </a:p>
          <a:p>
            <a:pPr marL="74295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Allocations to build/sustain non-resident student population</a:t>
            </a:r>
          </a:p>
          <a:p>
            <a:pPr marL="742950" lvl="2" indent="-3429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Assess aid needs as policy changes – need-based, merit-based, </a:t>
            </a:r>
            <a:r>
              <a:rPr lang="en-US" sz="2000" dirty="0" err="1"/>
              <a:t>etc</a:t>
            </a:r>
            <a:endParaRPr lang="en-US" sz="2000" dirty="0"/>
          </a:p>
          <a:p>
            <a:pPr marL="0" lvl="1" algn="l">
              <a:spcBef>
                <a:spcPts val="0"/>
              </a:spcBef>
            </a:pPr>
            <a:r>
              <a:rPr lang="en-US" b="1" dirty="0"/>
              <a:t>Benefits</a:t>
            </a:r>
          </a:p>
          <a:p>
            <a:pPr marL="74295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Transition of health care plan design, market and legislative environment</a:t>
            </a:r>
          </a:p>
          <a:p>
            <a:pPr lvl="2" algn="l"/>
            <a:endParaRPr lang="en-US" sz="2400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70C67B-D1EB-415A-8E72-98D25A767E6C}"/>
              </a:ext>
            </a:extLst>
          </p:cNvPr>
          <p:cNvSpPr txBox="1">
            <a:spLocks/>
          </p:cNvSpPr>
          <p:nvPr/>
        </p:nvSpPr>
        <p:spPr>
          <a:xfrm>
            <a:off x="128054" y="487893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General Fund Expense/Allocation</a:t>
            </a:r>
          </a:p>
        </p:txBody>
      </p:sp>
    </p:spTree>
    <p:extLst>
      <p:ext uri="{BB962C8B-B14F-4D97-AF65-F5344CB8AC3E}">
        <p14:creationId xmlns:p14="http://schemas.microsoft.com/office/powerpoint/2010/main" val="2000168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54F4A655-C34D-40A3-B81D-20B514B01466}"/>
              </a:ext>
            </a:extLst>
          </p:cNvPr>
          <p:cNvGraphicFramePr>
            <a:graphicFrameLocks/>
          </p:cNvGraphicFramePr>
          <p:nvPr/>
        </p:nvGraphicFramePr>
        <p:xfrm>
          <a:off x="5067300" y="1046314"/>
          <a:ext cx="7360298" cy="492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E170C67B-D1EB-415A-8E72-98D25A767E6C}"/>
              </a:ext>
            </a:extLst>
          </p:cNvPr>
          <p:cNvSpPr txBox="1">
            <a:spLocks/>
          </p:cNvSpPr>
          <p:nvPr/>
        </p:nvSpPr>
        <p:spPr>
          <a:xfrm>
            <a:off x="128054" y="487893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General Fund Expense/Allocation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D04F88-16E2-4F4A-8CF5-501D089AC0EA}"/>
              </a:ext>
            </a:extLst>
          </p:cNvPr>
          <p:cNvSpPr txBox="1">
            <a:spLocks/>
          </p:cNvSpPr>
          <p:nvPr/>
        </p:nvSpPr>
        <p:spPr>
          <a:xfrm>
            <a:off x="128054" y="1315058"/>
            <a:ext cx="5967946" cy="4496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b="1" dirty="0"/>
              <a:t>General University Operations</a:t>
            </a:r>
          </a:p>
          <a:p>
            <a:pPr marL="74295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Analysis of planning profiles submissions</a:t>
            </a:r>
          </a:p>
          <a:p>
            <a:pPr marL="74295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Strategic priorities </a:t>
            </a:r>
          </a:p>
          <a:p>
            <a:pPr marL="74295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Critical space and capital projects</a:t>
            </a:r>
          </a:p>
          <a:p>
            <a:pPr marL="0" lvl="1" algn="l">
              <a:spcBef>
                <a:spcPts val="0"/>
              </a:spcBef>
            </a:pPr>
            <a:r>
              <a:rPr lang="en-US" b="1" dirty="0"/>
              <a:t>Revenue Based Initiatives and Research Facilitation Pass-Through</a:t>
            </a:r>
          </a:p>
          <a:p>
            <a:pPr marL="74295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Monitor evolving policy changes</a:t>
            </a:r>
          </a:p>
          <a:p>
            <a:pPr marL="74295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Fund annual performance amounts</a:t>
            </a:r>
          </a:p>
          <a:p>
            <a:pPr marL="742950" lvl="2" indent="-342900" algn="l">
              <a:spcBef>
                <a:spcPts val="0"/>
              </a:spcBef>
            </a:pPr>
            <a:endParaRPr lang="en-US" sz="2400" dirty="0"/>
          </a:p>
          <a:p>
            <a:pPr marL="0" lvl="1" algn="l">
              <a:spcBef>
                <a:spcPts val="0"/>
              </a:spcBef>
            </a:pPr>
            <a:r>
              <a:rPr lang="en-US" b="1" dirty="0"/>
              <a:t>One percent Program Efficiency and Reinvestment Funds (PERF)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Each unit is assessed a one-percent efficiency factor annually.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The funds generated through this process are reallocated across the university for initiatives identified through the planning process.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1266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Fringe Benefits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78F54D-15AA-4C6D-A01C-ABF56DDE7DC4}"/>
              </a:ext>
            </a:extLst>
          </p:cNvPr>
          <p:cNvSpPr txBox="1"/>
          <p:nvPr/>
        </p:nvSpPr>
        <p:spPr>
          <a:xfrm>
            <a:off x="128054" y="1215141"/>
            <a:ext cx="11248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MSU recovers costs related to fringe benefits through Specific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Covers four significant fringe cost categories</a:t>
            </a:r>
          </a:p>
          <a:p>
            <a:pPr lvl="1"/>
            <a:r>
              <a:rPr lang="en-US" sz="2400" dirty="0"/>
              <a:t>	1) Retirement – 10% of salary (if participating, mandatory after five years, age 35) </a:t>
            </a:r>
          </a:p>
          <a:p>
            <a:pPr lvl="1"/>
            <a:r>
              <a:rPr lang="en-US" sz="2400" dirty="0"/>
              <a:t>	2) FICA – 7.65% (portion capped at specific salary) </a:t>
            </a:r>
          </a:p>
          <a:p>
            <a:pPr lvl="1"/>
            <a:r>
              <a:rPr lang="en-US" sz="2400" dirty="0"/>
              <a:t>       3) Healthcare, dental, prescription drugs - $15,480</a:t>
            </a:r>
          </a:p>
          <a:p>
            <a:pPr lvl="1"/>
            <a:r>
              <a:rPr lang="en-US" sz="2400" dirty="0"/>
              <a:t>       4) Other/</a:t>
            </a:r>
            <a:r>
              <a:rPr lang="en-US" sz="2400" dirty="0" err="1"/>
              <a:t>misc</a:t>
            </a:r>
            <a:r>
              <a:rPr lang="en-US" sz="2400" dirty="0"/>
              <a:t>  - 1.4% - life insurance, workers comp, other </a:t>
            </a:r>
            <a:r>
              <a:rPr lang="en-US" sz="2400" dirty="0" err="1"/>
              <a:t>misc</a:t>
            </a:r>
            <a:r>
              <a:rPr lang="en-US" sz="2400" dirty="0"/>
              <a:t> benefits</a:t>
            </a:r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Graduate assistant fringe benefits charged where incurred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GA specific identification varies from above – assessed bi-weekly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D89D8E-9E6E-4352-8398-191665CD8674}"/>
              </a:ext>
            </a:extLst>
          </p:cNvPr>
          <p:cNvSpPr/>
          <p:nvPr/>
        </p:nvSpPr>
        <p:spPr>
          <a:xfrm>
            <a:off x="591793" y="5458193"/>
            <a:ext cx="9533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https://www.cga.msu.edu/PL/Portal/95/20192020FringeBenefitsforSponsoredProjects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87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Introduction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7B80BEA-2CE0-4084-B048-A20B0CAC3277}"/>
              </a:ext>
            </a:extLst>
          </p:cNvPr>
          <p:cNvSpPr>
            <a:spLocks noGrp="1"/>
          </p:cNvSpPr>
          <p:nvPr/>
        </p:nvSpPr>
        <p:spPr>
          <a:xfrm>
            <a:off x="245026" y="1329533"/>
            <a:ext cx="11012197" cy="4671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350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0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0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0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0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 provide an overview of the financial structure, policies, processes, and language as you assume financial responsibility for your unit 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i="1" dirty="0"/>
              <a:t>Fund and account structure </a:t>
            </a:r>
          </a:p>
          <a:p>
            <a:pPr marL="514350" indent="-514350">
              <a:buAutoNum type="arabicParenR"/>
            </a:pPr>
            <a:r>
              <a:rPr lang="en-US" i="1" dirty="0"/>
              <a:t>Sub-funds/object codes</a:t>
            </a:r>
          </a:p>
          <a:p>
            <a:pPr marL="514350" indent="-514350">
              <a:buAutoNum type="arabicParenR"/>
            </a:pPr>
            <a:r>
              <a:rPr lang="en-US" i="1" dirty="0"/>
              <a:t>Some specifics on the general fund </a:t>
            </a:r>
          </a:p>
          <a:p>
            <a:pPr marL="514350" indent="-514350">
              <a:buAutoNum type="arabicParenR"/>
            </a:pPr>
            <a:r>
              <a:rPr lang="en-US" i="1" dirty="0"/>
              <a:t>Object codes</a:t>
            </a:r>
          </a:p>
          <a:p>
            <a:pPr marL="514350" indent="-514350">
              <a:buAutoNum type="arabicParenR"/>
            </a:pPr>
            <a:r>
              <a:rPr lang="en-US" i="1" dirty="0"/>
              <a:t>Budget and planning</a:t>
            </a:r>
          </a:p>
          <a:p>
            <a:pPr marL="514350" indent="-514350">
              <a:buAutoNum type="arabicParenR"/>
            </a:pPr>
            <a:r>
              <a:rPr lang="en-US" i="1" dirty="0"/>
              <a:t>Endowment spending </a:t>
            </a:r>
          </a:p>
          <a:p>
            <a:pPr marL="514350" indent="-514350">
              <a:buAutoNum type="arabicParenR"/>
            </a:pPr>
            <a:r>
              <a:rPr lang="en-US" i="1" dirty="0"/>
              <a:t>Resources and contacts  </a:t>
            </a:r>
          </a:p>
          <a:p>
            <a:pPr marL="514350" indent="-514350">
              <a:buAutoNum type="arabicParenR"/>
            </a:pPr>
            <a:endParaRPr lang="en-US" i="1" dirty="0"/>
          </a:p>
          <a:p>
            <a:pPr marL="514350" indent="-514350">
              <a:buAutoNum type="arabicParenR"/>
            </a:pPr>
            <a:endParaRPr lang="en-US" i="1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5EA11432-619F-4080-97FC-153080CBF0AB}"/>
              </a:ext>
            </a:extLst>
          </p:cNvPr>
          <p:cNvSpPr>
            <a:spLocks/>
          </p:cNvSpPr>
          <p:nvPr/>
        </p:nvSpPr>
        <p:spPr bwMode="auto">
          <a:xfrm>
            <a:off x="8100979" y="2683381"/>
            <a:ext cx="3356810" cy="2845086"/>
          </a:xfrm>
          <a:custGeom>
            <a:avLst/>
            <a:gdLst>
              <a:gd name="T0" fmla="*/ 1469 w 854"/>
              <a:gd name="T1" fmla="*/ 832 h 853"/>
              <a:gd name="T2" fmla="*/ 1039 w 854"/>
              <a:gd name="T3" fmla="*/ 832 h 853"/>
              <a:gd name="T4" fmla="*/ 1020 w 854"/>
              <a:gd name="T5" fmla="*/ 846 h 853"/>
              <a:gd name="T6" fmla="*/ 1046 w 854"/>
              <a:gd name="T7" fmla="*/ 860 h 853"/>
              <a:gd name="T8" fmla="*/ 1063 w 854"/>
              <a:gd name="T9" fmla="*/ 879 h 853"/>
              <a:gd name="T10" fmla="*/ 1075 w 854"/>
              <a:gd name="T11" fmla="*/ 898 h 853"/>
              <a:gd name="T12" fmla="*/ 1079 w 854"/>
              <a:gd name="T13" fmla="*/ 919 h 853"/>
              <a:gd name="T14" fmla="*/ 1082 w 854"/>
              <a:gd name="T15" fmla="*/ 941 h 853"/>
              <a:gd name="T16" fmla="*/ 1068 w 854"/>
              <a:gd name="T17" fmla="*/ 963 h 853"/>
              <a:gd name="T18" fmla="*/ 1055 w 854"/>
              <a:gd name="T19" fmla="*/ 985 h 853"/>
              <a:gd name="T20" fmla="*/ 1031 w 854"/>
              <a:gd name="T21" fmla="*/ 1003 h 853"/>
              <a:gd name="T22" fmla="*/ 1000 w 854"/>
              <a:gd name="T23" fmla="*/ 1022 h 853"/>
              <a:gd name="T24" fmla="*/ 968 w 854"/>
              <a:gd name="T25" fmla="*/ 1037 h 853"/>
              <a:gd name="T26" fmla="*/ 931 w 854"/>
              <a:gd name="T27" fmla="*/ 1046 h 853"/>
              <a:gd name="T28" fmla="*/ 889 w 854"/>
              <a:gd name="T29" fmla="*/ 1047 h 853"/>
              <a:gd name="T30" fmla="*/ 839 w 854"/>
              <a:gd name="T31" fmla="*/ 1046 h 853"/>
              <a:gd name="T32" fmla="*/ 797 w 854"/>
              <a:gd name="T33" fmla="*/ 1039 h 853"/>
              <a:gd name="T34" fmla="*/ 759 w 854"/>
              <a:gd name="T35" fmla="*/ 1024 h 853"/>
              <a:gd name="T36" fmla="*/ 734 w 854"/>
              <a:gd name="T37" fmla="*/ 1005 h 853"/>
              <a:gd name="T38" fmla="*/ 713 w 854"/>
              <a:gd name="T39" fmla="*/ 976 h 853"/>
              <a:gd name="T40" fmla="*/ 703 w 854"/>
              <a:gd name="T41" fmla="*/ 949 h 853"/>
              <a:gd name="T42" fmla="*/ 711 w 854"/>
              <a:gd name="T43" fmla="*/ 910 h 853"/>
              <a:gd name="T44" fmla="*/ 724 w 854"/>
              <a:gd name="T45" fmla="*/ 887 h 853"/>
              <a:gd name="T46" fmla="*/ 744 w 854"/>
              <a:gd name="T47" fmla="*/ 866 h 853"/>
              <a:gd name="T48" fmla="*/ 757 w 854"/>
              <a:gd name="T49" fmla="*/ 843 h 853"/>
              <a:gd name="T50" fmla="*/ 742 w 854"/>
              <a:gd name="T51" fmla="*/ 832 h 853"/>
              <a:gd name="T52" fmla="*/ 310 w 854"/>
              <a:gd name="T53" fmla="*/ 832 h 853"/>
              <a:gd name="T54" fmla="*/ 310 w 854"/>
              <a:gd name="T55" fmla="*/ 521 h 853"/>
              <a:gd name="T56" fmla="*/ 187 w 854"/>
              <a:gd name="T57" fmla="*/ 552 h 853"/>
              <a:gd name="T58" fmla="*/ 1 w 854"/>
              <a:gd name="T59" fmla="*/ 407 h 853"/>
              <a:gd name="T60" fmla="*/ 163 w 854"/>
              <a:gd name="T61" fmla="*/ 281 h 853"/>
              <a:gd name="T62" fmla="*/ 310 w 854"/>
              <a:gd name="T63" fmla="*/ 301 h 853"/>
              <a:gd name="T64" fmla="*/ 310 w 854"/>
              <a:gd name="T65" fmla="*/ 0 h 853"/>
              <a:gd name="T66" fmla="*/ 738 w 854"/>
              <a:gd name="T67" fmla="*/ 0 h 853"/>
              <a:gd name="T68" fmla="*/ 707 w 854"/>
              <a:gd name="T69" fmla="*/ 108 h 853"/>
              <a:gd name="T70" fmla="*/ 888 w 854"/>
              <a:gd name="T71" fmla="*/ 217 h 853"/>
              <a:gd name="T72" fmla="*/ 1082 w 854"/>
              <a:gd name="T73" fmla="*/ 92 h 853"/>
              <a:gd name="T74" fmla="*/ 1042 w 854"/>
              <a:gd name="T75" fmla="*/ 0 h 853"/>
              <a:gd name="T76" fmla="*/ 1469 w 854"/>
              <a:gd name="T77" fmla="*/ 0 h 853"/>
              <a:gd name="T78" fmla="*/ 1469 w 854"/>
              <a:gd name="T79" fmla="*/ 832 h 8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54"/>
              <a:gd name="T121" fmla="*/ 0 h 853"/>
              <a:gd name="T122" fmla="*/ 854 w 854"/>
              <a:gd name="T123" fmla="*/ 853 h 85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54" h="853">
                <a:moveTo>
                  <a:pt x="854" y="676"/>
                </a:moveTo>
                <a:lnTo>
                  <a:pt x="604" y="676"/>
                </a:lnTo>
                <a:lnTo>
                  <a:pt x="593" y="690"/>
                </a:lnTo>
                <a:lnTo>
                  <a:pt x="608" y="700"/>
                </a:lnTo>
                <a:lnTo>
                  <a:pt x="617" y="715"/>
                </a:lnTo>
                <a:lnTo>
                  <a:pt x="625" y="730"/>
                </a:lnTo>
                <a:lnTo>
                  <a:pt x="628" y="748"/>
                </a:lnTo>
                <a:lnTo>
                  <a:pt x="629" y="766"/>
                </a:lnTo>
                <a:lnTo>
                  <a:pt x="622" y="784"/>
                </a:lnTo>
                <a:lnTo>
                  <a:pt x="613" y="802"/>
                </a:lnTo>
                <a:lnTo>
                  <a:pt x="599" y="817"/>
                </a:lnTo>
                <a:lnTo>
                  <a:pt x="581" y="832"/>
                </a:lnTo>
                <a:lnTo>
                  <a:pt x="562" y="844"/>
                </a:lnTo>
                <a:lnTo>
                  <a:pt x="541" y="852"/>
                </a:lnTo>
                <a:lnTo>
                  <a:pt x="517" y="853"/>
                </a:lnTo>
                <a:lnTo>
                  <a:pt x="488" y="852"/>
                </a:lnTo>
                <a:lnTo>
                  <a:pt x="464" y="846"/>
                </a:lnTo>
                <a:lnTo>
                  <a:pt x="442" y="834"/>
                </a:lnTo>
                <a:lnTo>
                  <a:pt x="427" y="819"/>
                </a:lnTo>
                <a:lnTo>
                  <a:pt x="415" y="795"/>
                </a:lnTo>
                <a:lnTo>
                  <a:pt x="409" y="772"/>
                </a:lnTo>
                <a:lnTo>
                  <a:pt x="413" y="741"/>
                </a:lnTo>
                <a:lnTo>
                  <a:pt x="421" y="723"/>
                </a:lnTo>
                <a:lnTo>
                  <a:pt x="433" y="706"/>
                </a:lnTo>
                <a:lnTo>
                  <a:pt x="440" y="687"/>
                </a:lnTo>
                <a:lnTo>
                  <a:pt x="431" y="676"/>
                </a:lnTo>
                <a:lnTo>
                  <a:pt x="181" y="676"/>
                </a:lnTo>
                <a:lnTo>
                  <a:pt x="181" y="424"/>
                </a:lnTo>
                <a:cubicBezTo>
                  <a:pt x="169" y="386"/>
                  <a:pt x="159" y="446"/>
                  <a:pt x="108" y="449"/>
                </a:cubicBezTo>
                <a:cubicBezTo>
                  <a:pt x="57" y="451"/>
                  <a:pt x="0" y="400"/>
                  <a:pt x="1" y="332"/>
                </a:cubicBezTo>
                <a:cubicBezTo>
                  <a:pt x="3" y="265"/>
                  <a:pt x="44" y="231"/>
                  <a:pt x="94" y="229"/>
                </a:cubicBezTo>
                <a:cubicBezTo>
                  <a:pt x="144" y="226"/>
                  <a:pt x="165" y="284"/>
                  <a:pt x="181" y="245"/>
                </a:cubicBezTo>
                <a:lnTo>
                  <a:pt x="181" y="0"/>
                </a:lnTo>
                <a:lnTo>
                  <a:pt x="429" y="0"/>
                </a:lnTo>
                <a:cubicBezTo>
                  <a:pt x="467" y="15"/>
                  <a:pt x="409" y="32"/>
                  <a:pt x="411" y="88"/>
                </a:cubicBezTo>
                <a:cubicBezTo>
                  <a:pt x="412" y="144"/>
                  <a:pt x="453" y="177"/>
                  <a:pt x="516" y="177"/>
                </a:cubicBezTo>
                <a:cubicBezTo>
                  <a:pt x="578" y="176"/>
                  <a:pt x="629" y="131"/>
                  <a:pt x="629" y="75"/>
                </a:cubicBezTo>
                <a:cubicBezTo>
                  <a:pt x="629" y="19"/>
                  <a:pt x="571" y="12"/>
                  <a:pt x="606" y="0"/>
                </a:cubicBezTo>
                <a:lnTo>
                  <a:pt x="854" y="0"/>
                </a:lnTo>
                <a:lnTo>
                  <a:pt x="854" y="6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4F3B"/>
            </a:solidFill>
            <a:round/>
            <a:headEnd/>
            <a:tailEnd/>
          </a:ln>
        </p:spPr>
        <p:txBody>
          <a:bodyPr wrap="none" lIns="88900" tIns="88900" rIns="88900" bIns="889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BDC4F41C-E569-4EC4-8012-A282E66C711C}"/>
              </a:ext>
            </a:extLst>
          </p:cNvPr>
          <p:cNvSpPr txBox="1"/>
          <p:nvPr/>
        </p:nvSpPr>
        <p:spPr>
          <a:xfrm>
            <a:off x="8811848" y="3204104"/>
            <a:ext cx="2645941" cy="148177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prstClr val="white"/>
                </a:solidFill>
              </a:rPr>
              <a:t>Administrative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and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 Finance Functions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4FAF5C0-56C9-4A95-BE7A-B8B0E49DC683}"/>
              </a:ext>
            </a:extLst>
          </p:cNvPr>
          <p:cNvSpPr txBox="1">
            <a:spLocks/>
          </p:cNvSpPr>
          <p:nvPr/>
        </p:nvSpPr>
        <p:spPr>
          <a:xfrm>
            <a:off x="128054" y="725470"/>
            <a:ext cx="7376524" cy="4543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  <a:latin typeface="+mn-lt"/>
              </a:rPr>
              <a:t>Purpose &amp; Agenda</a:t>
            </a:r>
          </a:p>
        </p:txBody>
      </p:sp>
    </p:spTree>
    <p:extLst>
      <p:ext uri="{BB962C8B-B14F-4D97-AF65-F5344CB8AC3E}">
        <p14:creationId xmlns:p14="http://schemas.microsoft.com/office/powerpoint/2010/main" val="2971826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OCCI/RBI Policy Update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980846-5CF2-4289-B664-B267371F8BAD}"/>
              </a:ext>
            </a:extLst>
          </p:cNvPr>
          <p:cNvSpPr txBox="1">
            <a:spLocks/>
          </p:cNvSpPr>
          <p:nvPr/>
        </p:nvSpPr>
        <p:spPr>
          <a:xfrm>
            <a:off x="0" y="1114455"/>
            <a:ext cx="12063946" cy="38058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For activity up to FY18 allocation amount: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Allocation parameters honor existing practice 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FY18 allocation threshold modified for OCCI to RBI conversions </a:t>
            </a:r>
            <a:endParaRPr lang="en-US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activity beyond FY18 allocation amount: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Credit hour and revenue-share parameters unchanged for initial analysis</a:t>
            </a:r>
          </a:p>
          <a:p>
            <a:pPr lvl="1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FY18 OCCI allocation totals modified for total growth in undergraduate credit hours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Revised FY18 totals create maximum allocation level for FY20</a:t>
            </a:r>
          </a:p>
          <a:p>
            <a:pPr lvl="1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Allocations lesser of actual OCCI allocation or FY18 ceiling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81C125-EDAF-46DB-9F2A-C068EC4965A7}"/>
              </a:ext>
            </a:extLst>
          </p:cNvPr>
          <p:cNvSpPr/>
          <p:nvPr/>
        </p:nvSpPr>
        <p:spPr>
          <a:xfrm>
            <a:off x="128054" y="6118139"/>
            <a:ext cx="71139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https://opb.msu.edu/functions/budget/documents/OCCIpolicy.pdf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652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Research Facilitation (IDC Pass-Through)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980846-5CF2-4289-B664-B267371F8BAD}"/>
              </a:ext>
            </a:extLst>
          </p:cNvPr>
          <p:cNvSpPr txBox="1">
            <a:spLocks/>
          </p:cNvSpPr>
          <p:nvPr/>
        </p:nvSpPr>
        <p:spPr>
          <a:xfrm>
            <a:off x="0" y="1114455"/>
            <a:ext cx="12063946" cy="38058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Indirect cost recoveries related to contract and grant overhead allocated to Colleges and Units on the following basis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10% at the college level: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Based solely on the relative commitment and academic appointment of the investigators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10% at the department level: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Allocates 25% of the departmental increment to the unit providing the post-award administration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Allocates 75% of the departmental increment based upon relative commitment and academic appointment of the investigators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Modified allocation formula for instances when space assignment varies from PI academic appointment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50E226-1E30-4A9E-88F6-9EA77A350301}"/>
              </a:ext>
            </a:extLst>
          </p:cNvPr>
          <p:cNvSpPr/>
          <p:nvPr/>
        </p:nvSpPr>
        <p:spPr>
          <a:xfrm>
            <a:off x="128054" y="6063196"/>
            <a:ext cx="6470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https://opb.msu.edu/functions/budget/documents/IDCpolicy.pdf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310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General Fund Carryforward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658819-D316-4D0F-9F84-BD0436666E95}"/>
              </a:ext>
            </a:extLst>
          </p:cNvPr>
          <p:cNvSpPr txBox="1">
            <a:spLocks/>
          </p:cNvSpPr>
          <p:nvPr/>
        </p:nvSpPr>
        <p:spPr>
          <a:xfrm>
            <a:off x="245026" y="1485901"/>
            <a:ext cx="11253537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University policy for assessing year-end balances </a:t>
            </a:r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Pertinent to the GF only, other funds roll-forward automatically </a:t>
            </a:r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Most GF sub-funds now carryforward automatically </a:t>
            </a:r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GF operational funds (GA, GC, GD sub-funds) assessed against a percentage of GF budget (10% in FY20) </a:t>
            </a:r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Operational balances in excess of threshold require written memo to OPB/CFO for carryforward</a:t>
            </a:r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Most requests approved as submitted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0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Budget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“Typical” Planning Priorities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2249B-C711-472E-8350-9D26E8C81ED1}"/>
              </a:ext>
            </a:extLst>
          </p:cNvPr>
          <p:cNvSpPr/>
          <p:nvPr/>
        </p:nvSpPr>
        <p:spPr>
          <a:xfrm>
            <a:off x="6065628" y="1133351"/>
            <a:ext cx="59704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competition to recruit and retain top faculty including salary as well as start-up requirements</a:t>
            </a:r>
          </a:p>
          <a:p>
            <a:pPr marL="274320" lvl="1" indent="-274320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prioritize programmatic and capital improvements</a:t>
            </a:r>
          </a:p>
          <a:p>
            <a:pPr marL="274320" lvl="1" indent="-27432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MSU increasingly competitive for federal support. However, federal R&amp;D spending lags inflation, longer term Federal outlook unclear</a:t>
            </a:r>
          </a:p>
          <a:p>
            <a:pPr marL="274320" lvl="1" indent="-27432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Insurance and other operational cost pressures</a:t>
            </a: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focus on productivity and efficiency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150B13-CA0E-4377-9F22-F218240235DB}"/>
              </a:ext>
            </a:extLst>
          </p:cNvPr>
          <p:cNvSpPr/>
          <p:nvPr/>
        </p:nvSpPr>
        <p:spPr>
          <a:xfrm>
            <a:off x="245026" y="1133351"/>
            <a:ext cx="56604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Programmatic stability and prominence – 32 programs in the top-25 nationally, top-100 in the world, AAU membership -- Increasing prominence and cost of active learning and STEM disciplines 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Growing accountability for student success, student safety, and Title IX objectives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Intensifying focus on competitive tuition rates, financial hardship and related student debt and completion</a:t>
            </a:r>
          </a:p>
          <a:p>
            <a:pPr marL="274320" indent="-27432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Threats to non-resident enrollment targets and composition – falling State and regional demographics, increasing institutional competition – offset by rising college-going rates</a:t>
            </a:r>
          </a:p>
          <a:p>
            <a:pPr marL="274320" lvl="1" indent="-27432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to reach different student markets – online education, Kaplan,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69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6C477F-0DD8-438B-B4F8-FD452AE7BED4}"/>
              </a:ext>
            </a:extLst>
          </p:cNvPr>
          <p:cNvSpPr/>
          <p:nvPr/>
        </p:nvSpPr>
        <p:spPr>
          <a:xfrm>
            <a:off x="100330" y="639156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 Budget &amp; Finance Basics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03EE3-D1B0-435B-9B6E-27DE9952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2D11E722-6BDF-4DB4-82A0-D4AD8EAD157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41A1B-AEB1-4BA0-9FB0-19D476E0EF0E}"/>
              </a:ext>
            </a:extLst>
          </p:cNvPr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Budget Planning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C73A4-D4E3-437F-BD2E-7EF4041F4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8" y="6440331"/>
            <a:ext cx="262318" cy="313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20B5D-3DCD-4C5D-B894-68BC356FC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201171"/>
            <a:ext cx="262318" cy="3130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7C42368-3AF5-4EFD-B9F0-0EDAEC78066E}"/>
              </a:ext>
            </a:extLst>
          </p:cNvPr>
          <p:cNvSpPr txBox="1">
            <a:spLocks/>
          </p:cNvSpPr>
          <p:nvPr/>
        </p:nvSpPr>
        <p:spPr>
          <a:xfrm>
            <a:off x="128054" y="676534"/>
            <a:ext cx="8264106" cy="45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4F3B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263CEA-E8B5-4208-983E-5141C806CC83}"/>
              </a:ext>
            </a:extLst>
          </p:cNvPr>
          <p:cNvSpPr txBox="1">
            <a:spLocks/>
          </p:cNvSpPr>
          <p:nvPr/>
        </p:nvSpPr>
        <p:spPr>
          <a:xfrm>
            <a:off x="100330" y="658937"/>
            <a:ext cx="9555442" cy="45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4F3B"/>
                </a:solidFill>
                <a:latin typeface="+mn-lt"/>
              </a:rPr>
              <a:t>Toward FY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80C39-02D1-4F16-ABFE-423B6052A9DC}"/>
              </a:ext>
            </a:extLst>
          </p:cNvPr>
          <p:cNvSpPr/>
          <p:nvPr/>
        </p:nvSpPr>
        <p:spPr>
          <a:xfrm>
            <a:off x="128054" y="1164708"/>
            <a:ext cx="116677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COVID-19 Realities and Remaining Uncertainties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Michigan, national picture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Testing options and opportunities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Vaccine prospects and timing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Implications to Fall on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Continuing Uncertainties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Return to campus planning continues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Hybrid instructional model announced for Fall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2020-21 tuition and fee rates frozen at 2019-20 levels; increase to financial aid planned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State appropriations – possible 15% reduction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Auxiliary duration and depth – furloughs, reductions, reserves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Intense focus on enrollment – level and mix (knowns and unknowns)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6519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6C477F-0DD8-438B-B4F8-FD452AE7BED4}"/>
              </a:ext>
            </a:extLst>
          </p:cNvPr>
          <p:cNvSpPr/>
          <p:nvPr/>
        </p:nvSpPr>
        <p:spPr>
          <a:xfrm>
            <a:off x="128054" y="6399084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Budget &amp; Finance Basics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03EE3-D1B0-435B-9B6E-27DE9952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41A1B-AEB1-4BA0-9FB0-19D476E0EF0E}"/>
              </a:ext>
            </a:extLst>
          </p:cNvPr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 Budget Planning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C73A4-D4E3-437F-BD2E-7EF4041F4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6447857"/>
            <a:ext cx="262318" cy="313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20B5D-3DCD-4C5D-B894-68BC356FC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201171"/>
            <a:ext cx="262318" cy="3130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7C42368-3AF5-4EFD-B9F0-0EDAEC78066E}"/>
              </a:ext>
            </a:extLst>
          </p:cNvPr>
          <p:cNvSpPr txBox="1">
            <a:spLocks/>
          </p:cNvSpPr>
          <p:nvPr/>
        </p:nvSpPr>
        <p:spPr>
          <a:xfrm>
            <a:off x="128054" y="676534"/>
            <a:ext cx="8264106" cy="45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4F3B"/>
                </a:solidFill>
                <a:latin typeface="+mn-lt"/>
              </a:rPr>
              <a:t>Our Approach FY21 Planning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EF29A-8DC5-4595-898F-DB3D215C8F6B}"/>
              </a:ext>
            </a:extLst>
          </p:cNvPr>
          <p:cNvSpPr txBox="1"/>
          <p:nvPr/>
        </p:nvSpPr>
        <p:spPr>
          <a:xfrm>
            <a:off x="431000" y="1314399"/>
            <a:ext cx="112745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Preserve academic program quality; maintain instructional and research efforts; minimize disruption to campus students, faculty and staff where possible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Include university-wide and unit reductions to align with revenue disruptions</a:t>
            </a:r>
          </a:p>
          <a:p>
            <a:pPr>
              <a:spcAft>
                <a:spcPts val="600"/>
              </a:spcAft>
            </a:pPr>
            <a:endParaRPr lang="en-US" sz="800" b="1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Planned use of $90M in deferred projects and reserves to mitigate near-term disruptions and provide additional lead-time for further planning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Proposed FY21 budget represents best known assumptions after considering multiple cases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b="1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Identified contingencies for responding to budget assumption variances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Recognize continuing uncertainties – return with updates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0546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6CE163-CEA2-4F85-A9DA-42798F8D4418}"/>
              </a:ext>
            </a:extLst>
          </p:cNvPr>
          <p:cNvSpPr/>
          <p:nvPr/>
        </p:nvSpPr>
        <p:spPr>
          <a:xfrm>
            <a:off x="128054" y="6399084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 Budget &amp; Finance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66351" y="6444506"/>
            <a:ext cx="2133600" cy="365125"/>
          </a:xfrm>
        </p:spPr>
        <p:txBody>
          <a:bodyPr/>
          <a:lstStyle/>
          <a:p>
            <a:fld id="{DBDEBEEA-2C01-4B76-90A9-F2435854E36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531501-F1D2-4E84-AE43-40D19EFD7B4B}"/>
              </a:ext>
            </a:extLst>
          </p:cNvPr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en-US" b="1" dirty="0"/>
              <a:t>Budget Planning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29ED8B-D905-4248-B11E-3A63FE56B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201171"/>
            <a:ext cx="262318" cy="3130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0ED5B45-4596-4EE1-B151-F39E962ED519}"/>
              </a:ext>
            </a:extLst>
          </p:cNvPr>
          <p:cNvSpPr txBox="1">
            <a:spLocks/>
          </p:cNvSpPr>
          <p:nvPr/>
        </p:nvSpPr>
        <p:spPr>
          <a:xfrm>
            <a:off x="128054" y="634421"/>
            <a:ext cx="11454346" cy="45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4F3B"/>
                </a:solidFill>
                <a:latin typeface="+mn-lt"/>
              </a:rPr>
              <a:t>FY21 Revenue Assumptions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4A048-84A0-4C2C-A557-6ACAEF147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6447855"/>
            <a:ext cx="262318" cy="313003"/>
          </a:xfrm>
          <a:prstGeom prst="rect">
            <a:avLst/>
          </a:prstGeom>
        </p:spPr>
      </p:pic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27CA23C6-0E4E-4B47-AA01-AF958B011E73}"/>
              </a:ext>
            </a:extLst>
          </p:cNvPr>
          <p:cNvGraphicFramePr>
            <a:graphicFrameLocks noGrp="1"/>
          </p:cNvGraphicFramePr>
          <p:nvPr/>
        </p:nvGraphicFramePr>
        <p:xfrm>
          <a:off x="155778" y="1160243"/>
          <a:ext cx="11880443" cy="491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645">
                  <a:extLst>
                    <a:ext uri="{9D8B030D-6E8A-4147-A177-3AD203B41FA5}">
                      <a16:colId xmlns:a16="http://schemas.microsoft.com/office/drawing/2014/main" val="3044256239"/>
                    </a:ext>
                  </a:extLst>
                </a:gridCol>
                <a:gridCol w="1288868">
                  <a:extLst>
                    <a:ext uri="{9D8B030D-6E8A-4147-A177-3AD203B41FA5}">
                      <a16:colId xmlns:a16="http://schemas.microsoft.com/office/drawing/2014/main" val="2987308712"/>
                    </a:ext>
                  </a:extLst>
                </a:gridCol>
                <a:gridCol w="1490037">
                  <a:extLst>
                    <a:ext uri="{9D8B030D-6E8A-4147-A177-3AD203B41FA5}">
                      <a16:colId xmlns:a16="http://schemas.microsoft.com/office/drawing/2014/main" val="2374882316"/>
                    </a:ext>
                  </a:extLst>
                </a:gridCol>
                <a:gridCol w="1225296">
                  <a:extLst>
                    <a:ext uri="{9D8B030D-6E8A-4147-A177-3AD203B41FA5}">
                      <a16:colId xmlns:a16="http://schemas.microsoft.com/office/drawing/2014/main" val="3828529280"/>
                    </a:ext>
                  </a:extLst>
                </a:gridCol>
                <a:gridCol w="4757597">
                  <a:extLst>
                    <a:ext uri="{9D8B030D-6E8A-4147-A177-3AD203B41FA5}">
                      <a16:colId xmlns:a16="http://schemas.microsoft.com/office/drawing/2014/main" val="996075701"/>
                    </a:ext>
                  </a:extLst>
                </a:gridCol>
              </a:tblGrid>
              <a:tr h="3663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FY20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FY21 Proposal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Change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sng" dirty="0"/>
                        <a:t>Notes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31750"/>
                  </a:ext>
                </a:extLst>
              </a:tr>
              <a:tr h="647629">
                <a:tc>
                  <a:txBody>
                    <a:bodyPr/>
                    <a:lstStyle/>
                    <a:p>
                      <a:r>
                        <a:rPr lang="en-US" sz="1600" dirty="0"/>
                        <a:t>Appropriations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$292M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$246M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-$46M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Reflects a 15% ($46M) reduction to operating appropriations, corrects FY20 appropriation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02542"/>
                  </a:ext>
                </a:extLst>
              </a:tr>
              <a:tr h="499522">
                <a:tc>
                  <a:txBody>
                    <a:bodyPr/>
                    <a:lstStyle/>
                    <a:p>
                      <a:r>
                        <a:rPr lang="en-US" sz="1600" dirty="0"/>
                        <a:t>Tuition and Fees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$1,082M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$1,019M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-$63M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Includes additional resident undergraduates ($9M), fewer domestic non-resident students ($14M), significant international enrollment displacement ($53M), and adjustment to summer budget based on current year ($4M)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866604"/>
                  </a:ext>
                </a:extLst>
              </a:tr>
              <a:tr h="613528">
                <a:tc>
                  <a:txBody>
                    <a:bodyPr/>
                    <a:lstStyle/>
                    <a:p>
                      <a:r>
                        <a:rPr lang="en-US" sz="1600" dirty="0"/>
                        <a:t>Investment Income Allocation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-$18M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Loss of annual GF component due to reserves spend-down/balancing for debt service needs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107607"/>
                  </a:ext>
                </a:extLst>
              </a:tr>
              <a:tr h="638496">
                <a:tc>
                  <a:txBody>
                    <a:bodyPr/>
                    <a:lstStyle/>
                    <a:p>
                      <a:r>
                        <a:rPr lang="en-US" sz="1600" dirty="0"/>
                        <a:t>Indirect Cost Recovery &amp; Other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$76M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$78M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Includes funding from several institutional 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065094"/>
                  </a:ext>
                </a:extLst>
              </a:tr>
              <a:tr h="588238">
                <a:tc>
                  <a:txBody>
                    <a:bodyPr/>
                    <a:lstStyle/>
                    <a:p>
                      <a:r>
                        <a:rPr lang="en-US" sz="1600" dirty="0"/>
                        <a:t>One Time Resources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$90M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$90M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Includes funding from several institutional 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495507"/>
                  </a:ext>
                </a:extLst>
              </a:tr>
              <a:tr h="632728">
                <a:tc>
                  <a:txBody>
                    <a:bodyPr/>
                    <a:lstStyle/>
                    <a:p>
                      <a:r>
                        <a:rPr lang="en-US" sz="1600" dirty="0"/>
                        <a:t>Indirect Cost Recovery and </a:t>
                      </a:r>
                    </a:p>
                    <a:p>
                      <a:r>
                        <a:rPr lang="en-US" sz="1600" dirty="0"/>
                        <a:t>Pass-Through Additions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Increments for online/distance education programming and indirect cost recoveries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81321"/>
                  </a:ext>
                </a:extLst>
              </a:tr>
              <a:tr h="48774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Total Revenues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$1,479M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$1,446M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-$33M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817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231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6CE163-CEA2-4F85-A9DA-42798F8D4418}"/>
              </a:ext>
            </a:extLst>
          </p:cNvPr>
          <p:cNvSpPr/>
          <p:nvPr/>
        </p:nvSpPr>
        <p:spPr>
          <a:xfrm>
            <a:off x="128053" y="6399084"/>
            <a:ext cx="12014891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Budget &amp; Finance Basics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531501-F1D2-4E84-AE43-40D19EFD7B4B}"/>
              </a:ext>
            </a:extLst>
          </p:cNvPr>
          <p:cNvSpPr/>
          <p:nvPr/>
        </p:nvSpPr>
        <p:spPr>
          <a:xfrm>
            <a:off x="128054" y="152400"/>
            <a:ext cx="12014890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en-US" b="1" dirty="0"/>
              <a:t>Budget Planning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29ED8B-D905-4248-B11E-3A63FE56B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201171"/>
            <a:ext cx="262318" cy="3130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0ED5B45-4596-4EE1-B151-F39E962ED519}"/>
              </a:ext>
            </a:extLst>
          </p:cNvPr>
          <p:cNvSpPr txBox="1">
            <a:spLocks/>
          </p:cNvSpPr>
          <p:nvPr/>
        </p:nvSpPr>
        <p:spPr>
          <a:xfrm>
            <a:off x="128053" y="606523"/>
            <a:ext cx="11454346" cy="45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4F3B"/>
                </a:solidFill>
                <a:latin typeface="+mn-lt"/>
              </a:rPr>
              <a:t>Expense Assumptions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1C978-5E13-4A21-BE4E-FB4D6B551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6455696"/>
            <a:ext cx="262318" cy="313003"/>
          </a:xfrm>
          <a:prstGeom prst="rect">
            <a:avLst/>
          </a:prstGeom>
        </p:spPr>
      </p:pic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C169C5C2-39B5-435C-9542-C5E0631074F3}"/>
              </a:ext>
            </a:extLst>
          </p:cNvPr>
          <p:cNvGraphicFramePr>
            <a:graphicFrameLocks noGrp="1"/>
          </p:cNvGraphicFramePr>
          <p:nvPr/>
        </p:nvGraphicFramePr>
        <p:xfrm>
          <a:off x="183502" y="1040755"/>
          <a:ext cx="11959443" cy="526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410">
                  <a:extLst>
                    <a:ext uri="{9D8B030D-6E8A-4147-A177-3AD203B41FA5}">
                      <a16:colId xmlns:a16="http://schemas.microsoft.com/office/drawing/2014/main" val="3044256239"/>
                    </a:ext>
                  </a:extLst>
                </a:gridCol>
                <a:gridCol w="1389925">
                  <a:extLst>
                    <a:ext uri="{9D8B030D-6E8A-4147-A177-3AD203B41FA5}">
                      <a16:colId xmlns:a16="http://schemas.microsoft.com/office/drawing/2014/main" val="2987308712"/>
                    </a:ext>
                  </a:extLst>
                </a:gridCol>
                <a:gridCol w="1758118">
                  <a:extLst>
                    <a:ext uri="{9D8B030D-6E8A-4147-A177-3AD203B41FA5}">
                      <a16:colId xmlns:a16="http://schemas.microsoft.com/office/drawing/2014/main" val="2374882316"/>
                    </a:ext>
                  </a:extLst>
                </a:gridCol>
                <a:gridCol w="1345951">
                  <a:extLst>
                    <a:ext uri="{9D8B030D-6E8A-4147-A177-3AD203B41FA5}">
                      <a16:colId xmlns:a16="http://schemas.microsoft.com/office/drawing/2014/main" val="3828529280"/>
                    </a:ext>
                  </a:extLst>
                </a:gridCol>
                <a:gridCol w="4511039">
                  <a:extLst>
                    <a:ext uri="{9D8B030D-6E8A-4147-A177-3AD203B41FA5}">
                      <a16:colId xmlns:a16="http://schemas.microsoft.com/office/drawing/2014/main" val="996075701"/>
                    </a:ext>
                  </a:extLst>
                </a:gridCol>
              </a:tblGrid>
              <a:tr h="380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FY20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FY21 Proposal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Change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/>
                        <a:t>Notes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31750"/>
                  </a:ext>
                </a:extLst>
              </a:tr>
              <a:tr h="407593">
                <a:tc>
                  <a:txBody>
                    <a:bodyPr/>
                    <a:lstStyle/>
                    <a:p>
                      <a:r>
                        <a:rPr lang="en-US" sz="1600" dirty="0"/>
                        <a:t>Financial</a:t>
                      </a:r>
                      <a:r>
                        <a:rPr lang="en-US" sz="1600" baseline="0" dirty="0"/>
                        <a:t> Aid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$185M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$192M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Includes a 4% ($6.7M) increase to financial aid budgets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0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Salary and Benefits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$909M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$943M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$34M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Includes market funding ($3M), UNTF contractual raise increment ($0.5M), FY20 annualization amounts ($3.5M), support staff contractual increases ($6M), increments for health ($3) and other fringe benefits ($6M); incorporates PY framework and pass-through additions into FY21 base ($12M)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291861"/>
                  </a:ext>
                </a:extLst>
              </a:tr>
              <a:tr h="419898">
                <a:tc>
                  <a:txBody>
                    <a:bodyPr/>
                    <a:lstStyle/>
                    <a:p>
                      <a:r>
                        <a:rPr lang="en-US" sz="1600" dirty="0"/>
                        <a:t>Graduate Assts./Students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$65M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$68M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Reflects funding for stipend increases, change to healthcare, hourly rate increase for student employees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56284"/>
                  </a:ext>
                </a:extLst>
              </a:tr>
              <a:tr h="53005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Utilities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$52M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$48M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-$4M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Reflects a 9% operating reduction (-$4.8M) and $0.8M in funding for new space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55157"/>
                  </a:ext>
                </a:extLst>
              </a:tr>
              <a:tr h="55116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Supplies &amp; Services/Operations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$256M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$255M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-$1M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1% ($2M) across-the-board SS&amp;E adjustment; $1M in library collections funding; 2% ($3M) operations increase, change to budgeted auxiliary abatement (-$7M)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023169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Unit Reductions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-3%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-$20M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Reflects $20M in unit reductions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107607"/>
                  </a:ext>
                </a:extLst>
              </a:tr>
              <a:tr h="44760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Expenditure offsets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-$45M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-$45M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Above-the-match retirement ($30M), 2.3% salary reduction ($15M)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460354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Framework/Pass-Through Additions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$10M/$2M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$4M/$2M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Framework includes $3M recurring for technology, $1M for Academic Competitiveness; Pass-through allocations Increment for online/distance education and indirect cost recoveries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88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b="1" u="none" dirty="0"/>
                        <a:t>Total Expenditures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$1,479M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$1,446M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-$33M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65094"/>
                  </a:ext>
                </a:extLst>
              </a:tr>
            </a:tbl>
          </a:graphicData>
        </a:graphic>
      </p:graphicFrame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BCB2A55-0697-4FBB-93C6-0692741B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6351" y="6444506"/>
            <a:ext cx="2133600" cy="365125"/>
          </a:xfrm>
        </p:spPr>
        <p:txBody>
          <a:bodyPr/>
          <a:lstStyle/>
          <a:p>
            <a:fld id="{DBDEBEEA-2C01-4B76-90A9-F2435854E36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49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054" y="174273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en-US" b="1" dirty="0"/>
              <a:t>Budget Planning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6" y="229815"/>
            <a:ext cx="268157" cy="309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50084"/>
            <a:ext cx="268157" cy="309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104" y="6451309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Budget &amp; Finance Basics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1556" y="615727"/>
            <a:ext cx="11118444" cy="7017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F3B"/>
                </a:solidFill>
                <a:latin typeface="+mn-lt"/>
              </a:rPr>
              <a:t>Planning Analytics: Budget System of Record</a:t>
            </a:r>
            <a:endParaRPr lang="en-US" sz="4400" b="1" dirty="0">
              <a:solidFill>
                <a:srgbClr val="004F3B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62" y="1225689"/>
            <a:ext cx="7196636" cy="507035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8054" y="1387334"/>
            <a:ext cx="45445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System of record for annual budget, planning, allocations, and most raise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Includes applications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Base budget reconciliation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Salary distribution &amp; annual increments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Off-Campus Credit Initiative Allocation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Revenue Based Initiatives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Research Facilitation Allocation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Recurring and non-recurring programmatic allocations (in &amp; after budget)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Budget control &amp;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Unit budget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Carryforward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Unrestricted fund balance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Faculty merit and market raise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Professional raise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Allocation processing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Sponsored activity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Special program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More information: </a:t>
            </a:r>
          </a:p>
          <a:p>
            <a:r>
              <a:rPr lang="en-US" sz="1000" dirty="0">
                <a:latin typeface="Georgia" pitchFamily="18" charset="0"/>
                <a:hlinkClick r:id="rId4"/>
              </a:rPr>
              <a:t>https://opb.msu.edu/functions/budget/planning-analytics-resources.html</a:t>
            </a:r>
            <a:r>
              <a:rPr lang="en-US" sz="1000" dirty="0">
                <a:latin typeface="Georgia" pitchFamily="18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8558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6C477F-0DD8-438B-B4F8-FD452AE7BED4}"/>
              </a:ext>
            </a:extLst>
          </p:cNvPr>
          <p:cNvSpPr/>
          <p:nvPr/>
        </p:nvSpPr>
        <p:spPr>
          <a:xfrm>
            <a:off x="128054" y="6399084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Budget &amp; Finance Basics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03EE3-D1B0-435B-9B6E-27DE9952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41A1B-AEB1-4BA0-9FB0-19D476E0EF0E}"/>
              </a:ext>
            </a:extLst>
          </p:cNvPr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 Budget Planning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C73A4-D4E3-437F-BD2E-7EF4041F4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6447857"/>
            <a:ext cx="262318" cy="313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20B5D-3DCD-4C5D-B894-68BC356FC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201171"/>
            <a:ext cx="262318" cy="3130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7C42368-3AF5-4EFD-B9F0-0EDAEC78066E}"/>
              </a:ext>
            </a:extLst>
          </p:cNvPr>
          <p:cNvSpPr txBox="1">
            <a:spLocks/>
          </p:cNvSpPr>
          <p:nvPr/>
        </p:nvSpPr>
        <p:spPr>
          <a:xfrm>
            <a:off x="128054" y="676534"/>
            <a:ext cx="8264106" cy="45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4F3B"/>
                </a:solidFill>
                <a:latin typeface="+mn-lt"/>
              </a:rPr>
              <a:t>Building New Tools for Units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84D526-5FD0-444A-A6AC-9DD371186CCA}"/>
              </a:ext>
            </a:extLst>
          </p:cNvPr>
          <p:cNvSpPr txBox="1">
            <a:spLocks/>
          </p:cNvSpPr>
          <p:nvPr/>
        </p:nvSpPr>
        <p:spPr>
          <a:xfrm>
            <a:off x="183502" y="1244470"/>
            <a:ext cx="11360798" cy="4724400"/>
          </a:xfrm>
          <a:prstGeom prst="rect">
            <a:avLst/>
          </a:prstGeom>
        </p:spPr>
        <p:txBody>
          <a:bodyPr/>
          <a:lstStyle/>
          <a:p>
            <a:pPr marL="731520" lvl="1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ＭＳ Ｐゴシック" charset="-128"/>
              </a:rPr>
              <a:t>Improving planning and reporting capabilities across </a:t>
            </a:r>
            <a:r>
              <a:rPr lang="en-US" sz="2000" dirty="0" err="1">
                <a:ea typeface="ＭＳ Ｐゴシック" charset="-128"/>
              </a:rPr>
              <a:t>Cognos</a:t>
            </a:r>
            <a:r>
              <a:rPr lang="en-US" sz="2000" dirty="0">
                <a:ea typeface="ＭＳ Ｐゴシック" charset="-128"/>
              </a:rPr>
              <a:t> platform</a:t>
            </a:r>
          </a:p>
          <a:p>
            <a:pPr marL="1188720" lvl="2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ＭＳ Ｐゴシック" charset="-128"/>
              </a:rPr>
              <a:t>Leveraging emerging analytics environment correlated with disciplined approach to account and transaction structure</a:t>
            </a:r>
          </a:p>
          <a:p>
            <a:pPr marL="1188720" lvl="2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ＭＳ Ｐゴシック" charset="-128"/>
              </a:rPr>
              <a:t>Planning Analytics replaced Enterprise Planning application, replacing many manual processes with value-added approaches </a:t>
            </a:r>
          </a:p>
          <a:p>
            <a:pPr marL="731520" lvl="1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dirty="0">
              <a:ea typeface="ＭＳ Ｐゴシック" charset="-128"/>
            </a:endParaRPr>
          </a:p>
          <a:p>
            <a:pPr marL="731520" lvl="1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ＭＳ Ｐゴシック" charset="-128"/>
              </a:rPr>
              <a:t>Increasing departmental need to develop long-term budget plans across fund types </a:t>
            </a:r>
          </a:p>
          <a:p>
            <a:pPr marL="731520" lvl="1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dirty="0">
              <a:ea typeface="ＭＳ Ｐゴシック" charset="-128"/>
            </a:endParaRPr>
          </a:p>
          <a:p>
            <a:pPr marL="731520" lvl="1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ＭＳ Ｐゴシック" charset="-128"/>
              </a:rPr>
              <a:t>Improved ability to review departmental metrics conveniently across contexts </a:t>
            </a:r>
          </a:p>
          <a:p>
            <a:pPr marL="731520" lvl="1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dirty="0">
              <a:ea typeface="ＭＳ Ｐゴシック" charset="-128"/>
            </a:endParaRPr>
          </a:p>
          <a:p>
            <a:pPr marL="731520" lvl="1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ＭＳ Ｐゴシック" charset="-128"/>
              </a:rPr>
              <a:t>Leverage available data to inform long-range plans</a:t>
            </a:r>
          </a:p>
          <a:p>
            <a:pPr marL="731520" lvl="1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dirty="0">
              <a:ea typeface="ＭＳ Ｐゴシック" charset="-128"/>
            </a:endParaRPr>
          </a:p>
          <a:p>
            <a:pPr marL="731520" lvl="1" indent="-27432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ea typeface="ＭＳ Ｐゴシック" charset="-128"/>
              </a:rPr>
              <a:t>Allow high level scenario development to quickly assess order of magnitude </a:t>
            </a:r>
          </a:p>
        </p:txBody>
      </p:sp>
    </p:spTree>
    <p:extLst>
      <p:ext uri="{BB962C8B-B14F-4D97-AF65-F5344CB8AC3E}">
        <p14:creationId xmlns:p14="http://schemas.microsoft.com/office/powerpoint/2010/main" val="333349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en-US" b="1" dirty="0"/>
              <a:t>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50084"/>
            <a:ext cx="268157" cy="309002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3338" y="1402729"/>
            <a:ext cx="38917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David Byelich</a:t>
            </a:r>
          </a:p>
          <a:p>
            <a:r>
              <a:rPr lang="en-US" sz="1200" dirty="0"/>
              <a:t>Associate Vice President and Director </a:t>
            </a:r>
          </a:p>
          <a:p>
            <a:r>
              <a:rPr lang="en-US" sz="1200" dirty="0"/>
              <a:t>Office of Planning and Budgets</a:t>
            </a:r>
          </a:p>
          <a:p>
            <a:r>
              <a:rPr lang="en-US" sz="1200" dirty="0"/>
              <a:t>517-355-9271 </a:t>
            </a:r>
          </a:p>
          <a:p>
            <a:r>
              <a:rPr lang="en-US" sz="1200" dirty="0">
                <a:hlinkClick r:id="rId4"/>
              </a:rPr>
              <a:t>Byelich@msu.edu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Brent Johnston</a:t>
            </a:r>
          </a:p>
          <a:p>
            <a:r>
              <a:rPr lang="en-US" sz="1200" dirty="0"/>
              <a:t>University Budget Officer </a:t>
            </a:r>
          </a:p>
          <a:p>
            <a:r>
              <a:rPr lang="en-US" sz="1200" dirty="0"/>
              <a:t>Budget Planning and Analysis</a:t>
            </a:r>
          </a:p>
          <a:p>
            <a:r>
              <a:rPr lang="en-US" sz="1200" dirty="0"/>
              <a:t>Office of Planning and Budgets</a:t>
            </a:r>
          </a:p>
          <a:p>
            <a:r>
              <a:rPr lang="en-US" sz="1200" dirty="0"/>
              <a:t>517-353-5519</a:t>
            </a:r>
          </a:p>
          <a:p>
            <a:r>
              <a:rPr lang="en-US" sz="1200" dirty="0">
                <a:hlinkClick r:id="rId5"/>
              </a:rPr>
              <a:t>john1096@msu.edu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Barbara Kranz </a:t>
            </a:r>
          </a:p>
          <a:p>
            <a:r>
              <a:rPr lang="en-US" sz="1200" dirty="0"/>
              <a:t>Director</a:t>
            </a:r>
          </a:p>
          <a:p>
            <a:r>
              <a:rPr lang="en-US" sz="1200" dirty="0"/>
              <a:t>Facilities Planning and Space Management</a:t>
            </a:r>
          </a:p>
          <a:p>
            <a:r>
              <a:rPr lang="en-US" sz="1200" dirty="0"/>
              <a:t>Office of Planning and Budgets</a:t>
            </a:r>
          </a:p>
          <a:p>
            <a:r>
              <a:rPr lang="en-US" sz="1200" dirty="0"/>
              <a:t>517-355-9271</a:t>
            </a:r>
          </a:p>
          <a:p>
            <a:r>
              <a:rPr lang="en-US" sz="1200" dirty="0">
                <a:hlinkClick r:id="rId6"/>
              </a:rPr>
              <a:t>kranzb@opb.msu.edu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Bethan Cantwell</a:t>
            </a:r>
          </a:p>
          <a:p>
            <a:r>
              <a:rPr lang="en-US" sz="1200" dirty="0"/>
              <a:t>Director</a:t>
            </a:r>
          </a:p>
          <a:p>
            <a:r>
              <a:rPr lang="en-US" sz="1200" dirty="0"/>
              <a:t>Institutional Studies</a:t>
            </a:r>
          </a:p>
          <a:p>
            <a:r>
              <a:rPr lang="en-US" sz="1200" dirty="0"/>
              <a:t>Office of Planning and Budgets</a:t>
            </a:r>
          </a:p>
          <a:p>
            <a:r>
              <a:rPr lang="en-US" sz="1200" dirty="0"/>
              <a:t>517-355-9273 </a:t>
            </a:r>
          </a:p>
          <a:p>
            <a:r>
              <a:rPr lang="en-US" sz="1200" dirty="0">
                <a:hlinkClick r:id="rId7"/>
              </a:rPr>
              <a:t>cantwellb@msu.edu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344646" y="1321528"/>
            <a:ext cx="27236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Greg Deppong</a:t>
            </a:r>
          </a:p>
          <a:p>
            <a:r>
              <a:rPr lang="en-US" sz="1200" dirty="0"/>
              <a:t>University Controller</a:t>
            </a:r>
          </a:p>
          <a:p>
            <a:r>
              <a:rPr lang="en-US" sz="1200" dirty="0"/>
              <a:t>Office of the Controller</a:t>
            </a:r>
          </a:p>
          <a:p>
            <a:r>
              <a:rPr lang="en-US" sz="1200" dirty="0"/>
              <a:t>517-355-5020</a:t>
            </a:r>
          </a:p>
          <a:p>
            <a:r>
              <a:rPr lang="en-US" sz="1200" dirty="0">
                <a:hlinkClick r:id="rId8"/>
              </a:rPr>
              <a:t>deppong@msu.edu</a:t>
            </a:r>
            <a:r>
              <a:rPr lang="en-US" sz="1200" dirty="0"/>
              <a:t> 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John </a:t>
            </a:r>
            <a:r>
              <a:rPr lang="en-US" sz="1200" dirty="0" err="1"/>
              <a:t>Thelen</a:t>
            </a:r>
            <a:endParaRPr lang="en-US" sz="1200" dirty="0"/>
          </a:p>
          <a:p>
            <a:r>
              <a:rPr lang="en-US" sz="1200" dirty="0"/>
              <a:t>Assistant Controller</a:t>
            </a:r>
          </a:p>
          <a:p>
            <a:r>
              <a:rPr lang="en-US" sz="1200" dirty="0"/>
              <a:t>Financial Analysis</a:t>
            </a:r>
          </a:p>
          <a:p>
            <a:r>
              <a:rPr lang="en-US" sz="1200" dirty="0"/>
              <a:t>517-884-4197</a:t>
            </a:r>
          </a:p>
          <a:p>
            <a:r>
              <a:rPr lang="en-US" sz="1200" dirty="0">
                <a:hlinkClick r:id="rId9"/>
              </a:rPr>
              <a:t>thelen43@ctlr.msu.edu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Lee Hunter</a:t>
            </a:r>
          </a:p>
          <a:p>
            <a:r>
              <a:rPr lang="en-US" sz="1200" dirty="0"/>
              <a:t>Chief Accountant &amp; Manager of Financial Reporting </a:t>
            </a:r>
          </a:p>
          <a:p>
            <a:r>
              <a:rPr lang="en-US" sz="1200" dirty="0"/>
              <a:t>Office of the Controller</a:t>
            </a:r>
          </a:p>
          <a:p>
            <a:r>
              <a:rPr lang="en-US" sz="1200" dirty="0"/>
              <a:t>517-355-9271</a:t>
            </a:r>
          </a:p>
          <a:p>
            <a:r>
              <a:rPr lang="en-US" sz="1200" dirty="0">
                <a:hlinkClick r:id="rId10"/>
              </a:rPr>
              <a:t>hunerti@msu.edu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Katie Cook</a:t>
            </a:r>
          </a:p>
          <a:p>
            <a:r>
              <a:rPr lang="en-US" sz="1200" dirty="0"/>
              <a:t>Director </a:t>
            </a:r>
          </a:p>
          <a:p>
            <a:r>
              <a:rPr lang="en-US" sz="1200" dirty="0"/>
              <a:t>Office of Sponsored Programs</a:t>
            </a:r>
          </a:p>
          <a:p>
            <a:r>
              <a:rPr lang="en-US" sz="1200" dirty="0"/>
              <a:t>517-884-4237</a:t>
            </a:r>
          </a:p>
          <a:p>
            <a:r>
              <a:rPr lang="en-US" sz="1200" dirty="0">
                <a:hlinkClick r:id="rId11"/>
              </a:rPr>
              <a:t>farrkat1@osp.msu.edu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217788" y="1325450"/>
            <a:ext cx="26441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Debbie Gulliver</a:t>
            </a:r>
          </a:p>
          <a:p>
            <a:r>
              <a:rPr lang="en-US" sz="1200" dirty="0"/>
              <a:t>University Travel Manager</a:t>
            </a:r>
          </a:p>
          <a:p>
            <a:r>
              <a:rPr lang="en-US" sz="1200" dirty="0"/>
              <a:t>Officer of the Controller</a:t>
            </a:r>
          </a:p>
          <a:p>
            <a:r>
              <a:rPr lang="en-US" sz="1200" dirty="0"/>
              <a:t>517-355-5000</a:t>
            </a:r>
          </a:p>
          <a:p>
            <a:r>
              <a:rPr lang="en-US" sz="1200" dirty="0">
                <a:hlinkClick r:id="rId12"/>
              </a:rPr>
              <a:t>gullive5@cltr.msu.edu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Kara </a:t>
            </a:r>
            <a:r>
              <a:rPr lang="en-US" sz="1200" dirty="0" err="1"/>
              <a:t>Yermak</a:t>
            </a:r>
            <a:endParaRPr lang="en-US" sz="1200" dirty="0"/>
          </a:p>
          <a:p>
            <a:r>
              <a:rPr lang="en-US" sz="1200" dirty="0"/>
              <a:t>Assistant Director </a:t>
            </a:r>
          </a:p>
          <a:p>
            <a:r>
              <a:rPr lang="en-US" sz="1200" dirty="0"/>
              <a:t>AP/AVP for Academic Human Resources </a:t>
            </a:r>
          </a:p>
          <a:p>
            <a:r>
              <a:rPr lang="en-US" sz="1200" dirty="0"/>
              <a:t>517-884-0185</a:t>
            </a:r>
          </a:p>
          <a:p>
            <a:r>
              <a:rPr lang="en-US" sz="1200" dirty="0">
                <a:hlinkClick r:id="rId13"/>
              </a:rPr>
              <a:t>burtkara@provost.msu.edu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Evo</a:t>
            </a:r>
            <a:r>
              <a:rPr lang="en-US" sz="1200" dirty="0"/>
              <a:t> </a:t>
            </a:r>
            <a:r>
              <a:rPr lang="en-US" sz="1200" dirty="0" err="1"/>
              <a:t>Pedawi</a:t>
            </a:r>
            <a:endParaRPr lang="en-US" sz="1200" dirty="0"/>
          </a:p>
          <a:p>
            <a:r>
              <a:rPr lang="en-US" sz="1200" dirty="0"/>
              <a:t>Director </a:t>
            </a:r>
          </a:p>
          <a:p>
            <a:r>
              <a:rPr lang="en-US" sz="1200" dirty="0"/>
              <a:t>Contracts and Grants Post Award</a:t>
            </a:r>
          </a:p>
          <a:p>
            <a:r>
              <a:rPr lang="en-US" sz="1200" dirty="0"/>
              <a:t>517-884-4234</a:t>
            </a:r>
          </a:p>
          <a:p>
            <a:r>
              <a:rPr lang="en-US" sz="1200" dirty="0">
                <a:hlinkClick r:id="rId14"/>
              </a:rPr>
              <a:t>pedawi@cga.msu.edu</a:t>
            </a:r>
            <a:endParaRPr lang="en-US" sz="1200" dirty="0"/>
          </a:p>
          <a:p>
            <a:endParaRPr lang="en-US" sz="1200" dirty="0"/>
          </a:p>
          <a:p>
            <a:br>
              <a:rPr lang="en-US" sz="1200" dirty="0"/>
            </a:br>
            <a:r>
              <a:rPr lang="en-US" sz="1200" dirty="0"/>
              <a:t>Rebecca Yauch</a:t>
            </a:r>
          </a:p>
          <a:p>
            <a:r>
              <a:rPr lang="en-US" sz="1200" dirty="0"/>
              <a:t>Assistant Director</a:t>
            </a:r>
          </a:p>
          <a:p>
            <a:r>
              <a:rPr lang="en-US" sz="1200" dirty="0"/>
              <a:t>Human Resources</a:t>
            </a:r>
          </a:p>
          <a:p>
            <a:r>
              <a:rPr lang="en-US" sz="1200" dirty="0"/>
              <a:t>517-884-0115</a:t>
            </a:r>
          </a:p>
          <a:p>
            <a:r>
              <a:rPr lang="en-US" sz="1200" dirty="0">
                <a:hlinkClick r:id="rId15"/>
              </a:rPr>
              <a:t>ryauch@hr.msu.edu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28054" y="658387"/>
            <a:ext cx="7376524" cy="45434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4F3B"/>
                </a:solidFill>
                <a:latin typeface="+mn-lt"/>
              </a:rPr>
              <a:t>Who Can Help?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028430" y="1325450"/>
            <a:ext cx="26441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Valerie Noel</a:t>
            </a:r>
          </a:p>
          <a:p>
            <a:r>
              <a:rPr lang="en-US" sz="1200" dirty="0"/>
              <a:t>Assistant Budget Officer</a:t>
            </a:r>
          </a:p>
          <a:p>
            <a:r>
              <a:rPr lang="en-US" sz="1200" dirty="0"/>
              <a:t>PA, OCCI, RBI, RFA</a:t>
            </a:r>
          </a:p>
          <a:p>
            <a:r>
              <a:rPr lang="en-US" sz="1200" dirty="0"/>
              <a:t>517-432-0219</a:t>
            </a:r>
          </a:p>
          <a:p>
            <a:r>
              <a:rPr lang="en-US" sz="1200" dirty="0">
                <a:hlinkClick r:id="rId16"/>
              </a:rPr>
              <a:t>thebeau@msu.edu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Bill Buddle</a:t>
            </a:r>
          </a:p>
          <a:p>
            <a:r>
              <a:rPr lang="en-US" sz="1200" dirty="0"/>
              <a:t>Assistant Budget Officer</a:t>
            </a:r>
          </a:p>
          <a:p>
            <a:r>
              <a:rPr lang="en-US" sz="1200" dirty="0"/>
              <a:t>Planning Analytics Operations</a:t>
            </a:r>
          </a:p>
          <a:p>
            <a:r>
              <a:rPr lang="en-US" sz="1200" dirty="0"/>
              <a:t>517-432-5319</a:t>
            </a:r>
          </a:p>
          <a:p>
            <a:r>
              <a:rPr lang="en-US" sz="1200" dirty="0">
                <a:hlinkClick r:id="rId17"/>
              </a:rPr>
              <a:t>buddlewi@msu.edu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Charmaine </a:t>
            </a:r>
            <a:r>
              <a:rPr lang="en-US" sz="1200" dirty="0" err="1"/>
              <a:t>Shellman</a:t>
            </a:r>
            <a:endParaRPr lang="en-US" sz="1200" dirty="0"/>
          </a:p>
          <a:p>
            <a:r>
              <a:rPr lang="en-US" sz="1200" dirty="0"/>
              <a:t>Assistant Budget Officer</a:t>
            </a:r>
          </a:p>
          <a:p>
            <a:r>
              <a:rPr lang="en-US" sz="1200" dirty="0"/>
              <a:t>Allocations &amp; Resource Management</a:t>
            </a:r>
          </a:p>
          <a:p>
            <a:r>
              <a:rPr lang="en-US" sz="1200" dirty="0"/>
              <a:t>517-355-4503</a:t>
            </a:r>
          </a:p>
          <a:p>
            <a:r>
              <a:rPr lang="en-US" sz="1200" dirty="0">
                <a:hlinkClick r:id="rId18"/>
              </a:rPr>
              <a:t>cshellma@msu.edu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Rati Walther</a:t>
            </a:r>
          </a:p>
          <a:p>
            <a:r>
              <a:rPr lang="en-US" sz="1200" dirty="0"/>
              <a:t>Financial Analyst</a:t>
            </a:r>
          </a:p>
          <a:p>
            <a:r>
              <a:rPr lang="en-US" sz="1200" dirty="0"/>
              <a:t>Budget, Planning, and Analysis</a:t>
            </a:r>
          </a:p>
          <a:p>
            <a:r>
              <a:rPr lang="en-US" sz="1200" dirty="0"/>
              <a:t>517-353-0864</a:t>
            </a:r>
          </a:p>
          <a:p>
            <a:r>
              <a:rPr lang="en-US" sz="1200" dirty="0">
                <a:hlinkClick r:id="rId19"/>
              </a:rPr>
              <a:t>walthe19@msu.edu</a:t>
            </a:r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104" y="6451309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Budget &amp; Finance Basics</a:t>
            </a:r>
          </a:p>
        </p:txBody>
      </p:sp>
    </p:spTree>
    <p:extLst>
      <p:ext uri="{BB962C8B-B14F-4D97-AF65-F5344CB8AC3E}">
        <p14:creationId xmlns:p14="http://schemas.microsoft.com/office/powerpoint/2010/main" val="4219100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54" y="108749"/>
            <a:ext cx="11880444" cy="6562639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3" y="231006"/>
            <a:ext cx="855986" cy="98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21" y="410355"/>
            <a:ext cx="798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232" y="1492897"/>
            <a:ext cx="10250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Introduction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Financial Structure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Budget Planning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Endowment and Endowment Spending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Resources &amp; Contacts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32" y="3753103"/>
            <a:ext cx="10250965" cy="382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Endowment &amp; Endowment Spending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0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Endowment &amp; Endowment Spending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Investment Returns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D12AF1-DAF7-41E8-9CD3-683B75137AF8}"/>
              </a:ext>
            </a:extLst>
          </p:cNvPr>
          <p:cNvGrpSpPr/>
          <p:nvPr/>
        </p:nvGrpSpPr>
        <p:grpSpPr>
          <a:xfrm>
            <a:off x="1249244" y="1477263"/>
            <a:ext cx="8885356" cy="4918166"/>
            <a:chOff x="-781124" y="316153"/>
            <a:chExt cx="5267325" cy="2971800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5A1E14BF-3699-4B93-9570-98E0397215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532098"/>
                </p:ext>
              </p:extLst>
            </p:nvPr>
          </p:nvGraphicFramePr>
          <p:xfrm>
            <a:off x="-781124" y="316153"/>
            <a:ext cx="5267325" cy="2971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BCCB77-2AEA-4333-B1E8-8D0C2D93456E}"/>
                </a:ext>
              </a:extLst>
            </p:cNvPr>
            <p:cNvCxnSpPr/>
            <p:nvPr/>
          </p:nvCxnSpPr>
          <p:spPr>
            <a:xfrm flipH="1" flipV="1">
              <a:off x="2158421" y="741774"/>
              <a:ext cx="9525" cy="17906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059F102-750A-4A3D-85F8-8A578B047A2E}"/>
              </a:ext>
            </a:extLst>
          </p:cNvPr>
          <p:cNvSpPr txBox="1"/>
          <p:nvPr/>
        </p:nvSpPr>
        <p:spPr>
          <a:xfrm>
            <a:off x="6614588" y="3142796"/>
            <a:ext cx="3773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CIF 6.25% Long-Term Return Assumption</a:t>
            </a:r>
            <a:r>
              <a:rPr lang="en-US" sz="1400" b="1" baseline="30000" dirty="0"/>
              <a:t>2</a:t>
            </a:r>
          </a:p>
        </p:txBody>
      </p:sp>
      <p:sp>
        <p:nvSpPr>
          <p:cNvPr id="21" name="Rectangular Callout 7">
            <a:extLst>
              <a:ext uri="{FF2B5EF4-FFF2-40B4-BE49-F238E27FC236}">
                <a16:creationId xmlns:a16="http://schemas.microsoft.com/office/drawing/2014/main" id="{47890218-D207-4E8C-A9C5-876B7DCC6B3C}"/>
              </a:ext>
            </a:extLst>
          </p:cNvPr>
          <p:cNvSpPr/>
          <p:nvPr/>
        </p:nvSpPr>
        <p:spPr>
          <a:xfrm>
            <a:off x="4585796" y="2840427"/>
            <a:ext cx="1353692" cy="281893"/>
          </a:xfrm>
          <a:prstGeom prst="wedgeRectCallout">
            <a:avLst>
              <a:gd name="adj1" fmla="val 82731"/>
              <a:gd name="adj2" fmla="val 353970"/>
            </a:avLst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The old “Normal”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E4CCCCD2-2BB5-4E49-994B-BF6F1DD42BE7}"/>
              </a:ext>
            </a:extLst>
          </p:cNvPr>
          <p:cNvSpPr/>
          <p:nvPr/>
        </p:nvSpPr>
        <p:spPr>
          <a:xfrm>
            <a:off x="7624614" y="4866271"/>
            <a:ext cx="1353692" cy="450694"/>
          </a:xfrm>
          <a:prstGeom prst="wedgeRectCallout">
            <a:avLst>
              <a:gd name="adj1" fmla="val -65590"/>
              <a:gd name="adj2" fmla="val -17545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The new “Normal”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B453FD-003F-4684-8F04-D7E13C69DA55}"/>
              </a:ext>
            </a:extLst>
          </p:cNvPr>
          <p:cNvCxnSpPr/>
          <p:nvPr/>
        </p:nvCxnSpPr>
        <p:spPr>
          <a:xfrm>
            <a:off x="3200400" y="3971544"/>
            <a:ext cx="6477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30D0E5-6989-4AF7-A26A-5F48706D5B6A}"/>
              </a:ext>
            </a:extLst>
          </p:cNvPr>
          <p:cNvCxnSpPr/>
          <p:nvPr/>
        </p:nvCxnSpPr>
        <p:spPr>
          <a:xfrm>
            <a:off x="3200400" y="4306824"/>
            <a:ext cx="6477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40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Endowment &amp; Endowment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Investment Returns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956A1AE-D1D0-47D6-8E43-644926CCC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4" y="1436335"/>
            <a:ext cx="12219018" cy="30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05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Endowment &amp; Endowment Spending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Spending Policy History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38F1889-6ED9-4BC9-B4C2-73ECE9EC5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543823"/>
              </p:ext>
            </p:extLst>
          </p:nvPr>
        </p:nvGraphicFramePr>
        <p:xfrm>
          <a:off x="428625" y="1277135"/>
          <a:ext cx="10720637" cy="526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1809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366E37-0FBB-48BE-BC58-6C7AF0B5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33" y="1165003"/>
            <a:ext cx="6347286" cy="5185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Endowment &amp; Endowment Spending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Spending Policy Calculation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454C57-6FED-49BD-9BBA-B1A63011EDD5}"/>
              </a:ext>
            </a:extLst>
          </p:cNvPr>
          <p:cNvSpPr/>
          <p:nvPr/>
        </p:nvSpPr>
        <p:spPr>
          <a:xfrm>
            <a:off x="7678293" y="5327144"/>
            <a:ext cx="609600" cy="2239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DE3CCE-EB3C-433B-9EA5-A72E377F4BDD}"/>
              </a:ext>
            </a:extLst>
          </p:cNvPr>
          <p:cNvSpPr/>
          <p:nvPr/>
        </p:nvSpPr>
        <p:spPr>
          <a:xfrm>
            <a:off x="7678293" y="6102147"/>
            <a:ext cx="1027176" cy="268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80E524-9B6B-4AEB-8B49-270AAE49E25B}"/>
              </a:ext>
            </a:extLst>
          </p:cNvPr>
          <p:cNvSpPr/>
          <p:nvPr/>
        </p:nvSpPr>
        <p:spPr>
          <a:xfrm>
            <a:off x="2783612" y="6442999"/>
            <a:ext cx="6880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http://tfm.msu.edu/_files/docs/Spending_Policy_History_2021.pdf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35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54" y="108749"/>
            <a:ext cx="11880444" cy="6562639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3" y="231006"/>
            <a:ext cx="855986" cy="98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21" y="410355"/>
            <a:ext cx="798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232" y="1492897"/>
            <a:ext cx="10250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Introduction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Financial Structure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Budget Planning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Endowment &amp; Endowment Spending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Resources &amp; Contacts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974" y="4448428"/>
            <a:ext cx="10250965" cy="382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Resources &amp; Contacts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81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Resources &amp; Contacts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563294"/>
            <a:ext cx="12192000" cy="6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4F3B"/>
                </a:solidFill>
              </a:rPr>
              <a:t>Policies and Procedures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F67D0C-18CC-4EF2-AA38-744B10008B1E}"/>
              </a:ext>
            </a:extLst>
          </p:cNvPr>
          <p:cNvSpPr txBox="1">
            <a:spLocks/>
          </p:cNvSpPr>
          <p:nvPr/>
        </p:nvSpPr>
        <p:spPr>
          <a:xfrm>
            <a:off x="-56279" y="1095451"/>
            <a:ext cx="10924803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dirty="0"/>
          </a:p>
          <a:p>
            <a:pPr lvl="1" algn="l"/>
            <a:r>
              <a:rPr lang="en-US" dirty="0">
                <a:latin typeface="Georgia" pitchFamily="18" charset="0"/>
              </a:rPr>
              <a:t>Manual of Business Procedures: </a:t>
            </a:r>
            <a:r>
              <a:rPr lang="en-US" sz="1200" dirty="0">
                <a:latin typeface="Georgia" pitchFamily="18" charset="0"/>
                <a:hlinkClick r:id="rId4"/>
              </a:rPr>
              <a:t>http://ctlr.msu.edu/combp/</a:t>
            </a:r>
            <a:endParaRPr lang="en-US" sz="1200" dirty="0">
              <a:latin typeface="Georgia" pitchFamily="18" charset="0"/>
            </a:endParaRPr>
          </a:p>
          <a:p>
            <a:pPr lvl="1" algn="l"/>
            <a:endParaRPr lang="en-US" dirty="0">
              <a:latin typeface="Georgia" pitchFamily="18" charset="0"/>
            </a:endParaRPr>
          </a:p>
          <a:p>
            <a:pPr lvl="1" algn="l"/>
            <a:r>
              <a:rPr lang="en-US" dirty="0">
                <a:latin typeface="Georgia" pitchFamily="18" charset="0"/>
              </a:rPr>
              <a:t>Planning Process &amp; Budget Policy: </a:t>
            </a:r>
            <a:r>
              <a:rPr lang="en-US" sz="1200" dirty="0">
                <a:latin typeface="Georgia" pitchFamily="18" charset="0"/>
                <a:hlinkClick r:id="rId5"/>
              </a:rPr>
              <a:t>https://opb.msu.edu/functions/budget/planning-process-and-policies.html</a:t>
            </a:r>
            <a:r>
              <a:rPr lang="en-US" sz="1200" dirty="0">
                <a:latin typeface="Georgia" pitchFamily="18" charset="0"/>
              </a:rPr>
              <a:t>  </a:t>
            </a:r>
          </a:p>
          <a:p>
            <a:pPr lvl="1" algn="l"/>
            <a:endParaRPr lang="en-US" dirty="0">
              <a:latin typeface="Georgia" pitchFamily="18" charset="0"/>
            </a:endParaRPr>
          </a:p>
          <a:p>
            <a:pPr lvl="1" algn="l"/>
            <a:r>
              <a:rPr lang="en-US" dirty="0">
                <a:latin typeface="Georgia" pitchFamily="18" charset="0"/>
              </a:rPr>
              <a:t>Planning Analytics Resources: </a:t>
            </a:r>
            <a:r>
              <a:rPr lang="en-US" sz="1200" dirty="0">
                <a:latin typeface="Georgia" pitchFamily="18" charset="0"/>
                <a:hlinkClick r:id="rId6"/>
              </a:rPr>
              <a:t>https://opb.msu.edu/functions/budget/planning-analytics-resources.html</a:t>
            </a:r>
            <a:r>
              <a:rPr lang="en-US" sz="1200" dirty="0">
                <a:latin typeface="Georgia" pitchFamily="18" charset="0"/>
              </a:rPr>
              <a:t> </a:t>
            </a:r>
          </a:p>
          <a:p>
            <a:pPr lvl="1" algn="l"/>
            <a:endParaRPr lang="en-US" dirty="0">
              <a:latin typeface="Georgia" pitchFamily="18" charset="0"/>
            </a:endParaRPr>
          </a:p>
          <a:p>
            <a:pPr lvl="1" algn="l"/>
            <a:r>
              <a:rPr lang="en-US" dirty="0">
                <a:latin typeface="Georgia" pitchFamily="18" charset="0"/>
              </a:rPr>
              <a:t>Planning Profile Summary: </a:t>
            </a:r>
            <a:r>
              <a:rPr lang="en-US" sz="1200" dirty="0">
                <a:latin typeface="Georgia" pitchFamily="18" charset="0"/>
              </a:rPr>
              <a:t> </a:t>
            </a:r>
            <a:r>
              <a:rPr lang="en-US" sz="1200" dirty="0">
                <a:latin typeface="Georgia" pitchFamily="18" charset="0"/>
                <a:hlinkClick r:id="rId7"/>
              </a:rPr>
              <a:t>https://opb.msu.edu/functions/institution/pps.html</a:t>
            </a:r>
            <a:r>
              <a:rPr lang="en-US" sz="1200" dirty="0">
                <a:latin typeface="Georgia" pitchFamily="18" charset="0"/>
              </a:rPr>
              <a:t> </a:t>
            </a:r>
          </a:p>
          <a:p>
            <a:pPr lvl="1" algn="l"/>
            <a:endParaRPr lang="en-US" sz="1600" dirty="0">
              <a:latin typeface="Georgia" pitchFamily="18" charset="0"/>
            </a:endParaRPr>
          </a:p>
          <a:p>
            <a:pPr lvl="1" algn="l"/>
            <a:endParaRPr lang="en-US" sz="1600" dirty="0">
              <a:latin typeface="Georgia" pitchFamily="18" charset="0"/>
            </a:endParaRPr>
          </a:p>
          <a:p>
            <a:pPr lvl="1" algn="l"/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43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054" y="150818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en-US" b="1" dirty="0"/>
              <a:t>Resources &amp; Contacts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5" y="201590"/>
            <a:ext cx="268157" cy="309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50084"/>
            <a:ext cx="268157" cy="309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104" y="6451309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Budget &amp; Finance Basics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1556" y="615727"/>
            <a:ext cx="11118444" cy="7017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F3B"/>
                </a:solidFill>
                <a:latin typeface="+mn-lt"/>
              </a:rPr>
              <a:t>Sources of Information</a:t>
            </a:r>
            <a:endParaRPr lang="en-US" sz="4400" b="1" dirty="0">
              <a:solidFill>
                <a:srgbClr val="004F3B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54" y="1225689"/>
            <a:ext cx="54386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EBS resources (</a:t>
            </a:r>
            <a:r>
              <a:rPr lang="en-US" sz="2800" b="1" u="sng" dirty="0">
                <a:hlinkClick r:id="rId3"/>
              </a:rPr>
              <a:t>ebs.msu.edu</a:t>
            </a:r>
            <a:r>
              <a:rPr lang="en-US" sz="2800" b="1" u="sng" dirty="0"/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Kuali</a:t>
            </a:r>
            <a:r>
              <a:rPr lang="en-US" sz="2800" dirty="0"/>
              <a:t> Financial System (KFS)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Kuali</a:t>
            </a:r>
            <a:r>
              <a:rPr lang="en-US" sz="2800" dirty="0"/>
              <a:t> </a:t>
            </a:r>
            <a:r>
              <a:rPr lang="en-US" sz="2800" dirty="0" err="1"/>
              <a:t>Coeus</a:t>
            </a:r>
            <a:r>
              <a:rPr lang="en-US" sz="2800" dirty="0"/>
              <a:t> (KC)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Business Intelligence (BI)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Planning Analytics (PA)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HR/Payroll (SAP)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Applicant Tracking (Page-Up)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Travel (Concur)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Spartan 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6690" y="1225689"/>
            <a:ext cx="65587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Other 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Institutional Research (Tableau)</a:t>
            </a:r>
          </a:p>
          <a:p>
            <a:pPr lvl="1"/>
            <a:r>
              <a:rPr lang="en-US" dirty="0">
                <a:hlinkClick r:id="rId4"/>
              </a:rPr>
              <a:t>https://opb.msu.edu/functions/institution/index.html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Planning Profile Summary</a:t>
            </a:r>
          </a:p>
          <a:p>
            <a:pPr lvl="1"/>
            <a:r>
              <a:rPr lang="en-US" dirty="0">
                <a:hlinkClick r:id="rId5"/>
              </a:rPr>
              <a:t>https://opb.msu.edu/functions/institution/pps.html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Sponsored Programs Account Explorer</a:t>
            </a:r>
          </a:p>
          <a:p>
            <a:pPr lvl="1"/>
            <a:r>
              <a:rPr lang="en-US" dirty="0">
                <a:hlinkClick r:id="rId6"/>
              </a:rPr>
              <a:t>https://cga.msu.edu/PL/Accounting/AE2/AE2.aspx#Detail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Manual of Business Procedures</a:t>
            </a:r>
          </a:p>
          <a:p>
            <a:pPr lvl="1"/>
            <a:r>
              <a:rPr lang="en-US" dirty="0">
                <a:hlinkClick r:id="rId7"/>
              </a:rPr>
              <a:t>https://ctlr.msu.edu/combp/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Human Resources</a:t>
            </a:r>
          </a:p>
          <a:p>
            <a:pPr lvl="1"/>
            <a:r>
              <a:rPr lang="en-US" dirty="0">
                <a:hlinkClick r:id="rId8"/>
              </a:rPr>
              <a:t>https://hr.msu.edu/ua/index.asp</a:t>
            </a:r>
            <a:r>
              <a:rPr lang="en-US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Budget &amp; Planning</a:t>
            </a:r>
          </a:p>
          <a:p>
            <a:pPr lvl="1"/>
            <a:r>
              <a:rPr lang="en-US" dirty="0">
                <a:hlinkClick r:id="rId9"/>
              </a:rPr>
              <a:t>https://opb.msu.edu/functions/budget/index.html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44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en-US" b="1" dirty="0"/>
              <a:t>Resources &amp; Contacts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50084"/>
            <a:ext cx="268157" cy="309002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3338" y="1402729"/>
            <a:ext cx="38917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David Byelich</a:t>
            </a:r>
          </a:p>
          <a:p>
            <a:r>
              <a:rPr lang="en-US" sz="1200" dirty="0"/>
              <a:t>Associate Vice President and Director </a:t>
            </a:r>
          </a:p>
          <a:p>
            <a:r>
              <a:rPr lang="en-US" sz="1200" dirty="0"/>
              <a:t>Office of Planning and Budgets</a:t>
            </a:r>
          </a:p>
          <a:p>
            <a:r>
              <a:rPr lang="en-US" sz="1200" dirty="0"/>
              <a:t>517-355-9271 </a:t>
            </a:r>
          </a:p>
          <a:p>
            <a:r>
              <a:rPr lang="en-US" sz="1200" dirty="0">
                <a:hlinkClick r:id="rId4"/>
              </a:rPr>
              <a:t>Byelich@msu.edu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Brent Johnston</a:t>
            </a:r>
          </a:p>
          <a:p>
            <a:r>
              <a:rPr lang="en-US" sz="1200" dirty="0"/>
              <a:t>University Budget Officer </a:t>
            </a:r>
          </a:p>
          <a:p>
            <a:r>
              <a:rPr lang="en-US" sz="1200" dirty="0"/>
              <a:t>Budget Planning and Analysis</a:t>
            </a:r>
          </a:p>
          <a:p>
            <a:r>
              <a:rPr lang="en-US" sz="1200" dirty="0"/>
              <a:t>Office of Planning and Budgets</a:t>
            </a:r>
          </a:p>
          <a:p>
            <a:r>
              <a:rPr lang="en-US" sz="1200" dirty="0"/>
              <a:t>517-353-5519</a:t>
            </a:r>
          </a:p>
          <a:p>
            <a:r>
              <a:rPr lang="en-US" sz="1200" dirty="0">
                <a:hlinkClick r:id="rId5"/>
              </a:rPr>
              <a:t>john1096@msu.edu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Barbara Kranz </a:t>
            </a:r>
          </a:p>
          <a:p>
            <a:r>
              <a:rPr lang="en-US" sz="1200" dirty="0"/>
              <a:t>Director</a:t>
            </a:r>
          </a:p>
          <a:p>
            <a:r>
              <a:rPr lang="en-US" sz="1200" dirty="0"/>
              <a:t>Facilities Planning and Space Management</a:t>
            </a:r>
          </a:p>
          <a:p>
            <a:r>
              <a:rPr lang="en-US" sz="1200" dirty="0"/>
              <a:t>Office of Planning and Budgets</a:t>
            </a:r>
          </a:p>
          <a:p>
            <a:r>
              <a:rPr lang="en-US" sz="1200" dirty="0"/>
              <a:t>517-355-9271</a:t>
            </a:r>
          </a:p>
          <a:p>
            <a:r>
              <a:rPr lang="en-US" sz="1200" dirty="0">
                <a:hlinkClick r:id="rId6"/>
              </a:rPr>
              <a:t>kranzb@opb.msu.edu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Bethan Cantwell</a:t>
            </a:r>
          </a:p>
          <a:p>
            <a:r>
              <a:rPr lang="en-US" sz="1200" dirty="0"/>
              <a:t>Director</a:t>
            </a:r>
          </a:p>
          <a:p>
            <a:r>
              <a:rPr lang="en-US" sz="1200" dirty="0"/>
              <a:t>Institutional Studies</a:t>
            </a:r>
          </a:p>
          <a:p>
            <a:r>
              <a:rPr lang="en-US" sz="1200" dirty="0"/>
              <a:t>Office of Planning and Budgets</a:t>
            </a:r>
          </a:p>
          <a:p>
            <a:r>
              <a:rPr lang="en-US" sz="1200" dirty="0"/>
              <a:t>517-355-9273 </a:t>
            </a:r>
          </a:p>
          <a:p>
            <a:r>
              <a:rPr lang="en-US" sz="1200" dirty="0">
                <a:hlinkClick r:id="rId7"/>
              </a:rPr>
              <a:t>cantwellb@msu.edu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344646" y="1321528"/>
            <a:ext cx="27236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Greg Deppong</a:t>
            </a:r>
          </a:p>
          <a:p>
            <a:r>
              <a:rPr lang="en-US" sz="1200" dirty="0"/>
              <a:t>University Controller</a:t>
            </a:r>
          </a:p>
          <a:p>
            <a:r>
              <a:rPr lang="en-US" sz="1200" dirty="0"/>
              <a:t>Office of the Controller</a:t>
            </a:r>
          </a:p>
          <a:p>
            <a:r>
              <a:rPr lang="en-US" sz="1200" dirty="0"/>
              <a:t>517-355-5020</a:t>
            </a:r>
          </a:p>
          <a:p>
            <a:r>
              <a:rPr lang="en-US" sz="1200" dirty="0">
                <a:hlinkClick r:id="rId8"/>
              </a:rPr>
              <a:t>deppong@msu.edu</a:t>
            </a:r>
            <a:r>
              <a:rPr lang="en-US" sz="1200" dirty="0"/>
              <a:t> 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John </a:t>
            </a:r>
            <a:r>
              <a:rPr lang="en-US" sz="1200" dirty="0" err="1"/>
              <a:t>Thelen</a:t>
            </a:r>
            <a:endParaRPr lang="en-US" sz="1200" dirty="0"/>
          </a:p>
          <a:p>
            <a:r>
              <a:rPr lang="en-US" sz="1200" dirty="0"/>
              <a:t>Assistant Controller</a:t>
            </a:r>
          </a:p>
          <a:p>
            <a:r>
              <a:rPr lang="en-US" sz="1200" dirty="0"/>
              <a:t>Financial Analysis</a:t>
            </a:r>
          </a:p>
          <a:p>
            <a:r>
              <a:rPr lang="en-US" sz="1200" dirty="0"/>
              <a:t>517-884-4197</a:t>
            </a:r>
          </a:p>
          <a:p>
            <a:r>
              <a:rPr lang="en-US" sz="1200" dirty="0">
                <a:hlinkClick r:id="rId9"/>
              </a:rPr>
              <a:t>thelen43@ctlr.msu.edu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Lee Hunter</a:t>
            </a:r>
          </a:p>
          <a:p>
            <a:r>
              <a:rPr lang="en-US" sz="1200" dirty="0"/>
              <a:t>Chief Accountant &amp; Manager of Financial Reporting </a:t>
            </a:r>
          </a:p>
          <a:p>
            <a:r>
              <a:rPr lang="en-US" sz="1200" dirty="0"/>
              <a:t>Office of the Controller</a:t>
            </a:r>
          </a:p>
          <a:p>
            <a:r>
              <a:rPr lang="en-US" sz="1200" dirty="0"/>
              <a:t>517-355-9271</a:t>
            </a:r>
          </a:p>
          <a:p>
            <a:r>
              <a:rPr lang="en-US" sz="1200" dirty="0">
                <a:hlinkClick r:id="rId10"/>
              </a:rPr>
              <a:t>hunerti@msu.edu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Katie Cook</a:t>
            </a:r>
          </a:p>
          <a:p>
            <a:r>
              <a:rPr lang="en-US" sz="1200" dirty="0"/>
              <a:t>Director </a:t>
            </a:r>
          </a:p>
          <a:p>
            <a:r>
              <a:rPr lang="en-US" sz="1200" dirty="0"/>
              <a:t>Office of Sponsored Programs</a:t>
            </a:r>
          </a:p>
          <a:p>
            <a:r>
              <a:rPr lang="en-US" sz="1200" dirty="0"/>
              <a:t>517-884-4237</a:t>
            </a:r>
          </a:p>
          <a:p>
            <a:r>
              <a:rPr lang="en-US" sz="1200" dirty="0">
                <a:hlinkClick r:id="rId11"/>
              </a:rPr>
              <a:t>farrkat1@osp.msu.edu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217788" y="1325450"/>
            <a:ext cx="26441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Debbie Gulliver</a:t>
            </a:r>
          </a:p>
          <a:p>
            <a:r>
              <a:rPr lang="en-US" sz="1200" dirty="0"/>
              <a:t>University Travel Manager</a:t>
            </a:r>
          </a:p>
          <a:p>
            <a:r>
              <a:rPr lang="en-US" sz="1200" dirty="0"/>
              <a:t>Officer of the Controller</a:t>
            </a:r>
          </a:p>
          <a:p>
            <a:r>
              <a:rPr lang="en-US" sz="1200" dirty="0"/>
              <a:t>517-355-5000</a:t>
            </a:r>
          </a:p>
          <a:p>
            <a:r>
              <a:rPr lang="en-US" sz="1200" dirty="0">
                <a:hlinkClick r:id="rId12"/>
              </a:rPr>
              <a:t>gullive5@cltr.msu.edu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Kara </a:t>
            </a:r>
            <a:r>
              <a:rPr lang="en-US" sz="1200" dirty="0" err="1"/>
              <a:t>Yermak</a:t>
            </a:r>
            <a:endParaRPr lang="en-US" sz="1200" dirty="0"/>
          </a:p>
          <a:p>
            <a:r>
              <a:rPr lang="en-US" sz="1200" dirty="0"/>
              <a:t>Assistant Director </a:t>
            </a:r>
          </a:p>
          <a:p>
            <a:r>
              <a:rPr lang="en-US" sz="1200" dirty="0"/>
              <a:t>AP/AVP for Academic Human Resources </a:t>
            </a:r>
          </a:p>
          <a:p>
            <a:r>
              <a:rPr lang="en-US" sz="1200" dirty="0"/>
              <a:t>517-884-0185</a:t>
            </a:r>
          </a:p>
          <a:p>
            <a:r>
              <a:rPr lang="en-US" sz="1200" dirty="0">
                <a:hlinkClick r:id="rId13"/>
              </a:rPr>
              <a:t>burtkara@provost.msu.edu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Evo</a:t>
            </a:r>
            <a:r>
              <a:rPr lang="en-US" sz="1200" dirty="0"/>
              <a:t> </a:t>
            </a:r>
            <a:r>
              <a:rPr lang="en-US" sz="1200" dirty="0" err="1"/>
              <a:t>Pedawi</a:t>
            </a:r>
            <a:endParaRPr lang="en-US" sz="1200" dirty="0"/>
          </a:p>
          <a:p>
            <a:r>
              <a:rPr lang="en-US" sz="1200" dirty="0"/>
              <a:t>Director </a:t>
            </a:r>
          </a:p>
          <a:p>
            <a:r>
              <a:rPr lang="en-US" sz="1200" dirty="0"/>
              <a:t>Contracts and Grants Post Award</a:t>
            </a:r>
          </a:p>
          <a:p>
            <a:r>
              <a:rPr lang="en-US" sz="1200" dirty="0"/>
              <a:t>517-884-4234</a:t>
            </a:r>
          </a:p>
          <a:p>
            <a:r>
              <a:rPr lang="en-US" sz="1200" dirty="0">
                <a:hlinkClick r:id="rId14"/>
              </a:rPr>
              <a:t>pedawi@cga.msu.edu</a:t>
            </a:r>
            <a:endParaRPr lang="en-US" sz="1200" dirty="0"/>
          </a:p>
          <a:p>
            <a:endParaRPr lang="en-US" sz="1200" dirty="0"/>
          </a:p>
          <a:p>
            <a:br>
              <a:rPr lang="en-US" sz="1200" dirty="0"/>
            </a:br>
            <a:r>
              <a:rPr lang="en-US" sz="1200" dirty="0"/>
              <a:t>Rebecca Yauch</a:t>
            </a:r>
          </a:p>
          <a:p>
            <a:r>
              <a:rPr lang="en-US" sz="1200" dirty="0"/>
              <a:t>Assistant Director</a:t>
            </a:r>
          </a:p>
          <a:p>
            <a:r>
              <a:rPr lang="en-US" sz="1200" dirty="0"/>
              <a:t>Human Resources</a:t>
            </a:r>
          </a:p>
          <a:p>
            <a:r>
              <a:rPr lang="en-US" sz="1200" dirty="0"/>
              <a:t>517-884-0115</a:t>
            </a:r>
          </a:p>
          <a:p>
            <a:r>
              <a:rPr lang="en-US" sz="1200" dirty="0">
                <a:hlinkClick r:id="rId15"/>
              </a:rPr>
              <a:t>ryauch@hr.msu.edu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28054" y="658387"/>
            <a:ext cx="7376524" cy="45434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4F3B"/>
                </a:solidFill>
                <a:latin typeface="+mn-lt"/>
              </a:rPr>
              <a:t>Who Can Help?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028430" y="1325450"/>
            <a:ext cx="26441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Valerie Noel</a:t>
            </a:r>
          </a:p>
          <a:p>
            <a:r>
              <a:rPr lang="en-US" sz="1200" dirty="0"/>
              <a:t>Assistant Budget Officer</a:t>
            </a:r>
          </a:p>
          <a:p>
            <a:r>
              <a:rPr lang="en-US" sz="1200" dirty="0"/>
              <a:t>PA, OCCI, RBI, RFA</a:t>
            </a:r>
          </a:p>
          <a:p>
            <a:r>
              <a:rPr lang="en-US" sz="1200" dirty="0"/>
              <a:t>517-432-0219</a:t>
            </a:r>
          </a:p>
          <a:p>
            <a:r>
              <a:rPr lang="en-US" sz="1200" dirty="0">
                <a:hlinkClick r:id="rId16"/>
              </a:rPr>
              <a:t>thebeau@msu.edu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Bill Buddle</a:t>
            </a:r>
          </a:p>
          <a:p>
            <a:r>
              <a:rPr lang="en-US" sz="1200" dirty="0"/>
              <a:t>Assistant Budget Officer</a:t>
            </a:r>
          </a:p>
          <a:p>
            <a:r>
              <a:rPr lang="en-US" sz="1200" dirty="0"/>
              <a:t>Planning Analytics Operations</a:t>
            </a:r>
          </a:p>
          <a:p>
            <a:r>
              <a:rPr lang="en-US" sz="1200" dirty="0"/>
              <a:t>517-432-5319</a:t>
            </a:r>
          </a:p>
          <a:p>
            <a:r>
              <a:rPr lang="en-US" sz="1200" dirty="0">
                <a:hlinkClick r:id="rId17"/>
              </a:rPr>
              <a:t>buddlewi@msu.edu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Charmaine </a:t>
            </a:r>
            <a:r>
              <a:rPr lang="en-US" sz="1200" dirty="0" err="1"/>
              <a:t>Shellman</a:t>
            </a:r>
            <a:endParaRPr lang="en-US" sz="1200" dirty="0"/>
          </a:p>
          <a:p>
            <a:r>
              <a:rPr lang="en-US" sz="1200" dirty="0"/>
              <a:t>Assistant Budget Officer</a:t>
            </a:r>
          </a:p>
          <a:p>
            <a:r>
              <a:rPr lang="en-US" sz="1200" dirty="0"/>
              <a:t>Allocations &amp; Resource Management</a:t>
            </a:r>
          </a:p>
          <a:p>
            <a:r>
              <a:rPr lang="en-US" sz="1200" dirty="0"/>
              <a:t>517-355-4503</a:t>
            </a:r>
          </a:p>
          <a:p>
            <a:r>
              <a:rPr lang="en-US" sz="1200" dirty="0">
                <a:hlinkClick r:id="rId18"/>
              </a:rPr>
              <a:t>cshellma@msu.edu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Rati Walther</a:t>
            </a:r>
          </a:p>
          <a:p>
            <a:r>
              <a:rPr lang="en-US" sz="1200" dirty="0"/>
              <a:t>Financial Analyst</a:t>
            </a:r>
          </a:p>
          <a:p>
            <a:r>
              <a:rPr lang="en-US" sz="1200" dirty="0"/>
              <a:t>Budget, Planning, and Analysis</a:t>
            </a:r>
          </a:p>
          <a:p>
            <a:r>
              <a:rPr lang="en-US" sz="1200" dirty="0"/>
              <a:t>517-353-0864</a:t>
            </a:r>
          </a:p>
          <a:p>
            <a:r>
              <a:rPr lang="en-US" sz="1200" dirty="0">
                <a:hlinkClick r:id="rId19"/>
              </a:rPr>
              <a:t>walthe19@msu.edu</a:t>
            </a:r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104" y="6451309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Budget &amp; Finance Basics</a:t>
            </a:r>
          </a:p>
        </p:txBody>
      </p:sp>
    </p:spTree>
    <p:extLst>
      <p:ext uri="{BB962C8B-B14F-4D97-AF65-F5344CB8AC3E}">
        <p14:creationId xmlns:p14="http://schemas.microsoft.com/office/powerpoint/2010/main" val="1828854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54" y="108749"/>
            <a:ext cx="11880444" cy="6562639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3" y="231006"/>
            <a:ext cx="855986" cy="98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4871" y="2105805"/>
            <a:ext cx="79870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Thank You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Good luck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Feel free to be in touch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3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867" y="617797"/>
            <a:ext cx="118804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value of MSU academic programs continues to appreciate at the state, national and international levels.   Our reputation grows as a top-100 global university, committed to student success, advancing Michigan communities, and research with global impact.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6"/>
          <a:stretch/>
        </p:blipFill>
        <p:spPr>
          <a:xfrm>
            <a:off x="90500" y="1727368"/>
            <a:ext cx="845365" cy="709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0227" y="5388583"/>
            <a:ext cx="531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MSU formed private insurance captive for majority of insurance needs, sexual assault and traumatic brain injury risks outside of captive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5"/>
          <a:stretch/>
        </p:blipFill>
        <p:spPr>
          <a:xfrm>
            <a:off x="40975" y="2978148"/>
            <a:ext cx="944416" cy="7560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17" y="5487488"/>
            <a:ext cx="752787" cy="6555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4693" y="1570276"/>
            <a:ext cx="480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Ongoing monitoring of MSU financial health; assets increased by approximately $150M in FY19, current bond rating at/exceeds Big Ten median, challenged by impact of legal settlement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4693" y="2862603"/>
            <a:ext cx="4682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OPEB liability reduced by over $350M, approximately 20% of FY18 total due to changes in actuarial formula; additional reduction possible due to Medicare Advantage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01006" y="3940979"/>
            <a:ext cx="5311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Auxiliary units, including Athletics, Residential &amp; Hospitality Services, and the MSU Health Team monitor emerging local, regional, and national issues to inform long-range strategic planning efforts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0"/>
          <a:stretch/>
        </p:blipFill>
        <p:spPr>
          <a:xfrm>
            <a:off x="28192" y="5482428"/>
            <a:ext cx="799107" cy="6934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7299" y="5390561"/>
            <a:ext cx="468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MSU sponsored awards and expenditures at record levels, MSU’s three-year rate of change best in the Big Ten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3"/>
          <a:stretch/>
        </p:blipFill>
        <p:spPr>
          <a:xfrm>
            <a:off x="-54565" y="4149280"/>
            <a:ext cx="964620" cy="7791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7299" y="4160303"/>
            <a:ext cx="468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Flat-rate tuition structure introduced for 2019-20 academic year, anticipated to reduce time-to-degree, limit student debt</a:t>
            </a:r>
            <a:endParaRPr lang="en-US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4" b="27037"/>
          <a:stretch/>
        </p:blipFill>
        <p:spPr>
          <a:xfrm>
            <a:off x="5620881" y="1853976"/>
            <a:ext cx="1007461" cy="6115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01006" y="1634643"/>
            <a:ext cx="5311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 2019 entering class amongst largest in history, included record level of domestic non-residents, monitoring national demographic trends and international enrollment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/>
        </p:blipFill>
        <p:spPr>
          <a:xfrm>
            <a:off x="5666917" y="3069810"/>
            <a:ext cx="802720" cy="6933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01006" y="2971444"/>
            <a:ext cx="531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Priorities in MSU’s long-term financial framework support transformational efforts in academic quality, financial aid, teaching and laboratory facilities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01" y="4245437"/>
            <a:ext cx="4857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54" y="108749"/>
            <a:ext cx="11880444" cy="6562639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3" y="231006"/>
            <a:ext cx="855986" cy="98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21" y="410355"/>
            <a:ext cx="798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232" y="1492897"/>
            <a:ext cx="102509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Introduction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Financial Structure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Budget Planning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Endowment &amp; Endowment Spending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Resources &amp; Contacts</a:t>
            </a:r>
          </a:p>
          <a:p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32" y="2249556"/>
            <a:ext cx="10250965" cy="382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Financial Structure</a:t>
            </a:r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E722-6BDF-4DB4-82A0-D4AD8EAD1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75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>
                <a:solidFill>
                  <a:srgbClr val="004F3B"/>
                </a:solidFill>
              </a:rPr>
              <a:t>Fund Accounting Concepts</a:t>
            </a:r>
            <a:endParaRPr lang="en-US" sz="4800" b="1" dirty="0">
              <a:solidFill>
                <a:srgbClr val="004F3B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43EECDA-5879-49D8-973E-4C49734AB458}"/>
              </a:ext>
            </a:extLst>
          </p:cNvPr>
          <p:cNvSpPr txBox="1">
            <a:spLocks/>
          </p:cNvSpPr>
          <p:nvPr/>
        </p:nvSpPr>
        <p:spPr>
          <a:xfrm>
            <a:off x="245026" y="1704010"/>
            <a:ext cx="10515600" cy="435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Follows Governmental Accounting Standards Board (GASB)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Separates funds by source and restriction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Helps ensure funds are used for intended/defined purposes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Maintains separation of restricted (endowments, gifts, grants) from unrestricted (auxiliary services, general fund, fee-for-service)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7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0" y="530887"/>
            <a:ext cx="12192000" cy="75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Fund Structure Overview 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910C2A2-9CAD-4EA4-8550-D515E94D1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72305"/>
              </p:ext>
            </p:extLst>
          </p:nvPr>
        </p:nvGraphicFramePr>
        <p:xfrm>
          <a:off x="1560099" y="1509733"/>
          <a:ext cx="7948863" cy="443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9508D1D-1D9D-4510-A7E3-FE7D362A172A}"/>
              </a:ext>
            </a:extLst>
          </p:cNvPr>
          <p:cNvSpPr txBox="1"/>
          <p:nvPr/>
        </p:nvSpPr>
        <p:spPr>
          <a:xfrm>
            <a:off x="6657470" y="1075570"/>
            <a:ext cx="42576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Major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Instructional activity </a:t>
            </a:r>
            <a:endParaRPr lang="en-US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Departmental research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Academic, student, institutional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Maintenance and 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General fund financial aid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Startup, other initiatives, and support activities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BC65D-9F1E-49D1-B904-B8D84A0E3ADD}"/>
              </a:ext>
            </a:extLst>
          </p:cNvPr>
          <p:cNvSpPr txBox="1"/>
          <p:nvPr/>
        </p:nvSpPr>
        <p:spPr>
          <a:xfrm>
            <a:off x="8491036" y="3146720"/>
            <a:ext cx="3001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Major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Non-credit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Study abroad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MSP/Clinical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DCPAH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CB5FD-6D95-41F0-8DF1-80F87304F2C6}"/>
              </a:ext>
            </a:extLst>
          </p:cNvPr>
          <p:cNvSpPr txBox="1"/>
          <p:nvPr/>
        </p:nvSpPr>
        <p:spPr>
          <a:xfrm>
            <a:off x="6657470" y="4978935"/>
            <a:ext cx="3001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Major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RHS</a:t>
            </a:r>
            <a:endParaRPr lang="en-US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Athletics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56967-1D17-4187-972F-1B96D2F0E5B3}"/>
              </a:ext>
            </a:extLst>
          </p:cNvPr>
          <p:cNvSpPr txBox="1"/>
          <p:nvPr/>
        </p:nvSpPr>
        <p:spPr>
          <a:xfrm>
            <a:off x="435918" y="3218764"/>
            <a:ext cx="3001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Major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Sponsored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Endowment spending</a:t>
            </a:r>
          </a:p>
        </p:txBody>
      </p:sp>
    </p:spTree>
    <p:extLst>
      <p:ext uri="{BB962C8B-B14F-4D97-AF65-F5344CB8AC3E}">
        <p14:creationId xmlns:p14="http://schemas.microsoft.com/office/powerpoint/2010/main" val="128931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54" y="152400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Financial Structure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54" y="6399312"/>
            <a:ext cx="11880444" cy="410547"/>
          </a:xfrm>
          <a:prstGeom prst="rect">
            <a:avLst/>
          </a:prstGeom>
          <a:solidFill>
            <a:srgbClr val="004F3B"/>
          </a:solidFill>
          <a:ln>
            <a:solidFill>
              <a:srgbClr val="004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83" y="6453745"/>
            <a:ext cx="734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Budget &amp; Finance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6425916"/>
            <a:ext cx="268157" cy="3090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01404" y="6432528"/>
            <a:ext cx="2743200" cy="365125"/>
          </a:xfrm>
        </p:spPr>
        <p:txBody>
          <a:bodyPr/>
          <a:lstStyle/>
          <a:p>
            <a:fld id="{2D11E722-6BDF-4DB4-82A0-D4AD8EAD157D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" y="203172"/>
            <a:ext cx="268157" cy="30900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CBD22FA-AD24-44A1-B1D8-0493AA9CB3F8}"/>
              </a:ext>
            </a:extLst>
          </p:cNvPr>
          <p:cNvSpPr txBox="1">
            <a:spLocks/>
          </p:cNvSpPr>
          <p:nvPr/>
        </p:nvSpPr>
        <p:spPr>
          <a:xfrm>
            <a:off x="128054" y="613719"/>
            <a:ext cx="12192000" cy="75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4F3B"/>
                </a:solidFill>
              </a:rPr>
              <a:t>Fund Structure Overview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1A7E272F-F063-4E85-A349-2D59208D0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147238"/>
              </p:ext>
            </p:extLst>
          </p:nvPr>
        </p:nvGraphicFramePr>
        <p:xfrm>
          <a:off x="865342" y="1365222"/>
          <a:ext cx="10869457" cy="47879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1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Fund Group Code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Fund Group Name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Restricted Status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AF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AGENCY FUND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Restricted (arm’s length)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GF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GENERAL FUND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Unrestricted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DF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DESIGNATED FUND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Unrestricted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XF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AUXILIARY FUND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Unrestricted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highlight>
                            <a:srgbClr val="FFFF00"/>
                          </a:highlight>
                        </a:rPr>
                        <a:t>RF</a:t>
                      </a:r>
                      <a:endParaRPr lang="en-US" sz="18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EXPENDABLE RESTRICTED FUND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Restricted</a:t>
                      </a:r>
                      <a:endParaRPr lang="en-US" sz="18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NF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ENDOWMENT FUND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Unrestricted</a:t>
                      </a:r>
                      <a:r>
                        <a:rPr lang="en-US" sz="1800" baseline="0" dirty="0"/>
                        <a:t> or </a:t>
                      </a:r>
                      <a:r>
                        <a:rPr lang="en-US" sz="1800" dirty="0"/>
                        <a:t>Restricted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LF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STUDENT LOAN FUND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Unrestricted</a:t>
                      </a:r>
                      <a:r>
                        <a:rPr lang="en-US" sz="1800" baseline="0" dirty="0"/>
                        <a:t> or </a:t>
                      </a:r>
                      <a:r>
                        <a:rPr lang="en-US" sz="1800" dirty="0"/>
                        <a:t>Restricted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TF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RETIREMENT AND INSURANCE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Unrestricted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PF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PLANT FUND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Unrestricted</a:t>
                      </a:r>
                      <a:r>
                        <a:rPr lang="en-US" sz="1800" baseline="0" dirty="0"/>
                        <a:t> or </a:t>
                      </a:r>
                      <a:r>
                        <a:rPr lang="en-US" sz="1800" dirty="0"/>
                        <a:t>Restricted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63" marR="6656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33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46386</TotalTime>
  <Words>5010</Words>
  <Application>Microsoft Office PowerPoint</Application>
  <PresentationFormat>Widescreen</PresentationFormat>
  <Paragraphs>1310</Paragraphs>
  <Slides>49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Courier New</vt:lpstr>
      <vt:lpstr>Georgia</vt:lpstr>
      <vt:lpstr>Gotham Book</vt:lpstr>
      <vt:lpstr>Symbol</vt:lpstr>
      <vt:lpstr>Times New Roman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Who Can Help?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Significant All Funds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MSU Budget and Planning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Analytics: Budget System of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Information</vt:lpstr>
      <vt:lpstr>Who Can Help? </vt:lpstr>
      <vt:lpstr>PowerPoint Presentation</vt:lpstr>
    </vt:vector>
  </TitlesOfParts>
  <Company>CO Architects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Avery Miller</dc:creator>
  <cp:lastModifiedBy>Johnston, Brent</cp:lastModifiedBy>
  <cp:revision>516</cp:revision>
  <cp:lastPrinted>2020-02-04T18:04:14Z</cp:lastPrinted>
  <dcterms:created xsi:type="dcterms:W3CDTF">2018-05-24T22:57:54Z</dcterms:created>
  <dcterms:modified xsi:type="dcterms:W3CDTF">2020-09-10T12:48:18Z</dcterms:modified>
</cp:coreProperties>
</file>