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handoutMasterIdLst>
    <p:handoutMasterId r:id="rId8"/>
  </p:handoutMasterIdLst>
  <p:sldIdLst>
    <p:sldId id="966" r:id="rId2"/>
    <p:sldId id="620" r:id="rId3"/>
    <p:sldId id="965" r:id="rId4"/>
    <p:sldId id="964" r:id="rId5"/>
    <p:sldId id="967" r:id="rId6"/>
  </p:sldIdLst>
  <p:sldSz cx="12192000" cy="6858000"/>
  <p:notesSz cx="7010400" cy="9296400"/>
  <p:custDataLst>
    <p:tags r:id="rId9"/>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40" userDrawn="1">
          <p15:clr>
            <a:srgbClr val="A4A3A4"/>
          </p15:clr>
        </p15:guide>
        <p15:guide id="12" orient="horz" pos="1440" userDrawn="1">
          <p15:clr>
            <a:srgbClr val="A4A3A4"/>
          </p15:clr>
        </p15:guide>
        <p15:guide id="13" orient="horz" pos="2568" userDrawn="1">
          <p15:clr>
            <a:srgbClr val="A4A3A4"/>
          </p15:clr>
        </p15:guide>
        <p15:guide id="14" orient="horz" pos="3370" userDrawn="1">
          <p15:clr>
            <a:srgbClr val="A4A3A4"/>
          </p15:clr>
        </p15:guide>
        <p15:guide id="15" orient="horz" pos="3589" userDrawn="1">
          <p15:clr>
            <a:srgbClr val="A4A3A4"/>
          </p15:clr>
        </p15:guide>
        <p15:guide id="16" pos="422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Kuur, Cindy K" initials="CV" lastIdx="7" clrIdx="0">
    <p:extLst>
      <p:ext uri="{19B8F6BF-5375-455C-9EA6-DF929625EA0E}">
        <p15:presenceInfo xmlns:p15="http://schemas.microsoft.com/office/powerpoint/2012/main" userId="Vander Kuur, Cindy K" providerId="None"/>
      </p:ext>
    </p:extLst>
  </p:cmAuthor>
  <p:cmAuthor id="2" name="Scott Fry" initials="SF" lastIdx="67" clrIdx="1">
    <p:extLst>
      <p:ext uri="{19B8F6BF-5375-455C-9EA6-DF929625EA0E}">
        <p15:presenceInfo xmlns:p15="http://schemas.microsoft.com/office/powerpoint/2012/main" userId="Scott Fry" providerId="None"/>
      </p:ext>
    </p:extLst>
  </p:cmAuthor>
  <p:cmAuthor id="3" name="Fritz, Peter" initials="PF" lastIdx="58" clrIdx="2">
    <p:extLst>
      <p:ext uri="{19B8F6BF-5375-455C-9EA6-DF929625EA0E}">
        <p15:presenceInfo xmlns:p15="http://schemas.microsoft.com/office/powerpoint/2012/main" userId="Fritz, Peter" providerId="None"/>
      </p:ext>
    </p:extLst>
  </p:cmAuthor>
  <p:cmAuthor id="4" name="Doshi, Sagar S" initials="SD" lastIdx="54" clrIdx="3">
    <p:extLst>
      <p:ext uri="{19B8F6BF-5375-455C-9EA6-DF929625EA0E}">
        <p15:presenceInfo xmlns:p15="http://schemas.microsoft.com/office/powerpoint/2012/main" userId="Doshi, Sagar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a:srgbClr val="88F6B2"/>
    <a:srgbClr val="0DB14B"/>
    <a:srgbClr val="99A2A2"/>
    <a:srgbClr val="D1EFE8"/>
    <a:srgbClr val="010101"/>
    <a:srgbClr val="DBF0D5"/>
    <a:srgbClr val="B9B9B9"/>
    <a:srgbClr val="000000"/>
    <a:srgbClr val="CBC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7" autoAdjust="0"/>
    <p:restoredTop sz="93979" autoAdjust="0"/>
  </p:normalViewPr>
  <p:slideViewPr>
    <p:cSldViewPr snapToGrid="0" showGuides="1">
      <p:cViewPr varScale="1">
        <p:scale>
          <a:sx n="119" d="100"/>
          <a:sy n="119" d="100"/>
        </p:scale>
        <p:origin x="224" y="384"/>
      </p:cViewPr>
      <p:guideLst>
        <p:guide/>
        <p:guide orient="horz" pos="2040"/>
        <p:guide orient="horz" pos="1440"/>
        <p:guide orient="horz" pos="2568"/>
        <p:guide orient="horz" pos="3370"/>
        <p:guide orient="horz" pos="3589"/>
        <p:guide pos="4224"/>
      </p:guideLst>
    </p:cSldViewPr>
  </p:slideViewPr>
  <p:outlineViewPr>
    <p:cViewPr>
      <p:scale>
        <a:sx n="33" d="100"/>
        <a:sy n="33" d="100"/>
      </p:scale>
      <p:origin x="0" y="-59190"/>
    </p:cViewPr>
  </p:outlineViewPr>
  <p:notesTextViewPr>
    <p:cViewPr>
      <p:scale>
        <a:sx n="3" d="2"/>
        <a:sy n="3" d="2"/>
      </p:scale>
      <p:origin x="0" y="0"/>
    </p:cViewPr>
  </p:notesTextViewPr>
  <p:sorterViewPr>
    <p:cViewPr>
      <p:scale>
        <a:sx n="208088" d="390625"/>
        <a:sy n="208088" d="390625"/>
      </p:scale>
      <p:origin x="0" y="0"/>
    </p:cViewPr>
  </p:sorterViewPr>
  <p:notesViewPr>
    <p:cSldViewPr snapToGrid="0" showGuides="1">
      <p:cViewPr varScale="1">
        <p:scale>
          <a:sx n="67" d="100"/>
          <a:sy n="67" d="100"/>
        </p:scale>
        <p:origin x="3464"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049" cy="464316"/>
          </a:xfrm>
          <a:prstGeom prst="rect">
            <a:avLst/>
          </a:prstGeom>
        </p:spPr>
        <p:txBody>
          <a:bodyPr vert="horz" lIns="87631" tIns="43816" rIns="87631" bIns="43816"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784" y="1"/>
            <a:ext cx="3038049" cy="464316"/>
          </a:xfrm>
          <a:prstGeom prst="rect">
            <a:avLst/>
          </a:prstGeom>
        </p:spPr>
        <p:txBody>
          <a:bodyPr vert="horz" lIns="87631" tIns="43816" rIns="87631" bIns="43816" rtlCol="0"/>
          <a:lstStyle>
            <a:lvl1pPr algn="r">
              <a:defRPr sz="1100"/>
            </a:lvl1pPr>
          </a:lstStyle>
          <a:p>
            <a:fld id="{B4AD245C-091B-44E2-BFB0-BD94217887F7}" type="datetimeFigureOut">
              <a:rPr lang="en-US" smtClean="0">
                <a:latin typeface="Arial" panose="020B0604020202020204" pitchFamily="34" charset="0"/>
              </a:rPr>
              <a:t>10/30/19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8830644"/>
            <a:ext cx="3038049" cy="464316"/>
          </a:xfrm>
          <a:prstGeom prst="rect">
            <a:avLst/>
          </a:prstGeom>
        </p:spPr>
        <p:txBody>
          <a:bodyPr vert="horz" lIns="87631" tIns="43816" rIns="87631" bIns="43816"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4" y="8830644"/>
            <a:ext cx="3038049" cy="464316"/>
          </a:xfrm>
          <a:prstGeom prst="rect">
            <a:avLst/>
          </a:prstGeom>
        </p:spPr>
        <p:txBody>
          <a:bodyPr vert="horz" lIns="87631" tIns="43816" rIns="87631" bIns="43816"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4923" tIns="47461" rIns="94923" bIns="47461"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4923" tIns="47461" rIns="94923" bIns="47461" rtlCol="0"/>
          <a:lstStyle>
            <a:lvl1pPr algn="r">
              <a:defRPr sz="1200">
                <a:latin typeface="Arial" panose="020B0604020202020204" pitchFamily="34" charset="0"/>
              </a:defRPr>
            </a:lvl1pPr>
          </a:lstStyle>
          <a:p>
            <a:fld id="{0BA5BBE4-AEA3-489A-A28E-0C2FAF2506E3}" type="datetimeFigureOut">
              <a:rPr lang="en-US" smtClean="0"/>
              <a:pPr/>
              <a:t>10/30/19</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4923" tIns="47461" rIns="94923" bIns="47461" rtlCol="0" anchor="ctr"/>
          <a:lstStyle/>
          <a:p>
            <a:endParaRPr lang="en-GB"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4923" tIns="47461" rIns="94923" bIns="4746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4923" tIns="47461" rIns="94923" bIns="47461"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4923" tIns="47461" rIns="94923" bIns="47461"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2761153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rgbClr val="1845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10457412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C36C09-2532-407E-85BB-03971731C64D}"/>
              </a:ext>
            </a:extLst>
          </p:cNvPr>
          <p:cNvGraphicFramePr>
            <a:graphicFrameLocks noChangeAspect="1"/>
          </p:cNvGraphicFramePr>
          <p:nvPr userDrawn="1">
            <p:custDataLst>
              <p:tags r:id="rId2"/>
            </p:custDataLst>
            <p:extLst>
              <p:ext uri="{D42A27DB-BD31-4B8C-83A1-F6EECF244321}">
                <p14:modId xmlns:p14="http://schemas.microsoft.com/office/powerpoint/2010/main" val="1190395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613" name="think-cell Slide" r:id="rId4" imgW="524" imgH="526" progId="TCLayout.ActiveDocument.1">
                  <p:embed/>
                </p:oleObj>
              </mc:Choice>
              <mc:Fallback>
                <p:oleObj name="think-cell Slide" r:id="rId4" imgW="524" imgH="52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166077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BB06D3-5221-4304-A2A9-3C513C614B29}"/>
              </a:ext>
            </a:extLst>
          </p:cNvPr>
          <p:cNvGraphicFramePr>
            <a:graphicFrameLocks noChangeAspect="1"/>
          </p:cNvGraphicFramePr>
          <p:nvPr userDrawn="1">
            <p:custDataLst>
              <p:tags r:id="rId2"/>
            </p:custDataLst>
            <p:extLst>
              <p:ext uri="{D42A27DB-BD31-4B8C-83A1-F6EECF244321}">
                <p14:modId xmlns:p14="http://schemas.microsoft.com/office/powerpoint/2010/main" val="1349932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49" name="think-cell Slide" r:id="rId4" imgW="524" imgH="526" progId="TCLayout.ActiveDocument.1">
                  <p:embed/>
                </p:oleObj>
              </mc:Choice>
              <mc:Fallback>
                <p:oleObj name="think-cell Slide" r:id="rId4" imgW="524" imgH="52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07C1-6AC9-447B-9732-4D598B042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B42B46-A059-4774-B7AD-1C14925DD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C1140D-E0A8-4433-877D-E55EA36408FA}"/>
              </a:ext>
            </a:extLst>
          </p:cNvPr>
          <p:cNvSpPr>
            <a:spLocks noGrp="1"/>
          </p:cNvSpPr>
          <p:nvPr>
            <p:ph type="dt" sz="half" idx="10"/>
          </p:nvPr>
        </p:nvSpPr>
        <p:spPr/>
        <p:txBody>
          <a:bodyPr/>
          <a:lstStyle/>
          <a:p>
            <a:fld id="{9281365F-39E5-485C-BA67-77D3F44FB291}" type="datetimeFigureOut">
              <a:rPr lang="en-US" smtClean="0"/>
              <a:t>10/30/19</a:t>
            </a:fld>
            <a:endParaRPr lang="en-US" dirty="0"/>
          </a:p>
        </p:txBody>
      </p:sp>
      <p:sp>
        <p:nvSpPr>
          <p:cNvPr id="5" name="Footer Placeholder 4">
            <a:extLst>
              <a:ext uri="{FF2B5EF4-FFF2-40B4-BE49-F238E27FC236}">
                <a16:creationId xmlns:a16="http://schemas.microsoft.com/office/drawing/2014/main" id="{03FE8E77-2114-4427-8333-68D6F9278F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0F39FB-988E-49F1-83E6-95835A8EAE39}"/>
              </a:ext>
            </a:extLst>
          </p:cNvPr>
          <p:cNvSpPr>
            <a:spLocks noGrp="1"/>
          </p:cNvSpPr>
          <p:nvPr>
            <p:ph type="sldNum" sz="quarter" idx="12"/>
          </p:nvPr>
        </p:nvSpPr>
        <p:spPr/>
        <p:txBody>
          <a:bodyPr/>
          <a:lstStyle/>
          <a:p>
            <a:fld id="{A3D82C52-7930-45D2-B45D-84B5651D5D6E}" type="slidenum">
              <a:rPr lang="en-US" smtClean="0"/>
              <a:t>‹#›</a:t>
            </a:fld>
            <a:endParaRPr lang="en-US" dirty="0"/>
          </a:p>
        </p:txBody>
      </p:sp>
    </p:spTree>
    <p:extLst>
      <p:ext uri="{BB962C8B-B14F-4D97-AF65-F5344CB8AC3E}">
        <p14:creationId xmlns:p14="http://schemas.microsoft.com/office/powerpoint/2010/main" val="135719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
            </p:custDataLst>
            <p:extLst>
              <p:ext uri="{D42A27DB-BD31-4B8C-83A1-F6EECF244321}">
                <p14:modId xmlns:p14="http://schemas.microsoft.com/office/powerpoint/2010/main" val="216627844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2434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pyright"/>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1219170" rtl="0" eaLnBrk="1" latinLnBrk="0" hangingPunct="1">
              <a:spcBef>
                <a:spcPts val="800"/>
              </a:spcBef>
              <a:buSzPct val="100000"/>
              <a:buFont typeface="Arial"/>
              <a:buNone/>
            </a:pPr>
            <a:r>
              <a:rPr lang="en-US" sz="650" b="0" noProof="0" dirty="0">
                <a:solidFill>
                  <a:schemeClr val="tx1"/>
                </a:solidFill>
                <a:latin typeface="+mn-lt"/>
              </a:rPr>
              <a:t>Copyright © 2019 Deloitte Development LLC. All rights reserved.</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56" r:id="rId1"/>
    <p:sldLayoutId id="2147483703" r:id="rId2"/>
    <p:sldLayoutId id="2147483800" r:id="rId3"/>
    <p:sldLayoutId id="2147483679" r:id="rId4"/>
    <p:sldLayoutId id="2147483801" r:id="rId5"/>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jpeg"/><Relationship Id="rId4" Type="http://schemas.openxmlformats.org/officeDocument/2006/relationships/oleObject" Target="../embeddings/oleObject4.bin"/><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4.bin"/><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image" Target="../media/image15.JPG"/><Relationship Id="rId16" Type="http://schemas.openxmlformats.org/officeDocument/2006/relationships/image" Target="../media/image29.jpg"/><Relationship Id="rId1" Type="http://schemas.openxmlformats.org/officeDocument/2006/relationships/slideLayout" Target="../slideLayouts/slideLayout5.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5" Type="http://schemas.openxmlformats.org/officeDocument/2006/relationships/image" Target="../media/image2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lnSpc>
                <a:spcPct val="150000"/>
              </a:lnSpc>
              <a:spcAft>
                <a:spcPts val="0"/>
              </a:spcAft>
            </a:pPr>
            <a:r>
              <a:rPr lang="en-US" sz="2000" b="1" i="1" u="sng" dirty="0"/>
              <a:t>The provisions removed included current rules that</a:t>
            </a:r>
            <a:r>
              <a:rPr lang="en-US" sz="2000" dirty="0"/>
              <a:t>: </a:t>
            </a:r>
          </a:p>
          <a:p>
            <a:pPr marL="342900" indent="-342900">
              <a:lnSpc>
                <a:spcPct val="150000"/>
              </a:lnSpc>
              <a:spcAft>
                <a:spcPts val="0"/>
              </a:spcAft>
              <a:buFont typeface="Arial" panose="020B0604020202020204" pitchFamily="34" charset="0"/>
              <a:buChar char="•"/>
            </a:pPr>
            <a:r>
              <a:rPr lang="en-US" sz="2000" dirty="0"/>
              <a:t>Prohibit offering incentives to Early Decision students: </a:t>
            </a:r>
            <a:r>
              <a:rPr lang="en-US" sz="1800" i="1" u="sng" dirty="0"/>
              <a:t>Incentives that were prohibited included offering special housing options or unique scholarships that regular applicants may not have access to</a:t>
            </a:r>
            <a:r>
              <a:rPr lang="en-US" sz="1800" dirty="0"/>
              <a:t>.</a:t>
            </a:r>
            <a:r>
              <a:rPr lang="en-US" sz="2000" dirty="0"/>
              <a:t> </a:t>
            </a:r>
          </a:p>
          <a:p>
            <a:pPr marL="342900" indent="-342900">
              <a:lnSpc>
                <a:spcPct val="150000"/>
              </a:lnSpc>
              <a:spcAft>
                <a:spcPts val="0"/>
              </a:spcAft>
              <a:buFont typeface="Arial" panose="020B0604020202020204" pitchFamily="34" charset="0"/>
              <a:buChar char="•"/>
            </a:pPr>
            <a:r>
              <a:rPr lang="en-US" sz="2000" dirty="0"/>
              <a:t>Prohibit recruitment of students who have committed to a college</a:t>
            </a:r>
          </a:p>
          <a:p>
            <a:pPr marL="342900" indent="-342900">
              <a:lnSpc>
                <a:spcPct val="150000"/>
              </a:lnSpc>
              <a:spcAft>
                <a:spcPts val="0"/>
              </a:spcAft>
              <a:buFont typeface="Arial" panose="020B0604020202020204" pitchFamily="34" charset="0"/>
              <a:buChar char="•"/>
            </a:pPr>
            <a:r>
              <a:rPr lang="en-US" sz="2000" dirty="0"/>
              <a:t>Prohibit recruitment of students currently enrolled in a 4-year college</a:t>
            </a:r>
          </a:p>
          <a:p>
            <a:pPr marL="342900" indent="-342900">
              <a:lnSpc>
                <a:spcPct val="150000"/>
              </a:lnSpc>
              <a:spcAft>
                <a:spcPts val="0"/>
              </a:spcAft>
              <a:buFont typeface="Arial" panose="020B0604020202020204" pitchFamily="34" charset="0"/>
              <a:buChar char="•"/>
            </a:pPr>
            <a:r>
              <a:rPr lang="en-US" sz="2000" dirty="0"/>
              <a:t>Restrict certain types of transfer recruitment: </a:t>
            </a:r>
            <a:r>
              <a:rPr lang="en-US" sz="2000" i="1" dirty="0"/>
              <a:t>Colleges must not solicit transfer applications from a previous year’s applicant or prospect pool </a:t>
            </a:r>
            <a:r>
              <a:rPr lang="en-US" sz="2000" i="1" u="sng" dirty="0"/>
              <a:t>unless the students have themselves initiated a transfer inquiry. </a:t>
            </a:r>
          </a:p>
          <a:p>
            <a:endParaRPr lang="en-US" dirty="0"/>
          </a:p>
        </p:txBody>
      </p:sp>
      <p:sp>
        <p:nvSpPr>
          <p:cNvPr id="4" name="Title 3">
            <a:extLst>
              <a:ext uri="{FF2B5EF4-FFF2-40B4-BE49-F238E27FC236}">
                <a16:creationId xmlns:a16="http://schemas.microsoft.com/office/drawing/2014/main" id="{CA38D3E8-D518-EE47-AE25-5C009AAFE705}"/>
              </a:ext>
            </a:extLst>
          </p:cNvPr>
          <p:cNvSpPr>
            <a:spLocks noGrp="1"/>
          </p:cNvSpPr>
          <p:nvPr>
            <p:ph type="title"/>
          </p:nvPr>
        </p:nvSpPr>
        <p:spPr/>
        <p:txBody>
          <a:bodyPr/>
          <a:lstStyle/>
          <a:p>
            <a:pPr>
              <a:spcAft>
                <a:spcPts val="0"/>
              </a:spcAft>
            </a:pPr>
            <a:r>
              <a:rPr lang="en-US" dirty="0"/>
              <a:t>On September 28, 2019, the membership of the National Association for College Admissions Counselors (NACAC) voted to remove provisions from its Code of Ethics and Professional Practices (CEPP) that the Department of Justice</a:t>
            </a:r>
            <a:br>
              <a:rPr lang="en-US" dirty="0"/>
            </a:br>
            <a:r>
              <a:rPr lang="en-US" dirty="0"/>
              <a:t>Antitrust Division had raised concerns about.</a:t>
            </a:r>
            <a:br>
              <a:rPr lang="en-US" dirty="0"/>
            </a:br>
            <a:endParaRPr lang="en-US" dirty="0"/>
          </a:p>
        </p:txBody>
      </p:sp>
    </p:spTree>
    <p:extLst>
      <p:ext uri="{BB962C8B-B14F-4D97-AF65-F5344CB8AC3E}">
        <p14:creationId xmlns:p14="http://schemas.microsoft.com/office/powerpoint/2010/main" val="32906955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omestic Out-of-State (DOS) Strategy">
            <a:extLst>
              <a:ext uri="{FF2B5EF4-FFF2-40B4-BE49-F238E27FC236}">
                <a16:creationId xmlns:a16="http://schemas.microsoft.com/office/drawing/2014/main" id="{4ACAB45A-2E9D-4557-AC18-0C861C9B1549}"/>
              </a:ext>
            </a:extLst>
          </p:cNvPr>
          <p:cNvSpPr>
            <a:spLocks noGrp="1"/>
          </p:cNvSpPr>
          <p:nvPr>
            <p:ph type="title"/>
          </p:nvPr>
        </p:nvSpPr>
        <p:spPr/>
        <p:txBody>
          <a:bodyPr/>
          <a:lstStyle/>
          <a:p>
            <a:r>
              <a:rPr lang="en-US" dirty="0"/>
              <a:t>Domestic Out-of-State (DOS) Strategy</a:t>
            </a:r>
          </a:p>
        </p:txBody>
      </p:sp>
      <p:sp>
        <p:nvSpPr>
          <p:cNvPr id="22" name="Text Placeholder 2" descr="Deloitte consultants worked with MSU Admissions to analyze aid-yield outcomes and existing recruiter territories to construct a more effective scholarship/grant regimen and focus recruiter efforts on the highest-value geographies.&#13;&#10;">
            <a:extLst>
              <a:ext uri="{FF2B5EF4-FFF2-40B4-BE49-F238E27FC236}">
                <a16:creationId xmlns:a16="http://schemas.microsoft.com/office/drawing/2014/main" id="{591499FB-748F-46EA-9EBC-9E578CE4233F}"/>
              </a:ext>
            </a:extLst>
          </p:cNvPr>
          <p:cNvSpPr txBox="1">
            <a:spLocks/>
          </p:cNvSpPr>
          <p:nvPr/>
        </p:nvSpPr>
        <p:spPr>
          <a:xfrm>
            <a:off x="469900" y="736688"/>
            <a:ext cx="11252200" cy="757255"/>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2000" b="0" kern="1200">
                <a:solidFill>
                  <a:srgbClr val="575757"/>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sz="1600" dirty="0"/>
              <a:t>Deloitte consultants worked with MSU Admissions to analyze aid-yield outcomes and existing recruiter territories to construct a more effective scholarship/grant regimen and focus recruiter efforts on the highest-value geographies.</a:t>
            </a:r>
          </a:p>
        </p:txBody>
      </p:sp>
      <p:sp>
        <p:nvSpPr>
          <p:cNvPr id="20" name="Rectangle 19" descr="Pricing &amp; Financial Aid Analysis&#13;&#10;">
            <a:extLst>
              <a:ext uri="{FF2B5EF4-FFF2-40B4-BE49-F238E27FC236}">
                <a16:creationId xmlns:a16="http://schemas.microsoft.com/office/drawing/2014/main" id="{9E94A960-14F6-4898-86F2-01850EBEC51D}"/>
              </a:ext>
            </a:extLst>
          </p:cNvPr>
          <p:cNvSpPr/>
          <p:nvPr/>
        </p:nvSpPr>
        <p:spPr bwMode="gray">
          <a:xfrm>
            <a:off x="377237" y="1584120"/>
            <a:ext cx="4391521" cy="29045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t>Pricing &amp; Financial Aid Analysis</a:t>
            </a:r>
          </a:p>
        </p:txBody>
      </p:sp>
      <p:graphicFrame>
        <p:nvGraphicFramePr>
          <p:cNvPr id="27" name="Object 26" descr="white space">
            <a:extLst>
              <a:ext uri="{FF2B5EF4-FFF2-40B4-BE49-F238E27FC236}">
                <a16:creationId xmlns:a16="http://schemas.microsoft.com/office/drawing/2014/main" id="{E1778C9F-3CAB-4190-B50B-8CF210E4B4D1}"/>
              </a:ext>
            </a:extLst>
          </p:cNvPr>
          <p:cNvGraphicFramePr>
            <a:graphicFrameLocks noChangeAspect="1"/>
          </p:cNvGraphicFramePr>
          <p:nvPr>
            <p:custDataLst>
              <p:tags r:id="rId2"/>
            </p:custDataLst>
            <p:extLst>
              <p:ext uri="{D42A27DB-BD31-4B8C-83A1-F6EECF244321}">
                <p14:modId xmlns:p14="http://schemas.microsoft.com/office/powerpoint/2010/main" val="25440461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582" name="think-cell Slide" r:id="rId4" imgW="524" imgH="526" progId="TCLayout.ActiveDocument.1">
                  <p:embed/>
                </p:oleObj>
              </mc:Choice>
              <mc:Fallback>
                <p:oleObj name="think-cell Slide" r:id="rId4" imgW="524" imgH="52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Text Placeholder 2" descr="white rectangle">
            <a:extLst>
              <a:ext uri="{FF2B5EF4-FFF2-40B4-BE49-F238E27FC236}">
                <a16:creationId xmlns:a16="http://schemas.microsoft.com/office/drawing/2014/main" id="{D65EB585-14F7-4828-AA15-776082BF3846}"/>
              </a:ext>
            </a:extLst>
          </p:cNvPr>
          <p:cNvSpPr txBox="1">
            <a:spLocks/>
          </p:cNvSpPr>
          <p:nvPr/>
        </p:nvSpPr>
        <p:spPr>
          <a:xfrm>
            <a:off x="-357189" y="2687587"/>
            <a:ext cx="11252200" cy="757255"/>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2000" b="0" kern="1200">
                <a:solidFill>
                  <a:srgbClr val="575757"/>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endParaRPr lang="en-US" sz="1600" dirty="0"/>
          </a:p>
        </p:txBody>
      </p:sp>
      <p:pic>
        <p:nvPicPr>
          <p:cNvPr id="2" name="Picture 1" descr="Pricing &amp; Financial Aid Analysis">
            <a:extLst>
              <a:ext uri="{FF2B5EF4-FFF2-40B4-BE49-F238E27FC236}">
                <a16:creationId xmlns:a16="http://schemas.microsoft.com/office/drawing/2014/main" id="{C70842AB-6B57-4D09-BA76-B167F3196AF5}"/>
              </a:ext>
            </a:extLst>
          </p:cNvPr>
          <p:cNvPicPr>
            <a:picLocks noChangeAspect="1"/>
          </p:cNvPicPr>
          <p:nvPr/>
        </p:nvPicPr>
        <p:blipFill rotWithShape="1">
          <a:blip r:embed="rId6"/>
          <a:srcRect l="34527" t="13402"/>
          <a:stretch/>
        </p:blipFill>
        <p:spPr>
          <a:xfrm>
            <a:off x="2294203" y="1957278"/>
            <a:ext cx="1927074" cy="871034"/>
          </a:xfrm>
          <a:prstGeom prst="rect">
            <a:avLst/>
          </a:prstGeom>
        </p:spPr>
      </p:pic>
      <p:pic>
        <p:nvPicPr>
          <p:cNvPr id="5" name="Picture 4" descr="Pricing &amp; Financial Aid Analysis">
            <a:extLst>
              <a:ext uri="{FF2B5EF4-FFF2-40B4-BE49-F238E27FC236}">
                <a16:creationId xmlns:a16="http://schemas.microsoft.com/office/drawing/2014/main" id="{906B932D-A91C-48D9-85E9-95A62499C7D9}"/>
              </a:ext>
            </a:extLst>
          </p:cNvPr>
          <p:cNvPicPr>
            <a:picLocks noChangeAspect="1"/>
          </p:cNvPicPr>
          <p:nvPr/>
        </p:nvPicPr>
        <p:blipFill>
          <a:blip r:embed="rId7"/>
          <a:stretch>
            <a:fillRect/>
          </a:stretch>
        </p:blipFill>
        <p:spPr>
          <a:xfrm>
            <a:off x="655785" y="2965437"/>
            <a:ext cx="1745568" cy="1005840"/>
          </a:xfrm>
          <a:prstGeom prst="rect">
            <a:avLst/>
          </a:prstGeom>
        </p:spPr>
      </p:pic>
      <p:pic>
        <p:nvPicPr>
          <p:cNvPr id="6" name="Picture 5" descr="Pricing &amp; Financial Aid Analysis">
            <a:extLst>
              <a:ext uri="{FF2B5EF4-FFF2-40B4-BE49-F238E27FC236}">
                <a16:creationId xmlns:a16="http://schemas.microsoft.com/office/drawing/2014/main" id="{22D889D4-B051-41F6-AB87-51F4E3F78B39}"/>
              </a:ext>
            </a:extLst>
          </p:cNvPr>
          <p:cNvPicPr>
            <a:picLocks noChangeAspect="1"/>
          </p:cNvPicPr>
          <p:nvPr/>
        </p:nvPicPr>
        <p:blipFill>
          <a:blip r:embed="rId8"/>
          <a:stretch>
            <a:fillRect/>
          </a:stretch>
        </p:blipFill>
        <p:spPr>
          <a:xfrm>
            <a:off x="3013977" y="2921047"/>
            <a:ext cx="1207300" cy="1005840"/>
          </a:xfrm>
          <a:prstGeom prst="rect">
            <a:avLst/>
          </a:prstGeom>
        </p:spPr>
      </p:pic>
      <p:pic>
        <p:nvPicPr>
          <p:cNvPr id="24" name="Picture 23" descr="Pricing &amp; Financial Aid Analysis">
            <a:extLst>
              <a:ext uri="{FF2B5EF4-FFF2-40B4-BE49-F238E27FC236}">
                <a16:creationId xmlns:a16="http://schemas.microsoft.com/office/drawing/2014/main" id="{423FC5D3-BEBD-4ED6-848C-658D1457E9DC}"/>
              </a:ext>
            </a:extLst>
          </p:cNvPr>
          <p:cNvPicPr>
            <a:picLocks noChangeAspect="1"/>
          </p:cNvPicPr>
          <p:nvPr/>
        </p:nvPicPr>
        <p:blipFill rotWithShape="1">
          <a:blip r:embed="rId6"/>
          <a:srcRect r="64871"/>
          <a:stretch/>
        </p:blipFill>
        <p:spPr>
          <a:xfrm>
            <a:off x="655785" y="1873272"/>
            <a:ext cx="1033962" cy="1005840"/>
          </a:xfrm>
          <a:prstGeom prst="rect">
            <a:avLst/>
          </a:prstGeom>
        </p:spPr>
      </p:pic>
      <p:sp>
        <p:nvSpPr>
          <p:cNvPr id="25" name="Rectangle 24" descr="Zip Code-Level Geographic Market Analysis&#13;&#10;">
            <a:extLst>
              <a:ext uri="{FF2B5EF4-FFF2-40B4-BE49-F238E27FC236}">
                <a16:creationId xmlns:a16="http://schemas.microsoft.com/office/drawing/2014/main" id="{39408542-8427-4E55-A66F-3B34B4A9FC74}"/>
              </a:ext>
            </a:extLst>
          </p:cNvPr>
          <p:cNvSpPr/>
          <p:nvPr/>
        </p:nvSpPr>
        <p:spPr bwMode="gray">
          <a:xfrm>
            <a:off x="261783" y="4246514"/>
            <a:ext cx="4391521" cy="29045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t>Zip Code-Level Geographic Market Analysis</a:t>
            </a:r>
          </a:p>
        </p:txBody>
      </p:sp>
      <p:pic>
        <p:nvPicPr>
          <p:cNvPr id="10" name="Picture 9" descr="Zip Code-Level Geographic Market Analysis">
            <a:extLst>
              <a:ext uri="{FF2B5EF4-FFF2-40B4-BE49-F238E27FC236}">
                <a16:creationId xmlns:a16="http://schemas.microsoft.com/office/drawing/2014/main" id="{22A9DC40-900A-4311-A0EF-81F0BBBF2A92}"/>
              </a:ext>
            </a:extLst>
          </p:cNvPr>
          <p:cNvPicPr>
            <a:picLocks noChangeAspect="1"/>
          </p:cNvPicPr>
          <p:nvPr/>
        </p:nvPicPr>
        <p:blipFill>
          <a:blip r:embed="rId9"/>
          <a:stretch>
            <a:fillRect/>
          </a:stretch>
        </p:blipFill>
        <p:spPr>
          <a:xfrm>
            <a:off x="548919" y="4564579"/>
            <a:ext cx="2633830" cy="1188720"/>
          </a:xfrm>
          <a:prstGeom prst="rect">
            <a:avLst/>
          </a:prstGeom>
          <a:ln>
            <a:solidFill>
              <a:schemeClr val="accent2"/>
            </a:solidFill>
          </a:ln>
        </p:spPr>
      </p:pic>
      <p:pic>
        <p:nvPicPr>
          <p:cNvPr id="8" name="Picture 7" descr="Zip Code-Level Geographic Market Analysis">
            <a:extLst>
              <a:ext uri="{FF2B5EF4-FFF2-40B4-BE49-F238E27FC236}">
                <a16:creationId xmlns:a16="http://schemas.microsoft.com/office/drawing/2014/main" id="{5CB3BAA7-8842-4EE9-86DA-6C7330D09535}"/>
              </a:ext>
            </a:extLst>
          </p:cNvPr>
          <p:cNvPicPr>
            <a:picLocks noChangeAspect="1"/>
          </p:cNvPicPr>
          <p:nvPr/>
        </p:nvPicPr>
        <p:blipFill>
          <a:blip r:embed="rId10"/>
          <a:stretch>
            <a:fillRect/>
          </a:stretch>
        </p:blipFill>
        <p:spPr>
          <a:xfrm>
            <a:off x="1577550" y="4996930"/>
            <a:ext cx="2693166" cy="1188720"/>
          </a:xfrm>
          <a:prstGeom prst="rect">
            <a:avLst/>
          </a:prstGeom>
          <a:ln>
            <a:solidFill>
              <a:schemeClr val="accent2"/>
            </a:solidFill>
          </a:ln>
        </p:spPr>
      </p:pic>
      <p:sp>
        <p:nvSpPr>
          <p:cNvPr id="12" name="Isosceles Triangle 11" descr="Green Arrow">
            <a:extLst>
              <a:ext uri="{FF2B5EF4-FFF2-40B4-BE49-F238E27FC236}">
                <a16:creationId xmlns:a16="http://schemas.microsoft.com/office/drawing/2014/main" id="{CB56337B-18B7-4434-9CF6-463148D51A42}"/>
              </a:ext>
            </a:extLst>
          </p:cNvPr>
          <p:cNvSpPr/>
          <p:nvPr/>
        </p:nvSpPr>
        <p:spPr bwMode="gray">
          <a:xfrm rot="5400000">
            <a:off x="4185653" y="2504838"/>
            <a:ext cx="1920240" cy="640080"/>
          </a:xfrm>
          <a:prstGeom prst="triangle">
            <a:avLst/>
          </a:prstGeom>
          <a:solidFill>
            <a:srgbClr val="18453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3" name="Isosceles Triangle 42" descr="Green Arrow">
            <a:extLst>
              <a:ext uri="{FF2B5EF4-FFF2-40B4-BE49-F238E27FC236}">
                <a16:creationId xmlns:a16="http://schemas.microsoft.com/office/drawing/2014/main" id="{0A40C19F-08C4-401C-8096-9D90A707FB5A}"/>
              </a:ext>
            </a:extLst>
          </p:cNvPr>
          <p:cNvSpPr/>
          <p:nvPr/>
        </p:nvSpPr>
        <p:spPr bwMode="gray">
          <a:xfrm rot="5400000">
            <a:off x="4185653" y="5019040"/>
            <a:ext cx="1920240" cy="640080"/>
          </a:xfrm>
          <a:prstGeom prst="triangle">
            <a:avLst/>
          </a:prstGeom>
          <a:solidFill>
            <a:srgbClr val="18453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44" name="Picture 43" descr="Financial Need Score">
            <a:extLst>
              <a:ext uri="{FF2B5EF4-FFF2-40B4-BE49-F238E27FC236}">
                <a16:creationId xmlns:a16="http://schemas.microsoft.com/office/drawing/2014/main" id="{79F5FC99-027C-4FC0-900F-E1679D039E0B}"/>
              </a:ext>
            </a:extLst>
          </p:cNvPr>
          <p:cNvPicPr>
            <a:picLocks noChangeAspect="1"/>
          </p:cNvPicPr>
          <p:nvPr/>
        </p:nvPicPr>
        <p:blipFill rotWithShape="1">
          <a:blip r:embed="rId11"/>
          <a:srcRect t="6255"/>
          <a:stretch/>
        </p:blipFill>
        <p:spPr>
          <a:xfrm>
            <a:off x="5377828" y="1665288"/>
            <a:ext cx="4132451" cy="2616209"/>
          </a:xfrm>
          <a:prstGeom prst="rect">
            <a:avLst/>
          </a:prstGeom>
        </p:spPr>
      </p:pic>
      <p:sp>
        <p:nvSpPr>
          <p:cNvPr id="14" name="TextBox 13" descr="Clear, equitable, and easily communicated out-of-state scholarship and need grant strategy designed to increase yield and aggregate NTR while maintaining academic quality of incoming cohort&#13;&#10;">
            <a:extLst>
              <a:ext uri="{FF2B5EF4-FFF2-40B4-BE49-F238E27FC236}">
                <a16:creationId xmlns:a16="http://schemas.microsoft.com/office/drawing/2014/main" id="{B2D36007-33B1-43AF-A45F-999913A4C3E3}"/>
              </a:ext>
            </a:extLst>
          </p:cNvPr>
          <p:cNvSpPr txBox="1"/>
          <p:nvPr/>
        </p:nvSpPr>
        <p:spPr>
          <a:xfrm>
            <a:off x="9241450" y="1930744"/>
            <a:ext cx="2414834" cy="1723549"/>
          </a:xfrm>
          <a:prstGeom prst="rect">
            <a:avLst/>
          </a:prstGeom>
          <a:noFill/>
        </p:spPr>
        <p:txBody>
          <a:bodyPr vert="horz" wrap="square" lIns="0" tIns="0" rIns="0" bIns="0" rtlCol="0">
            <a:spAutoFit/>
          </a:bodyPr>
          <a:lstStyle/>
          <a:p>
            <a:pPr>
              <a:spcBef>
                <a:spcPts val="200"/>
              </a:spcBef>
              <a:buSzPct val="100000"/>
            </a:pPr>
            <a:r>
              <a:rPr lang="en-US" sz="1400" dirty="0"/>
              <a:t>Clear, equitable, and easily communicated out-of-state scholarship and need grant strategy designed to increase yield and aggregate NTR while maintaining academic quality of incoming cohort</a:t>
            </a:r>
          </a:p>
        </p:txBody>
      </p:sp>
      <p:pic>
        <p:nvPicPr>
          <p:cNvPr id="45" name="Picture 44" descr="Map of United States - colored">
            <a:extLst>
              <a:ext uri="{FF2B5EF4-FFF2-40B4-BE49-F238E27FC236}">
                <a16:creationId xmlns:a16="http://schemas.microsoft.com/office/drawing/2014/main" id="{9AED8AB6-4224-4411-97DF-32C650705EC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580710" y="4257850"/>
            <a:ext cx="3456653" cy="2145646"/>
          </a:xfrm>
          <a:prstGeom prst="rect">
            <a:avLst/>
          </a:prstGeom>
          <a:ln>
            <a:noFill/>
          </a:ln>
        </p:spPr>
      </p:pic>
      <p:sp>
        <p:nvSpPr>
          <p:cNvPr id="46" name="TextBox 45" descr="Focused geographic territories and enrollment targets for dedicated out-of-state recruiting team, supported by detailed priority zip codes and high schools&#13;&#10;">
            <a:extLst>
              <a:ext uri="{FF2B5EF4-FFF2-40B4-BE49-F238E27FC236}">
                <a16:creationId xmlns:a16="http://schemas.microsoft.com/office/drawing/2014/main" id="{67B3DE45-8218-41FE-B5CC-5E9DC8737945}"/>
              </a:ext>
            </a:extLst>
          </p:cNvPr>
          <p:cNvSpPr txBox="1"/>
          <p:nvPr/>
        </p:nvSpPr>
        <p:spPr>
          <a:xfrm>
            <a:off x="9286425" y="4549676"/>
            <a:ext cx="2414834" cy="1508105"/>
          </a:xfrm>
          <a:prstGeom prst="rect">
            <a:avLst/>
          </a:prstGeom>
          <a:noFill/>
        </p:spPr>
        <p:txBody>
          <a:bodyPr vert="horz" wrap="square" lIns="0" tIns="0" rIns="0" bIns="0" rtlCol="0">
            <a:spAutoFit/>
          </a:bodyPr>
          <a:lstStyle/>
          <a:p>
            <a:pPr>
              <a:spcBef>
                <a:spcPts val="200"/>
              </a:spcBef>
              <a:buSzPct val="100000"/>
            </a:pPr>
            <a:r>
              <a:rPr lang="en-US" sz="1400" dirty="0"/>
              <a:t>Focused geographic territories and enrollment targets for dedicated out-of-state recruiting team, supported by detailed priority zip codes and high schools</a:t>
            </a:r>
          </a:p>
        </p:txBody>
      </p:sp>
      <p:sp>
        <p:nvSpPr>
          <p:cNvPr id="4" name="Rectangle 3" descr="White rectangle"/>
          <p:cNvSpPr/>
          <p:nvPr/>
        </p:nvSpPr>
        <p:spPr bwMode="gray">
          <a:xfrm>
            <a:off x="469900" y="6403496"/>
            <a:ext cx="2776883" cy="335234"/>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7" name="Rectangle 6" descr="white square"/>
          <p:cNvSpPr/>
          <p:nvPr/>
        </p:nvSpPr>
        <p:spPr bwMode="gray">
          <a:xfrm>
            <a:off x="11436626" y="6403496"/>
            <a:ext cx="424070" cy="215965"/>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1010701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368DB9-A511-8246-96C4-12EADE76215E}"/>
              </a:ext>
            </a:extLst>
          </p:cNvPr>
          <p:cNvSpPr>
            <a:spLocks noGrp="1"/>
          </p:cNvSpPr>
          <p:nvPr>
            <p:ph type="title"/>
          </p:nvPr>
        </p:nvSpPr>
        <p:spPr/>
        <p:txBody>
          <a:bodyPr/>
          <a:lstStyle/>
          <a:p>
            <a:r>
              <a:rPr lang="en-US" b="1" dirty="0">
                <a:solidFill>
                  <a:schemeClr val="bg1"/>
                </a:solidFill>
              </a:rPr>
              <a:t>                            Map Overview</a:t>
            </a:r>
          </a:p>
        </p:txBody>
      </p:sp>
      <p:pic>
        <p:nvPicPr>
          <p:cNvPr id="2" name="Picture 1" descr="Map overview&#10;&#10;Enrollment variable to consider in each region:&#10;- applications: high volume suggests interest in MSU&#10;- admits: high ratio to applications suggests good-quality&#10;matriculants: high number of matriculants suggests opportunity to grow&#10;yield rate: low yield rate suggests opportunity to target admits&#10;alumni: high population suggests potential for recruiting support&#10;search: low search in high-potential areas indicates a need for action&#10;CRM: minimal interactions in the CRM suggest a missed opportunity for tracking engagement&#10;&#10;Implication for Search:&#10;- in each region, focus on the zip codes with the highest application and matriculation volume&#10;- in zip codes with high enrollment volume and alumni, utilize this base to draw students to MSU&#10;- Especialy when searching in zip codes with low yield rates, augment efforts through targeted, yield-related events."/>
          <p:cNvPicPr>
            <a:picLocks noChangeAspect="1"/>
          </p:cNvPicPr>
          <p:nvPr/>
        </p:nvPicPr>
        <p:blipFill>
          <a:blip r:embed="rId4"/>
          <a:stretch>
            <a:fillRect/>
          </a:stretch>
        </p:blipFill>
        <p:spPr>
          <a:xfrm>
            <a:off x="138514" y="337930"/>
            <a:ext cx="12005481" cy="6255026"/>
          </a:xfrm>
          <a:prstGeom prst="rect">
            <a:avLst/>
          </a:prstGeom>
        </p:spPr>
      </p:pic>
      <p:sp>
        <p:nvSpPr>
          <p:cNvPr id="4" name="Content Placeholder 3">
            <a:extLst>
              <a:ext uri="{FF2B5EF4-FFF2-40B4-BE49-F238E27FC236}">
                <a16:creationId xmlns:a16="http://schemas.microsoft.com/office/drawing/2014/main" id="{BCF1380E-E825-FC45-A54A-1F2C48932258}"/>
              </a:ext>
            </a:extLst>
          </p:cNvPr>
          <p:cNvSpPr>
            <a:spLocks noGrp="1"/>
          </p:cNvSpPr>
          <p:nvPr>
            <p:ph sz="quarter" idx="10"/>
          </p:nvPr>
        </p:nvSpPr>
        <p:spPr/>
        <p:txBody>
          <a:bodyPr/>
          <a:lstStyle/>
          <a:p>
            <a:endParaRPr lang="en-US" dirty="0"/>
          </a:p>
        </p:txBody>
      </p:sp>
      <p:graphicFrame>
        <p:nvGraphicFramePr>
          <p:cNvPr id="27" name="Object 26" descr="white space">
            <a:extLst>
              <a:ext uri="{FF2B5EF4-FFF2-40B4-BE49-F238E27FC236}">
                <a16:creationId xmlns:a16="http://schemas.microsoft.com/office/drawing/2014/main" id="{E1778C9F-3CAB-4190-B50B-8CF210E4B4D1}"/>
              </a:ext>
            </a:extLst>
          </p:cNvPr>
          <p:cNvGraphicFramePr>
            <a:graphicFrameLocks noChangeAspect="1"/>
          </p:cNvGraphicFramePr>
          <p:nvPr>
            <p:custDataLst>
              <p:tags r:id="rId2"/>
            </p:custDataLst>
            <p:extLst>
              <p:ext uri="{D42A27DB-BD31-4B8C-83A1-F6EECF244321}">
                <p14:modId xmlns:p14="http://schemas.microsoft.com/office/powerpoint/2010/main" val="1118233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2" name="think-cell Slide" r:id="rId5" imgW="524" imgH="526" progId="TCLayout.ActiveDocument.1">
                  <p:embed/>
                </p:oleObj>
              </mc:Choice>
              <mc:Fallback>
                <p:oleObj name="think-cell Slide" r:id="rId5" imgW="524" imgH="526" progId="TCLayout.ActiveDocument.1">
                  <p:embed/>
                  <p:pic>
                    <p:nvPicPr>
                      <p:cNvPr id="27" name="Object 26" hidden="1">
                        <a:extLst>
                          <a:ext uri="{FF2B5EF4-FFF2-40B4-BE49-F238E27FC236}">
                            <a16:creationId xmlns:a16="http://schemas.microsoft.com/office/drawing/2014/main" id="{E1778C9F-3CAB-4190-B50B-8CF210E4B4D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descr="white space"/>
          <p:cNvSpPr/>
          <p:nvPr/>
        </p:nvSpPr>
        <p:spPr bwMode="gray">
          <a:xfrm>
            <a:off x="11270974" y="284922"/>
            <a:ext cx="873021" cy="218661"/>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4898147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AB45A-2E9D-4557-AC18-0C861C9B1549}"/>
              </a:ext>
            </a:extLst>
          </p:cNvPr>
          <p:cNvSpPr>
            <a:spLocks noGrp="1"/>
          </p:cNvSpPr>
          <p:nvPr>
            <p:ph type="title"/>
          </p:nvPr>
        </p:nvSpPr>
        <p:spPr/>
        <p:txBody>
          <a:bodyPr/>
          <a:lstStyle/>
          <a:p>
            <a:r>
              <a:rPr lang="en-US" dirty="0"/>
              <a:t>Real-time Enrollment Analytics</a:t>
            </a:r>
          </a:p>
        </p:txBody>
      </p:sp>
      <p:sp>
        <p:nvSpPr>
          <p:cNvPr id="22" name="Text Placeholder 2">
            <a:extLst>
              <a:ext uri="{FF2B5EF4-FFF2-40B4-BE49-F238E27FC236}">
                <a16:creationId xmlns:a16="http://schemas.microsoft.com/office/drawing/2014/main" id="{591499FB-748F-46EA-9EBC-9E578CE4233F}"/>
              </a:ext>
            </a:extLst>
          </p:cNvPr>
          <p:cNvSpPr txBox="1">
            <a:spLocks/>
          </p:cNvSpPr>
          <p:nvPr/>
        </p:nvSpPr>
        <p:spPr>
          <a:xfrm>
            <a:off x="469900" y="736688"/>
            <a:ext cx="11252200" cy="757255"/>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2000" b="0" kern="1200">
                <a:solidFill>
                  <a:srgbClr val="575757"/>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sz="1600" dirty="0"/>
              <a:t>Deloitte consultants have initially developed dashboards for recruiters, admissions leadership, and executives to track progress against targets and are developing predictive and prescriptive analytics tools which leverage artificial intelligence and advanced modeling to better inform recruitment and enrollment strategies.</a:t>
            </a:r>
          </a:p>
        </p:txBody>
      </p:sp>
      <p:sp>
        <p:nvSpPr>
          <p:cNvPr id="58" name="Rectangle 57" descr="Predictive &amp; Prescriptive Advanced Enrollment Analytics Currently in Progress">
            <a:extLst>
              <a:ext uri="{FF2B5EF4-FFF2-40B4-BE49-F238E27FC236}">
                <a16:creationId xmlns:a16="http://schemas.microsoft.com/office/drawing/2014/main" id="{84D02F47-02EC-4765-8415-C6F70B3724A3}"/>
              </a:ext>
            </a:extLst>
          </p:cNvPr>
          <p:cNvSpPr/>
          <p:nvPr/>
        </p:nvSpPr>
        <p:spPr bwMode="gray">
          <a:xfrm>
            <a:off x="4203703" y="2978466"/>
            <a:ext cx="7518391" cy="2038605"/>
          </a:xfrm>
          <a:prstGeom prst="rect">
            <a:avLst/>
          </a:prstGeom>
          <a:solidFill>
            <a:schemeClr val="bg2">
              <a:lumMod val="10000"/>
              <a:lumOff val="90000"/>
            </a:schemeClr>
          </a:solidFill>
          <a:ln w="19050" algn="ctr">
            <a:noFill/>
            <a:miter lim="800000"/>
            <a:headEnd/>
            <a:tailEnd/>
          </a:ln>
        </p:spPr>
        <p:txBody>
          <a:bodyPr wrap="square" lIns="88900" tIns="88900" rIns="88900" bIns="88900" rtlCol="0" anchor="t"/>
          <a:lstStyle/>
          <a:p>
            <a:pPr algn="ctr">
              <a:lnSpc>
                <a:spcPct val="106000"/>
              </a:lnSpc>
              <a:buFont typeface="Wingdings 2" pitchFamily="18" charset="2"/>
              <a:buNone/>
            </a:pPr>
            <a:endParaRPr lang="en-US" sz="1200" b="1" dirty="0"/>
          </a:p>
        </p:txBody>
      </p:sp>
      <p:sp>
        <p:nvSpPr>
          <p:cNvPr id="51" name="Rectangle 50" descr="grey space with magnifying glass">
            <a:extLst>
              <a:ext uri="{FF2B5EF4-FFF2-40B4-BE49-F238E27FC236}">
                <a16:creationId xmlns:a16="http://schemas.microsoft.com/office/drawing/2014/main" id="{21189593-D5BD-4290-831B-E477ECA67661}"/>
              </a:ext>
            </a:extLst>
          </p:cNvPr>
          <p:cNvSpPr/>
          <p:nvPr/>
        </p:nvSpPr>
        <p:spPr bwMode="gray">
          <a:xfrm rot="16200000">
            <a:off x="5004985" y="2971617"/>
            <a:ext cx="228600" cy="1737360"/>
          </a:xfrm>
          <a:prstGeom prst="rect">
            <a:avLst/>
          </a:prstGeom>
          <a:solidFill>
            <a:schemeClr val="accent2"/>
          </a:solidFill>
          <a:ln w="3175"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2" name="Rectangle 51" descr="grey space">
            <a:extLst>
              <a:ext uri="{FF2B5EF4-FFF2-40B4-BE49-F238E27FC236}">
                <a16:creationId xmlns:a16="http://schemas.microsoft.com/office/drawing/2014/main" id="{048E9350-CDB9-465B-B840-48E7F2B6C7B5}"/>
              </a:ext>
            </a:extLst>
          </p:cNvPr>
          <p:cNvSpPr/>
          <p:nvPr/>
        </p:nvSpPr>
        <p:spPr bwMode="gray">
          <a:xfrm rot="16200000">
            <a:off x="6842365" y="2971617"/>
            <a:ext cx="228600" cy="1737360"/>
          </a:xfrm>
          <a:prstGeom prst="rect">
            <a:avLst/>
          </a:prstGeom>
          <a:solidFill>
            <a:schemeClr val="accent2"/>
          </a:solidFill>
          <a:ln w="3175"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3" name="Rectangle 52" descr="grey space with dollar sign">
            <a:extLst>
              <a:ext uri="{FF2B5EF4-FFF2-40B4-BE49-F238E27FC236}">
                <a16:creationId xmlns:a16="http://schemas.microsoft.com/office/drawing/2014/main" id="{3D3A36CB-ACEB-465B-A47C-433728B5BEA2}"/>
              </a:ext>
            </a:extLst>
          </p:cNvPr>
          <p:cNvSpPr/>
          <p:nvPr/>
        </p:nvSpPr>
        <p:spPr bwMode="gray">
          <a:xfrm rot="16200000">
            <a:off x="8725465" y="2925897"/>
            <a:ext cx="228600" cy="1828800"/>
          </a:xfrm>
          <a:prstGeom prst="rect">
            <a:avLst/>
          </a:prstGeom>
          <a:solidFill>
            <a:schemeClr val="accent2"/>
          </a:solidFill>
          <a:ln w="3175"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4" name="Rectangle 53" descr="grey space">
            <a:extLst>
              <a:ext uri="{FF2B5EF4-FFF2-40B4-BE49-F238E27FC236}">
                <a16:creationId xmlns:a16="http://schemas.microsoft.com/office/drawing/2014/main" id="{C9520027-D184-4ACC-98E5-3785C7DD9987}"/>
              </a:ext>
            </a:extLst>
          </p:cNvPr>
          <p:cNvSpPr/>
          <p:nvPr/>
        </p:nvSpPr>
        <p:spPr bwMode="gray">
          <a:xfrm rot="16200000">
            <a:off x="10654286" y="2925897"/>
            <a:ext cx="228600" cy="1828800"/>
          </a:xfrm>
          <a:prstGeom prst="rect">
            <a:avLst/>
          </a:prstGeom>
          <a:solidFill>
            <a:schemeClr val="accent2"/>
          </a:solidFill>
          <a:ln w="3175"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aphicFrame>
        <p:nvGraphicFramePr>
          <p:cNvPr id="27" name="Object 26" descr="picture">
            <a:extLst>
              <a:ext uri="{FF2B5EF4-FFF2-40B4-BE49-F238E27FC236}">
                <a16:creationId xmlns:a16="http://schemas.microsoft.com/office/drawing/2014/main" id="{E1778C9F-3CAB-4190-B50B-8CF210E4B4D1}"/>
              </a:ext>
            </a:extLst>
          </p:cNvPr>
          <p:cNvGraphicFramePr>
            <a:graphicFrameLocks noChangeAspect="1"/>
          </p:cNvGraphicFramePr>
          <p:nvPr>
            <p:custDataLst>
              <p:tags r:id="rId2"/>
            </p:custDataLst>
            <p:extLst>
              <p:ext uri="{D42A27DB-BD31-4B8C-83A1-F6EECF244321}">
                <p14:modId xmlns:p14="http://schemas.microsoft.com/office/powerpoint/2010/main" val="40114392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416" name="think-cell Slide" r:id="rId4" imgW="524" imgH="526" progId="TCLayout.ActiveDocument.1">
                  <p:embed/>
                </p:oleObj>
              </mc:Choice>
              <mc:Fallback>
                <p:oleObj name="think-cell Slide" r:id="rId4" imgW="524" imgH="526" progId="TCLayout.ActiveDocument.1">
                  <p:embed/>
                  <p:pic>
                    <p:nvPicPr>
                      <p:cNvPr id="27" name="Object 26" hidden="1">
                        <a:extLst>
                          <a:ext uri="{FF2B5EF4-FFF2-40B4-BE49-F238E27FC236}">
                            <a16:creationId xmlns:a16="http://schemas.microsoft.com/office/drawing/2014/main" id="{E1778C9F-3CAB-4190-B50B-8CF210E4B4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descr="&quot;Stage One&quot; Descriptive Enrollment Analytics Dashboards">
            <a:extLst>
              <a:ext uri="{FF2B5EF4-FFF2-40B4-BE49-F238E27FC236}">
                <a16:creationId xmlns:a16="http://schemas.microsoft.com/office/drawing/2014/main" id="{30607CF6-C3BE-4438-B181-0525B9C2D786}"/>
              </a:ext>
            </a:extLst>
          </p:cNvPr>
          <p:cNvPicPr>
            <a:picLocks noChangeAspect="1"/>
          </p:cNvPicPr>
          <p:nvPr/>
        </p:nvPicPr>
        <p:blipFill rotWithShape="1">
          <a:blip r:embed="rId6"/>
          <a:srcRect l="26136" t="16431" r="43257" b="8148"/>
          <a:stretch/>
        </p:blipFill>
        <p:spPr>
          <a:xfrm>
            <a:off x="615545" y="2075926"/>
            <a:ext cx="3087198" cy="4279286"/>
          </a:xfrm>
          <a:prstGeom prst="rect">
            <a:avLst/>
          </a:prstGeom>
        </p:spPr>
      </p:pic>
      <p:sp>
        <p:nvSpPr>
          <p:cNvPr id="7" name="Rectangle 6">
            <a:extLst>
              <a:ext uri="{FF2B5EF4-FFF2-40B4-BE49-F238E27FC236}">
                <a16:creationId xmlns:a16="http://schemas.microsoft.com/office/drawing/2014/main" id="{5F90D87F-DE43-48F4-9A3D-18CA527B5E86}"/>
              </a:ext>
            </a:extLst>
          </p:cNvPr>
          <p:cNvSpPr/>
          <p:nvPr/>
        </p:nvSpPr>
        <p:spPr bwMode="gray">
          <a:xfrm>
            <a:off x="580437" y="1722662"/>
            <a:ext cx="3172196" cy="346213"/>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t>“Stage One” Descriptive Enrollment Analytics Dashboards</a:t>
            </a:r>
          </a:p>
        </p:txBody>
      </p:sp>
      <p:cxnSp>
        <p:nvCxnSpPr>
          <p:cNvPr id="8" name="Straight Connector 7" descr="dotted line">
            <a:extLst>
              <a:ext uri="{FF2B5EF4-FFF2-40B4-BE49-F238E27FC236}">
                <a16:creationId xmlns:a16="http://schemas.microsoft.com/office/drawing/2014/main" id="{30D7301E-C1C4-465A-AB9E-EBAA8A74185B}"/>
              </a:ext>
            </a:extLst>
          </p:cNvPr>
          <p:cNvCxnSpPr/>
          <p:nvPr/>
        </p:nvCxnSpPr>
        <p:spPr>
          <a:xfrm>
            <a:off x="3943938" y="1731898"/>
            <a:ext cx="0" cy="457653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767FC88-F70B-494F-938C-5A24E9BCF066}"/>
              </a:ext>
            </a:extLst>
          </p:cNvPr>
          <p:cNvSpPr/>
          <p:nvPr/>
        </p:nvSpPr>
        <p:spPr bwMode="gray">
          <a:xfrm>
            <a:off x="4053707" y="2186379"/>
            <a:ext cx="7443105" cy="346213"/>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t>Predictive &amp; Prescriptive Advanced Enrollment Analytics</a:t>
            </a:r>
          </a:p>
          <a:p>
            <a:pPr algn="ctr">
              <a:lnSpc>
                <a:spcPct val="106000"/>
              </a:lnSpc>
              <a:buFont typeface="Wingdings 2" pitchFamily="18" charset="2"/>
              <a:buNone/>
            </a:pPr>
            <a:r>
              <a:rPr lang="en-US" sz="1200" b="1" i="1" dirty="0"/>
              <a:t>Currently in Progress</a:t>
            </a:r>
          </a:p>
        </p:txBody>
      </p:sp>
      <p:graphicFrame>
        <p:nvGraphicFramePr>
          <p:cNvPr id="14" name="Table 13">
            <a:extLst>
              <a:ext uri="{FF2B5EF4-FFF2-40B4-BE49-F238E27FC236}">
                <a16:creationId xmlns:a16="http://schemas.microsoft.com/office/drawing/2014/main" id="{F3E7CA0C-FD3E-4C60-8D03-D2859439C490}"/>
              </a:ext>
            </a:extLst>
          </p:cNvPr>
          <p:cNvGraphicFramePr>
            <a:graphicFrameLocks noGrp="1"/>
          </p:cNvGraphicFramePr>
          <p:nvPr>
            <p:extLst>
              <p:ext uri="{D42A27DB-BD31-4B8C-83A1-F6EECF244321}">
                <p14:modId xmlns:p14="http://schemas.microsoft.com/office/powerpoint/2010/main" val="3821655251"/>
              </p:ext>
            </p:extLst>
          </p:nvPr>
        </p:nvGraphicFramePr>
        <p:xfrm>
          <a:off x="4250605" y="4143226"/>
          <a:ext cx="7443788" cy="835175"/>
        </p:xfrm>
        <a:graphic>
          <a:graphicData uri="http://schemas.openxmlformats.org/drawingml/2006/table">
            <a:tbl>
              <a:tblPr firstRow="1" bandRow="1">
                <a:tableStyleId>{5C22544A-7EE6-4342-B048-85BDC9FD1C3A}</a:tableStyleId>
              </a:tblPr>
              <a:tblGrid>
                <a:gridCol w="1866830">
                  <a:extLst>
                    <a:ext uri="{9D8B030D-6E8A-4147-A177-3AD203B41FA5}">
                      <a16:colId xmlns:a16="http://schemas.microsoft.com/office/drawing/2014/main" val="3727802502"/>
                    </a:ext>
                  </a:extLst>
                </a:gridCol>
                <a:gridCol w="1844984">
                  <a:extLst>
                    <a:ext uri="{9D8B030D-6E8A-4147-A177-3AD203B41FA5}">
                      <a16:colId xmlns:a16="http://schemas.microsoft.com/office/drawing/2014/main" val="2937495297"/>
                    </a:ext>
                  </a:extLst>
                </a:gridCol>
                <a:gridCol w="1855066">
                  <a:extLst>
                    <a:ext uri="{9D8B030D-6E8A-4147-A177-3AD203B41FA5}">
                      <a16:colId xmlns:a16="http://schemas.microsoft.com/office/drawing/2014/main" val="2525117129"/>
                    </a:ext>
                  </a:extLst>
                </a:gridCol>
                <a:gridCol w="1876908">
                  <a:extLst>
                    <a:ext uri="{9D8B030D-6E8A-4147-A177-3AD203B41FA5}">
                      <a16:colId xmlns:a16="http://schemas.microsoft.com/office/drawing/2014/main" val="2738786825"/>
                    </a:ext>
                  </a:extLst>
                </a:gridCol>
              </a:tblGrid>
              <a:tr h="83517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0" i="1" u="none" dirty="0">
                          <a:solidFill>
                            <a:schemeClr val="bg2"/>
                          </a:solidFill>
                        </a:rPr>
                        <a:t>Ability to identify target new prospect pools to recruit</a:t>
                      </a:r>
                    </a:p>
                  </a:txBody>
                  <a:tcPr>
                    <a:lnR w="6350" cap="flat" cmpd="sng" algn="ctr">
                      <a:solidFill>
                        <a:schemeClr val="tx1"/>
                      </a:solidFill>
                      <a:prstDash val="dot"/>
                      <a:round/>
                      <a:headEnd type="none" w="med" len="med"/>
                      <a:tailEnd type="none" w="med" len="med"/>
                    </a:lnR>
                    <a:noFill/>
                  </a:tcPr>
                </a:tc>
                <a:tc>
                  <a:txBody>
                    <a:bodyPr/>
                    <a:lstStyle/>
                    <a:p>
                      <a:pPr algn="ctr"/>
                      <a:r>
                        <a:rPr lang="en-US" sz="1200" b="0" i="1" u="none" dirty="0">
                          <a:solidFill>
                            <a:schemeClr val="bg2"/>
                          </a:solidFill>
                        </a:rPr>
                        <a:t>Ability to predict yield of admitted students</a:t>
                      </a: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0" i="1" u="none" dirty="0">
                          <a:solidFill>
                            <a:schemeClr val="bg2"/>
                          </a:solidFill>
                        </a:rPr>
                        <a:t>Ability to discern institutional aid “sweet spot” for admissible students</a:t>
                      </a: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noFill/>
                  </a:tcPr>
                </a:tc>
                <a:tc>
                  <a:txBody>
                    <a:bodyPr/>
                    <a:lstStyle/>
                    <a:p>
                      <a:pPr algn="ctr"/>
                      <a:r>
                        <a:rPr lang="en-US" sz="1200" b="0" i="1" u="none" dirty="0">
                          <a:solidFill>
                            <a:schemeClr val="bg2"/>
                          </a:solidFill>
                        </a:rPr>
                        <a:t>Ability to identify optimal outreach activities</a:t>
                      </a:r>
                      <a:endParaRPr lang="en-US" sz="1200" b="0" i="1" u="none" strike="sngStrike" dirty="0">
                        <a:solidFill>
                          <a:schemeClr val="bg2"/>
                        </a:solidFill>
                      </a:endParaRPr>
                    </a:p>
                  </a:txBody>
                  <a:tcPr>
                    <a:lnL w="6350" cap="flat" cmpd="sng" algn="ctr">
                      <a:solidFill>
                        <a:schemeClr val="tx1"/>
                      </a:solidFill>
                      <a:prstDash val="dot"/>
                      <a:round/>
                      <a:headEnd type="none" w="med" len="med"/>
                      <a:tailEnd type="none" w="med" len="med"/>
                    </a:lnL>
                    <a:noFill/>
                  </a:tcPr>
                </a:tc>
                <a:extLst>
                  <a:ext uri="{0D108BD9-81ED-4DB2-BD59-A6C34878D82A}">
                    <a16:rowId xmlns:a16="http://schemas.microsoft.com/office/drawing/2014/main" val="1775213705"/>
                  </a:ext>
                </a:extLst>
              </a:tr>
            </a:tbl>
          </a:graphicData>
        </a:graphic>
      </p:graphicFrame>
      <p:sp>
        <p:nvSpPr>
          <p:cNvPr id="18" name="Rectangle 17">
            <a:extLst>
              <a:ext uri="{FF2B5EF4-FFF2-40B4-BE49-F238E27FC236}">
                <a16:creationId xmlns:a16="http://schemas.microsoft.com/office/drawing/2014/main" id="{EDAE5BC6-FF77-4993-9EC4-AE9B79F62A3C}"/>
              </a:ext>
            </a:extLst>
          </p:cNvPr>
          <p:cNvSpPr/>
          <p:nvPr/>
        </p:nvSpPr>
        <p:spPr>
          <a:xfrm>
            <a:off x="6409835" y="3040800"/>
            <a:ext cx="979755" cy="461665"/>
          </a:xfrm>
          <a:prstGeom prst="rect">
            <a:avLst/>
          </a:prstGeom>
        </p:spPr>
        <p:txBody>
          <a:bodyPr wrap="none">
            <a:spAutoFit/>
          </a:bodyPr>
          <a:lstStyle/>
          <a:p>
            <a:pPr algn="ctr"/>
            <a:r>
              <a:rPr lang="en-US" sz="1200" b="1" dirty="0">
                <a:solidFill>
                  <a:schemeClr val="bg2"/>
                </a:solidFill>
              </a:rPr>
              <a:t>Yield </a:t>
            </a:r>
          </a:p>
          <a:p>
            <a:pPr algn="ctr"/>
            <a:r>
              <a:rPr lang="en-US" sz="1200" b="1" dirty="0">
                <a:solidFill>
                  <a:schemeClr val="bg2"/>
                </a:solidFill>
              </a:rPr>
              <a:t>Predictor</a:t>
            </a:r>
          </a:p>
        </p:txBody>
      </p:sp>
      <p:sp>
        <p:nvSpPr>
          <p:cNvPr id="26" name="Rectangle 25">
            <a:extLst>
              <a:ext uri="{FF2B5EF4-FFF2-40B4-BE49-F238E27FC236}">
                <a16:creationId xmlns:a16="http://schemas.microsoft.com/office/drawing/2014/main" id="{B0BEF082-8634-4869-A770-50A88BA1C5E0}"/>
              </a:ext>
            </a:extLst>
          </p:cNvPr>
          <p:cNvSpPr/>
          <p:nvPr/>
        </p:nvSpPr>
        <p:spPr>
          <a:xfrm>
            <a:off x="8289826" y="3040800"/>
            <a:ext cx="1034257" cy="461665"/>
          </a:xfrm>
          <a:prstGeom prst="rect">
            <a:avLst/>
          </a:prstGeom>
        </p:spPr>
        <p:txBody>
          <a:bodyPr wrap="none">
            <a:spAutoFit/>
          </a:bodyPr>
          <a:lstStyle/>
          <a:p>
            <a:pPr algn="ctr"/>
            <a:r>
              <a:rPr lang="en-US" sz="1200" b="1" dirty="0">
                <a:solidFill>
                  <a:schemeClr val="bg2"/>
                </a:solidFill>
              </a:rPr>
              <a:t>Aid </a:t>
            </a:r>
          </a:p>
          <a:p>
            <a:pPr algn="ctr"/>
            <a:r>
              <a:rPr lang="en-US" sz="1200" b="1" dirty="0">
                <a:solidFill>
                  <a:schemeClr val="bg2"/>
                </a:solidFill>
              </a:rPr>
              <a:t>Optimizer</a:t>
            </a:r>
          </a:p>
        </p:txBody>
      </p:sp>
      <p:sp>
        <p:nvSpPr>
          <p:cNvPr id="30" name="Rectangle 29">
            <a:extLst>
              <a:ext uri="{FF2B5EF4-FFF2-40B4-BE49-F238E27FC236}">
                <a16:creationId xmlns:a16="http://schemas.microsoft.com/office/drawing/2014/main" id="{FBAB2244-7974-4B76-9AB4-B8D0EE4D725D}"/>
              </a:ext>
            </a:extLst>
          </p:cNvPr>
          <p:cNvSpPr/>
          <p:nvPr/>
        </p:nvSpPr>
        <p:spPr>
          <a:xfrm>
            <a:off x="10003900" y="3040800"/>
            <a:ext cx="1428596" cy="461665"/>
          </a:xfrm>
          <a:prstGeom prst="rect">
            <a:avLst/>
          </a:prstGeom>
        </p:spPr>
        <p:txBody>
          <a:bodyPr wrap="none">
            <a:spAutoFit/>
          </a:bodyPr>
          <a:lstStyle/>
          <a:p>
            <a:pPr algn="ctr"/>
            <a:r>
              <a:rPr lang="en-US" sz="1200" b="1" dirty="0">
                <a:solidFill>
                  <a:schemeClr val="bg2"/>
                </a:solidFill>
              </a:rPr>
              <a:t>Outreach </a:t>
            </a:r>
          </a:p>
          <a:p>
            <a:pPr algn="ctr"/>
            <a:r>
              <a:rPr lang="en-US" sz="1200" b="1" dirty="0">
                <a:solidFill>
                  <a:schemeClr val="bg2"/>
                </a:solidFill>
              </a:rPr>
              <a:t>Recommender</a:t>
            </a:r>
          </a:p>
        </p:txBody>
      </p:sp>
      <p:sp>
        <p:nvSpPr>
          <p:cNvPr id="35" name="Rectangle 34">
            <a:extLst>
              <a:ext uri="{FF2B5EF4-FFF2-40B4-BE49-F238E27FC236}">
                <a16:creationId xmlns:a16="http://schemas.microsoft.com/office/drawing/2014/main" id="{70FF4607-723A-41D9-B371-0FD197C5DB94}"/>
              </a:ext>
            </a:extLst>
          </p:cNvPr>
          <p:cNvSpPr/>
          <p:nvPr/>
        </p:nvSpPr>
        <p:spPr>
          <a:xfrm>
            <a:off x="4638399" y="3040800"/>
            <a:ext cx="1008609" cy="461665"/>
          </a:xfrm>
          <a:prstGeom prst="rect">
            <a:avLst/>
          </a:prstGeom>
        </p:spPr>
        <p:txBody>
          <a:bodyPr wrap="none">
            <a:spAutoFit/>
          </a:bodyPr>
          <a:lstStyle/>
          <a:p>
            <a:pPr algn="ctr"/>
            <a:r>
              <a:rPr lang="en-US" sz="1200" b="1" dirty="0">
                <a:solidFill>
                  <a:schemeClr val="bg2"/>
                </a:solidFill>
              </a:rPr>
              <a:t>Prospect </a:t>
            </a:r>
          </a:p>
          <a:p>
            <a:pPr algn="ctr"/>
            <a:r>
              <a:rPr lang="en-US" sz="1200" b="1" dirty="0">
                <a:solidFill>
                  <a:schemeClr val="bg2"/>
                </a:solidFill>
              </a:rPr>
              <a:t>Identifier</a:t>
            </a:r>
          </a:p>
        </p:txBody>
      </p:sp>
      <p:grpSp>
        <p:nvGrpSpPr>
          <p:cNvPr id="57" name="Group 56" descr="magnifying glass">
            <a:extLst>
              <a:ext uri="{FF2B5EF4-FFF2-40B4-BE49-F238E27FC236}">
                <a16:creationId xmlns:a16="http://schemas.microsoft.com/office/drawing/2014/main" id="{7797893D-41BD-40E6-8E85-E3A1B238E148}"/>
              </a:ext>
            </a:extLst>
          </p:cNvPr>
          <p:cNvGrpSpPr/>
          <p:nvPr/>
        </p:nvGrpSpPr>
        <p:grpSpPr>
          <a:xfrm>
            <a:off x="4829283" y="3516811"/>
            <a:ext cx="626840" cy="626840"/>
            <a:chOff x="4856991" y="3526047"/>
            <a:chExt cx="626840" cy="626840"/>
          </a:xfrm>
        </p:grpSpPr>
        <p:sp>
          <p:nvSpPr>
            <p:cNvPr id="37" name="Oval 36">
              <a:extLst>
                <a:ext uri="{FF2B5EF4-FFF2-40B4-BE49-F238E27FC236}">
                  <a16:creationId xmlns:a16="http://schemas.microsoft.com/office/drawing/2014/main" id="{737983E9-DF37-42A2-8A65-1BD04E27D21C}"/>
                </a:ext>
              </a:extLst>
            </p:cNvPr>
            <p:cNvSpPr/>
            <p:nvPr/>
          </p:nvSpPr>
          <p:spPr bwMode="gray">
            <a:xfrm>
              <a:off x="4856991" y="3526047"/>
              <a:ext cx="626840" cy="626840"/>
            </a:xfrm>
            <a:prstGeom prst="ellipse">
              <a:avLst/>
            </a:prstGeom>
            <a:solidFill>
              <a:schemeClr val="accent3"/>
            </a:solidFill>
            <a:ln w="63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8" name="Freeform 893">
              <a:extLst>
                <a:ext uri="{FF2B5EF4-FFF2-40B4-BE49-F238E27FC236}">
                  <a16:creationId xmlns:a16="http://schemas.microsoft.com/office/drawing/2014/main" id="{234B2614-18C8-4244-ADFF-D85AFFC7919D}"/>
                </a:ext>
              </a:extLst>
            </p:cNvPr>
            <p:cNvSpPr>
              <a:spLocks noEditPoints="1"/>
            </p:cNvSpPr>
            <p:nvPr/>
          </p:nvSpPr>
          <p:spPr bwMode="auto">
            <a:xfrm>
              <a:off x="5038023" y="3688993"/>
              <a:ext cx="264775" cy="264775"/>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6" name="Group 55" descr="a slanted line with a dot above and below">
            <a:extLst>
              <a:ext uri="{FF2B5EF4-FFF2-40B4-BE49-F238E27FC236}">
                <a16:creationId xmlns:a16="http://schemas.microsoft.com/office/drawing/2014/main" id="{F3417ACD-AE48-4ECD-8ABF-0E9A66578DCA}"/>
              </a:ext>
            </a:extLst>
          </p:cNvPr>
          <p:cNvGrpSpPr/>
          <p:nvPr/>
        </p:nvGrpSpPr>
        <p:grpSpPr>
          <a:xfrm>
            <a:off x="6586293" y="3516811"/>
            <a:ext cx="626840" cy="626840"/>
            <a:chOff x="6614001" y="3537777"/>
            <a:chExt cx="626840" cy="626840"/>
          </a:xfrm>
        </p:grpSpPr>
        <p:sp>
          <p:nvSpPr>
            <p:cNvPr id="20" name="Oval 19">
              <a:extLst>
                <a:ext uri="{FF2B5EF4-FFF2-40B4-BE49-F238E27FC236}">
                  <a16:creationId xmlns:a16="http://schemas.microsoft.com/office/drawing/2014/main" id="{F103E1B0-3175-4F0C-99BF-D4B068F137CA}"/>
                </a:ext>
              </a:extLst>
            </p:cNvPr>
            <p:cNvSpPr/>
            <p:nvPr/>
          </p:nvSpPr>
          <p:spPr bwMode="gray">
            <a:xfrm>
              <a:off x="6614001" y="3537777"/>
              <a:ext cx="626840" cy="626840"/>
            </a:xfrm>
            <a:prstGeom prst="ellipse">
              <a:avLst/>
            </a:prstGeom>
            <a:solidFill>
              <a:schemeClr val="accent3"/>
            </a:solidFill>
            <a:ln w="63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a:solidFill>
                  <a:schemeClr val="bg1"/>
                </a:solidFill>
              </a:endParaRPr>
            </a:p>
          </p:txBody>
        </p:sp>
        <p:sp>
          <p:nvSpPr>
            <p:cNvPr id="39" name="Freeform 264">
              <a:extLst>
                <a:ext uri="{FF2B5EF4-FFF2-40B4-BE49-F238E27FC236}">
                  <a16:creationId xmlns:a16="http://schemas.microsoft.com/office/drawing/2014/main" id="{531F0C61-BF11-4CAC-A6BD-2FF807AEF020}"/>
                </a:ext>
              </a:extLst>
            </p:cNvPr>
            <p:cNvSpPr>
              <a:spLocks noEditPoints="1"/>
            </p:cNvSpPr>
            <p:nvPr/>
          </p:nvSpPr>
          <p:spPr bwMode="auto">
            <a:xfrm>
              <a:off x="6796305" y="3720081"/>
              <a:ext cx="262232" cy="262232"/>
            </a:xfrm>
            <a:custGeom>
              <a:avLst/>
              <a:gdLst>
                <a:gd name="T0" fmla="*/ 12 w 237"/>
                <a:gd name="T1" fmla="*/ 236 h 236"/>
                <a:gd name="T2" fmla="*/ 4 w 237"/>
                <a:gd name="T3" fmla="*/ 233 h 236"/>
                <a:gd name="T4" fmla="*/ 4 w 237"/>
                <a:gd name="T5" fmla="*/ 218 h 236"/>
                <a:gd name="T6" fmla="*/ 218 w 237"/>
                <a:gd name="T7" fmla="*/ 4 h 236"/>
                <a:gd name="T8" fmla="*/ 233 w 237"/>
                <a:gd name="T9" fmla="*/ 4 h 236"/>
                <a:gd name="T10" fmla="*/ 233 w 237"/>
                <a:gd name="T11" fmla="*/ 20 h 236"/>
                <a:gd name="T12" fmla="*/ 20 w 237"/>
                <a:gd name="T13" fmla="*/ 233 h 236"/>
                <a:gd name="T14" fmla="*/ 12 w 237"/>
                <a:gd name="T15" fmla="*/ 236 h 236"/>
                <a:gd name="T16" fmla="*/ 215 w 237"/>
                <a:gd name="T17" fmla="*/ 193 h 236"/>
                <a:gd name="T18" fmla="*/ 193 w 237"/>
                <a:gd name="T19" fmla="*/ 172 h 236"/>
                <a:gd name="T20" fmla="*/ 172 w 237"/>
                <a:gd name="T21" fmla="*/ 193 h 236"/>
                <a:gd name="T22" fmla="*/ 193 w 237"/>
                <a:gd name="T23" fmla="*/ 215 h 236"/>
                <a:gd name="T24" fmla="*/ 215 w 237"/>
                <a:gd name="T25" fmla="*/ 193 h 236"/>
                <a:gd name="T26" fmla="*/ 65 w 237"/>
                <a:gd name="T27" fmla="*/ 44 h 236"/>
                <a:gd name="T28" fmla="*/ 44 w 237"/>
                <a:gd name="T29" fmla="*/ 23 h 236"/>
                <a:gd name="T30" fmla="*/ 23 w 237"/>
                <a:gd name="T31" fmla="*/ 44 h 236"/>
                <a:gd name="T32" fmla="*/ 44 w 237"/>
                <a:gd name="T33" fmla="*/ 65 h 236"/>
                <a:gd name="T34" fmla="*/ 65 w 237"/>
                <a:gd name="T35"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236">
                  <a:moveTo>
                    <a:pt x="12" y="236"/>
                  </a:moveTo>
                  <a:cubicBezTo>
                    <a:pt x="9" y="236"/>
                    <a:pt x="7" y="235"/>
                    <a:pt x="4" y="233"/>
                  </a:cubicBezTo>
                  <a:cubicBezTo>
                    <a:pt x="0" y="229"/>
                    <a:pt x="0" y="222"/>
                    <a:pt x="4" y="218"/>
                  </a:cubicBezTo>
                  <a:cubicBezTo>
                    <a:pt x="218" y="4"/>
                    <a:pt x="218" y="4"/>
                    <a:pt x="218" y="4"/>
                  </a:cubicBezTo>
                  <a:cubicBezTo>
                    <a:pt x="222" y="0"/>
                    <a:pt x="229" y="0"/>
                    <a:pt x="233" y="4"/>
                  </a:cubicBezTo>
                  <a:cubicBezTo>
                    <a:pt x="237" y="9"/>
                    <a:pt x="237" y="15"/>
                    <a:pt x="233" y="20"/>
                  </a:cubicBezTo>
                  <a:cubicBezTo>
                    <a:pt x="20" y="233"/>
                    <a:pt x="20" y="233"/>
                    <a:pt x="20" y="233"/>
                  </a:cubicBezTo>
                  <a:cubicBezTo>
                    <a:pt x="17" y="235"/>
                    <a:pt x="15" y="236"/>
                    <a:pt x="12" y="236"/>
                  </a:cubicBezTo>
                  <a:close/>
                  <a:moveTo>
                    <a:pt x="215" y="193"/>
                  </a:moveTo>
                  <a:cubicBezTo>
                    <a:pt x="215" y="182"/>
                    <a:pt x="205" y="172"/>
                    <a:pt x="193" y="172"/>
                  </a:cubicBezTo>
                  <a:cubicBezTo>
                    <a:pt x="182" y="172"/>
                    <a:pt x="172" y="182"/>
                    <a:pt x="172" y="193"/>
                  </a:cubicBezTo>
                  <a:cubicBezTo>
                    <a:pt x="172" y="205"/>
                    <a:pt x="182" y="215"/>
                    <a:pt x="193" y="215"/>
                  </a:cubicBezTo>
                  <a:cubicBezTo>
                    <a:pt x="205" y="215"/>
                    <a:pt x="215" y="205"/>
                    <a:pt x="215" y="193"/>
                  </a:cubicBezTo>
                  <a:close/>
                  <a:moveTo>
                    <a:pt x="65" y="44"/>
                  </a:moveTo>
                  <a:cubicBezTo>
                    <a:pt x="65" y="32"/>
                    <a:pt x="56" y="23"/>
                    <a:pt x="44" y="23"/>
                  </a:cubicBezTo>
                  <a:cubicBezTo>
                    <a:pt x="32" y="23"/>
                    <a:pt x="23" y="32"/>
                    <a:pt x="23" y="44"/>
                  </a:cubicBezTo>
                  <a:cubicBezTo>
                    <a:pt x="23" y="56"/>
                    <a:pt x="32" y="65"/>
                    <a:pt x="44" y="65"/>
                  </a:cubicBezTo>
                  <a:cubicBezTo>
                    <a:pt x="56" y="65"/>
                    <a:pt x="65" y="56"/>
                    <a:pt x="65" y="44"/>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descr="dollar sign">
            <a:extLst>
              <a:ext uri="{FF2B5EF4-FFF2-40B4-BE49-F238E27FC236}">
                <a16:creationId xmlns:a16="http://schemas.microsoft.com/office/drawing/2014/main" id="{0AABF118-9DEF-4390-9B6A-2D49C8CBFA43}"/>
              </a:ext>
            </a:extLst>
          </p:cNvPr>
          <p:cNvGrpSpPr/>
          <p:nvPr/>
        </p:nvGrpSpPr>
        <p:grpSpPr>
          <a:xfrm>
            <a:off x="8495025" y="3516811"/>
            <a:ext cx="626840" cy="626840"/>
            <a:chOff x="8522733" y="3537777"/>
            <a:chExt cx="626840" cy="626840"/>
          </a:xfrm>
        </p:grpSpPr>
        <p:sp>
          <p:nvSpPr>
            <p:cNvPr id="25" name="Oval 24">
              <a:extLst>
                <a:ext uri="{FF2B5EF4-FFF2-40B4-BE49-F238E27FC236}">
                  <a16:creationId xmlns:a16="http://schemas.microsoft.com/office/drawing/2014/main" id="{6A80407E-3217-4DB3-B41D-9DFD9BD1666F}"/>
                </a:ext>
              </a:extLst>
            </p:cNvPr>
            <p:cNvSpPr/>
            <p:nvPr/>
          </p:nvSpPr>
          <p:spPr bwMode="gray">
            <a:xfrm>
              <a:off x="8522733" y="3537777"/>
              <a:ext cx="626840" cy="626840"/>
            </a:xfrm>
            <a:prstGeom prst="ellipse">
              <a:avLst/>
            </a:prstGeom>
            <a:solidFill>
              <a:schemeClr val="accent3"/>
            </a:solidFill>
            <a:ln w="63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0" name="Freeform 381">
              <a:extLst>
                <a:ext uri="{FF2B5EF4-FFF2-40B4-BE49-F238E27FC236}">
                  <a16:creationId xmlns:a16="http://schemas.microsoft.com/office/drawing/2014/main" id="{1E55E978-ED39-4182-8955-D892B114E505}"/>
                </a:ext>
              </a:extLst>
            </p:cNvPr>
            <p:cNvSpPr>
              <a:spLocks noEditPoints="1"/>
            </p:cNvSpPr>
            <p:nvPr/>
          </p:nvSpPr>
          <p:spPr bwMode="auto">
            <a:xfrm>
              <a:off x="8774880" y="3700723"/>
              <a:ext cx="150045" cy="331919"/>
            </a:xfrm>
            <a:custGeom>
              <a:avLst/>
              <a:gdLst>
                <a:gd name="T0" fmla="*/ 149 w 149"/>
                <a:gd name="T1" fmla="*/ 224 h 330"/>
                <a:gd name="T2" fmla="*/ 85 w 149"/>
                <a:gd name="T3" fmla="*/ 150 h 330"/>
                <a:gd name="T4" fmla="*/ 85 w 149"/>
                <a:gd name="T5" fmla="*/ 44 h 330"/>
                <a:gd name="T6" fmla="*/ 121 w 149"/>
                <a:gd name="T7" fmla="*/ 69 h 330"/>
                <a:gd name="T8" fmla="*/ 135 w 149"/>
                <a:gd name="T9" fmla="*/ 73 h 330"/>
                <a:gd name="T10" fmla="*/ 139 w 149"/>
                <a:gd name="T11" fmla="*/ 58 h 330"/>
                <a:gd name="T12" fmla="*/ 85 w 149"/>
                <a:gd name="T13" fmla="*/ 22 h 330"/>
                <a:gd name="T14" fmla="*/ 85 w 149"/>
                <a:gd name="T15" fmla="*/ 10 h 330"/>
                <a:gd name="T16" fmla="*/ 75 w 149"/>
                <a:gd name="T17" fmla="*/ 0 h 330"/>
                <a:gd name="T18" fmla="*/ 64 w 149"/>
                <a:gd name="T19" fmla="*/ 10 h 330"/>
                <a:gd name="T20" fmla="*/ 64 w 149"/>
                <a:gd name="T21" fmla="*/ 22 h 330"/>
                <a:gd name="T22" fmla="*/ 0 w 149"/>
                <a:gd name="T23" fmla="*/ 96 h 330"/>
                <a:gd name="T24" fmla="*/ 64 w 149"/>
                <a:gd name="T25" fmla="*/ 169 h 330"/>
                <a:gd name="T26" fmla="*/ 64 w 149"/>
                <a:gd name="T27" fmla="*/ 276 h 330"/>
                <a:gd name="T28" fmla="*/ 24 w 149"/>
                <a:gd name="T29" fmla="*/ 241 h 330"/>
                <a:gd name="T30" fmla="*/ 11 w 149"/>
                <a:gd name="T31" fmla="*/ 235 h 330"/>
                <a:gd name="T32" fmla="*/ 4 w 149"/>
                <a:gd name="T33" fmla="*/ 249 h 330"/>
                <a:gd name="T34" fmla="*/ 64 w 149"/>
                <a:gd name="T35" fmla="*/ 297 h 330"/>
                <a:gd name="T36" fmla="*/ 64 w 149"/>
                <a:gd name="T37" fmla="*/ 320 h 330"/>
                <a:gd name="T38" fmla="*/ 75 w 149"/>
                <a:gd name="T39" fmla="*/ 330 h 330"/>
                <a:gd name="T40" fmla="*/ 85 w 149"/>
                <a:gd name="T41" fmla="*/ 320 h 330"/>
                <a:gd name="T42" fmla="*/ 85 w 149"/>
                <a:gd name="T43" fmla="*/ 297 h 330"/>
                <a:gd name="T44" fmla="*/ 149 w 149"/>
                <a:gd name="T45" fmla="*/ 224 h 330"/>
                <a:gd name="T46" fmla="*/ 21 w 149"/>
                <a:gd name="T47" fmla="*/ 96 h 330"/>
                <a:gd name="T48" fmla="*/ 64 w 149"/>
                <a:gd name="T49" fmla="*/ 43 h 330"/>
                <a:gd name="T50" fmla="*/ 64 w 149"/>
                <a:gd name="T51" fmla="*/ 148 h 330"/>
                <a:gd name="T52" fmla="*/ 21 w 149"/>
                <a:gd name="T53" fmla="*/ 96 h 330"/>
                <a:gd name="T54" fmla="*/ 85 w 149"/>
                <a:gd name="T55" fmla="*/ 276 h 330"/>
                <a:gd name="T56" fmla="*/ 85 w 149"/>
                <a:gd name="T57" fmla="*/ 171 h 330"/>
                <a:gd name="T58" fmla="*/ 128 w 149"/>
                <a:gd name="T59" fmla="*/ 224 h 330"/>
                <a:gd name="T60" fmla="*/ 85 w 149"/>
                <a:gd name="T61" fmla="*/ 27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330">
                  <a:moveTo>
                    <a:pt x="149" y="224"/>
                  </a:moveTo>
                  <a:cubicBezTo>
                    <a:pt x="149" y="186"/>
                    <a:pt x="121" y="155"/>
                    <a:pt x="85" y="150"/>
                  </a:cubicBezTo>
                  <a:cubicBezTo>
                    <a:pt x="85" y="44"/>
                    <a:pt x="85" y="44"/>
                    <a:pt x="85" y="44"/>
                  </a:cubicBezTo>
                  <a:cubicBezTo>
                    <a:pt x="100" y="47"/>
                    <a:pt x="113" y="56"/>
                    <a:pt x="121" y="69"/>
                  </a:cubicBezTo>
                  <a:cubicBezTo>
                    <a:pt x="124" y="74"/>
                    <a:pt x="130" y="76"/>
                    <a:pt x="135" y="73"/>
                  </a:cubicBezTo>
                  <a:cubicBezTo>
                    <a:pt x="141" y="70"/>
                    <a:pt x="142" y="63"/>
                    <a:pt x="139" y="58"/>
                  </a:cubicBezTo>
                  <a:cubicBezTo>
                    <a:pt x="128" y="38"/>
                    <a:pt x="108" y="25"/>
                    <a:pt x="85" y="22"/>
                  </a:cubicBezTo>
                  <a:cubicBezTo>
                    <a:pt x="85" y="10"/>
                    <a:pt x="85" y="10"/>
                    <a:pt x="85" y="10"/>
                  </a:cubicBezTo>
                  <a:cubicBezTo>
                    <a:pt x="85" y="4"/>
                    <a:pt x="81" y="0"/>
                    <a:pt x="75" y="0"/>
                  </a:cubicBezTo>
                  <a:cubicBezTo>
                    <a:pt x="69" y="0"/>
                    <a:pt x="64" y="4"/>
                    <a:pt x="64" y="10"/>
                  </a:cubicBezTo>
                  <a:cubicBezTo>
                    <a:pt x="64" y="22"/>
                    <a:pt x="64" y="22"/>
                    <a:pt x="64" y="22"/>
                  </a:cubicBezTo>
                  <a:cubicBezTo>
                    <a:pt x="28" y="27"/>
                    <a:pt x="0" y="58"/>
                    <a:pt x="0" y="96"/>
                  </a:cubicBezTo>
                  <a:cubicBezTo>
                    <a:pt x="0" y="133"/>
                    <a:pt x="28" y="164"/>
                    <a:pt x="64" y="169"/>
                  </a:cubicBezTo>
                  <a:cubicBezTo>
                    <a:pt x="64" y="276"/>
                    <a:pt x="64" y="276"/>
                    <a:pt x="64" y="276"/>
                  </a:cubicBezTo>
                  <a:cubicBezTo>
                    <a:pt x="46" y="272"/>
                    <a:pt x="31" y="259"/>
                    <a:pt x="24" y="241"/>
                  </a:cubicBezTo>
                  <a:cubicBezTo>
                    <a:pt x="22" y="236"/>
                    <a:pt x="16" y="233"/>
                    <a:pt x="11" y="235"/>
                  </a:cubicBezTo>
                  <a:cubicBezTo>
                    <a:pt x="5" y="237"/>
                    <a:pt x="2" y="243"/>
                    <a:pt x="4" y="249"/>
                  </a:cubicBezTo>
                  <a:cubicBezTo>
                    <a:pt x="14" y="275"/>
                    <a:pt x="37" y="294"/>
                    <a:pt x="64" y="297"/>
                  </a:cubicBezTo>
                  <a:cubicBezTo>
                    <a:pt x="64" y="320"/>
                    <a:pt x="64" y="320"/>
                    <a:pt x="64" y="320"/>
                  </a:cubicBezTo>
                  <a:cubicBezTo>
                    <a:pt x="64" y="326"/>
                    <a:pt x="69" y="330"/>
                    <a:pt x="75" y="330"/>
                  </a:cubicBezTo>
                  <a:cubicBezTo>
                    <a:pt x="81" y="330"/>
                    <a:pt x="85" y="326"/>
                    <a:pt x="85" y="320"/>
                  </a:cubicBezTo>
                  <a:cubicBezTo>
                    <a:pt x="85" y="297"/>
                    <a:pt x="85" y="297"/>
                    <a:pt x="85" y="297"/>
                  </a:cubicBezTo>
                  <a:cubicBezTo>
                    <a:pt x="121" y="292"/>
                    <a:pt x="149" y="261"/>
                    <a:pt x="149" y="224"/>
                  </a:cubicBezTo>
                  <a:close/>
                  <a:moveTo>
                    <a:pt x="21" y="96"/>
                  </a:moveTo>
                  <a:cubicBezTo>
                    <a:pt x="21" y="70"/>
                    <a:pt x="40" y="48"/>
                    <a:pt x="64" y="43"/>
                  </a:cubicBezTo>
                  <a:cubicBezTo>
                    <a:pt x="64" y="148"/>
                    <a:pt x="64" y="148"/>
                    <a:pt x="64" y="148"/>
                  </a:cubicBezTo>
                  <a:cubicBezTo>
                    <a:pt x="40" y="143"/>
                    <a:pt x="21" y="121"/>
                    <a:pt x="21" y="96"/>
                  </a:cubicBezTo>
                  <a:close/>
                  <a:moveTo>
                    <a:pt x="85" y="276"/>
                  </a:moveTo>
                  <a:cubicBezTo>
                    <a:pt x="85" y="171"/>
                    <a:pt x="85" y="171"/>
                    <a:pt x="85" y="171"/>
                  </a:cubicBezTo>
                  <a:cubicBezTo>
                    <a:pt x="110" y="176"/>
                    <a:pt x="128" y="198"/>
                    <a:pt x="128" y="224"/>
                  </a:cubicBezTo>
                  <a:cubicBezTo>
                    <a:pt x="128" y="249"/>
                    <a:pt x="110" y="271"/>
                    <a:pt x="85" y="276"/>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 name="Group 12" descr="arrows going in opposite directions">
            <a:extLst>
              <a:ext uri="{FF2B5EF4-FFF2-40B4-BE49-F238E27FC236}">
                <a16:creationId xmlns:a16="http://schemas.microsoft.com/office/drawing/2014/main" id="{4E020997-52FD-4DB3-B76C-1BD474242C44}"/>
              </a:ext>
            </a:extLst>
          </p:cNvPr>
          <p:cNvGrpSpPr/>
          <p:nvPr/>
        </p:nvGrpSpPr>
        <p:grpSpPr>
          <a:xfrm>
            <a:off x="10404777" y="3516811"/>
            <a:ext cx="626839" cy="626840"/>
            <a:chOff x="10432485" y="3526047"/>
            <a:chExt cx="626839" cy="626840"/>
          </a:xfrm>
        </p:grpSpPr>
        <p:sp>
          <p:nvSpPr>
            <p:cNvPr id="32" name="Oval 31">
              <a:extLst>
                <a:ext uri="{FF2B5EF4-FFF2-40B4-BE49-F238E27FC236}">
                  <a16:creationId xmlns:a16="http://schemas.microsoft.com/office/drawing/2014/main" id="{920EC637-D615-4580-AA8C-80CA48660B03}"/>
                </a:ext>
              </a:extLst>
            </p:cNvPr>
            <p:cNvSpPr/>
            <p:nvPr/>
          </p:nvSpPr>
          <p:spPr bwMode="gray">
            <a:xfrm>
              <a:off x="10432485" y="3526047"/>
              <a:ext cx="626839" cy="626840"/>
            </a:xfrm>
            <a:prstGeom prst="ellipse">
              <a:avLst/>
            </a:prstGeom>
            <a:solidFill>
              <a:schemeClr val="accent3"/>
            </a:solidFill>
            <a:ln w="63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1" name="Freeform 263">
              <a:extLst>
                <a:ext uri="{FF2B5EF4-FFF2-40B4-BE49-F238E27FC236}">
                  <a16:creationId xmlns:a16="http://schemas.microsoft.com/office/drawing/2014/main" id="{C5CFC968-193D-4AA9-867B-55BFB99D5A74}"/>
                </a:ext>
              </a:extLst>
            </p:cNvPr>
            <p:cNvSpPr>
              <a:spLocks noEditPoints="1"/>
            </p:cNvSpPr>
            <p:nvPr/>
          </p:nvSpPr>
          <p:spPr bwMode="auto">
            <a:xfrm>
              <a:off x="10602949" y="3691487"/>
              <a:ext cx="285915" cy="329425"/>
            </a:xfrm>
            <a:custGeom>
              <a:avLst/>
              <a:gdLst>
                <a:gd name="T0" fmla="*/ 267 w 277"/>
                <a:gd name="T1" fmla="*/ 128 h 320"/>
                <a:gd name="T2" fmla="*/ 149 w 277"/>
                <a:gd name="T3" fmla="*/ 128 h 320"/>
                <a:gd name="T4" fmla="*/ 149 w 277"/>
                <a:gd name="T5" fmla="*/ 106 h 320"/>
                <a:gd name="T6" fmla="*/ 224 w 277"/>
                <a:gd name="T7" fmla="*/ 106 h 320"/>
                <a:gd name="T8" fmla="*/ 230 w 277"/>
                <a:gd name="T9" fmla="*/ 104 h 320"/>
                <a:gd name="T10" fmla="*/ 273 w 277"/>
                <a:gd name="T11" fmla="*/ 72 h 320"/>
                <a:gd name="T12" fmla="*/ 277 w 277"/>
                <a:gd name="T13" fmla="*/ 64 h 320"/>
                <a:gd name="T14" fmla="*/ 273 w 277"/>
                <a:gd name="T15" fmla="*/ 55 h 320"/>
                <a:gd name="T16" fmla="*/ 230 w 277"/>
                <a:gd name="T17" fmla="*/ 23 h 320"/>
                <a:gd name="T18" fmla="*/ 224 w 277"/>
                <a:gd name="T19" fmla="*/ 21 h 320"/>
                <a:gd name="T20" fmla="*/ 149 w 277"/>
                <a:gd name="T21" fmla="*/ 21 h 320"/>
                <a:gd name="T22" fmla="*/ 149 w 277"/>
                <a:gd name="T23" fmla="*/ 10 h 320"/>
                <a:gd name="T24" fmla="*/ 139 w 277"/>
                <a:gd name="T25" fmla="*/ 0 h 320"/>
                <a:gd name="T26" fmla="*/ 128 w 277"/>
                <a:gd name="T27" fmla="*/ 10 h 320"/>
                <a:gd name="T28" fmla="*/ 128 w 277"/>
                <a:gd name="T29" fmla="*/ 21 h 320"/>
                <a:gd name="T30" fmla="*/ 11 w 277"/>
                <a:gd name="T31" fmla="*/ 21 h 320"/>
                <a:gd name="T32" fmla="*/ 0 w 277"/>
                <a:gd name="T33" fmla="*/ 32 h 320"/>
                <a:gd name="T34" fmla="*/ 0 w 277"/>
                <a:gd name="T35" fmla="*/ 96 h 320"/>
                <a:gd name="T36" fmla="*/ 11 w 277"/>
                <a:gd name="T37" fmla="*/ 106 h 320"/>
                <a:gd name="T38" fmla="*/ 128 w 277"/>
                <a:gd name="T39" fmla="*/ 106 h 320"/>
                <a:gd name="T40" fmla="*/ 128 w 277"/>
                <a:gd name="T41" fmla="*/ 128 h 320"/>
                <a:gd name="T42" fmla="*/ 53 w 277"/>
                <a:gd name="T43" fmla="*/ 128 h 320"/>
                <a:gd name="T44" fmla="*/ 47 w 277"/>
                <a:gd name="T45" fmla="*/ 130 h 320"/>
                <a:gd name="T46" fmla="*/ 4 w 277"/>
                <a:gd name="T47" fmla="*/ 162 h 320"/>
                <a:gd name="T48" fmla="*/ 0 w 277"/>
                <a:gd name="T49" fmla="*/ 170 h 320"/>
                <a:gd name="T50" fmla="*/ 4 w 277"/>
                <a:gd name="T51" fmla="*/ 179 h 320"/>
                <a:gd name="T52" fmla="*/ 47 w 277"/>
                <a:gd name="T53" fmla="*/ 211 h 320"/>
                <a:gd name="T54" fmla="*/ 53 w 277"/>
                <a:gd name="T55" fmla="*/ 213 h 320"/>
                <a:gd name="T56" fmla="*/ 128 w 277"/>
                <a:gd name="T57" fmla="*/ 213 h 320"/>
                <a:gd name="T58" fmla="*/ 128 w 277"/>
                <a:gd name="T59" fmla="*/ 309 h 320"/>
                <a:gd name="T60" fmla="*/ 139 w 277"/>
                <a:gd name="T61" fmla="*/ 320 h 320"/>
                <a:gd name="T62" fmla="*/ 149 w 277"/>
                <a:gd name="T63" fmla="*/ 309 h 320"/>
                <a:gd name="T64" fmla="*/ 149 w 277"/>
                <a:gd name="T65" fmla="*/ 213 h 320"/>
                <a:gd name="T66" fmla="*/ 267 w 277"/>
                <a:gd name="T67" fmla="*/ 213 h 320"/>
                <a:gd name="T68" fmla="*/ 277 w 277"/>
                <a:gd name="T69" fmla="*/ 202 h 320"/>
                <a:gd name="T70" fmla="*/ 277 w 277"/>
                <a:gd name="T71" fmla="*/ 138 h 320"/>
                <a:gd name="T72" fmla="*/ 267 w 277"/>
                <a:gd name="T73" fmla="*/ 128 h 320"/>
                <a:gd name="T74" fmla="*/ 21 w 277"/>
                <a:gd name="T75" fmla="*/ 85 h 320"/>
                <a:gd name="T76" fmla="*/ 21 w 277"/>
                <a:gd name="T77" fmla="*/ 42 h 320"/>
                <a:gd name="T78" fmla="*/ 220 w 277"/>
                <a:gd name="T79" fmla="*/ 42 h 320"/>
                <a:gd name="T80" fmla="*/ 249 w 277"/>
                <a:gd name="T81" fmla="*/ 64 h 320"/>
                <a:gd name="T82" fmla="*/ 220 w 277"/>
                <a:gd name="T83" fmla="*/ 85 h 320"/>
                <a:gd name="T84" fmla="*/ 21 w 277"/>
                <a:gd name="T85" fmla="*/ 85 h 320"/>
                <a:gd name="T86" fmla="*/ 256 w 277"/>
                <a:gd name="T87" fmla="*/ 192 h 320"/>
                <a:gd name="T88" fmla="*/ 57 w 277"/>
                <a:gd name="T89" fmla="*/ 192 h 320"/>
                <a:gd name="T90" fmla="*/ 28 w 277"/>
                <a:gd name="T91" fmla="*/ 170 h 320"/>
                <a:gd name="T92" fmla="*/ 57 w 277"/>
                <a:gd name="T93" fmla="*/ 149 h 320"/>
                <a:gd name="T94" fmla="*/ 256 w 277"/>
                <a:gd name="T95" fmla="*/ 149 h 320"/>
                <a:gd name="T96" fmla="*/ 256 w 277"/>
                <a:gd name="T97" fmla="*/ 19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320">
                  <a:moveTo>
                    <a:pt x="267" y="128"/>
                  </a:moveTo>
                  <a:cubicBezTo>
                    <a:pt x="149" y="128"/>
                    <a:pt x="149" y="128"/>
                    <a:pt x="149" y="128"/>
                  </a:cubicBezTo>
                  <a:cubicBezTo>
                    <a:pt x="149" y="106"/>
                    <a:pt x="149" y="106"/>
                    <a:pt x="149" y="106"/>
                  </a:cubicBezTo>
                  <a:cubicBezTo>
                    <a:pt x="224" y="106"/>
                    <a:pt x="224" y="106"/>
                    <a:pt x="224" y="106"/>
                  </a:cubicBezTo>
                  <a:cubicBezTo>
                    <a:pt x="226" y="106"/>
                    <a:pt x="229" y="106"/>
                    <a:pt x="230" y="104"/>
                  </a:cubicBezTo>
                  <a:cubicBezTo>
                    <a:pt x="273" y="72"/>
                    <a:pt x="273" y="72"/>
                    <a:pt x="273" y="72"/>
                  </a:cubicBezTo>
                  <a:cubicBezTo>
                    <a:pt x="276" y="70"/>
                    <a:pt x="277" y="67"/>
                    <a:pt x="277" y="64"/>
                  </a:cubicBezTo>
                  <a:cubicBezTo>
                    <a:pt x="277" y="60"/>
                    <a:pt x="276" y="57"/>
                    <a:pt x="273" y="55"/>
                  </a:cubicBezTo>
                  <a:cubicBezTo>
                    <a:pt x="230" y="23"/>
                    <a:pt x="230" y="23"/>
                    <a:pt x="230" y="23"/>
                  </a:cubicBezTo>
                  <a:cubicBezTo>
                    <a:pt x="229" y="22"/>
                    <a:pt x="226" y="21"/>
                    <a:pt x="224" y="21"/>
                  </a:cubicBezTo>
                  <a:cubicBezTo>
                    <a:pt x="149" y="21"/>
                    <a:pt x="149" y="21"/>
                    <a:pt x="149" y="21"/>
                  </a:cubicBezTo>
                  <a:cubicBezTo>
                    <a:pt x="149" y="10"/>
                    <a:pt x="149" y="10"/>
                    <a:pt x="149" y="10"/>
                  </a:cubicBezTo>
                  <a:cubicBezTo>
                    <a:pt x="149" y="4"/>
                    <a:pt x="145" y="0"/>
                    <a:pt x="139" y="0"/>
                  </a:cubicBezTo>
                  <a:cubicBezTo>
                    <a:pt x="133" y="0"/>
                    <a:pt x="128" y="4"/>
                    <a:pt x="128" y="10"/>
                  </a:cubicBezTo>
                  <a:cubicBezTo>
                    <a:pt x="128" y="21"/>
                    <a:pt x="128" y="21"/>
                    <a:pt x="128" y="21"/>
                  </a:cubicBezTo>
                  <a:cubicBezTo>
                    <a:pt x="11" y="21"/>
                    <a:pt x="11" y="21"/>
                    <a:pt x="11" y="21"/>
                  </a:cubicBezTo>
                  <a:cubicBezTo>
                    <a:pt x="5" y="21"/>
                    <a:pt x="0" y="26"/>
                    <a:pt x="0" y="32"/>
                  </a:cubicBezTo>
                  <a:cubicBezTo>
                    <a:pt x="0" y="96"/>
                    <a:pt x="0" y="96"/>
                    <a:pt x="0" y="96"/>
                  </a:cubicBezTo>
                  <a:cubicBezTo>
                    <a:pt x="0" y="102"/>
                    <a:pt x="5" y="106"/>
                    <a:pt x="11" y="106"/>
                  </a:cubicBezTo>
                  <a:cubicBezTo>
                    <a:pt x="128" y="106"/>
                    <a:pt x="128" y="106"/>
                    <a:pt x="128" y="106"/>
                  </a:cubicBezTo>
                  <a:cubicBezTo>
                    <a:pt x="128" y="128"/>
                    <a:pt x="128" y="128"/>
                    <a:pt x="128" y="128"/>
                  </a:cubicBezTo>
                  <a:cubicBezTo>
                    <a:pt x="53" y="128"/>
                    <a:pt x="53" y="128"/>
                    <a:pt x="53" y="128"/>
                  </a:cubicBezTo>
                  <a:cubicBezTo>
                    <a:pt x="51" y="128"/>
                    <a:pt x="49" y="128"/>
                    <a:pt x="47" y="130"/>
                  </a:cubicBezTo>
                  <a:cubicBezTo>
                    <a:pt x="4" y="162"/>
                    <a:pt x="4" y="162"/>
                    <a:pt x="4" y="162"/>
                  </a:cubicBezTo>
                  <a:cubicBezTo>
                    <a:pt x="2" y="164"/>
                    <a:pt x="0" y="167"/>
                    <a:pt x="0" y="170"/>
                  </a:cubicBezTo>
                  <a:cubicBezTo>
                    <a:pt x="0" y="174"/>
                    <a:pt x="2" y="177"/>
                    <a:pt x="4" y="179"/>
                  </a:cubicBezTo>
                  <a:cubicBezTo>
                    <a:pt x="47" y="211"/>
                    <a:pt x="47" y="211"/>
                    <a:pt x="47" y="211"/>
                  </a:cubicBezTo>
                  <a:cubicBezTo>
                    <a:pt x="49" y="212"/>
                    <a:pt x="51" y="213"/>
                    <a:pt x="53" y="213"/>
                  </a:cubicBezTo>
                  <a:cubicBezTo>
                    <a:pt x="128" y="213"/>
                    <a:pt x="128" y="213"/>
                    <a:pt x="128" y="213"/>
                  </a:cubicBezTo>
                  <a:cubicBezTo>
                    <a:pt x="128" y="309"/>
                    <a:pt x="128" y="309"/>
                    <a:pt x="128" y="309"/>
                  </a:cubicBezTo>
                  <a:cubicBezTo>
                    <a:pt x="128" y="315"/>
                    <a:pt x="133" y="320"/>
                    <a:pt x="139" y="320"/>
                  </a:cubicBezTo>
                  <a:cubicBezTo>
                    <a:pt x="145" y="320"/>
                    <a:pt x="149" y="315"/>
                    <a:pt x="149" y="309"/>
                  </a:cubicBezTo>
                  <a:cubicBezTo>
                    <a:pt x="149" y="213"/>
                    <a:pt x="149" y="213"/>
                    <a:pt x="149" y="213"/>
                  </a:cubicBezTo>
                  <a:cubicBezTo>
                    <a:pt x="267" y="213"/>
                    <a:pt x="267" y="213"/>
                    <a:pt x="267" y="213"/>
                  </a:cubicBezTo>
                  <a:cubicBezTo>
                    <a:pt x="273" y="213"/>
                    <a:pt x="277" y="208"/>
                    <a:pt x="277" y="202"/>
                  </a:cubicBezTo>
                  <a:cubicBezTo>
                    <a:pt x="277" y="138"/>
                    <a:pt x="277" y="138"/>
                    <a:pt x="277" y="138"/>
                  </a:cubicBezTo>
                  <a:cubicBezTo>
                    <a:pt x="277" y="132"/>
                    <a:pt x="273" y="128"/>
                    <a:pt x="267" y="128"/>
                  </a:cubicBezTo>
                  <a:close/>
                  <a:moveTo>
                    <a:pt x="21" y="85"/>
                  </a:moveTo>
                  <a:cubicBezTo>
                    <a:pt x="21" y="42"/>
                    <a:pt x="21" y="42"/>
                    <a:pt x="21" y="42"/>
                  </a:cubicBezTo>
                  <a:cubicBezTo>
                    <a:pt x="220" y="42"/>
                    <a:pt x="220" y="42"/>
                    <a:pt x="220" y="42"/>
                  </a:cubicBezTo>
                  <a:cubicBezTo>
                    <a:pt x="249" y="64"/>
                    <a:pt x="249" y="64"/>
                    <a:pt x="249" y="64"/>
                  </a:cubicBezTo>
                  <a:cubicBezTo>
                    <a:pt x="220" y="85"/>
                    <a:pt x="220" y="85"/>
                    <a:pt x="220" y="85"/>
                  </a:cubicBezTo>
                  <a:lnTo>
                    <a:pt x="21" y="85"/>
                  </a:lnTo>
                  <a:close/>
                  <a:moveTo>
                    <a:pt x="256" y="192"/>
                  </a:moveTo>
                  <a:cubicBezTo>
                    <a:pt x="57" y="192"/>
                    <a:pt x="57" y="192"/>
                    <a:pt x="57" y="192"/>
                  </a:cubicBezTo>
                  <a:cubicBezTo>
                    <a:pt x="28" y="170"/>
                    <a:pt x="28" y="170"/>
                    <a:pt x="28" y="170"/>
                  </a:cubicBezTo>
                  <a:cubicBezTo>
                    <a:pt x="57" y="149"/>
                    <a:pt x="57" y="149"/>
                    <a:pt x="57" y="149"/>
                  </a:cubicBezTo>
                  <a:cubicBezTo>
                    <a:pt x="256" y="149"/>
                    <a:pt x="256" y="149"/>
                    <a:pt x="256" y="149"/>
                  </a:cubicBezTo>
                  <a:lnTo>
                    <a:pt x="256" y="19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9" name="TextBox 58">
            <a:extLst>
              <a:ext uri="{FF2B5EF4-FFF2-40B4-BE49-F238E27FC236}">
                <a16:creationId xmlns:a16="http://schemas.microsoft.com/office/drawing/2014/main" id="{5D53B7EA-16AF-43DF-BF07-E717446FABAC}"/>
              </a:ext>
            </a:extLst>
          </p:cNvPr>
          <p:cNvSpPr txBox="1"/>
          <p:nvPr/>
        </p:nvSpPr>
        <p:spPr>
          <a:xfrm>
            <a:off x="4278313" y="5143540"/>
            <a:ext cx="7518391" cy="369332"/>
          </a:xfrm>
          <a:prstGeom prst="rect">
            <a:avLst/>
          </a:prstGeom>
          <a:noFill/>
        </p:spPr>
        <p:txBody>
          <a:bodyPr vert="horz" wrap="square" lIns="0" tIns="0" rIns="0" bIns="0" rtlCol="0">
            <a:spAutoFit/>
          </a:bodyPr>
          <a:lstStyle/>
          <a:p>
            <a:pPr>
              <a:spcBef>
                <a:spcPts val="200"/>
              </a:spcBef>
              <a:buSzPct val="100000"/>
            </a:pPr>
            <a:r>
              <a:rPr lang="en-US" sz="1200" dirty="0"/>
              <a:t>Once the models are complete, data will be shared on a real-time basis via dashboards designed for three types of end users:</a:t>
            </a:r>
          </a:p>
        </p:txBody>
      </p:sp>
      <p:grpSp>
        <p:nvGrpSpPr>
          <p:cNvPr id="68" name="Group 67" descr="Executive Leadership">
            <a:extLst>
              <a:ext uri="{FF2B5EF4-FFF2-40B4-BE49-F238E27FC236}">
                <a16:creationId xmlns:a16="http://schemas.microsoft.com/office/drawing/2014/main" id="{72CB0D0B-A8E5-4DF3-99FC-124DBFB69E78}"/>
              </a:ext>
            </a:extLst>
          </p:cNvPr>
          <p:cNvGrpSpPr/>
          <p:nvPr/>
        </p:nvGrpSpPr>
        <p:grpSpPr>
          <a:xfrm>
            <a:off x="4313745" y="5576916"/>
            <a:ext cx="2003622" cy="731520"/>
            <a:chOff x="4313745" y="5576916"/>
            <a:chExt cx="2003622" cy="731520"/>
          </a:xfrm>
        </p:grpSpPr>
        <p:sp>
          <p:nvSpPr>
            <p:cNvPr id="60" name="TextBox 59">
              <a:extLst>
                <a:ext uri="{FF2B5EF4-FFF2-40B4-BE49-F238E27FC236}">
                  <a16:creationId xmlns:a16="http://schemas.microsoft.com/office/drawing/2014/main" id="{572A1721-2417-4780-B4FD-57CD198A5E6E}"/>
                </a:ext>
              </a:extLst>
            </p:cNvPr>
            <p:cNvSpPr txBox="1"/>
            <p:nvPr/>
          </p:nvSpPr>
          <p:spPr>
            <a:xfrm>
              <a:off x="5072639" y="5639816"/>
              <a:ext cx="1244728" cy="430887"/>
            </a:xfrm>
            <a:prstGeom prst="rect">
              <a:avLst/>
            </a:prstGeom>
            <a:noFill/>
            <a:ln>
              <a:noFill/>
            </a:ln>
          </p:spPr>
          <p:txBody>
            <a:bodyPr vert="horz" wrap="square" lIns="0" tIns="0" rIns="0" bIns="0" rtlCol="0">
              <a:spAutoFit/>
            </a:bodyPr>
            <a:lstStyle/>
            <a:p>
              <a:pPr algn="ctr">
                <a:spcBef>
                  <a:spcPts val="200"/>
                </a:spcBef>
                <a:buSzPct val="100000"/>
              </a:pPr>
              <a:r>
                <a:rPr lang="en-US" sz="1400" b="1" dirty="0"/>
                <a:t>Executive Leadership</a:t>
              </a:r>
            </a:p>
          </p:txBody>
        </p:sp>
        <p:pic>
          <p:nvPicPr>
            <p:cNvPr id="63" name="Picture 62">
              <a:extLst>
                <a:ext uri="{FF2B5EF4-FFF2-40B4-BE49-F238E27FC236}">
                  <a16:creationId xmlns:a16="http://schemas.microsoft.com/office/drawing/2014/main" id="{CA32C524-B686-4928-B098-239C43DE838C}"/>
                </a:ext>
              </a:extLst>
            </p:cNvPr>
            <p:cNvPicPr>
              <a:picLocks noChangeAspect="1"/>
            </p:cNvPicPr>
            <p:nvPr/>
          </p:nvPicPr>
          <p:blipFill>
            <a:blip r:embed="rId7"/>
            <a:stretch>
              <a:fillRect/>
            </a:stretch>
          </p:blipFill>
          <p:spPr>
            <a:xfrm>
              <a:off x="4313745" y="5576916"/>
              <a:ext cx="731520" cy="731520"/>
            </a:xfrm>
            <a:prstGeom prst="rect">
              <a:avLst/>
            </a:prstGeom>
          </p:spPr>
        </p:pic>
      </p:grpSp>
      <p:grpSp>
        <p:nvGrpSpPr>
          <p:cNvPr id="66" name="Group 65" descr="Recruiters">
            <a:extLst>
              <a:ext uri="{FF2B5EF4-FFF2-40B4-BE49-F238E27FC236}">
                <a16:creationId xmlns:a16="http://schemas.microsoft.com/office/drawing/2014/main" id="{D5F07EE0-82B2-4E4E-A954-7142A66938E5}"/>
              </a:ext>
            </a:extLst>
          </p:cNvPr>
          <p:cNvGrpSpPr/>
          <p:nvPr/>
        </p:nvGrpSpPr>
        <p:grpSpPr>
          <a:xfrm>
            <a:off x="9629288" y="5535034"/>
            <a:ext cx="2011132" cy="731520"/>
            <a:chOff x="9185949" y="5535034"/>
            <a:chExt cx="2011132" cy="731520"/>
          </a:xfrm>
        </p:grpSpPr>
        <p:sp>
          <p:nvSpPr>
            <p:cNvPr id="62" name="TextBox 61">
              <a:extLst>
                <a:ext uri="{FF2B5EF4-FFF2-40B4-BE49-F238E27FC236}">
                  <a16:creationId xmlns:a16="http://schemas.microsoft.com/office/drawing/2014/main" id="{6714E852-EE5F-433A-8B3C-BC88F52967A2}"/>
                </a:ext>
              </a:extLst>
            </p:cNvPr>
            <p:cNvSpPr txBox="1"/>
            <p:nvPr/>
          </p:nvSpPr>
          <p:spPr>
            <a:xfrm>
              <a:off x="9952353" y="5747537"/>
              <a:ext cx="1244728" cy="215444"/>
            </a:xfrm>
            <a:prstGeom prst="rect">
              <a:avLst/>
            </a:prstGeom>
            <a:noFill/>
            <a:ln>
              <a:noFill/>
            </a:ln>
          </p:spPr>
          <p:txBody>
            <a:bodyPr vert="horz" wrap="square" lIns="0" tIns="0" rIns="0" bIns="0" rtlCol="0">
              <a:spAutoFit/>
            </a:bodyPr>
            <a:lstStyle/>
            <a:p>
              <a:pPr algn="ctr">
                <a:spcBef>
                  <a:spcPts val="200"/>
                </a:spcBef>
                <a:buSzPct val="100000"/>
              </a:pPr>
              <a:r>
                <a:rPr lang="en-US" sz="1400" b="1" dirty="0"/>
                <a:t>Recruiters</a:t>
              </a:r>
            </a:p>
          </p:txBody>
        </p:sp>
        <p:pic>
          <p:nvPicPr>
            <p:cNvPr id="64" name="Picture 63">
              <a:extLst>
                <a:ext uri="{FF2B5EF4-FFF2-40B4-BE49-F238E27FC236}">
                  <a16:creationId xmlns:a16="http://schemas.microsoft.com/office/drawing/2014/main" id="{3989237E-68F1-4EFB-9312-4F2C1B7E118F}"/>
                </a:ext>
              </a:extLst>
            </p:cNvPr>
            <p:cNvPicPr>
              <a:picLocks noChangeAspect="1"/>
            </p:cNvPicPr>
            <p:nvPr/>
          </p:nvPicPr>
          <p:blipFill>
            <a:blip r:embed="rId8"/>
            <a:stretch>
              <a:fillRect/>
            </a:stretch>
          </p:blipFill>
          <p:spPr>
            <a:xfrm>
              <a:off x="9185949" y="5535034"/>
              <a:ext cx="731520" cy="731520"/>
            </a:xfrm>
            <a:prstGeom prst="rect">
              <a:avLst/>
            </a:prstGeom>
          </p:spPr>
        </p:pic>
      </p:grpSp>
      <p:grpSp>
        <p:nvGrpSpPr>
          <p:cNvPr id="67" name="Group 66" descr="Admissions Leadership">
            <a:extLst>
              <a:ext uri="{FF2B5EF4-FFF2-40B4-BE49-F238E27FC236}">
                <a16:creationId xmlns:a16="http://schemas.microsoft.com/office/drawing/2014/main" id="{7612073A-27B2-4A25-BA9A-A206516C8543}"/>
              </a:ext>
            </a:extLst>
          </p:cNvPr>
          <p:cNvGrpSpPr/>
          <p:nvPr/>
        </p:nvGrpSpPr>
        <p:grpSpPr>
          <a:xfrm>
            <a:off x="6973090" y="5597221"/>
            <a:ext cx="2000475" cy="731520"/>
            <a:chOff x="6756749" y="5597221"/>
            <a:chExt cx="2000475" cy="731520"/>
          </a:xfrm>
        </p:grpSpPr>
        <p:sp>
          <p:nvSpPr>
            <p:cNvPr id="61" name="TextBox 60">
              <a:extLst>
                <a:ext uri="{FF2B5EF4-FFF2-40B4-BE49-F238E27FC236}">
                  <a16:creationId xmlns:a16="http://schemas.microsoft.com/office/drawing/2014/main" id="{17427E91-AD94-464B-811A-4FD495631314}"/>
                </a:ext>
              </a:extLst>
            </p:cNvPr>
            <p:cNvSpPr txBox="1"/>
            <p:nvPr/>
          </p:nvSpPr>
          <p:spPr>
            <a:xfrm>
              <a:off x="7512496" y="5639816"/>
              <a:ext cx="1244728" cy="430887"/>
            </a:xfrm>
            <a:prstGeom prst="rect">
              <a:avLst/>
            </a:prstGeom>
            <a:noFill/>
            <a:ln>
              <a:noFill/>
            </a:ln>
          </p:spPr>
          <p:txBody>
            <a:bodyPr vert="horz" wrap="square" lIns="0" tIns="0" rIns="0" bIns="0" rtlCol="0">
              <a:spAutoFit/>
            </a:bodyPr>
            <a:lstStyle/>
            <a:p>
              <a:pPr algn="ctr">
                <a:spcBef>
                  <a:spcPts val="200"/>
                </a:spcBef>
                <a:buSzPct val="100000"/>
              </a:pPr>
              <a:r>
                <a:rPr lang="en-US" sz="1400" b="1" dirty="0"/>
                <a:t>Admissions Leadership</a:t>
              </a:r>
            </a:p>
          </p:txBody>
        </p:sp>
        <p:pic>
          <p:nvPicPr>
            <p:cNvPr id="65" name="Picture 64">
              <a:extLst>
                <a:ext uri="{FF2B5EF4-FFF2-40B4-BE49-F238E27FC236}">
                  <a16:creationId xmlns:a16="http://schemas.microsoft.com/office/drawing/2014/main" id="{4C65D485-42B0-4783-A4D4-7E477EA96BF3}"/>
                </a:ext>
              </a:extLst>
            </p:cNvPr>
            <p:cNvPicPr>
              <a:picLocks noChangeAspect="1"/>
            </p:cNvPicPr>
            <p:nvPr/>
          </p:nvPicPr>
          <p:blipFill>
            <a:blip r:embed="rId9"/>
            <a:stretch>
              <a:fillRect/>
            </a:stretch>
          </p:blipFill>
          <p:spPr>
            <a:xfrm>
              <a:off x="6756749" y="5597221"/>
              <a:ext cx="731520" cy="731520"/>
            </a:xfrm>
            <a:prstGeom prst="rect">
              <a:avLst/>
            </a:prstGeom>
          </p:spPr>
        </p:pic>
      </p:grpSp>
      <p:sp>
        <p:nvSpPr>
          <p:cNvPr id="4" name="Rectangle 3" descr="white space"/>
          <p:cNvSpPr/>
          <p:nvPr/>
        </p:nvSpPr>
        <p:spPr bwMode="gray">
          <a:xfrm>
            <a:off x="404191" y="6447183"/>
            <a:ext cx="2789583" cy="205408"/>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 name="Rectangle 4" descr="white box"/>
          <p:cNvSpPr/>
          <p:nvPr/>
        </p:nvSpPr>
        <p:spPr bwMode="gray">
          <a:xfrm>
            <a:off x="11562522" y="6447183"/>
            <a:ext cx="234182" cy="139147"/>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16047032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with MSU flag in green MSU hoodie">
            <a:extLst>
              <a:ext uri="{FF2B5EF4-FFF2-40B4-BE49-F238E27FC236}">
                <a16:creationId xmlns:a16="http://schemas.microsoft.com/office/drawing/2014/main" id="{2E4F81C2-6D84-464F-835E-E8A58CFA33A5}"/>
              </a:ext>
            </a:extLst>
          </p:cNvPr>
          <p:cNvPicPr>
            <a:picLocks noChangeAspect="1"/>
          </p:cNvPicPr>
          <p:nvPr/>
        </p:nvPicPr>
        <p:blipFill rotWithShape="1">
          <a:blip r:embed="rId2">
            <a:extLst>
              <a:ext uri="{28A0092B-C50C-407E-A947-70E740481C1C}">
                <a14:useLocalDpi xmlns:a14="http://schemas.microsoft.com/office/drawing/2010/main" val="0"/>
              </a:ext>
            </a:extLst>
          </a:blip>
          <a:srcRect l="2012" t="9985" r="41832" b="7515"/>
          <a:stretch/>
        </p:blipFill>
        <p:spPr>
          <a:xfrm>
            <a:off x="206579" y="182697"/>
            <a:ext cx="2092363" cy="2072204"/>
          </a:xfrm>
          <a:prstGeom prst="rect">
            <a:avLst/>
          </a:prstGeom>
        </p:spPr>
      </p:pic>
      <p:pic>
        <p:nvPicPr>
          <p:cNvPr id="8" name="Picture 7" descr="student with MSU flag in blue jacket">
            <a:extLst>
              <a:ext uri="{FF2B5EF4-FFF2-40B4-BE49-F238E27FC236}">
                <a16:creationId xmlns:a16="http://schemas.microsoft.com/office/drawing/2014/main" id="{26C7E576-1E7A-4A98-9487-088F23745396}"/>
              </a:ext>
            </a:extLst>
          </p:cNvPr>
          <p:cNvPicPr>
            <a:picLocks noChangeAspect="1"/>
          </p:cNvPicPr>
          <p:nvPr/>
        </p:nvPicPr>
        <p:blipFill rotWithShape="1">
          <a:blip r:embed="rId3">
            <a:extLst>
              <a:ext uri="{28A0092B-C50C-407E-A947-70E740481C1C}">
                <a14:useLocalDpi xmlns:a14="http://schemas.microsoft.com/office/drawing/2010/main" val="0"/>
              </a:ext>
            </a:extLst>
          </a:blip>
          <a:srcRect l="13024" t="11597" r="3529" b="7437"/>
          <a:stretch/>
        </p:blipFill>
        <p:spPr>
          <a:xfrm>
            <a:off x="206579" y="2391156"/>
            <a:ext cx="2092362" cy="2075688"/>
          </a:xfrm>
          <a:prstGeom prst="rect">
            <a:avLst/>
          </a:prstGeom>
        </p:spPr>
      </p:pic>
      <p:pic>
        <p:nvPicPr>
          <p:cNvPr id="9" name="Picture 8" descr="student with MSU flag outside">
            <a:extLst>
              <a:ext uri="{FF2B5EF4-FFF2-40B4-BE49-F238E27FC236}">
                <a16:creationId xmlns:a16="http://schemas.microsoft.com/office/drawing/2014/main" id="{77173485-BD32-49AA-887C-E6CE5E1306D5}"/>
              </a:ext>
            </a:extLst>
          </p:cNvPr>
          <p:cNvPicPr>
            <a:picLocks noChangeAspect="1"/>
          </p:cNvPicPr>
          <p:nvPr/>
        </p:nvPicPr>
        <p:blipFill rotWithShape="1">
          <a:blip r:embed="rId4">
            <a:extLst>
              <a:ext uri="{28A0092B-C50C-407E-A947-70E740481C1C}">
                <a14:useLocalDpi xmlns:a14="http://schemas.microsoft.com/office/drawing/2010/main" val="0"/>
              </a:ext>
            </a:extLst>
          </a:blip>
          <a:srcRect r="36101"/>
          <a:stretch/>
        </p:blipFill>
        <p:spPr>
          <a:xfrm>
            <a:off x="212227" y="4621761"/>
            <a:ext cx="2081061" cy="2075688"/>
          </a:xfrm>
          <a:prstGeom prst="rect">
            <a:avLst/>
          </a:prstGeom>
        </p:spPr>
      </p:pic>
      <p:pic>
        <p:nvPicPr>
          <p:cNvPr id="10" name="Picture 9" descr="student with MSU flag on sidewalk">
            <a:extLst>
              <a:ext uri="{FF2B5EF4-FFF2-40B4-BE49-F238E27FC236}">
                <a16:creationId xmlns:a16="http://schemas.microsoft.com/office/drawing/2014/main" id="{628B8077-C54B-457B-83EB-356021C546A9}"/>
              </a:ext>
            </a:extLst>
          </p:cNvPr>
          <p:cNvPicPr>
            <a:picLocks noChangeAspect="1"/>
          </p:cNvPicPr>
          <p:nvPr/>
        </p:nvPicPr>
        <p:blipFill rotWithShape="1">
          <a:blip r:embed="rId5">
            <a:extLst>
              <a:ext uri="{28A0092B-C50C-407E-A947-70E740481C1C}">
                <a14:useLocalDpi xmlns:a14="http://schemas.microsoft.com/office/drawing/2010/main" val="0"/>
              </a:ext>
            </a:extLst>
          </a:blip>
          <a:srcRect r="35999"/>
          <a:stretch/>
        </p:blipFill>
        <p:spPr>
          <a:xfrm>
            <a:off x="7464255" y="182697"/>
            <a:ext cx="2092363" cy="2075688"/>
          </a:xfrm>
          <a:prstGeom prst="rect">
            <a:avLst/>
          </a:prstGeom>
        </p:spPr>
      </p:pic>
      <p:pic>
        <p:nvPicPr>
          <p:cNvPr id="11" name="Picture 10" descr="student with MSU flag with Christmas tree behind her.">
            <a:extLst>
              <a:ext uri="{FF2B5EF4-FFF2-40B4-BE49-F238E27FC236}">
                <a16:creationId xmlns:a16="http://schemas.microsoft.com/office/drawing/2014/main" id="{D7F138CE-FB22-46C9-9C22-392BA29FFF99}"/>
              </a:ext>
            </a:extLst>
          </p:cNvPr>
          <p:cNvPicPr>
            <a:picLocks noChangeAspect="1"/>
          </p:cNvPicPr>
          <p:nvPr/>
        </p:nvPicPr>
        <p:blipFill rotWithShape="1">
          <a:blip r:embed="rId6">
            <a:extLst>
              <a:ext uri="{28A0092B-C50C-407E-A947-70E740481C1C}">
                <a14:useLocalDpi xmlns:a14="http://schemas.microsoft.com/office/drawing/2010/main" val="0"/>
              </a:ext>
            </a:extLst>
          </a:blip>
          <a:srcRect r="35074"/>
          <a:stretch/>
        </p:blipFill>
        <p:spPr>
          <a:xfrm>
            <a:off x="5048960" y="182697"/>
            <a:ext cx="2092363" cy="2075688"/>
          </a:xfrm>
          <a:prstGeom prst="rect">
            <a:avLst/>
          </a:prstGeom>
        </p:spPr>
      </p:pic>
      <p:pic>
        <p:nvPicPr>
          <p:cNvPr id="12" name="Picture 11" descr="student with MSU flag folded up and spread out.">
            <a:extLst>
              <a:ext uri="{FF2B5EF4-FFF2-40B4-BE49-F238E27FC236}">
                <a16:creationId xmlns:a16="http://schemas.microsoft.com/office/drawing/2014/main" id="{982F4572-4342-47CE-B937-7504ED0B75F6}"/>
              </a:ext>
            </a:extLst>
          </p:cNvPr>
          <p:cNvPicPr preferRelativeResize="0">
            <a:picLocks noChangeAspect="1"/>
          </p:cNvPicPr>
          <p:nvPr/>
        </p:nvPicPr>
        <p:blipFill rotWithShape="1">
          <a:blip r:embed="rId7">
            <a:extLst>
              <a:ext uri="{28A0092B-C50C-407E-A947-70E740481C1C}">
                <a14:useLocalDpi xmlns:a14="http://schemas.microsoft.com/office/drawing/2010/main" val="0"/>
              </a:ext>
            </a:extLst>
          </a:blip>
          <a:srcRect l="6" t="17008" r="-6" b="7693"/>
          <a:stretch/>
        </p:blipFill>
        <p:spPr>
          <a:xfrm>
            <a:off x="2617898" y="182697"/>
            <a:ext cx="2106488" cy="2075688"/>
          </a:xfrm>
          <a:prstGeom prst="rect">
            <a:avLst/>
          </a:prstGeom>
        </p:spPr>
      </p:pic>
      <p:pic>
        <p:nvPicPr>
          <p:cNvPr id="13" name="Picture 12" descr="student with MSU flag in yellow Micky Mouse hoodie.">
            <a:extLst>
              <a:ext uri="{FF2B5EF4-FFF2-40B4-BE49-F238E27FC236}">
                <a16:creationId xmlns:a16="http://schemas.microsoft.com/office/drawing/2014/main" id="{2D37809F-6C2E-4836-BFF7-78F4806517F2}"/>
              </a:ext>
            </a:extLst>
          </p:cNvPr>
          <p:cNvPicPr>
            <a:picLocks noChangeAspect="1"/>
          </p:cNvPicPr>
          <p:nvPr/>
        </p:nvPicPr>
        <p:blipFill rotWithShape="1">
          <a:blip r:embed="rId8">
            <a:extLst>
              <a:ext uri="{28A0092B-C50C-407E-A947-70E740481C1C}">
                <a14:useLocalDpi xmlns:a14="http://schemas.microsoft.com/office/drawing/2010/main" val="0"/>
              </a:ext>
            </a:extLst>
          </a:blip>
          <a:srcRect r="34934"/>
          <a:stretch/>
        </p:blipFill>
        <p:spPr>
          <a:xfrm>
            <a:off x="9891347" y="182697"/>
            <a:ext cx="2092363" cy="2075688"/>
          </a:xfrm>
          <a:prstGeom prst="rect">
            <a:avLst/>
          </a:prstGeom>
        </p:spPr>
      </p:pic>
      <p:pic>
        <p:nvPicPr>
          <p:cNvPr id="14" name="Picture 13" descr="student with MSU flag pointing towards it.">
            <a:extLst>
              <a:ext uri="{FF2B5EF4-FFF2-40B4-BE49-F238E27FC236}">
                <a16:creationId xmlns:a16="http://schemas.microsoft.com/office/drawing/2014/main" id="{2748A996-5836-4B8A-889A-A979142FB365}"/>
              </a:ext>
            </a:extLst>
          </p:cNvPr>
          <p:cNvPicPr>
            <a:picLocks noChangeAspect="1"/>
          </p:cNvPicPr>
          <p:nvPr/>
        </p:nvPicPr>
        <p:blipFill rotWithShape="1">
          <a:blip r:embed="rId9">
            <a:extLst>
              <a:ext uri="{28A0092B-C50C-407E-A947-70E740481C1C}">
                <a14:useLocalDpi xmlns:a14="http://schemas.microsoft.com/office/drawing/2010/main" val="0"/>
              </a:ext>
            </a:extLst>
          </a:blip>
          <a:srcRect l="12173" t="12983" r="3569" b="6051"/>
          <a:stretch/>
        </p:blipFill>
        <p:spPr>
          <a:xfrm>
            <a:off x="7471867" y="4621761"/>
            <a:ext cx="2084751" cy="2075688"/>
          </a:xfrm>
          <a:prstGeom prst="rect">
            <a:avLst/>
          </a:prstGeom>
        </p:spPr>
      </p:pic>
      <p:pic>
        <p:nvPicPr>
          <p:cNvPr id="15" name="Picture 14" descr="student with MSU flag outside.">
            <a:extLst>
              <a:ext uri="{FF2B5EF4-FFF2-40B4-BE49-F238E27FC236}">
                <a16:creationId xmlns:a16="http://schemas.microsoft.com/office/drawing/2014/main" id="{5E0578C9-73B2-4E32-B1D6-FFBD7314EE63}"/>
              </a:ext>
            </a:extLst>
          </p:cNvPr>
          <p:cNvPicPr>
            <a:picLocks noChangeAspect="1"/>
          </p:cNvPicPr>
          <p:nvPr/>
        </p:nvPicPr>
        <p:blipFill rotWithShape="1">
          <a:blip r:embed="rId10">
            <a:extLst>
              <a:ext uri="{28A0092B-C50C-407E-A947-70E740481C1C}">
                <a14:useLocalDpi xmlns:a14="http://schemas.microsoft.com/office/drawing/2010/main" val="0"/>
              </a:ext>
            </a:extLst>
          </a:blip>
          <a:srcRect l="11537" t="10148" r="3298" b="6455"/>
          <a:stretch/>
        </p:blipFill>
        <p:spPr>
          <a:xfrm>
            <a:off x="5052975" y="4621761"/>
            <a:ext cx="2084331" cy="2075688"/>
          </a:xfrm>
          <a:prstGeom prst="rect">
            <a:avLst/>
          </a:prstGeom>
        </p:spPr>
      </p:pic>
      <p:pic>
        <p:nvPicPr>
          <p:cNvPr id="16" name="Picture 15" descr="student with MSU flag in front of the United States flag.">
            <a:extLst>
              <a:ext uri="{FF2B5EF4-FFF2-40B4-BE49-F238E27FC236}">
                <a16:creationId xmlns:a16="http://schemas.microsoft.com/office/drawing/2014/main" id="{010A1E28-3162-43DF-974B-734F96F7AA53}"/>
              </a:ext>
            </a:extLst>
          </p:cNvPr>
          <p:cNvPicPr>
            <a:picLocks noChangeAspect="1"/>
          </p:cNvPicPr>
          <p:nvPr/>
        </p:nvPicPr>
        <p:blipFill rotWithShape="1">
          <a:blip r:embed="rId11">
            <a:extLst>
              <a:ext uri="{28A0092B-C50C-407E-A947-70E740481C1C}">
                <a14:useLocalDpi xmlns:a14="http://schemas.microsoft.com/office/drawing/2010/main" val="0"/>
              </a:ext>
            </a:extLst>
          </a:blip>
          <a:srcRect l="13384" t="10148" b="7266"/>
          <a:stretch/>
        </p:blipFill>
        <p:spPr>
          <a:xfrm>
            <a:off x="2625462" y="4621761"/>
            <a:ext cx="2092784" cy="2075688"/>
          </a:xfrm>
          <a:prstGeom prst="rect">
            <a:avLst/>
          </a:prstGeom>
        </p:spPr>
      </p:pic>
      <p:pic>
        <p:nvPicPr>
          <p:cNvPr id="17" name="Picture 16" descr="student with MSU flag in a white michigan state hoodie.">
            <a:extLst>
              <a:ext uri="{FF2B5EF4-FFF2-40B4-BE49-F238E27FC236}">
                <a16:creationId xmlns:a16="http://schemas.microsoft.com/office/drawing/2014/main" id="{ACC6CA21-8356-4A05-A21A-A68F307F7877}"/>
              </a:ext>
            </a:extLst>
          </p:cNvPr>
          <p:cNvPicPr>
            <a:picLocks noChangeAspect="1"/>
          </p:cNvPicPr>
          <p:nvPr/>
        </p:nvPicPr>
        <p:blipFill rotWithShape="1">
          <a:blip r:embed="rId12">
            <a:extLst>
              <a:ext uri="{28A0092B-C50C-407E-A947-70E740481C1C}">
                <a14:useLocalDpi xmlns:a14="http://schemas.microsoft.com/office/drawing/2010/main" val="0"/>
              </a:ext>
            </a:extLst>
          </a:blip>
          <a:srcRect l="-1" t="3665" r="37707"/>
          <a:stretch/>
        </p:blipFill>
        <p:spPr>
          <a:xfrm>
            <a:off x="9891347" y="4621761"/>
            <a:ext cx="1871497" cy="2075688"/>
          </a:xfrm>
          <a:prstGeom prst="rect">
            <a:avLst/>
          </a:prstGeom>
        </p:spPr>
      </p:pic>
      <p:pic>
        <p:nvPicPr>
          <p:cNvPr id="18" name="Picture 17" descr="student with MSU flag in a red shirt">
            <a:extLst>
              <a:ext uri="{FF2B5EF4-FFF2-40B4-BE49-F238E27FC236}">
                <a16:creationId xmlns:a16="http://schemas.microsoft.com/office/drawing/2014/main" id="{C86434B4-EBC7-4570-AABE-C79942293CD6}"/>
              </a:ext>
            </a:extLst>
          </p:cNvPr>
          <p:cNvPicPr>
            <a:picLocks noChangeAspect="1"/>
          </p:cNvPicPr>
          <p:nvPr/>
        </p:nvPicPr>
        <p:blipFill rotWithShape="1">
          <a:blip r:embed="rId13">
            <a:extLst>
              <a:ext uri="{28A0092B-C50C-407E-A947-70E740481C1C}">
                <a14:useLocalDpi xmlns:a14="http://schemas.microsoft.com/office/drawing/2010/main" val="0"/>
              </a:ext>
            </a:extLst>
          </a:blip>
          <a:srcRect l="-1" r="34603"/>
          <a:stretch/>
        </p:blipFill>
        <p:spPr>
          <a:xfrm>
            <a:off x="9891348" y="2402229"/>
            <a:ext cx="2092362" cy="2075688"/>
          </a:xfrm>
          <a:prstGeom prst="rect">
            <a:avLst/>
          </a:prstGeom>
        </p:spPr>
      </p:pic>
      <p:pic>
        <p:nvPicPr>
          <p:cNvPr id="19" name="Picture 18" descr="student with MSU flag with a paternal figure.">
            <a:extLst>
              <a:ext uri="{FF2B5EF4-FFF2-40B4-BE49-F238E27FC236}">
                <a16:creationId xmlns:a16="http://schemas.microsoft.com/office/drawing/2014/main" id="{C0961DB6-0638-4C1B-979C-69FF85F521C4}"/>
              </a:ext>
            </a:extLst>
          </p:cNvPr>
          <p:cNvPicPr preferRelativeResize="0">
            <a:picLocks noChangeAspect="1"/>
          </p:cNvPicPr>
          <p:nvPr/>
        </p:nvPicPr>
        <p:blipFill rotWithShape="1">
          <a:blip r:embed="rId14">
            <a:extLst>
              <a:ext uri="{28A0092B-C50C-407E-A947-70E740481C1C}">
                <a14:useLocalDpi xmlns:a14="http://schemas.microsoft.com/office/drawing/2010/main" val="0"/>
              </a:ext>
            </a:extLst>
          </a:blip>
          <a:srcRect l="5243" t="32189" r="4264"/>
          <a:stretch/>
        </p:blipFill>
        <p:spPr>
          <a:xfrm>
            <a:off x="2637185" y="2391156"/>
            <a:ext cx="2081061" cy="2075688"/>
          </a:xfrm>
          <a:prstGeom prst="rect">
            <a:avLst/>
          </a:prstGeom>
        </p:spPr>
      </p:pic>
      <p:pic>
        <p:nvPicPr>
          <p:cNvPr id="21" name="Picture 20" descr="student with MSU flag in front of a tree">
            <a:extLst>
              <a:ext uri="{FF2B5EF4-FFF2-40B4-BE49-F238E27FC236}">
                <a16:creationId xmlns:a16="http://schemas.microsoft.com/office/drawing/2014/main" id="{3C0FDFD9-6DEF-468B-B6DD-4A9B1F04349C}"/>
              </a:ext>
            </a:extLst>
          </p:cNvPr>
          <p:cNvPicPr>
            <a:picLocks noChangeAspect="1"/>
          </p:cNvPicPr>
          <p:nvPr/>
        </p:nvPicPr>
        <p:blipFill rotWithShape="1">
          <a:blip r:embed="rId15">
            <a:extLst>
              <a:ext uri="{28A0092B-C50C-407E-A947-70E740481C1C}">
                <a14:useLocalDpi xmlns:a14="http://schemas.microsoft.com/office/drawing/2010/main" val="0"/>
              </a:ext>
            </a:extLst>
          </a:blip>
          <a:srcRect l="-106" t="12699" r="42252" b="8936"/>
          <a:stretch/>
        </p:blipFill>
        <p:spPr>
          <a:xfrm>
            <a:off x="7469905" y="2402229"/>
            <a:ext cx="2081061" cy="2075688"/>
          </a:xfrm>
          <a:prstGeom prst="rect">
            <a:avLst/>
          </a:prstGeom>
        </p:spPr>
      </p:pic>
      <p:pic>
        <p:nvPicPr>
          <p:cNvPr id="3" name="Picture 2" descr="MSU emblem">
            <a:extLst>
              <a:ext uri="{FF2B5EF4-FFF2-40B4-BE49-F238E27FC236}">
                <a16:creationId xmlns:a16="http://schemas.microsoft.com/office/drawing/2014/main" id="{88E98CF8-8431-46E2-83F3-40FBAC6BA0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11140" y="2520696"/>
            <a:ext cx="1569720" cy="1816608"/>
          </a:xfrm>
          <a:prstGeom prst="rect">
            <a:avLst/>
          </a:prstGeom>
        </p:spPr>
      </p:pic>
    </p:spTree>
    <p:extLst>
      <p:ext uri="{BB962C8B-B14F-4D97-AF65-F5344CB8AC3E}">
        <p14:creationId xmlns:p14="http://schemas.microsoft.com/office/powerpoint/2010/main" val="3811284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6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Michigan State">
      <a:dk1>
        <a:srgbClr val="18453B"/>
      </a:dk1>
      <a:lt1>
        <a:sysClr val="window" lastClr="FFFFFF"/>
      </a:lt1>
      <a:dk2>
        <a:srgbClr val="FFFFFF"/>
      </a:dk2>
      <a:lt2>
        <a:srgbClr val="18453B"/>
      </a:lt2>
      <a:accent1>
        <a:srgbClr val="0DB14B"/>
      </a:accent1>
      <a:accent2>
        <a:srgbClr val="99A2A2"/>
      </a:accent2>
      <a:accent3>
        <a:srgbClr val="FFFFFF"/>
      </a:accent3>
      <a:accent4>
        <a:srgbClr val="FFFFFF"/>
      </a:accent4>
      <a:accent5>
        <a:srgbClr val="FFFFFF"/>
      </a:accent5>
      <a:accent6>
        <a:srgbClr val="FFFFFF"/>
      </a:accent6>
      <a:hlink>
        <a:srgbClr val="FFFFFF"/>
      </a:hlink>
      <a:folHlink>
        <a:srgbClr val="FFFFFF"/>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US.potx" id="{0EE9D2B3-061D-4481-B583-397E8A57E8A2}" vid="{027ADE79-AE14-4360-9116-256000D5D1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12902</TotalTime>
  <Words>368</Words>
  <Application>Microsoft Macintosh PowerPoint</Application>
  <PresentationFormat>Widescreen</PresentationFormat>
  <Paragraphs>34</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Verdana</vt:lpstr>
      <vt:lpstr>Wingdings 2</vt:lpstr>
      <vt:lpstr>Deloitte_US_Onscreen</vt:lpstr>
      <vt:lpstr>think-cell Slide</vt:lpstr>
      <vt:lpstr>On September 28, 2019, the membership of the National Association for College Admissions Counselors (NACAC) voted to remove provisions from its Code of Ethics and Professional Practices (CEPP) that the Department of Justice Antitrust Division had raised concerns about. </vt:lpstr>
      <vt:lpstr>Domestic Out-of-State (DOS) Strategy</vt:lpstr>
      <vt:lpstr>                            Map Overview</vt:lpstr>
      <vt:lpstr>Real-time Enrollment Analytics</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Fry</dc:creator>
  <cp:lastModifiedBy>Williams Jr., Kenneth</cp:lastModifiedBy>
  <cp:revision>839</cp:revision>
  <cp:lastPrinted>2019-10-28T13:06:24Z</cp:lastPrinted>
  <dcterms:created xsi:type="dcterms:W3CDTF">2017-12-21T12:49:03Z</dcterms:created>
  <dcterms:modified xsi:type="dcterms:W3CDTF">2019-10-30T18:20:18Z</dcterms:modified>
</cp:coreProperties>
</file>