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63" r:id="rId2"/>
    <p:sldId id="326" r:id="rId3"/>
    <p:sldId id="327" r:id="rId4"/>
    <p:sldId id="341" r:id="rId5"/>
    <p:sldId id="342" r:id="rId6"/>
    <p:sldId id="343" r:id="rId7"/>
    <p:sldId id="345" r:id="rId8"/>
    <p:sldId id="344" r:id="rId9"/>
    <p:sldId id="346" r:id="rId10"/>
    <p:sldId id="351" r:id="rId11"/>
    <p:sldId id="347" r:id="rId12"/>
    <p:sldId id="348" r:id="rId13"/>
    <p:sldId id="349" r:id="rId14"/>
    <p:sldId id="350" r:id="rId15"/>
    <p:sldId id="330" r:id="rId16"/>
    <p:sldId id="328" r:id="rId17"/>
    <p:sldId id="332" r:id="rId18"/>
    <p:sldId id="333" r:id="rId19"/>
    <p:sldId id="339" r:id="rId20"/>
    <p:sldId id="325" r:id="rId21"/>
    <p:sldId id="340" r:id="rId22"/>
    <p:sldId id="352" r:id="rId23"/>
    <p:sldId id="353" r:id="rId24"/>
    <p:sldId id="416" r:id="rId25"/>
    <p:sldId id="417" r:id="rId26"/>
    <p:sldId id="421" r:id="rId27"/>
    <p:sldId id="266" r:id="rId28"/>
    <p:sldId id="304" r:id="rId29"/>
    <p:sldId id="268" r:id="rId30"/>
    <p:sldId id="334" r:id="rId31"/>
    <p:sldId id="335" r:id="rId32"/>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49"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49"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49"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49"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49" charset="-128"/>
        <a:cs typeface="+mn-cs"/>
      </a:defRPr>
    </a:lvl5pPr>
    <a:lvl6pPr marL="2286000" algn="l" defTabSz="914400" rtl="0" eaLnBrk="1" latinLnBrk="0" hangingPunct="1">
      <a:defRPr sz="2400" kern="1200">
        <a:solidFill>
          <a:schemeClr val="tx1"/>
        </a:solidFill>
        <a:latin typeface="Arial" charset="0"/>
        <a:ea typeface="ＭＳ Ｐゴシック" pitchFamily="49" charset="-128"/>
        <a:cs typeface="+mn-cs"/>
      </a:defRPr>
    </a:lvl6pPr>
    <a:lvl7pPr marL="2743200" algn="l" defTabSz="914400" rtl="0" eaLnBrk="1" latinLnBrk="0" hangingPunct="1">
      <a:defRPr sz="2400" kern="1200">
        <a:solidFill>
          <a:schemeClr val="tx1"/>
        </a:solidFill>
        <a:latin typeface="Arial" charset="0"/>
        <a:ea typeface="ＭＳ Ｐゴシック" pitchFamily="49" charset="-128"/>
        <a:cs typeface="+mn-cs"/>
      </a:defRPr>
    </a:lvl7pPr>
    <a:lvl8pPr marL="3200400" algn="l" defTabSz="914400" rtl="0" eaLnBrk="1" latinLnBrk="0" hangingPunct="1">
      <a:defRPr sz="2400" kern="1200">
        <a:solidFill>
          <a:schemeClr val="tx1"/>
        </a:solidFill>
        <a:latin typeface="Arial" charset="0"/>
        <a:ea typeface="ＭＳ Ｐゴシック" pitchFamily="49" charset="-128"/>
        <a:cs typeface="+mn-cs"/>
      </a:defRPr>
    </a:lvl8pPr>
    <a:lvl9pPr marL="3657600" algn="l" defTabSz="914400" rtl="0" eaLnBrk="1" latinLnBrk="0" hangingPunct="1">
      <a:defRPr sz="2400" kern="1200">
        <a:solidFill>
          <a:schemeClr val="tx1"/>
        </a:solidFill>
        <a:latin typeface="Arial" charset="0"/>
        <a:ea typeface="ＭＳ Ｐゴシック" pitchFamily="49"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ter, Brenden" initials="CB" lastIdx="1" clrIdx="0">
    <p:extLst>
      <p:ext uri="{19B8F6BF-5375-455C-9EA6-DF929625EA0E}">
        <p15:presenceInfo xmlns:p15="http://schemas.microsoft.com/office/powerpoint/2012/main" userId="S::carte368@msu.edu::79493896-530c-420a-8fd6-3e75ab029c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53B"/>
    <a:srgbClr val="0C533A"/>
    <a:srgbClr val="064339"/>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038" autoAdjust="0"/>
  </p:normalViewPr>
  <p:slideViewPr>
    <p:cSldViewPr snapToGrid="0" snapToObjects="1">
      <p:cViewPr varScale="1">
        <p:scale>
          <a:sx n="98" d="100"/>
          <a:sy n="98" d="100"/>
        </p:scale>
        <p:origin x="2010" y="84"/>
      </p:cViewPr>
      <p:guideLst>
        <p:guide orient="horz" pos="2160"/>
        <p:guide pos="2880"/>
      </p:guideLst>
    </p:cSldViewPr>
  </p:slideViewPr>
  <p:notesTextViewPr>
    <p:cViewPr>
      <p:scale>
        <a:sx n="3" d="2"/>
        <a:sy n="3" d="2"/>
      </p:scale>
      <p:origin x="0" y="0"/>
    </p:cViewPr>
  </p:notesTextViewPr>
  <p:sorterViewPr>
    <p:cViewPr>
      <p:scale>
        <a:sx n="66" d="100"/>
        <a:sy n="66" d="100"/>
      </p:scale>
      <p:origin x="0" y="14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970338" y="1"/>
            <a:ext cx="3038475" cy="465138"/>
          </a:xfrm>
          <a:prstGeom prst="rect">
            <a:avLst/>
          </a:prstGeom>
        </p:spPr>
        <p:txBody>
          <a:bodyPr vert="horz" lIns="91431" tIns="45715" rIns="91431" bIns="45715" rtlCol="0"/>
          <a:lstStyle>
            <a:lvl1pPr algn="r">
              <a:defRPr sz="1200"/>
            </a:lvl1pPr>
          </a:lstStyle>
          <a:p>
            <a:fld id="{21E01521-1B9A-468F-89B5-F253BE164969}" type="datetimeFigureOut">
              <a:rPr lang="en-US" smtClean="0"/>
              <a:t>7/30/2019</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31" tIns="45715" rIns="91431" bIns="45715" rtlCol="0" anchor="b"/>
          <a:lstStyle>
            <a:lvl1pPr algn="r">
              <a:defRPr sz="1200"/>
            </a:lvl1pPr>
          </a:lstStyle>
          <a:p>
            <a:fld id="{87E8C2DD-CD69-470D-85E2-B92142ABE27B}" type="slidenum">
              <a:rPr lang="en-US" smtClean="0"/>
              <a:t>‹#›</a:t>
            </a:fld>
            <a:endParaRPr lang="en-US"/>
          </a:p>
        </p:txBody>
      </p:sp>
    </p:spTree>
    <p:extLst>
      <p:ext uri="{BB962C8B-B14F-4D97-AF65-F5344CB8AC3E}">
        <p14:creationId xmlns:p14="http://schemas.microsoft.com/office/powerpoint/2010/main" val="2605271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9" y="1"/>
            <a:ext cx="3037840" cy="464820"/>
          </a:xfrm>
          <a:prstGeom prst="rect">
            <a:avLst/>
          </a:prstGeom>
        </p:spPr>
        <p:txBody>
          <a:bodyPr vert="horz" lIns="93167" tIns="46584" rIns="93167" bIns="46584" rtlCol="0"/>
          <a:lstStyle>
            <a:lvl1pPr algn="r">
              <a:defRPr sz="1200"/>
            </a:lvl1pPr>
          </a:lstStyle>
          <a:p>
            <a:fld id="{621269E3-E767-9B4E-9763-6FE04DC0E402}" type="datetimeFigureOut">
              <a:rPr lang="en-US" smtClean="0"/>
              <a:pPr/>
              <a:t>7/30/2019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7" tIns="46584" rIns="93167" bIns="46584" rtlCol="0" anchor="b"/>
          <a:lstStyle>
            <a:lvl1pPr algn="r">
              <a:defRPr sz="1200"/>
            </a:lvl1pPr>
          </a:lstStyle>
          <a:p>
            <a:fld id="{40AA1994-CCAF-4B4F-9F79-CBF6C1D16412}" type="slidenum">
              <a:rPr lang="en-US" smtClean="0"/>
              <a:pPr/>
              <a:t>‹#›</a:t>
            </a:fld>
            <a:endParaRPr lang="en-US"/>
          </a:p>
        </p:txBody>
      </p:sp>
    </p:spTree>
    <p:extLst>
      <p:ext uri="{BB962C8B-B14F-4D97-AF65-F5344CB8AC3E}">
        <p14:creationId xmlns:p14="http://schemas.microsoft.com/office/powerpoint/2010/main" val="24401332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PGR INTRODUCES</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831" indent="-285704" eaLnBrk="0" hangingPunct="0">
              <a:defRPr sz="2400">
                <a:solidFill>
                  <a:schemeClr val="tx1"/>
                </a:solidFill>
                <a:latin typeface="Arial" charset="0"/>
                <a:ea typeface="ＭＳ Ｐゴシック" charset="0"/>
              </a:defRPr>
            </a:lvl2pPr>
            <a:lvl3pPr marL="1142816" indent="-228562" eaLnBrk="0" hangingPunct="0">
              <a:defRPr sz="2400">
                <a:solidFill>
                  <a:schemeClr val="tx1"/>
                </a:solidFill>
                <a:latin typeface="Arial" charset="0"/>
                <a:ea typeface="ＭＳ Ｐゴシック" charset="0"/>
              </a:defRPr>
            </a:lvl3pPr>
            <a:lvl4pPr marL="1599942" indent="-228562" eaLnBrk="0" hangingPunct="0">
              <a:defRPr sz="2400">
                <a:solidFill>
                  <a:schemeClr val="tx1"/>
                </a:solidFill>
                <a:latin typeface="Arial" charset="0"/>
                <a:ea typeface="ＭＳ Ｐゴシック" charset="0"/>
              </a:defRPr>
            </a:lvl4pPr>
            <a:lvl5pPr marL="2057070" indent="-228562" eaLnBrk="0" hangingPunct="0">
              <a:defRPr sz="2400">
                <a:solidFill>
                  <a:schemeClr val="tx1"/>
                </a:solidFill>
                <a:latin typeface="Arial" charset="0"/>
                <a:ea typeface="ＭＳ Ｐゴシック" charset="0"/>
              </a:defRPr>
            </a:lvl5pPr>
            <a:lvl6pPr marL="2514195" indent="-228562" eaLnBrk="0" fontAlgn="base" hangingPunct="0">
              <a:spcBef>
                <a:spcPct val="0"/>
              </a:spcBef>
              <a:spcAft>
                <a:spcPct val="0"/>
              </a:spcAft>
              <a:defRPr sz="2400">
                <a:solidFill>
                  <a:schemeClr val="tx1"/>
                </a:solidFill>
                <a:latin typeface="Arial" charset="0"/>
                <a:ea typeface="ＭＳ Ｐゴシック" charset="0"/>
              </a:defRPr>
            </a:lvl6pPr>
            <a:lvl7pPr marL="2971321" indent="-228562" eaLnBrk="0" fontAlgn="base" hangingPunct="0">
              <a:spcBef>
                <a:spcPct val="0"/>
              </a:spcBef>
              <a:spcAft>
                <a:spcPct val="0"/>
              </a:spcAft>
              <a:defRPr sz="2400">
                <a:solidFill>
                  <a:schemeClr val="tx1"/>
                </a:solidFill>
                <a:latin typeface="Arial" charset="0"/>
                <a:ea typeface="ＭＳ Ｐゴシック" charset="0"/>
              </a:defRPr>
            </a:lvl7pPr>
            <a:lvl8pPr marL="3428449" indent="-228562" eaLnBrk="0" fontAlgn="base" hangingPunct="0">
              <a:spcBef>
                <a:spcPct val="0"/>
              </a:spcBef>
              <a:spcAft>
                <a:spcPct val="0"/>
              </a:spcAft>
              <a:defRPr sz="2400">
                <a:solidFill>
                  <a:schemeClr val="tx1"/>
                </a:solidFill>
                <a:latin typeface="Arial" charset="0"/>
                <a:ea typeface="ＭＳ Ｐゴシック" charset="0"/>
              </a:defRPr>
            </a:lvl8pPr>
            <a:lvl9pPr marL="3885575" indent="-228562"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72E372-DE72-B640-93F0-6FECD188783A}"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Appointment for less than two semesters (9 months), or appointment for a full year at 50% time or less</a:t>
            </a:r>
          </a:p>
          <a:p>
            <a:r>
              <a:rPr lang="en-US" sz="1200" dirty="0"/>
              <a:t>Visiting faculty/academic staff</a:t>
            </a:r>
          </a:p>
          <a:p>
            <a:r>
              <a:rPr lang="en-US" sz="1200" dirty="0"/>
              <a:t>Reappointment of fixed term faculty/academic staff</a:t>
            </a:r>
          </a:p>
          <a:p>
            <a:r>
              <a:rPr lang="en-US" sz="1200" dirty="0"/>
              <a:t>Adjunct/Clinical/On-call faculty/academic staff</a:t>
            </a:r>
          </a:p>
          <a:p>
            <a:r>
              <a:rPr lang="en-US" sz="1200" dirty="0"/>
              <a:t>Retired faculty/staff rehired on a fixed term basis</a:t>
            </a:r>
          </a:p>
          <a:p>
            <a:r>
              <a:rPr lang="en-US" sz="1200" dirty="0"/>
              <a:t>Research Associate appointment due to emergency or jeopardy of the grant</a:t>
            </a:r>
          </a:p>
          <a:p>
            <a:r>
              <a:rPr lang="en-US" sz="1200" dirty="0"/>
              <a:t>Research Associate appointment in position with highly limited availability due to </a:t>
            </a:r>
            <a:r>
              <a:rPr lang="en-US" sz="1200" dirty="0" err="1"/>
              <a:t>specialtyResident</a:t>
            </a:r>
            <a:r>
              <a:rPr lang="en-US" sz="1200" dirty="0"/>
              <a:t>/intern/fellow selected from national pool</a:t>
            </a:r>
          </a:p>
          <a:p>
            <a:r>
              <a:rPr lang="en-US" sz="1200" dirty="0"/>
              <a:t>Assignment of an internal candidate to an administrative position in which the administrative duties are 50% or less of the total duties</a:t>
            </a:r>
          </a:p>
          <a:p>
            <a:r>
              <a:rPr lang="en-US" sz="1200" dirty="0"/>
              <a:t>Shift from other appointment category</a:t>
            </a:r>
          </a:p>
          <a:p>
            <a:r>
              <a:rPr lang="en-US" sz="1200" dirty="0"/>
              <a:t>Appointment necessary to recruit/retain spouse/partner</a:t>
            </a:r>
          </a:p>
          <a:p>
            <a:r>
              <a:rPr lang="en-US" sz="1200" dirty="0"/>
              <a:t>Special opportunity (unique qualifications)</a:t>
            </a:r>
          </a:p>
          <a:p>
            <a:r>
              <a:rPr lang="en-US" sz="1200" dirty="0"/>
              <a:t>Other cases where waivers of posting/search are appropriate</a:t>
            </a:r>
          </a:p>
          <a:p>
            <a:endParaRPr lang="en-US" dirty="0"/>
          </a:p>
        </p:txBody>
      </p:sp>
      <p:sp>
        <p:nvSpPr>
          <p:cNvPr id="4" name="Slide Number Placeholder 3"/>
          <p:cNvSpPr>
            <a:spLocks noGrp="1"/>
          </p:cNvSpPr>
          <p:nvPr>
            <p:ph type="sldNum" sz="quarter" idx="10"/>
          </p:nvPr>
        </p:nvSpPr>
        <p:spPr/>
        <p:txBody>
          <a:bodyPr/>
          <a:lstStyle/>
          <a:p>
            <a:fld id="{40AA1994-CCAF-4B4F-9F79-CBF6C1D16412}" type="slidenum">
              <a:rPr lang="en-US" smtClean="0"/>
              <a:pPr/>
              <a:t>17</a:t>
            </a:fld>
            <a:endParaRPr lang="en-US"/>
          </a:p>
        </p:txBody>
      </p:sp>
    </p:spTree>
    <p:extLst>
      <p:ext uri="{BB962C8B-B14F-4D97-AF65-F5344CB8AC3E}">
        <p14:creationId xmlns:p14="http://schemas.microsoft.com/office/powerpoint/2010/main" val="2510758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Appointment for less than two semesters (9 months), or appointment for a full year at 50% time or less</a:t>
            </a:r>
          </a:p>
          <a:p>
            <a:r>
              <a:rPr lang="en-US" sz="1200" dirty="0"/>
              <a:t>Visiting faculty/academic staff</a:t>
            </a:r>
          </a:p>
          <a:p>
            <a:r>
              <a:rPr lang="en-US" sz="1200" dirty="0"/>
              <a:t>Reappointment of fixed term faculty/academic staff</a:t>
            </a:r>
          </a:p>
          <a:p>
            <a:r>
              <a:rPr lang="en-US" sz="1200" dirty="0"/>
              <a:t>Adjunct/Clinical/On-call faculty/academic staff</a:t>
            </a:r>
          </a:p>
          <a:p>
            <a:r>
              <a:rPr lang="en-US" sz="1200" dirty="0"/>
              <a:t>Retired faculty/staff rehired on a fixed term basis</a:t>
            </a:r>
          </a:p>
          <a:p>
            <a:r>
              <a:rPr lang="en-US" sz="1200" dirty="0"/>
              <a:t>Research Associate appointment due to emergency or jeopardy of the grant</a:t>
            </a:r>
          </a:p>
          <a:p>
            <a:r>
              <a:rPr lang="en-US" sz="1200" dirty="0"/>
              <a:t>Research Associate appointment in position with highly limited availability due to </a:t>
            </a:r>
            <a:r>
              <a:rPr lang="en-US" sz="1200" dirty="0" err="1"/>
              <a:t>specialtyResident</a:t>
            </a:r>
            <a:r>
              <a:rPr lang="en-US" sz="1200" dirty="0"/>
              <a:t>/intern/fellow selected from national pool</a:t>
            </a:r>
          </a:p>
          <a:p>
            <a:r>
              <a:rPr lang="en-US" sz="1200" dirty="0"/>
              <a:t>Assignment of an internal candidate to an administrative position in which the administrative duties are 50% or less of the total duties</a:t>
            </a:r>
          </a:p>
          <a:p>
            <a:r>
              <a:rPr lang="en-US" sz="1200" dirty="0"/>
              <a:t>Shift from other appointment category</a:t>
            </a:r>
          </a:p>
          <a:p>
            <a:r>
              <a:rPr lang="en-US" sz="1200" dirty="0"/>
              <a:t>Appointment necessary to recruit/retain spouse/partner</a:t>
            </a:r>
          </a:p>
          <a:p>
            <a:r>
              <a:rPr lang="en-US" sz="1200" dirty="0"/>
              <a:t>Special opportunity (unique qualifications)</a:t>
            </a:r>
          </a:p>
          <a:p>
            <a:r>
              <a:rPr lang="en-US" sz="1200" dirty="0"/>
              <a:t>Other cases where waivers of posting/search are appropriate</a:t>
            </a:r>
          </a:p>
          <a:p>
            <a:endParaRPr lang="en-US" dirty="0"/>
          </a:p>
        </p:txBody>
      </p:sp>
      <p:sp>
        <p:nvSpPr>
          <p:cNvPr id="4" name="Slide Number Placeholder 3"/>
          <p:cNvSpPr>
            <a:spLocks noGrp="1"/>
          </p:cNvSpPr>
          <p:nvPr>
            <p:ph type="sldNum" sz="quarter" idx="10"/>
          </p:nvPr>
        </p:nvSpPr>
        <p:spPr/>
        <p:txBody>
          <a:bodyPr/>
          <a:lstStyle/>
          <a:p>
            <a:fld id="{40AA1994-CCAF-4B4F-9F79-CBF6C1D16412}" type="slidenum">
              <a:rPr lang="en-US" smtClean="0"/>
              <a:pPr/>
              <a:t>18</a:t>
            </a:fld>
            <a:endParaRPr lang="en-US"/>
          </a:p>
        </p:txBody>
      </p:sp>
    </p:spTree>
    <p:extLst>
      <p:ext uri="{BB962C8B-B14F-4D97-AF65-F5344CB8AC3E}">
        <p14:creationId xmlns:p14="http://schemas.microsoft.com/office/powerpoint/2010/main" val="411662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AA1994-CCAF-4B4F-9F79-CBF6C1D16412}" type="slidenum">
              <a:rPr lang="en-US" smtClean="0"/>
              <a:pPr/>
              <a:t>24</a:t>
            </a:fld>
            <a:endParaRPr lang="en-US"/>
          </a:p>
        </p:txBody>
      </p:sp>
    </p:spTree>
    <p:extLst>
      <p:ext uri="{BB962C8B-B14F-4D97-AF65-F5344CB8AC3E}">
        <p14:creationId xmlns:p14="http://schemas.microsoft.com/office/powerpoint/2010/main" val="164883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AA1994-CCAF-4B4F-9F79-CBF6C1D16412}" type="slidenum">
              <a:rPr lang="en-US" smtClean="0"/>
              <a:pPr/>
              <a:t>25</a:t>
            </a:fld>
            <a:endParaRPr lang="en-US"/>
          </a:p>
        </p:txBody>
      </p:sp>
    </p:spTree>
    <p:extLst>
      <p:ext uri="{BB962C8B-B14F-4D97-AF65-F5344CB8AC3E}">
        <p14:creationId xmlns:p14="http://schemas.microsoft.com/office/powerpoint/2010/main" val="3219468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AA1994-CCAF-4B4F-9F79-CBF6C1D16412}" type="slidenum">
              <a:rPr lang="en-US" smtClean="0"/>
              <a:pPr/>
              <a:t>26</a:t>
            </a:fld>
            <a:endParaRPr lang="en-US"/>
          </a:p>
        </p:txBody>
      </p:sp>
    </p:spTree>
    <p:extLst>
      <p:ext uri="{BB962C8B-B14F-4D97-AF65-F5344CB8AC3E}">
        <p14:creationId xmlns:p14="http://schemas.microsoft.com/office/powerpoint/2010/main" val="2963382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PGR</a:t>
            </a:r>
          </a:p>
          <a:p>
            <a:pPr defTabSz="465838"/>
            <a:r>
              <a:rPr lang="en-US" dirty="0"/>
              <a:t>FIRST</a:t>
            </a:r>
            <a:r>
              <a:rPr lang="en-US" baseline="0" dirty="0"/>
              <a:t> BULLET:  </a:t>
            </a:r>
            <a:r>
              <a:rPr lang="en-US" dirty="0"/>
              <a:t>Organizations with a highly diverse workforce that do not pay attention to an inclusive environment are likely to be more dysfunctional than organizations without a diverse workforce</a:t>
            </a:r>
          </a:p>
          <a:p>
            <a:endParaRPr lang="en-US" dirty="0"/>
          </a:p>
        </p:txBody>
      </p:sp>
      <p:sp>
        <p:nvSpPr>
          <p:cNvPr id="4" name="Slide Number Placeholder 3"/>
          <p:cNvSpPr>
            <a:spLocks noGrp="1"/>
          </p:cNvSpPr>
          <p:nvPr>
            <p:ph type="sldNum" sz="quarter" idx="10"/>
          </p:nvPr>
        </p:nvSpPr>
        <p:spPr/>
        <p:txBody>
          <a:bodyPr/>
          <a:lstStyle/>
          <a:p>
            <a:fld id="{40AA1994-CCAF-4B4F-9F79-CBF6C1D16412}" type="slidenum">
              <a:rPr lang="en-US" smtClean="0"/>
              <a:pPr/>
              <a:t>27</a:t>
            </a:fld>
            <a:endParaRPr lang="en-US"/>
          </a:p>
        </p:txBody>
      </p:sp>
    </p:spTree>
    <p:extLst>
      <p:ext uri="{BB962C8B-B14F-4D97-AF65-F5344CB8AC3E}">
        <p14:creationId xmlns:p14="http://schemas.microsoft.com/office/powerpoint/2010/main" val="3195706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PGR</a:t>
            </a:r>
          </a:p>
          <a:p>
            <a:pPr defTabSz="466352">
              <a:defRPr/>
            </a:pPr>
            <a:r>
              <a:rPr lang="en-US" b="1" dirty="0"/>
              <a:t>Cultural due diligence</a:t>
            </a:r>
            <a:r>
              <a:rPr lang="en-US" dirty="0"/>
              <a:t>: assess the possible effects of culture in relationships (e.g., conscious/unconscious bias and </a:t>
            </a:r>
            <a:r>
              <a:rPr lang="en-US" dirty="0" err="1"/>
              <a:t>microaggressions</a:t>
            </a:r>
            <a:r>
              <a:rPr lang="en-US" dirty="0"/>
              <a:t>)</a:t>
            </a:r>
          </a:p>
          <a:p>
            <a:pPr defTabSz="466352">
              <a:defRPr/>
            </a:pPr>
            <a:endParaRPr lang="en-US" dirty="0"/>
          </a:p>
          <a:p>
            <a:r>
              <a:rPr lang="en-US" dirty="0"/>
              <a:t>Ability to </a:t>
            </a:r>
            <a:r>
              <a:rPr lang="en-US" b="1" dirty="0"/>
              <a:t>switch styles</a:t>
            </a:r>
            <a:r>
              <a:rPr lang="en-US" dirty="0"/>
              <a:t>: using a broad &amp; flexible behavioral style to accomplish one’s goals (know your environment)</a:t>
            </a:r>
          </a:p>
          <a:p>
            <a:r>
              <a:rPr lang="en-US" b="1" dirty="0"/>
              <a:t>Cultural dialogue</a:t>
            </a:r>
            <a:r>
              <a:rPr lang="en-US" dirty="0"/>
              <a:t>: a dynamic understanding of &amp; ability to illuminate cultural underpinnings of behavior &amp; performance, close cultural gaps &amp; bridge understandings</a:t>
            </a:r>
          </a:p>
          <a:p>
            <a:r>
              <a:rPr lang="en-US" dirty="0"/>
              <a:t>Cultural mentoring: ability to mentor across differences</a:t>
            </a:r>
          </a:p>
          <a:p>
            <a:endParaRPr lang="en-US" dirty="0"/>
          </a:p>
          <a:p>
            <a:endParaRPr lang="en-US" dirty="0"/>
          </a:p>
        </p:txBody>
      </p:sp>
      <p:sp>
        <p:nvSpPr>
          <p:cNvPr id="4" name="Slide Number Placeholder 3"/>
          <p:cNvSpPr>
            <a:spLocks noGrp="1"/>
          </p:cNvSpPr>
          <p:nvPr>
            <p:ph type="sldNum" sz="quarter" idx="10"/>
          </p:nvPr>
        </p:nvSpPr>
        <p:spPr/>
        <p:txBody>
          <a:bodyPr/>
          <a:lstStyle/>
          <a:p>
            <a:fld id="{21882C38-1DF1-4523-8234-1F96A6B107BC}" type="slidenum">
              <a:rPr lang="en-US" smtClean="0"/>
              <a:pPr/>
              <a:t>28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PGR</a:t>
            </a:r>
          </a:p>
        </p:txBody>
      </p:sp>
      <p:sp>
        <p:nvSpPr>
          <p:cNvPr id="4" name="Slide Number Placeholder 3"/>
          <p:cNvSpPr>
            <a:spLocks noGrp="1"/>
          </p:cNvSpPr>
          <p:nvPr>
            <p:ph type="sldNum" sz="quarter" idx="10"/>
          </p:nvPr>
        </p:nvSpPr>
        <p:spPr/>
        <p:txBody>
          <a:bodyPr/>
          <a:lstStyle/>
          <a:p>
            <a:fld id="{40AA1994-CCAF-4B4F-9F79-CBF6C1D16412}" type="slidenum">
              <a:rPr lang="en-US" smtClean="0"/>
              <a:pPr/>
              <a:t>29</a:t>
            </a:fld>
            <a:endParaRPr lang="en-US"/>
          </a:p>
        </p:txBody>
      </p:sp>
    </p:spTree>
    <p:extLst>
      <p:ext uri="{BB962C8B-B14F-4D97-AF65-F5344CB8AC3E}">
        <p14:creationId xmlns:p14="http://schemas.microsoft.com/office/powerpoint/2010/main" val="240098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Since spring 2016 – spring 2019 our office conducted over 270 trainings that that incorporated implicit bias and microaggressions in the content these trainings included mostly staff and faculty, but also students (including ASMSU, COGS, and Greek orgs) – with over 2000 participants.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launched the implicit bias certification program in spring 2017 with a total of 38 sessions – we have waiting lists for participation in the cert program.  We have 4 (3 part) series scheduled for fall.</a:t>
            </a:r>
          </a:p>
          <a:p>
            <a:endParaRPr lang="en-US" dirty="0"/>
          </a:p>
        </p:txBody>
      </p:sp>
      <p:sp>
        <p:nvSpPr>
          <p:cNvPr id="4" name="Slide Number Placeholder 3"/>
          <p:cNvSpPr>
            <a:spLocks noGrp="1"/>
          </p:cNvSpPr>
          <p:nvPr>
            <p:ph type="sldNum" sz="quarter" idx="5"/>
          </p:nvPr>
        </p:nvSpPr>
        <p:spPr/>
        <p:txBody>
          <a:bodyPr/>
          <a:lstStyle/>
          <a:p>
            <a:fld id="{40AA1994-CCAF-4B4F-9F79-CBF6C1D16412}" type="slidenum">
              <a:rPr lang="en-US" smtClean="0"/>
              <a:pPr/>
              <a:t>6</a:t>
            </a:fld>
            <a:endParaRPr lang="en-US"/>
          </a:p>
        </p:txBody>
      </p:sp>
    </p:spTree>
    <p:extLst>
      <p:ext uri="{BB962C8B-B14F-4D97-AF65-F5344CB8AC3E}">
        <p14:creationId xmlns:p14="http://schemas.microsoft.com/office/powerpoint/2010/main" val="1428629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Use of theatrical sketches and interactive learning experience that engages faculty, staff, student and community audiences in collaborative problem-solving.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lvl="2"/>
            <a:r>
              <a:rPr lang="en-US" dirty="0" err="1"/>
              <a:t>Dicrimination</a:t>
            </a:r>
            <a:r>
              <a:rPr lang="en-US" dirty="0"/>
              <a:t>, harassment and bullying</a:t>
            </a:r>
          </a:p>
          <a:p>
            <a:pPr lvl="2"/>
            <a:r>
              <a:rPr lang="en-US" dirty="0"/>
              <a:t>Gender roles					</a:t>
            </a:r>
          </a:p>
          <a:p>
            <a:pPr lvl="2"/>
            <a:r>
              <a:rPr lang="en-US" dirty="0"/>
              <a:t>Workplace conduct</a:t>
            </a:r>
          </a:p>
          <a:p>
            <a:pPr lvl="2"/>
            <a:r>
              <a:rPr lang="en-US" dirty="0"/>
              <a:t>Mentoring across differences, giving productive feedback, cultural competence in healthcare, bias in university processes, such as undergraduate advising, hiring mentoring and the tenure process.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0AA1994-CCAF-4B4F-9F79-CBF6C1D16412}" type="slidenum">
              <a:rPr lang="en-US" smtClean="0"/>
              <a:pPr/>
              <a:t>7</a:t>
            </a:fld>
            <a:endParaRPr lang="en-US"/>
          </a:p>
        </p:txBody>
      </p:sp>
    </p:spTree>
    <p:extLst>
      <p:ext uri="{BB962C8B-B14F-4D97-AF65-F5344CB8AC3E}">
        <p14:creationId xmlns:p14="http://schemas.microsoft.com/office/powerpoint/2010/main" val="74699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Learn at Lunch series presents informal seminars on a variety of topics related to inclusion, social justice </a:t>
            </a:r>
            <a:r>
              <a:rPr lang="en-US" sz="1200" b="0" i="0" kern="1200" dirty="0" err="1">
                <a:solidFill>
                  <a:schemeClr val="tx1"/>
                </a:solidFill>
                <a:effectLst/>
                <a:latin typeface="+mn-lt"/>
                <a:ea typeface="+mn-ea"/>
                <a:cs typeface="+mn-cs"/>
              </a:rPr>
              <a:t>andequity</a:t>
            </a:r>
            <a:r>
              <a:rPr lang="en-US" sz="1200" b="0" i="0" kern="1200" dirty="0">
                <a:solidFill>
                  <a:schemeClr val="tx1"/>
                </a:solidFill>
                <a:effectLst/>
                <a:latin typeface="+mn-lt"/>
                <a:ea typeface="+mn-ea"/>
                <a:cs typeface="+mn-cs"/>
              </a:rPr>
              <a:t>. Everyone is welcome to bring their lunch and join the conversation. </a:t>
            </a:r>
          </a:p>
          <a:p>
            <a:r>
              <a:rPr lang="en-US" sz="1200" b="0" i="0" kern="1200" dirty="0">
                <a:solidFill>
                  <a:schemeClr val="tx1"/>
                </a:solidFill>
                <a:effectLst/>
                <a:latin typeface="+mn-lt"/>
                <a:ea typeface="+mn-ea"/>
                <a:cs typeface="+mn-cs"/>
              </a:rPr>
              <a:t>The Learn at Lunch series is sponsored in collaboration with the Academic Advancement Network, the  Office of the Associate Provost for Undergraduate Education, the Graduate School and MSU Libraries. The sessions bring important topics related to inclusive teaching to the campus community, with a focus on presenting best practices and fostering dialogue in an effort to build inclusive communities.</a:t>
            </a:r>
          </a:p>
          <a:p>
            <a:endParaRPr lang="en-US" dirty="0"/>
          </a:p>
        </p:txBody>
      </p:sp>
      <p:sp>
        <p:nvSpPr>
          <p:cNvPr id="4" name="Slide Number Placeholder 3"/>
          <p:cNvSpPr>
            <a:spLocks noGrp="1"/>
          </p:cNvSpPr>
          <p:nvPr>
            <p:ph type="sldNum" sz="quarter" idx="5"/>
          </p:nvPr>
        </p:nvSpPr>
        <p:spPr/>
        <p:txBody>
          <a:bodyPr/>
          <a:lstStyle/>
          <a:p>
            <a:fld id="{40AA1994-CCAF-4B4F-9F79-CBF6C1D16412}" type="slidenum">
              <a:rPr lang="en-US" smtClean="0"/>
              <a:pPr/>
              <a:t>8</a:t>
            </a:fld>
            <a:endParaRPr lang="en-US"/>
          </a:p>
        </p:txBody>
      </p:sp>
    </p:spTree>
    <p:extLst>
      <p:ext uri="{BB962C8B-B14F-4D97-AF65-F5344CB8AC3E}">
        <p14:creationId xmlns:p14="http://schemas.microsoft.com/office/powerpoint/2010/main" val="2268113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CIEG</a:t>
            </a:r>
          </a:p>
          <a:p>
            <a:r>
              <a:rPr lang="en-US" sz="1200" b="1" i="0" kern="1200" dirty="0">
                <a:solidFill>
                  <a:schemeClr val="tx1"/>
                </a:solidFill>
                <a:effectLst/>
                <a:latin typeface="+mn-lt"/>
                <a:ea typeface="+mn-ea"/>
                <a:cs typeface="+mn-cs"/>
              </a:rPr>
              <a:t>Promoting Diversity and Inclusion through Enhancing </a:t>
            </a:r>
            <a:r>
              <a:rPr lang="en-US" sz="1200" b="1" i="0" kern="1200" dirty="0" err="1">
                <a:solidFill>
                  <a:schemeClr val="tx1"/>
                </a:solidFill>
                <a:effectLst/>
                <a:latin typeface="+mn-lt"/>
                <a:ea typeface="+mn-ea"/>
                <a:cs typeface="+mn-cs"/>
              </a:rPr>
              <a:t>University:</a:t>
            </a:r>
            <a:r>
              <a:rPr lang="en-US" sz="1200" b="0" i="0" kern="1200" dirty="0" err="1">
                <a:solidFill>
                  <a:schemeClr val="tx1"/>
                </a:solidFill>
                <a:effectLst/>
                <a:latin typeface="+mn-lt"/>
                <a:ea typeface="+mn-ea"/>
                <a:cs typeface="+mn-cs"/>
              </a:rPr>
              <a:t>College</a:t>
            </a:r>
            <a:r>
              <a:rPr lang="en-US" sz="1200" b="0" i="0" kern="1200" dirty="0">
                <a:solidFill>
                  <a:schemeClr val="tx1"/>
                </a:solidFill>
                <a:effectLst/>
                <a:latin typeface="+mn-lt"/>
                <a:ea typeface="+mn-ea"/>
                <a:cs typeface="+mn-cs"/>
              </a:rPr>
              <a:t> of Arts &amp; Letters, College of Social Science, Associate Provost for Undergraduate Education</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Emphatic Games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Initiative: </a:t>
            </a:r>
            <a:r>
              <a:rPr lang="en-US" sz="1200" b="0" i="0" kern="1200" dirty="0">
                <a:solidFill>
                  <a:schemeClr val="tx1"/>
                </a:solidFill>
                <a:effectLst/>
                <a:latin typeface="+mn-lt"/>
                <a:ea typeface="+mn-ea"/>
                <a:cs typeface="+mn-cs"/>
              </a:rPr>
              <a:t>College of Arts &amp; Sciences</a:t>
            </a:r>
          </a:p>
          <a:p>
            <a:r>
              <a:rPr lang="en-US" sz="1200" b="1" i="0" kern="1200" dirty="0">
                <a:solidFill>
                  <a:schemeClr val="tx1"/>
                </a:solidFill>
                <a:effectLst/>
                <a:latin typeface="+mn-lt"/>
                <a:ea typeface="+mn-ea"/>
                <a:cs typeface="+mn-cs"/>
              </a:rPr>
              <a:t>Enhance Inclusion of Women in Engineering through Leadership: </a:t>
            </a:r>
            <a:r>
              <a:rPr lang="en-US" sz="1200" b="0" i="0" kern="1200" dirty="0">
                <a:solidFill>
                  <a:schemeClr val="tx1"/>
                </a:solidFill>
                <a:effectLst/>
                <a:latin typeface="+mn-lt"/>
                <a:ea typeface="+mn-ea"/>
                <a:cs typeface="+mn-cs"/>
              </a:rPr>
              <a:t>College of Engineering</a:t>
            </a:r>
          </a:p>
          <a:p>
            <a:r>
              <a:rPr lang="en-US" sz="1200" b="1" i="0" kern="1200" dirty="0" err="1">
                <a:solidFill>
                  <a:schemeClr val="tx1"/>
                </a:solidFill>
                <a:effectLst/>
                <a:latin typeface="+mn-lt"/>
                <a:ea typeface="+mn-ea"/>
                <a:cs typeface="+mn-cs"/>
              </a:rPr>
              <a:t>PerSIST</a:t>
            </a:r>
            <a:r>
              <a:rPr lang="en-US" sz="1200" b="1" i="0" kern="1200" dirty="0">
                <a:solidFill>
                  <a:schemeClr val="tx1"/>
                </a:solidFill>
                <a:effectLst/>
                <a:latin typeface="+mn-lt"/>
                <a:ea typeface="+mn-ea"/>
                <a:cs typeface="+mn-cs"/>
              </a:rPr>
              <a:t>: Pursuing Success Through Inclusion, Support &amp; Training: </a:t>
            </a:r>
            <a:r>
              <a:rPr lang="en-US" sz="1200" b="0" i="0" kern="1200" dirty="0">
                <a:solidFill>
                  <a:schemeClr val="tx1"/>
                </a:solidFill>
                <a:effectLst/>
                <a:latin typeface="+mn-lt"/>
                <a:ea typeface="+mn-ea"/>
                <a:cs typeface="+mn-cs"/>
              </a:rPr>
              <a:t>College of Engineering</a:t>
            </a:r>
          </a:p>
          <a:p>
            <a:r>
              <a:rPr lang="en-US" sz="1200" b="1" i="0" kern="1200" dirty="0">
                <a:solidFill>
                  <a:schemeClr val="tx1"/>
                </a:solidFill>
                <a:effectLst/>
                <a:latin typeface="+mn-lt"/>
                <a:ea typeface="+mn-ea"/>
                <a:cs typeface="+mn-cs"/>
              </a:rPr>
              <a:t>Enhancing Diversity Undergraduate Research at Facility Rare Isotopes Beams /National Superconducting </a:t>
            </a:r>
            <a:r>
              <a:rPr lang="en-US" sz="1200" b="1" i="0" kern="1200" dirty="0" err="1">
                <a:solidFill>
                  <a:schemeClr val="tx1"/>
                </a:solidFill>
                <a:effectLst/>
                <a:latin typeface="+mn-lt"/>
                <a:ea typeface="+mn-ea"/>
                <a:cs typeface="+mn-cs"/>
              </a:rPr>
              <a:t>Cycotron</a:t>
            </a:r>
            <a:r>
              <a:rPr lang="en-US" sz="1200" b="1" i="0" kern="1200" dirty="0">
                <a:solidFill>
                  <a:schemeClr val="tx1"/>
                </a:solidFill>
                <a:effectLst/>
                <a:latin typeface="+mn-lt"/>
                <a:ea typeface="+mn-ea"/>
                <a:cs typeface="+mn-cs"/>
              </a:rPr>
              <a:t> Laboratory: </a:t>
            </a:r>
            <a:r>
              <a:rPr lang="en-US" sz="1200" b="0" i="0" kern="1200" dirty="0">
                <a:solidFill>
                  <a:schemeClr val="tx1"/>
                </a:solidFill>
                <a:effectLst/>
                <a:latin typeface="+mn-lt"/>
                <a:ea typeface="+mn-ea"/>
                <a:cs typeface="+mn-cs"/>
              </a:rPr>
              <a:t>FRIB/NSCL</a:t>
            </a:r>
          </a:p>
          <a:p>
            <a:r>
              <a:rPr lang="en-US" sz="1200" b="1" i="0" kern="1200" dirty="0">
                <a:solidFill>
                  <a:schemeClr val="tx1"/>
                </a:solidFill>
                <a:effectLst/>
                <a:latin typeface="+mn-lt"/>
                <a:ea typeface="+mn-ea"/>
                <a:cs typeface="+mn-cs"/>
              </a:rPr>
              <a:t>Enhancing the Student Experience: </a:t>
            </a:r>
            <a:r>
              <a:rPr lang="en-US" sz="1200" b="0" i="0" kern="1200" dirty="0">
                <a:solidFill>
                  <a:schemeClr val="tx1"/>
                </a:solidFill>
                <a:effectLst/>
                <a:latin typeface="+mn-lt"/>
                <a:ea typeface="+mn-ea"/>
                <a:cs typeface="+mn-cs"/>
              </a:rPr>
              <a:t>Honors College</a:t>
            </a:r>
          </a:p>
          <a:p>
            <a:r>
              <a:rPr lang="en-US" sz="1200" b="1" i="0" kern="1200" dirty="0">
                <a:solidFill>
                  <a:schemeClr val="tx1"/>
                </a:solidFill>
                <a:effectLst/>
                <a:latin typeface="+mn-lt"/>
                <a:ea typeface="+mn-ea"/>
                <a:cs typeface="+mn-cs"/>
              </a:rPr>
              <a:t>Structural Learning Supports for Math: </a:t>
            </a:r>
            <a:r>
              <a:rPr lang="en-US" sz="1200" b="0" i="0" kern="1200" dirty="0">
                <a:solidFill>
                  <a:schemeClr val="tx1"/>
                </a:solidFill>
                <a:effectLst/>
                <a:latin typeface="+mn-lt"/>
                <a:ea typeface="+mn-ea"/>
                <a:cs typeface="+mn-cs"/>
              </a:rPr>
              <a:t>Department of Mathematics</a:t>
            </a:r>
          </a:p>
          <a:p>
            <a:r>
              <a:rPr lang="en-US" sz="1200" b="1" i="0" kern="1200" dirty="0">
                <a:solidFill>
                  <a:schemeClr val="tx1"/>
                </a:solidFill>
                <a:effectLst/>
                <a:latin typeface="+mn-lt"/>
                <a:ea typeface="+mn-ea"/>
                <a:cs typeface="+mn-cs"/>
              </a:rPr>
              <a:t>Sister Circle Mentoring Program: </a:t>
            </a:r>
            <a:r>
              <a:rPr lang="en-US" sz="1200" b="0" i="0" kern="1200" dirty="0">
                <a:solidFill>
                  <a:schemeClr val="tx1"/>
                </a:solidFill>
                <a:effectLst/>
                <a:latin typeface="+mn-lt"/>
                <a:ea typeface="+mn-ea"/>
                <a:cs typeface="+mn-cs"/>
              </a:rPr>
              <a:t>Residential College of Arts &amp; Humanities</a:t>
            </a:r>
          </a:p>
          <a:p>
            <a:r>
              <a:rPr lang="en-US" sz="1200" b="1" i="0" kern="1200" dirty="0">
                <a:solidFill>
                  <a:schemeClr val="tx1"/>
                </a:solidFill>
                <a:effectLst/>
                <a:latin typeface="+mn-lt"/>
                <a:ea typeface="+mn-ea"/>
                <a:cs typeface="+mn-cs"/>
              </a:rPr>
              <a:t>Prospective Doctoral Student Recruitment and Retention Program: </a:t>
            </a:r>
            <a:r>
              <a:rPr lang="en-US" sz="1200" b="0" i="0" kern="1200" dirty="0">
                <a:solidFill>
                  <a:schemeClr val="tx1"/>
                </a:solidFill>
                <a:effectLst/>
                <a:latin typeface="+mn-lt"/>
                <a:ea typeface="+mn-ea"/>
                <a:cs typeface="+mn-cs"/>
              </a:rPr>
              <a:t>The Graduate School</a:t>
            </a:r>
          </a:p>
          <a:p>
            <a:endParaRPr lang="en-US" dirty="0"/>
          </a:p>
        </p:txBody>
      </p:sp>
      <p:sp>
        <p:nvSpPr>
          <p:cNvPr id="4" name="Slide Number Placeholder 3"/>
          <p:cNvSpPr>
            <a:spLocks noGrp="1"/>
          </p:cNvSpPr>
          <p:nvPr>
            <p:ph type="sldNum" sz="quarter" idx="5"/>
          </p:nvPr>
        </p:nvSpPr>
        <p:spPr/>
        <p:txBody>
          <a:bodyPr/>
          <a:lstStyle/>
          <a:p>
            <a:fld id="{40AA1994-CCAF-4B4F-9F79-CBF6C1D16412}" type="slidenum">
              <a:rPr lang="en-US" smtClean="0"/>
              <a:pPr/>
              <a:t>11</a:t>
            </a:fld>
            <a:endParaRPr lang="en-US"/>
          </a:p>
        </p:txBody>
      </p:sp>
    </p:spTree>
    <p:extLst>
      <p:ext uri="{BB962C8B-B14F-4D97-AF65-F5344CB8AC3E}">
        <p14:creationId xmlns:p14="http://schemas.microsoft.com/office/powerpoint/2010/main" val="531956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Data on Faculty diversity r/e/gender</a:t>
            </a:r>
          </a:p>
        </p:txBody>
      </p:sp>
      <p:sp>
        <p:nvSpPr>
          <p:cNvPr id="4" name="Slide Number Placeholder 3"/>
          <p:cNvSpPr>
            <a:spLocks noGrp="1"/>
          </p:cNvSpPr>
          <p:nvPr>
            <p:ph type="sldNum" sz="quarter" idx="5"/>
          </p:nvPr>
        </p:nvSpPr>
        <p:spPr/>
        <p:txBody>
          <a:bodyPr/>
          <a:lstStyle/>
          <a:p>
            <a:fld id="{40AA1994-CCAF-4B4F-9F79-CBF6C1D16412}" type="slidenum">
              <a:rPr lang="en-US" smtClean="0"/>
              <a:pPr/>
              <a:t>12</a:t>
            </a:fld>
            <a:endParaRPr lang="en-US"/>
          </a:p>
        </p:txBody>
      </p:sp>
    </p:spTree>
    <p:extLst>
      <p:ext uri="{BB962C8B-B14F-4D97-AF65-F5344CB8AC3E}">
        <p14:creationId xmlns:p14="http://schemas.microsoft.com/office/powerpoint/2010/main" val="2114787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Data on Faculty diversity r/e/gender</a:t>
            </a:r>
          </a:p>
        </p:txBody>
      </p:sp>
      <p:sp>
        <p:nvSpPr>
          <p:cNvPr id="4" name="Slide Number Placeholder 3"/>
          <p:cNvSpPr>
            <a:spLocks noGrp="1"/>
          </p:cNvSpPr>
          <p:nvPr>
            <p:ph type="sldNum" sz="quarter" idx="5"/>
          </p:nvPr>
        </p:nvSpPr>
        <p:spPr/>
        <p:txBody>
          <a:bodyPr/>
          <a:lstStyle/>
          <a:p>
            <a:fld id="{40AA1994-CCAF-4B4F-9F79-CBF6C1D16412}" type="slidenum">
              <a:rPr lang="en-US" smtClean="0"/>
              <a:pPr/>
              <a:t>13</a:t>
            </a:fld>
            <a:endParaRPr lang="en-US"/>
          </a:p>
        </p:txBody>
      </p:sp>
    </p:spTree>
    <p:extLst>
      <p:ext uri="{BB962C8B-B14F-4D97-AF65-F5344CB8AC3E}">
        <p14:creationId xmlns:p14="http://schemas.microsoft.com/office/powerpoint/2010/main" val="1672630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Data on Faculty diversity r/e/gender</a:t>
            </a:r>
          </a:p>
        </p:txBody>
      </p:sp>
      <p:sp>
        <p:nvSpPr>
          <p:cNvPr id="4" name="Slide Number Placeholder 3"/>
          <p:cNvSpPr>
            <a:spLocks noGrp="1"/>
          </p:cNvSpPr>
          <p:nvPr>
            <p:ph type="sldNum" sz="quarter" idx="5"/>
          </p:nvPr>
        </p:nvSpPr>
        <p:spPr/>
        <p:txBody>
          <a:bodyPr/>
          <a:lstStyle/>
          <a:p>
            <a:fld id="{40AA1994-CCAF-4B4F-9F79-CBF6C1D16412}" type="slidenum">
              <a:rPr lang="en-US" smtClean="0"/>
              <a:pPr/>
              <a:t>14</a:t>
            </a:fld>
            <a:endParaRPr lang="en-US"/>
          </a:p>
        </p:txBody>
      </p:sp>
    </p:spTree>
    <p:extLst>
      <p:ext uri="{BB962C8B-B14F-4D97-AF65-F5344CB8AC3E}">
        <p14:creationId xmlns:p14="http://schemas.microsoft.com/office/powerpoint/2010/main" val="1315393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3300" dirty="0">
                <a:latin typeface="Calibri" panose="020F0502020204030204" pitchFamily="34" charset="0"/>
              </a:rPr>
              <a:t>Equal Opportunity, Nondiscrimination and Affirmative Action Program</a:t>
            </a:r>
          </a:p>
          <a:p>
            <a:pPr>
              <a:lnSpc>
                <a:spcPct val="90000"/>
              </a:lnSpc>
            </a:pPr>
            <a:r>
              <a:rPr lang="en-US" sz="3300" dirty="0">
                <a:latin typeface="Calibri" panose="020F0502020204030204" pitchFamily="34" charset="0"/>
              </a:rPr>
              <a:t>Hiring and Employment Practices</a:t>
            </a:r>
          </a:p>
          <a:p>
            <a:pPr lvl="1">
              <a:lnSpc>
                <a:spcPct val="90000"/>
              </a:lnSpc>
              <a:buFont typeface="Wingdings" pitchFamily="2" charset="2"/>
              <a:buNone/>
            </a:pPr>
            <a:r>
              <a:rPr lang="en-US" sz="2800" dirty="0">
                <a:latin typeface="Calibri" panose="020F0502020204030204" pitchFamily="34" charset="0"/>
              </a:rPr>
              <a:t>	Prop 2 (Michigan Constitutional Amendment)</a:t>
            </a:r>
          </a:p>
          <a:p>
            <a:pPr>
              <a:lnSpc>
                <a:spcPct val="90000"/>
              </a:lnSpc>
            </a:pPr>
            <a:r>
              <a:rPr lang="en-US" sz="3300" dirty="0">
                <a:latin typeface="Calibri" panose="020F0502020204030204" pitchFamily="34" charset="0"/>
              </a:rPr>
              <a:t>Role of I3 in Hiring Process</a:t>
            </a:r>
          </a:p>
          <a:p>
            <a:pPr lvl="1">
              <a:lnSpc>
                <a:spcPct val="90000"/>
              </a:lnSpc>
            </a:pPr>
            <a:r>
              <a:rPr lang="en-US" sz="2800" dirty="0">
                <a:latin typeface="Calibri" panose="020F0502020204030204" pitchFamily="34" charset="0"/>
              </a:rPr>
              <a:t>Monitoring process and diversity (EEO/AAP) efforts</a:t>
            </a:r>
          </a:p>
          <a:p>
            <a:pPr lvl="1">
              <a:lnSpc>
                <a:spcPct val="90000"/>
              </a:lnSpc>
            </a:pPr>
            <a:r>
              <a:rPr lang="en-US" sz="2800" dirty="0">
                <a:latin typeface="Calibri" panose="020F0502020204030204" pitchFamily="34" charset="0"/>
              </a:rPr>
              <a:t>Approvals at different points in process</a:t>
            </a:r>
          </a:p>
          <a:p>
            <a:pPr lvl="1">
              <a:lnSpc>
                <a:spcPct val="90000"/>
              </a:lnSpc>
            </a:pPr>
            <a:r>
              <a:rPr lang="en-US" sz="2800" dirty="0">
                <a:latin typeface="Calibri" panose="020F0502020204030204" pitchFamily="34" charset="0"/>
              </a:rPr>
              <a:t>Support and liaison to FEAs</a:t>
            </a:r>
          </a:p>
          <a:p>
            <a:pPr lvl="1">
              <a:lnSpc>
                <a:spcPct val="90000"/>
              </a:lnSpc>
            </a:pPr>
            <a:r>
              <a:rPr lang="en-US" sz="2800" dirty="0">
                <a:latin typeface="Calibri" panose="020F0502020204030204" pitchFamily="34" charset="0"/>
              </a:rPr>
              <a:t>Retention of records</a:t>
            </a:r>
          </a:p>
          <a:p>
            <a:pPr lvl="1">
              <a:lnSpc>
                <a:spcPct val="90000"/>
              </a:lnSpc>
              <a:buFont typeface="Wingdings" pitchFamily="2" charset="2"/>
              <a:buNone/>
            </a:pPr>
            <a:endParaRPr lang="en-US" sz="2800" dirty="0"/>
          </a:p>
          <a:p>
            <a:endParaRPr lang="en-US" dirty="0"/>
          </a:p>
        </p:txBody>
      </p:sp>
      <p:sp>
        <p:nvSpPr>
          <p:cNvPr id="4" name="Slide Number Placeholder 3"/>
          <p:cNvSpPr>
            <a:spLocks noGrp="1"/>
          </p:cNvSpPr>
          <p:nvPr>
            <p:ph type="sldNum" sz="quarter" idx="10"/>
          </p:nvPr>
        </p:nvSpPr>
        <p:spPr/>
        <p:txBody>
          <a:bodyPr/>
          <a:lstStyle/>
          <a:p>
            <a:fld id="{40AA1994-CCAF-4B4F-9F79-CBF6C1D16412}" type="slidenum">
              <a:rPr lang="en-US" smtClean="0"/>
              <a:pPr/>
              <a:t>16</a:t>
            </a:fld>
            <a:endParaRPr lang="en-US"/>
          </a:p>
        </p:txBody>
      </p:sp>
    </p:spTree>
    <p:extLst>
      <p:ext uri="{BB962C8B-B14F-4D97-AF65-F5344CB8AC3E}">
        <p14:creationId xmlns:p14="http://schemas.microsoft.com/office/powerpoint/2010/main" val="4162198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28841"/>
            <a:ext cx="77724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a:t>Click to edit Master title style</a:t>
            </a:r>
            <a:endParaRPr lang="en-US" dirty="0"/>
          </a:p>
        </p:txBody>
      </p:sp>
      <p:sp>
        <p:nvSpPr>
          <p:cNvPr id="3" name="Subtitle 2"/>
          <p:cNvSpPr>
            <a:spLocks noGrp="1"/>
          </p:cNvSpPr>
          <p:nvPr>
            <p:ph type="subTitle" idx="1"/>
          </p:nvPr>
        </p:nvSpPr>
        <p:spPr>
          <a:xfrm>
            <a:off x="685800" y="3030807"/>
            <a:ext cx="7772400" cy="2102356"/>
          </a:xfrm>
          <a:prstGeom prst="rect">
            <a:avLst/>
          </a:prstGeom>
        </p:spPr>
        <p:txBody>
          <a:bodyPr anchor="t">
            <a:normAutofit/>
          </a:bodyPr>
          <a:lstStyle>
            <a:lvl1pPr marL="0" indent="0" algn="l">
              <a:buNone/>
              <a:defRPr sz="2400" b="0" i="0">
                <a:solidFill>
                  <a:schemeClr val="tx1">
                    <a:lumMod val="65000"/>
                    <a:lumOff val="35000"/>
                  </a:schemeClr>
                </a:solidFill>
                <a:latin typeface="Gotham Book"/>
                <a:cs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51CDE11E-17ED-4974-81EE-782C0867E3D7}" type="datetime1">
              <a:rPr lang="en-US"/>
              <a:pPr>
                <a:defRPr/>
              </a:pPr>
              <a:t>7/30/2019</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a:lstStyle>
            <a:lvl1pPr>
              <a:defRPr smtClean="0"/>
            </a:lvl1pPr>
          </a:lstStyle>
          <a:p>
            <a:pPr>
              <a:defRPr/>
            </a:pPr>
            <a:fld id="{046D2E70-DC6A-4B00-8DA4-DE6E33CA99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48606"/>
            <a:ext cx="8229600" cy="480233"/>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Click to edit Master title style</a:t>
            </a:r>
            <a:endParaRPr lang="en-US" dirty="0"/>
          </a:p>
        </p:txBody>
      </p:sp>
      <p:sp>
        <p:nvSpPr>
          <p:cNvPr id="3" name="Content Placeholder 2"/>
          <p:cNvSpPr>
            <a:spLocks noGrp="1"/>
          </p:cNvSpPr>
          <p:nvPr>
            <p:ph idx="1"/>
          </p:nvPr>
        </p:nvSpPr>
        <p:spPr>
          <a:xfrm>
            <a:off x="457200" y="2059668"/>
            <a:ext cx="8229600" cy="4066495"/>
          </a:xfrm>
          <a:prstGeom prst="rect">
            <a:avLst/>
          </a:prstGeom>
        </p:spPr>
        <p:txBody>
          <a:bodyPr/>
          <a:lstStyle>
            <a:lvl1pPr>
              <a:buClr>
                <a:srgbClr val="18453B"/>
              </a:buClr>
              <a:buFont typeface="Arial"/>
              <a:buChar char="•"/>
              <a:defRPr sz="2800" b="0" i="0">
                <a:solidFill>
                  <a:srgbClr val="595959"/>
                </a:solidFill>
                <a:latin typeface="Gotham Book"/>
                <a:cs typeface="Gotham Book"/>
              </a:defRPr>
            </a:lvl1pPr>
            <a:lvl2pPr>
              <a:buClr>
                <a:schemeClr val="tx1">
                  <a:lumMod val="75000"/>
                  <a:lumOff val="25000"/>
                </a:schemeClr>
              </a:buClr>
              <a:buSzPct val="85000"/>
              <a:buFont typeface="Arial"/>
              <a:buChar char="•"/>
              <a:defRPr sz="2400" b="0" i="0">
                <a:solidFill>
                  <a:srgbClr val="595959"/>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730A0F03-B492-4536-A89C-8C7E8BE9696A}" type="datetime1">
              <a:rPr lang="en-US"/>
              <a:pPr>
                <a:defRPr/>
              </a:pPr>
              <a:t>7/30/2019</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a:lstStyle>
            <a:lvl1pPr>
              <a:defRPr smtClean="0"/>
            </a:lvl1pPr>
          </a:lstStyle>
          <a:p>
            <a:pPr>
              <a:defRPr/>
            </a:pPr>
            <a:fld id="{03451CDA-73EC-4EA0-BFAB-FF4D0763639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154"/>
            <a:ext cx="8229600" cy="875092"/>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Click to edit Master title style</a:t>
            </a:r>
            <a:endParaRPr lang="en-US" dirty="0"/>
          </a:p>
        </p:txBody>
      </p:sp>
      <p:sp>
        <p:nvSpPr>
          <p:cNvPr id="3" name="Content Placeholder 2"/>
          <p:cNvSpPr>
            <a:spLocks noGrp="1"/>
          </p:cNvSpPr>
          <p:nvPr>
            <p:ph idx="1"/>
          </p:nvPr>
        </p:nvSpPr>
        <p:spPr>
          <a:xfrm>
            <a:off x="457200" y="2059668"/>
            <a:ext cx="3950704" cy="4296682"/>
          </a:xfrm>
          <a:prstGeom prst="rect">
            <a:avLst/>
          </a:prstGeom>
        </p:spPr>
        <p:txBody>
          <a:bodyPr/>
          <a:lstStyle>
            <a:lvl1pPr>
              <a:buClr>
                <a:schemeClr val="tx1">
                  <a:lumMod val="75000"/>
                  <a:lumOff val="25000"/>
                </a:schemeClr>
              </a:buClr>
              <a:buFont typeface="Arial"/>
              <a:buChar char="•"/>
              <a:defRPr sz="2800" b="0" i="0">
                <a:solidFill>
                  <a:schemeClr val="tx1">
                    <a:lumMod val="65000"/>
                    <a:lumOff val="35000"/>
                  </a:schemeClr>
                </a:solidFill>
                <a:latin typeface="Gotham Book"/>
                <a:cs typeface="Gotham Book"/>
              </a:defRPr>
            </a:lvl1pPr>
            <a:lvl2pPr>
              <a:buClr>
                <a:schemeClr val="tx1">
                  <a:lumMod val="75000"/>
                  <a:lumOff val="25000"/>
                </a:schemeClr>
              </a:buClr>
              <a:buSzPct val="85000"/>
              <a:buFont typeface="Arial"/>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3"/>
          </p:nvPr>
        </p:nvSpPr>
        <p:spPr>
          <a:xfrm>
            <a:off x="4736096" y="2059668"/>
            <a:ext cx="3950704"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smtClean="0"/>
            </a:lvl1pPr>
          </a:lstStyle>
          <a:p>
            <a:pPr>
              <a:defRPr/>
            </a:pPr>
            <a:fld id="{5E28110B-2950-48DE-925E-3D34BEA887C0}" type="datetime1">
              <a:rPr lang="en-US"/>
              <a:pPr>
                <a:defRPr/>
              </a:pPr>
              <a:t>7/30/2019</a:t>
            </a:fld>
            <a:endParaRPr lang="en-US"/>
          </a:p>
        </p:txBody>
      </p:sp>
      <p:sp>
        <p:nvSpPr>
          <p:cNvPr id="6" name="Footer Placeholder 4"/>
          <p:cNvSpPr>
            <a:spLocks noGrp="1"/>
          </p:cNvSpPr>
          <p:nvPr>
            <p:ph type="ftr" sz="quarter" idx="15"/>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6"/>
          </p:nvPr>
        </p:nvSpPr>
        <p:spPr/>
        <p:txBody>
          <a:bodyPr/>
          <a:lstStyle>
            <a:lvl1pPr>
              <a:defRPr smtClean="0"/>
            </a:lvl1pPr>
          </a:lstStyle>
          <a:p>
            <a:pPr>
              <a:defRPr/>
            </a:pPr>
            <a:fld id="{B7B002E1-A16D-4DA7-AD19-F656CA5798C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09873"/>
            <a:ext cx="8229600" cy="821732"/>
          </a:xfrm>
          <a:prstGeom prst="rect">
            <a:avLst/>
          </a:prstGeom>
        </p:spPr>
        <p:txBody>
          <a:bodyPr>
            <a:normAutofit/>
          </a:bodyPr>
          <a:lstStyle>
            <a:lvl1pPr algn="l">
              <a:defRPr sz="3600" b="0" i="0">
                <a:solidFill>
                  <a:srgbClr val="18453B"/>
                </a:solidFill>
                <a:latin typeface="Gotham-Bold"/>
                <a:cs typeface="Gotham-Bold"/>
              </a:defRPr>
            </a:lvl1pPr>
          </a:lstStyle>
          <a:p>
            <a:r>
              <a:rPr lang="en-US"/>
              <a:t>Click to edit Master title style</a:t>
            </a:r>
            <a:endParaRPr lang="en-US" dirty="0"/>
          </a:p>
        </p:txBody>
      </p:sp>
      <p:sp>
        <p:nvSpPr>
          <p:cNvPr id="3" name="Content Placeholder 2"/>
          <p:cNvSpPr>
            <a:spLocks noGrp="1"/>
          </p:cNvSpPr>
          <p:nvPr>
            <p:ph idx="1"/>
          </p:nvPr>
        </p:nvSpPr>
        <p:spPr>
          <a:xfrm>
            <a:off x="457200" y="2081011"/>
            <a:ext cx="8229600" cy="4024165"/>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D874E54C-389D-4F33-A3D5-F86D04FD0A04}" type="datetime1">
              <a:rPr lang="en-US"/>
              <a:pPr>
                <a:defRPr/>
              </a:pPr>
              <a:t>7/30/2019</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a:lstStyle>
            <a:lvl1pPr>
              <a:defRPr smtClean="0"/>
            </a:lvl1pPr>
          </a:lstStyle>
          <a:p>
            <a:pPr>
              <a:defRPr/>
            </a:pPr>
            <a:fld id="{CAA544F3-9F50-4F2D-927C-97203898D7E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5091"/>
            <a:ext cx="82296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a:t>Click to edit Master title style</a:t>
            </a:r>
            <a:endParaRPr lang="en-US" dirty="0"/>
          </a:p>
        </p:txBody>
      </p:sp>
      <p:sp>
        <p:nvSpPr>
          <p:cNvPr id="3" name="Content Placeholder 2"/>
          <p:cNvSpPr>
            <a:spLocks noGrp="1"/>
          </p:cNvSpPr>
          <p:nvPr>
            <p:ph idx="1"/>
          </p:nvPr>
        </p:nvSpPr>
        <p:spPr>
          <a:xfrm>
            <a:off x="457200" y="1674905"/>
            <a:ext cx="8229600" cy="4419600"/>
          </a:xfrm>
          <a:prstGeom prst="rect">
            <a:avLst/>
          </a:prstGeom>
        </p:spPr>
        <p:txBody>
          <a:bodyPr wrap="square" numCol="1" anchor="t"/>
          <a:lstStyle>
            <a:lvl1pPr marL="457200" indent="-457200" algn="l">
              <a:buClr>
                <a:schemeClr val="tx1">
                  <a:lumMod val="75000"/>
                  <a:lumOff val="25000"/>
                </a:schemeClr>
              </a:buClr>
              <a:buFont typeface="+mj-lt"/>
              <a:buAutoNum type="arabicPeriod"/>
              <a:defRPr sz="2400" b="0" i="0" baseline="0">
                <a:solidFill>
                  <a:schemeClr val="tx1">
                    <a:lumMod val="75000"/>
                    <a:lumOff val="25000"/>
                  </a:schemeClr>
                </a:solidFill>
                <a:latin typeface="Gotham Book"/>
                <a:cs typeface="Gotham Book"/>
              </a:defRPr>
            </a:lvl1pPr>
            <a:lvl2pPr marL="457200" indent="182880" algn="l">
              <a:buClr>
                <a:schemeClr val="tx1">
                  <a:lumMod val="75000"/>
                  <a:lumOff val="25000"/>
                </a:schemeClr>
              </a:buClr>
              <a:buSzPct val="85000"/>
              <a:buFont typeface="Arial"/>
              <a:buChar char="•"/>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D66237D3-CABF-4957-8CFC-442DE9037F68}" type="datetime1">
              <a:rPr lang="en-US"/>
              <a:pPr>
                <a:defRPr/>
              </a:pPr>
              <a:t>7/30/2019</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a:lstStyle>
            <a:lvl1pPr>
              <a:defRPr smtClean="0"/>
            </a:lvl1pPr>
          </a:lstStyle>
          <a:p>
            <a:pPr>
              <a:defRPr/>
            </a:pPr>
            <a:fld id="{7050159E-FB30-45A5-98C1-BA3B087DEEB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595959"/>
                </a:solidFill>
                <a:latin typeface="Gotham Book" pitchFamily="49" charset="0"/>
              </a:defRPr>
            </a:lvl1pPr>
          </a:lstStyle>
          <a:p>
            <a:pPr>
              <a:defRPr/>
            </a:pPr>
            <a:fld id="{31C892C3-5349-47FB-A19D-9F6F50D17FBD}" type="datetime1">
              <a:rPr lang="en-US"/>
              <a:pPr>
                <a:defRPr/>
              </a:pPr>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65000"/>
                    <a:lumOff val="35000"/>
                  </a:schemeClr>
                </a:solidFill>
                <a:latin typeface="Gotham Book"/>
                <a:ea typeface="+mn-ea"/>
                <a:cs typeface="+mn-cs"/>
              </a:defRPr>
            </a:lvl1pPr>
          </a:lstStyle>
          <a:p>
            <a:pPr>
              <a:defRPr/>
            </a:pPr>
            <a:r>
              <a:rPr lang="en-US"/>
              <a:t>Footer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595959"/>
                </a:solidFill>
                <a:latin typeface="Gotham Book" pitchFamily="49" charset="0"/>
              </a:defRPr>
            </a:lvl1pPr>
          </a:lstStyle>
          <a:p>
            <a:pPr>
              <a:defRPr/>
            </a:pPr>
            <a:fld id="{2FBBAA21-A9B7-4268-8C51-B900EF5707FE}" type="slidenum">
              <a:rPr lang="en-US"/>
              <a:pPr>
                <a:defRPr/>
              </a:pPr>
              <a:t>‹#›</a:t>
            </a:fld>
            <a:endParaRPr lang="en-US"/>
          </a:p>
        </p:txBody>
      </p:sp>
      <p:pic>
        <p:nvPicPr>
          <p:cNvPr id="1029" name="Picture 10" descr="MSU thinner spear_green RGB.jpg"/>
          <p:cNvPicPr>
            <a:picLocks noChangeAspect="1"/>
          </p:cNvPicPr>
          <p:nvPr/>
        </p:nvPicPr>
        <p:blipFill>
          <a:blip r:embed="rId9"/>
          <a:srcRect/>
          <a:stretch>
            <a:fillRect/>
          </a:stretch>
        </p:blipFill>
        <p:spPr bwMode="auto">
          <a:xfrm>
            <a:off x="457200" y="6253163"/>
            <a:ext cx="8229600" cy="103187"/>
          </a:xfrm>
          <a:prstGeom prst="rect">
            <a:avLst/>
          </a:prstGeom>
          <a:noFill/>
          <a:ln w="9525">
            <a:noFill/>
            <a:miter lim="800000"/>
            <a:headEnd/>
            <a:tailEnd/>
          </a:ln>
        </p:spPr>
      </p:pic>
      <p:pic>
        <p:nvPicPr>
          <p:cNvPr id="1030" name="Picture 11" descr="PP banner wordmark.jpg"/>
          <p:cNvPicPr>
            <a:picLocks noChangeAspect="1"/>
          </p:cNvPicPr>
          <p:nvPr/>
        </p:nvPicPr>
        <p:blipFill>
          <a:blip r:embed="rId10"/>
          <a:srcRect/>
          <a:stretch>
            <a:fillRect/>
          </a:stretch>
        </p:blipFill>
        <p:spPr bwMode="auto">
          <a:xfrm>
            <a:off x="3175" y="0"/>
            <a:ext cx="9140825" cy="669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Lst>
  <p:txStyles>
    <p:title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tlr.msu.edu/studrec/images/msuseal.gi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nclusion.msu.edu/research-grants/inclusive-excellence-grants/multiyear-funding.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nclusion.msu.edu/research-grants/drn/index.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inclusion.msu.edu/about/annual-report/2016-1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time_continue=49&amp;v=5_AegCOvi1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nclusion.msu.edu/education/understanding-implicit-bias-certification-program.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689652" y="993913"/>
            <a:ext cx="6997147" cy="1985770"/>
          </a:xfrm>
        </p:spPr>
        <p:txBody>
          <a:bodyPr wrap="square" tIns="45720" numCol="1" anchorCtr="0" compatLnSpc="1">
            <a:prstTxWarp prst="textNoShape">
              <a:avLst/>
            </a:prstTxWarp>
            <a:normAutofit/>
          </a:bodyPr>
          <a:lstStyle/>
          <a:p>
            <a:pPr algn="ctr" eaLnBrk="1" hangingPunct="1">
              <a:defRPr/>
            </a:pPr>
            <a:r>
              <a:rPr lang="en-US" dirty="0">
                <a:effectLst>
                  <a:outerShdw blurRad="38100" dist="38100" dir="2700000" algn="tl">
                    <a:srgbClr val="000000"/>
                  </a:outerShdw>
                </a:effectLst>
                <a:latin typeface="Verdana" charset="0"/>
                <a:cs typeface="+mj-cs"/>
              </a:rPr>
              <a:t>Addressing Diversity, Equity and Inclusion at MSU</a:t>
            </a:r>
            <a:endParaRPr lang="en-US" i="1" dirty="0">
              <a:solidFill>
                <a:srgbClr val="18453B"/>
              </a:solidFill>
              <a:effectLst>
                <a:outerShdw blurRad="38100" dist="38100" dir="2700000" algn="tl">
                  <a:srgbClr val="000000"/>
                </a:outerShdw>
              </a:effectLst>
              <a:latin typeface="Verdana" charset="0"/>
              <a:cs typeface="+mj-cs"/>
            </a:endParaRPr>
          </a:p>
        </p:txBody>
      </p:sp>
      <p:sp>
        <p:nvSpPr>
          <p:cNvPr id="15362" name="Subtitle 2"/>
          <p:cNvSpPr>
            <a:spLocks noGrp="1"/>
          </p:cNvSpPr>
          <p:nvPr>
            <p:ph type="subTitle" idx="1"/>
          </p:nvPr>
        </p:nvSpPr>
        <p:spPr>
          <a:xfrm>
            <a:off x="722313" y="2979683"/>
            <a:ext cx="7772400" cy="3059873"/>
          </a:xfrm>
        </p:spPr>
        <p:txBody>
          <a:bodyPr>
            <a:normAutofit lnSpcReduction="10000"/>
          </a:bodyPr>
          <a:lstStyle/>
          <a:p>
            <a:pPr marL="36513" algn="ctr" eaLnBrk="1" hangingPunct="1">
              <a:spcBef>
                <a:spcPct val="0"/>
              </a:spcBef>
              <a:buFont typeface="Arial" charset="0"/>
              <a:buNone/>
            </a:pPr>
            <a:endParaRPr lang="en-US" sz="2800" dirty="0">
              <a:solidFill>
                <a:srgbClr val="404040"/>
              </a:solidFill>
              <a:latin typeface="Verdana" charset="0"/>
            </a:endParaRPr>
          </a:p>
          <a:p>
            <a:pPr marL="36513" algn="ctr" eaLnBrk="1" hangingPunct="1">
              <a:spcBef>
                <a:spcPct val="0"/>
              </a:spcBef>
              <a:buFont typeface="Arial" charset="0"/>
              <a:buNone/>
            </a:pPr>
            <a:r>
              <a:rPr lang="en-US" sz="2800" dirty="0">
                <a:solidFill>
                  <a:srgbClr val="404040"/>
                </a:solidFill>
                <a:latin typeface="Verdana" charset="0"/>
              </a:rPr>
              <a:t>New Administrators Orientation</a:t>
            </a:r>
          </a:p>
          <a:p>
            <a:pPr marL="36513" algn="ctr" eaLnBrk="1" hangingPunct="1">
              <a:spcBef>
                <a:spcPct val="0"/>
              </a:spcBef>
              <a:buFont typeface="Arial" charset="0"/>
              <a:buNone/>
            </a:pPr>
            <a:r>
              <a:rPr lang="en-US" sz="2800" dirty="0">
                <a:solidFill>
                  <a:srgbClr val="404040"/>
                </a:solidFill>
                <a:latin typeface="Verdana" charset="0"/>
              </a:rPr>
              <a:t>August 5, 2019</a:t>
            </a:r>
          </a:p>
          <a:p>
            <a:pPr marL="36513" eaLnBrk="1" hangingPunct="1">
              <a:spcBef>
                <a:spcPct val="0"/>
              </a:spcBef>
              <a:buFont typeface="Arial" charset="0"/>
              <a:buNone/>
            </a:pPr>
            <a:endParaRPr lang="en-US" sz="3400" dirty="0">
              <a:solidFill>
                <a:srgbClr val="404040"/>
              </a:solidFill>
              <a:latin typeface="Verdana" charset="0"/>
            </a:endParaRPr>
          </a:p>
          <a:p>
            <a:r>
              <a:rPr lang="en-US" b="1" dirty="0"/>
              <a:t>Paulette Granberry Russell</a:t>
            </a:r>
            <a:r>
              <a:rPr lang="en-US" dirty="0"/>
              <a:t>, J.D.</a:t>
            </a:r>
          </a:p>
          <a:p>
            <a:r>
              <a:rPr lang="en-US" dirty="0"/>
              <a:t>Senior Advisor to the President for Diversity; Director, Office for Inclusion and Intercultural Initiatives, MSU</a:t>
            </a:r>
          </a:p>
          <a:p>
            <a:endParaRPr lang="en-US" dirty="0"/>
          </a:p>
        </p:txBody>
      </p:sp>
      <p:pic>
        <p:nvPicPr>
          <p:cNvPr id="15363" name="Picture 551" descr="msu sea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62000"/>
            <a:ext cx="1120775"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88368-7D9B-4833-8DC9-8D61431723A9}"/>
              </a:ext>
            </a:extLst>
          </p:cNvPr>
          <p:cNvSpPr>
            <a:spLocks noGrp="1"/>
          </p:cNvSpPr>
          <p:nvPr>
            <p:ph type="title"/>
          </p:nvPr>
        </p:nvSpPr>
        <p:spPr>
          <a:xfrm>
            <a:off x="457200" y="880306"/>
            <a:ext cx="8229600" cy="480233"/>
          </a:xfrm>
        </p:spPr>
        <p:txBody>
          <a:bodyPr>
            <a:normAutofit fontScale="90000"/>
          </a:bodyPr>
          <a:lstStyle/>
          <a:p>
            <a:pPr algn="ctr"/>
            <a:r>
              <a:rPr lang="en-US" dirty="0"/>
              <a:t>Community Outreach</a:t>
            </a:r>
          </a:p>
        </p:txBody>
      </p:sp>
      <p:sp>
        <p:nvSpPr>
          <p:cNvPr id="3" name="Content Placeholder 2">
            <a:extLst>
              <a:ext uri="{FF2B5EF4-FFF2-40B4-BE49-F238E27FC236}">
                <a16:creationId xmlns:a16="http://schemas.microsoft.com/office/drawing/2014/main" id="{1CE47AE6-A308-4E04-AE33-88FC1B59A4A5}"/>
              </a:ext>
            </a:extLst>
          </p:cNvPr>
          <p:cNvSpPr>
            <a:spLocks noGrp="1"/>
          </p:cNvSpPr>
          <p:nvPr>
            <p:ph idx="1"/>
          </p:nvPr>
        </p:nvSpPr>
        <p:spPr>
          <a:xfrm>
            <a:off x="457200" y="1714500"/>
            <a:ext cx="8229600" cy="4559300"/>
          </a:xfrm>
        </p:spPr>
        <p:txBody>
          <a:bodyPr/>
          <a:lstStyle/>
          <a:p>
            <a:r>
              <a:rPr lang="en-US" dirty="0"/>
              <a:t>Cesar E. Chaves and Dolores Huerta Commemorative Celebration</a:t>
            </a:r>
          </a:p>
          <a:p>
            <a:r>
              <a:rPr lang="en-US" dirty="0"/>
              <a:t>Dr. Martin Luther King, Jr. Commemorative Celebration</a:t>
            </a:r>
          </a:p>
          <a:p>
            <a:pPr lvl="1"/>
            <a:r>
              <a:rPr lang="en-US" dirty="0"/>
              <a:t>Dr. Martin Luther King, Jr. Scholarship</a:t>
            </a:r>
          </a:p>
          <a:p>
            <a:r>
              <a:rPr lang="en-US" dirty="0"/>
              <a:t>Excellence In Diversity Awards</a:t>
            </a:r>
          </a:p>
          <a:p>
            <a:r>
              <a:rPr lang="en-US" dirty="0"/>
              <a:t>New Minority Faculty &amp; Staff Reception hosted by the Council of Racial Ethnic Minorities</a:t>
            </a:r>
          </a:p>
        </p:txBody>
      </p:sp>
    </p:spTree>
    <p:extLst>
      <p:ext uri="{BB962C8B-B14F-4D97-AF65-F5344CB8AC3E}">
        <p14:creationId xmlns:p14="http://schemas.microsoft.com/office/powerpoint/2010/main" val="894876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3B88-D06B-4244-8965-DE2C99EA464A}"/>
              </a:ext>
            </a:extLst>
          </p:cNvPr>
          <p:cNvSpPr>
            <a:spLocks noGrp="1"/>
          </p:cNvSpPr>
          <p:nvPr>
            <p:ph type="title"/>
          </p:nvPr>
        </p:nvSpPr>
        <p:spPr>
          <a:xfrm>
            <a:off x="457200" y="797779"/>
            <a:ext cx="8229600" cy="480233"/>
          </a:xfrm>
        </p:spPr>
        <p:txBody>
          <a:bodyPr>
            <a:normAutofit fontScale="90000"/>
          </a:bodyPr>
          <a:lstStyle/>
          <a:p>
            <a:pPr algn="ctr"/>
            <a:r>
              <a:rPr lang="en-US" dirty="0"/>
              <a:t>I3 Research and Resources</a:t>
            </a:r>
          </a:p>
        </p:txBody>
      </p:sp>
      <p:sp>
        <p:nvSpPr>
          <p:cNvPr id="3" name="Content Placeholder 2">
            <a:extLst>
              <a:ext uri="{FF2B5EF4-FFF2-40B4-BE49-F238E27FC236}">
                <a16:creationId xmlns:a16="http://schemas.microsoft.com/office/drawing/2014/main" id="{F23CE59D-B610-4DF2-94F3-9EDB3504D2A6}"/>
              </a:ext>
            </a:extLst>
          </p:cNvPr>
          <p:cNvSpPr>
            <a:spLocks noGrp="1"/>
          </p:cNvSpPr>
          <p:nvPr>
            <p:ph idx="1"/>
          </p:nvPr>
        </p:nvSpPr>
        <p:spPr>
          <a:xfrm>
            <a:off x="457200" y="1564368"/>
            <a:ext cx="8229600" cy="4066495"/>
          </a:xfrm>
        </p:spPr>
        <p:txBody>
          <a:bodyPr/>
          <a:lstStyle/>
          <a:p>
            <a:r>
              <a:rPr lang="en-US" dirty="0"/>
              <a:t>Research and Assessment on diversity initiatives, student success measures, campus climate survey (quantitative, qualitative)</a:t>
            </a:r>
          </a:p>
          <a:p>
            <a:r>
              <a:rPr lang="en-US" dirty="0"/>
              <a:t>Creating Inclusive Excellence Grants – Internal competitive grant for faculty, staff, students – Funding for programs and activities that create and support DEI at MSU </a:t>
            </a:r>
          </a:p>
          <a:p>
            <a:r>
              <a:rPr lang="en-US" sz="2000" dirty="0">
                <a:hlinkClick r:id="rId3"/>
              </a:rPr>
              <a:t>Category 1: College and Academic Unit, Multiyear Funding or One-year Funding</a:t>
            </a:r>
            <a:endParaRPr lang="en-US" sz="2000" dirty="0"/>
          </a:p>
        </p:txBody>
      </p:sp>
    </p:spTree>
    <p:extLst>
      <p:ext uri="{BB962C8B-B14F-4D97-AF65-F5344CB8AC3E}">
        <p14:creationId xmlns:p14="http://schemas.microsoft.com/office/powerpoint/2010/main" val="1234712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584DE-6E15-4AA9-98BF-F9D366AB0724}"/>
              </a:ext>
            </a:extLst>
          </p:cNvPr>
          <p:cNvSpPr>
            <a:spLocks noGrp="1"/>
          </p:cNvSpPr>
          <p:nvPr>
            <p:ph type="title"/>
          </p:nvPr>
        </p:nvSpPr>
        <p:spPr>
          <a:xfrm>
            <a:off x="457200" y="810479"/>
            <a:ext cx="8229600" cy="480233"/>
          </a:xfrm>
        </p:spPr>
        <p:txBody>
          <a:bodyPr>
            <a:normAutofit fontScale="90000"/>
          </a:bodyPr>
          <a:lstStyle/>
          <a:p>
            <a:pPr algn="ctr"/>
            <a:r>
              <a:rPr lang="en-US" dirty="0"/>
              <a:t>Diversity Research Network</a:t>
            </a:r>
          </a:p>
        </p:txBody>
      </p:sp>
      <p:sp>
        <p:nvSpPr>
          <p:cNvPr id="3" name="Content Placeholder 2">
            <a:extLst>
              <a:ext uri="{FF2B5EF4-FFF2-40B4-BE49-F238E27FC236}">
                <a16:creationId xmlns:a16="http://schemas.microsoft.com/office/drawing/2014/main" id="{4F14A68E-9898-4802-9AD8-86A6B57B25EA}"/>
              </a:ext>
            </a:extLst>
          </p:cNvPr>
          <p:cNvSpPr>
            <a:spLocks noGrp="1"/>
          </p:cNvSpPr>
          <p:nvPr>
            <p:ph idx="1"/>
          </p:nvPr>
        </p:nvSpPr>
        <p:spPr>
          <a:xfrm>
            <a:off x="457200" y="1879600"/>
            <a:ext cx="8229600" cy="4686300"/>
          </a:xfrm>
        </p:spPr>
        <p:txBody>
          <a:bodyPr/>
          <a:lstStyle/>
          <a:p>
            <a:r>
              <a:rPr lang="en-US" dirty="0"/>
              <a:t>DRN connects faculty of color and scholars interested in diversity research, </a:t>
            </a:r>
            <a:r>
              <a:rPr lang="en-US" i="1" dirty="0"/>
              <a:t>to create scholarly communities, facilitate new interdisciplinary collaborations, and to advance the growth and visibility of research by underrepresented faculty as well as research on diversity across MSU</a:t>
            </a:r>
            <a:endParaRPr lang="en-US" dirty="0"/>
          </a:p>
        </p:txBody>
      </p:sp>
    </p:spTree>
    <p:extLst>
      <p:ext uri="{BB962C8B-B14F-4D97-AF65-F5344CB8AC3E}">
        <p14:creationId xmlns:p14="http://schemas.microsoft.com/office/powerpoint/2010/main" val="71020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584DE-6E15-4AA9-98BF-F9D366AB0724}"/>
              </a:ext>
            </a:extLst>
          </p:cNvPr>
          <p:cNvSpPr>
            <a:spLocks noGrp="1"/>
          </p:cNvSpPr>
          <p:nvPr>
            <p:ph type="title"/>
          </p:nvPr>
        </p:nvSpPr>
        <p:spPr>
          <a:xfrm>
            <a:off x="457200" y="810479"/>
            <a:ext cx="8229600" cy="480233"/>
          </a:xfrm>
        </p:spPr>
        <p:txBody>
          <a:bodyPr>
            <a:normAutofit fontScale="90000"/>
          </a:bodyPr>
          <a:lstStyle/>
          <a:p>
            <a:pPr algn="ctr"/>
            <a:r>
              <a:rPr lang="en-US" dirty="0"/>
              <a:t>Diversity Research Network</a:t>
            </a:r>
          </a:p>
        </p:txBody>
      </p:sp>
      <p:sp>
        <p:nvSpPr>
          <p:cNvPr id="3" name="Content Placeholder 2">
            <a:extLst>
              <a:ext uri="{FF2B5EF4-FFF2-40B4-BE49-F238E27FC236}">
                <a16:creationId xmlns:a16="http://schemas.microsoft.com/office/drawing/2014/main" id="{4F14A68E-9898-4802-9AD8-86A6B57B25EA}"/>
              </a:ext>
            </a:extLst>
          </p:cNvPr>
          <p:cNvSpPr>
            <a:spLocks noGrp="1"/>
          </p:cNvSpPr>
          <p:nvPr>
            <p:ph idx="1"/>
          </p:nvPr>
        </p:nvSpPr>
        <p:spPr>
          <a:xfrm>
            <a:off x="457200" y="1473200"/>
            <a:ext cx="8229600" cy="5092700"/>
          </a:xfrm>
        </p:spPr>
        <p:txBody>
          <a:bodyPr/>
          <a:lstStyle/>
          <a:p>
            <a:r>
              <a:rPr lang="en-US" dirty="0"/>
              <a:t>Resources include:</a:t>
            </a:r>
          </a:p>
          <a:p>
            <a:pPr lvl="1"/>
            <a:r>
              <a:rPr lang="en-US" dirty="0"/>
              <a:t>A searchable database of MSU scholars for building collaborative partnership</a:t>
            </a:r>
          </a:p>
          <a:p>
            <a:pPr lvl="1"/>
            <a:r>
              <a:rPr lang="en-US" dirty="0"/>
              <a:t>Launch Awards Program – funding to launch new research through pilot study</a:t>
            </a:r>
          </a:p>
          <a:p>
            <a:pPr lvl="1"/>
            <a:r>
              <a:rPr lang="en-US" dirty="0"/>
              <a:t>Faculty Writing Spaces – throughout AY</a:t>
            </a:r>
          </a:p>
          <a:p>
            <a:pPr lvl="1"/>
            <a:r>
              <a:rPr lang="en-US" dirty="0"/>
              <a:t>Writer’s </a:t>
            </a:r>
            <a:r>
              <a:rPr lang="en-US" dirty="0" err="1"/>
              <a:t>Mafungo</a:t>
            </a:r>
            <a:r>
              <a:rPr lang="en-US" dirty="0"/>
              <a:t> – summer 3-day “retreat” experience for intense writing experience </a:t>
            </a:r>
          </a:p>
          <a:p>
            <a:pPr lvl="1"/>
            <a:r>
              <a:rPr lang="en-US" dirty="0"/>
              <a:t>Summer Stay Retreat – interdisciplinary and intense writing space in East Lansing</a:t>
            </a:r>
          </a:p>
          <a:p>
            <a:pPr lvl="1"/>
            <a:r>
              <a:rPr lang="en-US" dirty="0"/>
              <a:t>Providing social support and social networking</a:t>
            </a:r>
          </a:p>
          <a:p>
            <a:pPr lvl="1"/>
            <a:endParaRPr lang="en-US" dirty="0"/>
          </a:p>
        </p:txBody>
      </p:sp>
    </p:spTree>
    <p:extLst>
      <p:ext uri="{BB962C8B-B14F-4D97-AF65-F5344CB8AC3E}">
        <p14:creationId xmlns:p14="http://schemas.microsoft.com/office/powerpoint/2010/main" val="2154741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584DE-6E15-4AA9-98BF-F9D366AB0724}"/>
              </a:ext>
            </a:extLst>
          </p:cNvPr>
          <p:cNvSpPr>
            <a:spLocks noGrp="1"/>
          </p:cNvSpPr>
          <p:nvPr>
            <p:ph type="title"/>
          </p:nvPr>
        </p:nvSpPr>
        <p:spPr>
          <a:xfrm>
            <a:off x="457200" y="810479"/>
            <a:ext cx="8229600" cy="480233"/>
          </a:xfrm>
        </p:spPr>
        <p:txBody>
          <a:bodyPr>
            <a:normAutofit fontScale="90000"/>
          </a:bodyPr>
          <a:lstStyle/>
          <a:p>
            <a:pPr algn="ctr"/>
            <a:r>
              <a:rPr lang="en-US" dirty="0"/>
              <a:t>Diversity Research Network</a:t>
            </a:r>
          </a:p>
        </p:txBody>
      </p:sp>
      <p:sp>
        <p:nvSpPr>
          <p:cNvPr id="3" name="Content Placeholder 2">
            <a:extLst>
              <a:ext uri="{FF2B5EF4-FFF2-40B4-BE49-F238E27FC236}">
                <a16:creationId xmlns:a16="http://schemas.microsoft.com/office/drawing/2014/main" id="{4F14A68E-9898-4802-9AD8-86A6B57B25EA}"/>
              </a:ext>
            </a:extLst>
          </p:cNvPr>
          <p:cNvSpPr>
            <a:spLocks noGrp="1"/>
          </p:cNvSpPr>
          <p:nvPr>
            <p:ph idx="1"/>
          </p:nvPr>
        </p:nvSpPr>
        <p:spPr>
          <a:xfrm>
            <a:off x="457200" y="1473200"/>
            <a:ext cx="8229600" cy="5092700"/>
          </a:xfrm>
        </p:spPr>
        <p:txBody>
          <a:bodyPr/>
          <a:lstStyle/>
          <a:p>
            <a:endParaRPr lang="en-US" dirty="0"/>
          </a:p>
          <a:p>
            <a:pPr lvl="1"/>
            <a:r>
              <a:rPr lang="en-US" dirty="0"/>
              <a:t>Summer Stay Retreat </a:t>
            </a:r>
          </a:p>
          <a:p>
            <a:pPr lvl="1"/>
            <a:endParaRPr lang="en-US" dirty="0"/>
          </a:p>
          <a:p>
            <a:pPr marL="457200" lvl="1" indent="0">
              <a:buNone/>
            </a:pPr>
            <a:r>
              <a:rPr lang="en-US" i="1" dirty="0"/>
              <a:t>“I am more inspired and focused about writing. I feel I have been reminded of what writing habits work best for me, and I have learned how to work around some ‘frustrating blocks’ ...” - Faculty Testimonial 2018</a:t>
            </a:r>
          </a:p>
          <a:p>
            <a:pPr marL="457200" lvl="1" indent="0">
              <a:buNone/>
            </a:pPr>
            <a:endParaRPr lang="en-US" i="1" dirty="0"/>
          </a:p>
          <a:p>
            <a:pPr marL="457200" lvl="1" indent="0">
              <a:buNone/>
            </a:pPr>
            <a:r>
              <a:rPr lang="en-US" sz="2000" dirty="0">
                <a:hlinkClick r:id="rId3"/>
              </a:rPr>
              <a:t>Diversity Research Network</a:t>
            </a:r>
            <a:endParaRPr lang="en-US" sz="2000" dirty="0"/>
          </a:p>
        </p:txBody>
      </p:sp>
    </p:spTree>
    <p:extLst>
      <p:ext uri="{BB962C8B-B14F-4D97-AF65-F5344CB8AC3E}">
        <p14:creationId xmlns:p14="http://schemas.microsoft.com/office/powerpoint/2010/main" val="1567025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7744"/>
            <a:ext cx="8229600" cy="480233"/>
          </a:xfrm>
        </p:spPr>
        <p:txBody>
          <a:bodyPr>
            <a:normAutofit fontScale="90000"/>
          </a:bodyPr>
          <a:lstStyle/>
          <a:p>
            <a:pPr algn="ctr"/>
            <a:r>
              <a:rPr lang="en-US" dirty="0"/>
              <a:t>Workforce EO/AAP</a:t>
            </a:r>
          </a:p>
        </p:txBody>
      </p:sp>
      <p:sp>
        <p:nvSpPr>
          <p:cNvPr id="3" name="Content Placeholder 2"/>
          <p:cNvSpPr>
            <a:spLocks noGrp="1"/>
          </p:cNvSpPr>
          <p:nvPr>
            <p:ph idx="1"/>
          </p:nvPr>
        </p:nvSpPr>
        <p:spPr>
          <a:xfrm>
            <a:off x="287383" y="1282723"/>
            <a:ext cx="8634547" cy="5316040"/>
          </a:xfrm>
        </p:spPr>
        <p:txBody>
          <a:bodyPr/>
          <a:lstStyle/>
          <a:p>
            <a:r>
              <a:rPr lang="en-US" sz="3600" dirty="0">
                <a:latin typeface="Calibri" panose="020F0502020204030204" pitchFamily="34" charset="0"/>
              </a:rPr>
              <a:t>I3 monitors hiring (including search processes), retention, compensation  </a:t>
            </a:r>
          </a:p>
          <a:p>
            <a:r>
              <a:rPr lang="en-US" sz="3600" dirty="0">
                <a:latin typeface="Calibri" panose="020F0502020204030204" pitchFamily="34" charset="0"/>
              </a:rPr>
              <a:t>Proposal 2 (06-02)</a:t>
            </a:r>
          </a:p>
          <a:p>
            <a:r>
              <a:rPr lang="en-US" sz="3600" dirty="0">
                <a:latin typeface="Calibri" panose="020F0502020204030204" pitchFamily="34" charset="0"/>
              </a:rPr>
              <a:t>MSU is a federal contractor – Affirmative Action Program</a:t>
            </a:r>
          </a:p>
          <a:p>
            <a:pPr marL="0" indent="0">
              <a:buNone/>
            </a:pPr>
            <a:r>
              <a:rPr lang="en-US" sz="2000" b="1" i="1" dirty="0"/>
              <a:t>As a general rule in the employment context, it is easier to justify aggressive efforts at the front end of the employment process (e.g., in outreach and recruitment to expand the pool) than at the final stages of individual hiring decisions. Thus, the more institutions can do at the front end to ensure that their applicant pools are diverse, the better.</a:t>
            </a:r>
          </a:p>
          <a:p>
            <a:pPr marL="0" indent="0">
              <a:buNone/>
            </a:pPr>
            <a:endParaRPr lang="en-US" sz="2000" i="1" dirty="0"/>
          </a:p>
          <a:p>
            <a:pPr marL="0" indent="0" algn="r">
              <a:buNone/>
            </a:pPr>
            <a:r>
              <a:rPr lang="en-US" sz="1800" dirty="0">
                <a:latin typeface="Calibri" panose="020F0502020204030204" pitchFamily="34" charset="0"/>
              </a:rPr>
              <a:t>Jonathon Alger, </a:t>
            </a:r>
            <a:r>
              <a:rPr lang="en-US" sz="1800" i="1" dirty="0">
                <a:latin typeface="Calibri" panose="020F0502020204030204" pitchFamily="34" charset="0"/>
              </a:rPr>
              <a:t>As the Workplace Turns: Affirmative Action in Employment </a:t>
            </a:r>
            <a:r>
              <a:rPr lang="en-US" sz="1800" dirty="0">
                <a:latin typeface="Calibri" panose="020F0502020204030204" pitchFamily="34" charset="0"/>
              </a:rPr>
              <a:t>(2005) </a:t>
            </a:r>
          </a:p>
        </p:txBody>
      </p:sp>
    </p:spTree>
    <p:extLst>
      <p:ext uri="{BB962C8B-B14F-4D97-AF65-F5344CB8AC3E}">
        <p14:creationId xmlns:p14="http://schemas.microsoft.com/office/powerpoint/2010/main" val="2857442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1093"/>
            <a:ext cx="8229600" cy="526774"/>
          </a:xfrm>
        </p:spPr>
        <p:txBody>
          <a:bodyPr>
            <a:normAutofit fontScale="90000"/>
          </a:bodyPr>
          <a:lstStyle/>
          <a:p>
            <a:pPr algn="ctr"/>
            <a:r>
              <a:rPr lang="en-US" dirty="0"/>
              <a:t>Workforce EO/AAP</a:t>
            </a:r>
          </a:p>
        </p:txBody>
      </p:sp>
      <p:sp>
        <p:nvSpPr>
          <p:cNvPr id="3" name="Content Placeholder 2"/>
          <p:cNvSpPr>
            <a:spLocks noGrp="1"/>
          </p:cNvSpPr>
          <p:nvPr>
            <p:ph idx="1"/>
          </p:nvPr>
        </p:nvSpPr>
        <p:spPr>
          <a:xfrm>
            <a:off x="368300" y="1760598"/>
            <a:ext cx="8229600" cy="5050782"/>
          </a:xfrm>
        </p:spPr>
        <p:txBody>
          <a:bodyPr/>
          <a:lstStyle/>
          <a:p>
            <a:pPr>
              <a:lnSpc>
                <a:spcPct val="90000"/>
              </a:lnSpc>
            </a:pPr>
            <a:r>
              <a:rPr lang="en-US" sz="3300" dirty="0"/>
              <a:t>Role of I3 in Hiring Process</a:t>
            </a:r>
          </a:p>
          <a:p>
            <a:pPr lvl="1">
              <a:lnSpc>
                <a:spcPct val="90000"/>
              </a:lnSpc>
            </a:pPr>
            <a:r>
              <a:rPr lang="en-US" sz="2800" dirty="0"/>
              <a:t>Monitoring process and diversity (EEO/AAP) efforts</a:t>
            </a:r>
          </a:p>
          <a:p>
            <a:pPr lvl="2">
              <a:lnSpc>
                <a:spcPct val="90000"/>
              </a:lnSpc>
            </a:pPr>
            <a:r>
              <a:rPr lang="en-US" sz="2400" dirty="0"/>
              <a:t>Retention of records</a:t>
            </a:r>
          </a:p>
          <a:p>
            <a:pPr lvl="1">
              <a:lnSpc>
                <a:spcPct val="90000"/>
              </a:lnSpc>
            </a:pPr>
            <a:r>
              <a:rPr lang="en-US" sz="2800" dirty="0"/>
              <a:t>Approvals at different points in process</a:t>
            </a:r>
          </a:p>
          <a:p>
            <a:pPr>
              <a:lnSpc>
                <a:spcPct val="90000"/>
              </a:lnSpc>
            </a:pPr>
            <a:r>
              <a:rPr lang="en-US" sz="3200" dirty="0"/>
              <a:t>Support and liaison to college Faculty Excellence Advocates &amp; DEI Associate Deans </a:t>
            </a:r>
          </a:p>
          <a:p>
            <a:pPr lvl="1">
              <a:lnSpc>
                <a:spcPct val="90000"/>
              </a:lnSpc>
              <a:buFont typeface="Wingdings" pitchFamily="2" charset="2"/>
              <a:buNone/>
            </a:pPr>
            <a:endParaRPr lang="en-US" sz="2800" dirty="0"/>
          </a:p>
          <a:p>
            <a:endParaRPr lang="en-US" dirty="0"/>
          </a:p>
        </p:txBody>
      </p:sp>
    </p:spTree>
    <p:extLst>
      <p:ext uri="{BB962C8B-B14F-4D97-AF65-F5344CB8AC3E}">
        <p14:creationId xmlns:p14="http://schemas.microsoft.com/office/powerpoint/2010/main" val="2793272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5517"/>
            <a:ext cx="8229600" cy="480233"/>
          </a:xfrm>
        </p:spPr>
        <p:txBody>
          <a:bodyPr>
            <a:normAutofit fontScale="90000"/>
          </a:bodyPr>
          <a:lstStyle/>
          <a:p>
            <a:pPr algn="ctr"/>
            <a:r>
              <a:rPr lang="en-US" dirty="0"/>
              <a:t>EO/AAP – Posting </a:t>
            </a:r>
          </a:p>
        </p:txBody>
      </p:sp>
      <p:sp>
        <p:nvSpPr>
          <p:cNvPr id="3" name="Content Placeholder 2"/>
          <p:cNvSpPr>
            <a:spLocks noGrp="1"/>
          </p:cNvSpPr>
          <p:nvPr>
            <p:ph idx="1"/>
          </p:nvPr>
        </p:nvSpPr>
        <p:spPr>
          <a:xfrm>
            <a:off x="457200" y="1615657"/>
            <a:ext cx="8229600" cy="5115343"/>
          </a:xfrm>
        </p:spPr>
        <p:txBody>
          <a:bodyPr/>
          <a:lstStyle/>
          <a:p>
            <a:r>
              <a:rPr lang="en-US" dirty="0"/>
              <a:t>Federal Regulations require that all “employment openings” be posted with state employment agency </a:t>
            </a:r>
          </a:p>
          <a:p>
            <a:r>
              <a:rPr lang="en-US" dirty="0"/>
              <a:t>Three Exceptions </a:t>
            </a:r>
          </a:p>
          <a:p>
            <a:pPr lvl="1"/>
            <a:r>
              <a:rPr lang="en-US" dirty="0"/>
              <a:t>Executive Management (must meet criteria defined by federal regulations to qualify as EM)</a:t>
            </a:r>
          </a:p>
          <a:p>
            <a:pPr lvl="1"/>
            <a:r>
              <a:rPr lang="en-US" dirty="0"/>
              <a:t>Temporary positions of 3 days or less</a:t>
            </a:r>
          </a:p>
          <a:p>
            <a:pPr lvl="1"/>
            <a:r>
              <a:rPr lang="en-US" dirty="0"/>
              <a:t>Positions filled internally (e.g., promotions, shift in position category including fixed term to tenure system, continuing status)</a:t>
            </a:r>
          </a:p>
          <a:p>
            <a:pPr lvl="1"/>
            <a:endParaRPr lang="en-US" dirty="0">
              <a:latin typeface="Calibri" panose="020F0502020204030204" pitchFamily="34" charset="0"/>
            </a:endParaRPr>
          </a:p>
        </p:txBody>
      </p:sp>
    </p:spTree>
    <p:extLst>
      <p:ext uri="{BB962C8B-B14F-4D97-AF65-F5344CB8AC3E}">
        <p14:creationId xmlns:p14="http://schemas.microsoft.com/office/powerpoint/2010/main" val="3478345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idx="1"/>
          </p:nvPr>
        </p:nvSpPr>
        <p:spPr>
          <a:xfrm>
            <a:off x="215900" y="1015230"/>
            <a:ext cx="8826500" cy="5245870"/>
          </a:xfrm>
        </p:spPr>
        <p:txBody>
          <a:bodyPr/>
          <a:lstStyle/>
          <a:p>
            <a:pPr marL="0" indent="0">
              <a:buNone/>
            </a:pPr>
            <a:r>
              <a:rPr lang="en-US" sz="2400" b="1" dirty="0"/>
              <a:t>Department Chair/School Director:  </a:t>
            </a:r>
            <a:r>
              <a:rPr lang="en-US" sz="2400" dirty="0"/>
              <a:t>“We’ve tried everything we could think of to hire a minority or woman for our faculty vacancy.  We advertised in</a:t>
            </a:r>
            <a:r>
              <a:rPr lang="en-US" sz="2400" i="1" dirty="0"/>
              <a:t> Science, and  in the Chronicle of Higher Education, </a:t>
            </a:r>
            <a:r>
              <a:rPr lang="en-US" sz="2400" dirty="0"/>
              <a:t>and </a:t>
            </a:r>
            <a:r>
              <a:rPr lang="en-US" sz="2400" i="1" dirty="0"/>
              <a:t>Diverse Issues in Higher Education.  </a:t>
            </a:r>
            <a:r>
              <a:rPr lang="en-US" sz="2400" dirty="0"/>
              <a:t>We posted the opening on the website of our major associations, and even the second-tier ones.  I even made personal calls to the chairs of the four leading departments in our field.  We have come up empty.  I don’t know what else we could have done.  Now I’m wondering, will the Administration approve our search?”</a:t>
            </a:r>
          </a:p>
          <a:p>
            <a:r>
              <a:rPr lang="en-US" sz="2000" b="1" dirty="0"/>
              <a:t>Should the Administration (in the college and central administration) approve moving forward with the search?  </a:t>
            </a:r>
          </a:p>
          <a:p>
            <a:r>
              <a:rPr lang="en-US" sz="2000" b="1" dirty="0"/>
              <a:t>Why or why not?</a:t>
            </a:r>
          </a:p>
          <a:p>
            <a:endParaRPr lang="en-US" dirty="0"/>
          </a:p>
        </p:txBody>
      </p:sp>
    </p:spTree>
    <p:extLst>
      <p:ext uri="{BB962C8B-B14F-4D97-AF65-F5344CB8AC3E}">
        <p14:creationId xmlns:p14="http://schemas.microsoft.com/office/powerpoint/2010/main" val="2349005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Addressing DEI at MSU</a:t>
            </a:r>
          </a:p>
        </p:txBody>
      </p:sp>
      <p:sp>
        <p:nvSpPr>
          <p:cNvPr id="3" name="Content Placeholder 2"/>
          <p:cNvSpPr>
            <a:spLocks noGrp="1"/>
          </p:cNvSpPr>
          <p:nvPr>
            <p:ph idx="1"/>
          </p:nvPr>
        </p:nvSpPr>
        <p:spPr/>
        <p:txBody>
          <a:bodyPr/>
          <a:lstStyle/>
          <a:p>
            <a:r>
              <a:rPr lang="en-US" dirty="0"/>
              <a:t>Diversity at MSU: Annual Student and Workforce Data Report – </a:t>
            </a:r>
            <a:r>
              <a:rPr lang="en-US" dirty="0">
                <a:hlinkClick r:id="rId2"/>
              </a:rPr>
              <a:t>www.inclusion.msu.edu/about/annual-report/2016-17</a:t>
            </a:r>
            <a:endParaRPr lang="en-US" dirty="0"/>
          </a:p>
          <a:p>
            <a:endParaRPr lang="en-US" dirty="0"/>
          </a:p>
          <a:p>
            <a:endParaRPr lang="en-US" dirty="0"/>
          </a:p>
        </p:txBody>
      </p:sp>
    </p:spTree>
    <p:extLst>
      <p:ext uri="{BB962C8B-B14F-4D97-AF65-F5344CB8AC3E}">
        <p14:creationId xmlns:p14="http://schemas.microsoft.com/office/powerpoint/2010/main" val="3007701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35" y="745266"/>
            <a:ext cx="8796130" cy="480233"/>
          </a:xfrm>
        </p:spPr>
        <p:txBody>
          <a:bodyPr>
            <a:normAutofit fontScale="90000"/>
          </a:bodyPr>
          <a:lstStyle/>
          <a:p>
            <a:pPr algn="ctr"/>
            <a:r>
              <a:rPr lang="en-US" dirty="0"/>
              <a:t>Office for Inclusion &amp; Intercultural Initiatives (I3)</a:t>
            </a:r>
          </a:p>
        </p:txBody>
      </p:sp>
      <p:sp>
        <p:nvSpPr>
          <p:cNvPr id="3" name="Content Placeholder 2"/>
          <p:cNvSpPr>
            <a:spLocks noGrp="1"/>
          </p:cNvSpPr>
          <p:nvPr>
            <p:ph idx="1"/>
          </p:nvPr>
        </p:nvSpPr>
        <p:spPr>
          <a:xfrm>
            <a:off x="524312" y="1954635"/>
            <a:ext cx="8229600" cy="4280585"/>
          </a:xfrm>
        </p:spPr>
        <p:txBody>
          <a:bodyPr/>
          <a:lstStyle/>
          <a:p>
            <a:r>
              <a:rPr lang="en-US" sz="2400" dirty="0"/>
              <a:t>MSU’s core values includes inclusion and I3 is the institutional focal point for promoting inclusion, diversity, and equity at MSU</a:t>
            </a:r>
          </a:p>
          <a:p>
            <a:r>
              <a:rPr lang="en-US" sz="2400" dirty="0"/>
              <a:t>I3 leads and provides support for units and the campus community on diversity, equity and inclusion (DEI) strategies to </a:t>
            </a:r>
            <a:r>
              <a:rPr lang="en-US" sz="2400" i="1" dirty="0"/>
              <a:t>advance a culture of inclusion</a:t>
            </a:r>
          </a:p>
          <a:p>
            <a:r>
              <a:rPr lang="en-US" sz="2400" dirty="0"/>
              <a:t>I3 is also a gateway to the various programs and resources that address and support diversity, equity and inclusion at MSU</a:t>
            </a:r>
          </a:p>
          <a:p>
            <a:pPr lvl="1"/>
            <a:endParaRPr lang="en-US" dirty="0"/>
          </a:p>
          <a:p>
            <a:endParaRPr lang="en-US" dirty="0"/>
          </a:p>
          <a:p>
            <a:endParaRPr lang="en-US" dirty="0"/>
          </a:p>
        </p:txBody>
      </p:sp>
    </p:spTree>
    <p:extLst>
      <p:ext uri="{BB962C8B-B14F-4D97-AF65-F5344CB8AC3E}">
        <p14:creationId xmlns:p14="http://schemas.microsoft.com/office/powerpoint/2010/main" val="1486559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versity at MSU 2016-2017 Student and Workforce Data Report"/>
          <p:cNvPicPr>
            <a:picLocks noChangeAspect="1"/>
          </p:cNvPicPr>
          <p:nvPr/>
        </p:nvPicPr>
        <p:blipFill>
          <a:blip r:embed="rId2"/>
          <a:stretch>
            <a:fillRect/>
          </a:stretch>
        </p:blipFill>
        <p:spPr>
          <a:xfrm>
            <a:off x="2638425" y="1028343"/>
            <a:ext cx="3619500" cy="4905732"/>
          </a:xfrm>
          <a:prstGeom prst="rect">
            <a:avLst/>
          </a:prstGeom>
        </p:spPr>
      </p:pic>
    </p:spTree>
    <p:extLst>
      <p:ext uri="{BB962C8B-B14F-4D97-AF65-F5344CB8AC3E}">
        <p14:creationId xmlns:p14="http://schemas.microsoft.com/office/powerpoint/2010/main" val="3889653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8489"/>
            <a:ext cx="8229600" cy="480233"/>
          </a:xfrm>
        </p:spPr>
        <p:txBody>
          <a:bodyPr>
            <a:normAutofit fontScale="90000"/>
          </a:bodyPr>
          <a:lstStyle/>
          <a:p>
            <a:pPr algn="ctr"/>
            <a:r>
              <a:rPr lang="en-US" dirty="0"/>
              <a:t>Addressing DEI at MSU</a:t>
            </a:r>
            <a:br>
              <a:rPr lang="en-US" dirty="0"/>
            </a:br>
            <a:endParaRPr lang="en-US" dirty="0"/>
          </a:p>
        </p:txBody>
      </p:sp>
      <p:sp>
        <p:nvSpPr>
          <p:cNvPr id="3" name="Content Placeholder 2"/>
          <p:cNvSpPr>
            <a:spLocks noGrp="1"/>
          </p:cNvSpPr>
          <p:nvPr>
            <p:ph idx="1"/>
          </p:nvPr>
        </p:nvSpPr>
        <p:spPr>
          <a:xfrm>
            <a:off x="457200" y="1733550"/>
            <a:ext cx="8229600" cy="4392613"/>
          </a:xfrm>
        </p:spPr>
        <p:txBody>
          <a:bodyPr/>
          <a:lstStyle/>
          <a:p>
            <a:r>
              <a:rPr lang="en-US" dirty="0"/>
              <a:t>Deans, Directors, Chair Memorandum from Provost June Youatt, June, 18, 2018</a:t>
            </a:r>
          </a:p>
          <a:p>
            <a:pPr lvl="1"/>
            <a:r>
              <a:rPr lang="en-US" dirty="0"/>
              <a:t>Framework and Action on Inclusiveness and Responsiveness – Focus Areas</a:t>
            </a:r>
          </a:p>
          <a:p>
            <a:pPr lvl="2"/>
            <a:r>
              <a:rPr lang="en-US" dirty="0"/>
              <a:t>Leadership</a:t>
            </a:r>
          </a:p>
          <a:p>
            <a:pPr lvl="2"/>
            <a:r>
              <a:rPr lang="en-US" dirty="0"/>
              <a:t>Access, Retention, Advancement (applicable to faculty, staff, and undergraduate and graduate students)</a:t>
            </a:r>
          </a:p>
          <a:p>
            <a:pPr lvl="2"/>
            <a:r>
              <a:rPr lang="en-US" dirty="0"/>
              <a:t>Research</a:t>
            </a:r>
          </a:p>
          <a:p>
            <a:pPr lvl="2"/>
            <a:r>
              <a:rPr lang="en-US" dirty="0"/>
              <a:t>Curriculum (formal and informal)</a:t>
            </a:r>
          </a:p>
          <a:p>
            <a:pPr lvl="2"/>
            <a:r>
              <a:rPr lang="en-US" dirty="0"/>
              <a:t>Campus Climate</a:t>
            </a:r>
          </a:p>
          <a:p>
            <a:pPr lvl="2"/>
            <a:r>
              <a:rPr lang="en-US" dirty="0"/>
              <a:t>External Engagement</a:t>
            </a:r>
          </a:p>
        </p:txBody>
      </p:sp>
    </p:spTree>
    <p:extLst>
      <p:ext uri="{BB962C8B-B14F-4D97-AF65-F5344CB8AC3E}">
        <p14:creationId xmlns:p14="http://schemas.microsoft.com/office/powerpoint/2010/main" val="3723415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8489"/>
            <a:ext cx="8229600" cy="480233"/>
          </a:xfrm>
        </p:spPr>
        <p:txBody>
          <a:bodyPr>
            <a:normAutofit fontScale="90000"/>
          </a:bodyPr>
          <a:lstStyle/>
          <a:p>
            <a:pPr algn="ctr"/>
            <a:r>
              <a:rPr lang="en-US" dirty="0"/>
              <a:t>Addressing DEI at MSU</a:t>
            </a:r>
            <a:br>
              <a:rPr lang="en-US" dirty="0"/>
            </a:br>
            <a:endParaRPr lang="en-US" dirty="0"/>
          </a:p>
        </p:txBody>
      </p:sp>
      <p:sp>
        <p:nvSpPr>
          <p:cNvPr id="3" name="Content Placeholder 2"/>
          <p:cNvSpPr>
            <a:spLocks noGrp="1"/>
          </p:cNvSpPr>
          <p:nvPr>
            <p:ph idx="1"/>
          </p:nvPr>
        </p:nvSpPr>
        <p:spPr>
          <a:xfrm>
            <a:off x="457200" y="1733550"/>
            <a:ext cx="8229600" cy="4392613"/>
          </a:xfrm>
        </p:spPr>
        <p:txBody>
          <a:bodyPr/>
          <a:lstStyle/>
          <a:p>
            <a:r>
              <a:rPr lang="en-US" dirty="0"/>
              <a:t>April 18, 2019 AAN Leadership Conversation </a:t>
            </a:r>
          </a:p>
          <a:p>
            <a:pPr lvl="1"/>
            <a:r>
              <a:rPr lang="en-US" dirty="0"/>
              <a:t>Leading with Purpose, Courage and Vision: A Conversation on the Future of Diversity, Equity, and Inclusion t MSU</a:t>
            </a:r>
          </a:p>
          <a:p>
            <a:pPr lvl="1"/>
            <a:r>
              <a:rPr lang="en-US" dirty="0"/>
              <a:t>Conversations on DEI in higher ed &amp; MSU</a:t>
            </a:r>
          </a:p>
          <a:p>
            <a:pPr lvl="1"/>
            <a:r>
              <a:rPr lang="en-US" dirty="0"/>
              <a:t>Revisited the proposed DEI focus areas</a:t>
            </a:r>
          </a:p>
          <a:p>
            <a:pPr lvl="1"/>
            <a:r>
              <a:rPr lang="en-US" dirty="0"/>
              <a:t>Talks by 5 key administrative unit leaders (academic and administrative services)</a:t>
            </a:r>
          </a:p>
          <a:p>
            <a:pPr lvl="1"/>
            <a:r>
              <a:rPr lang="en-US" dirty="0"/>
              <a:t>Table Discussions on Framework &amp; next steps</a:t>
            </a:r>
          </a:p>
        </p:txBody>
      </p:sp>
    </p:spTree>
    <p:extLst>
      <p:ext uri="{BB962C8B-B14F-4D97-AF65-F5344CB8AC3E}">
        <p14:creationId xmlns:p14="http://schemas.microsoft.com/office/powerpoint/2010/main" val="163186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8489"/>
            <a:ext cx="8229600" cy="480233"/>
          </a:xfrm>
        </p:spPr>
        <p:txBody>
          <a:bodyPr>
            <a:normAutofit fontScale="90000"/>
          </a:bodyPr>
          <a:lstStyle/>
          <a:p>
            <a:pPr algn="ctr"/>
            <a:r>
              <a:rPr lang="en-US" dirty="0"/>
              <a:t>Addressing DEI at MSU</a:t>
            </a:r>
            <a:br>
              <a:rPr lang="en-US" dirty="0"/>
            </a:br>
            <a:endParaRPr lang="en-US" dirty="0"/>
          </a:p>
        </p:txBody>
      </p:sp>
      <p:sp>
        <p:nvSpPr>
          <p:cNvPr id="3" name="Content Placeholder 2"/>
          <p:cNvSpPr>
            <a:spLocks noGrp="1"/>
          </p:cNvSpPr>
          <p:nvPr>
            <p:ph idx="1"/>
          </p:nvPr>
        </p:nvSpPr>
        <p:spPr>
          <a:xfrm>
            <a:off x="457200" y="1733550"/>
            <a:ext cx="8229600" cy="4392613"/>
          </a:xfrm>
        </p:spPr>
        <p:txBody>
          <a:bodyPr/>
          <a:lstStyle/>
          <a:p>
            <a:endParaRPr lang="en-US" dirty="0"/>
          </a:p>
          <a:p>
            <a:endParaRPr lang="en-US" dirty="0"/>
          </a:p>
          <a:p>
            <a:r>
              <a:rPr lang="en-US" dirty="0"/>
              <a:t>President Stanley has indicated that diversity and a campus-wide diversity plan is a priority for MSU</a:t>
            </a:r>
          </a:p>
        </p:txBody>
      </p:sp>
    </p:spTree>
    <p:extLst>
      <p:ext uri="{BB962C8B-B14F-4D97-AF65-F5344CB8AC3E}">
        <p14:creationId xmlns:p14="http://schemas.microsoft.com/office/powerpoint/2010/main" val="382655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9073"/>
            <a:ext cx="8229600" cy="480233"/>
          </a:xfrm>
        </p:spPr>
        <p:txBody>
          <a:bodyPr>
            <a:normAutofit fontScale="90000"/>
          </a:bodyPr>
          <a:lstStyle/>
          <a:p>
            <a:pPr algn="ctr"/>
            <a:r>
              <a:rPr lang="en-US" dirty="0"/>
              <a:t>MSU Going Forward</a:t>
            </a:r>
          </a:p>
        </p:txBody>
      </p:sp>
      <p:sp>
        <p:nvSpPr>
          <p:cNvPr id="3" name="Content Placeholder 2"/>
          <p:cNvSpPr>
            <a:spLocks noGrp="1"/>
          </p:cNvSpPr>
          <p:nvPr>
            <p:ph idx="1"/>
          </p:nvPr>
        </p:nvSpPr>
        <p:spPr>
          <a:xfrm>
            <a:off x="457200" y="1532468"/>
            <a:ext cx="8229600" cy="4593696"/>
          </a:xfrm>
        </p:spPr>
        <p:txBody>
          <a:bodyPr/>
          <a:lstStyle/>
          <a:p>
            <a:r>
              <a:rPr lang="en-US" dirty="0"/>
              <a:t>Framework for furthering inclusiveness at MSU</a:t>
            </a:r>
          </a:p>
          <a:p>
            <a:pPr lvl="1"/>
            <a:r>
              <a:rPr lang="en-US" dirty="0"/>
              <a:t>Focus areas that build on the ongoing work for DEI</a:t>
            </a:r>
          </a:p>
          <a:p>
            <a:pPr lvl="1"/>
            <a:r>
              <a:rPr lang="en-US" dirty="0"/>
              <a:t>Alignment of efforts with MSU’s core values: and MSU’s strategic imperatives</a:t>
            </a:r>
          </a:p>
          <a:p>
            <a:pPr lvl="1"/>
            <a:r>
              <a:rPr lang="en-US" dirty="0"/>
              <a:t>An integration model that does not diminish the role or responsibility of units (academic and support) to innovate and lead DEI initiatives that address systemic challenges to advancing a culture of inclusion at MSU</a:t>
            </a:r>
          </a:p>
          <a:p>
            <a:pPr lvl="1"/>
            <a:endParaRPr lang="en-US" dirty="0"/>
          </a:p>
          <a:p>
            <a:pPr lvl="2"/>
            <a:endParaRPr lang="en-US" dirty="0"/>
          </a:p>
        </p:txBody>
      </p:sp>
    </p:spTree>
    <p:extLst>
      <p:ext uri="{BB962C8B-B14F-4D97-AF65-F5344CB8AC3E}">
        <p14:creationId xmlns:p14="http://schemas.microsoft.com/office/powerpoint/2010/main" val="2252735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3" y="806246"/>
            <a:ext cx="8229600" cy="480233"/>
          </a:xfrm>
        </p:spPr>
        <p:txBody>
          <a:bodyPr>
            <a:normAutofit fontScale="90000"/>
          </a:bodyPr>
          <a:lstStyle/>
          <a:p>
            <a:pPr algn="ctr"/>
            <a:r>
              <a:rPr lang="en-US" dirty="0"/>
              <a:t>MSU Going Forward</a:t>
            </a:r>
          </a:p>
        </p:txBody>
      </p:sp>
      <p:sp>
        <p:nvSpPr>
          <p:cNvPr id="3" name="Content Placeholder 2"/>
          <p:cNvSpPr>
            <a:spLocks noGrp="1"/>
          </p:cNvSpPr>
          <p:nvPr>
            <p:ph idx="1"/>
          </p:nvPr>
        </p:nvSpPr>
        <p:spPr>
          <a:xfrm>
            <a:off x="457200" y="1574800"/>
            <a:ext cx="8229600" cy="4551363"/>
          </a:xfrm>
        </p:spPr>
        <p:txBody>
          <a:bodyPr/>
          <a:lstStyle/>
          <a:p>
            <a:r>
              <a:rPr lang="en-US" dirty="0"/>
              <a:t>Institutional focus areas for units</a:t>
            </a:r>
          </a:p>
          <a:p>
            <a:pPr lvl="1"/>
            <a:r>
              <a:rPr lang="en-US" dirty="0"/>
              <a:t>Leadership</a:t>
            </a:r>
          </a:p>
          <a:p>
            <a:pPr lvl="1"/>
            <a:r>
              <a:rPr lang="en-US" i="1" dirty="0"/>
              <a:t>Establishing and maintaining a priority for setting the tone for communicating the institutional commitment to inclusiveness, building organizational capacity, attracting, and/or committing the resources to create change and holding the community accountable for adoption of initiatives that allow MSU to anticipate and address the challenges of inclusiveness in the 21</a:t>
            </a:r>
            <a:r>
              <a:rPr lang="en-US" i="1" baseline="30000" dirty="0"/>
              <a:t>st</a:t>
            </a:r>
            <a:r>
              <a:rPr lang="en-US" i="1" dirty="0"/>
              <a:t> century and beyond.</a:t>
            </a:r>
          </a:p>
          <a:p>
            <a:pPr marL="914400" lvl="2" indent="0">
              <a:buNone/>
            </a:pPr>
            <a:endParaRPr lang="en-US" dirty="0"/>
          </a:p>
          <a:p>
            <a:pPr lvl="1"/>
            <a:endParaRPr lang="en-US" dirty="0"/>
          </a:p>
        </p:txBody>
      </p:sp>
    </p:spTree>
    <p:extLst>
      <p:ext uri="{BB962C8B-B14F-4D97-AF65-F5344CB8AC3E}">
        <p14:creationId xmlns:p14="http://schemas.microsoft.com/office/powerpoint/2010/main" val="1040689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3" y="627281"/>
            <a:ext cx="8229600" cy="480233"/>
          </a:xfrm>
        </p:spPr>
        <p:txBody>
          <a:bodyPr>
            <a:normAutofit fontScale="90000"/>
          </a:bodyPr>
          <a:lstStyle/>
          <a:p>
            <a:pPr algn="ctr"/>
            <a:r>
              <a:rPr lang="en-US" dirty="0"/>
              <a:t>MSU Going Forward</a:t>
            </a:r>
          </a:p>
        </p:txBody>
      </p:sp>
      <p:sp>
        <p:nvSpPr>
          <p:cNvPr id="3" name="Content Placeholder 2"/>
          <p:cNvSpPr>
            <a:spLocks noGrp="1"/>
          </p:cNvSpPr>
          <p:nvPr>
            <p:ph idx="1"/>
          </p:nvPr>
        </p:nvSpPr>
        <p:spPr>
          <a:xfrm>
            <a:off x="457200" y="1185239"/>
            <a:ext cx="8229600" cy="4805363"/>
          </a:xfrm>
        </p:spPr>
        <p:txBody>
          <a:bodyPr/>
          <a:lstStyle/>
          <a:p>
            <a:r>
              <a:rPr lang="en-US" dirty="0"/>
              <a:t>Institutional focus areas for units</a:t>
            </a:r>
          </a:p>
          <a:p>
            <a:pPr lvl="1"/>
            <a:r>
              <a:rPr lang="en-US" dirty="0"/>
              <a:t>Leadership</a:t>
            </a:r>
          </a:p>
          <a:p>
            <a:pPr lvl="1"/>
            <a:r>
              <a:rPr lang="en-US" sz="1800" dirty="0"/>
              <a:t>Targets: (examples)</a:t>
            </a:r>
          </a:p>
          <a:p>
            <a:pPr lvl="1"/>
            <a:r>
              <a:rPr lang="en-US" sz="1800" dirty="0"/>
              <a:t>Demonstrate support and leadership for addressing the SIX focus areas</a:t>
            </a:r>
          </a:p>
          <a:p>
            <a:pPr lvl="1"/>
            <a:r>
              <a:rPr lang="en-US" sz="1800" dirty="0"/>
              <a:t>Implement a results driven plan for diversifying supervisors, managers, and administrators within the unit</a:t>
            </a:r>
          </a:p>
          <a:p>
            <a:pPr lvl="1"/>
            <a:r>
              <a:rPr lang="en-US" sz="1800" dirty="0"/>
              <a:t>Compose search/interview committees that are broadly representative and knowledgeable of MSU’s inclusion objectives</a:t>
            </a:r>
          </a:p>
          <a:p>
            <a:pPr lvl="1"/>
            <a:r>
              <a:rPr lang="en-US" sz="1800" dirty="0"/>
              <a:t>Cultivate diverse management teams at all levels of the university, administrative advisory levels</a:t>
            </a:r>
          </a:p>
          <a:p>
            <a:pPr lvl="1"/>
            <a:r>
              <a:rPr lang="en-US" sz="1800" dirty="0"/>
              <a:t>Have diverse representation in strategic planning efforts, committees and other unit governing or management entities</a:t>
            </a:r>
          </a:p>
          <a:p>
            <a:pPr lvl="1"/>
            <a:r>
              <a:rPr lang="en-US" sz="1800" dirty="0"/>
              <a:t>Encourage participation of and appoint persons from diverse groups to university-wide committees, task forces, and governing bodies</a:t>
            </a:r>
          </a:p>
          <a:p>
            <a:pPr lvl="2"/>
            <a:endParaRPr lang="en-US" dirty="0"/>
          </a:p>
          <a:p>
            <a:pPr lvl="1"/>
            <a:endParaRPr lang="en-US" dirty="0"/>
          </a:p>
        </p:txBody>
      </p:sp>
    </p:spTree>
    <p:extLst>
      <p:ext uri="{BB962C8B-B14F-4D97-AF65-F5344CB8AC3E}">
        <p14:creationId xmlns:p14="http://schemas.microsoft.com/office/powerpoint/2010/main" val="2443305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2119"/>
            <a:ext cx="8229600" cy="1105646"/>
          </a:xfrm>
        </p:spPr>
        <p:txBody>
          <a:bodyPr>
            <a:normAutofit fontScale="90000"/>
          </a:bodyPr>
          <a:lstStyle/>
          <a:p>
            <a:pPr algn="ctr"/>
            <a:r>
              <a:rPr lang="en-US" b="1" dirty="0"/>
              <a:t>Inclusive Leadership</a:t>
            </a:r>
            <a:r>
              <a:rPr lang="en-US" dirty="0"/>
              <a:t>: </a:t>
            </a:r>
            <a:br>
              <a:rPr lang="en-US" dirty="0"/>
            </a:br>
            <a:r>
              <a:rPr lang="en-US" sz="3100" dirty="0"/>
              <a:t>Critical for high performance</a:t>
            </a:r>
          </a:p>
        </p:txBody>
      </p:sp>
      <p:sp>
        <p:nvSpPr>
          <p:cNvPr id="3" name="Content Placeholder 2"/>
          <p:cNvSpPr>
            <a:spLocks noGrp="1"/>
          </p:cNvSpPr>
          <p:nvPr>
            <p:ph idx="1"/>
          </p:nvPr>
        </p:nvSpPr>
        <p:spPr>
          <a:xfrm>
            <a:off x="268941" y="2177677"/>
            <a:ext cx="8650941" cy="4676588"/>
          </a:xfrm>
        </p:spPr>
        <p:txBody>
          <a:bodyPr/>
          <a:lstStyle/>
          <a:p>
            <a:pPr>
              <a:buFont typeface="Arial"/>
              <a:buChar char="•"/>
            </a:pPr>
            <a:r>
              <a:rPr lang="en-US" sz="2800" dirty="0"/>
              <a:t>Many units focus on attracting a diverse workforce, but then struggle with retaining the right talent. </a:t>
            </a:r>
          </a:p>
          <a:p>
            <a:pPr>
              <a:buFont typeface="Arial"/>
              <a:buChar char="•"/>
            </a:pPr>
            <a:r>
              <a:rPr lang="en-US" sz="2800" dirty="0"/>
              <a:t>Research suggests: </a:t>
            </a:r>
          </a:p>
          <a:p>
            <a:pPr lvl="1"/>
            <a:r>
              <a:rPr lang="en-US" sz="2400" dirty="0"/>
              <a:t>the answer lies in not only policies and procedures that support an inclusive work environment, </a:t>
            </a:r>
          </a:p>
          <a:p>
            <a:pPr lvl="1" indent="0">
              <a:buNone/>
            </a:pPr>
            <a:r>
              <a:rPr lang="en-US" sz="2400" dirty="0"/>
              <a:t>but also</a:t>
            </a:r>
          </a:p>
          <a:p>
            <a:pPr lvl="1"/>
            <a:r>
              <a:rPr lang="en-US" sz="2400" dirty="0"/>
              <a:t> in the mindset of leaders in creating a culture that is inclusive.</a:t>
            </a:r>
          </a:p>
        </p:txBody>
      </p:sp>
    </p:spTree>
    <p:extLst>
      <p:ext uri="{BB962C8B-B14F-4D97-AF65-F5344CB8AC3E}">
        <p14:creationId xmlns:p14="http://schemas.microsoft.com/office/powerpoint/2010/main" val="1917397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03" y="248575"/>
            <a:ext cx="8567077" cy="1695635"/>
          </a:xfrm>
        </p:spPr>
        <p:txBody>
          <a:bodyPr>
            <a:normAutofit/>
          </a:bodyPr>
          <a:lstStyle/>
          <a:p>
            <a:pPr algn="ctr">
              <a:tabLst>
                <a:tab pos="53975" algn="l"/>
              </a:tabLst>
            </a:pPr>
            <a:br>
              <a:rPr lang="en-US" dirty="0"/>
            </a:br>
            <a:r>
              <a:rPr lang="en-US" sz="3200" dirty="0"/>
              <a:t>Creating a culture of high performance </a:t>
            </a:r>
            <a:br>
              <a:rPr lang="en-US" sz="3200" dirty="0"/>
            </a:br>
            <a:r>
              <a:rPr lang="en-US" sz="3200" dirty="0"/>
              <a:t>using inclusion as the focal tool  </a:t>
            </a:r>
          </a:p>
        </p:txBody>
      </p:sp>
      <p:sp>
        <p:nvSpPr>
          <p:cNvPr id="3" name="Content Placeholder 2"/>
          <p:cNvSpPr>
            <a:spLocks noGrp="1"/>
          </p:cNvSpPr>
          <p:nvPr>
            <p:ph idx="1"/>
          </p:nvPr>
        </p:nvSpPr>
        <p:spPr>
          <a:xfrm>
            <a:off x="378803" y="1961965"/>
            <a:ext cx="8567077" cy="4477863"/>
          </a:xfrm>
        </p:spPr>
        <p:txBody>
          <a:bodyPr>
            <a:normAutofit/>
          </a:bodyPr>
          <a:lstStyle/>
          <a:p>
            <a:pPr marL="0" indent="0">
              <a:buNone/>
            </a:pPr>
            <a:r>
              <a:rPr lang="en-US" b="1" dirty="0"/>
              <a:t>Inclusive leadership development – Key Skills</a:t>
            </a:r>
          </a:p>
          <a:p>
            <a:pPr marL="0" indent="0">
              <a:buNone/>
            </a:pPr>
            <a:endParaRPr lang="en-US" b="1" dirty="0"/>
          </a:p>
          <a:p>
            <a:r>
              <a:rPr lang="en-US" sz="2400" b="1" dirty="0"/>
              <a:t>Cultural due diligence</a:t>
            </a:r>
            <a:endParaRPr lang="en-US" sz="2400" dirty="0"/>
          </a:p>
          <a:p>
            <a:endParaRPr lang="en-US" sz="2400" dirty="0"/>
          </a:p>
          <a:p>
            <a:r>
              <a:rPr lang="en-US" sz="2400" b="1" dirty="0"/>
              <a:t>Ability to switch styles</a:t>
            </a:r>
          </a:p>
          <a:p>
            <a:endParaRPr lang="en-US" sz="2400" b="1" dirty="0"/>
          </a:p>
          <a:p>
            <a:r>
              <a:rPr lang="en-US" sz="2400" b="1" dirty="0"/>
              <a:t>Cultural dialogue</a:t>
            </a:r>
            <a:endParaRPr lang="en-US" sz="2400" dirty="0"/>
          </a:p>
          <a:p>
            <a:endParaRPr lang="en-US" sz="2400" b="1" dirty="0"/>
          </a:p>
          <a:p>
            <a:r>
              <a:rPr lang="en-US" sz="2400" b="1" dirty="0"/>
              <a:t>Cultural mentoring</a:t>
            </a:r>
            <a:endParaRPr lang="en-US" sz="2400" dirty="0"/>
          </a:p>
          <a:p>
            <a:endParaRPr lang="en-US" sz="2400" dirty="0"/>
          </a:p>
          <a:p>
            <a:endParaRPr lang="en-US" dirty="0"/>
          </a:p>
          <a:p>
            <a:endParaRPr lang="en-US" dirty="0"/>
          </a:p>
          <a:p>
            <a:endParaRPr lang="en-US" dirty="0"/>
          </a:p>
        </p:txBody>
      </p:sp>
    </p:spTree>
    <p:extLst>
      <p:ext uri="{BB962C8B-B14F-4D97-AF65-F5344CB8AC3E}">
        <p14:creationId xmlns:p14="http://schemas.microsoft.com/office/powerpoint/2010/main" val="1388383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7059"/>
            <a:ext cx="8229600" cy="853141"/>
          </a:xfrm>
        </p:spPr>
        <p:txBody>
          <a:bodyPr>
            <a:normAutofit fontScale="90000"/>
          </a:bodyPr>
          <a:lstStyle/>
          <a:p>
            <a:pPr algn="ctr"/>
            <a:r>
              <a:rPr lang="en-US" b="1" dirty="0"/>
              <a:t>Inclusive Leadership</a:t>
            </a:r>
            <a:r>
              <a:rPr lang="en-US" dirty="0"/>
              <a:t>: </a:t>
            </a:r>
            <a:br>
              <a:rPr lang="en-US" sz="3200" dirty="0"/>
            </a:br>
            <a:r>
              <a:rPr lang="en-US" sz="3100" dirty="0"/>
              <a:t>Critical for high performance</a:t>
            </a:r>
          </a:p>
        </p:txBody>
      </p:sp>
      <p:sp>
        <p:nvSpPr>
          <p:cNvPr id="3" name="Content Placeholder 2"/>
          <p:cNvSpPr>
            <a:spLocks noGrp="1"/>
          </p:cNvSpPr>
          <p:nvPr>
            <p:ph idx="1"/>
          </p:nvPr>
        </p:nvSpPr>
        <p:spPr>
          <a:xfrm>
            <a:off x="283881" y="1957293"/>
            <a:ext cx="8665883" cy="4512236"/>
          </a:xfrm>
        </p:spPr>
        <p:txBody>
          <a:bodyPr/>
          <a:lstStyle/>
          <a:p>
            <a:pPr marL="0" indent="0">
              <a:buNone/>
            </a:pPr>
            <a:r>
              <a:rPr lang="en-US" sz="2800" dirty="0"/>
              <a:t>Inclusive Leader (working definition)</a:t>
            </a:r>
          </a:p>
          <a:p>
            <a:pPr>
              <a:buFont typeface="Arial"/>
              <a:buChar char="•"/>
            </a:pPr>
            <a:r>
              <a:rPr lang="en-US" sz="2800" dirty="0"/>
              <a:t>Inclusive leaders understand that strong responsive organizations encourage the participation of everyone in its community by recognizing the value of multiple perspectives, successfully tapping into the skills and talents, and striving to create socially just environments.</a:t>
            </a:r>
          </a:p>
          <a:p>
            <a:pPr marL="3657600" lvl="8" indent="0">
              <a:buNone/>
            </a:pPr>
            <a:endParaRPr lang="en-US" dirty="0"/>
          </a:p>
          <a:p>
            <a:pPr marL="3657600" lvl="8" indent="0">
              <a:buNone/>
            </a:pPr>
            <a:r>
              <a:rPr lang="en-US" dirty="0" err="1"/>
              <a:t>CampusWomen</a:t>
            </a:r>
            <a:r>
              <a:rPr lang="en-US" dirty="0"/>
              <a:t> Lead 2009</a:t>
            </a:r>
          </a:p>
          <a:p>
            <a:pPr>
              <a:buFont typeface="Arial"/>
              <a:buChar char="•"/>
            </a:pPr>
            <a:endParaRPr lang="en-US" dirty="0"/>
          </a:p>
        </p:txBody>
      </p:sp>
    </p:spTree>
    <p:extLst>
      <p:ext uri="{BB962C8B-B14F-4D97-AF65-F5344CB8AC3E}">
        <p14:creationId xmlns:p14="http://schemas.microsoft.com/office/powerpoint/2010/main" val="790884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64" y="896268"/>
            <a:ext cx="8736496" cy="480233"/>
          </a:xfrm>
        </p:spPr>
        <p:txBody>
          <a:bodyPr>
            <a:normAutofit fontScale="90000"/>
          </a:bodyPr>
          <a:lstStyle/>
          <a:p>
            <a:pPr algn="ctr"/>
            <a:r>
              <a:rPr lang="en-US" dirty="0"/>
              <a:t>Office for Inclusion &amp; Intercultural Initiatives (I3)</a:t>
            </a:r>
          </a:p>
        </p:txBody>
      </p:sp>
      <p:sp>
        <p:nvSpPr>
          <p:cNvPr id="3" name="Content Placeholder 2"/>
          <p:cNvSpPr>
            <a:spLocks noGrp="1"/>
          </p:cNvSpPr>
          <p:nvPr>
            <p:ph idx="1"/>
          </p:nvPr>
        </p:nvSpPr>
        <p:spPr>
          <a:xfrm>
            <a:off x="457200" y="2068057"/>
            <a:ext cx="8229600" cy="4206908"/>
          </a:xfrm>
        </p:spPr>
        <p:txBody>
          <a:bodyPr/>
          <a:lstStyle/>
          <a:p>
            <a:r>
              <a:rPr lang="en-US" dirty="0"/>
              <a:t>Areas of responsibility include:</a:t>
            </a:r>
          </a:p>
          <a:p>
            <a:pPr lvl="1"/>
            <a:r>
              <a:rPr lang="en-US" dirty="0"/>
              <a:t>Education and Development Programs</a:t>
            </a:r>
          </a:p>
          <a:p>
            <a:pPr lvl="1"/>
            <a:r>
              <a:rPr lang="en-US" dirty="0"/>
              <a:t>Community Outreach</a:t>
            </a:r>
          </a:p>
          <a:p>
            <a:pPr lvl="1"/>
            <a:r>
              <a:rPr lang="en-US" dirty="0"/>
              <a:t>Research, Assessment, &amp; Administration of </a:t>
            </a:r>
            <a:r>
              <a:rPr lang="en-US" i="1" dirty="0"/>
              <a:t>Creating Inclusive Excellence Grants</a:t>
            </a:r>
            <a:endParaRPr lang="en-US" dirty="0"/>
          </a:p>
          <a:p>
            <a:pPr lvl="1"/>
            <a:r>
              <a:rPr lang="en-US" dirty="0"/>
              <a:t>Diversity Research Network</a:t>
            </a:r>
          </a:p>
          <a:p>
            <a:pPr lvl="1"/>
            <a:r>
              <a:rPr lang="en-US" dirty="0"/>
              <a:t>Development of MSU’s Affirmative Action Program and monitors efforts to hire, promote, retain a diverse workforce</a:t>
            </a:r>
          </a:p>
        </p:txBody>
      </p:sp>
    </p:spTree>
    <p:extLst>
      <p:ext uri="{BB962C8B-B14F-4D97-AF65-F5344CB8AC3E}">
        <p14:creationId xmlns:p14="http://schemas.microsoft.com/office/powerpoint/2010/main" val="4015879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22" y="841322"/>
            <a:ext cx="8229600" cy="480233"/>
          </a:xfrm>
        </p:spPr>
        <p:txBody>
          <a:bodyPr>
            <a:normAutofit fontScale="90000"/>
          </a:bodyPr>
          <a:lstStyle/>
          <a:p>
            <a:pPr algn="ctr"/>
            <a:r>
              <a:rPr lang="en-US" dirty="0"/>
              <a:t>DEI Hot Button Issues: Higher Ed/MSU</a:t>
            </a:r>
          </a:p>
        </p:txBody>
      </p:sp>
      <p:sp>
        <p:nvSpPr>
          <p:cNvPr id="3" name="Content Placeholder 2"/>
          <p:cNvSpPr>
            <a:spLocks noGrp="1"/>
          </p:cNvSpPr>
          <p:nvPr>
            <p:ph idx="1"/>
          </p:nvPr>
        </p:nvSpPr>
        <p:spPr>
          <a:xfrm>
            <a:off x="352696" y="1731945"/>
            <a:ext cx="8467453" cy="4592889"/>
          </a:xfrm>
        </p:spPr>
        <p:txBody>
          <a:bodyPr/>
          <a:lstStyle/>
          <a:p>
            <a:r>
              <a:rPr lang="en-US" b="1" dirty="0"/>
              <a:t>TOP FIVE</a:t>
            </a:r>
          </a:p>
          <a:p>
            <a:pPr lvl="1"/>
            <a:r>
              <a:rPr lang="en-US" sz="2000" dirty="0"/>
              <a:t>Student Success (US born and international students)</a:t>
            </a:r>
          </a:p>
          <a:p>
            <a:pPr lvl="1"/>
            <a:r>
              <a:rPr lang="en-US" sz="2000" dirty="0"/>
              <a:t>Recruiting, retaining, advancing diverse faculty and staff (decline in the number of African American faculty at MSU)</a:t>
            </a:r>
          </a:p>
          <a:p>
            <a:pPr lvl="1"/>
            <a:r>
              <a:rPr lang="en-US" sz="2000" dirty="0"/>
              <a:t>Campus Climate for students from different cultural backgrounds and experiences</a:t>
            </a:r>
          </a:p>
          <a:p>
            <a:pPr lvl="1"/>
            <a:r>
              <a:rPr lang="en-US" sz="2000" dirty="0"/>
              <a:t>Work Environment for diverse faculty and staff</a:t>
            </a:r>
          </a:p>
          <a:p>
            <a:pPr lvl="1"/>
            <a:r>
              <a:rPr lang="en-US" sz="2000" dirty="0"/>
              <a:t>Broader societal tensions/conflicts (microcosm of society) – Campus culture (including RVSM, Freedom of Expression/First Amendment, academic freedom, federal and state regulatory environment (immigration, research and “foreign influence”</a:t>
            </a:r>
          </a:p>
          <a:p>
            <a:pPr lvl="1"/>
            <a:endParaRPr lang="en-US" dirty="0"/>
          </a:p>
        </p:txBody>
      </p:sp>
    </p:spTree>
    <p:extLst>
      <p:ext uri="{BB962C8B-B14F-4D97-AF65-F5344CB8AC3E}">
        <p14:creationId xmlns:p14="http://schemas.microsoft.com/office/powerpoint/2010/main" val="3073660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dirty="0"/>
              <a:t>THANK YOU!</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b="1" dirty="0"/>
              <a:t>Paulette Granberry Russell, J.D.</a:t>
            </a:r>
          </a:p>
          <a:p>
            <a:pPr marL="0" indent="0" algn="ctr">
              <a:buNone/>
            </a:pPr>
            <a:r>
              <a:rPr lang="en-US" b="1" dirty="0"/>
              <a:t>Office for Inclusion &amp; Intercultural Initiatives</a:t>
            </a:r>
          </a:p>
          <a:p>
            <a:pPr marL="0" indent="0" algn="ctr">
              <a:buNone/>
            </a:pPr>
            <a:r>
              <a:rPr lang="en-US" b="1" dirty="0"/>
              <a:t>(517) 353-3924</a:t>
            </a:r>
          </a:p>
        </p:txBody>
      </p:sp>
    </p:spTree>
    <p:extLst>
      <p:ext uri="{BB962C8B-B14F-4D97-AF65-F5344CB8AC3E}">
        <p14:creationId xmlns:p14="http://schemas.microsoft.com/office/powerpoint/2010/main" val="3237266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F0E4E-C0C0-4413-8F1B-23BAA51D3C98}"/>
              </a:ext>
            </a:extLst>
          </p:cNvPr>
          <p:cNvSpPr>
            <a:spLocks noGrp="1"/>
          </p:cNvSpPr>
          <p:nvPr>
            <p:ph type="title"/>
          </p:nvPr>
        </p:nvSpPr>
        <p:spPr>
          <a:xfrm>
            <a:off x="457200" y="800575"/>
            <a:ext cx="8229600" cy="480233"/>
          </a:xfrm>
        </p:spPr>
        <p:txBody>
          <a:bodyPr>
            <a:normAutofit fontScale="90000"/>
          </a:bodyPr>
          <a:lstStyle/>
          <a:p>
            <a:pPr algn="ctr"/>
            <a:r>
              <a:rPr lang="en-US" dirty="0"/>
              <a:t>Education and Development</a:t>
            </a:r>
          </a:p>
        </p:txBody>
      </p:sp>
      <p:sp>
        <p:nvSpPr>
          <p:cNvPr id="4" name="Content Placeholder 3">
            <a:extLst>
              <a:ext uri="{FF2B5EF4-FFF2-40B4-BE49-F238E27FC236}">
                <a16:creationId xmlns:a16="http://schemas.microsoft.com/office/drawing/2014/main" id="{B38A0525-7CDB-45ED-B051-BCE26A7A9166}"/>
              </a:ext>
            </a:extLst>
          </p:cNvPr>
          <p:cNvSpPr>
            <a:spLocks noGrp="1"/>
          </p:cNvSpPr>
          <p:nvPr>
            <p:ph idx="1"/>
          </p:nvPr>
        </p:nvSpPr>
        <p:spPr>
          <a:xfrm>
            <a:off x="468086" y="1656897"/>
            <a:ext cx="8229600" cy="4580617"/>
          </a:xfrm>
        </p:spPr>
        <p:txBody>
          <a:bodyPr/>
          <a:lstStyle/>
          <a:p>
            <a:r>
              <a:rPr lang="en-US" dirty="0"/>
              <a:t>D&amp;I Workshops – small/large group presentations and other E&amp;D on:</a:t>
            </a:r>
          </a:p>
          <a:p>
            <a:r>
              <a:rPr lang="en-US" dirty="0"/>
              <a:t>Anti-bias and microaggressions, </a:t>
            </a:r>
          </a:p>
          <a:p>
            <a:r>
              <a:rPr lang="en-US" dirty="0"/>
              <a:t>Inclusive classrooms, </a:t>
            </a:r>
          </a:p>
          <a:p>
            <a:r>
              <a:rPr lang="en-US" dirty="0"/>
              <a:t>Inclusive leadership, </a:t>
            </a:r>
          </a:p>
          <a:p>
            <a:r>
              <a:rPr lang="en-US" dirty="0"/>
              <a:t>Building inclusive workplace, </a:t>
            </a:r>
          </a:p>
          <a:p>
            <a:r>
              <a:rPr lang="en-US" dirty="0"/>
              <a:t>Racial literacy and Preparing for the Next Encounter</a:t>
            </a:r>
          </a:p>
          <a:p>
            <a:r>
              <a:rPr lang="en-US" dirty="0"/>
              <a:t>Diversifying and Retaining </a:t>
            </a:r>
            <a:r>
              <a:rPr lang="en-US" dirty="0" err="1"/>
              <a:t>Faculty&amp;Staff</a:t>
            </a:r>
            <a:endParaRPr lang="en-US" dirty="0"/>
          </a:p>
        </p:txBody>
      </p:sp>
    </p:spTree>
    <p:extLst>
      <p:ext uri="{BB962C8B-B14F-4D97-AF65-F5344CB8AC3E}">
        <p14:creationId xmlns:p14="http://schemas.microsoft.com/office/powerpoint/2010/main" val="2353579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F0E4E-C0C0-4413-8F1B-23BAA51D3C98}"/>
              </a:ext>
            </a:extLst>
          </p:cNvPr>
          <p:cNvSpPr>
            <a:spLocks noGrp="1"/>
          </p:cNvSpPr>
          <p:nvPr>
            <p:ph type="title"/>
          </p:nvPr>
        </p:nvSpPr>
        <p:spPr>
          <a:xfrm>
            <a:off x="457200" y="800575"/>
            <a:ext cx="8229600" cy="480233"/>
          </a:xfrm>
        </p:spPr>
        <p:txBody>
          <a:bodyPr>
            <a:normAutofit fontScale="90000"/>
          </a:bodyPr>
          <a:lstStyle/>
          <a:p>
            <a:pPr algn="ctr"/>
            <a:r>
              <a:rPr lang="en-US" dirty="0"/>
              <a:t>Education and Development</a:t>
            </a:r>
            <a:br>
              <a:rPr lang="en-US" dirty="0"/>
            </a:br>
            <a:br>
              <a:rPr lang="en-US" dirty="0"/>
            </a:br>
            <a:r>
              <a:rPr lang="en-US" dirty="0"/>
              <a:t>MSU Dialogues: Race or Gender</a:t>
            </a:r>
            <a:br>
              <a:rPr lang="en-US" dirty="0"/>
            </a:br>
            <a:r>
              <a:rPr lang="en-US" dirty="0"/>
              <a:t>and</a:t>
            </a:r>
            <a:br>
              <a:rPr lang="en-US" dirty="0"/>
            </a:br>
            <a:r>
              <a:rPr lang="en-US" dirty="0"/>
              <a:t>MSU Dialogues for Educators</a:t>
            </a:r>
            <a:br>
              <a:rPr lang="en-US" dirty="0"/>
            </a:br>
            <a:br>
              <a:rPr lang="en-US" dirty="0"/>
            </a:br>
            <a:endParaRPr lang="en-US" dirty="0"/>
          </a:p>
        </p:txBody>
      </p:sp>
      <p:sp>
        <p:nvSpPr>
          <p:cNvPr id="3" name="Content Placeholder 2">
            <a:extLst>
              <a:ext uri="{FF2B5EF4-FFF2-40B4-BE49-F238E27FC236}">
                <a16:creationId xmlns:a16="http://schemas.microsoft.com/office/drawing/2014/main" id="{36856D80-032B-428D-B27A-5E5912D45B7E}"/>
              </a:ext>
            </a:extLst>
          </p:cNvPr>
          <p:cNvSpPr>
            <a:spLocks noGrp="1"/>
          </p:cNvSpPr>
          <p:nvPr>
            <p:ph idx="1"/>
          </p:nvPr>
        </p:nvSpPr>
        <p:spPr>
          <a:xfrm>
            <a:off x="457200" y="2466363"/>
            <a:ext cx="8229600" cy="3659800"/>
          </a:xfrm>
        </p:spPr>
        <p:txBody>
          <a:bodyPr/>
          <a:lstStyle/>
          <a:p>
            <a:endParaRPr lang="en-US" dirty="0">
              <a:hlinkClick r:id="rId2"/>
            </a:endParaRPr>
          </a:p>
          <a:p>
            <a:pPr marL="0" indent="0">
              <a:buNone/>
            </a:pPr>
            <a:endParaRPr lang="en-US" dirty="0">
              <a:hlinkClick r:id="rId2"/>
            </a:endParaRPr>
          </a:p>
          <a:p>
            <a:pPr marL="0" indent="0">
              <a:buNone/>
            </a:pPr>
            <a:endParaRPr lang="en-US" dirty="0">
              <a:hlinkClick r:id="rId2"/>
            </a:endParaRPr>
          </a:p>
          <a:p>
            <a:r>
              <a:rPr lang="en-US" dirty="0">
                <a:hlinkClick r:id="rId2"/>
              </a:rPr>
              <a:t>MSU Dialogues 2019</a:t>
            </a:r>
            <a:endParaRPr lang="en-US" dirty="0"/>
          </a:p>
        </p:txBody>
      </p:sp>
    </p:spTree>
    <p:extLst>
      <p:ext uri="{BB962C8B-B14F-4D97-AF65-F5344CB8AC3E}">
        <p14:creationId xmlns:p14="http://schemas.microsoft.com/office/powerpoint/2010/main" val="1243329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9EB42-B77A-4114-AD90-A8CDADD2F133}"/>
              </a:ext>
            </a:extLst>
          </p:cNvPr>
          <p:cNvSpPr>
            <a:spLocks noGrp="1"/>
          </p:cNvSpPr>
          <p:nvPr>
            <p:ph type="title"/>
          </p:nvPr>
        </p:nvSpPr>
        <p:spPr>
          <a:xfrm>
            <a:off x="457200" y="768373"/>
            <a:ext cx="8229600" cy="480233"/>
          </a:xfrm>
        </p:spPr>
        <p:txBody>
          <a:bodyPr>
            <a:normAutofit fontScale="90000"/>
          </a:bodyPr>
          <a:lstStyle/>
          <a:p>
            <a:pPr algn="ctr"/>
            <a:r>
              <a:rPr lang="en-US" dirty="0"/>
              <a:t>Education and Development</a:t>
            </a:r>
            <a:br>
              <a:rPr lang="en-US" dirty="0"/>
            </a:br>
            <a:r>
              <a:rPr lang="en-US" dirty="0"/>
              <a:t>Implicit Bias Certification Program</a:t>
            </a:r>
          </a:p>
        </p:txBody>
      </p:sp>
      <p:sp>
        <p:nvSpPr>
          <p:cNvPr id="3" name="Content Placeholder 2">
            <a:extLst>
              <a:ext uri="{FF2B5EF4-FFF2-40B4-BE49-F238E27FC236}">
                <a16:creationId xmlns:a16="http://schemas.microsoft.com/office/drawing/2014/main" id="{D5BD2C54-99F4-44A6-9B4F-BCC4F25307A0}"/>
              </a:ext>
            </a:extLst>
          </p:cNvPr>
          <p:cNvSpPr>
            <a:spLocks noGrp="1"/>
          </p:cNvSpPr>
          <p:nvPr>
            <p:ph idx="1"/>
          </p:nvPr>
        </p:nvSpPr>
        <p:spPr/>
        <p:txBody>
          <a:bodyPr/>
          <a:lstStyle/>
          <a:p>
            <a:r>
              <a:rPr lang="en-US" dirty="0"/>
              <a:t>A series with three interactive courses (3 hours each)</a:t>
            </a:r>
          </a:p>
          <a:p>
            <a:pPr lvl="1"/>
            <a:r>
              <a:rPr lang="en-US" dirty="0"/>
              <a:t>Course 1. Creating an inclusive environment</a:t>
            </a:r>
          </a:p>
          <a:p>
            <a:pPr lvl="1"/>
            <a:r>
              <a:rPr lang="en-US" dirty="0"/>
              <a:t>Course 2.	Introduction to Implicit Bias and Microaggressions</a:t>
            </a:r>
          </a:p>
          <a:p>
            <a:pPr lvl="1"/>
            <a:r>
              <a:rPr lang="en-US" dirty="0"/>
              <a:t>Course 3.	Preparing for the next encounter</a:t>
            </a:r>
          </a:p>
          <a:p>
            <a:pPr lvl="1"/>
            <a:endParaRPr lang="en-US" dirty="0"/>
          </a:p>
          <a:p>
            <a:pPr lvl="1"/>
            <a:r>
              <a:rPr lang="en-US" dirty="0">
                <a:hlinkClick r:id="rId3"/>
              </a:rPr>
              <a:t>Understanding Implicit Bias Certification Program</a:t>
            </a:r>
            <a:endParaRPr lang="en-US" dirty="0"/>
          </a:p>
        </p:txBody>
      </p:sp>
    </p:spTree>
    <p:extLst>
      <p:ext uri="{BB962C8B-B14F-4D97-AF65-F5344CB8AC3E}">
        <p14:creationId xmlns:p14="http://schemas.microsoft.com/office/powerpoint/2010/main" val="4109057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A5EC-4A70-4CFC-BE95-D80CD0DBD2A3}"/>
              </a:ext>
            </a:extLst>
          </p:cNvPr>
          <p:cNvSpPr>
            <a:spLocks noGrp="1"/>
          </p:cNvSpPr>
          <p:nvPr>
            <p:ph type="title"/>
          </p:nvPr>
        </p:nvSpPr>
        <p:spPr>
          <a:xfrm>
            <a:off x="457200" y="810479"/>
            <a:ext cx="8229600" cy="480233"/>
          </a:xfrm>
        </p:spPr>
        <p:txBody>
          <a:bodyPr>
            <a:normAutofit fontScale="90000"/>
          </a:bodyPr>
          <a:lstStyle/>
          <a:p>
            <a:pPr algn="ctr"/>
            <a:r>
              <a:rPr lang="en-US" dirty="0"/>
              <a:t>Education and Development</a:t>
            </a:r>
          </a:p>
        </p:txBody>
      </p:sp>
      <p:sp>
        <p:nvSpPr>
          <p:cNvPr id="3" name="Content Placeholder 2">
            <a:extLst>
              <a:ext uri="{FF2B5EF4-FFF2-40B4-BE49-F238E27FC236}">
                <a16:creationId xmlns:a16="http://schemas.microsoft.com/office/drawing/2014/main" id="{4593D2AB-EBDB-4DB1-864D-850A50F37E96}"/>
              </a:ext>
            </a:extLst>
          </p:cNvPr>
          <p:cNvSpPr>
            <a:spLocks noGrp="1"/>
          </p:cNvSpPr>
          <p:nvPr>
            <p:ph idx="1"/>
          </p:nvPr>
        </p:nvSpPr>
        <p:spPr>
          <a:xfrm>
            <a:off x="457200" y="1587500"/>
            <a:ext cx="8229600" cy="4800600"/>
          </a:xfrm>
        </p:spPr>
        <p:txBody>
          <a:bodyPr/>
          <a:lstStyle/>
          <a:p>
            <a:r>
              <a:rPr lang="en-US" dirty="0"/>
              <a:t>Transforming Theatre Ensemble</a:t>
            </a:r>
          </a:p>
          <a:p>
            <a:pPr lvl="1"/>
            <a:r>
              <a:rPr lang="en-US" dirty="0"/>
              <a:t>Use of theatrical sketches and interactive learning experience</a:t>
            </a:r>
          </a:p>
          <a:p>
            <a:pPr lvl="2"/>
            <a:r>
              <a:rPr lang="en-US" dirty="0"/>
              <a:t>Engages faculty, staff, student and community audiences in collaborative problem-solving.</a:t>
            </a:r>
          </a:p>
          <a:p>
            <a:pPr lvl="2"/>
            <a:endParaRPr lang="en-US" dirty="0"/>
          </a:p>
          <a:p>
            <a:pPr lvl="1"/>
            <a:r>
              <a:rPr lang="en-US" dirty="0"/>
              <a:t>Theatrical formats followed by interactive discussions led by a skilled facilitator</a:t>
            </a:r>
          </a:p>
          <a:p>
            <a:pPr lvl="1"/>
            <a:endParaRPr lang="en-US" dirty="0"/>
          </a:p>
          <a:p>
            <a:pPr lvl="1"/>
            <a:r>
              <a:rPr lang="en-US" dirty="0"/>
              <a:t>Various themes addressed that happen in- outside the classroom and in the workplace</a:t>
            </a:r>
          </a:p>
        </p:txBody>
      </p:sp>
    </p:spTree>
    <p:extLst>
      <p:ext uri="{BB962C8B-B14F-4D97-AF65-F5344CB8AC3E}">
        <p14:creationId xmlns:p14="http://schemas.microsoft.com/office/powerpoint/2010/main" val="2819561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89B78-F3E4-41EC-BD60-2A325C302B79}"/>
              </a:ext>
            </a:extLst>
          </p:cNvPr>
          <p:cNvSpPr>
            <a:spLocks noGrp="1"/>
          </p:cNvSpPr>
          <p:nvPr>
            <p:ph type="title"/>
          </p:nvPr>
        </p:nvSpPr>
        <p:spPr>
          <a:xfrm>
            <a:off x="457200" y="797779"/>
            <a:ext cx="8229600" cy="480233"/>
          </a:xfrm>
        </p:spPr>
        <p:txBody>
          <a:bodyPr>
            <a:normAutofit fontScale="90000"/>
          </a:bodyPr>
          <a:lstStyle/>
          <a:p>
            <a:pPr algn="ctr"/>
            <a:r>
              <a:rPr lang="en-US" dirty="0"/>
              <a:t>Education and Development</a:t>
            </a:r>
          </a:p>
        </p:txBody>
      </p:sp>
      <p:sp>
        <p:nvSpPr>
          <p:cNvPr id="3" name="Content Placeholder 2">
            <a:extLst>
              <a:ext uri="{FF2B5EF4-FFF2-40B4-BE49-F238E27FC236}">
                <a16:creationId xmlns:a16="http://schemas.microsoft.com/office/drawing/2014/main" id="{15C7EB7A-6819-4EB7-916C-AF0208204151}"/>
              </a:ext>
            </a:extLst>
          </p:cNvPr>
          <p:cNvSpPr>
            <a:spLocks noGrp="1"/>
          </p:cNvSpPr>
          <p:nvPr>
            <p:ph idx="1"/>
          </p:nvPr>
        </p:nvSpPr>
        <p:spPr>
          <a:xfrm>
            <a:off x="457200" y="1608212"/>
            <a:ext cx="8229600" cy="4787900"/>
          </a:xfrm>
        </p:spPr>
        <p:txBody>
          <a:bodyPr/>
          <a:lstStyle/>
          <a:p>
            <a:r>
              <a:rPr lang="en-US" dirty="0"/>
              <a:t>Learn at Lunch – Held monthly during the academic year</a:t>
            </a:r>
          </a:p>
          <a:p>
            <a:r>
              <a:rPr lang="en-US" dirty="0"/>
              <a:t>Past Seminars</a:t>
            </a:r>
          </a:p>
          <a:p>
            <a:pPr lvl="1"/>
            <a:r>
              <a:rPr lang="en-US" sz="2000" dirty="0"/>
              <a:t>Equity and Learning While Abroad: Being Mindful of the Local-Global Dynamics</a:t>
            </a:r>
          </a:p>
          <a:p>
            <a:pPr lvl="1"/>
            <a:r>
              <a:rPr lang="en-US" sz="2000" dirty="0"/>
              <a:t>Groups and Teams in the Classroom: Maintaining an Inclusive Learning Environment</a:t>
            </a:r>
          </a:p>
          <a:p>
            <a:pPr lvl="1"/>
            <a:r>
              <a:rPr lang="en-US" sz="2000" dirty="0"/>
              <a:t>Building Inclusive Classroom Communities: Religion and Political Ideology as Protected Statuses</a:t>
            </a:r>
          </a:p>
          <a:p>
            <a:pPr lvl="1"/>
            <a:r>
              <a:rPr lang="en-US" sz="2000" dirty="0"/>
              <a:t>Academic Freedom vs. Ideology in the Classroom</a:t>
            </a:r>
          </a:p>
          <a:p>
            <a:pPr lvl="1"/>
            <a:r>
              <a:rPr lang="en-US" sz="2000" dirty="0"/>
              <a:t>Being an Ally When You’re in the Majority</a:t>
            </a:r>
          </a:p>
        </p:txBody>
      </p:sp>
    </p:spTree>
    <p:extLst>
      <p:ext uri="{BB962C8B-B14F-4D97-AF65-F5344CB8AC3E}">
        <p14:creationId xmlns:p14="http://schemas.microsoft.com/office/powerpoint/2010/main" val="683710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59460-7F8A-49FB-991E-2F9159BCF755}"/>
              </a:ext>
            </a:extLst>
          </p:cNvPr>
          <p:cNvSpPr>
            <a:spLocks noGrp="1"/>
          </p:cNvSpPr>
          <p:nvPr>
            <p:ph type="title"/>
          </p:nvPr>
        </p:nvSpPr>
        <p:spPr>
          <a:xfrm>
            <a:off x="457200" y="735843"/>
            <a:ext cx="8229600" cy="480233"/>
          </a:xfrm>
        </p:spPr>
        <p:txBody>
          <a:bodyPr>
            <a:normAutofit fontScale="90000"/>
          </a:bodyPr>
          <a:lstStyle/>
          <a:p>
            <a:pPr algn="ctr"/>
            <a:r>
              <a:rPr lang="en-US" dirty="0"/>
              <a:t>Education and Development</a:t>
            </a:r>
          </a:p>
        </p:txBody>
      </p:sp>
      <p:sp>
        <p:nvSpPr>
          <p:cNvPr id="3" name="Content Placeholder 2">
            <a:extLst>
              <a:ext uri="{FF2B5EF4-FFF2-40B4-BE49-F238E27FC236}">
                <a16:creationId xmlns:a16="http://schemas.microsoft.com/office/drawing/2014/main" id="{E97F568A-C01C-4D24-A9B1-366923FF67F6}"/>
              </a:ext>
            </a:extLst>
          </p:cNvPr>
          <p:cNvSpPr>
            <a:spLocks noGrp="1"/>
          </p:cNvSpPr>
          <p:nvPr>
            <p:ph idx="1"/>
          </p:nvPr>
        </p:nvSpPr>
        <p:spPr>
          <a:xfrm>
            <a:off x="457200" y="1447800"/>
            <a:ext cx="8331200" cy="4826000"/>
          </a:xfrm>
        </p:spPr>
        <p:txBody>
          <a:bodyPr/>
          <a:lstStyle/>
          <a:p>
            <a:r>
              <a:rPr lang="en-US" dirty="0"/>
              <a:t>Tools and Resources</a:t>
            </a:r>
          </a:p>
          <a:p>
            <a:pPr lvl="1"/>
            <a:r>
              <a:rPr lang="en-US" dirty="0"/>
              <a:t>Communicating in a Diverse Community</a:t>
            </a:r>
          </a:p>
          <a:p>
            <a:pPr lvl="1"/>
            <a:r>
              <a:rPr lang="en-US" dirty="0"/>
              <a:t>Religious Observance and Holidays</a:t>
            </a:r>
          </a:p>
          <a:p>
            <a:r>
              <a:rPr lang="en-US" dirty="0"/>
              <a:t>Resources for Building Inclusive Communities – Faculty one-pagers</a:t>
            </a:r>
          </a:p>
          <a:p>
            <a:pPr lvl="1"/>
            <a:r>
              <a:rPr lang="en-US" dirty="0"/>
              <a:t>Setting up an Inclusive Classroom</a:t>
            </a:r>
          </a:p>
          <a:p>
            <a:pPr lvl="1"/>
            <a:r>
              <a:rPr lang="en-US" dirty="0"/>
              <a:t>Some Dialogue Basics</a:t>
            </a:r>
          </a:p>
          <a:p>
            <a:pPr lvl="1"/>
            <a:r>
              <a:rPr lang="en-US" dirty="0"/>
              <a:t>Intercultural Dialogue Facilitation</a:t>
            </a:r>
          </a:p>
          <a:p>
            <a:pPr lvl="1"/>
            <a:r>
              <a:rPr lang="en-US" dirty="0"/>
              <a:t>Strategies for Managing Hot Moments in the Classroom</a:t>
            </a:r>
          </a:p>
          <a:p>
            <a:pPr lvl="1"/>
            <a:r>
              <a:rPr lang="en-US" dirty="0"/>
              <a:t>Interrupting Bias: A Technique</a:t>
            </a:r>
          </a:p>
          <a:p>
            <a:pPr lvl="1"/>
            <a:endParaRPr lang="en-US" dirty="0"/>
          </a:p>
        </p:txBody>
      </p:sp>
    </p:spTree>
    <p:extLst>
      <p:ext uri="{BB962C8B-B14F-4D97-AF65-F5344CB8AC3E}">
        <p14:creationId xmlns:p14="http://schemas.microsoft.com/office/powerpoint/2010/main" val="1766988209"/>
      </p:ext>
    </p:extLst>
  </p:cSld>
  <p:clrMapOvr>
    <a:masterClrMapping/>
  </p:clrMapOvr>
</p:sld>
</file>

<file path=ppt/theme/theme1.xml><?xml version="1.0" encoding="utf-8"?>
<a:theme xmlns:a="http://schemas.openxmlformats.org/drawingml/2006/main" name="Inclusve Ldrship ppt final 3 12 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Inclusve Ldrship ppt final 3 12 13</Template>
  <TotalTime>7388</TotalTime>
  <Words>2303</Words>
  <Application>Microsoft Office PowerPoint</Application>
  <PresentationFormat>On-screen Show (4:3)</PresentationFormat>
  <Paragraphs>274</Paragraphs>
  <Slides>31</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Gotham Book</vt:lpstr>
      <vt:lpstr>Gotham-Bold</vt:lpstr>
      <vt:lpstr>Verdana</vt:lpstr>
      <vt:lpstr>Wingdings</vt:lpstr>
      <vt:lpstr>Inclusve Ldrship ppt final 3 12 13</vt:lpstr>
      <vt:lpstr>Addressing Diversity, Equity and Inclusion at MSU</vt:lpstr>
      <vt:lpstr>Office for Inclusion &amp; Intercultural Initiatives (I3)</vt:lpstr>
      <vt:lpstr>Office for Inclusion &amp; Intercultural Initiatives (I3)</vt:lpstr>
      <vt:lpstr>Education and Development</vt:lpstr>
      <vt:lpstr>Education and Development  MSU Dialogues: Race or Gender and MSU Dialogues for Educators  </vt:lpstr>
      <vt:lpstr>Education and Development Implicit Bias Certification Program</vt:lpstr>
      <vt:lpstr>Education and Development</vt:lpstr>
      <vt:lpstr>Education and Development</vt:lpstr>
      <vt:lpstr>Education and Development</vt:lpstr>
      <vt:lpstr>Community Outreach</vt:lpstr>
      <vt:lpstr>I3 Research and Resources</vt:lpstr>
      <vt:lpstr>Diversity Research Network</vt:lpstr>
      <vt:lpstr>Diversity Research Network</vt:lpstr>
      <vt:lpstr>Diversity Research Network</vt:lpstr>
      <vt:lpstr>Workforce EO/AAP</vt:lpstr>
      <vt:lpstr>Workforce EO/AAP</vt:lpstr>
      <vt:lpstr>EO/AAP – Posting </vt:lpstr>
      <vt:lpstr>PowerPoint Presentation</vt:lpstr>
      <vt:lpstr>Addressing DEI at MSU</vt:lpstr>
      <vt:lpstr>PowerPoint Presentation</vt:lpstr>
      <vt:lpstr>Addressing DEI at MSU </vt:lpstr>
      <vt:lpstr>Addressing DEI at MSU </vt:lpstr>
      <vt:lpstr>Addressing DEI at MSU </vt:lpstr>
      <vt:lpstr>MSU Going Forward</vt:lpstr>
      <vt:lpstr>MSU Going Forward</vt:lpstr>
      <vt:lpstr>MSU Going Forward</vt:lpstr>
      <vt:lpstr>Inclusive Leadership:  Critical for high performance</vt:lpstr>
      <vt:lpstr> Creating a culture of high performance  using inclusion as the focal tool  </vt:lpstr>
      <vt:lpstr>Inclusive Leadership:  Critical for high performance</vt:lpstr>
      <vt:lpstr>DEI Hot Button Issues: Higher Ed/MSU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Implicit Associations or Unconscious Bias:   Can We Talk?</dc:title>
  <dc:creator>Granberry-Russell, Paulette</dc:creator>
  <cp:lastModifiedBy>Russell, Paulette</cp:lastModifiedBy>
  <cp:revision>78</cp:revision>
  <cp:lastPrinted>2014-01-13T23:05:01Z</cp:lastPrinted>
  <dcterms:created xsi:type="dcterms:W3CDTF">2013-04-24T16:01:41Z</dcterms:created>
  <dcterms:modified xsi:type="dcterms:W3CDTF">2019-07-30T20:20:35Z</dcterms:modified>
</cp:coreProperties>
</file>