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handoutMasterIdLst>
    <p:handoutMasterId r:id="rId55"/>
  </p:handoutMasterIdLst>
  <p:sldIdLst>
    <p:sldId id="256" r:id="rId2"/>
    <p:sldId id="570" r:id="rId3"/>
    <p:sldId id="561" r:id="rId4"/>
    <p:sldId id="562" r:id="rId5"/>
    <p:sldId id="565" r:id="rId6"/>
    <p:sldId id="397" r:id="rId7"/>
    <p:sldId id="398" r:id="rId8"/>
    <p:sldId id="399" r:id="rId9"/>
    <p:sldId id="400" r:id="rId10"/>
    <p:sldId id="401" r:id="rId11"/>
    <p:sldId id="402" r:id="rId12"/>
    <p:sldId id="403" r:id="rId13"/>
    <p:sldId id="404" r:id="rId14"/>
    <p:sldId id="405" r:id="rId15"/>
    <p:sldId id="406" r:id="rId16"/>
    <p:sldId id="407" r:id="rId17"/>
    <p:sldId id="408" r:id="rId18"/>
    <p:sldId id="409" r:id="rId19"/>
    <p:sldId id="410" r:id="rId20"/>
    <p:sldId id="411" r:id="rId21"/>
    <p:sldId id="546" r:id="rId22"/>
    <p:sldId id="258" r:id="rId23"/>
    <p:sldId id="257" r:id="rId24"/>
    <p:sldId id="568" r:id="rId25"/>
    <p:sldId id="264" r:id="rId26"/>
    <p:sldId id="259" r:id="rId27"/>
    <p:sldId id="271" r:id="rId28"/>
    <p:sldId id="272" r:id="rId29"/>
    <p:sldId id="269" r:id="rId30"/>
    <p:sldId id="380" r:id="rId31"/>
    <p:sldId id="260" r:id="rId32"/>
    <p:sldId id="267" r:id="rId33"/>
    <p:sldId id="350" r:id="rId34"/>
    <p:sldId id="263" r:id="rId35"/>
    <p:sldId id="270" r:id="rId36"/>
    <p:sldId id="274" r:id="rId37"/>
    <p:sldId id="566" r:id="rId38"/>
    <p:sldId id="387" r:id="rId39"/>
    <p:sldId id="388" r:id="rId40"/>
    <p:sldId id="389" r:id="rId41"/>
    <p:sldId id="390" r:id="rId42"/>
    <p:sldId id="393" r:id="rId43"/>
    <p:sldId id="416" r:id="rId44"/>
    <p:sldId id="417" r:id="rId45"/>
    <p:sldId id="418" r:id="rId46"/>
    <p:sldId id="419" r:id="rId47"/>
    <p:sldId id="420" r:id="rId48"/>
    <p:sldId id="421" r:id="rId49"/>
    <p:sldId id="518" r:id="rId50"/>
    <p:sldId id="519" r:id="rId51"/>
    <p:sldId id="520" r:id="rId52"/>
    <p:sldId id="567" r:id="rId53"/>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5F5F"/>
    <a:srgbClr val="00422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182" autoAdjust="0"/>
    <p:restoredTop sz="50059" autoAdjust="0"/>
  </p:normalViewPr>
  <p:slideViewPr>
    <p:cSldViewPr>
      <p:cViewPr varScale="1">
        <p:scale>
          <a:sx n="57" d="100"/>
          <a:sy n="57" d="100"/>
        </p:scale>
        <p:origin x="2796" y="66"/>
      </p:cViewPr>
      <p:guideLst>
        <p:guide orient="horz" pos="2160"/>
        <p:guide pos="2880"/>
      </p:guideLst>
    </p:cSldViewPr>
  </p:slideViewPr>
  <p:outlineViewPr>
    <p:cViewPr>
      <p:scale>
        <a:sx n="33" d="100"/>
        <a:sy n="33" d="100"/>
      </p:scale>
      <p:origin x="0" y="-3132"/>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EF885C6-F4D9-4819-9035-211BD4E52D9F}" type="doc">
      <dgm:prSet loTypeId="urn:microsoft.com/office/officeart/2005/8/layout/matrix3" loCatId="matrix" qsTypeId="urn:microsoft.com/office/officeart/2005/8/quickstyle/simple2" qsCatId="simple" csTypeId="urn:microsoft.com/office/officeart/2005/8/colors/accent3_1" csCatId="accent3" phldr="1"/>
      <dgm:spPr/>
      <dgm:t>
        <a:bodyPr/>
        <a:lstStyle/>
        <a:p>
          <a:endParaRPr lang="en-US"/>
        </a:p>
      </dgm:t>
    </dgm:pt>
    <dgm:pt modelId="{78DDD66D-53C1-4896-9B59-E6F3CA785372}">
      <dgm:prSet phldrT="[Text]" custT="1"/>
      <dgm:spPr/>
      <dgm:t>
        <a:bodyPr/>
        <a:lstStyle/>
        <a:p>
          <a:r>
            <a:rPr lang="en-US" sz="1800" b="1" u="sng" dirty="0"/>
            <a:t>B-C:</a:t>
          </a:r>
        </a:p>
        <a:p>
          <a:r>
            <a:rPr lang="en-US" sz="1800" dirty="0"/>
            <a:t>Corporate</a:t>
          </a:r>
        </a:p>
        <a:p>
          <a:r>
            <a:rPr lang="en-US" sz="1800" dirty="0"/>
            <a:t>SPONSORED RESEARCH</a:t>
          </a:r>
        </a:p>
      </dgm:t>
    </dgm:pt>
    <dgm:pt modelId="{5CB54215-368E-4E27-95D0-57744E3C1542}" type="parTrans" cxnId="{864652D4-5A6F-46D2-B84E-83FAAB69A755}">
      <dgm:prSet/>
      <dgm:spPr/>
      <dgm:t>
        <a:bodyPr/>
        <a:lstStyle/>
        <a:p>
          <a:endParaRPr lang="en-US" sz="1800"/>
        </a:p>
      </dgm:t>
    </dgm:pt>
    <dgm:pt modelId="{77861C36-9229-4FD2-86DA-3E7320346439}" type="sibTrans" cxnId="{864652D4-5A6F-46D2-B84E-83FAAB69A755}">
      <dgm:prSet/>
      <dgm:spPr/>
      <dgm:t>
        <a:bodyPr/>
        <a:lstStyle/>
        <a:p>
          <a:endParaRPr lang="en-US" sz="1800"/>
        </a:p>
      </dgm:t>
    </dgm:pt>
    <dgm:pt modelId="{50DFACCD-D5B3-437A-A904-14E551838DA2}">
      <dgm:prSet phldrT="[Text]" custT="1"/>
      <dgm:spPr/>
      <dgm:t>
        <a:bodyPr/>
        <a:lstStyle/>
        <a:p>
          <a:r>
            <a:rPr lang="en-US" sz="1800" b="1" u="sng" dirty="0"/>
            <a:t>MSUT:</a:t>
          </a:r>
        </a:p>
        <a:p>
          <a:r>
            <a:rPr lang="en-US" sz="1800" dirty="0"/>
            <a:t>Corporate</a:t>
          </a:r>
        </a:p>
        <a:p>
          <a:r>
            <a:rPr lang="en-US" sz="1800" dirty="0"/>
            <a:t>LICENSES</a:t>
          </a:r>
        </a:p>
      </dgm:t>
    </dgm:pt>
    <dgm:pt modelId="{D21B5A71-E3F9-4DC3-B941-B62417972AD7}" type="parTrans" cxnId="{7A8DE082-B039-4326-89CB-3DD65084ACBB}">
      <dgm:prSet/>
      <dgm:spPr/>
      <dgm:t>
        <a:bodyPr/>
        <a:lstStyle/>
        <a:p>
          <a:endParaRPr lang="en-US" sz="1800"/>
        </a:p>
      </dgm:t>
    </dgm:pt>
    <dgm:pt modelId="{650BFCA6-5CC8-44E9-B085-2CA4D9C3CBDF}" type="sibTrans" cxnId="{7A8DE082-B039-4326-89CB-3DD65084ACBB}">
      <dgm:prSet/>
      <dgm:spPr/>
      <dgm:t>
        <a:bodyPr/>
        <a:lstStyle/>
        <a:p>
          <a:endParaRPr lang="en-US" sz="1800"/>
        </a:p>
      </dgm:t>
    </dgm:pt>
    <dgm:pt modelId="{4F783D12-8134-4003-A2FF-F5AB97BE9C30}">
      <dgm:prSet phldrT="[Text]" custT="1"/>
      <dgm:spPr/>
      <dgm:t>
        <a:bodyPr/>
        <a:lstStyle/>
        <a:p>
          <a:r>
            <a:rPr lang="en-US" sz="1800" b="1" u="sng" dirty="0"/>
            <a:t>Advancement:</a:t>
          </a:r>
        </a:p>
        <a:p>
          <a:r>
            <a:rPr lang="en-US" sz="1800" dirty="0"/>
            <a:t>Corporate &amp; Foundation Relations</a:t>
          </a:r>
        </a:p>
        <a:p>
          <a:r>
            <a:rPr lang="en-US" sz="1800" dirty="0"/>
            <a:t>GIFTS</a:t>
          </a:r>
        </a:p>
      </dgm:t>
    </dgm:pt>
    <dgm:pt modelId="{A3B9FAB6-6980-4A82-882F-941419F5282C}" type="parTrans" cxnId="{34501BCB-6F8C-48E1-B49A-5A9236959D9C}">
      <dgm:prSet/>
      <dgm:spPr/>
      <dgm:t>
        <a:bodyPr/>
        <a:lstStyle/>
        <a:p>
          <a:endParaRPr lang="en-US" sz="1800"/>
        </a:p>
      </dgm:t>
    </dgm:pt>
    <dgm:pt modelId="{9EB448A2-8845-4E06-8483-3EF76CE0DAE0}" type="sibTrans" cxnId="{34501BCB-6F8C-48E1-B49A-5A9236959D9C}">
      <dgm:prSet/>
      <dgm:spPr/>
      <dgm:t>
        <a:bodyPr/>
        <a:lstStyle/>
        <a:p>
          <a:endParaRPr lang="en-US" sz="1800"/>
        </a:p>
      </dgm:t>
    </dgm:pt>
    <dgm:pt modelId="{FAA336A0-E51D-4C09-8B9D-C88073B99922}">
      <dgm:prSet phldrT="[Text]" phldr="1"/>
      <dgm:spPr/>
      <dgm:t>
        <a:bodyPr/>
        <a:lstStyle/>
        <a:p>
          <a:endParaRPr lang="en-US" sz="1800"/>
        </a:p>
      </dgm:t>
    </dgm:pt>
    <dgm:pt modelId="{71886513-9FC0-4B96-BC49-7EB72CD19F20}" type="parTrans" cxnId="{341162F7-5179-4FAD-B02B-A123F929292D}">
      <dgm:prSet/>
      <dgm:spPr/>
      <dgm:t>
        <a:bodyPr/>
        <a:lstStyle/>
        <a:p>
          <a:endParaRPr lang="en-US" sz="1800"/>
        </a:p>
      </dgm:t>
    </dgm:pt>
    <dgm:pt modelId="{40D78F5C-7E9F-4D66-8068-2B46691599BD}" type="sibTrans" cxnId="{341162F7-5179-4FAD-B02B-A123F929292D}">
      <dgm:prSet/>
      <dgm:spPr/>
      <dgm:t>
        <a:bodyPr/>
        <a:lstStyle/>
        <a:p>
          <a:endParaRPr lang="en-US" sz="1800"/>
        </a:p>
      </dgm:t>
    </dgm:pt>
    <dgm:pt modelId="{08E66FB8-93F1-4550-B920-72D43AF8FD60}">
      <dgm:prSet phldrT="[Text]" custT="1"/>
      <dgm:spPr/>
      <dgm:t>
        <a:bodyPr/>
        <a:lstStyle/>
        <a:p>
          <a:r>
            <a:rPr lang="en-US" sz="1800" b="1" u="sng" dirty="0"/>
            <a:t>Spartan Innovations:</a:t>
          </a:r>
        </a:p>
        <a:p>
          <a:r>
            <a:rPr lang="en-US" sz="1800" dirty="0"/>
            <a:t>Investors, Companies</a:t>
          </a:r>
        </a:p>
        <a:p>
          <a:r>
            <a:rPr lang="en-US" sz="1800" dirty="0"/>
            <a:t>START-UPs</a:t>
          </a:r>
        </a:p>
      </dgm:t>
    </dgm:pt>
    <dgm:pt modelId="{CD219F66-31B3-4799-9ED9-29A904E838AF}" type="parTrans" cxnId="{1A05A3E6-6DED-43D4-9C2E-A43BA0ABA003}">
      <dgm:prSet/>
      <dgm:spPr/>
      <dgm:t>
        <a:bodyPr/>
        <a:lstStyle/>
        <a:p>
          <a:endParaRPr lang="en-US" sz="1800"/>
        </a:p>
      </dgm:t>
    </dgm:pt>
    <dgm:pt modelId="{AA2B4A43-1B68-48A2-96A6-64BAE0143D6F}" type="sibTrans" cxnId="{1A05A3E6-6DED-43D4-9C2E-A43BA0ABA003}">
      <dgm:prSet/>
      <dgm:spPr/>
      <dgm:t>
        <a:bodyPr/>
        <a:lstStyle/>
        <a:p>
          <a:endParaRPr lang="en-US" sz="1800"/>
        </a:p>
      </dgm:t>
    </dgm:pt>
    <dgm:pt modelId="{D27C62E9-6AF6-44B8-AAA9-D25DA70AA5D0}" type="pres">
      <dgm:prSet presAssocID="{7EF885C6-F4D9-4819-9035-211BD4E52D9F}" presName="matrix" presStyleCnt="0">
        <dgm:presLayoutVars>
          <dgm:chMax val="1"/>
          <dgm:dir/>
          <dgm:resizeHandles val="exact"/>
        </dgm:presLayoutVars>
      </dgm:prSet>
      <dgm:spPr/>
    </dgm:pt>
    <dgm:pt modelId="{95FEF99F-D5BE-4584-8398-F871820449A7}" type="pres">
      <dgm:prSet presAssocID="{7EF885C6-F4D9-4819-9035-211BD4E52D9F}" presName="diamond" presStyleLbl="bgShp" presStyleIdx="0" presStyleCnt="1"/>
      <dgm:spPr/>
    </dgm:pt>
    <dgm:pt modelId="{CABA8754-1F5B-4D62-8052-5C992A43A1BB}" type="pres">
      <dgm:prSet presAssocID="{7EF885C6-F4D9-4819-9035-211BD4E52D9F}" presName="quad1" presStyleLbl="node1" presStyleIdx="0" presStyleCnt="4">
        <dgm:presLayoutVars>
          <dgm:chMax val="0"/>
          <dgm:chPref val="0"/>
          <dgm:bulletEnabled val="1"/>
        </dgm:presLayoutVars>
      </dgm:prSet>
      <dgm:spPr/>
    </dgm:pt>
    <dgm:pt modelId="{80039C30-37FC-481B-AEAA-E668F4D9996C}" type="pres">
      <dgm:prSet presAssocID="{7EF885C6-F4D9-4819-9035-211BD4E52D9F}" presName="quad2" presStyleLbl="node1" presStyleIdx="1" presStyleCnt="4">
        <dgm:presLayoutVars>
          <dgm:chMax val="0"/>
          <dgm:chPref val="0"/>
          <dgm:bulletEnabled val="1"/>
        </dgm:presLayoutVars>
      </dgm:prSet>
      <dgm:spPr/>
    </dgm:pt>
    <dgm:pt modelId="{AE3B0A5F-7791-4303-8ED1-7D067C5FF0E8}" type="pres">
      <dgm:prSet presAssocID="{7EF885C6-F4D9-4819-9035-211BD4E52D9F}" presName="quad3" presStyleLbl="node1" presStyleIdx="2" presStyleCnt="4">
        <dgm:presLayoutVars>
          <dgm:chMax val="0"/>
          <dgm:chPref val="0"/>
          <dgm:bulletEnabled val="1"/>
        </dgm:presLayoutVars>
      </dgm:prSet>
      <dgm:spPr/>
    </dgm:pt>
    <dgm:pt modelId="{FCC8FE99-06C7-467C-853C-0AC50E09ABA5}" type="pres">
      <dgm:prSet presAssocID="{7EF885C6-F4D9-4819-9035-211BD4E52D9F}" presName="quad4" presStyleLbl="node1" presStyleIdx="3" presStyleCnt="4">
        <dgm:presLayoutVars>
          <dgm:chMax val="0"/>
          <dgm:chPref val="0"/>
          <dgm:bulletEnabled val="1"/>
        </dgm:presLayoutVars>
      </dgm:prSet>
      <dgm:spPr/>
    </dgm:pt>
  </dgm:ptLst>
  <dgm:cxnLst>
    <dgm:cxn modelId="{F38E8622-D0C5-49AC-95D1-06C97BCBB714}" type="presOf" srcId="{7EF885C6-F4D9-4819-9035-211BD4E52D9F}" destId="{D27C62E9-6AF6-44B8-AAA9-D25DA70AA5D0}" srcOrd="0" destOrd="0" presId="urn:microsoft.com/office/officeart/2005/8/layout/matrix3"/>
    <dgm:cxn modelId="{024F2234-0A98-4D4B-AB69-994296B4BF60}" type="presOf" srcId="{08E66FB8-93F1-4550-B920-72D43AF8FD60}" destId="{AE3B0A5F-7791-4303-8ED1-7D067C5FF0E8}" srcOrd="0" destOrd="0" presId="urn:microsoft.com/office/officeart/2005/8/layout/matrix3"/>
    <dgm:cxn modelId="{D18F1462-8002-4B82-BF67-487D15D71376}" type="presOf" srcId="{78DDD66D-53C1-4896-9B59-E6F3CA785372}" destId="{CABA8754-1F5B-4D62-8052-5C992A43A1BB}" srcOrd="0" destOrd="0" presId="urn:microsoft.com/office/officeart/2005/8/layout/matrix3"/>
    <dgm:cxn modelId="{8ABE7549-061E-4CA8-8D92-C746722593E0}" type="presOf" srcId="{4F783D12-8134-4003-A2FF-F5AB97BE9C30}" destId="{FCC8FE99-06C7-467C-853C-0AC50E09ABA5}" srcOrd="0" destOrd="0" presId="urn:microsoft.com/office/officeart/2005/8/layout/matrix3"/>
    <dgm:cxn modelId="{7A8DE082-B039-4326-89CB-3DD65084ACBB}" srcId="{7EF885C6-F4D9-4819-9035-211BD4E52D9F}" destId="{50DFACCD-D5B3-437A-A904-14E551838DA2}" srcOrd="1" destOrd="0" parTransId="{D21B5A71-E3F9-4DC3-B941-B62417972AD7}" sibTransId="{650BFCA6-5CC8-44E9-B085-2CA4D9C3CBDF}"/>
    <dgm:cxn modelId="{34501BCB-6F8C-48E1-B49A-5A9236959D9C}" srcId="{7EF885C6-F4D9-4819-9035-211BD4E52D9F}" destId="{4F783D12-8134-4003-A2FF-F5AB97BE9C30}" srcOrd="3" destOrd="0" parTransId="{A3B9FAB6-6980-4A82-882F-941419F5282C}" sibTransId="{9EB448A2-8845-4E06-8483-3EF76CE0DAE0}"/>
    <dgm:cxn modelId="{864652D4-5A6F-46D2-B84E-83FAAB69A755}" srcId="{7EF885C6-F4D9-4819-9035-211BD4E52D9F}" destId="{78DDD66D-53C1-4896-9B59-E6F3CA785372}" srcOrd="0" destOrd="0" parTransId="{5CB54215-368E-4E27-95D0-57744E3C1542}" sibTransId="{77861C36-9229-4FD2-86DA-3E7320346439}"/>
    <dgm:cxn modelId="{1A05A3E6-6DED-43D4-9C2E-A43BA0ABA003}" srcId="{7EF885C6-F4D9-4819-9035-211BD4E52D9F}" destId="{08E66FB8-93F1-4550-B920-72D43AF8FD60}" srcOrd="2" destOrd="0" parTransId="{CD219F66-31B3-4799-9ED9-29A904E838AF}" sibTransId="{AA2B4A43-1B68-48A2-96A6-64BAE0143D6F}"/>
    <dgm:cxn modelId="{A0431CF2-A296-4DDB-88CB-D23FAB422467}" type="presOf" srcId="{50DFACCD-D5B3-437A-A904-14E551838DA2}" destId="{80039C30-37FC-481B-AEAA-E668F4D9996C}" srcOrd="0" destOrd="0" presId="urn:microsoft.com/office/officeart/2005/8/layout/matrix3"/>
    <dgm:cxn modelId="{341162F7-5179-4FAD-B02B-A123F929292D}" srcId="{7EF885C6-F4D9-4819-9035-211BD4E52D9F}" destId="{FAA336A0-E51D-4C09-8B9D-C88073B99922}" srcOrd="4" destOrd="0" parTransId="{71886513-9FC0-4B96-BC49-7EB72CD19F20}" sibTransId="{40D78F5C-7E9F-4D66-8068-2B46691599BD}"/>
    <dgm:cxn modelId="{96C43932-52EF-4353-801B-5CA5E1407BD3}" type="presParOf" srcId="{D27C62E9-6AF6-44B8-AAA9-D25DA70AA5D0}" destId="{95FEF99F-D5BE-4584-8398-F871820449A7}" srcOrd="0" destOrd="0" presId="urn:microsoft.com/office/officeart/2005/8/layout/matrix3"/>
    <dgm:cxn modelId="{1742EC35-DAC8-4DD8-ABF6-DB8B3C9D8519}" type="presParOf" srcId="{D27C62E9-6AF6-44B8-AAA9-D25DA70AA5D0}" destId="{CABA8754-1F5B-4D62-8052-5C992A43A1BB}" srcOrd="1" destOrd="0" presId="urn:microsoft.com/office/officeart/2005/8/layout/matrix3"/>
    <dgm:cxn modelId="{02AD2B52-036B-4CBB-9385-EAC9635AE2CE}" type="presParOf" srcId="{D27C62E9-6AF6-44B8-AAA9-D25DA70AA5D0}" destId="{80039C30-37FC-481B-AEAA-E668F4D9996C}" srcOrd="2" destOrd="0" presId="urn:microsoft.com/office/officeart/2005/8/layout/matrix3"/>
    <dgm:cxn modelId="{5C820C20-A571-45BB-B0F5-BF3671C503E0}" type="presParOf" srcId="{D27C62E9-6AF6-44B8-AAA9-D25DA70AA5D0}" destId="{AE3B0A5F-7791-4303-8ED1-7D067C5FF0E8}" srcOrd="3" destOrd="0" presId="urn:microsoft.com/office/officeart/2005/8/layout/matrix3"/>
    <dgm:cxn modelId="{F464B1F9-53A2-4754-8E09-D6CBAC1D4621}" type="presParOf" srcId="{D27C62E9-6AF6-44B8-AAA9-D25DA70AA5D0}" destId="{FCC8FE99-06C7-467C-853C-0AC50E09ABA5}"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FEF99F-D5BE-4584-8398-F871820449A7}">
      <dsp:nvSpPr>
        <dsp:cNvPr id="0" name=""/>
        <dsp:cNvSpPr/>
      </dsp:nvSpPr>
      <dsp:spPr>
        <a:xfrm>
          <a:off x="495300" y="0"/>
          <a:ext cx="4495800" cy="4495800"/>
        </a:xfrm>
        <a:prstGeom prst="diamond">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ABA8754-1F5B-4D62-8052-5C992A43A1BB}">
      <dsp:nvSpPr>
        <dsp:cNvPr id="0" name=""/>
        <dsp:cNvSpPr/>
      </dsp:nvSpPr>
      <dsp:spPr>
        <a:xfrm>
          <a:off x="922401" y="427101"/>
          <a:ext cx="1753362" cy="175336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B-C:</a:t>
          </a:r>
        </a:p>
        <a:p>
          <a:pPr marL="0" lvl="0" indent="0" algn="ctr" defTabSz="800100">
            <a:lnSpc>
              <a:spcPct val="90000"/>
            </a:lnSpc>
            <a:spcBef>
              <a:spcPct val="0"/>
            </a:spcBef>
            <a:spcAft>
              <a:spcPct val="35000"/>
            </a:spcAft>
            <a:buNone/>
          </a:pPr>
          <a:r>
            <a:rPr lang="en-US" sz="1800" kern="1200" dirty="0"/>
            <a:t>Corporate</a:t>
          </a:r>
        </a:p>
        <a:p>
          <a:pPr marL="0" lvl="0" indent="0" algn="ctr" defTabSz="800100">
            <a:lnSpc>
              <a:spcPct val="90000"/>
            </a:lnSpc>
            <a:spcBef>
              <a:spcPct val="0"/>
            </a:spcBef>
            <a:spcAft>
              <a:spcPct val="35000"/>
            </a:spcAft>
            <a:buNone/>
          </a:pPr>
          <a:r>
            <a:rPr lang="en-US" sz="1800" kern="1200" dirty="0"/>
            <a:t>SPONSORED RESEARCH</a:t>
          </a:r>
        </a:p>
      </dsp:txBody>
      <dsp:txXfrm>
        <a:off x="1007993" y="512693"/>
        <a:ext cx="1582178" cy="1582178"/>
      </dsp:txXfrm>
    </dsp:sp>
    <dsp:sp modelId="{80039C30-37FC-481B-AEAA-E668F4D9996C}">
      <dsp:nvSpPr>
        <dsp:cNvPr id="0" name=""/>
        <dsp:cNvSpPr/>
      </dsp:nvSpPr>
      <dsp:spPr>
        <a:xfrm>
          <a:off x="2810637" y="427101"/>
          <a:ext cx="1753362" cy="175336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MSUT:</a:t>
          </a:r>
        </a:p>
        <a:p>
          <a:pPr marL="0" lvl="0" indent="0" algn="ctr" defTabSz="800100">
            <a:lnSpc>
              <a:spcPct val="90000"/>
            </a:lnSpc>
            <a:spcBef>
              <a:spcPct val="0"/>
            </a:spcBef>
            <a:spcAft>
              <a:spcPct val="35000"/>
            </a:spcAft>
            <a:buNone/>
          </a:pPr>
          <a:r>
            <a:rPr lang="en-US" sz="1800" kern="1200" dirty="0"/>
            <a:t>Corporate</a:t>
          </a:r>
        </a:p>
        <a:p>
          <a:pPr marL="0" lvl="0" indent="0" algn="ctr" defTabSz="800100">
            <a:lnSpc>
              <a:spcPct val="90000"/>
            </a:lnSpc>
            <a:spcBef>
              <a:spcPct val="0"/>
            </a:spcBef>
            <a:spcAft>
              <a:spcPct val="35000"/>
            </a:spcAft>
            <a:buNone/>
          </a:pPr>
          <a:r>
            <a:rPr lang="en-US" sz="1800" kern="1200" dirty="0"/>
            <a:t>LICENSES</a:t>
          </a:r>
        </a:p>
      </dsp:txBody>
      <dsp:txXfrm>
        <a:off x="2896229" y="512693"/>
        <a:ext cx="1582178" cy="1582178"/>
      </dsp:txXfrm>
    </dsp:sp>
    <dsp:sp modelId="{AE3B0A5F-7791-4303-8ED1-7D067C5FF0E8}">
      <dsp:nvSpPr>
        <dsp:cNvPr id="0" name=""/>
        <dsp:cNvSpPr/>
      </dsp:nvSpPr>
      <dsp:spPr>
        <a:xfrm>
          <a:off x="922401" y="2315337"/>
          <a:ext cx="1753362" cy="175336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Spartan Innovations:</a:t>
          </a:r>
        </a:p>
        <a:p>
          <a:pPr marL="0" lvl="0" indent="0" algn="ctr" defTabSz="800100">
            <a:lnSpc>
              <a:spcPct val="90000"/>
            </a:lnSpc>
            <a:spcBef>
              <a:spcPct val="0"/>
            </a:spcBef>
            <a:spcAft>
              <a:spcPct val="35000"/>
            </a:spcAft>
            <a:buNone/>
          </a:pPr>
          <a:r>
            <a:rPr lang="en-US" sz="1800" kern="1200" dirty="0"/>
            <a:t>Investors, Companies</a:t>
          </a:r>
        </a:p>
        <a:p>
          <a:pPr marL="0" lvl="0" indent="0" algn="ctr" defTabSz="800100">
            <a:lnSpc>
              <a:spcPct val="90000"/>
            </a:lnSpc>
            <a:spcBef>
              <a:spcPct val="0"/>
            </a:spcBef>
            <a:spcAft>
              <a:spcPct val="35000"/>
            </a:spcAft>
            <a:buNone/>
          </a:pPr>
          <a:r>
            <a:rPr lang="en-US" sz="1800" kern="1200" dirty="0"/>
            <a:t>START-UPs</a:t>
          </a:r>
        </a:p>
      </dsp:txBody>
      <dsp:txXfrm>
        <a:off x="1007993" y="2400929"/>
        <a:ext cx="1582178" cy="1582178"/>
      </dsp:txXfrm>
    </dsp:sp>
    <dsp:sp modelId="{FCC8FE99-06C7-467C-853C-0AC50E09ABA5}">
      <dsp:nvSpPr>
        <dsp:cNvPr id="0" name=""/>
        <dsp:cNvSpPr/>
      </dsp:nvSpPr>
      <dsp:spPr>
        <a:xfrm>
          <a:off x="2810637" y="2315337"/>
          <a:ext cx="1753362" cy="1753362"/>
        </a:xfrm>
        <a:prstGeom prst="roundRect">
          <a:avLst/>
        </a:prstGeom>
        <a:solidFill>
          <a:schemeClr val="lt1">
            <a:hueOff val="0"/>
            <a:satOff val="0"/>
            <a:lumOff val="0"/>
            <a:alphaOff val="0"/>
          </a:schemeClr>
        </a:solidFill>
        <a:ln w="38100" cap="flat" cmpd="sng" algn="ctr">
          <a:solidFill>
            <a:schemeClr val="accent3">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u="sng" kern="1200" dirty="0"/>
            <a:t>Advancement:</a:t>
          </a:r>
        </a:p>
        <a:p>
          <a:pPr marL="0" lvl="0" indent="0" algn="ctr" defTabSz="800100">
            <a:lnSpc>
              <a:spcPct val="90000"/>
            </a:lnSpc>
            <a:spcBef>
              <a:spcPct val="0"/>
            </a:spcBef>
            <a:spcAft>
              <a:spcPct val="35000"/>
            </a:spcAft>
            <a:buNone/>
          </a:pPr>
          <a:r>
            <a:rPr lang="en-US" sz="1800" kern="1200" dirty="0"/>
            <a:t>Corporate &amp; Foundation Relations</a:t>
          </a:r>
        </a:p>
        <a:p>
          <a:pPr marL="0" lvl="0" indent="0" algn="ctr" defTabSz="800100">
            <a:lnSpc>
              <a:spcPct val="90000"/>
            </a:lnSpc>
            <a:spcBef>
              <a:spcPct val="0"/>
            </a:spcBef>
            <a:spcAft>
              <a:spcPct val="35000"/>
            </a:spcAft>
            <a:buNone/>
          </a:pPr>
          <a:r>
            <a:rPr lang="en-US" sz="1800" kern="1200" dirty="0"/>
            <a:t>GIFTS</a:t>
          </a:r>
        </a:p>
      </dsp:txBody>
      <dsp:txXfrm>
        <a:off x="2896229" y="2400929"/>
        <a:ext cx="1582178" cy="1582178"/>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ea typeface="+mn-ea"/>
              </a:defRPr>
            </a:lvl1pPr>
          </a:lstStyle>
          <a:p>
            <a:pPr>
              <a:defRPr/>
            </a:pPr>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AAA87045-A1E7-8B4F-A84A-AAE8A65AA79C}" type="datetimeFigureOut">
              <a:rPr lang="en-US"/>
              <a:pPr/>
              <a:t>8/5/2019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ea typeface="+mn-ea"/>
              </a:defRPr>
            </a:lvl1pPr>
          </a:lstStyle>
          <a:p>
            <a:pPr>
              <a:defRPr/>
            </a:pPr>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6E5089CD-5D74-2A45-8B02-1A5ABE431EF6}" type="slidenum">
              <a:rPr lang="en-US"/>
              <a:pPr/>
              <a:t>‹#›</a:t>
            </a:fld>
            <a:endParaRPr lang="en-US"/>
          </a:p>
        </p:txBody>
      </p:sp>
    </p:spTree>
    <p:extLst>
      <p:ext uri="{BB962C8B-B14F-4D97-AF65-F5344CB8AC3E}">
        <p14:creationId xmlns:p14="http://schemas.microsoft.com/office/powerpoint/2010/main" val="42225676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3550"/>
          </a:xfrm>
          <a:prstGeom prst="rect">
            <a:avLst/>
          </a:prstGeom>
        </p:spPr>
        <p:txBody>
          <a:bodyPr vert="horz" lIns="93171" tIns="46586" rIns="93171" bIns="46586"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971925" y="0"/>
            <a:ext cx="3036888" cy="463550"/>
          </a:xfrm>
          <a:prstGeom prst="rect">
            <a:avLst/>
          </a:prstGeom>
        </p:spPr>
        <p:txBody>
          <a:bodyPr vert="horz" wrap="square" lIns="93171" tIns="46586" rIns="93171" bIns="46586" numCol="1" anchor="t" anchorCtr="0" compatLnSpc="1">
            <a:prstTxWarp prst="textNoShape">
              <a:avLst/>
            </a:prstTxWarp>
          </a:bodyPr>
          <a:lstStyle>
            <a:lvl1pPr algn="r">
              <a:defRPr sz="1200">
                <a:latin typeface="Calibri" charset="0"/>
              </a:defRPr>
            </a:lvl1pPr>
          </a:lstStyle>
          <a:p>
            <a:fld id="{F96269E0-8144-1E4B-9545-63D492EF7949}" type="datetimeFigureOut">
              <a:rPr lang="en-US"/>
              <a:pPr/>
              <a:t>8/5/2019</a:t>
            </a:fld>
            <a:endParaRPr lang="en-US"/>
          </a:p>
        </p:txBody>
      </p:sp>
      <p:sp>
        <p:nvSpPr>
          <p:cNvPr id="4" name="Slide Image Placeholder 3"/>
          <p:cNvSpPr>
            <a:spLocks noGrp="1" noRot="1" noChangeAspect="1"/>
          </p:cNvSpPr>
          <p:nvPr>
            <p:ph type="sldImg" idx="2"/>
          </p:nvPr>
        </p:nvSpPr>
        <p:spPr>
          <a:xfrm>
            <a:off x="1181100" y="698500"/>
            <a:ext cx="4648200" cy="3486150"/>
          </a:xfrm>
          <a:prstGeom prst="rect">
            <a:avLst/>
          </a:prstGeom>
          <a:noFill/>
          <a:ln w="12700">
            <a:solidFill>
              <a:prstClr val="black"/>
            </a:solidFill>
          </a:ln>
        </p:spPr>
        <p:txBody>
          <a:bodyPr vert="horz" lIns="93171" tIns="46586" rIns="93171" bIns="46586" rtlCol="0" anchor="ctr"/>
          <a:lstStyle/>
          <a:p>
            <a:pPr lvl="0"/>
            <a:endParaRPr lang="en-US" noProof="0" dirty="0"/>
          </a:p>
        </p:txBody>
      </p:sp>
      <p:sp>
        <p:nvSpPr>
          <p:cNvPr id="5" name="Notes Placeholder 4"/>
          <p:cNvSpPr>
            <a:spLocks noGrp="1"/>
          </p:cNvSpPr>
          <p:nvPr>
            <p:ph type="body" sz="quarter" idx="3"/>
          </p:nvPr>
        </p:nvSpPr>
        <p:spPr>
          <a:xfrm>
            <a:off x="701675" y="4416425"/>
            <a:ext cx="5607050" cy="4181475"/>
          </a:xfrm>
          <a:prstGeom prst="rect">
            <a:avLst/>
          </a:prstGeom>
        </p:spPr>
        <p:txBody>
          <a:bodyPr vert="horz" lIns="93171" tIns="46586" rIns="93171" bIns="4658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31263"/>
            <a:ext cx="3036888" cy="463550"/>
          </a:xfrm>
          <a:prstGeom prst="rect">
            <a:avLst/>
          </a:prstGeom>
        </p:spPr>
        <p:txBody>
          <a:bodyPr vert="horz" lIns="93171" tIns="46586" rIns="93171" bIns="46586"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971925" y="8831263"/>
            <a:ext cx="3036888" cy="463550"/>
          </a:xfrm>
          <a:prstGeom prst="rect">
            <a:avLst/>
          </a:prstGeom>
        </p:spPr>
        <p:txBody>
          <a:bodyPr vert="horz" wrap="square" lIns="93171" tIns="46586" rIns="93171" bIns="46586" numCol="1" anchor="b" anchorCtr="0" compatLnSpc="1">
            <a:prstTxWarp prst="textNoShape">
              <a:avLst/>
            </a:prstTxWarp>
          </a:bodyPr>
          <a:lstStyle>
            <a:lvl1pPr algn="r">
              <a:defRPr sz="1200">
                <a:latin typeface="Calibri" charset="0"/>
              </a:defRPr>
            </a:lvl1pPr>
          </a:lstStyle>
          <a:p>
            <a:fld id="{28A5B647-5E61-3246-9DEB-063B29849A0E}" type="slidenum">
              <a:rPr lang="en-US"/>
              <a:pPr/>
              <a:t>‹#›</a:t>
            </a:fld>
            <a:endParaRPr lang="en-US"/>
          </a:p>
        </p:txBody>
      </p:sp>
    </p:spTree>
    <p:extLst>
      <p:ext uri="{BB962C8B-B14F-4D97-AF65-F5344CB8AC3E}">
        <p14:creationId xmlns:p14="http://schemas.microsoft.com/office/powerpoint/2010/main" val="18242763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9516D8-9342-5146-9D9A-D90CCEC33D6E}" type="slidenum">
              <a:rPr lang="en-US">
                <a:latin typeface="Calibri" charset="0"/>
              </a:rPr>
              <a:pPr eaLnBrk="1" hangingPunct="1"/>
              <a:t>1</a:t>
            </a:fld>
            <a:endParaRPr lang="en-US">
              <a:latin typeface="Calibri" charset="0"/>
            </a:endParaRPr>
          </a:p>
        </p:txBody>
      </p:sp>
    </p:spTree>
    <p:extLst>
      <p:ext uri="{BB962C8B-B14F-4D97-AF65-F5344CB8AC3E}">
        <p14:creationId xmlns:p14="http://schemas.microsoft.com/office/powerpoint/2010/main" val="11078370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ACFEA882-BEE2-9840-B15C-F795A13E5E42}" type="slidenum">
              <a:rPr lang="en-US"/>
              <a:pPr/>
              <a:t>19</a:t>
            </a:fld>
            <a:endParaRPr lang="en-US"/>
          </a:p>
        </p:txBody>
      </p:sp>
      <p:sp>
        <p:nvSpPr>
          <p:cNvPr id="94211" name="Rectangle 2"/>
          <p:cNvSpPr>
            <a:spLocks noGrp="1" noRot="1" noChangeAspect="1" noChangeArrowheads="1" noTextEdit="1"/>
          </p:cNvSpPr>
          <p:nvPr>
            <p:ph type="sldImg"/>
          </p:nvPr>
        </p:nvSpPr>
        <p:spPr>
          <a:xfrm>
            <a:off x="1181100" y="698500"/>
            <a:ext cx="4648200" cy="3486150"/>
          </a:xfrm>
          <a:ln/>
        </p:spPr>
      </p:sp>
      <p:sp>
        <p:nvSpPr>
          <p:cNvPr id="94212" name="Rectangle 3"/>
          <p:cNvSpPr>
            <a:spLocks noGrp="1" noChangeArrowheads="1"/>
          </p:cNvSpPr>
          <p:nvPr>
            <p:ph type="body" idx="1"/>
          </p:nvPr>
        </p:nvSpPr>
        <p:spPr>
          <a:noFill/>
          <a:ln/>
        </p:spPr>
        <p:txBody>
          <a:bodyPr/>
          <a:lstStyle/>
          <a:p>
            <a:pPr eaLnBrk="1" hangingPunct="1"/>
            <a:endParaRPr lang="en-US" dirty="0">
              <a:cs typeface="ＭＳ Ｐゴシック" charset="-128"/>
            </a:endParaRPr>
          </a:p>
        </p:txBody>
      </p:sp>
    </p:spTree>
    <p:extLst>
      <p:ext uri="{BB962C8B-B14F-4D97-AF65-F5344CB8AC3E}">
        <p14:creationId xmlns:p14="http://schemas.microsoft.com/office/powerpoint/2010/main" val="13433638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0FC3CB-EBC2-4EDF-B6AE-C505BC5F605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317765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Importance of encouraging faculty to remain research active</a:t>
            </a:r>
          </a:p>
        </p:txBody>
      </p:sp>
      <p:sp>
        <p:nvSpPr>
          <p:cNvPr id="40964"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D2E92427-265C-9A4E-9F4F-85E51FDD373F}" type="slidenum">
              <a:rPr lang="en-US" sz="1200">
                <a:latin typeface="Calibri" charset="0"/>
              </a:rPr>
              <a:pPr algn="r" eaLnBrk="1" hangingPunct="1"/>
              <a:t>22</a:t>
            </a:fld>
            <a:endParaRPr lang="en-US" sz="1200">
              <a:latin typeface="Calibri" charset="0"/>
            </a:endParaRPr>
          </a:p>
        </p:txBody>
      </p:sp>
    </p:spTree>
    <p:extLst>
      <p:ext uri="{BB962C8B-B14F-4D97-AF65-F5344CB8AC3E}">
        <p14:creationId xmlns:p14="http://schemas.microsoft.com/office/powerpoint/2010/main" val="24851332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4ff7757906_0_9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a:p>
        </p:txBody>
      </p:sp>
      <p:sp>
        <p:nvSpPr>
          <p:cNvPr id="95" name="Google Shape;95;g4ff7757906_0_9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4ff7757906_0_8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200"/>
              <a:buFont typeface="Arial"/>
              <a:buNone/>
            </a:pPr>
            <a:endParaRPr dirty="0"/>
          </a:p>
        </p:txBody>
      </p:sp>
      <p:sp>
        <p:nvSpPr>
          <p:cNvPr id="105" name="Google Shape;105;g4ff7757906_0_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atin typeface="Calibri" charset="0"/>
              </a:rPr>
              <a:t>OVPRGS policy framework: focus on integrity</a:t>
            </a:r>
          </a:p>
        </p:txBody>
      </p:sp>
      <p:sp>
        <p:nvSpPr>
          <p:cNvPr id="41988"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4C254C88-FFAB-9A43-96BF-F15780AB6293}" type="slidenum">
              <a:rPr lang="en-US" sz="1200">
                <a:latin typeface="Calibri" charset="0"/>
              </a:rPr>
              <a:pPr algn="r" eaLnBrk="1" hangingPunct="1"/>
              <a:t>25</a:t>
            </a:fld>
            <a:endParaRPr lang="en-US" sz="1200">
              <a:latin typeface="Calibri" charset="0"/>
            </a:endParaRPr>
          </a:p>
        </p:txBody>
      </p:sp>
    </p:spTree>
    <p:extLst>
      <p:ext uri="{BB962C8B-B14F-4D97-AF65-F5344CB8AC3E}">
        <p14:creationId xmlns:p14="http://schemas.microsoft.com/office/powerpoint/2010/main" val="34291796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Importance of encouraging faculty to remain research active</a:t>
            </a:r>
          </a:p>
        </p:txBody>
      </p:sp>
      <p:sp>
        <p:nvSpPr>
          <p:cNvPr id="43012"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2EC99B12-2D1E-D941-AC39-288AD77CEB09}" type="slidenum">
              <a:rPr lang="en-US" sz="1200">
                <a:latin typeface="Calibri" charset="0"/>
              </a:rPr>
              <a:pPr algn="r" eaLnBrk="1" hangingPunct="1"/>
              <a:t>26</a:t>
            </a:fld>
            <a:endParaRPr lang="en-US" sz="1200">
              <a:latin typeface="Calibri" charset="0"/>
            </a:endParaRPr>
          </a:p>
        </p:txBody>
      </p:sp>
    </p:spTree>
    <p:extLst>
      <p:ext uri="{BB962C8B-B14F-4D97-AF65-F5344CB8AC3E}">
        <p14:creationId xmlns:p14="http://schemas.microsoft.com/office/powerpoint/2010/main" val="16547341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a:latin typeface="Calibri" charset="0"/>
              </a:rPr>
              <a:t>Importance of encouraging faculty to remain research active</a:t>
            </a:r>
          </a:p>
        </p:txBody>
      </p:sp>
      <p:sp>
        <p:nvSpPr>
          <p:cNvPr id="44036"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BA96390-DC11-CE4E-A64D-AF45832E228C}" type="slidenum">
              <a:rPr lang="en-US" sz="1200">
                <a:latin typeface="Calibri" charset="0"/>
              </a:rPr>
              <a:pPr algn="r" eaLnBrk="1" hangingPunct="1"/>
              <a:t>29</a:t>
            </a:fld>
            <a:endParaRPr lang="en-US" sz="1200">
              <a:latin typeface="Calibri" charset="0"/>
            </a:endParaRPr>
          </a:p>
        </p:txBody>
      </p:sp>
    </p:spTree>
    <p:extLst>
      <p:ext uri="{BB962C8B-B14F-4D97-AF65-F5344CB8AC3E}">
        <p14:creationId xmlns:p14="http://schemas.microsoft.com/office/powerpoint/2010/main" val="22786218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6084" name="Slide Number Placeholder 3"/>
          <p:cNvSpPr txBox="1">
            <a:spLocks noGrp="1"/>
          </p:cNvSpPr>
          <p:nvPr/>
        </p:nvSpPr>
        <p:spPr bwMode="auto">
          <a:xfrm>
            <a:off x="3971926"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66" tIns="46584" rIns="93166" bIns="46584"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03F0D13B-A7DB-3243-9AA8-B1C28C63B2F3}" type="slidenum">
              <a:rPr lang="en-US" sz="1200">
                <a:latin typeface="Calibri" charset="0"/>
              </a:rPr>
              <a:pPr algn="r" eaLnBrk="1" hangingPunct="1"/>
              <a:t>30</a:t>
            </a:fld>
            <a:endParaRPr lang="en-US" sz="1200">
              <a:latin typeface="Calibri" charset="0"/>
            </a:endParaRPr>
          </a:p>
        </p:txBody>
      </p:sp>
    </p:spTree>
    <p:extLst>
      <p:ext uri="{BB962C8B-B14F-4D97-AF65-F5344CB8AC3E}">
        <p14:creationId xmlns:p14="http://schemas.microsoft.com/office/powerpoint/2010/main" val="30904752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163638" lvl="2" indent="-231775" eaLnBrk="1" hangingPunct="1"/>
            <a:r>
              <a:rPr lang="en-US" dirty="0">
                <a:latin typeface="Calibri" charset="0"/>
              </a:rPr>
              <a:t>Scholarship Development for research, creative, and performance projects that help faculty achieve career milestones; deadline in October. </a:t>
            </a:r>
          </a:p>
          <a:p>
            <a:pPr marL="1163638" lvl="2" indent="-231775" eaLnBrk="1" hangingPunct="1"/>
            <a:r>
              <a:rPr lang="en-US" dirty="0">
                <a:latin typeface="Calibri" charset="0"/>
              </a:rPr>
              <a:t>Scholarship Completion, a subvention program for expenses associated with producing the results of a completed research or creative project; proposals accepted quarterly.</a:t>
            </a:r>
          </a:p>
          <a:p>
            <a:pPr marL="1163638" lvl="2" indent="-231775" eaLnBrk="1" hangingPunct="1"/>
            <a:r>
              <a:rPr lang="en-US" dirty="0">
                <a:latin typeface="Calibri" charset="0"/>
              </a:rPr>
              <a:t>Scholarship Development for research, creative, and performance projects that help faculty achieve career milestones; deadline in October. </a:t>
            </a:r>
          </a:p>
          <a:p>
            <a:pPr marL="1163638" lvl="2" indent="-231775" eaLnBrk="1" hangingPunct="1"/>
            <a:r>
              <a:rPr lang="en-US" dirty="0">
                <a:latin typeface="Calibri" charset="0"/>
              </a:rPr>
              <a:t>Scholarship Completion, a subvention program for expenses associated with producing the results of a completed research or creative project; proposals accepted quarterly.</a:t>
            </a:r>
          </a:p>
          <a:p>
            <a:pPr eaLnBrk="1" hangingPunct="1">
              <a:spcBef>
                <a:spcPct val="0"/>
              </a:spcBef>
            </a:pPr>
            <a:r>
              <a:rPr lang="en-US" dirty="0">
                <a:latin typeface="Calibri" charset="0"/>
              </a:rPr>
              <a:t>for new projects, bridging grants, and seed funding needed for proposal resubmissions; proposals accepted quarterly.</a:t>
            </a:r>
          </a:p>
        </p:txBody>
      </p:sp>
      <p:sp>
        <p:nvSpPr>
          <p:cNvPr id="48132"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84DADEA-C37F-B94A-9299-B4CBD4EA49EE}" type="slidenum">
              <a:rPr lang="en-US" sz="1200">
                <a:latin typeface="Calibri" charset="0"/>
              </a:rPr>
              <a:pPr algn="r" eaLnBrk="1" hangingPunct="1"/>
              <a:t>31</a:t>
            </a:fld>
            <a:endParaRPr lang="en-US" sz="1200">
              <a:latin typeface="Calibri" charset="0"/>
            </a:endParaRPr>
          </a:p>
        </p:txBody>
      </p:sp>
    </p:spTree>
    <p:extLst>
      <p:ext uri="{BB962C8B-B14F-4D97-AF65-F5344CB8AC3E}">
        <p14:creationId xmlns:p14="http://schemas.microsoft.com/office/powerpoint/2010/main" val="3354853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E8410F69-A8F5-764D-ADE3-75A71EEAF528}" type="slidenum">
              <a:rPr lang="en-US"/>
              <a:pPr/>
              <a:t>3</a:t>
            </a:fld>
            <a:endParaRPr lang="en-US"/>
          </a:p>
        </p:txBody>
      </p:sp>
      <p:sp>
        <p:nvSpPr>
          <p:cNvPr id="19459" name="Rectangle 1026"/>
          <p:cNvSpPr>
            <a:spLocks noGrp="1" noRot="1" noChangeAspect="1" noChangeArrowheads="1" noTextEdit="1"/>
          </p:cNvSpPr>
          <p:nvPr>
            <p:ph type="sldImg"/>
          </p:nvPr>
        </p:nvSpPr>
        <p:spPr>
          <a:xfrm>
            <a:off x="1181100" y="698500"/>
            <a:ext cx="4648200" cy="3486150"/>
          </a:xfrm>
          <a:solidFill>
            <a:srgbClr val="FFFFFF"/>
          </a:solidFill>
          <a:ln/>
        </p:spPr>
      </p:sp>
      <p:sp>
        <p:nvSpPr>
          <p:cNvPr id="19460" name="Rectangle 1027"/>
          <p:cNvSpPr>
            <a:spLocks noGrp="1" noChangeArrowheads="1"/>
          </p:cNvSpPr>
          <p:nvPr>
            <p:ph type="body" idx="1"/>
          </p:nvPr>
        </p:nvSpPr>
        <p:spPr>
          <a:solidFill>
            <a:srgbClr val="FFFFFF"/>
          </a:solidFill>
          <a:ln>
            <a:solidFill>
              <a:srgbClr val="000000"/>
            </a:solidFill>
          </a:ln>
        </p:spPr>
        <p:txBody>
          <a:bodyPr/>
          <a:lstStyle/>
          <a:p>
            <a:pPr eaLnBrk="1" hangingPunct="1"/>
            <a:endParaRPr lang="en-US" dirty="0">
              <a:cs typeface="ＭＳ Ｐゴシック" charset="-128"/>
            </a:endParaRPr>
          </a:p>
        </p:txBody>
      </p:sp>
    </p:spTree>
    <p:extLst>
      <p:ext uri="{BB962C8B-B14F-4D97-AF65-F5344CB8AC3E}">
        <p14:creationId xmlns:p14="http://schemas.microsoft.com/office/powerpoint/2010/main" val="3658185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71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7108"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CFB1F51C-A7ED-8544-A148-D2BAF69FB4D7}" type="slidenum">
              <a:rPr lang="en-US" sz="1200">
                <a:latin typeface="Calibri" charset="0"/>
              </a:rPr>
              <a:pPr algn="r" eaLnBrk="1" hangingPunct="1"/>
              <a:t>32</a:t>
            </a:fld>
            <a:endParaRPr lang="en-US" sz="1200">
              <a:latin typeface="Calibri" charset="0"/>
            </a:endParaRPr>
          </a:p>
        </p:txBody>
      </p:sp>
    </p:spTree>
    <p:extLst>
      <p:ext uri="{BB962C8B-B14F-4D97-AF65-F5344CB8AC3E}">
        <p14:creationId xmlns:p14="http://schemas.microsoft.com/office/powerpoint/2010/main" val="126132595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91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9156"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92F96213-21B3-D742-BB98-74F4ADBE3861}" type="slidenum">
              <a:rPr lang="en-US" sz="1200">
                <a:latin typeface="Calibri" charset="0"/>
              </a:rPr>
              <a:pPr algn="r" eaLnBrk="1" hangingPunct="1"/>
              <a:t>34</a:t>
            </a:fld>
            <a:endParaRPr lang="en-US" sz="1200">
              <a:latin typeface="Calibri" charset="0"/>
            </a:endParaRPr>
          </a:p>
        </p:txBody>
      </p:sp>
    </p:spTree>
    <p:extLst>
      <p:ext uri="{BB962C8B-B14F-4D97-AF65-F5344CB8AC3E}">
        <p14:creationId xmlns:p14="http://schemas.microsoft.com/office/powerpoint/2010/main" val="3720386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1204" name="Slide Number Placeholder 3"/>
          <p:cNvSpPr txBox="1">
            <a:spLocks noGrp="1"/>
          </p:cNvSpPr>
          <p:nvPr/>
        </p:nvSpPr>
        <p:spPr bwMode="auto">
          <a:xfrm>
            <a:off x="3971925" y="8831263"/>
            <a:ext cx="3036888"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1" tIns="46586" rIns="93171" bIns="46586" anchor="b"/>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algn="r" eaLnBrk="1" hangingPunct="1"/>
            <a:fld id="{B2A34AAE-A3F5-634E-B80D-C23FC25F45C7}" type="slidenum">
              <a:rPr lang="en-US" sz="1200">
                <a:latin typeface="Calibri" charset="0"/>
              </a:rPr>
              <a:pPr algn="r" eaLnBrk="1" hangingPunct="1"/>
              <a:t>35</a:t>
            </a:fld>
            <a:endParaRPr lang="en-US" sz="1200">
              <a:latin typeface="Calibri" charset="0"/>
            </a:endParaRPr>
          </a:p>
        </p:txBody>
      </p:sp>
    </p:spTree>
    <p:extLst>
      <p:ext uri="{BB962C8B-B14F-4D97-AF65-F5344CB8AC3E}">
        <p14:creationId xmlns:p14="http://schemas.microsoft.com/office/powerpoint/2010/main" val="376187880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355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60FC3CB-EBC2-4EDF-B6AE-C505BC5F6054}" type="slidenum">
              <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charset="0"/>
            </a:endParaRPr>
          </a:p>
        </p:txBody>
      </p:sp>
    </p:spTree>
    <p:extLst>
      <p:ext uri="{BB962C8B-B14F-4D97-AF65-F5344CB8AC3E}">
        <p14:creationId xmlns:p14="http://schemas.microsoft.com/office/powerpoint/2010/main" val="231478118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331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a:spcBef>
                <a:spcPct val="0"/>
              </a:spcBef>
            </a:pPr>
            <a:fld id="{A250F92A-E123-4ADF-BD93-D6EF0BF80442}" type="slidenum">
              <a:rPr lang="en-US" altLang="en-US"/>
              <a:pPr>
                <a:spcBef>
                  <a:spcPct val="0"/>
                </a:spcBef>
              </a:pPr>
              <a:t>38</a:t>
            </a:fld>
            <a:endParaRPr lang="en-US" altLang="en-US"/>
          </a:p>
        </p:txBody>
      </p:sp>
    </p:spTree>
    <p:extLst>
      <p:ext uri="{BB962C8B-B14F-4D97-AF65-F5344CB8AC3E}">
        <p14:creationId xmlns:p14="http://schemas.microsoft.com/office/powerpoint/2010/main" val="859626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a:spcBef>
                <a:spcPct val="0"/>
              </a:spcBef>
            </a:pPr>
            <a:fld id="{218699A5-22E8-4EE6-AEC1-1224444CECEB}" type="slidenum">
              <a:rPr lang="en-US" altLang="en-US"/>
              <a:pPr>
                <a:spcBef>
                  <a:spcPct val="0"/>
                </a:spcBef>
              </a:pPr>
              <a:t>39</a:t>
            </a:fld>
            <a:endParaRPr lang="en-US" altLang="en-US"/>
          </a:p>
        </p:txBody>
      </p:sp>
    </p:spTree>
    <p:extLst>
      <p:ext uri="{BB962C8B-B14F-4D97-AF65-F5344CB8AC3E}">
        <p14:creationId xmlns:p14="http://schemas.microsoft.com/office/powerpoint/2010/main" val="39043026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7411"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a:spcBef>
                <a:spcPct val="0"/>
              </a:spcBef>
            </a:pPr>
            <a:fld id="{D960BDAF-77F8-43EB-882E-C214AAD5675A}" type="slidenum">
              <a:rPr lang="en-US" altLang="en-US"/>
              <a:pPr>
                <a:spcBef>
                  <a:spcPct val="0"/>
                </a:spcBef>
              </a:pPr>
              <a:t>40</a:t>
            </a:fld>
            <a:endParaRPr lang="en-US" altLang="en-US"/>
          </a:p>
        </p:txBody>
      </p:sp>
    </p:spTree>
    <p:extLst>
      <p:ext uri="{BB962C8B-B14F-4D97-AF65-F5344CB8AC3E}">
        <p14:creationId xmlns:p14="http://schemas.microsoft.com/office/powerpoint/2010/main" val="30216709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945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a:spcBef>
                <a:spcPct val="0"/>
              </a:spcBef>
            </a:pPr>
            <a:fld id="{1829EA45-4B13-48DE-B211-E7C5ED97A688}" type="slidenum">
              <a:rPr lang="en-US" altLang="en-US"/>
              <a:pPr>
                <a:spcBef>
                  <a:spcPct val="0"/>
                </a:spcBef>
              </a:pPr>
              <a:t>41</a:t>
            </a:fld>
            <a:endParaRPr lang="en-US" altLang="en-US"/>
          </a:p>
        </p:txBody>
      </p:sp>
    </p:spTree>
    <p:extLst>
      <p:ext uri="{BB962C8B-B14F-4D97-AF65-F5344CB8AC3E}">
        <p14:creationId xmlns:p14="http://schemas.microsoft.com/office/powerpoint/2010/main" val="3886158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38269" indent="-283950">
              <a:spcBef>
                <a:spcPct val="30000"/>
              </a:spcBef>
              <a:defRPr sz="1200">
                <a:solidFill>
                  <a:schemeClr val="tx1"/>
                </a:solidFill>
                <a:latin typeface="Calibri" pitchFamily="34" charset="0"/>
              </a:defRPr>
            </a:lvl2pPr>
            <a:lvl3pPr marL="1135799" indent="-227160">
              <a:spcBef>
                <a:spcPct val="30000"/>
              </a:spcBef>
              <a:defRPr sz="1200">
                <a:solidFill>
                  <a:schemeClr val="tx1"/>
                </a:solidFill>
                <a:latin typeface="Calibri" pitchFamily="34" charset="0"/>
              </a:defRPr>
            </a:lvl3pPr>
            <a:lvl4pPr marL="1590119" indent="-227160">
              <a:spcBef>
                <a:spcPct val="30000"/>
              </a:spcBef>
              <a:defRPr sz="1200">
                <a:solidFill>
                  <a:schemeClr val="tx1"/>
                </a:solidFill>
                <a:latin typeface="Calibri" pitchFamily="34" charset="0"/>
              </a:defRPr>
            </a:lvl4pPr>
            <a:lvl5pPr marL="2044438" indent="-227160">
              <a:spcBef>
                <a:spcPct val="30000"/>
              </a:spcBef>
              <a:defRPr sz="1200">
                <a:solidFill>
                  <a:schemeClr val="tx1"/>
                </a:solidFill>
                <a:latin typeface="Calibri" pitchFamily="34" charset="0"/>
              </a:defRPr>
            </a:lvl5pPr>
            <a:lvl6pPr marL="2498758" indent="-227160" eaLnBrk="0" fontAlgn="base" hangingPunct="0">
              <a:spcBef>
                <a:spcPct val="30000"/>
              </a:spcBef>
              <a:spcAft>
                <a:spcPct val="0"/>
              </a:spcAft>
              <a:defRPr sz="1200">
                <a:solidFill>
                  <a:schemeClr val="tx1"/>
                </a:solidFill>
                <a:latin typeface="Calibri" pitchFamily="34" charset="0"/>
              </a:defRPr>
            </a:lvl6pPr>
            <a:lvl7pPr marL="2953078" indent="-227160" eaLnBrk="0" fontAlgn="base" hangingPunct="0">
              <a:spcBef>
                <a:spcPct val="30000"/>
              </a:spcBef>
              <a:spcAft>
                <a:spcPct val="0"/>
              </a:spcAft>
              <a:defRPr sz="1200">
                <a:solidFill>
                  <a:schemeClr val="tx1"/>
                </a:solidFill>
                <a:latin typeface="Calibri" pitchFamily="34" charset="0"/>
              </a:defRPr>
            </a:lvl7pPr>
            <a:lvl8pPr marL="3407397" indent="-227160" eaLnBrk="0" fontAlgn="base" hangingPunct="0">
              <a:spcBef>
                <a:spcPct val="30000"/>
              </a:spcBef>
              <a:spcAft>
                <a:spcPct val="0"/>
              </a:spcAft>
              <a:defRPr sz="1200">
                <a:solidFill>
                  <a:schemeClr val="tx1"/>
                </a:solidFill>
                <a:latin typeface="Calibri" pitchFamily="34" charset="0"/>
              </a:defRPr>
            </a:lvl8pPr>
            <a:lvl9pPr marL="3861717" indent="-227160" eaLnBrk="0" fontAlgn="base" hangingPunct="0">
              <a:spcBef>
                <a:spcPct val="30000"/>
              </a:spcBef>
              <a:spcAft>
                <a:spcPct val="0"/>
              </a:spcAft>
              <a:defRPr sz="1200">
                <a:solidFill>
                  <a:schemeClr val="tx1"/>
                </a:solidFill>
                <a:latin typeface="Calibri" pitchFamily="34" charset="0"/>
              </a:defRPr>
            </a:lvl9pPr>
          </a:lstStyle>
          <a:p>
            <a:pPr>
              <a:spcBef>
                <a:spcPct val="0"/>
              </a:spcBef>
            </a:pPr>
            <a:fld id="{AEAFC2B2-E80B-43E3-8101-655F7E56E6CD}" type="slidenum">
              <a:rPr lang="en-US" altLang="en-US"/>
              <a:pPr>
                <a:spcBef>
                  <a:spcPct val="0"/>
                </a:spcBef>
              </a:pPr>
              <a:t>42</a:t>
            </a:fld>
            <a:endParaRPr lang="en-US" altLang="en-US"/>
          </a:p>
        </p:txBody>
      </p:sp>
    </p:spTree>
    <p:extLst>
      <p:ext uri="{BB962C8B-B14F-4D97-AF65-F5344CB8AC3E}">
        <p14:creationId xmlns:p14="http://schemas.microsoft.com/office/powerpoint/2010/main" val="406733110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itchFamily="34" charset="0"/>
                <a:ea typeface="ＭＳ Ｐゴシック" pitchFamily="34" charset="-128"/>
              </a:defRPr>
            </a:lvl1pPr>
            <a:lvl2pPr marL="757066" indent="-291179" eaLnBrk="0" hangingPunct="0">
              <a:defRPr sz="2400">
                <a:solidFill>
                  <a:schemeClr val="tx1"/>
                </a:solidFill>
                <a:latin typeface="Arial" pitchFamily="34" charset="0"/>
                <a:ea typeface="ＭＳ Ｐゴシック" pitchFamily="34" charset="-128"/>
              </a:defRPr>
            </a:lvl2pPr>
            <a:lvl3pPr marL="1164717" indent="-232943" eaLnBrk="0" hangingPunct="0">
              <a:defRPr sz="2400">
                <a:solidFill>
                  <a:schemeClr val="tx1"/>
                </a:solidFill>
                <a:latin typeface="Arial" pitchFamily="34" charset="0"/>
                <a:ea typeface="ＭＳ Ｐゴシック" pitchFamily="34" charset="-128"/>
              </a:defRPr>
            </a:lvl3pPr>
            <a:lvl4pPr marL="1630604" indent="-232943" eaLnBrk="0" hangingPunct="0">
              <a:defRPr sz="2400">
                <a:solidFill>
                  <a:schemeClr val="tx1"/>
                </a:solidFill>
                <a:latin typeface="Arial" pitchFamily="34" charset="0"/>
                <a:ea typeface="ＭＳ Ｐゴシック" pitchFamily="34" charset="-128"/>
              </a:defRPr>
            </a:lvl4pPr>
            <a:lvl5pPr marL="2096491" indent="-232943" eaLnBrk="0" hangingPunct="0">
              <a:defRPr sz="2400">
                <a:solidFill>
                  <a:schemeClr val="tx1"/>
                </a:solidFill>
                <a:latin typeface="Arial" pitchFamily="34" charset="0"/>
                <a:ea typeface="ＭＳ Ｐゴシック" pitchFamily="34" charset="-128"/>
              </a:defRPr>
            </a:lvl5pPr>
            <a:lvl6pPr marL="2562377" indent="-23294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28264" indent="-23294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94151" indent="-23294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60038" indent="-23294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fld id="{5FE9E880-261F-48FF-9FFA-3D2899901E7D}" type="slidenum">
              <a:rPr lang="en-US" altLang="en-US" sz="1200">
                <a:latin typeface="Calibri" pitchFamily="34" charset="0"/>
              </a:rPr>
              <a:pPr eaLnBrk="1" hangingPunct="1"/>
              <a:t>47</a:t>
            </a:fld>
            <a:endParaRPr lang="en-US" altLang="en-US" sz="1200">
              <a:latin typeface="Calibri" pitchFamily="34" charset="0"/>
            </a:endParaRPr>
          </a:p>
        </p:txBody>
      </p:sp>
      <p:sp>
        <p:nvSpPr>
          <p:cNvPr id="73730"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ea typeface="ＭＳ Ｐゴシック" pitchFamily="34" charset="-128"/>
            </a:endParaRPr>
          </a:p>
        </p:txBody>
      </p:sp>
      <p:sp>
        <p:nvSpPr>
          <p:cNvPr id="73732" name="Slide Number Placeholder 3"/>
          <p:cNvSpPr txBox="1">
            <a:spLocks noGrp="1"/>
          </p:cNvSpPr>
          <p:nvPr/>
        </p:nvSpPr>
        <p:spPr bwMode="auto">
          <a:xfrm>
            <a:off x="4060190" y="8978451"/>
            <a:ext cx="3104374" cy="47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941" tIns="47471" rIns="94941" bIns="47471" anchor="b"/>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hangingPunct="1"/>
            <a:fld id="{8AC947B0-4AC8-4C0C-8219-71859E7F2A33}" type="slidenum">
              <a:rPr lang="en-US" altLang="en-US" sz="1200">
                <a:latin typeface="Calibri" pitchFamily="34" charset="0"/>
              </a:rPr>
              <a:pPr algn="r" eaLnBrk="1" hangingPunct="1"/>
              <a:t>47</a:t>
            </a:fld>
            <a:endParaRPr lang="en-US" altLang="en-US" sz="1200">
              <a:latin typeface="Calibri" pitchFamily="34" charset="0"/>
            </a:endParaRPr>
          </a:p>
        </p:txBody>
      </p:sp>
    </p:spTree>
    <p:extLst>
      <p:ext uri="{BB962C8B-B14F-4D97-AF65-F5344CB8AC3E}">
        <p14:creationId xmlns:p14="http://schemas.microsoft.com/office/powerpoint/2010/main" val="646339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5B647-5E61-3246-9DEB-063B29849A0E}" type="slidenum">
              <a:rPr lang="en-US" smtClean="0"/>
              <a:pPr/>
              <a:t>4</a:t>
            </a:fld>
            <a:endParaRPr lang="en-US"/>
          </a:p>
        </p:txBody>
      </p:sp>
    </p:spTree>
    <p:extLst>
      <p:ext uri="{BB962C8B-B14F-4D97-AF65-F5344CB8AC3E}">
        <p14:creationId xmlns:p14="http://schemas.microsoft.com/office/powerpoint/2010/main" val="28376140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5B647-5E61-3246-9DEB-063B29849A0E}" type="slidenum">
              <a:rPr lang="en-US" smtClean="0"/>
              <a:pPr/>
              <a:t>48</a:t>
            </a:fld>
            <a:endParaRPr lang="en-US"/>
          </a:p>
        </p:txBody>
      </p:sp>
    </p:spTree>
    <p:extLst>
      <p:ext uri="{BB962C8B-B14F-4D97-AF65-F5344CB8AC3E}">
        <p14:creationId xmlns:p14="http://schemas.microsoft.com/office/powerpoint/2010/main" val="32217217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809763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422067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4463" y="1162050"/>
            <a:ext cx="4181475" cy="31369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fontAlgn="base">
              <a:spcBef>
                <a:spcPct val="0"/>
              </a:spcBef>
              <a:spcAft>
                <a:spcPct val="0"/>
              </a:spcAft>
              <a:defRPr/>
            </a:pPr>
            <a:fld id="{0ACCF14E-D50A-4D57-A1F1-7BA04CD8DA09}" type="slidenum">
              <a:rPr lang="en-US">
                <a:solidFill>
                  <a:srgbClr val="000000"/>
                </a:solidFill>
                <a:latin typeface="Arial" charset="0"/>
                <a:cs typeface="Arial" charset="0"/>
              </a:rPr>
              <a:pPr defTabSz="931774" fontAlgn="base">
                <a:spcBef>
                  <a:spcPct val="0"/>
                </a:spcBef>
                <a:spcAft>
                  <a:spcPct val="0"/>
                </a:spcAft>
                <a:defRPr/>
              </a:pPr>
              <a:t>51</a:t>
            </a:fld>
            <a:endParaRPr lang="en-US" dirty="0">
              <a:solidFill>
                <a:srgbClr val="000000"/>
              </a:solidFill>
              <a:latin typeface="Arial" charset="0"/>
              <a:cs typeface="Arial" charset="0"/>
            </a:endParaRPr>
          </a:p>
        </p:txBody>
      </p:sp>
    </p:spTree>
    <p:extLst>
      <p:ext uri="{BB962C8B-B14F-4D97-AF65-F5344CB8AC3E}">
        <p14:creationId xmlns:p14="http://schemas.microsoft.com/office/powerpoint/2010/main" val="13388628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xfrm>
            <a:off x="1181100" y="698500"/>
            <a:ext cx="4648200" cy="34861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79516D8-9342-5146-9D9A-D90CCEC33D6E}" type="slidenum">
              <a:rPr lang="en-US">
                <a:latin typeface="Calibri" charset="0"/>
              </a:rPr>
              <a:pPr eaLnBrk="1" hangingPunct="1"/>
              <a:t>52</a:t>
            </a:fld>
            <a:endParaRPr lang="en-US">
              <a:latin typeface="Calibri" charset="0"/>
            </a:endParaRPr>
          </a:p>
        </p:txBody>
      </p:sp>
    </p:spTree>
    <p:extLst>
      <p:ext uri="{BB962C8B-B14F-4D97-AF65-F5344CB8AC3E}">
        <p14:creationId xmlns:p14="http://schemas.microsoft.com/office/powerpoint/2010/main" val="1279632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824A58C-ABDD-454A-A7F1-D55BA398F447}" type="slidenum">
              <a:rPr kumimoji="0" lang="en-US" sz="1200" b="0" i="0" u="none" strike="noStrike" kern="1200" cap="none" spc="0" normalizeH="0" baseline="0" noProof="0">
                <a:ln>
                  <a:noFill/>
                </a:ln>
                <a:solidFill>
                  <a:srgbClr val="000000"/>
                </a:solidFill>
                <a:effectLst/>
                <a:uLnTx/>
                <a:uFillTx/>
                <a:latin typeface="Arial" charset="0"/>
                <a:ea typeface="+mn-ea"/>
                <a:cs typeface="Arial"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26627"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2662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cs typeface="ＭＳ Ｐゴシック" charset="-128"/>
            </a:endParaRPr>
          </a:p>
        </p:txBody>
      </p:sp>
    </p:spTree>
    <p:extLst>
      <p:ext uri="{BB962C8B-B14F-4D97-AF65-F5344CB8AC3E}">
        <p14:creationId xmlns:p14="http://schemas.microsoft.com/office/powerpoint/2010/main" val="2997436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E828EB56-8941-9149-AB16-C1718BCA639B}" type="slidenum">
              <a:rPr lang="en-US"/>
              <a:pPr/>
              <a:t>7</a:t>
            </a:fld>
            <a:endParaRPr lang="en-US"/>
          </a:p>
        </p:txBody>
      </p:sp>
      <p:sp>
        <p:nvSpPr>
          <p:cNvPr id="34819" name="Rectangle 2"/>
          <p:cNvSpPr>
            <a:spLocks noGrp="1" noRot="1" noChangeAspect="1" noChangeArrowheads="1" noTextEdit="1"/>
          </p:cNvSpPr>
          <p:nvPr>
            <p:ph type="sldImg"/>
          </p:nvPr>
        </p:nvSpPr>
        <p:spPr>
          <a:xfrm>
            <a:off x="1181100" y="698500"/>
            <a:ext cx="4648200" cy="3486150"/>
          </a:xfrm>
          <a:ln/>
        </p:spPr>
      </p:sp>
      <p:sp>
        <p:nvSpPr>
          <p:cNvPr id="34820" name="Rectangle 3"/>
          <p:cNvSpPr>
            <a:spLocks noGrp="1" noChangeArrowheads="1"/>
          </p:cNvSpPr>
          <p:nvPr>
            <p:ph type="body" idx="1"/>
          </p:nvPr>
        </p:nvSpPr>
        <p:spPr>
          <a:noFill/>
          <a:ln/>
        </p:spPr>
        <p:txBody>
          <a:bodyPr/>
          <a:lstStyle/>
          <a:p>
            <a:pPr eaLnBrk="1" hangingPunct="1"/>
            <a:endParaRPr lang="en-US">
              <a:cs typeface="ＭＳ Ｐゴシック" charset="-128"/>
            </a:endParaRPr>
          </a:p>
        </p:txBody>
      </p:sp>
    </p:spTree>
    <p:extLst>
      <p:ext uri="{BB962C8B-B14F-4D97-AF65-F5344CB8AC3E}">
        <p14:creationId xmlns:p14="http://schemas.microsoft.com/office/powerpoint/2010/main" val="3292307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D4FFE05-410A-CD48-A483-166326FE5AC6}" type="slidenum">
              <a:rPr lang="en-US"/>
              <a:pPr/>
              <a:t>8</a:t>
            </a:fld>
            <a:endParaRPr lang="en-US"/>
          </a:p>
        </p:txBody>
      </p:sp>
      <p:sp>
        <p:nvSpPr>
          <p:cNvPr id="36867" name="Rectangle 2"/>
          <p:cNvSpPr>
            <a:spLocks noGrp="1" noRot="1" noChangeAspect="1" noChangeArrowheads="1" noTextEdit="1"/>
          </p:cNvSpPr>
          <p:nvPr>
            <p:ph type="sldImg"/>
          </p:nvPr>
        </p:nvSpPr>
        <p:spPr>
          <a:xfrm>
            <a:off x="1181100" y="698500"/>
            <a:ext cx="4648200" cy="3486150"/>
          </a:xfrm>
          <a:solidFill>
            <a:srgbClr val="FFFFFF"/>
          </a:solidFill>
          <a:ln/>
        </p:spPr>
      </p:sp>
      <p:sp>
        <p:nvSpPr>
          <p:cNvPr id="36868"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cs typeface="ＭＳ Ｐゴシック" charset="-128"/>
            </a:endParaRPr>
          </a:p>
        </p:txBody>
      </p:sp>
    </p:spTree>
    <p:extLst>
      <p:ext uri="{BB962C8B-B14F-4D97-AF65-F5344CB8AC3E}">
        <p14:creationId xmlns:p14="http://schemas.microsoft.com/office/powerpoint/2010/main" val="6369460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5B647-5E61-3246-9DEB-063B29849A0E}" type="slidenum">
              <a:rPr lang="en-US" smtClean="0"/>
              <a:pPr/>
              <a:t>14</a:t>
            </a:fld>
            <a:endParaRPr lang="en-US"/>
          </a:p>
        </p:txBody>
      </p:sp>
    </p:spTree>
    <p:extLst>
      <p:ext uri="{BB962C8B-B14F-4D97-AF65-F5344CB8AC3E}">
        <p14:creationId xmlns:p14="http://schemas.microsoft.com/office/powerpoint/2010/main" val="3743050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A5B647-5E61-3246-9DEB-063B29849A0E}" type="slidenum">
              <a:rPr lang="en-US" smtClean="0"/>
              <a:pPr/>
              <a:t>17</a:t>
            </a:fld>
            <a:endParaRPr lang="en-US"/>
          </a:p>
        </p:txBody>
      </p:sp>
    </p:spTree>
    <p:extLst>
      <p:ext uri="{BB962C8B-B14F-4D97-AF65-F5344CB8AC3E}">
        <p14:creationId xmlns:p14="http://schemas.microsoft.com/office/powerpoint/2010/main" val="1868559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7C7859C6-E17B-0445-904B-E66D6C879664}" type="slidenum">
              <a:rPr lang="en-US"/>
              <a:pPr/>
              <a:t>18</a:t>
            </a:fld>
            <a:endParaRPr lang="en-US"/>
          </a:p>
        </p:txBody>
      </p:sp>
      <p:sp>
        <p:nvSpPr>
          <p:cNvPr id="92163" name="Rectangle 2"/>
          <p:cNvSpPr>
            <a:spLocks noGrp="1" noRot="1" noChangeAspect="1" noChangeArrowheads="1" noTextEdit="1"/>
          </p:cNvSpPr>
          <p:nvPr>
            <p:ph type="sldImg"/>
          </p:nvPr>
        </p:nvSpPr>
        <p:spPr>
          <a:xfrm>
            <a:off x="1181100" y="698500"/>
            <a:ext cx="4648200" cy="3486150"/>
          </a:xfrm>
          <a:ln/>
        </p:spPr>
      </p:sp>
      <p:sp>
        <p:nvSpPr>
          <p:cNvPr id="92164" name="Rectangle 3"/>
          <p:cNvSpPr>
            <a:spLocks noGrp="1" noChangeArrowheads="1"/>
          </p:cNvSpPr>
          <p:nvPr>
            <p:ph type="body" idx="1"/>
          </p:nvPr>
        </p:nvSpPr>
        <p:spPr>
          <a:noFill/>
          <a:ln/>
        </p:spPr>
        <p:txBody>
          <a:bodyPr/>
          <a:lstStyle/>
          <a:p>
            <a:pPr eaLnBrk="1" hangingPunct="1"/>
            <a:endParaRPr lang="en-US" dirty="0">
              <a:cs typeface="ＭＳ Ｐゴシック" charset="-128"/>
            </a:endParaRPr>
          </a:p>
        </p:txBody>
      </p:sp>
    </p:spTree>
    <p:extLst>
      <p:ext uri="{BB962C8B-B14F-4D97-AF65-F5344CB8AC3E}">
        <p14:creationId xmlns:p14="http://schemas.microsoft.com/office/powerpoint/2010/main" val="3608777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28843"/>
            <a:ext cx="7772400" cy="1301965"/>
          </a:xfrm>
          <a:prstGeom prst="rect">
            <a:avLst/>
          </a:prstGeom>
        </p:spPr>
        <p:txBody>
          <a:bodyPr>
            <a:normAutofit/>
          </a:bodyPr>
          <a:lstStyle>
            <a:lvl1pPr algn="l">
              <a:defRPr sz="3600" b="0" i="0" baseline="0">
                <a:ln>
                  <a:noFill/>
                </a:ln>
                <a:solidFill>
                  <a:srgbClr val="18453B"/>
                </a:solidFill>
                <a:latin typeface="Arial Black" pitchFamily="34" charset="0"/>
                <a:cs typeface="Gotham-Bold"/>
              </a:defRPr>
            </a:lvl1pPr>
          </a:lstStyle>
          <a:p>
            <a:r>
              <a:rPr lang="en-US" dirty="0"/>
              <a:t>Click to edit Master title style</a:t>
            </a:r>
          </a:p>
        </p:txBody>
      </p:sp>
      <p:sp>
        <p:nvSpPr>
          <p:cNvPr id="3" name="Subtitle 2"/>
          <p:cNvSpPr>
            <a:spLocks noGrp="1"/>
          </p:cNvSpPr>
          <p:nvPr>
            <p:ph type="subTitle" idx="1"/>
          </p:nvPr>
        </p:nvSpPr>
        <p:spPr>
          <a:xfrm>
            <a:off x="685800" y="3030807"/>
            <a:ext cx="7772400" cy="2102356"/>
          </a:xfrm>
          <a:prstGeom prst="rect">
            <a:avLst/>
          </a:prstGeom>
        </p:spPr>
        <p:txBody>
          <a:bodyPr anchor="t">
            <a:normAutofit/>
          </a:bodyPr>
          <a:lstStyle>
            <a:lvl1pPr marL="0" indent="0" algn="l">
              <a:buNone/>
              <a:defRPr sz="2400" b="0" i="0">
                <a:solidFill>
                  <a:schemeClr val="tx1">
                    <a:lumMod val="65000"/>
                    <a:lumOff val="35000"/>
                  </a:schemeClr>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fld id="{8FEED20C-E4F1-7648-87F5-9BCD800ED675}" type="datetimeFigureOut">
              <a:rPr lang="en-US"/>
              <a:pPr/>
              <a:t>8/5/2019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84BA6BB3-3B99-0341-A3D9-FBCDE5B31F56}" type="slidenum">
              <a:rPr lang="en-US"/>
              <a:pPr/>
              <a:t>‹#›</a:t>
            </a:fld>
            <a:endParaRPr lang="en-US"/>
          </a:p>
        </p:txBody>
      </p:sp>
    </p:spTree>
    <p:extLst>
      <p:ext uri="{BB962C8B-B14F-4D97-AF65-F5344CB8AC3E}">
        <p14:creationId xmlns:p14="http://schemas.microsoft.com/office/powerpoint/2010/main" val="2302463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248608"/>
            <a:ext cx="8229600" cy="480233"/>
          </a:xfrm>
          <a:prstGeom prst="rect">
            <a:avLst/>
          </a:prstGeom>
        </p:spPr>
        <p:txBody>
          <a:bodyPr>
            <a:noAutofit/>
          </a:bodyPr>
          <a:lstStyle>
            <a:lvl1pPr algn="l">
              <a:defRPr sz="3200" b="0" i="0" baseline="0">
                <a:solidFill>
                  <a:srgbClr val="18453B"/>
                </a:solidFill>
                <a:latin typeface="Arial Black" pitchFamily="34" charset="0"/>
                <a:cs typeface="Gotham-Bold"/>
              </a:defRPr>
            </a:lvl1pPr>
          </a:lstStyle>
          <a:p>
            <a:r>
              <a:rPr lang="en-US" dirty="0"/>
              <a:t>Click to edit Master title style</a:t>
            </a:r>
          </a:p>
        </p:txBody>
      </p:sp>
      <p:sp>
        <p:nvSpPr>
          <p:cNvPr id="3" name="Content Placeholder 2"/>
          <p:cNvSpPr>
            <a:spLocks noGrp="1"/>
          </p:cNvSpPr>
          <p:nvPr>
            <p:ph idx="1"/>
          </p:nvPr>
        </p:nvSpPr>
        <p:spPr>
          <a:xfrm>
            <a:off x="457200" y="2059670"/>
            <a:ext cx="8229600" cy="4066495"/>
          </a:xfrm>
          <a:prstGeom prst="rect">
            <a:avLst/>
          </a:prstGeom>
        </p:spPr>
        <p:txBody>
          <a:bodyPr/>
          <a:lstStyle>
            <a:lvl1pPr>
              <a:buClr>
                <a:srgbClr val="18453B"/>
              </a:buClr>
              <a:buFont typeface="Arial"/>
              <a:buChar char="•"/>
              <a:defRPr sz="2800" b="0" i="0">
                <a:solidFill>
                  <a:srgbClr val="595959"/>
                </a:solidFill>
                <a:latin typeface="Arial" pitchFamily="34" charset="0"/>
                <a:cs typeface="Arial" pitchFamily="34" charset="0"/>
              </a:defRPr>
            </a:lvl1pPr>
            <a:lvl2pPr>
              <a:buClr>
                <a:schemeClr val="tx1">
                  <a:lumMod val="75000"/>
                  <a:lumOff val="25000"/>
                </a:schemeClr>
              </a:buClr>
              <a:buSzPct val="85000"/>
              <a:buFont typeface="Arial"/>
              <a:buChar char="•"/>
              <a:defRPr sz="2400" b="0" i="0">
                <a:solidFill>
                  <a:srgbClr val="595959"/>
                </a:solidFill>
                <a:latin typeface="Arial" pitchFamily="34" charset="0"/>
                <a:cs typeface="Arial" pitchFamily="34" charset="0"/>
              </a:defRPr>
            </a:lvl2pPr>
            <a:lvl3pPr>
              <a:buClr>
                <a:schemeClr val="tx1">
                  <a:lumMod val="75000"/>
                  <a:lumOff val="25000"/>
                </a:schemeClr>
              </a:buClr>
              <a:defRPr sz="2000" b="0" i="0">
                <a:solidFill>
                  <a:schemeClr val="tx1">
                    <a:lumMod val="75000"/>
                    <a:lumOff val="25000"/>
                  </a:schemeClr>
                </a:solidFill>
                <a:latin typeface="Arial" pitchFamily="34" charset="0"/>
                <a:cs typeface="Arial" pitchFamily="34" charset="0"/>
              </a:defRPr>
            </a:lvl3pPr>
            <a:lvl4pPr>
              <a:defRPr b="0" i="0">
                <a:latin typeface="Arial" pitchFamily="34" charset="0"/>
                <a:cs typeface="Arial" pitchFamily="34" charset="0"/>
              </a:defRPr>
            </a:lvl4pPr>
            <a:lvl5pPr>
              <a:defRPr b="0" i="0">
                <a:latin typeface="Arial" pitchFamily="34" charset="0"/>
                <a:cs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atin typeface="Arial" charset="0"/>
                <a:cs typeface="Arial" charset="0"/>
              </a:defRPr>
            </a:lvl1pPr>
          </a:lstStyle>
          <a:p>
            <a:fld id="{3762CE8B-9410-4F4A-A66E-ADCEFC57D21D}" type="datetimeFigureOut">
              <a:rPr lang="en-US"/>
              <a:pPr/>
              <a:t>8/5/2019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Arial" pitchFamily="34" charset="0"/>
                <a:cs typeface="Arial" pitchFamily="34"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Arial" charset="0"/>
              </a:defRPr>
            </a:lvl1pPr>
          </a:lstStyle>
          <a:p>
            <a:fld id="{C94A61CA-3989-484B-B3C8-FFF841E2D3B5}" type="slidenum">
              <a:rPr lang="en-US"/>
              <a:pPr/>
              <a:t>‹#›</a:t>
            </a:fld>
            <a:endParaRPr lang="en-US"/>
          </a:p>
        </p:txBody>
      </p:sp>
    </p:spTree>
    <p:extLst>
      <p:ext uri="{BB962C8B-B14F-4D97-AF65-F5344CB8AC3E}">
        <p14:creationId xmlns:p14="http://schemas.microsoft.com/office/powerpoint/2010/main" val="21130583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003154"/>
            <a:ext cx="8229600" cy="875092"/>
          </a:xfrm>
          <a:prstGeom prst="rect">
            <a:avLst/>
          </a:prstGeom>
        </p:spPr>
        <p:txBody>
          <a:bodyPr>
            <a:normAutofit/>
          </a:bodyPr>
          <a:lstStyle>
            <a:lvl1pPr algn="l">
              <a:defRPr sz="3600" b="0" i="0" baseline="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59668"/>
            <a:ext cx="3950704" cy="4296682"/>
          </a:xfrm>
          <a:prstGeom prst="rect">
            <a:avLst/>
          </a:prstGeom>
        </p:spPr>
        <p:txBody>
          <a:bodyPr/>
          <a:lstStyle>
            <a:lvl1pPr>
              <a:buClr>
                <a:schemeClr val="tx1">
                  <a:lumMod val="75000"/>
                  <a:lumOff val="25000"/>
                </a:schemeClr>
              </a:buClr>
              <a:buFont typeface="Arial"/>
              <a:buChar char="•"/>
              <a:defRPr sz="2800" b="0" i="0">
                <a:solidFill>
                  <a:schemeClr val="tx1">
                    <a:lumMod val="65000"/>
                    <a:lumOff val="35000"/>
                  </a:schemeClr>
                </a:solidFill>
                <a:latin typeface="Gotham Book"/>
                <a:cs typeface="Gotham Book"/>
              </a:defRPr>
            </a:lvl1pPr>
            <a:lvl2pPr>
              <a:buClr>
                <a:schemeClr val="tx1">
                  <a:lumMod val="75000"/>
                  <a:lumOff val="25000"/>
                </a:schemeClr>
              </a:buClr>
              <a:buSzPct val="85000"/>
              <a:buFont typeface="Arial"/>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3"/>
          </p:nvPr>
        </p:nvSpPr>
        <p:spPr>
          <a:xfrm>
            <a:off x="4736097" y="2059668"/>
            <a:ext cx="3950704" cy="4296682"/>
          </a:xfrm>
          <a:prstGeom prst="rect">
            <a:avLst/>
          </a:prstGeom>
        </p:spPr>
        <p:txBody>
          <a:bodyPr/>
          <a:lstStyle>
            <a:lvl1pPr>
              <a:buClr>
                <a:schemeClr val="tx1">
                  <a:lumMod val="75000"/>
                  <a:lumOff val="25000"/>
                </a:schemeClr>
              </a:buClr>
              <a:buFont typeface="Wingdings" charset="2"/>
              <a:buChar char="§"/>
              <a:defRPr sz="2800" b="0" i="0">
                <a:solidFill>
                  <a:schemeClr val="tx1">
                    <a:lumMod val="65000"/>
                    <a:lumOff val="35000"/>
                  </a:schemeClr>
                </a:solidFill>
                <a:latin typeface="Gotham Book"/>
                <a:cs typeface="Gotham Book"/>
              </a:defRPr>
            </a:lvl1pPr>
            <a:lvl2pPr>
              <a:buClr>
                <a:schemeClr val="tx1">
                  <a:lumMod val="75000"/>
                  <a:lumOff val="25000"/>
                </a:schemeClr>
              </a:buClr>
              <a:buFont typeface="Wingdings" charset="2"/>
              <a:buChar char="§"/>
              <a:defRPr sz="2400" b="0" i="0">
                <a:solidFill>
                  <a:schemeClr val="tx1">
                    <a:lumMod val="65000"/>
                    <a:lumOff val="3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p:cNvSpPr>
            <a:spLocks noGrp="1"/>
          </p:cNvSpPr>
          <p:nvPr>
            <p:ph type="dt" sz="half" idx="14"/>
          </p:nvPr>
        </p:nvSpPr>
        <p:spPr/>
        <p:txBody>
          <a:bodyPr/>
          <a:lstStyle>
            <a:lvl1pPr>
              <a:defRPr/>
            </a:lvl1pPr>
          </a:lstStyle>
          <a:p>
            <a:fld id="{D0DB448E-53EB-1A41-9771-9CD0FD9B39F4}" type="datetimeFigureOut">
              <a:rPr lang="en-US"/>
              <a:pPr/>
              <a:t>8/5/2019</a:t>
            </a:fld>
            <a:endParaRPr lang="en-US"/>
          </a:p>
        </p:txBody>
      </p:sp>
      <p:sp>
        <p:nvSpPr>
          <p:cNvPr id="6" name="Footer Placeholder 4"/>
          <p:cNvSpPr>
            <a:spLocks noGrp="1"/>
          </p:cNvSpPr>
          <p:nvPr>
            <p:ph type="ftr" sz="quarter" idx="15"/>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7" name="Slide Number Placeholder 5"/>
          <p:cNvSpPr>
            <a:spLocks noGrp="1"/>
          </p:cNvSpPr>
          <p:nvPr>
            <p:ph type="sldNum" sz="quarter" idx="16"/>
          </p:nvPr>
        </p:nvSpPr>
        <p:spPr/>
        <p:txBody>
          <a:bodyPr/>
          <a:lstStyle>
            <a:lvl1pPr>
              <a:defRPr/>
            </a:lvl1pPr>
          </a:lstStyle>
          <a:p>
            <a:fld id="{3762D469-782D-D64F-AAA3-C79F5326ABB4}" type="slidenum">
              <a:rPr lang="en-US"/>
              <a:pPr/>
              <a:t>‹#›</a:t>
            </a:fld>
            <a:endParaRPr lang="en-US"/>
          </a:p>
        </p:txBody>
      </p:sp>
    </p:spTree>
    <p:extLst>
      <p:ext uri="{BB962C8B-B14F-4D97-AF65-F5344CB8AC3E}">
        <p14:creationId xmlns:p14="http://schemas.microsoft.com/office/powerpoint/2010/main" val="2467599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09873"/>
            <a:ext cx="8229600" cy="821732"/>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2081013"/>
            <a:ext cx="8229600" cy="4024165"/>
          </a:xfrm>
          <a:prstGeom prst="rect">
            <a:avLst/>
          </a:prstGeom>
        </p:spPr>
        <p:txBody>
          <a:bodyPr wrap="square" numCol="1" anchor="t"/>
          <a:lstStyle>
            <a:lvl1pPr marL="0" indent="0" algn="l">
              <a:buClr>
                <a:schemeClr val="tx1">
                  <a:lumMod val="75000"/>
                  <a:lumOff val="25000"/>
                </a:schemeClr>
              </a:buClr>
              <a:buFontTx/>
              <a:buNone/>
              <a:defRPr sz="2400" b="0" i="0" baseline="0">
                <a:solidFill>
                  <a:schemeClr val="tx1">
                    <a:lumMod val="75000"/>
                    <a:lumOff val="25000"/>
                  </a:schemeClr>
                </a:solidFill>
                <a:latin typeface="Gotham Book"/>
                <a:cs typeface="Gotham Book"/>
              </a:defRPr>
            </a:lvl1pPr>
            <a:lvl2pPr marL="0" indent="0" algn="l">
              <a:buClr>
                <a:schemeClr val="tx1">
                  <a:lumMod val="75000"/>
                  <a:lumOff val="25000"/>
                </a:schemeClr>
              </a:buClr>
              <a:buFontTx/>
              <a:buNone/>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4387A818-1675-ED46-9B31-69487F6D7A63}" type="datetimeFigureOut">
              <a:rPr lang="en-US"/>
              <a:pPr/>
              <a:t>8/5/2019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7713FA8A-1772-2045-8737-9719A12DE1FC}" type="slidenum">
              <a:rPr lang="en-US"/>
              <a:pPr/>
              <a:t>‹#›</a:t>
            </a:fld>
            <a:endParaRPr lang="en-US"/>
          </a:p>
        </p:txBody>
      </p:sp>
    </p:spTree>
    <p:extLst>
      <p:ext uri="{BB962C8B-B14F-4D97-AF65-F5344CB8AC3E}">
        <p14:creationId xmlns:p14="http://schemas.microsoft.com/office/powerpoint/2010/main" val="3295756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875093"/>
            <a:ext cx="8229600" cy="725109"/>
          </a:xfrm>
          <a:prstGeom prst="rect">
            <a:avLst/>
          </a:prstGeom>
        </p:spPr>
        <p:txBody>
          <a:bodyPr>
            <a:normAutofit/>
          </a:bodyPr>
          <a:lstStyle>
            <a:lvl1pPr algn="l">
              <a:defRPr sz="3600" b="0" i="0">
                <a:solidFill>
                  <a:srgbClr val="18453B"/>
                </a:solidFill>
                <a:latin typeface="Gotham-Bold"/>
                <a:cs typeface="Gotham-Bold"/>
              </a:defRPr>
            </a:lvl1pPr>
          </a:lstStyle>
          <a:p>
            <a:r>
              <a:rPr lang="en-US"/>
              <a:t>Click to edit Master title style</a:t>
            </a:r>
            <a:endParaRPr lang="en-US" dirty="0"/>
          </a:p>
        </p:txBody>
      </p:sp>
      <p:sp>
        <p:nvSpPr>
          <p:cNvPr id="3" name="Content Placeholder 2"/>
          <p:cNvSpPr>
            <a:spLocks noGrp="1"/>
          </p:cNvSpPr>
          <p:nvPr>
            <p:ph idx="1"/>
          </p:nvPr>
        </p:nvSpPr>
        <p:spPr>
          <a:xfrm>
            <a:off x="457200" y="1674905"/>
            <a:ext cx="8229600" cy="4419600"/>
          </a:xfrm>
          <a:prstGeom prst="rect">
            <a:avLst/>
          </a:prstGeom>
        </p:spPr>
        <p:txBody>
          <a:bodyPr wrap="square" numCol="1" anchor="t"/>
          <a:lstStyle>
            <a:lvl1pPr marL="457200" indent="-457200" algn="l">
              <a:buClr>
                <a:schemeClr val="tx1">
                  <a:lumMod val="75000"/>
                  <a:lumOff val="25000"/>
                </a:schemeClr>
              </a:buClr>
              <a:buFont typeface="+mj-lt"/>
              <a:buAutoNum type="arabicPeriod"/>
              <a:defRPr sz="2400" b="0" i="0" baseline="0">
                <a:solidFill>
                  <a:schemeClr val="tx1">
                    <a:lumMod val="75000"/>
                    <a:lumOff val="25000"/>
                  </a:schemeClr>
                </a:solidFill>
                <a:latin typeface="Gotham Book"/>
                <a:cs typeface="Gotham Book"/>
              </a:defRPr>
            </a:lvl1pPr>
            <a:lvl2pPr marL="457200" indent="182880" algn="l">
              <a:buClr>
                <a:schemeClr val="tx1">
                  <a:lumMod val="75000"/>
                  <a:lumOff val="25000"/>
                </a:schemeClr>
              </a:buClr>
              <a:buSzPct val="85000"/>
              <a:buFont typeface="Arial"/>
              <a:buChar char="•"/>
              <a:defRPr sz="2000" b="0" i="0">
                <a:solidFill>
                  <a:schemeClr val="tx1">
                    <a:lumMod val="75000"/>
                    <a:lumOff val="25000"/>
                  </a:schemeClr>
                </a:solidFill>
                <a:latin typeface="Gotham Book"/>
                <a:cs typeface="Gotham Book"/>
              </a:defRPr>
            </a:lvl2pPr>
            <a:lvl3pPr>
              <a:buClr>
                <a:schemeClr val="tx1">
                  <a:lumMod val="75000"/>
                  <a:lumOff val="25000"/>
                </a:schemeClr>
              </a:buClr>
              <a:defRPr sz="2000" b="0" i="0">
                <a:solidFill>
                  <a:schemeClr val="tx1">
                    <a:lumMod val="75000"/>
                    <a:lumOff val="25000"/>
                  </a:schemeClr>
                </a:solidFill>
                <a:latin typeface="Gotham Book"/>
                <a:cs typeface="Gotham Book"/>
              </a:defRPr>
            </a:lvl3pPr>
            <a:lvl4pPr>
              <a:defRPr b="0" i="0">
                <a:latin typeface="Gotham Book"/>
                <a:cs typeface="Gotham Book"/>
              </a:defRPr>
            </a:lvl4pPr>
            <a:lvl5pPr>
              <a:defRPr b="0" i="0">
                <a:latin typeface="Gotham Book"/>
                <a:cs typeface="Gotham Book"/>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fld id="{B0B58EDD-97C6-1E43-BEFC-E753858DA975}" type="datetimeFigureOut">
              <a:rPr lang="en-US"/>
              <a:pPr/>
              <a:t>8/5/2019</a:t>
            </a:fld>
            <a:endParaRPr lang="en-US"/>
          </a:p>
        </p:txBody>
      </p:sp>
      <p:sp>
        <p:nvSpPr>
          <p:cNvPr id="5" name="Footer Placeholder 4"/>
          <p:cNvSpPr>
            <a:spLocks noGrp="1"/>
          </p:cNvSpPr>
          <p:nvPr>
            <p:ph type="ftr" sz="quarter" idx="11"/>
          </p:nvPr>
        </p:nvSpPr>
        <p:spPr/>
        <p:txBody>
          <a:bodyPr/>
          <a:lstStyle>
            <a:lvl1pPr>
              <a:defRPr b="0" i="0">
                <a:solidFill>
                  <a:schemeClr val="tx1">
                    <a:lumMod val="65000"/>
                    <a:lumOff val="35000"/>
                  </a:schemeClr>
                </a:solidFill>
                <a:latin typeface="Gotham Book"/>
                <a:cs typeface="Gotham Book"/>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054129-A419-6A49-BB56-41C5C8C585F9}" type="slidenum">
              <a:rPr lang="en-US"/>
              <a:pPr/>
              <a:t>‹#›</a:t>
            </a:fld>
            <a:endParaRPr lang="en-US"/>
          </a:p>
        </p:txBody>
      </p:sp>
    </p:spTree>
    <p:extLst>
      <p:ext uri="{BB962C8B-B14F-4D97-AF65-F5344CB8AC3E}">
        <p14:creationId xmlns:p14="http://schemas.microsoft.com/office/powerpoint/2010/main" val="27284662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dirty="0">
                <a:latin typeface="Arial" pitchFamily="34" charset="0"/>
                <a:ea typeface="ＭＳ Ｐゴシック" charset="0"/>
                <a:cs typeface="Arial" pitchFamily="34"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dirty="0">
                <a:latin typeface="Arial" pitchFamily="34" charset="0"/>
                <a:cs typeface="Arial" pitchFamily="34"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fld id="{A857C5C1-F2B2-45DF-BDB0-1AFA4CB832B7}" type="slidenum">
              <a:rPr lang="en-US" altLang="en-US"/>
              <a:pPr/>
              <a:t>‹#›</a:t>
            </a:fld>
            <a:endParaRPr lang="en-US" altLang="en-US"/>
          </a:p>
        </p:txBody>
      </p:sp>
    </p:spTree>
    <p:extLst>
      <p:ext uri="{BB962C8B-B14F-4D97-AF65-F5344CB8AC3E}">
        <p14:creationId xmlns:p14="http://schemas.microsoft.com/office/powerpoint/2010/main" val="2262404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582675C-5F17-4CB8-AB63-F8EAE1F9C294}" type="datetime1">
              <a:rPr lang="en-US" smtClean="0"/>
              <a:pPr>
                <a:defRPr/>
              </a:pPr>
              <a:t>8/5/2019</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60E127-92A8-40D6-B644-A65EE2C67534}" type="slidenum">
              <a:rPr lang="en-US"/>
              <a:pPr>
                <a:defRPr/>
              </a:pPr>
              <a:t>‹#›</a:t>
            </a:fld>
            <a:endParaRPr lang="en-US"/>
          </a:p>
        </p:txBody>
      </p:sp>
    </p:spTree>
    <p:extLst>
      <p:ext uri="{BB962C8B-B14F-4D97-AF65-F5344CB8AC3E}">
        <p14:creationId xmlns:p14="http://schemas.microsoft.com/office/powerpoint/2010/main" val="373257307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A967D14-A631-3B4F-A94A-7FF8A620F4AF}" type="slidenum">
              <a:rPr lang="en-US"/>
              <a:pPr>
                <a:defRPr/>
              </a:pPr>
              <a:t>‹#›</a:t>
            </a:fld>
            <a:endParaRPr lang="en-US"/>
          </a:p>
        </p:txBody>
      </p:sp>
    </p:spTree>
    <p:extLst>
      <p:ext uri="{BB962C8B-B14F-4D97-AF65-F5344CB8AC3E}">
        <p14:creationId xmlns:p14="http://schemas.microsoft.com/office/powerpoint/2010/main" val="1170379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a:prstGeom prst="rect">
            <a:avLst/>
          </a:prstGeo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80E9E59-CA59-9047-BD25-E9D25B951E44}" type="slidenum">
              <a:rPr lang="en-US"/>
              <a:pPr>
                <a:defRPr/>
              </a:pPr>
              <a:t>‹#›</a:t>
            </a:fld>
            <a:endParaRPr lang="en-US"/>
          </a:p>
        </p:txBody>
      </p:sp>
    </p:spTree>
    <p:extLst>
      <p:ext uri="{BB962C8B-B14F-4D97-AF65-F5344CB8AC3E}">
        <p14:creationId xmlns:p14="http://schemas.microsoft.com/office/powerpoint/2010/main" val="1355788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2"/>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595959"/>
                </a:solidFill>
                <a:latin typeface="Gotham Book" charset="0"/>
              </a:defRPr>
            </a:lvl1pPr>
          </a:lstStyle>
          <a:p>
            <a:fld id="{C6023916-7D41-704E-A90C-0F16C649ACC3}" type="datetimeFigureOut">
              <a:rPr lang="en-US"/>
              <a:pPr/>
              <a:t>8/5/2019</a:t>
            </a:fld>
            <a:endParaRPr lang="en-US"/>
          </a:p>
        </p:txBody>
      </p:sp>
      <p:sp>
        <p:nvSpPr>
          <p:cNvPr id="5" name="Footer Placeholder 4"/>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lumMod val="65000"/>
                    <a:lumOff val="35000"/>
                  </a:schemeClr>
                </a:solidFill>
                <a:latin typeface="Gotham Book"/>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2"/>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595959"/>
                </a:solidFill>
                <a:latin typeface="Gotham Book" charset="0"/>
              </a:defRPr>
            </a:lvl1pPr>
          </a:lstStyle>
          <a:p>
            <a:fld id="{B7FB4B5E-49AD-484B-BACC-4BE7CAD089B3}" type="slidenum">
              <a:rPr lang="en-US"/>
              <a:pPr/>
              <a:t>‹#›</a:t>
            </a:fld>
            <a:endParaRPr lang="en-US"/>
          </a:p>
        </p:txBody>
      </p:sp>
      <p:pic>
        <p:nvPicPr>
          <p:cNvPr id="1029" name="Picture 10" descr="MSU thinner spear_green RGB.jpg"/>
          <p:cNvPicPr>
            <a:picLocks noChangeAspect="1"/>
          </p:cNvPicPr>
          <p:nvPr/>
        </p:nvPicPr>
        <p:blipFill>
          <a:blip r:embed="rId11" cstate="email">
            <a:extLst>
              <a:ext uri="{28A0092B-C50C-407E-A947-70E740481C1C}">
                <a14:useLocalDpi xmlns:a14="http://schemas.microsoft.com/office/drawing/2010/main" val="0"/>
              </a:ext>
            </a:extLst>
          </a:blip>
          <a:srcRect/>
          <a:stretch>
            <a:fillRect/>
          </a:stretch>
        </p:blipFill>
        <p:spPr bwMode="auto">
          <a:xfrm>
            <a:off x="457200" y="6253165"/>
            <a:ext cx="8229600" cy="103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11" descr="PP banner wordmark.jpg"/>
          <p:cNvPicPr>
            <a:picLocks noChangeAspect="1"/>
          </p:cNvPicPr>
          <p:nvPr/>
        </p:nvPicPr>
        <p:blipFill>
          <a:blip r:embed="rId12" cstate="email">
            <a:extLst>
              <a:ext uri="{28A0092B-C50C-407E-A947-70E740481C1C}">
                <a14:useLocalDpi xmlns:a14="http://schemas.microsoft.com/office/drawing/2010/main" val="0"/>
              </a:ext>
            </a:extLst>
          </a:blip>
          <a:srcRect/>
          <a:stretch>
            <a:fillRect/>
          </a:stretch>
        </p:blipFill>
        <p:spPr bwMode="auto">
          <a:xfrm>
            <a:off x="3176" y="2"/>
            <a:ext cx="9140825" cy="66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802" r:id="rId6"/>
    <p:sldLayoutId id="2147483805" r:id="rId7"/>
    <p:sldLayoutId id="2147483806" r:id="rId8"/>
    <p:sldLayoutId id="2147483807" r:id="rId9"/>
  </p:sldLayoutIdLst>
  <p:txStyles>
    <p:titleStyle>
      <a:lvl1pPr algn="ctr" defTabSz="457200" rtl="0" eaLnBrk="0" fontAlgn="base" hangingPunct="0">
        <a:spcBef>
          <a:spcPct val="0"/>
        </a:spcBef>
        <a:spcAft>
          <a:spcPct val="0"/>
        </a:spcAft>
        <a:defRPr sz="4400" kern="1200">
          <a:solidFill>
            <a:schemeClr val="tx1"/>
          </a:solidFill>
          <a:latin typeface="Gotham Book"/>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Gotham Book" charset="0"/>
          <a:ea typeface="ＭＳ Ｐゴシック" charset="-128"/>
          <a:cs typeface="ＭＳ Ｐゴシック" charset="-128"/>
        </a:defRPr>
      </a:lvl5pPr>
      <a:lvl6pPr marL="4572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6pPr>
      <a:lvl7pPr marL="9144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7pPr>
      <a:lvl8pPr marL="13716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8pPr>
      <a:lvl9pPr marL="1828800" algn="ctr" defTabSz="457200" rtl="0" eaLnBrk="1" fontAlgn="base" hangingPunct="1">
        <a:spcBef>
          <a:spcPct val="0"/>
        </a:spcBef>
        <a:spcAft>
          <a:spcPct val="0"/>
        </a:spcAft>
        <a:defRPr sz="4400">
          <a:solidFill>
            <a:schemeClr val="tx1"/>
          </a:solidFill>
          <a:latin typeface="Gotham Book" charset="0"/>
          <a:ea typeface="ＭＳ Ｐゴシック" charset="-128"/>
          <a:cs typeface="ＭＳ Ｐゴシック"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Gotham Book"/>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Gotham Book"/>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Gotham Book"/>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Gotham Book"/>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vp.research.msu.edu/lead-meeting-research-update-february-28-201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rio.ms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hyperlink" Target="http://vprgs.msu.edu/funding-opportunities/institutionally-limited"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osp.msu.edu/Default.aspx"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vp.research.msu.edu/proposal-service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hyperlink" Target="https://vp.research.msu.edu/events"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hyperlink" Target="mailto:mattesbr@msu.edu" TargetMode="External"/><Relationship Id="rId3" Type="http://schemas.openxmlformats.org/officeDocument/2006/relationships/hyperlink" Target="mailto:barman@msu.edu" TargetMode="External"/><Relationship Id="rId7" Type="http://schemas.openxmlformats.org/officeDocument/2006/relationships/hyperlink" Target="mailto:cottre36@ehs.msu.edu"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hyperlink" Target="mailto:harris@ehs.msu.edu" TargetMode="External"/><Relationship Id="rId5" Type="http://schemas.openxmlformats.org/officeDocument/2006/relationships/hyperlink" Target="mailto:cherryme@msu.edu" TargetMode="External"/><Relationship Id="rId10" Type="http://schemas.openxmlformats.org/officeDocument/2006/relationships/hyperlink" Target="mailto:fclaire@msu.edu" TargetMode="External"/><Relationship Id="rId4" Type="http://schemas.openxmlformats.org/officeDocument/2006/relationships/hyperlink" Target="mailto:irb@.msu.edu" TargetMode="External"/><Relationship Id="rId9" Type="http://schemas.openxmlformats.org/officeDocument/2006/relationships/hyperlink" Target="mailto:burtkris@msu.ed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www.rio.msu.edu/"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hyperlink" Target="http://www.williamsmullen.com/news/university-charged-export-violations" TargetMode="Externa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48.xml.rels><?xml version="1.0" encoding="UTF-8" standalone="yes"?>
<Relationships xmlns="http://schemas.openxmlformats.org/package/2006/relationships"><Relationship Id="rId3" Type="http://schemas.openxmlformats.org/officeDocument/2006/relationships/hyperlink" Target="mailto:export@msu.edu"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exportcontrols.msu.edu/" TargetMode="External"/></Relationships>
</file>

<file path=ppt/slides/_rels/slide4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jpeg"/><Relationship Id="rId7"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2.png"/></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itle of slide; Office of the Vice President for Research &amp; Graduate Studies; New Administrator Orientation August 8, 2018" title="Welcome to Michigan State University Research"/>
          <p:cNvSpPr>
            <a:spLocks noGrp="1"/>
          </p:cNvSpPr>
          <p:nvPr>
            <p:ph type="ctrTitle"/>
          </p:nvPr>
        </p:nvSpPr>
        <p:spPr>
          <a:xfrm>
            <a:off x="313267" y="3810000"/>
            <a:ext cx="8534400" cy="1301965"/>
          </a:xfrm>
        </p:spPr>
        <p:txBody>
          <a:bodyPr>
            <a:noAutofit/>
          </a:bodyPr>
          <a:lstStyle/>
          <a:p>
            <a:pPr algn="ctr"/>
            <a:r>
              <a:rPr lang="en-US" sz="3200" b="1" dirty="0">
                <a:solidFill>
                  <a:srgbClr val="004221"/>
                </a:solidFill>
                <a:latin typeface="+mj-lt"/>
              </a:rPr>
              <a:t>Welcome to Michigan State University Research</a:t>
            </a:r>
            <a:br>
              <a:rPr lang="en-US" sz="2800" dirty="0">
                <a:solidFill>
                  <a:srgbClr val="004221"/>
                </a:solidFill>
                <a:latin typeface="+mj-lt"/>
              </a:rPr>
            </a:br>
            <a:r>
              <a:rPr lang="en-US" sz="3200" dirty="0">
                <a:solidFill>
                  <a:srgbClr val="004221"/>
                </a:solidFill>
                <a:latin typeface="+mj-lt"/>
              </a:rPr>
              <a:t>Office of the Senior Vice President for </a:t>
            </a:r>
            <a:br>
              <a:rPr lang="en-US" sz="3200" dirty="0">
                <a:solidFill>
                  <a:srgbClr val="004221"/>
                </a:solidFill>
                <a:latin typeface="+mj-lt"/>
              </a:rPr>
            </a:br>
            <a:r>
              <a:rPr lang="en-US" sz="3200" dirty="0">
                <a:solidFill>
                  <a:srgbClr val="004221"/>
                </a:solidFill>
                <a:latin typeface="+mj-lt"/>
              </a:rPr>
              <a:t>Research &amp; Innovation</a:t>
            </a:r>
            <a:br>
              <a:rPr lang="en-US" sz="2800" dirty="0">
                <a:solidFill>
                  <a:srgbClr val="004221"/>
                </a:solidFill>
                <a:latin typeface="+mj-lt"/>
              </a:rPr>
            </a:br>
            <a:r>
              <a:rPr lang="en-US" sz="2800" b="1" dirty="0">
                <a:solidFill>
                  <a:schemeClr val="bg2">
                    <a:lumMod val="50000"/>
                  </a:schemeClr>
                </a:solidFill>
                <a:latin typeface="+mj-lt"/>
              </a:rPr>
              <a:t>New Administrator Orientation</a:t>
            </a:r>
            <a:br>
              <a:rPr lang="en-US" sz="2800" dirty="0">
                <a:solidFill>
                  <a:srgbClr val="004221"/>
                </a:solidFill>
                <a:latin typeface="+mj-lt"/>
              </a:rPr>
            </a:br>
            <a:r>
              <a:rPr lang="en-US" sz="2800" dirty="0">
                <a:solidFill>
                  <a:srgbClr val="004221"/>
                </a:solidFill>
                <a:latin typeface="+mj-lt"/>
              </a:rPr>
              <a:t>August 6, 2019</a:t>
            </a:r>
            <a:br>
              <a:rPr lang="en-US" sz="2800" dirty="0">
                <a:solidFill>
                  <a:srgbClr val="004221"/>
                </a:solidFill>
                <a:latin typeface="+mj-lt"/>
              </a:rPr>
            </a:br>
            <a:endParaRPr lang="en-US" sz="2800" dirty="0">
              <a:latin typeface="+mj-lt"/>
            </a:endParaRPr>
          </a:p>
        </p:txBody>
      </p:sp>
      <p:pic>
        <p:nvPicPr>
          <p:cNvPr id="8" name="Google Shape;91;p13" descr="Montage of research related photos" title="Research montage">
            <a:extLst>
              <a:ext uri="{FF2B5EF4-FFF2-40B4-BE49-F238E27FC236}">
                <a16:creationId xmlns:a16="http://schemas.microsoft.com/office/drawing/2014/main" id="{8B848119-304F-4C37-A492-78F814CE698E}"/>
              </a:ext>
            </a:extLst>
          </p:cNvPr>
          <p:cNvPicPr preferRelativeResize="0"/>
          <p:nvPr/>
        </p:nvPicPr>
        <p:blipFill rotWithShape="1">
          <a:blip r:embed="rId3">
            <a:alphaModFix/>
          </a:blip>
          <a:srcRect/>
          <a:stretch/>
        </p:blipFill>
        <p:spPr>
          <a:xfrm>
            <a:off x="215900" y="704984"/>
            <a:ext cx="8623300" cy="272401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Compliance: Understand and follow the rules"/>
          <p:cNvSpPr>
            <a:spLocks noGrp="1"/>
          </p:cNvSpPr>
          <p:nvPr>
            <p:ph type="ctrTitle"/>
          </p:nvPr>
        </p:nvSpPr>
        <p:spPr/>
        <p:txBody>
          <a:bodyPr/>
          <a:lstStyle/>
          <a:p>
            <a:r>
              <a:rPr lang="en-US" dirty="0">
                <a:solidFill>
                  <a:schemeClr val="bg1"/>
                </a:solidFill>
              </a:rPr>
              <a:t>Compliance: Understand and follow the rules</a:t>
            </a:r>
          </a:p>
        </p:txBody>
      </p:sp>
      <p:pic>
        <p:nvPicPr>
          <p:cNvPr id="67586" name="Content Placeholder 2" descr="poster for research misconduct protocol (compliance)" title="Compliance: Understand and follow the rules"/>
          <p:cNvPicPr>
            <a:picLocks noGrp="1" noChangeAspect="1"/>
          </p:cNvPicPr>
          <p:nvPr>
            <p:ph idx="4294967295"/>
          </p:nvPr>
        </p:nvPicPr>
        <p:blipFill>
          <a:blip r:embed="rId2"/>
          <a:srcRect t="-8131" b="-8131"/>
          <a:stretch>
            <a:fillRect/>
          </a:stretch>
        </p:blipFill>
        <p:spPr>
          <a:xfrm>
            <a:off x="685800" y="609600"/>
            <a:ext cx="7772400" cy="5486400"/>
          </a:xfrm>
          <a:prstGeom prst="rect">
            <a:avLst/>
          </a:prstGeom>
        </p:spPr>
      </p:pic>
    </p:spTree>
    <p:extLst>
      <p:ext uri="{BB962C8B-B14F-4D97-AF65-F5344CB8AC3E}">
        <p14:creationId xmlns:p14="http://schemas.microsoft.com/office/powerpoint/2010/main" val="7501171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Protections: Respect research participants"/>
          <p:cNvSpPr>
            <a:spLocks noGrp="1"/>
          </p:cNvSpPr>
          <p:nvPr>
            <p:ph type="title"/>
          </p:nvPr>
        </p:nvSpPr>
        <p:spPr/>
        <p:txBody>
          <a:bodyPr/>
          <a:lstStyle/>
          <a:p>
            <a:r>
              <a:rPr lang="en-US" dirty="0">
                <a:solidFill>
                  <a:schemeClr val="bg1"/>
                </a:solidFill>
              </a:rPr>
              <a:t>Protections: Respect research participants</a:t>
            </a:r>
          </a:p>
        </p:txBody>
      </p:sp>
      <p:pic>
        <p:nvPicPr>
          <p:cNvPr id="68610" name="Content Placeholder 2" descr="poster for research misconduct protocol (protection)" title="Protection: Respect research participants"/>
          <p:cNvPicPr>
            <a:picLocks noGrp="1" noChangeAspect="1"/>
          </p:cNvPicPr>
          <p:nvPr>
            <p:ph idx="1"/>
          </p:nvPr>
        </p:nvPicPr>
        <p:blipFill>
          <a:blip r:embed="rId2"/>
          <a:stretch>
            <a:fillRect/>
          </a:stretch>
        </p:blipFill>
        <p:spPr>
          <a:xfrm>
            <a:off x="627156" y="1066802"/>
            <a:ext cx="7831044" cy="4754563"/>
          </a:xfrm>
        </p:spPr>
      </p:pic>
    </p:spTree>
    <p:extLst>
      <p:ext uri="{BB962C8B-B14F-4D97-AF65-F5344CB8AC3E}">
        <p14:creationId xmlns:p14="http://schemas.microsoft.com/office/powerpoint/2010/main" val="36912608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Unacceptable Research Practices"/>
          <p:cNvSpPr>
            <a:spLocks noGrp="1"/>
          </p:cNvSpPr>
          <p:nvPr>
            <p:ph type="title"/>
          </p:nvPr>
        </p:nvSpPr>
        <p:spPr/>
        <p:txBody>
          <a:bodyPr/>
          <a:lstStyle/>
          <a:p>
            <a:pPr algn="ctr"/>
            <a:r>
              <a:rPr lang="en-US" dirty="0">
                <a:solidFill>
                  <a:schemeClr val="bg1"/>
                </a:solidFill>
              </a:rPr>
              <a:t>Unacceptable Research Practices</a:t>
            </a:r>
          </a:p>
        </p:txBody>
      </p:sp>
      <p:sp>
        <p:nvSpPr>
          <p:cNvPr id="69634" name="Content Placeholder 3"/>
          <p:cNvSpPr>
            <a:spLocks noGrp="1"/>
          </p:cNvSpPr>
          <p:nvPr>
            <p:ph idx="1"/>
          </p:nvPr>
        </p:nvSpPr>
        <p:spPr>
          <a:xfrm>
            <a:off x="457200" y="1248608"/>
            <a:ext cx="8229600" cy="4877557"/>
          </a:xfrm>
        </p:spPr>
        <p:txBody>
          <a:bodyPr/>
          <a:lstStyle/>
          <a:p>
            <a:pPr marL="0" indent="0">
              <a:buNone/>
            </a:pPr>
            <a:r>
              <a:rPr lang="en-US" dirty="0">
                <a:cs typeface="ＭＳ Ｐゴシック" charset="-128"/>
              </a:rPr>
              <a:t>“</a:t>
            </a:r>
            <a:r>
              <a:rPr lang="en-US" dirty="0">
                <a:solidFill>
                  <a:srgbClr val="FF0000"/>
                </a:solidFill>
                <a:cs typeface="ＭＳ Ｐゴシック" charset="-128"/>
              </a:rPr>
              <a:t>Unacceptable Research Practices</a:t>
            </a:r>
            <a:r>
              <a:rPr lang="en-US" dirty="0">
                <a:cs typeface="ＭＳ Ｐゴシック" charset="-128"/>
              </a:rPr>
              <a:t>” means practices that do not constitute Misconduct but that violate applicable laws, regulations, or other governmental requirements, or University rules or policies, of which the Respondent had received notice or of which the Respondent reasonably should have been aware, for proposing, performing, reviewing, or reporting Research or Creative Activities. </a:t>
            </a:r>
          </a:p>
        </p:txBody>
      </p:sp>
    </p:spTree>
    <p:extLst>
      <p:ext uri="{BB962C8B-B14F-4D97-AF65-F5344CB8AC3E}">
        <p14:creationId xmlns:p14="http://schemas.microsoft.com/office/powerpoint/2010/main" val="4161734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Title 2" descr="title of slide" title="What about individuals who are always on the edge?"/>
          <p:cNvSpPr>
            <a:spLocks noGrp="1"/>
          </p:cNvSpPr>
          <p:nvPr>
            <p:ph type="title"/>
          </p:nvPr>
        </p:nvSpPr>
        <p:spPr/>
        <p:txBody>
          <a:bodyPr/>
          <a:lstStyle/>
          <a:p>
            <a:r>
              <a:rPr lang="en-US" b="1" dirty="0">
                <a:latin typeface="+mj-lt"/>
                <a:cs typeface="ＭＳ Ｐゴシック" charset="-128"/>
              </a:rPr>
              <a:t>What about individuals who are always on the edge?</a:t>
            </a:r>
          </a:p>
        </p:txBody>
      </p:sp>
      <p:pic>
        <p:nvPicPr>
          <p:cNvPr id="70659" name="Content Placeholder 4" descr="Picture of a Nascar race" title="Nascar Race"/>
          <p:cNvPicPr>
            <a:picLocks noGrp="1" noChangeAspect="1"/>
          </p:cNvPicPr>
          <p:nvPr>
            <p:ph idx="1"/>
          </p:nvPr>
        </p:nvPicPr>
        <p:blipFill>
          <a:blip r:embed="rId2"/>
          <a:srcRect/>
          <a:stretch>
            <a:fillRect/>
          </a:stretch>
        </p:blipFill>
        <p:spPr>
          <a:xfrm>
            <a:off x="3143250" y="2814640"/>
            <a:ext cx="2857500" cy="2143125"/>
          </a:xfrm>
        </p:spPr>
      </p:pic>
    </p:spTree>
    <p:extLst>
      <p:ext uri="{BB962C8B-B14F-4D97-AF65-F5344CB8AC3E}">
        <p14:creationId xmlns:p14="http://schemas.microsoft.com/office/powerpoint/2010/main" val="129125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Questionable Research Practices"/>
          <p:cNvSpPr>
            <a:spLocks noGrp="1"/>
          </p:cNvSpPr>
          <p:nvPr>
            <p:ph type="title"/>
          </p:nvPr>
        </p:nvSpPr>
        <p:spPr/>
        <p:txBody>
          <a:bodyPr/>
          <a:lstStyle/>
          <a:p>
            <a:r>
              <a:rPr lang="en-US" dirty="0">
                <a:solidFill>
                  <a:schemeClr val="bg1"/>
                </a:solidFill>
              </a:rPr>
              <a:t>Questionable Research Practices</a:t>
            </a:r>
          </a:p>
        </p:txBody>
      </p:sp>
      <p:sp>
        <p:nvSpPr>
          <p:cNvPr id="71682" name="Content Placeholder 1"/>
          <p:cNvSpPr>
            <a:spLocks noGrp="1"/>
          </p:cNvSpPr>
          <p:nvPr>
            <p:ph idx="1"/>
          </p:nvPr>
        </p:nvSpPr>
        <p:spPr>
          <a:xfrm>
            <a:off x="685800" y="1852562"/>
            <a:ext cx="8229600" cy="3276600"/>
          </a:xfrm>
        </p:spPr>
        <p:txBody>
          <a:bodyPr/>
          <a:lstStyle/>
          <a:p>
            <a:pPr marL="0" indent="0">
              <a:buNone/>
            </a:pPr>
            <a:r>
              <a:rPr lang="en-US" dirty="0">
                <a:cs typeface="ＭＳ Ｐゴシック" charset="-128"/>
              </a:rPr>
              <a:t>“</a:t>
            </a:r>
            <a:r>
              <a:rPr lang="en-US" dirty="0">
                <a:solidFill>
                  <a:srgbClr val="FF0000"/>
                </a:solidFill>
                <a:cs typeface="ＭＳ Ｐゴシック" charset="-128"/>
              </a:rPr>
              <a:t>Questionable Research Practices</a:t>
            </a:r>
            <a:r>
              <a:rPr lang="en-US" dirty="0">
                <a:cs typeface="ＭＳ Ｐゴシック" charset="-128"/>
              </a:rPr>
              <a:t>” means practices that do not constitute Misconduct or Unacceptable Research Practices but that require attention because they could erode confidence in the integrity of Research or Creative Activities. </a:t>
            </a:r>
          </a:p>
        </p:txBody>
      </p:sp>
    </p:spTree>
    <p:extLst>
      <p:ext uri="{BB962C8B-B14F-4D97-AF65-F5344CB8AC3E}">
        <p14:creationId xmlns:p14="http://schemas.microsoft.com/office/powerpoint/2010/main" val="3689209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Collegiality: Work well with others"/>
          <p:cNvSpPr>
            <a:spLocks noGrp="1"/>
          </p:cNvSpPr>
          <p:nvPr>
            <p:ph type="title"/>
          </p:nvPr>
        </p:nvSpPr>
        <p:spPr/>
        <p:txBody>
          <a:bodyPr/>
          <a:lstStyle/>
          <a:p>
            <a:r>
              <a:rPr lang="en-US" dirty="0">
                <a:solidFill>
                  <a:schemeClr val="bg1"/>
                </a:solidFill>
              </a:rPr>
              <a:t>Collegiality: Work well with others</a:t>
            </a:r>
          </a:p>
        </p:txBody>
      </p:sp>
      <p:graphicFrame>
        <p:nvGraphicFramePr>
          <p:cNvPr id="72706" name="Object 5" descr="Poster for Research Misconduct protocol (collegiality)" title="Collegiality: Work well with others"/>
          <p:cNvGraphicFramePr>
            <a:graphicFrameLocks noGrp="1" noChangeAspect="1"/>
          </p:cNvGraphicFramePr>
          <p:nvPr>
            <p:ph idx="1"/>
          </p:nvPr>
        </p:nvGraphicFramePr>
        <p:xfrm>
          <a:off x="609600" y="990601"/>
          <a:ext cx="7949546" cy="4953000"/>
        </p:xfrm>
        <a:graphic>
          <a:graphicData uri="http://schemas.openxmlformats.org/presentationml/2006/ole">
            <mc:AlternateContent xmlns:mc="http://schemas.openxmlformats.org/markup-compatibility/2006">
              <mc:Choice xmlns:v="urn:schemas-microsoft-com:vml" Requires="v">
                <p:oleObj spid="_x0000_s5129" name="Acrobat Document" r:id="rId3" imgW="10000000" imgH="6230220" progId="">
                  <p:embed/>
                </p:oleObj>
              </mc:Choice>
              <mc:Fallback>
                <p:oleObj name="Acrobat Document" r:id="rId3" imgW="10000000" imgH="6230220" progId="">
                  <p:embed/>
                  <p:pic>
                    <p:nvPicPr>
                      <p:cNvPr id="72706" name="Object 5" descr="Poster for Research Misconduct protocol (collegiality)" title="Collegiality: Work well with others"/>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990601"/>
                        <a:ext cx="7949546" cy="495300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391639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descr="title of slide" title="Question"/>
          <p:cNvSpPr>
            <a:spLocks noGrp="1"/>
          </p:cNvSpPr>
          <p:nvPr>
            <p:ph type="title"/>
          </p:nvPr>
        </p:nvSpPr>
        <p:spPr/>
        <p:txBody>
          <a:bodyPr/>
          <a:lstStyle/>
          <a:p>
            <a:r>
              <a:rPr lang="en-US" b="1" dirty="0">
                <a:latin typeface="+mj-lt"/>
                <a:cs typeface="ＭＳ Ｐゴシック" charset="-128"/>
              </a:rPr>
              <a:t>Question:</a:t>
            </a:r>
          </a:p>
        </p:txBody>
      </p:sp>
      <p:sp>
        <p:nvSpPr>
          <p:cNvPr id="68611" name="Content Placeholder 2"/>
          <p:cNvSpPr>
            <a:spLocks noGrp="1"/>
          </p:cNvSpPr>
          <p:nvPr>
            <p:ph idx="1"/>
          </p:nvPr>
        </p:nvSpPr>
        <p:spPr/>
        <p:txBody>
          <a:bodyPr/>
          <a:lstStyle/>
          <a:p>
            <a:r>
              <a:rPr lang="en-US" dirty="0">
                <a:cs typeface="ＭＳ Ｐゴシック" charset="-128"/>
              </a:rPr>
              <a:t>What percentage of potential allegations coming to our office is associated with some sort of previous conflict between/among the parties involved?</a:t>
            </a:r>
          </a:p>
          <a:p>
            <a:endParaRPr lang="en-US" dirty="0">
              <a:cs typeface="ＭＳ Ｐゴシック" charset="-128"/>
            </a:endParaRPr>
          </a:p>
          <a:p>
            <a:r>
              <a:rPr lang="en-US" dirty="0">
                <a:cs typeface="ＭＳ Ｐゴシック" charset="-128"/>
              </a:rPr>
              <a:t>~ 90%!!</a:t>
            </a:r>
          </a:p>
        </p:txBody>
      </p:sp>
    </p:spTree>
    <p:extLst>
      <p:ext uri="{BB962C8B-B14F-4D97-AF65-F5344CB8AC3E}">
        <p14:creationId xmlns:p14="http://schemas.microsoft.com/office/powerpoint/2010/main" val="38796491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descr="title of slide" title="Is Research Misconduct an Issue at MSU?"/>
          <p:cNvSpPr>
            <a:spLocks noGrp="1"/>
          </p:cNvSpPr>
          <p:nvPr>
            <p:ph type="title"/>
          </p:nvPr>
        </p:nvSpPr>
        <p:spPr/>
        <p:txBody>
          <a:bodyPr/>
          <a:lstStyle/>
          <a:p>
            <a:r>
              <a:rPr lang="en-US" b="1" dirty="0">
                <a:latin typeface="+mj-lt"/>
                <a:cs typeface="ＭＳ Ｐゴシック" charset="-128"/>
              </a:rPr>
              <a:t>Is Research Misconduct an Issue at MSU?</a:t>
            </a:r>
          </a:p>
        </p:txBody>
      </p:sp>
      <p:pic>
        <p:nvPicPr>
          <p:cNvPr id="78851" name="Content Placeholder 3" descr="I have direct knowledge of situations at MSU that I believe would constitute Research Misconduct based on tonight's explanations? Please Return the Response Cards. 1. True 2. False" title="Research Misconduct Response Cards"/>
          <p:cNvPicPr>
            <a:picLocks noGrp="1" noChangeAspect="1"/>
          </p:cNvPicPr>
          <p:nvPr>
            <p:ph idx="1"/>
          </p:nvPr>
        </p:nvPicPr>
        <p:blipFill>
          <a:blip r:embed="rId3"/>
          <a:srcRect t="-1204" b="-1204"/>
          <a:stretch>
            <a:fillRect/>
          </a:stretch>
        </p:blipFill>
        <p:spPr>
          <a:xfrm>
            <a:off x="1485900" y="2743202"/>
            <a:ext cx="6172200" cy="2857501"/>
          </a:xfrm>
        </p:spPr>
      </p:pic>
    </p:spTree>
    <p:extLst>
      <p:ext uri="{BB962C8B-B14F-4D97-AF65-F5344CB8AC3E}">
        <p14:creationId xmlns:p14="http://schemas.microsoft.com/office/powerpoint/2010/main" val="10660285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descr="title of slide" title="What about prevention?"/>
          <p:cNvSpPr>
            <a:spLocks noGrp="1" noChangeArrowheads="1"/>
          </p:cNvSpPr>
          <p:nvPr>
            <p:ph type="title"/>
          </p:nvPr>
        </p:nvSpPr>
        <p:spPr>
          <a:xfrm>
            <a:off x="-533400" y="838200"/>
            <a:ext cx="7772400" cy="1143000"/>
          </a:xfrm>
        </p:spPr>
        <p:txBody>
          <a:bodyPr/>
          <a:lstStyle/>
          <a:p>
            <a:pPr eaLnBrk="1" hangingPunct="1"/>
            <a:r>
              <a:rPr lang="en-US" sz="3600" b="1" dirty="0">
                <a:solidFill>
                  <a:srgbClr val="004221"/>
                </a:solidFill>
                <a:latin typeface="+mj-lt"/>
              </a:rPr>
              <a:t>What about prevention?</a:t>
            </a:r>
          </a:p>
        </p:txBody>
      </p:sp>
      <p:sp>
        <p:nvSpPr>
          <p:cNvPr id="75779" name="Rectangle 3"/>
          <p:cNvSpPr>
            <a:spLocks noGrp="1" noChangeArrowheads="1"/>
          </p:cNvSpPr>
          <p:nvPr>
            <p:ph type="body" sz="half" idx="1"/>
          </p:nvPr>
        </p:nvSpPr>
        <p:spPr/>
        <p:txBody>
          <a:bodyPr/>
          <a:lstStyle/>
          <a:p>
            <a:pPr eaLnBrk="1" hangingPunct="1">
              <a:lnSpc>
                <a:spcPct val="90000"/>
              </a:lnSpc>
            </a:pPr>
            <a:r>
              <a:rPr lang="en-US" dirty="0">
                <a:solidFill>
                  <a:srgbClr val="004221"/>
                </a:solidFill>
                <a:cs typeface="ＭＳ Ｐゴシック" charset="-128"/>
              </a:rPr>
              <a:t>Advice</a:t>
            </a:r>
          </a:p>
          <a:p>
            <a:pPr eaLnBrk="1" hangingPunct="1">
              <a:lnSpc>
                <a:spcPct val="90000"/>
              </a:lnSpc>
            </a:pPr>
            <a:endParaRPr lang="en-US" dirty="0">
              <a:solidFill>
                <a:srgbClr val="004221"/>
              </a:solidFill>
              <a:cs typeface="ＭＳ Ｐゴシック" charset="-128"/>
            </a:endParaRPr>
          </a:p>
          <a:p>
            <a:pPr eaLnBrk="1" hangingPunct="1">
              <a:lnSpc>
                <a:spcPct val="90000"/>
              </a:lnSpc>
            </a:pPr>
            <a:r>
              <a:rPr lang="en-US" dirty="0">
                <a:solidFill>
                  <a:srgbClr val="004221"/>
                </a:solidFill>
                <a:cs typeface="ＭＳ Ｐゴシック" charset="-128"/>
              </a:rPr>
              <a:t>We encourage students, faculty and administrators to ask us about any research issues</a:t>
            </a:r>
          </a:p>
          <a:p>
            <a:pPr eaLnBrk="1" hangingPunct="1">
              <a:lnSpc>
                <a:spcPct val="90000"/>
              </a:lnSpc>
            </a:pPr>
            <a:endParaRPr lang="en-US" sz="1500" dirty="0"/>
          </a:p>
          <a:p>
            <a:pPr eaLnBrk="1" hangingPunct="1">
              <a:lnSpc>
                <a:spcPct val="90000"/>
              </a:lnSpc>
            </a:pPr>
            <a:endParaRPr lang="en-US" sz="1500" dirty="0"/>
          </a:p>
        </p:txBody>
      </p:sp>
      <p:pic>
        <p:nvPicPr>
          <p:cNvPr id="91140" name="Picture 4" descr="picture of child in shirt and tie plugging ears" title="Child plugging ears"/>
          <p:cNvPicPr>
            <a:picLocks noGrp="1" noChangeAspect="1" noChangeArrowheads="1"/>
          </p:cNvPicPr>
          <p:nvPr>
            <p:ph sz="half" idx="2"/>
          </p:nvPr>
        </p:nvPicPr>
        <p:blipFill>
          <a:blip r:embed="rId3"/>
          <a:srcRect/>
          <a:stretch>
            <a:fillRect/>
          </a:stretch>
        </p:blipFill>
        <p:spPr>
          <a:xfrm>
            <a:off x="4629150" y="2926560"/>
            <a:ext cx="2857500" cy="1918097"/>
          </a:xfrm>
        </p:spPr>
      </p:pic>
    </p:spTree>
    <p:extLst>
      <p:ext uri="{BB962C8B-B14F-4D97-AF65-F5344CB8AC3E}">
        <p14:creationId xmlns:p14="http://schemas.microsoft.com/office/powerpoint/2010/main" val="4222473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5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57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descr="title of slide" title="What about prevention? (Continued)"/>
          <p:cNvSpPr>
            <a:spLocks noGrp="1" noChangeArrowheads="1"/>
          </p:cNvSpPr>
          <p:nvPr>
            <p:ph type="title"/>
          </p:nvPr>
        </p:nvSpPr>
        <p:spPr>
          <a:xfrm>
            <a:off x="685800" y="952500"/>
            <a:ext cx="7772400" cy="1143000"/>
          </a:xfrm>
        </p:spPr>
        <p:txBody>
          <a:bodyPr/>
          <a:lstStyle/>
          <a:p>
            <a:pPr algn="l"/>
            <a:r>
              <a:rPr lang="en-US" sz="3200" b="1" dirty="0">
                <a:solidFill>
                  <a:srgbClr val="004221"/>
                </a:solidFill>
                <a:latin typeface="+mj-lt"/>
              </a:rPr>
              <a:t>Prevention cont.</a:t>
            </a:r>
          </a:p>
        </p:txBody>
      </p:sp>
      <p:sp>
        <p:nvSpPr>
          <p:cNvPr id="77827" name="Rectangle 3"/>
          <p:cNvSpPr>
            <a:spLocks noGrp="1" noChangeArrowheads="1"/>
          </p:cNvSpPr>
          <p:nvPr>
            <p:ph type="body" sz="half" idx="1"/>
          </p:nvPr>
        </p:nvSpPr>
        <p:spPr>
          <a:xfrm>
            <a:off x="668867" y="1981200"/>
            <a:ext cx="3810000" cy="4114800"/>
          </a:xfrm>
        </p:spPr>
        <p:txBody>
          <a:bodyPr/>
          <a:lstStyle/>
          <a:p>
            <a:r>
              <a:rPr lang="en-US" dirty="0">
                <a:solidFill>
                  <a:srgbClr val="004221"/>
                </a:solidFill>
                <a:cs typeface="ＭＳ Ｐゴシック" charset="-128"/>
              </a:rPr>
              <a:t>Dispute Resolution</a:t>
            </a:r>
          </a:p>
          <a:p>
            <a:r>
              <a:rPr lang="en-US" dirty="0">
                <a:solidFill>
                  <a:srgbClr val="004221"/>
                </a:solidFill>
                <a:cs typeface="ＭＳ Ｐゴシック" charset="-128"/>
              </a:rPr>
              <a:t>We encourage students and faculty to seek our help with settling disputes</a:t>
            </a:r>
          </a:p>
          <a:p>
            <a:endParaRPr lang="en-US" dirty="0">
              <a:cs typeface="ＭＳ Ｐゴシック" charset="-128"/>
            </a:endParaRPr>
          </a:p>
          <a:p>
            <a:endParaRPr lang="en-US" dirty="0">
              <a:cs typeface="ＭＳ Ｐゴシック" charset="-128"/>
            </a:endParaRPr>
          </a:p>
        </p:txBody>
      </p:sp>
      <p:pic>
        <p:nvPicPr>
          <p:cNvPr id="93188" name="Content Placeholder 5" descr="Picture of Pivarnik with two statues having a conversation." title="Statues Congregating"/>
          <p:cNvPicPr>
            <a:picLocks noGrp="1" noChangeAspect="1"/>
          </p:cNvPicPr>
          <p:nvPr>
            <p:ph sz="half" idx="2"/>
          </p:nvPr>
        </p:nvPicPr>
        <p:blipFill>
          <a:blip r:embed="rId3"/>
          <a:srcRect t="-31216" b="-31216"/>
          <a:stretch>
            <a:fillRect/>
          </a:stretch>
        </p:blipFill>
        <p:spPr>
          <a:xfrm>
            <a:off x="4699002" y="1524000"/>
            <a:ext cx="3810000" cy="4114800"/>
          </a:xfrm>
        </p:spPr>
      </p:pic>
    </p:spTree>
    <p:extLst>
      <p:ext uri="{BB962C8B-B14F-4D97-AF65-F5344CB8AC3E}">
        <p14:creationId xmlns:p14="http://schemas.microsoft.com/office/powerpoint/2010/main" val="3491380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78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82E50-4D75-488D-87B6-7CC46B374701}"/>
              </a:ext>
            </a:extLst>
          </p:cNvPr>
          <p:cNvSpPr>
            <a:spLocks noGrp="1"/>
          </p:cNvSpPr>
          <p:nvPr>
            <p:ph type="title"/>
          </p:nvPr>
        </p:nvSpPr>
        <p:spPr/>
        <p:txBody>
          <a:bodyPr/>
          <a:lstStyle/>
          <a:p>
            <a:r>
              <a:rPr lang="en-US" b="1" dirty="0">
                <a:latin typeface="+mn-lt"/>
              </a:rPr>
              <a:t>Speakers Today</a:t>
            </a:r>
          </a:p>
        </p:txBody>
      </p:sp>
      <p:sp>
        <p:nvSpPr>
          <p:cNvPr id="3" name="Content Placeholder 2">
            <a:extLst>
              <a:ext uri="{FF2B5EF4-FFF2-40B4-BE49-F238E27FC236}">
                <a16:creationId xmlns:a16="http://schemas.microsoft.com/office/drawing/2014/main" id="{BC770507-79A2-46A6-B4C4-AC7E68872728}"/>
              </a:ext>
            </a:extLst>
          </p:cNvPr>
          <p:cNvSpPr>
            <a:spLocks noGrp="1"/>
          </p:cNvSpPr>
          <p:nvPr>
            <p:ph idx="1"/>
          </p:nvPr>
        </p:nvSpPr>
        <p:spPr>
          <a:xfrm>
            <a:off x="457200" y="2258862"/>
            <a:ext cx="8229600" cy="3350530"/>
          </a:xfrm>
        </p:spPr>
        <p:txBody>
          <a:bodyPr/>
          <a:lstStyle/>
          <a:p>
            <a:r>
              <a:rPr lang="en-US" dirty="0"/>
              <a:t>Jim </a:t>
            </a:r>
            <a:r>
              <a:rPr lang="en-US" dirty="0" err="1"/>
              <a:t>Pivarnik</a:t>
            </a:r>
            <a:r>
              <a:rPr lang="en-US" dirty="0"/>
              <a:t>, </a:t>
            </a:r>
            <a:r>
              <a:rPr lang="en-US" i="1" dirty="0"/>
              <a:t>Research Integrity </a:t>
            </a:r>
          </a:p>
          <a:p>
            <a:r>
              <a:rPr lang="en-US" dirty="0"/>
              <a:t>Doug Gage, </a:t>
            </a:r>
            <a:r>
              <a:rPr lang="en-US" i="1" dirty="0"/>
              <a:t>MSU Research Overview</a:t>
            </a:r>
          </a:p>
          <a:p>
            <a:r>
              <a:rPr lang="en-US" dirty="0"/>
              <a:t>Paul Hunt</a:t>
            </a:r>
            <a:r>
              <a:rPr lang="en-US" i="1" dirty="0"/>
              <a:t>, Research Compliance</a:t>
            </a:r>
          </a:p>
          <a:p>
            <a:r>
              <a:rPr lang="en-US" dirty="0"/>
              <a:t>Charles Hasemann, </a:t>
            </a:r>
            <a:r>
              <a:rPr lang="en-US" i="1" dirty="0"/>
              <a:t>MSU Innovation Center</a:t>
            </a:r>
          </a:p>
        </p:txBody>
      </p:sp>
    </p:spTree>
    <p:extLst>
      <p:ext uri="{BB962C8B-B14F-4D97-AF65-F5344CB8AC3E}">
        <p14:creationId xmlns:p14="http://schemas.microsoft.com/office/powerpoint/2010/main" val="3756507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Please do one thing for me"/>
          <p:cNvSpPr>
            <a:spLocks noGrp="1"/>
          </p:cNvSpPr>
          <p:nvPr>
            <p:ph type="title"/>
          </p:nvPr>
        </p:nvSpPr>
        <p:spPr/>
        <p:txBody>
          <a:bodyPr/>
          <a:lstStyle/>
          <a:p>
            <a:r>
              <a:rPr lang="en-US" b="1" dirty="0">
                <a:latin typeface="+mj-lt"/>
              </a:rPr>
              <a:t>Please do one thing for me:</a:t>
            </a:r>
          </a:p>
        </p:txBody>
      </p:sp>
      <p:pic>
        <p:nvPicPr>
          <p:cNvPr id="5" name="Content Placeholder 4" descr="Picture of Beaumont Tower at dusk, title underneath" title="If You See Something Say Something"/>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847339" y="2401494"/>
            <a:ext cx="3449324" cy="3050381"/>
          </a:xfrm>
        </p:spPr>
      </p:pic>
    </p:spTree>
    <p:extLst>
      <p:ext uri="{BB962C8B-B14F-4D97-AF65-F5344CB8AC3E}">
        <p14:creationId xmlns:p14="http://schemas.microsoft.com/office/powerpoint/2010/main" val="3647219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1197-D5FC-420D-BB67-85E709504AE2}"/>
              </a:ext>
            </a:extLst>
          </p:cNvPr>
          <p:cNvSpPr>
            <a:spLocks noGrp="1"/>
          </p:cNvSpPr>
          <p:nvPr>
            <p:ph type="ctrTitle"/>
          </p:nvPr>
        </p:nvSpPr>
        <p:spPr>
          <a:xfrm>
            <a:off x="533400" y="3200402"/>
            <a:ext cx="7924800" cy="709557"/>
          </a:xfrm>
        </p:spPr>
        <p:txBody>
          <a:bodyPr>
            <a:noAutofit/>
          </a:bodyPr>
          <a:lstStyle/>
          <a:p>
            <a:pPr algn="ctr"/>
            <a:r>
              <a:rPr lang="en-US" altLang="en-US" sz="3200" b="1" dirty="0">
                <a:solidFill>
                  <a:prstClr val="black"/>
                </a:solidFill>
                <a:latin typeface="+mj-lt"/>
              </a:rPr>
              <a:t>Questions on Research Integrity?</a:t>
            </a:r>
            <a:br>
              <a:rPr lang="en-US" altLang="en-US" sz="3200" b="1" dirty="0">
                <a:solidFill>
                  <a:prstClr val="black"/>
                </a:solidFill>
                <a:latin typeface="+mj-lt"/>
              </a:rPr>
            </a:br>
            <a:endParaRPr lang="en-US" sz="3200" dirty="0">
              <a:latin typeface="+mj-lt"/>
            </a:endParaRPr>
          </a:p>
        </p:txBody>
      </p:sp>
    </p:spTree>
    <p:extLst>
      <p:ext uri="{BB962C8B-B14F-4D97-AF65-F5344CB8AC3E}">
        <p14:creationId xmlns:p14="http://schemas.microsoft.com/office/powerpoint/2010/main" val="40110112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descr="title of slide" title="Research: The Foundation for Success"/>
          <p:cNvSpPr>
            <a:spLocks noGrp="1"/>
          </p:cNvSpPr>
          <p:nvPr>
            <p:ph type="title"/>
          </p:nvPr>
        </p:nvSpPr>
        <p:spPr bwMode="auto">
          <a:xfrm>
            <a:off x="304800" y="2857500"/>
            <a:ext cx="8458200" cy="533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n-lt"/>
                <a:ea typeface="ＭＳ Ｐゴシック" charset="0"/>
                <a:cs typeface="Gotham-Bold" charset="0"/>
              </a:rPr>
              <a:t>Research: The Foundation for  Success</a:t>
            </a:r>
          </a:p>
        </p:txBody>
      </p:sp>
      <p:sp>
        <p:nvSpPr>
          <p:cNvPr id="9219" name="Rectangle 8"/>
          <p:cNvSpPr>
            <a:spLocks noGrp="1"/>
          </p:cNvSpPr>
          <p:nvPr>
            <p:ph idx="1"/>
          </p:nvPr>
        </p:nvSpPr>
        <p:spPr bwMode="auto">
          <a:xfrm>
            <a:off x="381000" y="3733800"/>
            <a:ext cx="8458200" cy="2895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Bef>
                <a:spcPct val="30000"/>
              </a:spcBef>
              <a:buFont typeface="Arial" charset="0"/>
              <a:buChar char="•"/>
            </a:pPr>
            <a:r>
              <a:rPr lang="en-US" sz="2400" dirty="0">
                <a:latin typeface="Arial" charset="0"/>
                <a:ea typeface="ＭＳ Ｐゴシック" charset="0"/>
                <a:cs typeface="Arial" charset="0"/>
              </a:rPr>
              <a:t>Research is the basis for education and outreach</a:t>
            </a:r>
          </a:p>
          <a:p>
            <a:pPr eaLnBrk="1" hangingPunct="1">
              <a:spcBef>
                <a:spcPct val="30000"/>
              </a:spcBef>
              <a:buFont typeface="Arial" charset="0"/>
              <a:buChar char="•"/>
            </a:pPr>
            <a:r>
              <a:rPr lang="en-US" sz="2400" dirty="0">
                <a:solidFill>
                  <a:srgbClr val="004221"/>
                </a:solidFill>
                <a:latin typeface="Arial" charset="0"/>
                <a:ea typeface="ＭＳ Ｐゴシック" charset="0"/>
                <a:cs typeface="Arial" charset="0"/>
              </a:rPr>
              <a:t>Dynamic research programs—based on a forward-thinking research agenda—address problems of today and tomorrow</a:t>
            </a:r>
          </a:p>
          <a:p>
            <a:pPr eaLnBrk="1" hangingPunct="1">
              <a:spcBef>
                <a:spcPct val="30000"/>
              </a:spcBef>
              <a:buFont typeface="Arial" charset="0"/>
              <a:buChar char="•"/>
            </a:pPr>
            <a:r>
              <a:rPr lang="en-US" sz="2400" dirty="0">
                <a:solidFill>
                  <a:srgbClr val="5F5F5F"/>
                </a:solidFill>
                <a:latin typeface="Arial" charset="0"/>
                <a:ea typeface="ＭＳ Ｐゴシック" charset="0"/>
                <a:cs typeface="Arial" charset="0"/>
              </a:rPr>
              <a:t>Furthering research – advancing knowledge – gives MSU international prominence</a:t>
            </a:r>
          </a:p>
        </p:txBody>
      </p:sp>
      <p:pic>
        <p:nvPicPr>
          <p:cNvPr id="9220" name="Picture 4" descr="MSU welcome sign" title="MSU welcome sign"/>
          <p:cNvPicPr>
            <a:picLocks noChangeAspect="1"/>
          </p:cNvPicPr>
          <p:nvPr/>
        </p:nvPicPr>
        <p:blipFill>
          <a:blip r:embed="rId3" cstate="email">
            <a:extLst>
              <a:ext uri="{28A0092B-C50C-407E-A947-70E740481C1C}">
                <a14:useLocalDpi xmlns:a14="http://schemas.microsoft.com/office/drawing/2010/main" val="0"/>
              </a:ext>
            </a:extLst>
          </a:blip>
          <a:srcRect t="26648" b="9396"/>
          <a:stretch>
            <a:fillRect/>
          </a:stretch>
        </p:blipFill>
        <p:spPr bwMode="auto">
          <a:xfrm>
            <a:off x="0" y="609600"/>
            <a:ext cx="91440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4" title="TOTAL MSU RESEARCH EXPENDITURES"/>
          <p:cNvSpPr txBox="1">
            <a:spLocks noGrp="1"/>
          </p:cNvSpPr>
          <p:nvPr>
            <p:ph type="title"/>
          </p:nvPr>
        </p:nvSpPr>
        <p:spPr>
          <a:xfrm>
            <a:off x="457200" y="457625"/>
            <a:ext cx="8229600" cy="1143000"/>
          </a:xfrm>
          <a:prstGeom prst="rect">
            <a:avLst/>
          </a:prstGeom>
          <a:noFill/>
          <a:ln>
            <a:noFill/>
          </a:ln>
        </p:spPr>
        <p:txBody>
          <a:bodyPr spcFirstLastPara="1" wrap="square" lIns="91425" tIns="45700" rIns="91425" bIns="45700" anchor="ctr" anchorCtr="0">
            <a:noAutofit/>
          </a:bodyPr>
          <a:lstStyle/>
          <a:p>
            <a:pPr>
              <a:spcBef>
                <a:spcPts val="0"/>
              </a:spcBef>
              <a:spcAft>
                <a:spcPts val="0"/>
              </a:spcAft>
              <a:buClr>
                <a:srgbClr val="7F7F7F"/>
              </a:buClr>
              <a:buSzPts val="800"/>
            </a:pPr>
            <a:r>
              <a:rPr lang="en-US" b="1" dirty="0">
                <a:solidFill>
                  <a:srgbClr val="004B00"/>
                </a:solidFill>
                <a:latin typeface="Calibri"/>
                <a:ea typeface="Calibri"/>
                <a:cs typeface="Calibri"/>
                <a:sym typeface="Calibri"/>
              </a:rPr>
              <a:t>Total MSU Research Expenditures</a:t>
            </a:r>
            <a:endParaRPr b="1" dirty="0">
              <a:solidFill>
                <a:srgbClr val="004B00"/>
              </a:solidFill>
              <a:latin typeface="Calibri"/>
              <a:ea typeface="Calibri"/>
              <a:cs typeface="Calibri"/>
              <a:sym typeface="Calibri"/>
            </a:endParaRPr>
          </a:p>
        </p:txBody>
      </p:sp>
      <p:sp>
        <p:nvSpPr>
          <p:cNvPr id="98" name="Google Shape;98;p14"/>
          <p:cNvSpPr txBox="1"/>
          <p:nvPr/>
        </p:nvSpPr>
        <p:spPr>
          <a:xfrm>
            <a:off x="188025" y="6323775"/>
            <a:ext cx="2412300" cy="411600"/>
          </a:xfrm>
          <a:prstGeom prst="rect">
            <a:avLst/>
          </a:prstGeom>
          <a:noFill/>
          <a:ln>
            <a:noFill/>
          </a:ln>
        </p:spPr>
        <p:txBody>
          <a:bodyPr spcFirstLastPara="1" wrap="square" lIns="91425" tIns="91425" rIns="91425" bIns="91425" anchor="ctr" anchorCtr="0">
            <a:noAutofit/>
          </a:bodyPr>
          <a:lstStyle/>
          <a:p>
            <a:pPr>
              <a:spcBef>
                <a:spcPts val="640"/>
              </a:spcBef>
              <a:spcAft>
                <a:spcPts val="0"/>
              </a:spcAft>
            </a:pPr>
            <a:r>
              <a:rPr lang="en-US" sz="1000" i="1">
                <a:solidFill>
                  <a:srgbClr val="7F7F7F"/>
                </a:solidFill>
              </a:rPr>
              <a:t>Source: NSF HERD Data for 2017</a:t>
            </a:r>
            <a:endParaRPr/>
          </a:p>
        </p:txBody>
      </p:sp>
      <p:sp>
        <p:nvSpPr>
          <p:cNvPr id="99" name="Google Shape;99;p14"/>
          <p:cNvSpPr txBox="1"/>
          <p:nvPr/>
        </p:nvSpPr>
        <p:spPr>
          <a:xfrm>
            <a:off x="5950900" y="1277275"/>
            <a:ext cx="3082500" cy="3980100"/>
          </a:xfrm>
          <a:prstGeom prst="rect">
            <a:avLst/>
          </a:prstGeom>
          <a:noFill/>
          <a:ln>
            <a:noFill/>
          </a:ln>
        </p:spPr>
        <p:txBody>
          <a:bodyPr spcFirstLastPara="1" wrap="square" lIns="91425" tIns="91425" rIns="91425" bIns="91425" anchor="t" anchorCtr="0">
            <a:noAutofit/>
          </a:bodyPr>
          <a:lstStyle/>
          <a:p>
            <a:pPr marL="457200" indent="-342900">
              <a:spcBef>
                <a:spcPts val="0"/>
              </a:spcBef>
              <a:spcAft>
                <a:spcPts val="0"/>
              </a:spcAft>
              <a:buClr>
                <a:srgbClr val="434343"/>
              </a:buClr>
              <a:buSzPts val="1800"/>
              <a:buFont typeface="Calibri"/>
              <a:buChar char="•"/>
            </a:pPr>
            <a:r>
              <a:rPr lang="en-US" sz="1600" dirty="0">
                <a:solidFill>
                  <a:srgbClr val="434343"/>
                </a:solidFill>
                <a:latin typeface="Arial" panose="020B0604020202020204" pitchFamily="34" charset="0"/>
                <a:ea typeface="Calibri"/>
                <a:cs typeface="Arial" panose="020B0604020202020204" pitchFamily="34" charset="0"/>
                <a:sym typeface="Calibri"/>
              </a:rPr>
              <a:t>Increased from just over $500M to nearly $700M in past five years. </a:t>
            </a:r>
            <a:endParaRPr sz="1600" dirty="0">
              <a:solidFill>
                <a:srgbClr val="434343"/>
              </a:solidFill>
              <a:latin typeface="Arial" panose="020B0604020202020204" pitchFamily="34" charset="0"/>
              <a:ea typeface="Calibri"/>
              <a:cs typeface="Arial" panose="020B0604020202020204" pitchFamily="34" charset="0"/>
              <a:sym typeface="Calibri"/>
            </a:endParaRPr>
          </a:p>
          <a:p>
            <a:pPr marL="457200">
              <a:spcBef>
                <a:spcPts val="0"/>
              </a:spcBef>
              <a:spcAft>
                <a:spcPts val="0"/>
              </a:spcAft>
            </a:pPr>
            <a:endParaRPr sz="1600" dirty="0">
              <a:solidFill>
                <a:srgbClr val="434343"/>
              </a:solidFill>
              <a:latin typeface="Arial" panose="020B0604020202020204" pitchFamily="34" charset="0"/>
              <a:ea typeface="Calibri"/>
              <a:cs typeface="Arial" panose="020B0604020202020204" pitchFamily="34" charset="0"/>
              <a:sym typeface="Calibri"/>
            </a:endParaRPr>
          </a:p>
          <a:p>
            <a:pPr marL="457200" indent="-342900">
              <a:spcBef>
                <a:spcPts val="640"/>
              </a:spcBef>
              <a:spcAft>
                <a:spcPts val="0"/>
              </a:spcAft>
              <a:buClr>
                <a:srgbClr val="434343"/>
              </a:buClr>
              <a:buSzPts val="1800"/>
              <a:buFont typeface="Calibri"/>
              <a:buChar char="•"/>
            </a:pPr>
            <a:r>
              <a:rPr lang="en-US" sz="1600" b="1" dirty="0">
                <a:solidFill>
                  <a:srgbClr val="434343"/>
                </a:solidFill>
                <a:latin typeface="Arial" panose="020B0604020202020204" pitchFamily="34" charset="0"/>
                <a:ea typeface="Calibri"/>
                <a:cs typeface="Arial" panose="020B0604020202020204" pitchFamily="34" charset="0"/>
                <a:sym typeface="Calibri"/>
              </a:rPr>
              <a:t>MSU’s NSF HERD ranking is now in the top half of the Big Ten for the first time.</a:t>
            </a:r>
            <a:endParaRPr sz="1600" b="1" dirty="0">
              <a:solidFill>
                <a:srgbClr val="434343"/>
              </a:solidFill>
              <a:latin typeface="Arial" panose="020B0604020202020204" pitchFamily="34" charset="0"/>
              <a:ea typeface="Calibri"/>
              <a:cs typeface="Arial" panose="020B0604020202020204" pitchFamily="34" charset="0"/>
              <a:sym typeface="Calibri"/>
            </a:endParaRPr>
          </a:p>
          <a:p>
            <a:pPr marL="457200">
              <a:spcBef>
                <a:spcPts val="640"/>
              </a:spcBef>
              <a:spcAft>
                <a:spcPts val="0"/>
              </a:spcAft>
            </a:pPr>
            <a:endParaRPr sz="1600" dirty="0">
              <a:solidFill>
                <a:srgbClr val="434343"/>
              </a:solidFill>
              <a:latin typeface="Arial" panose="020B0604020202020204" pitchFamily="34" charset="0"/>
              <a:ea typeface="Calibri"/>
              <a:cs typeface="Arial" panose="020B0604020202020204" pitchFamily="34" charset="0"/>
              <a:sym typeface="Calibri"/>
            </a:endParaRPr>
          </a:p>
          <a:p>
            <a:pPr marL="457200" indent="-342900">
              <a:spcBef>
                <a:spcPts val="640"/>
              </a:spcBef>
              <a:spcAft>
                <a:spcPts val="0"/>
              </a:spcAft>
              <a:buClr>
                <a:srgbClr val="434343"/>
              </a:buClr>
              <a:buSzPts val="1800"/>
              <a:buFont typeface="Calibri"/>
              <a:buChar char="•"/>
            </a:pPr>
            <a:r>
              <a:rPr lang="en-US" sz="1600" dirty="0">
                <a:solidFill>
                  <a:srgbClr val="434343"/>
                </a:solidFill>
                <a:latin typeface="Arial" panose="020B0604020202020204" pitchFamily="34" charset="0"/>
                <a:ea typeface="Calibri"/>
                <a:cs typeface="Arial" panose="020B0604020202020204" pitchFamily="34" charset="0"/>
                <a:sym typeface="Calibri"/>
              </a:rPr>
              <a:t>MSU’s overall US rank jumped from 36 to 32 -- growth rate top in B1G.</a:t>
            </a:r>
            <a:endParaRPr sz="1600" dirty="0">
              <a:solidFill>
                <a:srgbClr val="434343"/>
              </a:solidFill>
              <a:latin typeface="Arial" panose="020B0604020202020204" pitchFamily="34" charset="0"/>
              <a:ea typeface="Calibri"/>
              <a:cs typeface="Arial" panose="020B0604020202020204" pitchFamily="34" charset="0"/>
              <a:sym typeface="Calibri"/>
            </a:endParaRPr>
          </a:p>
          <a:p>
            <a:pPr marL="457200">
              <a:spcBef>
                <a:spcPts val="640"/>
              </a:spcBef>
              <a:spcAft>
                <a:spcPts val="0"/>
              </a:spcAft>
            </a:pPr>
            <a:endParaRPr sz="1600" dirty="0">
              <a:solidFill>
                <a:srgbClr val="434343"/>
              </a:solidFill>
              <a:latin typeface="Arial" panose="020B0604020202020204" pitchFamily="34" charset="0"/>
              <a:ea typeface="Calibri"/>
              <a:cs typeface="Arial" panose="020B0604020202020204" pitchFamily="34" charset="0"/>
              <a:sym typeface="Calibri"/>
            </a:endParaRPr>
          </a:p>
          <a:p>
            <a:pPr marL="457200" indent="-342900">
              <a:spcBef>
                <a:spcPts val="640"/>
              </a:spcBef>
              <a:spcAft>
                <a:spcPts val="0"/>
              </a:spcAft>
              <a:buClr>
                <a:srgbClr val="434343"/>
              </a:buClr>
              <a:buSzPts val="1800"/>
              <a:buFont typeface="Calibri"/>
              <a:buChar char="•"/>
            </a:pPr>
            <a:r>
              <a:rPr lang="en-US" sz="1600" b="1" dirty="0">
                <a:solidFill>
                  <a:srgbClr val="434343"/>
                </a:solidFill>
                <a:latin typeface="Arial" panose="020B0604020202020204" pitchFamily="34" charset="0"/>
                <a:ea typeface="Calibri"/>
                <a:cs typeface="Arial" panose="020B0604020202020204" pitchFamily="34" charset="0"/>
                <a:sym typeface="Calibri"/>
              </a:rPr>
              <a:t>MSU is now #1 in DOE and combined DOE and NSF expenditures.</a:t>
            </a:r>
            <a:endParaRPr sz="1600" b="1" dirty="0">
              <a:solidFill>
                <a:srgbClr val="434343"/>
              </a:solidFill>
              <a:latin typeface="Arial" panose="020B0604020202020204" pitchFamily="34" charset="0"/>
              <a:ea typeface="Calibri"/>
              <a:cs typeface="Arial" panose="020B0604020202020204" pitchFamily="34" charset="0"/>
              <a:sym typeface="Calibri"/>
            </a:endParaRPr>
          </a:p>
          <a:p>
            <a:pPr>
              <a:spcBef>
                <a:spcPts val="0"/>
              </a:spcBef>
              <a:spcAft>
                <a:spcPts val="0"/>
              </a:spcAft>
            </a:pPr>
            <a:endParaRPr dirty="0">
              <a:solidFill>
                <a:srgbClr val="004B00"/>
              </a:solidFill>
            </a:endParaRPr>
          </a:p>
          <a:p>
            <a:pPr>
              <a:spcBef>
                <a:spcPts val="0"/>
              </a:spcBef>
              <a:spcAft>
                <a:spcPts val="0"/>
              </a:spcAft>
            </a:pPr>
            <a:endParaRPr dirty="0">
              <a:solidFill>
                <a:srgbClr val="004B00"/>
              </a:solidFill>
            </a:endParaRPr>
          </a:p>
          <a:p>
            <a:pPr>
              <a:spcBef>
                <a:spcPts val="0"/>
              </a:spcBef>
              <a:spcAft>
                <a:spcPts val="0"/>
              </a:spcAft>
            </a:pPr>
            <a:endParaRPr dirty="0">
              <a:solidFill>
                <a:srgbClr val="004B00"/>
              </a:solidFill>
            </a:endParaRPr>
          </a:p>
          <a:p>
            <a:pPr>
              <a:spcBef>
                <a:spcPts val="0"/>
              </a:spcBef>
              <a:spcAft>
                <a:spcPts val="0"/>
              </a:spcAft>
            </a:pPr>
            <a:endParaRPr dirty="0"/>
          </a:p>
          <a:p>
            <a:pPr>
              <a:spcBef>
                <a:spcPts val="0"/>
              </a:spcBef>
              <a:spcAft>
                <a:spcPts val="0"/>
              </a:spcAft>
            </a:pPr>
            <a:endParaRPr dirty="0"/>
          </a:p>
        </p:txBody>
      </p:sp>
      <p:sp>
        <p:nvSpPr>
          <p:cNvPr id="101" name="Google Shape;101;p14"/>
          <p:cNvSpPr txBox="1"/>
          <p:nvPr/>
        </p:nvSpPr>
        <p:spPr>
          <a:xfrm>
            <a:off x="475900" y="5257375"/>
            <a:ext cx="5475000" cy="263100"/>
          </a:xfrm>
          <a:prstGeom prst="rect">
            <a:avLst/>
          </a:prstGeom>
          <a:noFill/>
          <a:ln>
            <a:noFill/>
          </a:ln>
        </p:spPr>
        <p:txBody>
          <a:bodyPr spcFirstLastPara="1" wrap="square" lIns="91425" tIns="91425" rIns="91425" bIns="91425" anchor="t" anchorCtr="0">
            <a:noAutofit/>
          </a:bodyPr>
          <a:lstStyle/>
          <a:p>
            <a:pPr>
              <a:spcBef>
                <a:spcPts val="0"/>
              </a:spcBef>
              <a:spcAft>
                <a:spcPts val="0"/>
              </a:spcAft>
            </a:pPr>
            <a:r>
              <a:rPr lang="en-US" sz="1000" dirty="0"/>
              <a:t>2013                           2014                            2015                           2016                          2017</a:t>
            </a:r>
            <a:endParaRPr sz="1000" dirty="0"/>
          </a:p>
        </p:txBody>
      </p:sp>
      <p:pic>
        <p:nvPicPr>
          <p:cNvPr id="102" name="Google Shape;102;p14" descr="Five year graph depicting growth in research expenditures. Ends y $695 million in year 2017.&#10;"/>
          <p:cNvPicPr preferRelativeResize="0"/>
          <p:nvPr/>
        </p:nvPicPr>
        <p:blipFill>
          <a:blip r:embed="rId3">
            <a:alphaModFix/>
          </a:blip>
          <a:stretch>
            <a:fillRect/>
          </a:stretch>
        </p:blipFill>
        <p:spPr>
          <a:xfrm>
            <a:off x="188027" y="1840309"/>
            <a:ext cx="5933449" cy="33802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5" title="RESEARCH EXPENDITURE RANKINGS"/>
          <p:cNvSpPr txBox="1">
            <a:spLocks noGrp="1"/>
          </p:cNvSpPr>
          <p:nvPr>
            <p:ph type="title"/>
          </p:nvPr>
        </p:nvSpPr>
        <p:spPr>
          <a:xfrm>
            <a:off x="363017" y="533400"/>
            <a:ext cx="8229600" cy="990600"/>
          </a:xfrm>
          <a:prstGeom prst="rect">
            <a:avLst/>
          </a:prstGeom>
          <a:noFill/>
          <a:ln>
            <a:noFill/>
          </a:ln>
        </p:spPr>
        <p:txBody>
          <a:bodyPr spcFirstLastPara="1" wrap="square" lIns="91425" tIns="45700" rIns="91425" bIns="45700" anchor="ctr" anchorCtr="0">
            <a:noAutofit/>
          </a:bodyPr>
          <a:lstStyle/>
          <a:p>
            <a:pPr>
              <a:spcBef>
                <a:spcPts val="0"/>
              </a:spcBef>
              <a:spcAft>
                <a:spcPts val="0"/>
              </a:spcAft>
              <a:buClr>
                <a:srgbClr val="7F7F7F"/>
              </a:buClr>
              <a:buSzPts val="800"/>
            </a:pPr>
            <a:r>
              <a:rPr lang="en-US" b="1" dirty="0">
                <a:solidFill>
                  <a:srgbClr val="004B00"/>
                </a:solidFill>
                <a:latin typeface="+mj-lt"/>
                <a:ea typeface="Calibri"/>
                <a:cs typeface="Calibri"/>
                <a:sym typeface="Calibri"/>
              </a:rPr>
              <a:t>Research Expenditure Rankings</a:t>
            </a:r>
            <a:endParaRPr b="1" dirty="0">
              <a:solidFill>
                <a:srgbClr val="004B00"/>
              </a:solidFill>
              <a:latin typeface="+mj-lt"/>
              <a:ea typeface="Calibri"/>
              <a:cs typeface="Calibri"/>
              <a:sym typeface="Calibri"/>
            </a:endParaRPr>
          </a:p>
        </p:txBody>
      </p:sp>
      <p:sp>
        <p:nvSpPr>
          <p:cNvPr id="108" name="Google Shape;108;p15"/>
          <p:cNvSpPr txBox="1">
            <a:spLocks noGrp="1"/>
          </p:cNvSpPr>
          <p:nvPr>
            <p:ph type="body" idx="1"/>
          </p:nvPr>
        </p:nvSpPr>
        <p:spPr>
          <a:xfrm>
            <a:off x="551383" y="655801"/>
            <a:ext cx="8075100" cy="5897400"/>
          </a:xfrm>
          <a:prstGeom prst="rect">
            <a:avLst/>
          </a:prstGeom>
          <a:noFill/>
          <a:ln>
            <a:noFill/>
          </a:ln>
        </p:spPr>
        <p:txBody>
          <a:bodyPr spcFirstLastPara="1" wrap="square" lIns="91425" tIns="91425" rIns="91425" bIns="91425" anchor="t" anchorCtr="0">
            <a:noAutofit/>
          </a:bodyPr>
          <a:lstStyle/>
          <a:p>
            <a:pPr marL="457200" indent="0">
              <a:spcBef>
                <a:spcPts val="640"/>
              </a:spcBef>
              <a:spcAft>
                <a:spcPts val="0"/>
              </a:spcAft>
              <a:buNone/>
            </a:pPr>
            <a:endParaRPr sz="1800" dirty="0">
              <a:solidFill>
                <a:schemeClr val="dk1"/>
              </a:solidFill>
              <a:latin typeface="Calibri"/>
              <a:ea typeface="Calibri"/>
              <a:cs typeface="Calibri"/>
              <a:sym typeface="Calibri"/>
            </a:endParaRPr>
          </a:p>
          <a:p>
            <a:pPr marL="457200" indent="0">
              <a:spcBef>
                <a:spcPts val="640"/>
              </a:spcBef>
              <a:spcAft>
                <a:spcPts val="0"/>
              </a:spcAft>
              <a:buNone/>
            </a:pPr>
            <a:endParaRPr sz="2200" dirty="0">
              <a:solidFill>
                <a:srgbClr val="434343"/>
              </a:solidFill>
              <a:latin typeface="Calibri"/>
              <a:ea typeface="Calibri"/>
              <a:cs typeface="Calibri"/>
              <a:sym typeface="Calibri"/>
            </a:endParaRPr>
          </a:p>
          <a:p>
            <a:pPr marL="457200" indent="-368300">
              <a:spcBef>
                <a:spcPts val="640"/>
              </a:spcBef>
              <a:spcAft>
                <a:spcPts val="0"/>
              </a:spcAft>
              <a:buClr>
                <a:srgbClr val="434343"/>
              </a:buClr>
              <a:buSzPts val="2200"/>
              <a:buFont typeface="Calibri"/>
              <a:buChar char="•"/>
            </a:pPr>
            <a:r>
              <a:rPr lang="en-US" sz="1800" dirty="0">
                <a:solidFill>
                  <a:srgbClr val="434343"/>
                </a:solidFill>
                <a:ea typeface="Calibri"/>
                <a:sym typeface="Calibri"/>
              </a:rPr>
              <a:t>MSU is now ahead of Rutgers, UT Austin, Illinois (UIUC), Purdue, Arizona, Maryland, Indiana, Iowa, ASU, Colorado (Boulder), and UVA.</a:t>
            </a:r>
            <a:endParaRPr sz="1800" dirty="0">
              <a:solidFill>
                <a:srgbClr val="434343"/>
              </a:solidFill>
              <a:ea typeface="Calibri"/>
              <a:sym typeface="Calibri"/>
            </a:endParaRPr>
          </a:p>
          <a:p>
            <a:pPr marL="457200" indent="-368300">
              <a:spcBef>
                <a:spcPts val="640"/>
              </a:spcBef>
              <a:spcAft>
                <a:spcPts val="0"/>
              </a:spcAft>
              <a:buClr>
                <a:srgbClr val="434343"/>
              </a:buClr>
              <a:buSzPts val="2200"/>
              <a:buFont typeface="Calibri"/>
              <a:buChar char="•"/>
            </a:pPr>
            <a:r>
              <a:rPr lang="en-US" sz="1800" dirty="0">
                <a:solidFill>
                  <a:srgbClr val="434343"/>
                </a:solidFill>
                <a:ea typeface="Calibri"/>
                <a:sym typeface="Calibri"/>
              </a:rPr>
              <a:t>Almost all of the schools ranked above us (and many below) have major medical research hospitals. In those cases, the medical research number often exceeds that of the rest of campus combined. At MSU, less than ~$100M of our total comes from medical research. We still have significant room to advance.</a:t>
            </a:r>
            <a:endParaRPr sz="1800" dirty="0">
              <a:solidFill>
                <a:srgbClr val="434343"/>
              </a:solidFill>
              <a:ea typeface="Calibri"/>
              <a:sym typeface="Calibri"/>
            </a:endParaRPr>
          </a:p>
          <a:p>
            <a:pPr marL="457200" indent="-368300">
              <a:spcBef>
                <a:spcPts val="640"/>
              </a:spcBef>
              <a:spcAft>
                <a:spcPts val="0"/>
              </a:spcAft>
              <a:buClr>
                <a:srgbClr val="434343"/>
              </a:buClr>
              <a:buSzPts val="2200"/>
              <a:buFont typeface="Calibri"/>
              <a:buChar char="•"/>
            </a:pPr>
            <a:r>
              <a:rPr lang="en-US" sz="1800" dirty="0">
                <a:solidFill>
                  <a:srgbClr val="434343"/>
                </a:solidFill>
                <a:ea typeface="Calibri"/>
                <a:sym typeface="Calibri"/>
              </a:rPr>
              <a:t>No medical complex: UC Berkeley $771M (top public university in the US; home of Lawrence Berkeley National Lab) and MIT $952M (home of Lincoln Laboratory, a major defense research lab).</a:t>
            </a:r>
          </a:p>
          <a:p>
            <a:pPr marL="457200" indent="-368300">
              <a:spcBef>
                <a:spcPts val="640"/>
              </a:spcBef>
              <a:spcAft>
                <a:spcPts val="0"/>
              </a:spcAft>
              <a:buClr>
                <a:srgbClr val="434343"/>
              </a:buClr>
              <a:buSzPts val="2200"/>
              <a:buFont typeface="Calibri"/>
              <a:buChar char="•"/>
            </a:pPr>
            <a:r>
              <a:rPr lang="en-US" sz="1600" i="1" dirty="0">
                <a:solidFill>
                  <a:srgbClr val="434343"/>
                </a:solidFill>
                <a:ea typeface="Calibri"/>
                <a:sym typeface="Calibri"/>
              </a:rPr>
              <a:t>Note: for more information about our rankings and current strategic initiatives, visit this page for a video presentation </a:t>
            </a:r>
            <a:r>
              <a:rPr lang="en-US" sz="1600" i="1" dirty="0">
                <a:solidFill>
                  <a:srgbClr val="434343"/>
                </a:solidFill>
                <a:ea typeface="Calibri"/>
                <a:sym typeface="Calibri"/>
                <a:hlinkClick r:id="rId3"/>
              </a:rPr>
              <a:t>https://vp.research.msu.edu/lead-meeting-research-update-february-28-2019</a:t>
            </a:r>
            <a:endParaRPr lang="en-US" sz="1600" i="1" dirty="0">
              <a:solidFill>
                <a:srgbClr val="434343"/>
              </a:solidFill>
              <a:ea typeface="Calibri"/>
              <a:sym typeface="Calibri"/>
            </a:endParaRPr>
          </a:p>
          <a:p>
            <a:pPr marL="457200" indent="-368300">
              <a:spcBef>
                <a:spcPts val="640"/>
              </a:spcBef>
              <a:spcAft>
                <a:spcPts val="0"/>
              </a:spcAft>
              <a:buClr>
                <a:srgbClr val="434343"/>
              </a:buClr>
              <a:buSzPts val="2200"/>
              <a:buFont typeface="Calibri"/>
              <a:buChar char="•"/>
            </a:pPr>
            <a:endParaRPr sz="2200" dirty="0">
              <a:solidFill>
                <a:srgbClr val="434343"/>
              </a:solidFill>
              <a:latin typeface="Calibri"/>
              <a:ea typeface="Calibri"/>
              <a:cs typeface="Calibri"/>
              <a:sym typeface="Calibri"/>
            </a:endParaRPr>
          </a:p>
          <a:p>
            <a:pPr indent="0">
              <a:spcBef>
                <a:spcPts val="640"/>
              </a:spcBef>
              <a:spcAft>
                <a:spcPts val="0"/>
              </a:spcAft>
              <a:buNone/>
            </a:pPr>
            <a:r>
              <a:rPr lang="en-US" sz="1800" i="1" dirty="0">
                <a:solidFill>
                  <a:srgbClr val="7F7F7F"/>
                </a:solidFill>
              </a:rPr>
              <a:t>Source: NSF HERD Data for 2017</a:t>
            </a:r>
          </a:p>
          <a:p>
            <a:pPr indent="0">
              <a:spcBef>
                <a:spcPts val="640"/>
              </a:spcBef>
              <a:spcAft>
                <a:spcPts val="0"/>
              </a:spcAft>
              <a:buNone/>
            </a:pPr>
            <a:endParaRPr sz="1800" dirty="0">
              <a:solidFill>
                <a:schemeClr val="dk1"/>
              </a:solidFill>
              <a:latin typeface="Calibri"/>
              <a:ea typeface="Calibri"/>
              <a:cs typeface="Calibri"/>
              <a:sym typeface="Calibri"/>
            </a:endParaRPr>
          </a:p>
          <a:p>
            <a:pPr marL="457200" indent="0">
              <a:spcBef>
                <a:spcPts val="0"/>
              </a:spcBef>
              <a:spcAft>
                <a:spcPts val="0"/>
              </a:spcAft>
              <a:buClr>
                <a:srgbClr val="000000"/>
              </a:buClr>
              <a:buSzPts val="1100"/>
              <a:buNone/>
            </a:pPr>
            <a:endParaRPr sz="1600" b="1" dirty="0">
              <a:solidFill>
                <a:srgbClr val="004B00"/>
              </a:solidFill>
              <a:latin typeface="Calibri"/>
              <a:ea typeface="Calibri"/>
              <a:cs typeface="Calibri"/>
              <a:sym typeface="Calibri"/>
            </a:endParaRPr>
          </a:p>
          <a:p>
            <a:pPr indent="0">
              <a:spcBef>
                <a:spcPts val="640"/>
              </a:spcBef>
              <a:spcAft>
                <a:spcPts val="0"/>
              </a:spcAft>
              <a:buNone/>
            </a:pPr>
            <a:endParaRPr dirty="0">
              <a:solidFill>
                <a:srgbClr val="7F7F7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descr="title of slide" title="Mission of OVPRGS"/>
          <p:cNvSpPr>
            <a:spLocks noGrp="1"/>
          </p:cNvSpPr>
          <p:nvPr>
            <p:ph type="title"/>
          </p:nvPr>
        </p:nvSpPr>
        <p:spPr bwMode="auto">
          <a:xfrm>
            <a:off x="457200" y="9906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Mission of OSVPRI</a:t>
            </a:r>
          </a:p>
        </p:txBody>
      </p:sp>
      <p:sp>
        <p:nvSpPr>
          <p:cNvPr id="10243" name="Rectangle 4"/>
          <p:cNvSpPr>
            <a:spLocks noGrp="1"/>
          </p:cNvSpPr>
          <p:nvPr>
            <p:ph idx="1"/>
          </p:nvPr>
        </p:nvSpPr>
        <p:spPr bwMode="auto">
          <a:xfrm>
            <a:off x="3200400" y="1752600"/>
            <a:ext cx="52578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spcAft>
                <a:spcPct val="20000"/>
              </a:spcAft>
              <a:buFont typeface="Arial" charset="0"/>
              <a:buChar char="•"/>
            </a:pPr>
            <a:r>
              <a:rPr lang="en-US" sz="2400" dirty="0">
                <a:solidFill>
                  <a:srgbClr val="004221"/>
                </a:solidFill>
                <a:latin typeface="Arial" charset="0"/>
                <a:ea typeface="ＭＳ Ｐゴシック" charset="0"/>
                <a:cs typeface="Arial" charset="0"/>
              </a:rPr>
              <a:t>Create the institutional vision for research</a:t>
            </a:r>
          </a:p>
          <a:p>
            <a:pPr eaLnBrk="1" hangingPunct="1">
              <a:spcAft>
                <a:spcPct val="20000"/>
              </a:spcAft>
              <a:buFont typeface="Arial" charset="0"/>
              <a:buChar char="•"/>
            </a:pPr>
            <a:r>
              <a:rPr lang="en-US" sz="2400" dirty="0">
                <a:latin typeface="Arial" charset="0"/>
                <a:ea typeface="ＭＳ Ｐゴシック" charset="0"/>
                <a:cs typeface="Arial" charset="0"/>
              </a:rPr>
              <a:t>Advocate for research and creative activities within MSU and beyond</a:t>
            </a:r>
          </a:p>
          <a:p>
            <a:pPr eaLnBrk="1" hangingPunct="1">
              <a:spcAft>
                <a:spcPct val="20000"/>
              </a:spcAft>
              <a:buFont typeface="Arial" charset="0"/>
              <a:buChar char="•"/>
            </a:pPr>
            <a:r>
              <a:rPr lang="en-US" sz="2400" dirty="0">
                <a:solidFill>
                  <a:srgbClr val="004221"/>
                </a:solidFill>
                <a:latin typeface="Arial" charset="0"/>
                <a:ea typeface="ＭＳ Ｐゴシック" charset="0"/>
                <a:cs typeface="Arial" charset="0"/>
              </a:rPr>
              <a:t>Increase the excellence of research and creative endeavors at MSU - both quality and quantity </a:t>
            </a:r>
          </a:p>
          <a:p>
            <a:pPr eaLnBrk="1" hangingPunct="1">
              <a:spcAft>
                <a:spcPct val="20000"/>
              </a:spcAft>
              <a:buFont typeface="Arial" charset="0"/>
              <a:buChar char="•"/>
            </a:pPr>
            <a:r>
              <a:rPr lang="en-US" sz="2400" dirty="0">
                <a:latin typeface="Arial" charset="0"/>
                <a:ea typeface="ＭＳ Ｐゴシック" charset="0"/>
                <a:cs typeface="Arial" charset="0"/>
              </a:rPr>
              <a:t>Assure the integrity of the research process in all its diverse dimensions</a:t>
            </a:r>
          </a:p>
        </p:txBody>
      </p:sp>
      <p:pic>
        <p:nvPicPr>
          <p:cNvPr id="10244" name="Picture 10" descr="Picture of MSU Beaumont Tower" title="MSU Beaumont Tower"/>
          <p:cNvPicPr>
            <a:picLocks noChangeAspect="1" noChangeArrowheads="1"/>
          </p:cNvPicPr>
          <p:nvPr/>
        </p:nvPicPr>
        <p:blipFill>
          <a:blip r:embed="rId3" cstate="email">
            <a:extLst>
              <a:ext uri="{28A0092B-C50C-407E-A947-70E740481C1C}">
                <a14:useLocalDpi xmlns:a14="http://schemas.microsoft.com/office/drawing/2010/main" val="0"/>
              </a:ext>
            </a:extLst>
          </a:blip>
          <a:srcRect l="24908" b="3566"/>
          <a:stretch>
            <a:fillRect/>
          </a:stretch>
        </p:blipFill>
        <p:spPr bwMode="auto">
          <a:xfrm>
            <a:off x="609600" y="1981200"/>
            <a:ext cx="2057400"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descr="title of slide" title="Why Enhance Research?"/>
          <p:cNvSpPr>
            <a:spLocks noGrp="1"/>
          </p:cNvSpPr>
          <p:nvPr>
            <p:ph type="title"/>
          </p:nvPr>
        </p:nvSpPr>
        <p:spPr bwMode="auto">
          <a:xfrm>
            <a:off x="457200" y="847725"/>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n-lt"/>
                <a:ea typeface="ＭＳ Ｐゴシック" charset="0"/>
                <a:cs typeface="Gotham-Bold" charset="0"/>
              </a:rPr>
              <a:t>Why Enhance Research?</a:t>
            </a:r>
          </a:p>
        </p:txBody>
      </p:sp>
      <p:sp>
        <p:nvSpPr>
          <p:cNvPr id="11267" name="Rectangle 4"/>
          <p:cNvSpPr>
            <a:spLocks noGrp="1"/>
          </p:cNvSpPr>
          <p:nvPr>
            <p:ph idx="1"/>
          </p:nvPr>
        </p:nvSpPr>
        <p:spPr bwMode="auto">
          <a:xfrm>
            <a:off x="381000" y="1600200"/>
            <a:ext cx="8305800" cy="4800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eaLnBrk="1" hangingPunct="1">
              <a:buFont typeface="Arial" charset="0"/>
              <a:buChar char="•"/>
            </a:pPr>
            <a:r>
              <a:rPr lang="en-US" sz="2400" dirty="0">
                <a:solidFill>
                  <a:srgbClr val="004221"/>
                </a:solidFill>
                <a:latin typeface="Arial" charset="0"/>
                <a:ea typeface="ＭＳ Ｐゴシック" charset="0"/>
                <a:cs typeface="Arial" charset="0"/>
              </a:rPr>
              <a:t>MSU is a research-extensive university (member of AAU)</a:t>
            </a:r>
          </a:p>
          <a:p>
            <a:pPr eaLnBrk="1" hangingPunct="1">
              <a:buFont typeface="Arial" charset="0"/>
              <a:buChar char="•"/>
            </a:pPr>
            <a:r>
              <a:rPr lang="en-US" sz="2400" dirty="0">
                <a:latin typeface="Arial" charset="0"/>
                <a:ea typeface="ＭＳ Ｐゴシック" charset="0"/>
                <a:cs typeface="Arial" charset="0"/>
              </a:rPr>
              <a:t>Research and scholarly activity is closely linked to graduate and undergraduate education</a:t>
            </a:r>
          </a:p>
          <a:p>
            <a:pPr eaLnBrk="1" hangingPunct="1">
              <a:buFont typeface="Arial" charset="0"/>
              <a:buChar char="•"/>
            </a:pPr>
            <a:r>
              <a:rPr lang="en-US" sz="2400" dirty="0">
                <a:solidFill>
                  <a:srgbClr val="004221"/>
                </a:solidFill>
                <a:latin typeface="Arial" charset="0"/>
                <a:ea typeface="ＭＳ Ｐゴシック" charset="0"/>
                <a:cs typeface="Arial" charset="0"/>
              </a:rPr>
              <a:t>Research – especially federal funding – determines national and international reputation</a:t>
            </a:r>
          </a:p>
          <a:p>
            <a:pPr eaLnBrk="1" hangingPunct="1">
              <a:buFont typeface="Arial" charset="0"/>
              <a:buChar char="•"/>
            </a:pPr>
            <a:r>
              <a:rPr lang="en-US" sz="2400" dirty="0">
                <a:latin typeface="Arial" charset="0"/>
                <a:ea typeface="ＭＳ Ｐゴシック" charset="0"/>
                <a:cs typeface="Arial" charset="0"/>
              </a:rPr>
              <a:t>Facilities and administrative (F&amp;A) rates reduce university's subsidy for research, leverages central funds</a:t>
            </a:r>
          </a:p>
          <a:p>
            <a:pPr eaLnBrk="1" hangingPunct="1">
              <a:buFont typeface="Arial" charset="0"/>
              <a:buChar char="•"/>
            </a:pPr>
            <a:r>
              <a:rPr lang="en-US" sz="2400" dirty="0">
                <a:solidFill>
                  <a:srgbClr val="004221"/>
                </a:solidFill>
                <a:latin typeface="Arial" charset="0"/>
                <a:ea typeface="ＭＳ Ｐゴシック" charset="0"/>
                <a:cs typeface="Arial" charset="0"/>
              </a:rPr>
              <a:t>Research grants enable procurement of major equipment and sustain core research facilities</a:t>
            </a:r>
          </a:p>
          <a:p>
            <a:pPr eaLnBrk="1" hangingPunct="1">
              <a:buFont typeface="Arial" charset="0"/>
              <a:buChar char="•"/>
            </a:pPr>
            <a:r>
              <a:rPr lang="en-US" sz="2400" dirty="0">
                <a:solidFill>
                  <a:srgbClr val="5F5F5F"/>
                </a:solidFill>
                <a:latin typeface="Arial" charset="0"/>
                <a:ea typeface="ＭＳ Ｐゴシック" charset="0"/>
                <a:cs typeface="Arial" charset="0"/>
              </a:rPr>
              <a:t>Research contributes to the state’s economy</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itle of slide" title="How Will We Grow Research?"/>
          <p:cNvSpPr>
            <a:spLocks noGrp="1"/>
          </p:cNvSpPr>
          <p:nvPr>
            <p:ph type="title"/>
          </p:nvPr>
        </p:nvSpPr>
        <p:spPr/>
        <p:txBody>
          <a:bodyPr/>
          <a:lstStyle/>
          <a:p>
            <a:pPr eaLnBrk="1" hangingPunct="1"/>
            <a:r>
              <a:rPr lang="en-US" b="1" dirty="0">
                <a:latin typeface="+mj-lt"/>
                <a:cs typeface="Gotham-Bold" charset="0"/>
              </a:rPr>
              <a:t>How Will We Grow Research?</a:t>
            </a:r>
          </a:p>
        </p:txBody>
      </p:sp>
      <p:sp>
        <p:nvSpPr>
          <p:cNvPr id="12290" name="Content Placeholder 2"/>
          <p:cNvSpPr>
            <a:spLocks noGrp="1"/>
          </p:cNvSpPr>
          <p:nvPr>
            <p:ph idx="1"/>
          </p:nvPr>
        </p:nvSpPr>
        <p:spPr bwMode="auto">
          <a:xfrm>
            <a:off x="3429000" y="2059670"/>
            <a:ext cx="5257800" cy="4066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en-US" sz="2400" b="1" dirty="0">
                <a:solidFill>
                  <a:srgbClr val="004221"/>
                </a:solidFill>
                <a:latin typeface="Arial" charset="0"/>
                <a:ea typeface="ＭＳ Ｐゴシック" charset="0"/>
                <a:cs typeface="Arial" charset="0"/>
              </a:rPr>
              <a:t>Take intelligent risks</a:t>
            </a:r>
          </a:p>
          <a:p>
            <a:pPr>
              <a:buFont typeface="Arial" charset="0"/>
              <a:buChar char="•"/>
            </a:pPr>
            <a:r>
              <a:rPr lang="en-US" sz="2400" dirty="0">
                <a:latin typeface="Arial" charset="0"/>
                <a:ea typeface="ＭＳ Ｐゴシック" charset="0"/>
                <a:cs typeface="Arial" charset="0"/>
              </a:rPr>
              <a:t>No mistakes means too risk-averse</a:t>
            </a:r>
          </a:p>
          <a:p>
            <a:pPr>
              <a:buFont typeface="Arial" charset="0"/>
              <a:buChar char="•"/>
            </a:pPr>
            <a:r>
              <a:rPr lang="en-US" sz="2400" dirty="0">
                <a:latin typeface="Arial" charset="0"/>
                <a:ea typeface="ＭＳ Ｐゴシック" charset="0"/>
                <a:cs typeface="Arial" charset="0"/>
              </a:rPr>
              <a:t>Fail early, correct fast</a:t>
            </a:r>
          </a:p>
          <a:p>
            <a:pPr>
              <a:buFont typeface="Arial" charset="0"/>
              <a:buChar char="•"/>
            </a:pPr>
            <a:r>
              <a:rPr lang="en-US" sz="2400" dirty="0">
                <a:latin typeface="Arial" charset="0"/>
                <a:ea typeface="ＭＳ Ｐゴシック" charset="0"/>
                <a:cs typeface="Arial" charset="0"/>
              </a:rPr>
              <a:t>Incentives must allow for occasional mistakes: Silicon Valley</a:t>
            </a:r>
          </a:p>
          <a:p>
            <a:pPr>
              <a:buFont typeface="Arial" charset="0"/>
              <a:buChar char="•"/>
            </a:pPr>
            <a:r>
              <a:rPr lang="en-US" sz="2400" dirty="0">
                <a:latin typeface="Arial" charset="0"/>
                <a:ea typeface="ＭＳ Ｐゴシック" charset="0"/>
                <a:cs typeface="Arial" charset="0"/>
              </a:rPr>
              <a:t>Exponential returns for successful risks – we forego these returns if we are too risk-averse</a:t>
            </a:r>
          </a:p>
        </p:txBody>
      </p:sp>
      <p:pic>
        <p:nvPicPr>
          <p:cNvPr id="3" name="Picture 2" descr="Picture of a scientist working in a lab" title="Scientist in lab"/>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457200" y="2286000"/>
            <a:ext cx="2506696" cy="220980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descr="title of slide" title="How Will We Grow Research?"/>
          <p:cNvSpPr>
            <a:spLocks noGrp="1"/>
          </p:cNvSpPr>
          <p:nvPr>
            <p:ph type="title"/>
          </p:nvPr>
        </p:nvSpPr>
        <p:spPr/>
        <p:txBody>
          <a:bodyPr/>
          <a:lstStyle/>
          <a:p>
            <a:pPr eaLnBrk="1" hangingPunct="1"/>
            <a:r>
              <a:rPr lang="en-US" b="1" dirty="0">
                <a:latin typeface="+mj-lt"/>
                <a:cs typeface="Gotham-Bold" charset="0"/>
              </a:rPr>
              <a:t>Growing Research, Cont.</a:t>
            </a:r>
          </a:p>
        </p:txBody>
      </p:sp>
      <p:sp>
        <p:nvSpPr>
          <p:cNvPr id="13315" name="Content Placeholder 2"/>
          <p:cNvSpPr>
            <a:spLocks noGrp="1"/>
          </p:cNvSpPr>
          <p:nvPr>
            <p:ph idx="1"/>
          </p:nvPr>
        </p:nvSpPr>
        <p:spPr bwMode="auto">
          <a:xfrm>
            <a:off x="3124200" y="2059670"/>
            <a:ext cx="5562600" cy="406649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en-US" sz="2400" b="1" dirty="0">
                <a:solidFill>
                  <a:srgbClr val="004221"/>
                </a:solidFill>
                <a:latin typeface="Arial" charset="0"/>
                <a:ea typeface="ＭＳ Ｐゴシック" charset="0"/>
                <a:cs typeface="Arial" charset="0"/>
              </a:rPr>
              <a:t>Leadership: rational and smart </a:t>
            </a:r>
          </a:p>
          <a:p>
            <a:pPr>
              <a:buFont typeface="Arial" charset="0"/>
              <a:buChar char="•"/>
            </a:pPr>
            <a:r>
              <a:rPr lang="ja-JP" altLang="en-US" sz="2400" dirty="0">
                <a:latin typeface="Arial" charset="0"/>
                <a:ea typeface="ＭＳ Ｐゴシック" charset="0"/>
                <a:cs typeface="Arial" charset="0"/>
              </a:rPr>
              <a:t>“</a:t>
            </a:r>
            <a:r>
              <a:rPr lang="en-US" sz="2400" dirty="0">
                <a:latin typeface="Arial" charset="0"/>
                <a:ea typeface="ＭＳ Ｐゴシック" charset="0"/>
                <a:cs typeface="Arial" charset="0"/>
              </a:rPr>
              <a:t>No brainer</a:t>
            </a:r>
            <a:r>
              <a:rPr lang="ja-JP" altLang="en-US" sz="2400" dirty="0">
                <a:latin typeface="Arial" charset="0"/>
                <a:ea typeface="ＭＳ Ｐゴシック" charset="0"/>
                <a:cs typeface="Arial" charset="0"/>
              </a:rPr>
              <a:t>”</a:t>
            </a:r>
            <a:r>
              <a:rPr lang="en-US" sz="2400" dirty="0">
                <a:latin typeface="Arial" charset="0"/>
                <a:ea typeface="ＭＳ Ｐゴシック" charset="0"/>
                <a:cs typeface="Arial" charset="0"/>
              </a:rPr>
              <a:t> decisions must be predictable</a:t>
            </a:r>
          </a:p>
          <a:p>
            <a:pPr>
              <a:buFont typeface="Arial" charset="0"/>
              <a:buChar char="•"/>
            </a:pPr>
            <a:r>
              <a:rPr lang="en-US" sz="2400" dirty="0">
                <a:latin typeface="Arial" charset="0"/>
                <a:ea typeface="ＭＳ Ｐゴシック" charset="0"/>
                <a:cs typeface="Arial" charset="0"/>
              </a:rPr>
              <a:t>Transparency in decision making (metrics, criteria) reduces second-guessing (wasted effort within organization)</a:t>
            </a:r>
          </a:p>
          <a:p>
            <a:pPr>
              <a:buFont typeface="Arial" charset="0"/>
              <a:buChar char="•"/>
            </a:pPr>
            <a:r>
              <a:rPr lang="en-US" sz="2400" dirty="0">
                <a:latin typeface="Arial" charset="0"/>
                <a:ea typeface="ＭＳ Ｐゴシック" charset="0"/>
                <a:cs typeface="Arial" charset="0"/>
              </a:rPr>
              <a:t>Staff and team should be able to (largely) predict decisions in advance, in order to plan</a:t>
            </a:r>
          </a:p>
        </p:txBody>
      </p:sp>
      <p:pic>
        <p:nvPicPr>
          <p:cNvPr id="2" name="Picture 1" descr="picture of a plant's leaf" title="Plant"/>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81000" y="2743202"/>
            <a:ext cx="2476876" cy="186880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3" descr="title of slide" title="How Will We Grow Research? (Continued)"/>
          <p:cNvSpPr>
            <a:spLocks noGrp="1"/>
          </p:cNvSpPr>
          <p:nvPr>
            <p:ph type="title"/>
          </p:nvPr>
        </p:nvSpPr>
        <p:spPr bwMode="auto">
          <a:xfrm>
            <a:off x="457200" y="847725"/>
            <a:ext cx="82296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cs typeface="Gotham-Bold" charset="0"/>
              </a:rPr>
              <a:t>Growing Research Cont. </a:t>
            </a:r>
            <a:br>
              <a:rPr lang="en-US" b="1" dirty="0">
                <a:latin typeface="+mj-lt"/>
                <a:cs typeface="Gotham-Bold" charset="0"/>
              </a:rPr>
            </a:br>
            <a:endParaRPr lang="en-US" b="1" dirty="0">
              <a:latin typeface="+mj-lt"/>
              <a:ea typeface="ＭＳ Ｐゴシック" charset="0"/>
              <a:cs typeface="Gotham-Bold" charset="0"/>
            </a:endParaRPr>
          </a:p>
        </p:txBody>
      </p:sp>
      <p:sp>
        <p:nvSpPr>
          <p:cNvPr id="6148" name="Rectangle 4"/>
          <p:cNvSpPr>
            <a:spLocks noGrp="1"/>
          </p:cNvSpPr>
          <p:nvPr>
            <p:ph idx="1"/>
          </p:nvPr>
        </p:nvSpPr>
        <p:spPr>
          <a:xfrm>
            <a:off x="533400" y="1600200"/>
            <a:ext cx="8229600" cy="4800600"/>
          </a:xfrm>
        </p:spPr>
        <p:txBody>
          <a:bodyPr/>
          <a:lstStyle/>
          <a:p>
            <a:pPr eaLnBrk="1" hangingPunct="1">
              <a:lnSpc>
                <a:spcPct val="90000"/>
              </a:lnSpc>
              <a:spcBef>
                <a:spcPct val="30000"/>
              </a:spcBef>
              <a:defRPr/>
            </a:pPr>
            <a:r>
              <a:rPr lang="en-US" sz="2400" b="1" dirty="0">
                <a:solidFill>
                  <a:srgbClr val="004221"/>
                </a:solidFill>
              </a:rPr>
              <a:t>Pursue larger share of federal research funds</a:t>
            </a:r>
          </a:p>
          <a:p>
            <a:pPr lvl="1" eaLnBrk="1" hangingPunct="1">
              <a:lnSpc>
                <a:spcPct val="90000"/>
              </a:lnSpc>
              <a:spcBef>
                <a:spcPct val="30000"/>
              </a:spcBef>
              <a:defRPr/>
            </a:pPr>
            <a:r>
              <a:rPr lang="en-US" dirty="0"/>
              <a:t>Faculty in areas where external support is available must compete successfully for it</a:t>
            </a:r>
          </a:p>
          <a:p>
            <a:pPr lvl="1" eaLnBrk="1" hangingPunct="1">
              <a:lnSpc>
                <a:spcPct val="90000"/>
              </a:lnSpc>
              <a:spcBef>
                <a:spcPct val="30000"/>
              </a:spcBef>
              <a:defRPr/>
            </a:pPr>
            <a:r>
              <a:rPr lang="en-US" dirty="0"/>
              <a:t>Faculty must submit large multi-investigator proposals (linked to cluster hires)</a:t>
            </a:r>
          </a:p>
          <a:p>
            <a:pPr lvl="1" eaLnBrk="1" hangingPunct="1">
              <a:lnSpc>
                <a:spcPct val="90000"/>
              </a:lnSpc>
              <a:spcBef>
                <a:spcPct val="30000"/>
              </a:spcBef>
              <a:buFont typeface="Arial"/>
              <a:buNone/>
              <a:defRPr/>
            </a:pPr>
            <a:endParaRPr lang="en-US" dirty="0"/>
          </a:p>
          <a:p>
            <a:pPr eaLnBrk="1" hangingPunct="1">
              <a:lnSpc>
                <a:spcPct val="90000"/>
              </a:lnSpc>
              <a:spcBef>
                <a:spcPct val="30000"/>
              </a:spcBef>
              <a:defRPr/>
            </a:pPr>
            <a:r>
              <a:rPr lang="en-US" sz="2400" b="1" dirty="0">
                <a:solidFill>
                  <a:srgbClr val="004221"/>
                </a:solidFill>
              </a:rPr>
              <a:t>Enhance corporate research activity</a:t>
            </a:r>
          </a:p>
          <a:p>
            <a:pPr lvl="1" eaLnBrk="1" hangingPunct="1">
              <a:lnSpc>
                <a:spcPct val="90000"/>
              </a:lnSpc>
              <a:spcBef>
                <a:spcPct val="30000"/>
              </a:spcBef>
              <a:defRPr/>
            </a:pPr>
            <a:r>
              <a:rPr lang="en-US" dirty="0"/>
              <a:t>MSU Business-CONNECT</a:t>
            </a:r>
          </a:p>
          <a:p>
            <a:pPr lvl="1" eaLnBrk="1" hangingPunct="1">
              <a:lnSpc>
                <a:spcPct val="90000"/>
              </a:lnSpc>
              <a:spcBef>
                <a:spcPct val="30000"/>
              </a:spcBef>
              <a:defRPr/>
            </a:pPr>
            <a:r>
              <a:rPr lang="en-US" dirty="0"/>
              <a:t>MSU Technologies</a:t>
            </a:r>
          </a:p>
          <a:p>
            <a:pPr lvl="1" eaLnBrk="1" hangingPunct="1">
              <a:lnSpc>
                <a:spcPct val="90000"/>
              </a:lnSpc>
              <a:spcBef>
                <a:spcPct val="30000"/>
              </a:spcBef>
              <a:defRPr/>
            </a:pPr>
            <a:r>
              <a:rPr lang="en-US" dirty="0"/>
              <a:t>MSU Spartan Innovations</a:t>
            </a:r>
          </a:p>
          <a:p>
            <a:pPr eaLnBrk="1" hangingPunct="1">
              <a:lnSpc>
                <a:spcPct val="90000"/>
              </a:lnSpc>
              <a:spcBef>
                <a:spcPct val="30000"/>
              </a:spcBef>
              <a:defRPr/>
            </a:pPr>
            <a:endParaRPr lang="en-US" dirty="0"/>
          </a:p>
        </p:txBody>
      </p:sp>
      <p:sp>
        <p:nvSpPr>
          <p:cNvPr id="14340" name="TextBox 6"/>
          <p:cNvSpPr txBox="1">
            <a:spLocks noChangeArrowheads="1"/>
          </p:cNvSpPr>
          <p:nvPr/>
        </p:nvSpPr>
        <p:spPr bwMode="auto">
          <a:xfrm>
            <a:off x="6096000" y="4572000"/>
            <a:ext cx="1676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2400" dirty="0"/>
              <a:t>MSU Innovation Center</a:t>
            </a:r>
          </a:p>
        </p:txBody>
      </p:sp>
      <p:sp>
        <p:nvSpPr>
          <p:cNvPr id="8" name="Right Brace 7" descr="MSU Business-CONNECT, MSU Technologies, and MSU Spartan Innovations are all a part of the MSU Innovation Center" title="Symbol"/>
          <p:cNvSpPr>
            <a:spLocks/>
          </p:cNvSpPr>
          <p:nvPr/>
        </p:nvSpPr>
        <p:spPr bwMode="auto">
          <a:xfrm>
            <a:off x="5486400" y="4572000"/>
            <a:ext cx="304800" cy="1219200"/>
          </a:xfrm>
          <a:prstGeom prst="rightBrace">
            <a:avLst>
              <a:gd name="adj1" fmla="val 8333"/>
              <a:gd name="adj2" fmla="val 50000"/>
            </a:avLst>
          </a:prstGeom>
          <a:noFill/>
          <a:ln w="25400">
            <a:solidFill>
              <a:srgbClr val="9BBB59"/>
            </a:solidFill>
            <a:round/>
            <a:headEnd/>
            <a:tailEnd/>
          </a:ln>
          <a:effectLst>
            <a:outerShdw blurRad="40000" dist="20000" dir="5400000" rotWithShape="0">
              <a:srgbClr val="000000">
                <a:alpha val="37999"/>
              </a:srgbClr>
            </a:outerShdw>
          </a:effectLst>
          <a:extLst>
            <a:ext uri="{909E8E84-426E-40DD-AFC4-6F175D3DCCD1}">
              <a14:hiddenFill xmlns:a14="http://schemas.microsoft.com/office/drawing/2010/main">
                <a:solidFill>
                  <a:srgbClr val="FFFFFF"/>
                </a:solidFill>
              </a14:hiddenFill>
            </a:ext>
          </a:extLst>
        </p:spPr>
        <p:txBody>
          <a:bodyPr anchor="ctr"/>
          <a:lstStyle/>
          <a:p>
            <a:pPr algn="ctr">
              <a:defRPr/>
            </a:pPr>
            <a:endParaRPr lang="en-US" dirty="0">
              <a:latin typeface="+mn-lt"/>
              <a:ea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ctrTitle"/>
          </p:nvPr>
        </p:nvSpPr>
        <p:spPr>
          <a:xfrm>
            <a:off x="381000" y="762000"/>
            <a:ext cx="8229600" cy="4953000"/>
          </a:xfrm>
        </p:spPr>
        <p:txBody>
          <a:bodyPr>
            <a:normAutofit fontScale="90000"/>
          </a:bodyPr>
          <a:lstStyle/>
          <a:p>
            <a:pPr eaLnBrk="1" hangingPunct="1"/>
            <a:r>
              <a:rPr lang="en-US" sz="4000" dirty="0">
                <a:effectLst>
                  <a:outerShdw blurRad="38100" dist="38100" dir="2700000" algn="tl">
                    <a:srgbClr val="000000"/>
                  </a:outerShdw>
                </a:effectLst>
                <a:cs typeface="ＭＳ Ｐゴシック" charset="-128"/>
              </a:rPr>
              <a:t> </a:t>
            </a:r>
            <a:br>
              <a:rPr lang="en-US" sz="4000" dirty="0">
                <a:effectLst>
                  <a:outerShdw blurRad="38100" dist="38100" dir="2700000" algn="tl">
                    <a:srgbClr val="000000"/>
                  </a:outerShdw>
                </a:effectLst>
                <a:cs typeface="ＭＳ Ｐゴシック" charset="-128"/>
              </a:rPr>
            </a:br>
            <a:r>
              <a:rPr lang="en-US" b="1" dirty="0">
                <a:latin typeface="+mj-lt"/>
                <a:cs typeface="ＭＳ Ｐゴシック" charset="-128"/>
              </a:rPr>
              <a:t>What Every MSU Community Member Should Know About Research Misconduct</a:t>
            </a:r>
            <a:br>
              <a:rPr lang="en-US" sz="4000" dirty="0">
                <a:effectLst>
                  <a:outerShdw blurRad="38100" dist="38100" dir="2700000" algn="tl">
                    <a:srgbClr val="000000"/>
                  </a:outerShdw>
                </a:effectLst>
                <a:cs typeface="ＭＳ Ｐゴシック" charset="-128"/>
              </a:rPr>
            </a:br>
            <a:br>
              <a:rPr lang="en-US" sz="4000" dirty="0">
                <a:effectLst>
                  <a:outerShdw blurRad="38100" dist="38100" dir="2700000" algn="tl">
                    <a:srgbClr val="000000"/>
                  </a:outerShdw>
                </a:effectLst>
                <a:cs typeface="ＭＳ Ｐゴシック" charset="-128"/>
              </a:rPr>
            </a:br>
            <a:r>
              <a:rPr lang="en-US" sz="2400" b="1" dirty="0">
                <a:latin typeface="Arial" panose="020B0604020202020204" pitchFamily="34" charset="0"/>
                <a:cs typeface="Arial" panose="020B0604020202020204" pitchFamily="34" charset="0"/>
              </a:rPr>
              <a:t>James M. Pivarnik, PhD</a:t>
            </a:r>
            <a:br>
              <a:rPr lang="en-US" sz="24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Research Integrity Officer (RIO)</a:t>
            </a:r>
            <a:br>
              <a:rPr lang="en-US" sz="2200" dirty="0">
                <a:latin typeface="Arial" panose="020B0604020202020204" pitchFamily="34" charset="0"/>
                <a:cs typeface="Arial" panose="020B0604020202020204" pitchFamily="34" charset="0"/>
              </a:rPr>
            </a:br>
            <a:r>
              <a:rPr lang="en-US" sz="2200" dirty="0">
                <a:latin typeface="Arial" panose="020B0604020202020204" pitchFamily="34" charset="0"/>
                <a:cs typeface="Arial" panose="020B0604020202020204" pitchFamily="34" charset="0"/>
              </a:rPr>
              <a:t>Michigan State University</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hlinkClick r:id="rId3"/>
              </a:rPr>
              <a:t>www.rio.msu.edu</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RIO@msu.edu</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106 Wills House</a:t>
            </a:r>
            <a:br>
              <a:rPr lang="en-US" sz="2000" dirty="0">
                <a:latin typeface="Arial" panose="020B0604020202020204" pitchFamily="34" charset="0"/>
                <a:cs typeface="Arial" panose="020B0604020202020204" pitchFamily="34" charset="0"/>
              </a:rPr>
            </a:br>
            <a:r>
              <a:rPr lang="en-US" sz="2000" dirty="0">
                <a:latin typeface="Arial" panose="020B0604020202020204" pitchFamily="34" charset="0"/>
                <a:cs typeface="Arial" panose="020B0604020202020204" pitchFamily="34" charset="0"/>
              </a:rPr>
              <a:t>517-432-6698</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p:txBody>
      </p:sp>
      <p:pic>
        <p:nvPicPr>
          <p:cNvPr id="2" name="Picture 1" descr="Photo of Wills House on the campus of MSU. The research integrity office is housed there."/>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105400" y="3276600"/>
            <a:ext cx="3505200" cy="2667000"/>
          </a:xfrm>
          <a:prstGeom prst="rect">
            <a:avLst/>
          </a:prstGeom>
        </p:spPr>
      </p:pic>
    </p:spTree>
    <p:extLst>
      <p:ext uri="{BB962C8B-B14F-4D97-AF65-F5344CB8AC3E}">
        <p14:creationId xmlns:p14="http://schemas.microsoft.com/office/powerpoint/2010/main" val="22774917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descr="title of slide" title="Institutionally Limited Proposals"/>
          <p:cNvSpPr>
            <a:spLocks noGrp="1"/>
          </p:cNvSpPr>
          <p:nvPr>
            <p:ph type="title"/>
          </p:nvPr>
        </p:nvSpPr>
        <p:spPr bwMode="auto">
          <a:xfrm>
            <a:off x="381000" y="914400"/>
            <a:ext cx="8305800" cy="838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Institutionally Limited Proposals</a:t>
            </a:r>
          </a:p>
        </p:txBody>
      </p:sp>
      <p:sp>
        <p:nvSpPr>
          <p:cNvPr id="17411" name="Rectangle 4"/>
          <p:cNvSpPr>
            <a:spLocks noGrp="1"/>
          </p:cNvSpPr>
          <p:nvPr>
            <p:ph idx="1"/>
          </p:nvPr>
        </p:nvSpPr>
        <p:spPr bwMode="auto">
          <a:xfrm>
            <a:off x="1828800" y="1722438"/>
            <a:ext cx="7010400" cy="475456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spcBef>
                <a:spcPct val="30000"/>
              </a:spcBef>
              <a:buFont typeface="Arial" charset="0"/>
              <a:buChar char="•"/>
            </a:pPr>
            <a:r>
              <a:rPr lang="en-US" sz="2400" b="1" dirty="0">
                <a:latin typeface="Arial" charset="0"/>
                <a:ea typeface="ＭＳ Ｐゴシック" charset="0"/>
                <a:cs typeface="Arial" charset="0"/>
              </a:rPr>
              <a:t>Limited submission opportunities</a:t>
            </a:r>
            <a:r>
              <a:rPr lang="en-US" sz="2400" dirty="0">
                <a:latin typeface="Arial" charset="0"/>
                <a:ea typeface="ＭＳ Ｐゴシック" charset="0"/>
                <a:cs typeface="Arial" charset="0"/>
              </a:rPr>
              <a:t>, including faculty scholar and fellowship programs, available at </a:t>
            </a:r>
            <a:r>
              <a:rPr lang="en-US" sz="1800" dirty="0">
                <a:latin typeface="Arial" charset="0"/>
                <a:ea typeface="ＭＳ Ｐゴシック" charset="0"/>
                <a:cs typeface="Arial" charset="0"/>
                <a:hlinkClick r:id="rId3"/>
              </a:rPr>
              <a:t>http://vprgs.msu.edu/funding-opportunities/institutionally-limited</a:t>
            </a:r>
            <a:endParaRPr lang="en-US" sz="1800" dirty="0">
              <a:latin typeface="Arial" charset="0"/>
              <a:ea typeface="ＭＳ Ｐゴシック" charset="0"/>
              <a:cs typeface="Arial" charset="0"/>
            </a:endParaRPr>
          </a:p>
          <a:p>
            <a:pPr marL="0" indent="0" eaLnBrk="1" hangingPunct="1">
              <a:spcBef>
                <a:spcPct val="30000"/>
              </a:spcBef>
              <a:buNone/>
            </a:pPr>
            <a:r>
              <a:rPr lang="en-US" sz="2000" dirty="0">
                <a:latin typeface="Arial" charset="0"/>
                <a:ea typeface="ＭＳ Ｐゴシック" charset="0"/>
                <a:cs typeface="Arial" charset="0"/>
              </a:rPr>
              <a:t> </a:t>
            </a:r>
          </a:p>
          <a:p>
            <a:pPr eaLnBrk="1" hangingPunct="1">
              <a:spcBef>
                <a:spcPct val="30000"/>
              </a:spcBef>
              <a:buFont typeface="Arial" charset="0"/>
              <a:buChar char="•"/>
            </a:pPr>
            <a:r>
              <a:rPr lang="en-US" sz="2400" dirty="0">
                <a:latin typeface="Arial" charset="0"/>
                <a:ea typeface="ＭＳ Ｐゴシック" charset="0"/>
                <a:cs typeface="Arial" charset="0"/>
              </a:rPr>
              <a:t>OSVPRI conducts an </a:t>
            </a:r>
            <a:r>
              <a:rPr lang="en-US" sz="2400" b="1" dirty="0">
                <a:latin typeface="Arial" charset="0"/>
                <a:ea typeface="ＭＳ Ｐゴシック" charset="0"/>
                <a:cs typeface="Arial" charset="0"/>
              </a:rPr>
              <a:t>internal selection process</a:t>
            </a:r>
            <a:r>
              <a:rPr lang="en-US" sz="2400" dirty="0">
                <a:latin typeface="Arial" charset="0"/>
                <a:ea typeface="ＭＳ Ｐゴシック" charset="0"/>
                <a:cs typeface="Arial" charset="0"/>
              </a:rPr>
              <a:t> to determine which proposals will be submitted. </a:t>
            </a:r>
          </a:p>
          <a:p>
            <a:pPr marL="457200" lvl="1" indent="0">
              <a:spcBef>
                <a:spcPct val="30000"/>
              </a:spcBef>
              <a:buNone/>
            </a:pPr>
            <a:r>
              <a:rPr lang="en-US" sz="1900" dirty="0">
                <a:latin typeface="Arial" charset="0"/>
                <a:ea typeface="ＭＳ Ｐゴシック" charset="0"/>
                <a:cs typeface="Arial" charset="0"/>
              </a:rPr>
              <a:t>-Where possible, internal deadlines are 8 weeks prior to submission.</a:t>
            </a:r>
          </a:p>
          <a:p>
            <a:pPr marL="457200" lvl="1" indent="0">
              <a:spcBef>
                <a:spcPct val="30000"/>
              </a:spcBef>
              <a:buNone/>
            </a:pPr>
            <a:endParaRPr lang="en-US" sz="1900" dirty="0">
              <a:latin typeface="Arial" charset="0"/>
              <a:ea typeface="ＭＳ Ｐゴシック" charset="0"/>
              <a:cs typeface="Arial" charset="0"/>
            </a:endParaRPr>
          </a:p>
          <a:p>
            <a:pPr marL="0" indent="0" eaLnBrk="1" hangingPunct="1">
              <a:spcBef>
                <a:spcPct val="30000"/>
              </a:spcBef>
              <a:buNone/>
            </a:pPr>
            <a:endParaRPr lang="en-US" sz="2400" dirty="0">
              <a:latin typeface="Arial" charset="0"/>
              <a:ea typeface="ＭＳ Ｐゴシック" charset="0"/>
              <a:cs typeface="Arial" charset="0"/>
            </a:endParaRPr>
          </a:p>
          <a:p>
            <a:pPr eaLnBrk="1" hangingPunct="1">
              <a:spcBef>
                <a:spcPct val="30000"/>
              </a:spcBef>
              <a:buFont typeface="Arial" charset="0"/>
              <a:buChar char="•"/>
            </a:pPr>
            <a:endParaRPr lang="en-US" sz="2400" dirty="0">
              <a:latin typeface="Arial" charset="0"/>
              <a:ea typeface="ＭＳ Ｐゴシック" charset="0"/>
              <a:cs typeface="Arial" charset="0"/>
            </a:endParaRPr>
          </a:p>
        </p:txBody>
      </p:sp>
      <p:pic>
        <p:nvPicPr>
          <p:cNvPr id="17412" name="Picture 4" descr="Picture of Broad Art Museum" title="Broad Art Museum"/>
          <p:cNvPicPr>
            <a:picLocks noChangeAspect="1"/>
          </p:cNvPicPr>
          <p:nvPr/>
        </p:nvPicPr>
        <p:blipFill>
          <a:blip r:embed="rId4" cstate="email">
            <a:extLst>
              <a:ext uri="{28A0092B-C50C-407E-A947-70E740481C1C}">
                <a14:useLocalDpi xmlns:a14="http://schemas.microsoft.com/office/drawing/2010/main" val="0"/>
              </a:ext>
            </a:extLst>
          </a:blip>
          <a:srcRect b="3999"/>
          <a:stretch>
            <a:fillRect/>
          </a:stretch>
        </p:blipFill>
        <p:spPr bwMode="auto">
          <a:xfrm>
            <a:off x="457202" y="1828800"/>
            <a:ext cx="138271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305053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3" descr="title of slide" title="Internal Funding Sources"/>
          <p:cNvSpPr>
            <a:spLocks noGrp="1"/>
          </p:cNvSpPr>
          <p:nvPr>
            <p:ph type="title"/>
          </p:nvPr>
        </p:nvSpPr>
        <p:spPr bwMode="auto">
          <a:xfrm>
            <a:off x="457200" y="8763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Internal Funding Sources</a:t>
            </a:r>
          </a:p>
        </p:txBody>
      </p:sp>
      <p:sp>
        <p:nvSpPr>
          <p:cNvPr id="7172" name="Rectangle 4"/>
          <p:cNvSpPr>
            <a:spLocks noGrp="1"/>
          </p:cNvSpPr>
          <p:nvPr>
            <p:ph idx="1"/>
          </p:nvPr>
        </p:nvSpPr>
        <p:spPr>
          <a:xfrm>
            <a:off x="457200" y="1600200"/>
            <a:ext cx="8229600" cy="4953000"/>
          </a:xfrm>
        </p:spPr>
        <p:txBody>
          <a:bodyPr/>
          <a:lstStyle/>
          <a:p>
            <a:pPr eaLnBrk="1" hangingPunct="1">
              <a:defRPr/>
            </a:pPr>
            <a:r>
              <a:rPr lang="en-US" sz="2400" dirty="0"/>
              <a:t>Competitive, university-wide, peer-reviewed internal grants programs support scholarly activities and provide seed funding for future proposals. </a:t>
            </a:r>
          </a:p>
          <a:p>
            <a:pPr eaLnBrk="1" hangingPunct="1">
              <a:defRPr/>
            </a:pPr>
            <a:r>
              <a:rPr lang="en-US" sz="2400" b="1" dirty="0">
                <a:solidFill>
                  <a:srgbClr val="004221"/>
                </a:solidFill>
              </a:rPr>
              <a:t>Humanities and Arts Research Program</a:t>
            </a:r>
            <a:r>
              <a:rPr lang="en-US" sz="2400" dirty="0">
                <a:solidFill>
                  <a:srgbClr val="004221"/>
                </a:solidFill>
              </a:rPr>
              <a:t> (HARP)</a:t>
            </a:r>
          </a:p>
          <a:p>
            <a:pPr lvl="2" eaLnBrk="1" hangingPunct="1">
              <a:defRPr/>
            </a:pPr>
            <a:r>
              <a:rPr lang="en-US" dirty="0"/>
              <a:t>Scholarship Development proposal (deadline in October)</a:t>
            </a:r>
          </a:p>
          <a:p>
            <a:pPr lvl="2" eaLnBrk="1" hangingPunct="1">
              <a:defRPr/>
            </a:pPr>
            <a:r>
              <a:rPr lang="en-US" dirty="0"/>
              <a:t>Scholarship Production proposals (semiannually)</a:t>
            </a:r>
          </a:p>
          <a:p>
            <a:pPr eaLnBrk="1" hangingPunct="1">
              <a:defRPr/>
            </a:pPr>
            <a:r>
              <a:rPr lang="en-US" sz="2400" b="1" dirty="0">
                <a:solidFill>
                  <a:srgbClr val="004221"/>
                </a:solidFill>
              </a:rPr>
              <a:t>Strategic Partnership Grant</a:t>
            </a:r>
            <a:r>
              <a:rPr lang="en-US" sz="2400" dirty="0"/>
              <a:t> </a:t>
            </a:r>
          </a:p>
          <a:p>
            <a:pPr lvl="2" eaLnBrk="1" hangingPunct="1">
              <a:defRPr/>
            </a:pPr>
            <a:r>
              <a:rPr lang="en-US" dirty="0"/>
              <a:t>Multidisciplinary and/or multi-investigator projects</a:t>
            </a:r>
          </a:p>
          <a:p>
            <a:pPr lvl="2" eaLnBrk="1" hangingPunct="1">
              <a:defRPr/>
            </a:pPr>
            <a:r>
              <a:rPr lang="en-US" dirty="0"/>
              <a:t>Have potential to generate significant external funds</a:t>
            </a:r>
          </a:p>
          <a:p>
            <a:pPr lvl="2" eaLnBrk="1" hangingPunct="1">
              <a:defRPr/>
            </a:pPr>
            <a:r>
              <a:rPr lang="en-US" dirty="0"/>
              <a:t>Proposals solicited in the fall </a:t>
            </a:r>
          </a:p>
          <a:p>
            <a:pPr eaLnBrk="1" hangingPunct="1">
              <a:defRPr/>
            </a:pPr>
            <a:r>
              <a:rPr lang="en-US" sz="2400" b="1" dirty="0">
                <a:solidFill>
                  <a:srgbClr val="004221"/>
                </a:solidFill>
              </a:rPr>
              <a:t>Discretionary Funding Initiative</a:t>
            </a:r>
            <a:r>
              <a:rPr lang="en-US" sz="2400" dirty="0"/>
              <a:t> </a:t>
            </a:r>
          </a:p>
          <a:p>
            <a:pPr lvl="2" eaLnBrk="1" hangingPunct="1">
              <a:defRPr/>
            </a:pPr>
            <a:r>
              <a:rPr lang="en-US" dirty="0"/>
              <a:t>Provides bridge funds for studies needed to resubmit a grant.</a:t>
            </a:r>
          </a:p>
          <a:p>
            <a:pPr lvl="2" eaLnBrk="1" hangingPunct="1">
              <a:defRPr/>
            </a:pPr>
            <a:endParaRPr 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descr="title of slide" title="Arranging for Matching Funds and Space"/>
          <p:cNvSpPr>
            <a:spLocks noGrp="1"/>
          </p:cNvSpPr>
          <p:nvPr>
            <p:ph type="title"/>
          </p:nvPr>
        </p:nvSpPr>
        <p:spPr bwMode="auto">
          <a:xfrm>
            <a:off x="457200" y="914400"/>
            <a:ext cx="83820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Arranging for Matching Funds and Space</a:t>
            </a:r>
          </a:p>
        </p:txBody>
      </p:sp>
      <p:sp>
        <p:nvSpPr>
          <p:cNvPr id="13316" name="Rectangle 4"/>
          <p:cNvSpPr>
            <a:spLocks noGrp="1"/>
          </p:cNvSpPr>
          <p:nvPr>
            <p:ph idx="1"/>
          </p:nvPr>
        </p:nvSpPr>
        <p:spPr>
          <a:xfrm>
            <a:off x="2971800" y="1828802"/>
            <a:ext cx="6477000" cy="4144963"/>
          </a:xfrm>
        </p:spPr>
        <p:txBody>
          <a:bodyPr/>
          <a:lstStyle/>
          <a:p>
            <a:pPr eaLnBrk="1" hangingPunct="1">
              <a:buFontTx/>
              <a:buChar char="•"/>
              <a:defRPr/>
            </a:pPr>
            <a:r>
              <a:rPr lang="en-US" dirty="0">
                <a:solidFill>
                  <a:srgbClr val="004221"/>
                </a:solidFill>
              </a:rPr>
              <a:t>When funding agencies require matching funds</a:t>
            </a:r>
          </a:p>
          <a:p>
            <a:pPr lvl="1" eaLnBrk="1" hangingPunct="1">
              <a:buFont typeface="Times" pitchFamily="18" charset="0"/>
              <a:buChar char="–"/>
              <a:defRPr/>
            </a:pPr>
            <a:r>
              <a:rPr lang="en-US" dirty="0"/>
              <a:t>Research associate dean </a:t>
            </a:r>
          </a:p>
          <a:p>
            <a:pPr lvl="1" eaLnBrk="1" hangingPunct="1">
              <a:buFont typeface="Times" pitchFamily="18" charset="0"/>
              <a:buChar char="–"/>
              <a:defRPr/>
            </a:pPr>
            <a:r>
              <a:rPr lang="en-US" dirty="0"/>
              <a:t>Negotiate a split among department, college, OVPRGS, provost</a:t>
            </a:r>
          </a:p>
          <a:p>
            <a:pPr eaLnBrk="1" hangingPunct="1">
              <a:buFontTx/>
              <a:buChar char="•"/>
              <a:defRPr/>
            </a:pPr>
            <a:r>
              <a:rPr lang="en-US" dirty="0">
                <a:solidFill>
                  <a:srgbClr val="004221"/>
                </a:solidFill>
              </a:rPr>
              <a:t>Space concerns</a:t>
            </a:r>
          </a:p>
          <a:p>
            <a:pPr lvl="1" eaLnBrk="1" hangingPunct="1">
              <a:buFont typeface="Times" pitchFamily="18" charset="0"/>
              <a:buChar char="–"/>
              <a:defRPr/>
            </a:pPr>
            <a:r>
              <a:rPr lang="en-US" dirty="0"/>
              <a:t>Dean/research associate dean/  department chair/director</a:t>
            </a:r>
          </a:p>
        </p:txBody>
      </p:sp>
      <p:pic>
        <p:nvPicPr>
          <p:cNvPr id="3" name="Picture 2" descr="Picture of lab equipment" title="Lab Equipment"/>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84300" y="2667000"/>
            <a:ext cx="2837411" cy="16764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905002"/>
            <a:ext cx="8229600" cy="4066495"/>
          </a:xfrm>
        </p:spPr>
        <p:txBody>
          <a:bodyPr/>
          <a:lstStyle/>
          <a:p>
            <a:r>
              <a:rPr lang="en-US" sz="2400" dirty="0"/>
              <a:t>The Office of Sponsored Programs (OSP): unit within the Office of the Vice President for Research and Graduate Studies (organizational affiliation to chief financial officer and controller) that provides </a:t>
            </a:r>
            <a:r>
              <a:rPr lang="en-US" sz="2400" b="1" dirty="0"/>
              <a:t>pre-award processing</a:t>
            </a:r>
            <a:r>
              <a:rPr lang="en-US" sz="2400" dirty="0"/>
              <a:t> </a:t>
            </a:r>
          </a:p>
          <a:p>
            <a:r>
              <a:rPr lang="en-US" sz="2400" dirty="0"/>
              <a:t>Contract and Grant Administration (CGA): </a:t>
            </a:r>
            <a:r>
              <a:rPr lang="en-US" sz="2400" b="1" dirty="0"/>
              <a:t>post-award administration</a:t>
            </a:r>
            <a:r>
              <a:rPr lang="en-US" sz="2400" dirty="0"/>
              <a:t>, assisting with the financial and contractual administration of grants, cooperative agreements, and contracts </a:t>
            </a:r>
            <a:r>
              <a:rPr lang="en-US" sz="2400" dirty="0">
                <a:hlinkClick r:id="rId2"/>
              </a:rPr>
              <a:t>https://osp.msu.edu/Default.aspx</a:t>
            </a:r>
            <a:endParaRPr lang="en-US" sz="2400" dirty="0"/>
          </a:p>
          <a:p>
            <a:pPr marL="0" indent="0">
              <a:buNone/>
            </a:pPr>
            <a:endParaRPr lang="en-US" sz="2400" dirty="0"/>
          </a:p>
        </p:txBody>
      </p:sp>
      <p:sp>
        <p:nvSpPr>
          <p:cNvPr id="4" name="Rectangle 3" descr="title of slide" title="Sponsored Programs Administration"/>
          <p:cNvSpPr>
            <a:spLocks noGrp="1" noChangeArrowheads="1"/>
          </p:cNvSpPr>
          <p:nvPr>
            <p:ph type="title"/>
          </p:nvPr>
        </p:nvSpPr>
        <p:spPr>
          <a:xfrm>
            <a:off x="457200" y="914400"/>
            <a:ext cx="8382000" cy="762000"/>
          </a:xfrm>
        </p:spPr>
        <p:txBody>
          <a:bodyPr>
            <a:normAutofit/>
          </a:bodyPr>
          <a:lstStyle/>
          <a:p>
            <a:r>
              <a:rPr lang="en-US" b="1" dirty="0">
                <a:latin typeface="+mj-lt"/>
                <a:cs typeface="Arial" pitchFamily="34" charset="0"/>
              </a:rPr>
              <a:t>Sponsored Programs Administration</a:t>
            </a:r>
          </a:p>
        </p:txBody>
      </p:sp>
    </p:spTree>
    <p:extLst>
      <p:ext uri="{BB962C8B-B14F-4D97-AF65-F5344CB8AC3E}">
        <p14:creationId xmlns:p14="http://schemas.microsoft.com/office/powerpoint/2010/main" val="348193974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descr="title of slide" title="Proposal Development Assistance"/>
          <p:cNvSpPr>
            <a:spLocks noGrp="1"/>
          </p:cNvSpPr>
          <p:nvPr>
            <p:ph type="title"/>
          </p:nvPr>
        </p:nvSpPr>
        <p:spPr bwMode="auto">
          <a:xfrm>
            <a:off x="457200" y="914400"/>
            <a:ext cx="8229600" cy="762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Proposal Development Assistance</a:t>
            </a:r>
          </a:p>
        </p:txBody>
      </p:sp>
      <p:sp>
        <p:nvSpPr>
          <p:cNvPr id="10244" name="Rectangle 4"/>
          <p:cNvSpPr>
            <a:spLocks noGrp="1"/>
          </p:cNvSpPr>
          <p:nvPr>
            <p:ph idx="1"/>
          </p:nvPr>
        </p:nvSpPr>
        <p:spPr>
          <a:xfrm>
            <a:off x="2057400" y="1752600"/>
            <a:ext cx="6629400" cy="3886200"/>
          </a:xfrm>
        </p:spPr>
        <p:txBody>
          <a:bodyPr/>
          <a:lstStyle/>
          <a:p>
            <a:pPr marL="0" indent="0" eaLnBrk="1" hangingPunct="1">
              <a:lnSpc>
                <a:spcPct val="90000"/>
              </a:lnSpc>
              <a:buNone/>
              <a:defRPr/>
            </a:pPr>
            <a:r>
              <a:rPr lang="en-US" sz="2400" dirty="0">
                <a:solidFill>
                  <a:srgbClr val="004221"/>
                </a:solidFill>
              </a:rPr>
              <a:t>	Office of Research Facilitation and 	Dissemination (ORFD)</a:t>
            </a:r>
            <a:r>
              <a:rPr lang="en-US" sz="2400" dirty="0"/>
              <a:t> </a:t>
            </a:r>
          </a:p>
          <a:p>
            <a:pPr lvl="1" eaLnBrk="1" hangingPunct="1">
              <a:spcAft>
                <a:spcPct val="30000"/>
              </a:spcAft>
              <a:defRPr/>
            </a:pPr>
            <a:r>
              <a:rPr lang="en-US" sz="1800" dirty="0"/>
              <a:t>Offers </a:t>
            </a:r>
            <a:r>
              <a:rPr lang="en-US" sz="1800" b="1" dirty="0"/>
              <a:t>writing support</a:t>
            </a:r>
            <a:r>
              <a:rPr lang="en-US" sz="1800" dirty="0"/>
              <a:t> on large, multi-author proposals. Call 432-4499 or </a:t>
            </a:r>
            <a:r>
              <a:rPr lang="en-US" sz="1800" dirty="0">
                <a:hlinkClick r:id="rId3"/>
              </a:rPr>
              <a:t>https://vp.research.msu.edu/proposal-services</a:t>
            </a:r>
            <a:endParaRPr lang="en-US" sz="1800" dirty="0"/>
          </a:p>
          <a:p>
            <a:pPr lvl="1" eaLnBrk="1" hangingPunct="1">
              <a:spcAft>
                <a:spcPct val="30000"/>
              </a:spcAft>
              <a:defRPr/>
            </a:pPr>
            <a:r>
              <a:rPr lang="en-US" sz="1800" dirty="0"/>
              <a:t>Presents </a:t>
            </a:r>
            <a:r>
              <a:rPr lang="en-US" sz="1800" b="1" dirty="0"/>
              <a:t>seminars and workshops</a:t>
            </a:r>
            <a:r>
              <a:rPr lang="en-US" sz="1800" dirty="0"/>
              <a:t>, including monthly coffee break discussions. Check the events calendar for details </a:t>
            </a:r>
            <a:r>
              <a:rPr lang="en-US" sz="1800" dirty="0">
                <a:hlinkClick r:id="rId4"/>
              </a:rPr>
              <a:t>https://vp.research.msu.edu/events</a:t>
            </a:r>
            <a:endParaRPr lang="en-US" sz="1800" dirty="0"/>
          </a:p>
          <a:p>
            <a:pPr marL="457200" lvl="1" indent="0" eaLnBrk="1" hangingPunct="1">
              <a:spcAft>
                <a:spcPct val="30000"/>
              </a:spcAft>
              <a:buNone/>
              <a:defRPr/>
            </a:pPr>
            <a:r>
              <a:rPr lang="en-US" dirty="0">
                <a:solidFill>
                  <a:srgbClr val="004221"/>
                </a:solidFill>
              </a:rPr>
              <a:t>OSVPRI additional offerings including:</a:t>
            </a:r>
          </a:p>
          <a:p>
            <a:pPr lvl="1" eaLnBrk="1" hangingPunct="1">
              <a:spcAft>
                <a:spcPct val="30000"/>
              </a:spcAft>
              <a:defRPr/>
            </a:pPr>
            <a:r>
              <a:rPr lang="en-US" sz="1800" dirty="0">
                <a:solidFill>
                  <a:srgbClr val="004221"/>
                </a:solidFill>
              </a:rPr>
              <a:t>Special consulting and grant editing</a:t>
            </a:r>
          </a:p>
          <a:p>
            <a:pPr lvl="1" eaLnBrk="1" hangingPunct="1">
              <a:spcAft>
                <a:spcPct val="30000"/>
              </a:spcAft>
              <a:defRPr/>
            </a:pPr>
            <a:r>
              <a:rPr lang="en-US" sz="1800" dirty="0">
                <a:solidFill>
                  <a:srgbClr val="004221"/>
                </a:solidFill>
              </a:rPr>
              <a:t>Peer review assistance</a:t>
            </a:r>
            <a:endParaRPr lang="en-US" sz="1800" dirty="0"/>
          </a:p>
        </p:txBody>
      </p:sp>
      <p:pic>
        <p:nvPicPr>
          <p:cNvPr id="20484" name="Picture 4" descr="Picture of a purple glove holding a test tube" title="Purple glove holding test tube"/>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828800"/>
            <a:ext cx="12700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56437" y="5681699"/>
            <a:ext cx="7848600" cy="369332"/>
          </a:xfrm>
          <a:prstGeom prst="rect">
            <a:avLst/>
          </a:prstGeom>
        </p:spPr>
        <p:txBody>
          <a:bodyPr wrap="square">
            <a:spAutoFit/>
          </a:bodyPr>
          <a:lstStyle/>
          <a:p>
            <a:pPr lvl="1">
              <a:spcAft>
                <a:spcPct val="30000"/>
              </a:spcAft>
              <a:defRPr/>
            </a:pPr>
            <a:r>
              <a:rPr lang="en-US" dirty="0"/>
              <a:t>Note: Your college or department may also offer proposal assistance.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descr="title of slide" title="Review and Promotion"/>
          <p:cNvSpPr>
            <a:spLocks noGrp="1"/>
          </p:cNvSpPr>
          <p:nvPr>
            <p:ph type="title"/>
          </p:nvPr>
        </p:nvSpPr>
        <p:spPr bwMode="auto">
          <a:xfrm>
            <a:off x="304800" y="914400"/>
            <a:ext cx="8382000" cy="685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eaLnBrk="1" hangingPunct="1"/>
            <a:r>
              <a:rPr lang="en-US" b="1" dirty="0">
                <a:latin typeface="+mj-lt"/>
                <a:ea typeface="ＭＳ Ｐゴシック" charset="0"/>
                <a:cs typeface="Gotham-Bold" charset="0"/>
              </a:rPr>
              <a:t>Review and Promotion</a:t>
            </a:r>
          </a:p>
        </p:txBody>
      </p:sp>
      <p:sp>
        <p:nvSpPr>
          <p:cNvPr id="12292" name="Rectangle 4"/>
          <p:cNvSpPr>
            <a:spLocks noGrp="1"/>
          </p:cNvSpPr>
          <p:nvPr>
            <p:ph idx="1"/>
          </p:nvPr>
        </p:nvSpPr>
        <p:spPr>
          <a:xfrm>
            <a:off x="2819400" y="1752602"/>
            <a:ext cx="5867400" cy="4373563"/>
          </a:xfrm>
        </p:spPr>
        <p:txBody>
          <a:bodyPr vert="horz" wrap="square" lIns="91440" tIns="45720" rIns="91440" bIns="45720" numCol="1" anchor="t" anchorCtr="0" compatLnSpc="1">
            <a:prstTxWarp prst="textNoShape">
              <a:avLst/>
            </a:prstTxWarp>
          </a:bodyPr>
          <a:lstStyle/>
          <a:p>
            <a:pPr eaLnBrk="1" hangingPunct="1">
              <a:lnSpc>
                <a:spcPct val="90000"/>
              </a:lnSpc>
              <a:spcBef>
                <a:spcPct val="0"/>
              </a:spcBef>
              <a:spcAft>
                <a:spcPct val="10000"/>
              </a:spcAft>
              <a:buFont typeface="Arial" charset="0"/>
              <a:buChar char="•"/>
            </a:pPr>
            <a:r>
              <a:rPr lang="en-US" sz="2400" dirty="0">
                <a:latin typeface="Arial" charset="0"/>
                <a:ea typeface="ＭＳ Ｐゴシック" charset="0"/>
                <a:cs typeface="Arial" charset="0"/>
              </a:rPr>
              <a:t>Clearly stated expectations for faculty performance</a:t>
            </a:r>
          </a:p>
          <a:p>
            <a:pPr eaLnBrk="1" hangingPunct="1">
              <a:lnSpc>
                <a:spcPct val="90000"/>
              </a:lnSpc>
              <a:spcBef>
                <a:spcPct val="0"/>
              </a:spcBef>
              <a:spcAft>
                <a:spcPct val="10000"/>
              </a:spcAft>
              <a:buFont typeface="Arial" charset="0"/>
              <a:buChar char="•"/>
            </a:pPr>
            <a:r>
              <a:rPr lang="en-US" sz="2400" dirty="0">
                <a:solidFill>
                  <a:srgbClr val="004221"/>
                </a:solidFill>
                <a:latin typeface="Arial" charset="0"/>
                <a:ea typeface="ＭＳ Ｐゴシック" charset="0"/>
                <a:cs typeface="Arial" charset="0"/>
              </a:rPr>
              <a:t>Thorough annual evaluation of performance</a:t>
            </a:r>
          </a:p>
          <a:p>
            <a:pPr eaLnBrk="1" hangingPunct="1">
              <a:lnSpc>
                <a:spcPct val="90000"/>
              </a:lnSpc>
              <a:spcBef>
                <a:spcPct val="0"/>
              </a:spcBef>
              <a:spcAft>
                <a:spcPct val="10000"/>
              </a:spcAft>
              <a:buFont typeface="Arial" charset="0"/>
              <a:buChar char="•"/>
            </a:pPr>
            <a:r>
              <a:rPr lang="en-US" sz="2400" dirty="0">
                <a:latin typeface="Arial" charset="0"/>
                <a:ea typeface="ＭＳ Ｐゴシック" charset="0"/>
                <a:cs typeface="Arial" charset="0"/>
              </a:rPr>
              <a:t>Role of OSVPRI in the P&amp;T process</a:t>
            </a:r>
          </a:p>
          <a:p>
            <a:pPr eaLnBrk="1" hangingPunct="1">
              <a:lnSpc>
                <a:spcPct val="90000"/>
              </a:lnSpc>
              <a:spcBef>
                <a:spcPct val="0"/>
              </a:spcBef>
              <a:spcAft>
                <a:spcPct val="10000"/>
              </a:spcAft>
              <a:buFont typeface="Arial" charset="0"/>
              <a:buChar char="•"/>
            </a:pPr>
            <a:r>
              <a:rPr lang="en-US" sz="2400" dirty="0">
                <a:solidFill>
                  <a:srgbClr val="004221"/>
                </a:solidFill>
                <a:latin typeface="Arial" charset="0"/>
                <a:ea typeface="ＭＳ Ｐゴシック" charset="0"/>
                <a:cs typeface="Arial" charset="0"/>
              </a:rPr>
              <a:t>Strong mentoring programs</a:t>
            </a:r>
          </a:p>
          <a:p>
            <a:pPr lvl="1" eaLnBrk="1" hangingPunct="1">
              <a:lnSpc>
                <a:spcPct val="90000"/>
              </a:lnSpc>
              <a:spcBef>
                <a:spcPct val="0"/>
              </a:spcBef>
              <a:spcAft>
                <a:spcPct val="10000"/>
              </a:spcAft>
              <a:buClr>
                <a:srgbClr val="404040"/>
              </a:buClr>
              <a:buFont typeface="Arial" charset="0"/>
              <a:buChar char="•"/>
            </a:pPr>
            <a:r>
              <a:rPr lang="en-US" dirty="0">
                <a:latin typeface="Arial" charset="0"/>
                <a:ea typeface="ＭＳ Ｐゴシック" charset="0"/>
                <a:cs typeface="Arial" charset="0"/>
              </a:rPr>
              <a:t>Internal to the department</a:t>
            </a:r>
          </a:p>
          <a:p>
            <a:pPr lvl="1" eaLnBrk="1" hangingPunct="1">
              <a:lnSpc>
                <a:spcPct val="90000"/>
              </a:lnSpc>
              <a:spcBef>
                <a:spcPct val="0"/>
              </a:spcBef>
              <a:spcAft>
                <a:spcPct val="10000"/>
              </a:spcAft>
              <a:buClr>
                <a:srgbClr val="404040"/>
              </a:buClr>
              <a:buFont typeface="Arial" charset="0"/>
              <a:buChar char="•"/>
            </a:pPr>
            <a:r>
              <a:rPr lang="en-US" dirty="0">
                <a:latin typeface="Arial" charset="0"/>
                <a:ea typeface="ＭＳ Ｐゴシック" charset="0"/>
                <a:cs typeface="Arial" charset="0"/>
              </a:rPr>
              <a:t>External to the department</a:t>
            </a:r>
          </a:p>
          <a:p>
            <a:pPr lvl="2" eaLnBrk="1" hangingPunct="1">
              <a:lnSpc>
                <a:spcPct val="90000"/>
              </a:lnSpc>
              <a:spcBef>
                <a:spcPct val="0"/>
              </a:spcBef>
              <a:spcAft>
                <a:spcPct val="10000"/>
              </a:spcAft>
              <a:buClr>
                <a:srgbClr val="404040"/>
              </a:buClr>
            </a:pPr>
            <a:r>
              <a:rPr lang="en-US" dirty="0">
                <a:solidFill>
                  <a:srgbClr val="404040"/>
                </a:solidFill>
                <a:latin typeface="Arial" charset="0"/>
                <a:ea typeface="ＭＳ Ｐゴシック" charset="0"/>
                <a:cs typeface="Arial" charset="0"/>
              </a:rPr>
              <a:t>Research integrity—RIO and RCR</a:t>
            </a:r>
          </a:p>
          <a:p>
            <a:pPr lvl="2" eaLnBrk="1" hangingPunct="1">
              <a:lnSpc>
                <a:spcPct val="90000"/>
              </a:lnSpc>
              <a:spcBef>
                <a:spcPct val="0"/>
              </a:spcBef>
              <a:spcAft>
                <a:spcPct val="10000"/>
              </a:spcAft>
              <a:buClr>
                <a:srgbClr val="404040"/>
              </a:buClr>
            </a:pPr>
            <a:r>
              <a:rPr lang="en-US" dirty="0">
                <a:solidFill>
                  <a:srgbClr val="404040"/>
                </a:solidFill>
                <a:latin typeface="Arial" charset="0"/>
                <a:ea typeface="ＭＳ Ｐゴシック" charset="0"/>
                <a:cs typeface="Arial" charset="0"/>
              </a:rPr>
              <a:t>Faculty conflict of interest</a:t>
            </a:r>
          </a:p>
        </p:txBody>
      </p:sp>
      <p:pic>
        <p:nvPicPr>
          <p:cNvPr id="22532" name="Picture 6" descr="picture of a stop watch" title="Stop Watch"/>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57200" y="1828800"/>
            <a:ext cx="2286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descr="title of slide" title="More Information..."/>
          <p:cNvSpPr>
            <a:spLocks noGrp="1"/>
          </p:cNvSpPr>
          <p:nvPr>
            <p:ph type="title"/>
          </p:nvPr>
        </p:nvSpPr>
        <p:spPr bwMode="auto">
          <a:xfrm>
            <a:off x="457200" y="1249365"/>
            <a:ext cx="8229600" cy="4794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r>
              <a:rPr lang="en-US" b="1" dirty="0">
                <a:latin typeface="+mj-lt"/>
                <a:ea typeface="ＭＳ Ｐゴシック" charset="0"/>
                <a:cs typeface="Gotham-Bold" charset="0"/>
              </a:rPr>
              <a:t>More Information…</a:t>
            </a:r>
          </a:p>
        </p:txBody>
      </p:sp>
      <p:sp>
        <p:nvSpPr>
          <p:cNvPr id="23555" name="Content Placeholder 2"/>
          <p:cNvSpPr>
            <a:spLocks noGrp="1"/>
          </p:cNvSpPr>
          <p:nvPr>
            <p:ph idx="1"/>
          </p:nvPr>
        </p:nvSpPr>
        <p:spPr bwMode="auto">
          <a:xfrm>
            <a:off x="457200" y="2058990"/>
            <a:ext cx="8229600" cy="40671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Font typeface="Arial" charset="0"/>
              <a:buNone/>
            </a:pPr>
            <a:r>
              <a:rPr lang="en-US" sz="4800" dirty="0">
                <a:latin typeface="Arial" charset="0"/>
                <a:ea typeface="ＭＳ Ｐゴシック" charset="0"/>
                <a:cs typeface="Arial" charset="0"/>
              </a:rPr>
              <a:t>https://vp.research.msu.edu/</a:t>
            </a:r>
          </a:p>
        </p:txBody>
      </p:sp>
      <p:pic>
        <p:nvPicPr>
          <p:cNvPr id="23556" name="Picture 3" descr="Picture of a student working in a lab" title="Student in Lab"/>
          <p:cNvPicPr>
            <a:picLocks noChangeAspect="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533400" y="3657602"/>
            <a:ext cx="8077200"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31197-D5FC-420D-BB67-85E709504AE2}"/>
              </a:ext>
            </a:extLst>
          </p:cNvPr>
          <p:cNvSpPr>
            <a:spLocks noGrp="1"/>
          </p:cNvSpPr>
          <p:nvPr>
            <p:ph type="ctrTitle"/>
          </p:nvPr>
        </p:nvSpPr>
        <p:spPr>
          <a:xfrm>
            <a:off x="3200400" y="3074223"/>
            <a:ext cx="3314700" cy="709557"/>
          </a:xfrm>
        </p:spPr>
        <p:txBody>
          <a:bodyPr>
            <a:noAutofit/>
          </a:bodyPr>
          <a:lstStyle/>
          <a:p>
            <a:r>
              <a:rPr lang="en-US" altLang="en-US" b="1" dirty="0">
                <a:solidFill>
                  <a:prstClr val="black"/>
                </a:solidFill>
                <a:latin typeface="+mj-lt"/>
              </a:rPr>
              <a:t>Questions ?</a:t>
            </a:r>
            <a:br>
              <a:rPr lang="en-US" altLang="en-US" sz="3200" b="1" dirty="0">
                <a:solidFill>
                  <a:prstClr val="black"/>
                </a:solidFill>
              </a:rPr>
            </a:br>
            <a:endParaRPr lang="en-US" sz="3200" dirty="0"/>
          </a:p>
        </p:txBody>
      </p:sp>
    </p:spTree>
    <p:extLst>
      <p:ext uri="{BB962C8B-B14F-4D97-AF65-F5344CB8AC3E}">
        <p14:creationId xmlns:p14="http://schemas.microsoft.com/office/powerpoint/2010/main" val="42607622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6"/>
          <p:cNvSpPr txBox="1">
            <a:spLocks noChangeArrowheads="1"/>
          </p:cNvSpPr>
          <p:nvPr/>
        </p:nvSpPr>
        <p:spPr bwMode="auto">
          <a:xfrm>
            <a:off x="889743" y="2286000"/>
            <a:ext cx="736451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1200"/>
              </a:spcBef>
              <a:buFont typeface="Arial" pitchFamily="34" charset="0"/>
              <a:buChar char="•"/>
            </a:pPr>
            <a:r>
              <a:rPr lang="en-US" altLang="en-US" sz="3200" b="1" dirty="0"/>
              <a:t> </a:t>
            </a:r>
            <a:r>
              <a:rPr lang="en-US" altLang="en-US" sz="2800" dirty="0"/>
              <a:t>Human Research Protection Program</a:t>
            </a:r>
          </a:p>
          <a:p>
            <a:pPr>
              <a:spcBef>
                <a:spcPts val="1200"/>
              </a:spcBef>
              <a:buFont typeface="Arial" pitchFamily="34" charset="0"/>
              <a:buChar char="•"/>
            </a:pPr>
            <a:r>
              <a:rPr lang="en-US" altLang="en-US" sz="2800" dirty="0"/>
              <a:t> Animal Care Program</a:t>
            </a:r>
          </a:p>
          <a:p>
            <a:pPr>
              <a:spcBef>
                <a:spcPts val="1200"/>
              </a:spcBef>
              <a:buFont typeface="Arial" pitchFamily="34" charset="0"/>
              <a:buChar char="•"/>
            </a:pPr>
            <a:r>
              <a:rPr lang="en-US" altLang="en-US" sz="2800" dirty="0"/>
              <a:t> Environmental Health and Safety</a:t>
            </a:r>
          </a:p>
          <a:p>
            <a:pPr>
              <a:spcBef>
                <a:spcPts val="1200"/>
              </a:spcBef>
              <a:buFont typeface="Arial" pitchFamily="34" charset="0"/>
              <a:buChar char="•"/>
            </a:pPr>
            <a:r>
              <a:rPr lang="en-US" altLang="en-US" sz="2800" dirty="0"/>
              <a:t> Institutional Stem Cell Research Committee</a:t>
            </a:r>
          </a:p>
          <a:p>
            <a:pPr>
              <a:spcBef>
                <a:spcPts val="1200"/>
              </a:spcBef>
              <a:buFont typeface="Arial" pitchFamily="34" charset="0"/>
              <a:buChar char="•"/>
            </a:pPr>
            <a:r>
              <a:rPr lang="en-US" altLang="en-US" sz="2800" dirty="0"/>
              <a:t> Conflict of Interest </a:t>
            </a:r>
          </a:p>
          <a:p>
            <a:pPr>
              <a:spcBef>
                <a:spcPts val="1200"/>
              </a:spcBef>
              <a:buFont typeface="Arial" pitchFamily="34" charset="0"/>
              <a:buChar char="•"/>
            </a:pPr>
            <a:r>
              <a:rPr lang="en-US" altLang="en-US" sz="2800" dirty="0"/>
              <a:t> Responsible Conduct of Research (shared)</a:t>
            </a:r>
          </a:p>
          <a:p>
            <a:pPr>
              <a:spcBef>
                <a:spcPts val="1200"/>
              </a:spcBef>
              <a:buFont typeface="Arial" pitchFamily="34" charset="0"/>
              <a:buChar char="•"/>
            </a:pPr>
            <a:endParaRPr lang="en-US" altLang="en-US" sz="2800" b="1" dirty="0"/>
          </a:p>
        </p:txBody>
      </p:sp>
      <p:sp>
        <p:nvSpPr>
          <p:cNvPr id="2" name="Title 1" descr="title of slide" title="Regulatory Affars - Who are we?"/>
          <p:cNvSpPr>
            <a:spLocks noGrp="1"/>
          </p:cNvSpPr>
          <p:nvPr>
            <p:ph type="title"/>
          </p:nvPr>
        </p:nvSpPr>
        <p:spPr/>
        <p:txBody>
          <a:bodyPr/>
          <a:lstStyle/>
          <a:p>
            <a:pPr algn="ctr" eaLnBrk="1" hangingPunct="1"/>
            <a:r>
              <a:rPr lang="en-US" altLang="en-US" b="1" dirty="0">
                <a:solidFill>
                  <a:schemeClr val="tx1"/>
                </a:solidFill>
                <a:latin typeface="+mj-lt"/>
              </a:rPr>
              <a:t>Regulatory Affairs - Who are we?</a:t>
            </a:r>
          </a:p>
        </p:txBody>
      </p:sp>
    </p:spTree>
    <p:extLst>
      <p:ext uri="{BB962C8B-B14F-4D97-AF65-F5344CB8AC3E}">
        <p14:creationId xmlns:p14="http://schemas.microsoft.com/office/powerpoint/2010/main" val="40177853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337" name="Group 3" descr="Different committees in association with the department" title="Names of committees"/>
          <p:cNvGrpSpPr>
            <a:grpSpLocks/>
          </p:cNvGrpSpPr>
          <p:nvPr/>
        </p:nvGrpSpPr>
        <p:grpSpPr bwMode="auto">
          <a:xfrm>
            <a:off x="558008" y="1981200"/>
            <a:ext cx="8027987" cy="3869372"/>
            <a:chOff x="658483" y="1741488"/>
            <a:chExt cx="8028317" cy="3869372"/>
          </a:xfrm>
        </p:grpSpPr>
        <p:sp>
          <p:nvSpPr>
            <p:cNvPr id="14338" name="TextBox 5"/>
            <p:cNvSpPr txBox="1">
              <a:spLocks noChangeArrowheads="1"/>
            </p:cNvSpPr>
            <p:nvPr/>
          </p:nvSpPr>
          <p:spPr bwMode="auto">
            <a:xfrm>
              <a:off x="685800" y="1741488"/>
              <a:ext cx="4114800"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endParaRPr lang="en-US" altLang="en-US" sz="1600" b="1" dirty="0"/>
            </a:p>
            <a:p>
              <a:r>
                <a:rPr lang="en-US" altLang="en-US" sz="1000" b="1" u="sng" dirty="0"/>
                <a:t>Institutional Animal Care &amp; Use Committee - Sue Barman, Chair</a:t>
              </a:r>
            </a:p>
            <a:p>
              <a:r>
                <a:rPr lang="en-US" altLang="en-US" sz="1000" b="1" dirty="0"/>
                <a:t>Sally Light, IACUC Administrator </a:t>
              </a:r>
            </a:p>
            <a:p>
              <a:r>
                <a:rPr lang="en-US" altLang="en-US" sz="1000" dirty="0"/>
                <a:t>Phone: 517-432-3154</a:t>
              </a:r>
              <a:br>
                <a:rPr lang="en-US" altLang="en-US" sz="1000" dirty="0"/>
              </a:br>
              <a:r>
                <a:rPr lang="en-US" altLang="en-US" sz="1000" dirty="0"/>
                <a:t>E-mail: </a:t>
              </a:r>
              <a:r>
                <a:rPr lang="en-US" altLang="en-US" sz="1000" dirty="0">
                  <a:hlinkClick r:id="rId3"/>
                </a:rPr>
                <a:t>barman@msu.edu</a:t>
              </a:r>
              <a:endParaRPr lang="en-US" altLang="en-US" sz="1000" dirty="0"/>
            </a:p>
            <a:p>
              <a:endParaRPr lang="en-US" altLang="en-US" sz="1000" dirty="0"/>
            </a:p>
            <a:p>
              <a:endParaRPr lang="en-US" altLang="en-US" sz="1000" dirty="0"/>
            </a:p>
            <a:p>
              <a:pPr eaLnBrk="1" hangingPunct="1"/>
              <a:endParaRPr lang="en-US" altLang="en-US" b="1" dirty="0"/>
            </a:p>
          </p:txBody>
        </p:sp>
        <p:sp>
          <p:nvSpPr>
            <p:cNvPr id="14339" name="Rectangle 1"/>
            <p:cNvSpPr>
              <a:spLocks noChangeArrowheads="1"/>
            </p:cNvSpPr>
            <p:nvPr/>
          </p:nvSpPr>
          <p:spPr bwMode="auto">
            <a:xfrm>
              <a:off x="5095400" y="3733800"/>
              <a:ext cx="34290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Human Research Protection Program (HRPP)</a:t>
              </a:r>
            </a:p>
            <a:p>
              <a:pPr eaLnBrk="1" hangingPunct="1"/>
              <a:r>
                <a:rPr lang="en-US" altLang="en-US" sz="1000" b="1" dirty="0"/>
                <a:t>Kristen Burt, Director</a:t>
              </a:r>
            </a:p>
            <a:p>
              <a:pPr eaLnBrk="1" hangingPunct="1"/>
              <a:r>
                <a:rPr lang="en-US" altLang="en-US" sz="1000" b="1" dirty="0"/>
                <a:t>Ashir Kumar, Chair BIRB - Harry McGee, Chair SIRB</a:t>
              </a:r>
              <a:br>
                <a:rPr lang="en-US" altLang="en-US" sz="1000" b="1" dirty="0"/>
              </a:br>
              <a:r>
                <a:rPr lang="en-US" altLang="en-US" sz="1000" dirty="0"/>
                <a:t>Phone: 517-884-6020</a:t>
              </a:r>
              <a:br>
                <a:rPr lang="en-US" altLang="en-US" sz="1000" dirty="0"/>
              </a:br>
              <a:r>
                <a:rPr lang="en-US" altLang="en-US" sz="1000" dirty="0"/>
                <a:t>E-mail: </a:t>
              </a:r>
              <a:r>
                <a:rPr lang="en-US" altLang="en-US" sz="1000" dirty="0" err="1">
                  <a:hlinkClick r:id="rId4"/>
                </a:rPr>
                <a:t>irb</a:t>
              </a:r>
              <a:r>
                <a:rPr lang="en-US" altLang="en-US" sz="1000" dirty="0">
                  <a:hlinkClick r:id="rId4"/>
                </a:rPr>
                <a:t>@.msu.edu</a:t>
              </a:r>
              <a:endParaRPr lang="en-US" altLang="en-US" sz="1000" dirty="0"/>
            </a:p>
            <a:p>
              <a:pPr eaLnBrk="1" hangingPunct="1"/>
              <a:endParaRPr lang="en-US" altLang="en-US" sz="1000" dirty="0"/>
            </a:p>
          </p:txBody>
        </p:sp>
        <p:sp>
          <p:nvSpPr>
            <p:cNvPr id="14340" name="TextBox 3"/>
            <p:cNvSpPr txBox="1">
              <a:spLocks noChangeArrowheads="1"/>
            </p:cNvSpPr>
            <p:nvPr/>
          </p:nvSpPr>
          <p:spPr bwMode="auto">
            <a:xfrm>
              <a:off x="685800" y="2852738"/>
              <a:ext cx="38862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Biological Safety Office – John Gerlach, Chair</a:t>
              </a:r>
            </a:p>
            <a:p>
              <a:pPr eaLnBrk="1" hangingPunct="1"/>
              <a:r>
                <a:rPr lang="en-US" altLang="en-US" sz="1000" b="1" dirty="0"/>
                <a:t>Jamie Willard, Biological Safety Officer</a:t>
              </a:r>
            </a:p>
            <a:p>
              <a:pPr eaLnBrk="1" hangingPunct="1"/>
              <a:r>
                <a:rPr lang="en-US" altLang="en-US" sz="1000" dirty="0"/>
                <a:t>Phone: 517-353-1877</a:t>
              </a:r>
            </a:p>
            <a:p>
              <a:pPr eaLnBrk="1" hangingPunct="1"/>
              <a:r>
                <a:rPr lang="en-US" altLang="en-US" sz="1000" dirty="0"/>
                <a:t>E-mail: </a:t>
              </a:r>
              <a:r>
                <a:rPr lang="en-US" altLang="en-US" sz="1000" dirty="0">
                  <a:hlinkClick r:id="rId5"/>
                </a:rPr>
                <a:t>cherryme@msu.edu</a:t>
              </a:r>
              <a:endParaRPr lang="en-US" altLang="en-US" sz="1000" dirty="0"/>
            </a:p>
            <a:p>
              <a:pPr eaLnBrk="1" hangingPunct="1"/>
              <a:endParaRPr lang="en-US" altLang="en-US" sz="1000" dirty="0"/>
            </a:p>
            <a:p>
              <a:pPr eaLnBrk="1" hangingPunct="1"/>
              <a:endParaRPr lang="en-US" altLang="en-US" dirty="0"/>
            </a:p>
            <a:p>
              <a:pPr eaLnBrk="1" hangingPunct="1"/>
              <a:endParaRPr lang="en-US" altLang="en-US" dirty="0"/>
            </a:p>
          </p:txBody>
        </p:sp>
        <p:sp>
          <p:nvSpPr>
            <p:cNvPr id="14341" name="TextBox 5"/>
            <p:cNvSpPr txBox="1">
              <a:spLocks noChangeArrowheads="1"/>
            </p:cNvSpPr>
            <p:nvPr/>
          </p:nvSpPr>
          <p:spPr bwMode="auto">
            <a:xfrm>
              <a:off x="658483" y="3740150"/>
              <a:ext cx="3886200"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Radiation Safety Office – Chris Waters, Chair</a:t>
              </a:r>
            </a:p>
            <a:p>
              <a:pPr eaLnBrk="1" hangingPunct="1"/>
              <a:r>
                <a:rPr lang="en-US" altLang="en-US" sz="1000" b="1" dirty="0"/>
                <a:t>Bryan Harris, Radiation Safety Officer</a:t>
              </a:r>
            </a:p>
            <a:p>
              <a:pPr eaLnBrk="1" hangingPunct="1"/>
              <a:r>
                <a:rPr lang="en-US" altLang="en-US" sz="1000" dirty="0"/>
                <a:t>Phone: </a:t>
              </a:r>
              <a:r>
                <a:rPr lang="en-US" sz="1000" dirty="0"/>
                <a:t>517-884-3309</a:t>
              </a:r>
            </a:p>
            <a:p>
              <a:pPr eaLnBrk="1" hangingPunct="1"/>
              <a:r>
                <a:rPr lang="en-US" altLang="en-US" sz="1000" dirty="0"/>
                <a:t>E-mail: </a:t>
              </a:r>
              <a:r>
                <a:rPr lang="en-US" altLang="en-US" sz="1000" dirty="0">
                  <a:hlinkClick r:id="rId6"/>
                </a:rPr>
                <a:t>harris@ehs.msu.edu</a:t>
              </a:r>
              <a:endParaRPr lang="en-US" altLang="en-US" sz="1000" dirty="0"/>
            </a:p>
            <a:p>
              <a:pPr eaLnBrk="1" hangingPunct="1"/>
              <a:endParaRPr lang="en-US" altLang="en-US" sz="1000" dirty="0"/>
            </a:p>
            <a:p>
              <a:pPr eaLnBrk="1" hangingPunct="1"/>
              <a:endParaRPr lang="en-US" altLang="en-US" dirty="0"/>
            </a:p>
          </p:txBody>
        </p:sp>
        <p:sp>
          <p:nvSpPr>
            <p:cNvPr id="14342" name="TextBox 6"/>
            <p:cNvSpPr txBox="1">
              <a:spLocks noChangeArrowheads="1"/>
            </p:cNvSpPr>
            <p:nvPr/>
          </p:nvSpPr>
          <p:spPr bwMode="auto">
            <a:xfrm>
              <a:off x="658483" y="4625975"/>
              <a:ext cx="35814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Chemical Safety Office – Christine </a:t>
              </a:r>
              <a:r>
                <a:rPr lang="en-US" altLang="en-US" sz="1000" b="1" u="sng" dirty="0" err="1"/>
                <a:t>DiFonzo</a:t>
              </a:r>
              <a:r>
                <a:rPr lang="en-US" altLang="en-US" sz="1000" b="1" u="sng" dirty="0"/>
                <a:t>, Chair</a:t>
              </a:r>
            </a:p>
            <a:p>
              <a:pPr eaLnBrk="1" hangingPunct="1"/>
              <a:r>
                <a:rPr lang="en-US" altLang="en-US" sz="1000" b="1" dirty="0"/>
                <a:t>Genevieve Cottrell, Chemical Safety Officer </a:t>
              </a:r>
            </a:p>
            <a:p>
              <a:pPr eaLnBrk="1" hangingPunct="1"/>
              <a:r>
                <a:rPr lang="en-US" altLang="en-US" sz="1000" dirty="0"/>
                <a:t>Phone: </a:t>
              </a:r>
              <a:r>
                <a:rPr lang="en-US" sz="1000" i="1" dirty="0"/>
                <a:t>517-432-8715</a:t>
              </a:r>
            </a:p>
            <a:p>
              <a:pPr eaLnBrk="1" hangingPunct="1"/>
              <a:r>
                <a:rPr lang="en-US" altLang="en-US" sz="1000" dirty="0"/>
                <a:t>E-mail: </a:t>
              </a:r>
              <a:r>
                <a:rPr lang="en-US" sz="1000" dirty="0">
                  <a:hlinkClick r:id="rId7"/>
                </a:rPr>
                <a:t>cottre36@ehs.msu.edu</a:t>
              </a:r>
              <a:endParaRPr lang="en-US" altLang="en-US" sz="1000" dirty="0"/>
            </a:p>
          </p:txBody>
        </p:sp>
        <p:sp>
          <p:nvSpPr>
            <p:cNvPr id="14343" name="TextBox 7"/>
            <p:cNvSpPr txBox="1">
              <a:spLocks noChangeArrowheads="1"/>
            </p:cNvSpPr>
            <p:nvPr/>
          </p:nvSpPr>
          <p:spPr bwMode="auto">
            <a:xfrm>
              <a:off x="5116183" y="2900363"/>
              <a:ext cx="2857500"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Faculty Conflict of Interest Office</a:t>
              </a:r>
            </a:p>
            <a:p>
              <a:pPr eaLnBrk="1" hangingPunct="1"/>
              <a:r>
                <a:rPr lang="en-US" altLang="en-US" sz="1000" b="1" dirty="0"/>
                <a:t>Brian Mattes, Director</a:t>
              </a:r>
            </a:p>
            <a:p>
              <a:pPr eaLnBrk="1" hangingPunct="1"/>
              <a:r>
                <a:rPr lang="en-US" altLang="en-US" sz="1000" dirty="0"/>
                <a:t>Phone: 517-884-7000</a:t>
              </a:r>
            </a:p>
            <a:p>
              <a:pPr eaLnBrk="1" hangingPunct="1"/>
              <a:r>
                <a:rPr lang="en-US" altLang="en-US" sz="1000" dirty="0"/>
                <a:t>Email: </a:t>
              </a:r>
              <a:r>
                <a:rPr lang="en-US" altLang="en-US" sz="1000" dirty="0">
                  <a:hlinkClick r:id="rId8"/>
                </a:rPr>
                <a:t>mattesbr@msu.edu</a:t>
              </a:r>
              <a:endParaRPr lang="en-US" altLang="en-US" sz="1000" dirty="0"/>
            </a:p>
            <a:p>
              <a:pPr eaLnBrk="1" hangingPunct="1"/>
              <a:endParaRPr lang="en-US" altLang="en-US" sz="1000" dirty="0"/>
            </a:p>
            <a:p>
              <a:pPr eaLnBrk="1" hangingPunct="1"/>
              <a:endParaRPr lang="en-US" altLang="en-US" sz="1000" b="1" dirty="0"/>
            </a:p>
            <a:p>
              <a:pPr eaLnBrk="1" hangingPunct="1"/>
              <a:endParaRPr lang="en-US" altLang="en-US" dirty="0"/>
            </a:p>
          </p:txBody>
        </p:sp>
        <p:sp>
          <p:nvSpPr>
            <p:cNvPr id="14344" name="TextBox 8"/>
            <p:cNvSpPr txBox="1">
              <a:spLocks noChangeArrowheads="1"/>
            </p:cNvSpPr>
            <p:nvPr/>
          </p:nvSpPr>
          <p:spPr bwMode="auto">
            <a:xfrm>
              <a:off x="5105253" y="4625975"/>
              <a:ext cx="3460750" cy="984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Stem Cell Oversight – Katheryn Meek, Chair</a:t>
              </a:r>
            </a:p>
            <a:p>
              <a:pPr eaLnBrk="1" hangingPunct="1"/>
              <a:r>
                <a:rPr lang="en-US" altLang="en-US" sz="1000" b="1" dirty="0"/>
                <a:t>Kristen Burt , Director </a:t>
              </a:r>
            </a:p>
            <a:p>
              <a:pPr eaLnBrk="1" hangingPunct="1"/>
              <a:r>
                <a:rPr lang="en-US" altLang="en-US" sz="1000" dirty="0"/>
                <a:t>Phone: 517-884-6020</a:t>
              </a:r>
              <a:br>
                <a:rPr lang="en-US" altLang="en-US" sz="1000" dirty="0"/>
              </a:br>
              <a:r>
                <a:rPr lang="en-US" altLang="en-US" sz="1000" dirty="0"/>
                <a:t>E-mail: </a:t>
              </a:r>
              <a:r>
                <a:rPr lang="en-US" altLang="en-US" sz="1000" dirty="0">
                  <a:hlinkClick r:id="rId9"/>
                </a:rPr>
                <a:t>burtkris@msu.edu</a:t>
              </a:r>
              <a:endParaRPr lang="en-US" altLang="en-US" sz="1000" dirty="0"/>
            </a:p>
            <a:p>
              <a:pPr eaLnBrk="1" hangingPunct="1"/>
              <a:endParaRPr lang="en-US" altLang="en-US" dirty="0"/>
            </a:p>
          </p:txBody>
        </p:sp>
        <p:sp>
          <p:nvSpPr>
            <p:cNvPr id="14345" name="TextBox 9"/>
            <p:cNvSpPr txBox="1">
              <a:spLocks noChangeArrowheads="1"/>
            </p:cNvSpPr>
            <p:nvPr/>
          </p:nvSpPr>
          <p:spPr bwMode="auto">
            <a:xfrm>
              <a:off x="5137150" y="1958975"/>
              <a:ext cx="3549650"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ltLang="en-US" sz="1000" b="1" u="sng" dirty="0"/>
                <a:t>Campus Animal Resources</a:t>
              </a:r>
            </a:p>
            <a:p>
              <a:pPr eaLnBrk="1" hangingPunct="1"/>
              <a:r>
                <a:rPr lang="en-US" altLang="en-US" sz="1000" b="1" dirty="0"/>
                <a:t>Claire Hankenson, University Attending Veterinarian</a:t>
              </a:r>
            </a:p>
            <a:p>
              <a:pPr eaLnBrk="1" hangingPunct="1"/>
              <a:r>
                <a:rPr lang="en-US" altLang="en-US" sz="1000" dirty="0"/>
                <a:t>Phone: 517-353-5064</a:t>
              </a:r>
            </a:p>
            <a:p>
              <a:pPr eaLnBrk="1" hangingPunct="1"/>
              <a:r>
                <a:rPr lang="en-US" altLang="en-US" sz="1000" dirty="0"/>
                <a:t>E-mail: </a:t>
              </a:r>
              <a:r>
                <a:rPr lang="en-US" altLang="en-US" sz="1000" dirty="0">
                  <a:hlinkClick r:id="rId10"/>
                </a:rPr>
                <a:t>fclaire@msu.edu</a:t>
              </a:r>
              <a:endParaRPr lang="en-US" altLang="en-US" sz="1000" dirty="0"/>
            </a:p>
            <a:p>
              <a:pPr eaLnBrk="1" hangingPunct="1"/>
              <a:endParaRPr lang="en-US" altLang="en-US" sz="1000" dirty="0"/>
            </a:p>
          </p:txBody>
        </p:sp>
      </p:grpSp>
      <p:sp>
        <p:nvSpPr>
          <p:cNvPr id="3" name="Title 2" descr="title of slide" title="The Committees"/>
          <p:cNvSpPr>
            <a:spLocks noGrp="1"/>
          </p:cNvSpPr>
          <p:nvPr>
            <p:ph type="title"/>
          </p:nvPr>
        </p:nvSpPr>
        <p:spPr/>
        <p:txBody>
          <a:bodyPr/>
          <a:lstStyle/>
          <a:p>
            <a:pPr algn="ctr"/>
            <a:r>
              <a:rPr lang="en-US" b="1" dirty="0">
                <a:solidFill>
                  <a:schemeClr val="tx1"/>
                </a:solidFill>
                <a:latin typeface="+mj-lt"/>
              </a:rPr>
              <a:t>The Committees</a:t>
            </a:r>
          </a:p>
        </p:txBody>
      </p:sp>
    </p:spTree>
    <p:extLst>
      <p:ext uri="{BB962C8B-B14F-4D97-AF65-F5344CB8AC3E}">
        <p14:creationId xmlns:p14="http://schemas.microsoft.com/office/powerpoint/2010/main" val="3842063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descr="Screen shot image of the research integrity officer website"/>
          <p:cNvPicPr>
            <a:picLocks noGrp="1" noChangeAspect="1"/>
          </p:cNvPicPr>
          <p:nvPr>
            <p:ph/>
          </p:nvPr>
        </p:nvPicPr>
        <p:blipFill>
          <a:blip r:embed="rId3" cstate="email">
            <a:extLst>
              <a:ext uri="{28A0092B-C50C-407E-A947-70E740481C1C}">
                <a14:useLocalDpi xmlns:a14="http://schemas.microsoft.com/office/drawing/2010/main" val="0"/>
              </a:ext>
            </a:extLst>
          </a:blip>
          <a:stretch>
            <a:fillRect/>
          </a:stretch>
        </p:blipFill>
        <p:spPr>
          <a:xfrm>
            <a:off x="21383" y="1178188"/>
            <a:ext cx="9063854" cy="5071889"/>
          </a:xfrm>
        </p:spPr>
      </p:pic>
      <p:sp>
        <p:nvSpPr>
          <p:cNvPr id="2" name="TextBox 1">
            <a:extLst>
              <a:ext uri="{FF2B5EF4-FFF2-40B4-BE49-F238E27FC236}">
                <a16:creationId xmlns:a16="http://schemas.microsoft.com/office/drawing/2014/main" id="{C2A63FBF-E91E-4577-88E3-420857C17E31}"/>
              </a:ext>
            </a:extLst>
          </p:cNvPr>
          <p:cNvSpPr txBox="1"/>
          <p:nvPr/>
        </p:nvSpPr>
        <p:spPr>
          <a:xfrm>
            <a:off x="381000" y="685800"/>
            <a:ext cx="6934200" cy="369332"/>
          </a:xfrm>
          <a:prstGeom prst="rect">
            <a:avLst/>
          </a:prstGeom>
          <a:noFill/>
        </p:spPr>
        <p:txBody>
          <a:bodyPr wrap="square" rtlCol="0">
            <a:spAutoFit/>
          </a:bodyPr>
          <a:lstStyle/>
          <a:p>
            <a:r>
              <a:rPr lang="en-US">
                <a:cs typeface="ＭＳ Ｐゴシック" charset="-128"/>
                <a:hlinkClick r:id="rId4"/>
              </a:rPr>
              <a:t>www.rio.msu.edu</a:t>
            </a:r>
            <a:endParaRPr lang="en-US" dirty="0"/>
          </a:p>
        </p:txBody>
      </p:sp>
      <p:sp>
        <p:nvSpPr>
          <p:cNvPr id="4" name="Title 3">
            <a:extLst>
              <a:ext uri="{FF2B5EF4-FFF2-40B4-BE49-F238E27FC236}">
                <a16:creationId xmlns:a16="http://schemas.microsoft.com/office/drawing/2014/main" id="{DA9C1BD9-B4BA-4A47-99DC-2F4377513E29}"/>
              </a:ext>
            </a:extLst>
          </p:cNvPr>
          <p:cNvSpPr>
            <a:spLocks noGrp="1"/>
          </p:cNvSpPr>
          <p:nvPr>
            <p:ph type="title" idx="4294967295"/>
          </p:nvPr>
        </p:nvSpPr>
        <p:spPr>
          <a:xfrm>
            <a:off x="628650" y="685800"/>
            <a:ext cx="7886700" cy="609600"/>
          </a:xfrm>
          <a:prstGeom prst="rect">
            <a:avLst/>
          </a:prstGeom>
        </p:spPr>
        <p:txBody>
          <a:bodyPr/>
          <a:lstStyle/>
          <a:p>
            <a:r>
              <a:rPr lang="en-US" sz="1600" dirty="0">
                <a:solidFill>
                  <a:schemeClr val="bg1"/>
                </a:solidFill>
              </a:rPr>
              <a:t>Our website URL</a:t>
            </a:r>
          </a:p>
        </p:txBody>
      </p:sp>
    </p:spTree>
    <p:extLst>
      <p:ext uri="{BB962C8B-B14F-4D97-AF65-F5344CB8AC3E}">
        <p14:creationId xmlns:p14="http://schemas.microsoft.com/office/powerpoint/2010/main" val="18180520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066800" y="1927088"/>
            <a:ext cx="7391400" cy="2985433"/>
          </a:xfrm>
          <a:prstGeom prst="rect">
            <a:avLst/>
          </a:prstGeom>
          <a:noFill/>
        </p:spPr>
        <p:txBody>
          <a:bodyPr>
            <a:spAutoFit/>
          </a:bodyPr>
          <a:lstStyle/>
          <a:p>
            <a:pPr>
              <a:spcBef>
                <a:spcPts val="1200"/>
              </a:spcBef>
              <a:buFont typeface="Arial" pitchFamily="34" charset="0"/>
              <a:buChar char="•"/>
              <a:defRPr/>
            </a:pPr>
            <a:r>
              <a:rPr lang="en-US" sz="2800" b="1" dirty="0"/>
              <a:t> </a:t>
            </a:r>
            <a:r>
              <a:rPr lang="en-US" sz="2400" dirty="0"/>
              <a:t>Facilitate research</a:t>
            </a:r>
          </a:p>
          <a:p>
            <a:pPr marL="225425" indent="-225425">
              <a:spcBef>
                <a:spcPts val="1200"/>
              </a:spcBef>
              <a:buFont typeface="Arial" pitchFamily="34" charset="0"/>
              <a:buChar char="•"/>
              <a:defRPr/>
            </a:pPr>
            <a:r>
              <a:rPr lang="en-US" sz="2400" dirty="0"/>
              <a:t>Protect the research subject and the investigator</a:t>
            </a:r>
          </a:p>
          <a:p>
            <a:pPr marL="225425" indent="-225425">
              <a:spcBef>
                <a:spcPts val="1200"/>
              </a:spcBef>
              <a:buFont typeface="Arial" pitchFamily="34" charset="0"/>
              <a:buChar char="•"/>
              <a:defRPr/>
            </a:pPr>
            <a:r>
              <a:rPr lang="en-US" sz="2400" dirty="0"/>
              <a:t>Maintain compliance with state and federal laws, regulations and policies</a:t>
            </a:r>
          </a:p>
          <a:p>
            <a:pPr marL="225425" indent="-225425">
              <a:spcBef>
                <a:spcPts val="1200"/>
              </a:spcBef>
              <a:buFont typeface="Arial" pitchFamily="34" charset="0"/>
              <a:buChar char="•"/>
              <a:defRPr/>
            </a:pPr>
            <a:r>
              <a:rPr lang="en-US" sz="2400" dirty="0"/>
              <a:t>Training</a:t>
            </a:r>
          </a:p>
          <a:p>
            <a:pPr marL="225425" indent="-225425">
              <a:spcBef>
                <a:spcPts val="1200"/>
              </a:spcBef>
              <a:buFont typeface="Arial" pitchFamily="34" charset="0"/>
              <a:buChar char="•"/>
              <a:defRPr/>
            </a:pPr>
            <a:r>
              <a:rPr lang="en-US" sz="2400" dirty="0"/>
              <a:t>Accreditation</a:t>
            </a:r>
          </a:p>
        </p:txBody>
      </p:sp>
      <p:sp>
        <p:nvSpPr>
          <p:cNvPr id="2" name="Title 1" descr="title of slide" title="What do we do?"/>
          <p:cNvSpPr>
            <a:spLocks noGrp="1"/>
          </p:cNvSpPr>
          <p:nvPr>
            <p:ph type="title"/>
          </p:nvPr>
        </p:nvSpPr>
        <p:spPr/>
        <p:txBody>
          <a:bodyPr/>
          <a:lstStyle/>
          <a:p>
            <a:pPr algn="ctr" eaLnBrk="1" hangingPunct="1"/>
            <a:r>
              <a:rPr lang="en-US" altLang="en-US" b="1" dirty="0">
                <a:latin typeface="+mj-lt"/>
              </a:rPr>
              <a:t>What do we do?</a:t>
            </a:r>
          </a:p>
        </p:txBody>
      </p:sp>
    </p:spTree>
    <p:extLst>
      <p:ext uri="{BB962C8B-B14F-4D97-AF65-F5344CB8AC3E}">
        <p14:creationId xmlns:p14="http://schemas.microsoft.com/office/powerpoint/2010/main" val="36295620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5"/>
          <p:cNvSpPr txBox="1">
            <a:spLocks noChangeArrowheads="1"/>
          </p:cNvSpPr>
          <p:nvPr/>
        </p:nvSpPr>
        <p:spPr bwMode="auto">
          <a:xfrm>
            <a:off x="1203960" y="2362200"/>
            <a:ext cx="7467600"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5425" indent="-225425">
              <a:defRPr>
                <a:solidFill>
                  <a:schemeClr val="tx1"/>
                </a:solidFill>
                <a:latin typeface="Arial" pitchFamily="34" charset="0"/>
              </a:defRPr>
            </a:lvl1pPr>
            <a:lvl2pPr marL="742950" indent="-285750">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spcBef>
                <a:spcPts val="1200"/>
              </a:spcBef>
              <a:buFont typeface="Arial" pitchFamily="34" charset="0"/>
              <a:buChar char="•"/>
            </a:pPr>
            <a:r>
              <a:rPr lang="en-US" altLang="en-US" sz="2800" dirty="0"/>
              <a:t>Assist faculty in working through protocol approval process</a:t>
            </a:r>
          </a:p>
          <a:p>
            <a:pPr>
              <a:spcBef>
                <a:spcPts val="1200"/>
              </a:spcBef>
              <a:buFont typeface="Arial" pitchFamily="34" charset="0"/>
              <a:buChar char="•"/>
            </a:pPr>
            <a:r>
              <a:rPr lang="en-US" altLang="en-US" sz="2800" dirty="0"/>
              <a:t>Help stay in compliance through post-approval monitoring</a:t>
            </a:r>
          </a:p>
          <a:p>
            <a:pPr>
              <a:spcBef>
                <a:spcPts val="1200"/>
              </a:spcBef>
              <a:buFont typeface="Arial" pitchFamily="34" charset="0"/>
              <a:buChar char="•"/>
            </a:pPr>
            <a:r>
              <a:rPr lang="en-US" altLang="en-US" sz="2800" dirty="0"/>
              <a:t>Provide online and hands-on training</a:t>
            </a:r>
          </a:p>
          <a:p>
            <a:pPr>
              <a:spcBef>
                <a:spcPts val="1200"/>
              </a:spcBef>
              <a:buFont typeface="Arial" pitchFamily="34" charset="0"/>
              <a:buChar char="•"/>
            </a:pPr>
            <a:r>
              <a:rPr lang="en-US" altLang="en-US" sz="2800" dirty="0"/>
              <a:t>Work with your faculty to ensure a safe work environment</a:t>
            </a:r>
          </a:p>
        </p:txBody>
      </p:sp>
      <p:sp>
        <p:nvSpPr>
          <p:cNvPr id="2" name="Title 1" descr="title of slide" title="How can we help investigators?"/>
          <p:cNvSpPr>
            <a:spLocks noGrp="1"/>
          </p:cNvSpPr>
          <p:nvPr>
            <p:ph type="title"/>
          </p:nvPr>
        </p:nvSpPr>
        <p:spPr/>
        <p:txBody>
          <a:bodyPr/>
          <a:lstStyle/>
          <a:p>
            <a:pPr algn="ctr" eaLnBrk="1" hangingPunct="1"/>
            <a:r>
              <a:rPr lang="en-US" altLang="en-US" b="1" dirty="0">
                <a:latin typeface="+mj-lt"/>
              </a:rPr>
              <a:t>How can we help investigators?</a:t>
            </a:r>
          </a:p>
        </p:txBody>
      </p:sp>
    </p:spTree>
    <p:extLst>
      <p:ext uri="{BB962C8B-B14F-4D97-AF65-F5344CB8AC3E}">
        <p14:creationId xmlns:p14="http://schemas.microsoft.com/office/powerpoint/2010/main" val="2217841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5"/>
          <p:cNvSpPr txBox="1">
            <a:spLocks noChangeArrowheads="1"/>
          </p:cNvSpPr>
          <p:nvPr/>
        </p:nvSpPr>
        <p:spPr bwMode="auto">
          <a:xfrm>
            <a:off x="2514600" y="3124202"/>
            <a:ext cx="4267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defRPr>
            </a:lvl1pPr>
            <a:lvl2pPr>
              <a:defRPr>
                <a:solidFill>
                  <a:schemeClr val="tx1"/>
                </a:solidFill>
                <a:latin typeface="Arial" pitchFamily="34" charset="0"/>
              </a:defRPr>
            </a:lvl2pPr>
            <a:lvl3pPr marL="1143000" indent="-228600">
              <a:defRPr>
                <a:solidFill>
                  <a:schemeClr val="tx1"/>
                </a:solidFill>
                <a:latin typeface="Arial" pitchFamily="34" charset="0"/>
              </a:defRPr>
            </a:lvl3pPr>
            <a:lvl4pPr marL="1600200" indent="-228600">
              <a:defRPr>
                <a:solidFill>
                  <a:schemeClr val="tx1"/>
                </a:solidFill>
                <a:latin typeface="Arial" pitchFamily="34" charset="0"/>
              </a:defRPr>
            </a:lvl4pPr>
            <a:lvl5pPr marL="2057400" indent="-22860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marL="0" lvl="1"/>
            <a:r>
              <a:rPr lang="en-US" altLang="en-US" sz="3600" b="1" dirty="0"/>
              <a:t>www.ora.msu.edu</a:t>
            </a:r>
          </a:p>
        </p:txBody>
      </p:sp>
      <p:sp>
        <p:nvSpPr>
          <p:cNvPr id="3" name="TextBox 2"/>
          <p:cNvSpPr txBox="1"/>
          <p:nvPr/>
        </p:nvSpPr>
        <p:spPr>
          <a:xfrm>
            <a:off x="1447800" y="4419602"/>
            <a:ext cx="6172200" cy="646331"/>
          </a:xfrm>
          <a:prstGeom prst="rect">
            <a:avLst/>
          </a:prstGeom>
          <a:noFill/>
        </p:spPr>
        <p:txBody>
          <a:bodyPr wrap="square" rtlCol="0">
            <a:spAutoFit/>
          </a:bodyPr>
          <a:lstStyle/>
          <a:p>
            <a:pPr algn="ctr"/>
            <a:r>
              <a:rPr lang="en-US" b="1" dirty="0"/>
              <a:t>It is always best to directly contact the regulatory office with questions!</a:t>
            </a:r>
          </a:p>
        </p:txBody>
      </p:sp>
      <p:sp>
        <p:nvSpPr>
          <p:cNvPr id="5" name="Title 4" descr="title of slide" title="Questions"/>
          <p:cNvSpPr>
            <a:spLocks noGrp="1"/>
          </p:cNvSpPr>
          <p:nvPr>
            <p:ph type="title"/>
          </p:nvPr>
        </p:nvSpPr>
        <p:spPr>
          <a:xfrm>
            <a:off x="457200" y="2103122"/>
            <a:ext cx="8229600" cy="480233"/>
          </a:xfrm>
        </p:spPr>
        <p:txBody>
          <a:bodyPr/>
          <a:lstStyle/>
          <a:p>
            <a:pPr algn="ctr"/>
            <a:r>
              <a:rPr lang="en-US" altLang="en-US" sz="4000" b="1" dirty="0">
                <a:latin typeface="+mj-lt"/>
              </a:rPr>
              <a:t>Questions</a:t>
            </a:r>
            <a:br>
              <a:rPr lang="en-US" altLang="en-US" b="1" dirty="0"/>
            </a:br>
            <a:endParaRPr lang="en-US" dirty="0"/>
          </a:p>
        </p:txBody>
      </p:sp>
    </p:spTree>
    <p:extLst>
      <p:ext uri="{BB962C8B-B14F-4D97-AF65-F5344CB8AC3E}">
        <p14:creationId xmlns:p14="http://schemas.microsoft.com/office/powerpoint/2010/main" val="29203221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a:latin typeface="+mj-lt"/>
                <a:ea typeface="ＭＳ Ｐゴシック" charset="0"/>
                <a:cs typeface="ＭＳ Ｐゴシック" charset="0"/>
              </a:rPr>
              <a:t>Export Control – Definition</a:t>
            </a:r>
          </a:p>
        </p:txBody>
      </p:sp>
      <p:sp>
        <p:nvSpPr>
          <p:cNvPr id="3" name="Content Placeholder 2"/>
          <p:cNvSpPr>
            <a:spLocks noGrp="1"/>
          </p:cNvSpPr>
          <p:nvPr>
            <p:ph idx="1"/>
          </p:nvPr>
        </p:nvSpPr>
        <p:spPr>
          <a:xfrm>
            <a:off x="593066" y="1974371"/>
            <a:ext cx="8229600" cy="2914650"/>
          </a:xfrm>
        </p:spPr>
        <p:txBody>
          <a:bodyPr/>
          <a:lstStyle/>
          <a:p>
            <a:r>
              <a:rPr lang="en-US" sz="2000" dirty="0"/>
              <a:t>A group of laws and regulations that restrict ability to freely send or share certain goods, technology or information outside the U.S. or with non-U.S. nationals inside the U.S. – “deemed exports”</a:t>
            </a:r>
          </a:p>
          <a:p>
            <a:r>
              <a:rPr lang="en-US" sz="2000" dirty="0"/>
              <a:t>These laws are intended to promote U.S. national security and other policy goals and they have broad extra-territorial reach</a:t>
            </a:r>
          </a:p>
          <a:p>
            <a:r>
              <a:rPr lang="en-US" sz="2000" dirty="0"/>
              <a:t>ITAR controlled technology is restricted to U.S. citizens and permanent residents.  EAR technology varies by specific citizenship.</a:t>
            </a:r>
          </a:p>
          <a:p>
            <a:r>
              <a:rPr lang="en-US" sz="2000" dirty="0"/>
              <a:t>Violations carry significant penalties, fines, and both University and individual liability</a:t>
            </a:r>
          </a:p>
          <a:p>
            <a:endParaRPr lang="en-US" sz="1800" dirty="0"/>
          </a:p>
        </p:txBody>
      </p:sp>
    </p:spTree>
    <p:extLst>
      <p:ext uri="{BB962C8B-B14F-4D97-AF65-F5344CB8AC3E}">
        <p14:creationId xmlns:p14="http://schemas.microsoft.com/office/powerpoint/2010/main" val="364267639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a:spLocks noChangeArrowheads="1"/>
          </p:cNvSpPr>
          <p:nvPr/>
        </p:nvSpPr>
        <p:spPr bwMode="auto">
          <a:xfrm>
            <a:off x="1600200" y="2114553"/>
            <a:ext cx="6057900"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90000"/>
              </a:lnSpc>
              <a:spcBef>
                <a:spcPct val="20000"/>
              </a:spcBef>
              <a:buFont typeface="Wingdings" charset="0"/>
              <a:buAutoNum type="arabicPeriod"/>
            </a:pPr>
            <a:r>
              <a:rPr lang="en-US" altLang="ja-JP" dirty="0">
                <a:latin typeface="Calibri" charset="0"/>
              </a:rPr>
              <a:t> </a:t>
            </a:r>
            <a:r>
              <a:rPr lang="ja-JP" altLang="en-US" sz="2000" dirty="0"/>
              <a:t>“</a:t>
            </a:r>
            <a:r>
              <a:rPr lang="en-US" altLang="ja-JP" sz="2000" dirty="0"/>
              <a:t>Fundamental research</a:t>
            </a:r>
            <a:r>
              <a:rPr lang="ja-JP" altLang="en-US" sz="2000" dirty="0"/>
              <a:t>”</a:t>
            </a:r>
            <a:r>
              <a:rPr lang="en-US" altLang="ja-JP" sz="2000" dirty="0"/>
              <a:t> on a U.S. university campus is excluded from export controls under ITAR (military) and EAR (dual use) provisions.  Publication is key.</a:t>
            </a:r>
          </a:p>
          <a:p>
            <a:pPr>
              <a:lnSpc>
                <a:spcPct val="90000"/>
              </a:lnSpc>
              <a:spcBef>
                <a:spcPct val="20000"/>
              </a:spcBef>
              <a:buFont typeface="Wingdings" charset="0"/>
              <a:buAutoNum type="arabicPeriod"/>
            </a:pPr>
            <a:endParaRPr lang="en-US" altLang="ja-JP" sz="2000" dirty="0"/>
          </a:p>
          <a:p>
            <a:pPr>
              <a:lnSpc>
                <a:spcPct val="90000"/>
              </a:lnSpc>
              <a:spcBef>
                <a:spcPct val="20000"/>
              </a:spcBef>
              <a:buFont typeface="Wingdings" charset="0"/>
              <a:buAutoNum type="arabicPeriod"/>
            </a:pPr>
            <a:r>
              <a:rPr lang="en-US" sz="2000" dirty="0"/>
              <a:t> The </a:t>
            </a:r>
            <a:r>
              <a:rPr lang="ja-JP" altLang="en-US" sz="2000" dirty="0"/>
              <a:t>“</a:t>
            </a:r>
            <a:r>
              <a:rPr lang="en-US" altLang="ja-JP" sz="2000" dirty="0"/>
              <a:t>Fundamental Research Exclusion</a:t>
            </a:r>
            <a:r>
              <a:rPr lang="ja-JP" altLang="en-US" sz="2000" dirty="0"/>
              <a:t>”</a:t>
            </a:r>
            <a:r>
              <a:rPr lang="en-US" altLang="ja-JP" sz="2000" dirty="0"/>
              <a:t> is lost for:</a:t>
            </a:r>
          </a:p>
          <a:p>
            <a:pPr lvl="1">
              <a:lnSpc>
                <a:spcPct val="90000"/>
              </a:lnSpc>
              <a:spcBef>
                <a:spcPct val="20000"/>
              </a:spcBef>
              <a:buFont typeface="Calibri" charset="0"/>
              <a:buAutoNum type="alphaLcPeriod"/>
            </a:pPr>
            <a:r>
              <a:rPr lang="en-US" sz="1500" dirty="0"/>
              <a:t> Encryption;</a:t>
            </a:r>
          </a:p>
          <a:p>
            <a:pPr lvl="1">
              <a:lnSpc>
                <a:spcPct val="90000"/>
              </a:lnSpc>
              <a:spcBef>
                <a:spcPct val="20000"/>
              </a:spcBef>
              <a:buFont typeface="Calibri" charset="0"/>
              <a:buAutoNum type="alphaLcPeriod"/>
            </a:pPr>
            <a:r>
              <a:rPr lang="en-US" sz="1500" dirty="0"/>
              <a:t> If </a:t>
            </a:r>
            <a:r>
              <a:rPr lang="en-US" sz="1500" b="1" dirty="0">
                <a:solidFill>
                  <a:srgbClr val="C00000"/>
                </a:solidFill>
              </a:rPr>
              <a:t>publication or citizenship restrictions</a:t>
            </a:r>
            <a:r>
              <a:rPr lang="en-US" sz="1500" dirty="0"/>
              <a:t> apply;</a:t>
            </a:r>
          </a:p>
          <a:p>
            <a:pPr lvl="1">
              <a:lnSpc>
                <a:spcPct val="90000"/>
              </a:lnSpc>
              <a:spcBef>
                <a:spcPct val="20000"/>
              </a:spcBef>
              <a:buFont typeface="Calibri" charset="0"/>
              <a:buAutoNum type="alphaLcPeriod"/>
            </a:pPr>
            <a:r>
              <a:rPr lang="en-US" sz="1500" dirty="0"/>
              <a:t> If in-bound controlled data or equipment;</a:t>
            </a:r>
          </a:p>
          <a:p>
            <a:pPr lvl="1">
              <a:lnSpc>
                <a:spcPct val="90000"/>
              </a:lnSpc>
              <a:spcBef>
                <a:spcPct val="20000"/>
              </a:spcBef>
              <a:buFont typeface="Calibri" charset="0"/>
              <a:buAutoNum type="alphaLcPeriod"/>
            </a:pPr>
            <a:r>
              <a:rPr lang="en-US" sz="1500" dirty="0"/>
              <a:t> For contracted prototypes or defense services.</a:t>
            </a:r>
          </a:p>
        </p:txBody>
      </p:sp>
      <p:sp>
        <p:nvSpPr>
          <p:cNvPr id="3" name="Title 2"/>
          <p:cNvSpPr>
            <a:spLocks noGrp="1"/>
          </p:cNvSpPr>
          <p:nvPr>
            <p:ph type="title"/>
          </p:nvPr>
        </p:nvSpPr>
        <p:spPr/>
        <p:txBody>
          <a:bodyPr/>
          <a:lstStyle/>
          <a:p>
            <a:r>
              <a:rPr lang="en-US" b="1" dirty="0">
                <a:latin typeface="+mj-lt"/>
              </a:rPr>
              <a:t>Export Control – Fundamental Research</a:t>
            </a:r>
            <a:br>
              <a:rPr lang="en-US" sz="2800" dirty="0"/>
            </a:br>
            <a:endParaRPr lang="en-US" sz="2800" dirty="0"/>
          </a:p>
        </p:txBody>
      </p:sp>
    </p:spTree>
    <p:extLst>
      <p:ext uri="{BB962C8B-B14F-4D97-AF65-F5344CB8AC3E}">
        <p14:creationId xmlns:p14="http://schemas.microsoft.com/office/powerpoint/2010/main" val="22758610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1143000" y="1524000"/>
            <a:ext cx="6705600" cy="4308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600" dirty="0"/>
              <a:t>05.03.2013</a:t>
            </a:r>
          </a:p>
          <a:p>
            <a:endParaRPr lang="en-US" sz="1600" dirty="0"/>
          </a:p>
          <a:p>
            <a:r>
              <a:rPr lang="en-US" sz="1600" b="1" dirty="0">
                <a:solidFill>
                  <a:srgbClr val="FF0000"/>
                </a:solidFill>
              </a:rPr>
              <a:t>University Charged with Export Violations</a:t>
            </a:r>
          </a:p>
          <a:p>
            <a:endParaRPr lang="en-US" sz="1600" b="1" dirty="0"/>
          </a:p>
          <a:p>
            <a:r>
              <a:rPr lang="en-US" sz="1600" dirty="0"/>
              <a:t>BY: THOMAS B. MCVEY &amp; JAHNA M. HARTWIG</a:t>
            </a:r>
          </a:p>
          <a:p>
            <a:r>
              <a:rPr lang="en-US" sz="1600" dirty="0">
                <a:hlinkClick r:id="rId2"/>
              </a:rPr>
              <a:t>http://www.williamsmullen.com/news/university-charged-export-violations</a:t>
            </a:r>
            <a:endParaRPr lang="en-US" sz="1600" dirty="0"/>
          </a:p>
          <a:p>
            <a:endParaRPr lang="en-US" dirty="0"/>
          </a:p>
          <a:p>
            <a:r>
              <a:rPr lang="en-US" sz="1600" dirty="0"/>
              <a:t>The </a:t>
            </a:r>
            <a:r>
              <a:rPr lang="en-US" sz="1600" b="1" dirty="0">
                <a:solidFill>
                  <a:srgbClr val="FF0000"/>
                </a:solidFill>
              </a:rPr>
              <a:t>University of Massachusetts at Lowell </a:t>
            </a:r>
            <a:r>
              <a:rPr lang="en-US" sz="1600" dirty="0"/>
              <a:t>was charged by the Bureau of Industry and Security (“BIS”) for violating export control laws in connection with the export of an atmospheric testing device and related equipment. Specifically, the University was charged with…</a:t>
            </a:r>
            <a:r>
              <a:rPr lang="en-US" sz="1600" b="1" dirty="0">
                <a:solidFill>
                  <a:srgbClr val="FF0000"/>
                </a:solidFill>
              </a:rPr>
              <a:t>exporting items classified as EAR99 to a party on the BIS Entity List</a:t>
            </a:r>
            <a:r>
              <a:rPr lang="en-US" sz="1600" dirty="0"/>
              <a:t>. This case reinforces the important point that even universities engaged in fundamental research are required to comply with export control laws. It also reinforces the importance of prohibited party list screening as a mandatory part of export compliance…</a:t>
            </a:r>
          </a:p>
        </p:txBody>
      </p:sp>
      <p:sp>
        <p:nvSpPr>
          <p:cNvPr id="2" name="Title 1"/>
          <p:cNvSpPr>
            <a:spLocks noGrp="1"/>
          </p:cNvSpPr>
          <p:nvPr>
            <p:ph type="title"/>
          </p:nvPr>
        </p:nvSpPr>
        <p:spPr>
          <a:xfrm>
            <a:off x="1143000" y="785013"/>
            <a:ext cx="8229600" cy="480233"/>
          </a:xfrm>
        </p:spPr>
        <p:txBody>
          <a:bodyPr/>
          <a:lstStyle/>
          <a:p>
            <a:r>
              <a:rPr lang="en-US" b="1" dirty="0">
                <a:latin typeface="+mj-lt"/>
              </a:rPr>
              <a:t>Export Control – The Entity List</a:t>
            </a:r>
            <a:br>
              <a:rPr lang="en-US" b="1" dirty="0">
                <a:latin typeface="Arial Black" charset="0"/>
              </a:rPr>
            </a:br>
            <a:endParaRPr lang="en-US" dirty="0"/>
          </a:p>
        </p:txBody>
      </p:sp>
    </p:spTree>
    <p:extLst>
      <p:ext uri="{BB962C8B-B14F-4D97-AF65-F5344CB8AC3E}">
        <p14:creationId xmlns:p14="http://schemas.microsoft.com/office/powerpoint/2010/main" val="12403317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43050" y="2171701"/>
            <a:ext cx="6000750" cy="3724096"/>
          </a:xfrm>
          <a:prstGeom prst="rect">
            <a:avLst/>
          </a:prstGeom>
        </p:spPr>
        <p:txBody>
          <a:bodyPr>
            <a:spAutoFit/>
          </a:bodyPr>
          <a:lstStyle/>
          <a:p>
            <a:pPr>
              <a:defRPr/>
            </a:pPr>
            <a:r>
              <a:rPr lang="en-US" sz="2000" dirty="0">
                <a:solidFill>
                  <a:srgbClr val="FF0000"/>
                </a:solidFill>
              </a:rPr>
              <a:t>E.g., U.S. Treasury’s “Specially Designated Nationals” list and Trade Sanctions imply:</a:t>
            </a:r>
          </a:p>
          <a:p>
            <a:pPr>
              <a:defRPr/>
            </a:pPr>
            <a:endParaRPr lang="en-US" sz="2000" dirty="0">
              <a:solidFill>
                <a:srgbClr val="FF0000"/>
              </a:solidFill>
            </a:endParaRPr>
          </a:p>
          <a:p>
            <a:pPr marL="257175" indent="-257175">
              <a:buFont typeface="Wingdings" charset="2"/>
              <a:buChar char="§"/>
              <a:defRPr/>
            </a:pPr>
            <a:r>
              <a:rPr lang="en-US" sz="2000" dirty="0">
                <a:solidFill>
                  <a:srgbClr val="003300"/>
                </a:solidFill>
              </a:rPr>
              <a:t>MSU USAID researchers – participants must be careful in Afghanistan project.</a:t>
            </a:r>
          </a:p>
          <a:p>
            <a:pPr>
              <a:defRPr/>
            </a:pPr>
            <a:endParaRPr lang="en-US" sz="2000" dirty="0">
              <a:solidFill>
                <a:srgbClr val="FF0000"/>
              </a:solidFill>
            </a:endParaRPr>
          </a:p>
          <a:p>
            <a:pPr marL="257175" indent="-257175">
              <a:buFont typeface="Wingdings" charset="2"/>
              <a:buChar char="§"/>
              <a:defRPr/>
            </a:pPr>
            <a:r>
              <a:rPr lang="en-US" sz="2000" dirty="0"/>
              <a:t>MSU Dubai – avoid Bank Melli (Iran gov’t link).</a:t>
            </a:r>
          </a:p>
          <a:p>
            <a:pPr marL="257175" indent="-257175">
              <a:buFont typeface="Wingdings" charset="2"/>
              <a:buChar char="§"/>
              <a:defRPr/>
            </a:pPr>
            <a:endParaRPr lang="en-US" sz="2000" dirty="0"/>
          </a:p>
          <a:p>
            <a:pPr marL="257175" indent="-257175">
              <a:buFont typeface="Wingdings" charset="2"/>
              <a:buChar char="§"/>
              <a:defRPr/>
            </a:pPr>
            <a:r>
              <a:rPr lang="en-US" sz="2000" dirty="0"/>
              <a:t>MSU Alumni Association – participants must be careful during upcoming Cuba tourism.</a:t>
            </a:r>
          </a:p>
          <a:p>
            <a:pPr>
              <a:defRPr/>
            </a:pPr>
            <a:endParaRPr lang="en-US" b="1" dirty="0"/>
          </a:p>
          <a:p>
            <a:pPr>
              <a:defRPr/>
            </a:pPr>
            <a:endParaRPr lang="en-US" b="1" dirty="0"/>
          </a:p>
        </p:txBody>
      </p:sp>
      <p:sp>
        <p:nvSpPr>
          <p:cNvPr id="2" name="Title 1"/>
          <p:cNvSpPr>
            <a:spLocks noGrp="1"/>
          </p:cNvSpPr>
          <p:nvPr>
            <p:ph type="title"/>
          </p:nvPr>
        </p:nvSpPr>
        <p:spPr>
          <a:xfrm>
            <a:off x="2743200" y="1143002"/>
            <a:ext cx="4267200" cy="480233"/>
          </a:xfrm>
        </p:spPr>
        <p:txBody>
          <a:bodyPr/>
          <a:lstStyle/>
          <a:p>
            <a:r>
              <a:rPr lang="en-US" b="1" dirty="0">
                <a:latin typeface="+mj-lt"/>
              </a:rPr>
              <a:t>Trade Sanctions</a:t>
            </a:r>
            <a:br>
              <a:rPr lang="en-US" b="1" dirty="0">
                <a:latin typeface="Arial Black" charset="0"/>
              </a:rPr>
            </a:br>
            <a:endParaRPr lang="en-US" dirty="0"/>
          </a:p>
        </p:txBody>
      </p:sp>
    </p:spTree>
    <p:extLst>
      <p:ext uri="{BB962C8B-B14F-4D97-AF65-F5344CB8AC3E}">
        <p14:creationId xmlns:p14="http://schemas.microsoft.com/office/powerpoint/2010/main" val="33068555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4" descr="Red panic button graphic" title="Red panic button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7507" y="2590801"/>
            <a:ext cx="2107195" cy="15835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3" name="Rectangle 3"/>
          <p:cNvSpPr>
            <a:spLocks noChangeArrowheads="1"/>
          </p:cNvSpPr>
          <p:nvPr/>
        </p:nvSpPr>
        <p:spPr bwMode="auto">
          <a:xfrm>
            <a:off x="4114800" y="1828800"/>
            <a:ext cx="3429000" cy="388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spcBef>
                <a:spcPct val="20000"/>
              </a:spcBef>
              <a:buFontTx/>
              <a:buBlip>
                <a:blip r:embed="rId4"/>
              </a:buBlip>
            </a:pPr>
            <a:r>
              <a:rPr lang="en-US" altLang="en-US" sz="1800" dirty="0">
                <a:solidFill>
                  <a:srgbClr val="854A3B"/>
                </a:solidFill>
                <a:latin typeface="Calibri" pitchFamily="34" charset="0"/>
              </a:rPr>
              <a:t> </a:t>
            </a:r>
            <a:r>
              <a:rPr lang="en-US" altLang="en-US" sz="1800" b="1" dirty="0">
                <a:latin typeface="+mn-lt"/>
              </a:rPr>
              <a:t>When in doubt, </a:t>
            </a:r>
            <a:r>
              <a:rPr lang="en-US" altLang="en-US" sz="1800" b="1" u="sng" dirty="0">
                <a:solidFill>
                  <a:srgbClr val="C00000"/>
                </a:solidFill>
                <a:latin typeface="+mn-lt"/>
              </a:rPr>
              <a:t>ask</a:t>
            </a:r>
            <a:r>
              <a:rPr lang="en-US" altLang="en-US" sz="1800" b="1" dirty="0">
                <a:latin typeface="+mn-lt"/>
              </a:rPr>
              <a:t> – OSVPRI staff can help. (517) 432-4499</a:t>
            </a:r>
          </a:p>
          <a:p>
            <a:pPr eaLnBrk="1" hangingPunct="1">
              <a:spcBef>
                <a:spcPct val="20000"/>
              </a:spcBef>
              <a:buFont typeface="Wingdings" pitchFamily="2" charset="2"/>
              <a:buBlip>
                <a:blip r:embed="rId4"/>
              </a:buBlip>
            </a:pPr>
            <a:r>
              <a:rPr lang="en-US" altLang="en-US" sz="1800" b="1" dirty="0">
                <a:latin typeface="+mn-lt"/>
              </a:rPr>
              <a:t> Failure to escalate some issues can be a </a:t>
            </a:r>
            <a:r>
              <a:rPr lang="ja-JP" altLang="en-US" sz="1800" b="1" dirty="0">
                <a:latin typeface="+mn-lt"/>
              </a:rPr>
              <a:t>“</a:t>
            </a:r>
            <a:r>
              <a:rPr lang="en-US" altLang="ja-JP" sz="1800" b="1" dirty="0">
                <a:latin typeface="+mn-lt"/>
              </a:rPr>
              <a:t>career crash landing.</a:t>
            </a:r>
            <a:r>
              <a:rPr lang="ja-JP" altLang="en-US" sz="1800" b="1" dirty="0">
                <a:latin typeface="+mn-lt"/>
              </a:rPr>
              <a:t>”</a:t>
            </a:r>
            <a:endParaRPr lang="en-US" altLang="ja-JP" sz="1800" b="1" dirty="0">
              <a:latin typeface="+mn-lt"/>
            </a:endParaRPr>
          </a:p>
          <a:p>
            <a:pPr lvl="2" eaLnBrk="1" hangingPunct="1">
              <a:spcBef>
                <a:spcPct val="20000"/>
              </a:spcBef>
              <a:buFontTx/>
              <a:buBlip>
                <a:blip r:embed="rId5"/>
              </a:buBlip>
            </a:pPr>
            <a:r>
              <a:rPr lang="en-US" altLang="en-US" sz="1350" b="1" dirty="0">
                <a:latin typeface="+mn-lt"/>
              </a:rPr>
              <a:t>  Health and safety concerns</a:t>
            </a:r>
          </a:p>
          <a:p>
            <a:pPr lvl="2" eaLnBrk="1" hangingPunct="1">
              <a:spcBef>
                <a:spcPct val="20000"/>
              </a:spcBef>
              <a:buFontTx/>
              <a:buBlip>
                <a:blip r:embed="rId5"/>
              </a:buBlip>
            </a:pPr>
            <a:r>
              <a:rPr lang="en-US" altLang="en-US" sz="1350" b="1" dirty="0">
                <a:latin typeface="+mn-lt"/>
              </a:rPr>
              <a:t>  Criminality, discrimination, harassment</a:t>
            </a:r>
          </a:p>
          <a:p>
            <a:pPr lvl="2" eaLnBrk="1" hangingPunct="1">
              <a:spcBef>
                <a:spcPct val="20000"/>
              </a:spcBef>
              <a:buFontTx/>
              <a:buBlip>
                <a:blip r:embed="rId5"/>
              </a:buBlip>
            </a:pPr>
            <a:r>
              <a:rPr lang="en-US" altLang="en-US" sz="1350" b="1" dirty="0">
                <a:latin typeface="+mn-lt"/>
              </a:rPr>
              <a:t>  Research or fiscal misconduct</a:t>
            </a:r>
          </a:p>
          <a:p>
            <a:pPr lvl="2" eaLnBrk="1" hangingPunct="1">
              <a:spcBef>
                <a:spcPct val="20000"/>
              </a:spcBef>
              <a:buFontTx/>
              <a:buBlip>
                <a:blip r:embed="rId5"/>
              </a:buBlip>
            </a:pPr>
            <a:r>
              <a:rPr lang="en-US" altLang="en-US" sz="1350" b="1" dirty="0">
                <a:latin typeface="+mn-lt"/>
              </a:rPr>
              <a:t>  Regulatory compliance</a:t>
            </a:r>
            <a:endParaRPr lang="en-US" altLang="en-US" sz="1800" b="1" dirty="0">
              <a:latin typeface="+mn-lt"/>
            </a:endParaRPr>
          </a:p>
          <a:p>
            <a:pPr eaLnBrk="1" hangingPunct="1">
              <a:spcBef>
                <a:spcPct val="20000"/>
              </a:spcBef>
              <a:buFont typeface="Wingdings" pitchFamily="2" charset="2"/>
              <a:buBlip>
                <a:blip r:embed="rId4"/>
              </a:buBlip>
            </a:pPr>
            <a:r>
              <a:rPr lang="en-US" altLang="en-US" sz="1800" b="1" dirty="0">
                <a:latin typeface="+mn-lt"/>
              </a:rPr>
              <a:t> New administrators frequently overlook the Office of the General Counsel as a resource. </a:t>
            </a:r>
          </a:p>
          <a:p>
            <a:pPr eaLnBrk="1" hangingPunct="1">
              <a:spcBef>
                <a:spcPct val="20000"/>
              </a:spcBef>
              <a:buFont typeface="Wingdings" pitchFamily="2" charset="2"/>
              <a:buNone/>
            </a:pPr>
            <a:endParaRPr lang="en-US" altLang="en-US" sz="1800" dirty="0">
              <a:solidFill>
                <a:srgbClr val="854A3B"/>
              </a:solidFill>
              <a:latin typeface="Calibri" pitchFamily="34" charset="0"/>
            </a:endParaRPr>
          </a:p>
        </p:txBody>
      </p:sp>
      <p:sp>
        <p:nvSpPr>
          <p:cNvPr id="2" name="Title 1"/>
          <p:cNvSpPr>
            <a:spLocks noGrp="1"/>
          </p:cNvSpPr>
          <p:nvPr>
            <p:ph type="title"/>
          </p:nvPr>
        </p:nvSpPr>
        <p:spPr>
          <a:xfrm>
            <a:off x="2590800" y="914402"/>
            <a:ext cx="4038600" cy="480233"/>
          </a:xfrm>
        </p:spPr>
        <p:txBody>
          <a:bodyPr/>
          <a:lstStyle/>
          <a:p>
            <a:r>
              <a:rPr lang="en-US" b="1" dirty="0">
                <a:latin typeface="+mj-lt"/>
              </a:rPr>
              <a:t>Issue Escalation</a:t>
            </a:r>
            <a:br>
              <a:rPr lang="en-US" dirty="0"/>
            </a:br>
            <a:endParaRPr lang="en-US" dirty="0"/>
          </a:p>
        </p:txBody>
      </p:sp>
    </p:spTree>
    <p:extLst>
      <p:ext uri="{BB962C8B-B14F-4D97-AF65-F5344CB8AC3E}">
        <p14:creationId xmlns:p14="http://schemas.microsoft.com/office/powerpoint/2010/main" val="369487563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3" name="Rectangle 3"/>
          <p:cNvSpPr>
            <a:spLocks noGrp="1" noChangeArrowheads="1"/>
          </p:cNvSpPr>
          <p:nvPr>
            <p:ph idx="1"/>
          </p:nvPr>
        </p:nvSpPr>
        <p:spPr>
          <a:xfrm>
            <a:off x="1485900" y="1543050"/>
            <a:ext cx="6286500" cy="3886200"/>
          </a:xfrm>
        </p:spPr>
        <p:txBody>
          <a:bodyPr/>
          <a:lstStyle/>
          <a:p>
            <a:pPr algn="ctr">
              <a:buFont typeface="Wingdings" pitchFamily="2" charset="2"/>
              <a:buNone/>
            </a:pPr>
            <a:r>
              <a:rPr lang="en-US" sz="3200" b="1" dirty="0">
                <a:solidFill>
                  <a:schemeClr val="tx1"/>
                </a:solidFill>
                <a:latin typeface="+mj-lt"/>
              </a:rPr>
              <a:t>Contact Export Control and Trade Sanctions at:</a:t>
            </a:r>
          </a:p>
          <a:p>
            <a:pPr>
              <a:lnSpc>
                <a:spcPct val="150000"/>
              </a:lnSpc>
            </a:pPr>
            <a:r>
              <a:rPr lang="en-US" sz="2000" dirty="0"/>
              <a:t>Phone: (517) 432-4499</a:t>
            </a:r>
          </a:p>
          <a:p>
            <a:pPr>
              <a:lnSpc>
                <a:spcPct val="150000"/>
              </a:lnSpc>
            </a:pPr>
            <a:r>
              <a:rPr lang="en-US" sz="2000" dirty="0"/>
              <a:t>Email: </a:t>
            </a:r>
            <a:r>
              <a:rPr lang="en-US" sz="2000" dirty="0">
                <a:hlinkClick r:id="rId3"/>
              </a:rPr>
              <a:t>export@msu.edu</a:t>
            </a:r>
            <a:endParaRPr lang="en-US" sz="2000" dirty="0"/>
          </a:p>
          <a:p>
            <a:pPr>
              <a:lnSpc>
                <a:spcPct val="150000"/>
              </a:lnSpc>
            </a:pPr>
            <a:r>
              <a:rPr lang="en-US" sz="2000" dirty="0"/>
              <a:t>Website: </a:t>
            </a:r>
            <a:r>
              <a:rPr lang="en-US" sz="2000" dirty="0">
                <a:hlinkClick r:id="rId4"/>
              </a:rPr>
              <a:t>http://exportcontrols.msu.edu</a:t>
            </a:r>
            <a:endParaRPr lang="en-US" sz="2000" dirty="0"/>
          </a:p>
          <a:p>
            <a:pPr>
              <a:lnSpc>
                <a:spcPct val="150000"/>
              </a:lnSpc>
            </a:pPr>
            <a:r>
              <a:rPr lang="en-US" sz="2000" dirty="0"/>
              <a:t>Address: 249 Administration Building</a:t>
            </a:r>
          </a:p>
        </p:txBody>
      </p:sp>
      <p:sp>
        <p:nvSpPr>
          <p:cNvPr id="3" name="Title 2">
            <a:extLst>
              <a:ext uri="{FF2B5EF4-FFF2-40B4-BE49-F238E27FC236}">
                <a16:creationId xmlns:a16="http://schemas.microsoft.com/office/drawing/2014/main" id="{9AA1D828-B76C-458F-A334-A5F59BE2C9C6}"/>
              </a:ext>
            </a:extLst>
          </p:cNvPr>
          <p:cNvSpPr>
            <a:spLocks noGrp="1"/>
          </p:cNvSpPr>
          <p:nvPr>
            <p:ph type="title"/>
          </p:nvPr>
        </p:nvSpPr>
        <p:spPr/>
        <p:txBody>
          <a:bodyPr/>
          <a:lstStyle/>
          <a:p>
            <a:r>
              <a:rPr lang="en-US" dirty="0">
                <a:solidFill>
                  <a:schemeClr val="bg1"/>
                </a:solidFill>
              </a:rPr>
              <a:t>Contact us</a:t>
            </a:r>
          </a:p>
        </p:txBody>
      </p:sp>
    </p:spTree>
    <p:extLst>
      <p:ext uri="{BB962C8B-B14F-4D97-AF65-F5344CB8AC3E}">
        <p14:creationId xmlns:p14="http://schemas.microsoft.com/office/powerpoint/2010/main" val="80647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103174"/>
            <a:ext cx="8382000" cy="914400"/>
          </a:xfrm>
        </p:spPr>
        <p:txBody>
          <a:bodyPr>
            <a:noAutofit/>
          </a:bodyPr>
          <a:lstStyle/>
          <a:p>
            <a:pPr algn="l"/>
            <a:r>
              <a:rPr lang="en-US" sz="3200" b="1" dirty="0"/>
              <a:t>MSU’s place for connecting  to the private sector</a:t>
            </a:r>
            <a:endParaRPr lang="en-US" sz="1800" b="1" dirty="0"/>
          </a:p>
        </p:txBody>
      </p:sp>
      <p:pic>
        <p:nvPicPr>
          <p:cNvPr id="1028" name="Picture 4" descr="MSU Innovation Cente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44391" y="2057402"/>
            <a:ext cx="3551282" cy="22511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MSU Innovation cente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870584" y="3927764"/>
            <a:ext cx="4280345" cy="2930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descr="MSU Business Connect"/>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69196" y="2110387"/>
            <a:ext cx="4455885" cy="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MSU Technologies 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57202" y="3134809"/>
            <a:ext cx="4014029"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14" descr="The hatc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516"/>
          <a:stretch/>
        </p:blipFill>
        <p:spPr bwMode="auto">
          <a:xfrm>
            <a:off x="1587914" y="5635400"/>
            <a:ext cx="1673446" cy="11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4" descr="the hatch"/>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4516"/>
          <a:stretch/>
        </p:blipFill>
        <p:spPr bwMode="auto">
          <a:xfrm>
            <a:off x="1593469" y="5600551"/>
            <a:ext cx="1673446" cy="1141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8087fcc1-f054-41cd-a8ac-571f1cd6a1dc" descr="7DC3866E-CFBC-44B9-A542-55552AE9D071"/>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268517" y="4464299"/>
            <a:ext cx="4455885" cy="8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73969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descr="title of slide" title="What the RIO does"/>
          <p:cNvSpPr>
            <a:spLocks noGrp="1" noChangeArrowheads="1"/>
          </p:cNvSpPr>
          <p:nvPr>
            <p:ph type="title"/>
          </p:nvPr>
        </p:nvSpPr>
        <p:spPr>
          <a:xfrm>
            <a:off x="2438402" y="1447802"/>
            <a:ext cx="4371975" cy="485775"/>
          </a:xfrm>
        </p:spPr>
        <p:txBody>
          <a:bodyPr>
            <a:noAutofit/>
          </a:bodyPr>
          <a:lstStyle/>
          <a:p>
            <a:pPr algn="ctr" eaLnBrk="1" hangingPunct="1"/>
            <a:r>
              <a:rPr lang="en-US" b="1" dirty="0">
                <a:latin typeface="+mj-lt"/>
                <a:cs typeface="Arial" panose="020B0604020202020204" pitchFamily="34" charset="0"/>
              </a:rPr>
              <a:t>What the RIO does</a:t>
            </a:r>
          </a:p>
        </p:txBody>
      </p:sp>
      <p:sp>
        <p:nvSpPr>
          <p:cNvPr id="12291" name="Rectangle 3"/>
          <p:cNvSpPr>
            <a:spLocks noGrp="1" noChangeArrowheads="1"/>
          </p:cNvSpPr>
          <p:nvPr>
            <p:ph type="body" idx="1"/>
          </p:nvPr>
        </p:nvSpPr>
        <p:spPr>
          <a:xfrm>
            <a:off x="1066800" y="2133602"/>
            <a:ext cx="6858000" cy="3214687"/>
          </a:xfrm>
        </p:spPr>
        <p:txBody>
          <a:bodyPr/>
          <a:lstStyle/>
          <a:p>
            <a:pPr eaLnBrk="1" hangingPunct="1"/>
            <a:r>
              <a:rPr lang="en-US" sz="2400" dirty="0"/>
              <a:t>The RIO is responsible for seeing to it that the MSU Procedures Concerning Allegations of Misconduct in Research and Creative Activities are carried out in an unbiased, confidential, and professional manner.</a:t>
            </a:r>
          </a:p>
          <a:p>
            <a:pPr eaLnBrk="1" hangingPunct="1"/>
            <a:endParaRPr lang="en-US" sz="2400" dirty="0"/>
          </a:p>
          <a:p>
            <a:pPr eaLnBrk="1" hangingPunct="1"/>
            <a:r>
              <a:rPr lang="en-US" sz="2400" dirty="0"/>
              <a:t>Required for any institution seeking and accepting federal funding (42 CFR 93)</a:t>
            </a:r>
          </a:p>
        </p:txBody>
      </p:sp>
    </p:spTree>
    <p:extLst>
      <p:ext uri="{BB962C8B-B14F-4D97-AF65-F5344CB8AC3E}">
        <p14:creationId xmlns:p14="http://schemas.microsoft.com/office/powerpoint/2010/main" val="30918884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MSU Business connect "/>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0773" y="1371602"/>
            <a:ext cx="4455885" cy="896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descr="MSU Technologies logo"/>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00773" y="2650255"/>
            <a:ext cx="4014029" cy="123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8087fcc1-f054-41cd-a8ac-571f1cd6a1dc" descr="7DC3866E-CFBC-44B9-A542-55552AE9D07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773" y="4191002"/>
            <a:ext cx="4455885" cy="8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648202" y="1243786"/>
            <a:ext cx="4495799" cy="1077218"/>
          </a:xfrm>
          <a:prstGeom prst="rect">
            <a:avLst/>
          </a:prstGeom>
          <a:noFill/>
        </p:spPr>
        <p:txBody>
          <a:bodyPr wrap="square" rtlCol="0">
            <a:spAutoFit/>
          </a:bodyPr>
          <a:lstStyle/>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Connecting MSU research to companies that are interested in what we do.</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Company perspectives enrich faculty research</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$11 Million in grants last year</a:t>
            </a:r>
          </a:p>
        </p:txBody>
      </p:sp>
      <p:sp>
        <p:nvSpPr>
          <p:cNvPr id="14" name="TextBox 13"/>
          <p:cNvSpPr txBox="1"/>
          <p:nvPr/>
        </p:nvSpPr>
        <p:spPr>
          <a:xfrm>
            <a:off x="4648200" y="2511165"/>
            <a:ext cx="4419600" cy="1077218"/>
          </a:xfrm>
          <a:prstGeom prst="rect">
            <a:avLst/>
          </a:prstGeom>
          <a:noFill/>
        </p:spPr>
        <p:txBody>
          <a:bodyPr wrap="square" rtlCol="0">
            <a:spAutoFit/>
          </a:bodyPr>
          <a:lstStyle/>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Taking faculty ideas to the marketplace – seeing research put to practice.</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$4.2 million in royalty revenue last year</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&gt;$500,000 distributed to faculty</a:t>
            </a:r>
          </a:p>
        </p:txBody>
      </p:sp>
      <p:sp>
        <p:nvSpPr>
          <p:cNvPr id="15" name="TextBox 14"/>
          <p:cNvSpPr txBox="1"/>
          <p:nvPr/>
        </p:nvSpPr>
        <p:spPr>
          <a:xfrm>
            <a:off x="4648202" y="3875782"/>
            <a:ext cx="4436165" cy="1077218"/>
          </a:xfrm>
          <a:prstGeom prst="rect">
            <a:avLst/>
          </a:prstGeom>
          <a:noFill/>
        </p:spPr>
        <p:txBody>
          <a:bodyPr wrap="square" rtlCol="0">
            <a:spAutoFit/>
          </a:bodyPr>
          <a:lstStyle/>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Creating companies from MSU-owned ideas.</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Professional help to create the best chance for success.</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Engaging students in alternative careers.</a:t>
            </a:r>
          </a:p>
        </p:txBody>
      </p:sp>
      <p:pic>
        <p:nvPicPr>
          <p:cNvPr id="5" name="Picture 4" descr="The hatch"/>
          <p:cNvPicPr>
            <a:picLocks noChangeAspect="1"/>
          </p:cNvPicPr>
          <p:nvPr/>
        </p:nvPicPr>
        <p:blipFill>
          <a:blip r:embed="rId6"/>
          <a:stretch>
            <a:fillRect/>
          </a:stretch>
        </p:blipFill>
        <p:spPr>
          <a:xfrm>
            <a:off x="1269514" y="5365505"/>
            <a:ext cx="1676545" cy="1140051"/>
          </a:xfrm>
          <a:prstGeom prst="rect">
            <a:avLst/>
          </a:prstGeom>
        </p:spPr>
      </p:pic>
      <p:sp>
        <p:nvSpPr>
          <p:cNvPr id="11" name="TextBox 10"/>
          <p:cNvSpPr txBox="1"/>
          <p:nvPr/>
        </p:nvSpPr>
        <p:spPr>
          <a:xfrm>
            <a:off x="4648202" y="5247382"/>
            <a:ext cx="4436165" cy="1077218"/>
          </a:xfrm>
          <a:prstGeom prst="rect">
            <a:avLst/>
          </a:prstGeom>
          <a:noFill/>
        </p:spPr>
        <p:txBody>
          <a:bodyPr wrap="square" rtlCol="0">
            <a:spAutoFit/>
          </a:bodyPr>
          <a:lstStyle/>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Creating companies from student’s ideas.</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Experiential part of undergraduate entrepreneurship education</a:t>
            </a:r>
          </a:p>
          <a:p>
            <a:pPr marL="119063" indent="-119063" fontAlgn="base">
              <a:spcBef>
                <a:spcPct val="0"/>
              </a:spcBef>
              <a:spcAft>
                <a:spcPct val="0"/>
              </a:spcAft>
              <a:buFont typeface="Arial" pitchFamily="34" charset="0"/>
              <a:buChar char="•"/>
            </a:pPr>
            <a:r>
              <a:rPr lang="en-US" sz="1600" dirty="0">
                <a:solidFill>
                  <a:prstClr val="black"/>
                </a:solidFill>
                <a:latin typeface="Arial" charset="0"/>
                <a:cs typeface="Arial" charset="0"/>
              </a:rPr>
              <a:t>Preparing students for the real world.</a:t>
            </a:r>
          </a:p>
        </p:txBody>
      </p:sp>
      <p:sp>
        <p:nvSpPr>
          <p:cNvPr id="2" name="Title 1">
            <a:extLst>
              <a:ext uri="{FF2B5EF4-FFF2-40B4-BE49-F238E27FC236}">
                <a16:creationId xmlns:a16="http://schemas.microsoft.com/office/drawing/2014/main" id="{746E3AF5-8BEB-4220-A3EC-C438F0B80CC2}"/>
              </a:ext>
            </a:extLst>
          </p:cNvPr>
          <p:cNvSpPr>
            <a:spLocks noGrp="1"/>
          </p:cNvSpPr>
          <p:nvPr>
            <p:ph type="title"/>
          </p:nvPr>
        </p:nvSpPr>
        <p:spPr/>
        <p:txBody>
          <a:bodyPr>
            <a:normAutofit fontScale="90000"/>
          </a:bodyPr>
          <a:lstStyle/>
          <a:p>
            <a:r>
              <a:rPr lang="en-US" dirty="0">
                <a:noFill/>
              </a:rPr>
              <a:t>Innovation Center</a:t>
            </a:r>
          </a:p>
        </p:txBody>
      </p:sp>
    </p:spTree>
    <p:extLst>
      <p:ext uri="{BB962C8B-B14F-4D97-AF65-F5344CB8AC3E}">
        <p14:creationId xmlns:p14="http://schemas.microsoft.com/office/powerpoint/2010/main" val="209267484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09200"/>
            <a:ext cx="8229600" cy="1143000"/>
          </a:xfrm>
        </p:spPr>
        <p:txBody>
          <a:bodyPr>
            <a:normAutofit fontScale="90000"/>
          </a:bodyPr>
          <a:lstStyle/>
          <a:p>
            <a:pPr algn="l"/>
            <a:r>
              <a:rPr lang="en-US" dirty="0"/>
              <a:t>Working with</a:t>
            </a:r>
            <a:br>
              <a:rPr lang="en-US" dirty="0"/>
            </a:br>
            <a:r>
              <a:rPr lang="en-US" dirty="0"/>
              <a:t>MSU Commercialization Offices</a:t>
            </a:r>
          </a:p>
        </p:txBody>
      </p:sp>
      <p:graphicFrame>
        <p:nvGraphicFramePr>
          <p:cNvPr id="3" name="Content Placeholder 14" descr="BC: Corporate sponsored research. MSUT: Corporate Licenses. Spartan Innovations: Investors, companies START-UPS. Advancement: Corporate &amp; Foundation relations GIFTS. "/>
          <p:cNvGraphicFramePr>
            <a:graphicFrameLocks/>
          </p:cNvGraphicFramePr>
          <p:nvPr/>
        </p:nvGraphicFramePr>
        <p:xfrm>
          <a:off x="2133600" y="2257806"/>
          <a:ext cx="5486400" cy="4495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oup 3">
            <a:extLst>
              <a:ext uri="{C183D7F6-B498-43B3-948B-1728B52AA6E4}">
                <adec:decorative xmlns:adec="http://schemas.microsoft.com/office/drawing/2017/decorative" val="1"/>
              </a:ext>
            </a:extLst>
          </p:cNvPr>
          <p:cNvGrpSpPr/>
          <p:nvPr/>
        </p:nvGrpSpPr>
        <p:grpSpPr>
          <a:xfrm>
            <a:off x="533400" y="3525012"/>
            <a:ext cx="1961388" cy="1961388"/>
            <a:chOff x="1011174" y="477773"/>
            <a:chExt cx="1961388" cy="1961388"/>
          </a:xfrm>
        </p:grpSpPr>
        <p:sp>
          <p:nvSpPr>
            <p:cNvPr id="5" name="Rounded Rectangle 4"/>
            <p:cNvSpPr/>
            <p:nvPr/>
          </p:nvSpPr>
          <p:spPr>
            <a:xfrm>
              <a:off x="1011174" y="477773"/>
              <a:ext cx="1961388" cy="1961388"/>
            </a:xfrm>
            <a:prstGeom prst="roundRect">
              <a:avLst/>
            </a:prstGeom>
          </p:spPr>
          <p:style>
            <a:lnRef idx="3">
              <a:schemeClr val="accent3">
                <a:shade val="80000"/>
                <a:hueOff val="0"/>
                <a:satOff val="0"/>
                <a:lumOff val="0"/>
                <a:alphaOff val="0"/>
              </a:schemeClr>
            </a:lnRef>
            <a:fillRef idx="1">
              <a:schemeClr val="lt1">
                <a:hueOff val="0"/>
                <a:satOff val="0"/>
                <a:lumOff val="0"/>
                <a:alphaOff val="0"/>
              </a:schemeClr>
            </a:fillRef>
            <a:effectRef idx="1">
              <a:schemeClr val="lt1">
                <a:hueOff val="0"/>
                <a:satOff val="0"/>
                <a:lumOff val="0"/>
                <a:alphaOff val="0"/>
              </a:schemeClr>
            </a:effectRef>
            <a:fontRef idx="minor">
              <a:schemeClr val="dk1">
                <a:hueOff val="0"/>
                <a:satOff val="0"/>
                <a:lumOff val="0"/>
                <a:alphaOff val="0"/>
              </a:schemeClr>
            </a:fontRef>
          </p:style>
        </p:sp>
        <p:sp>
          <p:nvSpPr>
            <p:cNvPr id="6" name="Rounded Rectangle 4"/>
            <p:cNvSpPr/>
            <p:nvPr/>
          </p:nvSpPr>
          <p:spPr>
            <a:xfrm>
              <a:off x="1106921" y="573520"/>
              <a:ext cx="1769894" cy="176989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1440" tIns="91440" rIns="91440" bIns="91440" numCol="1" spcCol="1270" anchor="ctr" anchorCtr="0">
              <a:noAutofit/>
            </a:bodyPr>
            <a:lstStyle/>
            <a:p>
              <a:pPr algn="ctr" defTabSz="1066800" fontAlgn="base">
                <a:lnSpc>
                  <a:spcPct val="90000"/>
                </a:lnSpc>
                <a:spcBef>
                  <a:spcPct val="0"/>
                </a:spcBef>
                <a:spcAft>
                  <a:spcPct val="35000"/>
                </a:spcAft>
              </a:pPr>
              <a:r>
                <a:rPr lang="en-US" sz="2400" b="1" u="sng" dirty="0">
                  <a:solidFill>
                    <a:prstClr val="black">
                      <a:hueOff val="0"/>
                      <a:satOff val="0"/>
                      <a:lumOff val="0"/>
                      <a:alphaOff val="0"/>
                    </a:prstClr>
                  </a:solidFill>
                  <a:latin typeface="Calibri"/>
                </a:rPr>
                <a:t>WHO:</a:t>
              </a:r>
            </a:p>
            <a:p>
              <a:pPr algn="ctr" defTabSz="1066800" fontAlgn="base">
                <a:lnSpc>
                  <a:spcPct val="90000"/>
                </a:lnSpc>
                <a:spcBef>
                  <a:spcPct val="0"/>
                </a:spcBef>
                <a:spcAft>
                  <a:spcPct val="35000"/>
                </a:spcAft>
              </a:pPr>
              <a:r>
                <a:rPr lang="en-US" sz="2100" dirty="0">
                  <a:solidFill>
                    <a:prstClr val="black">
                      <a:hueOff val="0"/>
                      <a:satOff val="0"/>
                      <a:lumOff val="0"/>
                      <a:alphaOff val="0"/>
                    </a:prstClr>
                  </a:solidFill>
                  <a:latin typeface="Calibri"/>
                </a:rPr>
                <a:t>Works with whom?</a:t>
              </a:r>
            </a:p>
            <a:p>
              <a:pPr algn="ctr" defTabSz="1066800" fontAlgn="base">
                <a:lnSpc>
                  <a:spcPct val="90000"/>
                </a:lnSpc>
                <a:spcBef>
                  <a:spcPct val="0"/>
                </a:spcBef>
                <a:spcAft>
                  <a:spcPct val="35000"/>
                </a:spcAft>
              </a:pPr>
              <a:r>
                <a:rPr lang="en-US" sz="2100" dirty="0">
                  <a:solidFill>
                    <a:prstClr val="black">
                      <a:hueOff val="0"/>
                      <a:satOff val="0"/>
                      <a:lumOff val="0"/>
                      <a:alphaOff val="0"/>
                    </a:prstClr>
                  </a:solidFill>
                  <a:latin typeface="Calibri"/>
                </a:rPr>
                <a:t>DOING WHAT?</a:t>
              </a:r>
            </a:p>
          </p:txBody>
        </p:sp>
      </p:grpSp>
      <p:sp>
        <p:nvSpPr>
          <p:cNvPr id="7" name="TextBox 6"/>
          <p:cNvSpPr txBox="1"/>
          <p:nvPr/>
        </p:nvSpPr>
        <p:spPr>
          <a:xfrm>
            <a:off x="7162801" y="4876800"/>
            <a:ext cx="1905001" cy="1477328"/>
          </a:xfrm>
          <a:prstGeom prst="rect">
            <a:avLst/>
          </a:prstGeom>
          <a:noFill/>
        </p:spPr>
        <p:txBody>
          <a:bodyPr wrap="square" rtlCol="0">
            <a:spAutoFit/>
          </a:bodyPr>
          <a:lstStyle/>
          <a:p>
            <a:pPr fontAlgn="base">
              <a:spcBef>
                <a:spcPct val="0"/>
              </a:spcBef>
              <a:spcAft>
                <a:spcPct val="0"/>
              </a:spcAft>
            </a:pPr>
            <a:r>
              <a:rPr lang="en-US" dirty="0">
                <a:solidFill>
                  <a:prstClr val="black"/>
                </a:solidFill>
                <a:latin typeface="Arial" charset="0"/>
                <a:cs typeface="Arial" charset="0"/>
              </a:rPr>
              <a:t>Don’t do grants from:</a:t>
            </a:r>
          </a:p>
          <a:p>
            <a:pPr marL="117475" indent="-117475" fontAlgn="base">
              <a:spcBef>
                <a:spcPct val="0"/>
              </a:spcBef>
              <a:spcAft>
                <a:spcPct val="0"/>
              </a:spcAft>
              <a:buFont typeface="Arial" pitchFamily="34" charset="0"/>
              <a:buChar char="•"/>
            </a:pPr>
            <a:r>
              <a:rPr lang="en-US" dirty="0">
                <a:solidFill>
                  <a:prstClr val="black"/>
                </a:solidFill>
                <a:latin typeface="Arial" charset="0"/>
                <a:cs typeface="Arial" charset="0"/>
              </a:rPr>
              <a:t>Federal</a:t>
            </a:r>
          </a:p>
          <a:p>
            <a:pPr marL="117475" indent="-117475" fontAlgn="base">
              <a:spcBef>
                <a:spcPct val="0"/>
              </a:spcBef>
              <a:spcAft>
                <a:spcPct val="0"/>
              </a:spcAft>
              <a:buFont typeface="Arial" pitchFamily="34" charset="0"/>
              <a:buChar char="•"/>
            </a:pPr>
            <a:r>
              <a:rPr lang="en-US" dirty="0">
                <a:solidFill>
                  <a:prstClr val="black"/>
                </a:solidFill>
                <a:latin typeface="Arial" charset="0"/>
                <a:cs typeface="Arial" charset="0"/>
              </a:rPr>
              <a:t>State</a:t>
            </a:r>
          </a:p>
          <a:p>
            <a:pPr marL="117475" indent="-117475" fontAlgn="base">
              <a:spcBef>
                <a:spcPct val="0"/>
              </a:spcBef>
              <a:spcAft>
                <a:spcPct val="0"/>
              </a:spcAft>
              <a:buFont typeface="Arial" pitchFamily="34" charset="0"/>
              <a:buChar char="•"/>
            </a:pPr>
            <a:r>
              <a:rPr lang="en-US" dirty="0">
                <a:solidFill>
                  <a:prstClr val="black"/>
                </a:solidFill>
                <a:latin typeface="Arial" charset="0"/>
                <a:cs typeface="Arial" charset="0"/>
              </a:rPr>
              <a:t>Non-profits</a:t>
            </a:r>
          </a:p>
        </p:txBody>
      </p:sp>
      <p:sp>
        <p:nvSpPr>
          <p:cNvPr id="8" name="Date Placeholder 7"/>
          <p:cNvSpPr>
            <a:spLocks noGrp="1"/>
          </p:cNvSpPr>
          <p:nvPr>
            <p:ph type="dt" sz="half" idx="10"/>
          </p:nvPr>
        </p:nvSpPr>
        <p:spPr/>
        <p:txBody>
          <a:bodyPr/>
          <a:lstStyle/>
          <a:p>
            <a:pPr fontAlgn="base">
              <a:spcBef>
                <a:spcPct val="0"/>
              </a:spcBef>
              <a:spcAft>
                <a:spcPct val="0"/>
              </a:spcAft>
              <a:defRPr/>
            </a:pPr>
            <a:fld id="{7239A4DE-F504-4222-94D3-4DF1ABDEB701}" type="datetime1">
              <a:rPr lang="en-US"/>
              <a:pPr fontAlgn="base">
                <a:spcBef>
                  <a:spcPct val="0"/>
                </a:spcBef>
                <a:spcAft>
                  <a:spcPct val="0"/>
                </a:spcAft>
                <a:defRPr/>
              </a:pPr>
              <a:t>8/5/2019</a:t>
            </a:fld>
            <a:endParaRPr lang="en-US" dirty="0"/>
          </a:p>
        </p:txBody>
      </p:sp>
      <p:sp>
        <p:nvSpPr>
          <p:cNvPr id="9" name="Slide Number Placeholder 8"/>
          <p:cNvSpPr>
            <a:spLocks noGrp="1"/>
          </p:cNvSpPr>
          <p:nvPr>
            <p:ph type="sldNum" sz="quarter" idx="12"/>
          </p:nvPr>
        </p:nvSpPr>
        <p:spPr/>
        <p:txBody>
          <a:bodyPr/>
          <a:lstStyle/>
          <a:p>
            <a:pPr fontAlgn="base">
              <a:spcBef>
                <a:spcPct val="0"/>
              </a:spcBef>
              <a:spcAft>
                <a:spcPct val="0"/>
              </a:spcAft>
              <a:defRPr/>
            </a:pPr>
            <a:fld id="{C760E127-92A8-40D6-B644-A65EE2C67534}" type="slidenum">
              <a:rPr lang="en-US"/>
              <a:pPr fontAlgn="base">
                <a:spcBef>
                  <a:spcPct val="0"/>
                </a:spcBef>
                <a:spcAft>
                  <a:spcPct val="0"/>
                </a:spcAft>
                <a:defRPr/>
              </a:pPr>
              <a:t>51</a:t>
            </a:fld>
            <a:endParaRPr lang="en-US"/>
          </a:p>
        </p:txBody>
      </p:sp>
    </p:spTree>
    <p:extLst>
      <p:ext uri="{BB962C8B-B14F-4D97-AF65-F5344CB8AC3E}">
        <p14:creationId xmlns:p14="http://schemas.microsoft.com/office/powerpoint/2010/main" val="393812460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descr="title of slide; Office of the Vice President for Research &amp; Graduate Studies; New Administrator Orientation August 8, 2018" title="Welcome to Michigan State University Research"/>
          <p:cNvSpPr>
            <a:spLocks noGrp="1"/>
          </p:cNvSpPr>
          <p:nvPr>
            <p:ph type="ctrTitle"/>
          </p:nvPr>
        </p:nvSpPr>
        <p:spPr>
          <a:xfrm>
            <a:off x="685800" y="1371602"/>
            <a:ext cx="7772400" cy="1301965"/>
          </a:xfrm>
        </p:spPr>
        <p:txBody>
          <a:bodyPr>
            <a:noAutofit/>
          </a:bodyPr>
          <a:lstStyle/>
          <a:p>
            <a:pPr algn="ctr"/>
            <a:r>
              <a:rPr lang="en-US" sz="3200" b="1" dirty="0">
                <a:solidFill>
                  <a:srgbClr val="004221"/>
                </a:solidFill>
                <a:latin typeface="+mj-lt"/>
              </a:rPr>
              <a:t>New Administrator Orientation</a:t>
            </a:r>
            <a:br>
              <a:rPr lang="en-US" sz="3200" b="1" dirty="0">
                <a:solidFill>
                  <a:srgbClr val="004221"/>
                </a:solidFill>
                <a:latin typeface="+mj-lt"/>
              </a:rPr>
            </a:br>
            <a:r>
              <a:rPr lang="en-US" sz="3200" b="1" dirty="0">
                <a:solidFill>
                  <a:srgbClr val="004221"/>
                </a:solidFill>
                <a:latin typeface="+mj-lt"/>
              </a:rPr>
              <a:t>Panel Discussion</a:t>
            </a:r>
            <a:br>
              <a:rPr lang="en-US" sz="3200" b="1" dirty="0">
                <a:solidFill>
                  <a:srgbClr val="004221"/>
                </a:solidFill>
                <a:latin typeface="+mj-lt"/>
              </a:rPr>
            </a:br>
            <a:endParaRPr lang="en-US" sz="3200" b="1" dirty="0">
              <a:latin typeface="+mj-lt"/>
            </a:endParaRPr>
          </a:p>
        </p:txBody>
      </p:sp>
      <p:sp>
        <p:nvSpPr>
          <p:cNvPr id="3" name="TextBox 2">
            <a:extLst>
              <a:ext uri="{FF2B5EF4-FFF2-40B4-BE49-F238E27FC236}">
                <a16:creationId xmlns:a16="http://schemas.microsoft.com/office/drawing/2014/main" id="{4ADCD9C1-67E0-4FD9-ADFA-DA3B7CE5597B}"/>
              </a:ext>
            </a:extLst>
          </p:cNvPr>
          <p:cNvSpPr txBox="1"/>
          <p:nvPr/>
        </p:nvSpPr>
        <p:spPr>
          <a:xfrm>
            <a:off x="711202" y="2673565"/>
            <a:ext cx="7909917" cy="3046988"/>
          </a:xfrm>
          <a:prstGeom prst="rect">
            <a:avLst/>
          </a:prstGeom>
          <a:noFill/>
        </p:spPr>
        <p:txBody>
          <a:bodyPr wrap="square" rtlCol="0">
            <a:spAutoFit/>
          </a:bodyPr>
          <a:lstStyle/>
          <a:p>
            <a:r>
              <a:rPr lang="en-US" sz="2400" b="1" dirty="0"/>
              <a:t>Please welcome:</a:t>
            </a:r>
          </a:p>
          <a:p>
            <a:endParaRPr lang="en-US" sz="2400" b="1" dirty="0"/>
          </a:p>
          <a:p>
            <a:r>
              <a:rPr lang="en-US" sz="2400" b="1" dirty="0"/>
              <a:t>Rachel </a:t>
            </a:r>
            <a:r>
              <a:rPr lang="en-US" sz="2400" b="1" dirty="0" err="1"/>
              <a:t>Croson</a:t>
            </a:r>
            <a:r>
              <a:rPr lang="en-US" sz="2400" dirty="0"/>
              <a:t>, Dean – College of Social Science</a:t>
            </a:r>
          </a:p>
          <a:p>
            <a:endParaRPr lang="en-US" sz="2400" dirty="0"/>
          </a:p>
          <a:p>
            <a:r>
              <a:rPr lang="en-US" sz="2400" b="1" dirty="0"/>
              <a:t>Thomas </a:t>
            </a:r>
            <a:r>
              <a:rPr lang="en-US" sz="2400" b="1" dirty="0" err="1"/>
              <a:t>Glasmacher</a:t>
            </a:r>
            <a:r>
              <a:rPr lang="en-US" sz="2400" dirty="0"/>
              <a:t>, Director – Facility for Rare Isotope Beams</a:t>
            </a:r>
          </a:p>
          <a:p>
            <a:endParaRPr lang="en-US" sz="2400" dirty="0"/>
          </a:p>
          <a:p>
            <a:r>
              <a:rPr lang="en-US" sz="2400" b="1" dirty="0"/>
              <a:t>Francesca </a:t>
            </a:r>
            <a:r>
              <a:rPr lang="en-US" sz="2400" b="1" dirty="0" err="1"/>
              <a:t>Dwamena</a:t>
            </a:r>
            <a:r>
              <a:rPr lang="en-US" sz="2400" dirty="0"/>
              <a:t>, Chair – Department of Medicine</a:t>
            </a:r>
          </a:p>
        </p:txBody>
      </p:sp>
    </p:spTree>
    <p:extLst>
      <p:ext uri="{BB962C8B-B14F-4D97-AF65-F5344CB8AC3E}">
        <p14:creationId xmlns:p14="http://schemas.microsoft.com/office/powerpoint/2010/main" val="1298603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2" descr="title of slide" title="The role of the RIO"/>
          <p:cNvSpPr>
            <a:spLocks noGrp="1"/>
          </p:cNvSpPr>
          <p:nvPr>
            <p:ph type="title"/>
          </p:nvPr>
        </p:nvSpPr>
        <p:spPr/>
        <p:txBody>
          <a:bodyPr/>
          <a:lstStyle/>
          <a:p>
            <a:r>
              <a:rPr lang="en-US" b="1" dirty="0">
                <a:latin typeface="+mj-lt"/>
                <a:cs typeface="ＭＳ Ｐゴシック" charset="-128"/>
              </a:rPr>
              <a:t>The role of the RIO</a:t>
            </a:r>
          </a:p>
        </p:txBody>
      </p:sp>
      <p:sp>
        <p:nvSpPr>
          <p:cNvPr id="37891" name="Content Placeholder 3"/>
          <p:cNvSpPr>
            <a:spLocks noGrp="1"/>
          </p:cNvSpPr>
          <p:nvPr>
            <p:ph idx="1"/>
          </p:nvPr>
        </p:nvSpPr>
        <p:spPr/>
        <p:txBody>
          <a:bodyPr/>
          <a:lstStyle/>
          <a:p>
            <a:r>
              <a:rPr lang="en-US" dirty="0">
                <a:cs typeface="ＭＳ Ｐゴシック" charset="-128"/>
              </a:rPr>
              <a:t>The RIO shall coordinate implementation of these Procedures and shall be responsible for their fair and impartial administration. </a:t>
            </a:r>
            <a:r>
              <a:rPr lang="en-US" dirty="0">
                <a:solidFill>
                  <a:srgbClr val="FF0000"/>
                </a:solidFill>
                <a:cs typeface="ＭＳ Ｐゴシック" charset="-128"/>
              </a:rPr>
              <a:t>The RIO shall not be an advocate for the Complainant or the Respondent. </a:t>
            </a:r>
          </a:p>
        </p:txBody>
      </p:sp>
    </p:spTree>
    <p:extLst>
      <p:ext uri="{BB962C8B-B14F-4D97-AF65-F5344CB8AC3E}">
        <p14:creationId xmlns:p14="http://schemas.microsoft.com/office/powerpoint/2010/main" val="2192676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descr="title of slide" title="What exactly is &quot;Research Misconduct&quot;?"/>
          <p:cNvSpPr>
            <a:spLocks noGrp="1" noChangeArrowheads="1"/>
          </p:cNvSpPr>
          <p:nvPr>
            <p:ph type="title"/>
          </p:nvPr>
        </p:nvSpPr>
        <p:spPr>
          <a:xfrm>
            <a:off x="1314450" y="1314450"/>
            <a:ext cx="6457950" cy="857250"/>
          </a:xfrm>
        </p:spPr>
        <p:txBody>
          <a:bodyPr>
            <a:noAutofit/>
          </a:bodyPr>
          <a:lstStyle/>
          <a:p>
            <a:pPr eaLnBrk="1" hangingPunct="1"/>
            <a:r>
              <a:rPr lang="en-US" b="1" dirty="0">
                <a:latin typeface="+mj-lt"/>
                <a:cs typeface="ＭＳ Ｐゴシック" charset="-128"/>
              </a:rPr>
              <a:t>What exactly is  </a:t>
            </a:r>
            <a:br>
              <a:rPr lang="en-US" b="1" dirty="0">
                <a:latin typeface="+mj-lt"/>
                <a:cs typeface="ＭＳ Ｐゴシック" charset="-128"/>
              </a:rPr>
            </a:br>
            <a:r>
              <a:rPr lang="en-US" b="1" dirty="0">
                <a:latin typeface="+mj-lt"/>
                <a:cs typeface="ＭＳ Ｐゴシック" charset="-128"/>
              </a:rPr>
              <a:t>“Research Misconduct”?</a:t>
            </a:r>
          </a:p>
        </p:txBody>
      </p:sp>
      <p:pic>
        <p:nvPicPr>
          <p:cNvPr id="33795" name="Picture 5" descr="Picture of MSU mascot Sparty the Spartan" title="Sparty"/>
          <p:cNvPicPr>
            <a:picLocks noGrp="1" noChangeAspect="1" noChangeArrowheads="1"/>
          </p:cNvPicPr>
          <p:nvPr>
            <p:ph idx="1"/>
          </p:nvPr>
        </p:nvPicPr>
        <p:blipFill>
          <a:blip r:embed="rId3"/>
          <a:srcRect/>
          <a:stretch>
            <a:fillRect/>
          </a:stretch>
        </p:blipFill>
        <p:spPr>
          <a:xfrm>
            <a:off x="3380780" y="2743200"/>
            <a:ext cx="2325290" cy="3086100"/>
          </a:xfrm>
          <a:noFill/>
        </p:spPr>
      </p:pic>
    </p:spTree>
    <p:extLst>
      <p:ext uri="{BB962C8B-B14F-4D97-AF65-F5344CB8AC3E}">
        <p14:creationId xmlns:p14="http://schemas.microsoft.com/office/powerpoint/2010/main" val="26247658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descr="title of slide" title="Research Misconduct"/>
          <p:cNvSpPr>
            <a:spLocks noGrp="1" noChangeArrowheads="1"/>
          </p:cNvSpPr>
          <p:nvPr>
            <p:ph type="title"/>
          </p:nvPr>
        </p:nvSpPr>
        <p:spPr>
          <a:xfrm>
            <a:off x="1219200" y="895350"/>
            <a:ext cx="5905500" cy="857250"/>
          </a:xfrm>
        </p:spPr>
        <p:txBody>
          <a:bodyPr>
            <a:normAutofit/>
          </a:bodyPr>
          <a:lstStyle/>
          <a:p>
            <a:pPr eaLnBrk="1" hangingPunct="1"/>
            <a:r>
              <a:rPr lang="en-US" b="1" dirty="0">
                <a:latin typeface="+mj-lt"/>
                <a:cs typeface="ＭＳ Ｐゴシック" charset="-128"/>
              </a:rPr>
              <a:t>Research Misconduct</a:t>
            </a:r>
          </a:p>
        </p:txBody>
      </p:sp>
      <p:sp>
        <p:nvSpPr>
          <p:cNvPr id="35843" name="Rectangle 3"/>
          <p:cNvSpPr>
            <a:spLocks noGrp="1" noChangeArrowheads="1"/>
          </p:cNvSpPr>
          <p:nvPr>
            <p:ph type="body" idx="1"/>
          </p:nvPr>
        </p:nvSpPr>
        <p:spPr>
          <a:xfrm>
            <a:off x="914400" y="1600200"/>
            <a:ext cx="7162800" cy="3600450"/>
          </a:xfrm>
        </p:spPr>
        <p:txBody>
          <a:bodyPr/>
          <a:lstStyle/>
          <a:p>
            <a:pPr eaLnBrk="1" hangingPunct="1">
              <a:lnSpc>
                <a:spcPct val="80000"/>
              </a:lnSpc>
              <a:buFontTx/>
              <a:buNone/>
            </a:pPr>
            <a:r>
              <a:rPr lang="en-US" dirty="0">
                <a:cs typeface="ＭＳ Ｐゴシック" charset="-128"/>
              </a:rPr>
              <a:t>	</a:t>
            </a:r>
            <a:r>
              <a:rPr lang="en-US" sz="2400" b="1" dirty="0">
                <a:solidFill>
                  <a:srgbClr val="FF0000"/>
                </a:solidFill>
                <a:cs typeface="ＭＳ Ｐゴシック" charset="-128"/>
              </a:rPr>
              <a:t>Fabrication</a:t>
            </a:r>
            <a:r>
              <a:rPr lang="en-US" sz="2400" dirty="0">
                <a:solidFill>
                  <a:srgbClr val="FF0000"/>
                </a:solidFill>
                <a:cs typeface="ＭＳ Ｐゴシック" charset="-128"/>
              </a:rPr>
              <a:t>, </a:t>
            </a:r>
            <a:r>
              <a:rPr lang="en-US" sz="2400" b="1" dirty="0">
                <a:solidFill>
                  <a:srgbClr val="FF0000"/>
                </a:solidFill>
                <a:cs typeface="ＭＳ Ｐゴシック" charset="-128"/>
              </a:rPr>
              <a:t>Falsification</a:t>
            </a:r>
            <a:r>
              <a:rPr lang="en-US" sz="2400" dirty="0">
                <a:solidFill>
                  <a:srgbClr val="FF0000"/>
                </a:solidFill>
                <a:cs typeface="ＭＳ Ｐゴシック" charset="-128"/>
              </a:rPr>
              <a:t>, </a:t>
            </a:r>
            <a:r>
              <a:rPr lang="en-US" sz="2400" b="1" dirty="0">
                <a:solidFill>
                  <a:srgbClr val="FF0000"/>
                </a:solidFill>
                <a:cs typeface="ＭＳ Ｐゴシック" charset="-128"/>
              </a:rPr>
              <a:t>Plagiarism</a:t>
            </a:r>
            <a:r>
              <a:rPr lang="en-US" sz="2400" dirty="0">
                <a:cs typeface="ＭＳ Ｐゴシック" charset="-128"/>
              </a:rPr>
              <a:t>, or any other practice, that </a:t>
            </a:r>
            <a:r>
              <a:rPr lang="en-US" sz="2400" dirty="0">
                <a:solidFill>
                  <a:srgbClr val="FF0000"/>
                </a:solidFill>
                <a:cs typeface="ＭＳ Ｐゴシック" charset="-128"/>
              </a:rPr>
              <a:t>S</a:t>
            </a:r>
            <a:r>
              <a:rPr lang="en-US" sz="2400" b="1" dirty="0">
                <a:solidFill>
                  <a:srgbClr val="FF0000"/>
                </a:solidFill>
                <a:cs typeface="ＭＳ Ｐゴシック" charset="-128"/>
              </a:rPr>
              <a:t>eriously Deviates</a:t>
            </a:r>
            <a:r>
              <a:rPr lang="en-US" sz="2400" dirty="0">
                <a:solidFill>
                  <a:srgbClr val="FF0000"/>
                </a:solidFill>
                <a:cs typeface="ＭＳ Ｐゴシック" charset="-128"/>
              </a:rPr>
              <a:t> </a:t>
            </a:r>
            <a:r>
              <a:rPr lang="en-US" sz="2400" dirty="0">
                <a:cs typeface="ＭＳ Ｐゴシック" charset="-128"/>
              </a:rPr>
              <a:t>from practices commonly accepted in the discipline or in the academic and research communities generally in proposing, performing, reviewing, or reporting Research and Creative Activities. </a:t>
            </a:r>
          </a:p>
          <a:p>
            <a:pPr eaLnBrk="1" hangingPunct="1">
              <a:lnSpc>
                <a:spcPct val="80000"/>
              </a:lnSpc>
              <a:buFontTx/>
              <a:buNone/>
            </a:pPr>
            <a:r>
              <a:rPr lang="en-US" sz="2400" b="1" i="1" dirty="0">
                <a:cs typeface="ＭＳ Ｐゴシック" charset="-128"/>
              </a:rPr>
              <a:t>	</a:t>
            </a:r>
          </a:p>
          <a:p>
            <a:pPr eaLnBrk="1" hangingPunct="1">
              <a:lnSpc>
                <a:spcPct val="80000"/>
              </a:lnSpc>
              <a:buFontTx/>
              <a:buNone/>
            </a:pPr>
            <a:r>
              <a:rPr lang="en-US" sz="2400" b="1" i="1" dirty="0">
                <a:cs typeface="ＭＳ Ｐゴシック" charset="-128"/>
              </a:rPr>
              <a:t>	Misconduct does not include appropriative practices in the Creative Arts insofar as they accord with accepted standards in the relevant discipline</a:t>
            </a:r>
            <a:r>
              <a:rPr lang="en-US" sz="2400" dirty="0">
                <a:cs typeface="ＭＳ Ｐゴシック" charset="-128"/>
              </a:rPr>
              <a:t>. Misconduct does not include honest error or honest differences in the interpretation or judgment of Research data. </a:t>
            </a:r>
          </a:p>
          <a:p>
            <a:pPr eaLnBrk="1" hangingPunct="1">
              <a:lnSpc>
                <a:spcPct val="80000"/>
              </a:lnSpc>
              <a:buFontTx/>
              <a:buNone/>
            </a:pPr>
            <a:endParaRPr lang="en-US" dirty="0">
              <a:cs typeface="ＭＳ Ｐゴシック" charset="-128"/>
            </a:endParaRPr>
          </a:p>
        </p:txBody>
      </p:sp>
    </p:spTree>
    <p:extLst>
      <p:ext uri="{BB962C8B-B14F-4D97-AF65-F5344CB8AC3E}">
        <p14:creationId xmlns:p14="http://schemas.microsoft.com/office/powerpoint/2010/main" val="29530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descr="title of slide" title="Disclosure: Report Potential Conflicts of Interest"/>
          <p:cNvSpPr>
            <a:spLocks noGrp="1"/>
          </p:cNvSpPr>
          <p:nvPr>
            <p:ph type="ctrTitle"/>
          </p:nvPr>
        </p:nvSpPr>
        <p:spPr/>
        <p:txBody>
          <a:bodyPr/>
          <a:lstStyle/>
          <a:p>
            <a:r>
              <a:rPr lang="en-US" dirty="0">
                <a:solidFill>
                  <a:schemeClr val="bg1"/>
                </a:solidFill>
              </a:rPr>
              <a:t>Disclosure: Report Potential Conflicts of Interest</a:t>
            </a:r>
          </a:p>
        </p:txBody>
      </p:sp>
      <p:pic>
        <p:nvPicPr>
          <p:cNvPr id="66562" name="Content Placeholder 2" descr="Poster for research miscondunct protocol (disclosure)" title="Disclosure: Report potential conflicts of interest"/>
          <p:cNvPicPr>
            <a:picLocks noGrp="1" noChangeAspect="1"/>
          </p:cNvPicPr>
          <p:nvPr>
            <p:ph idx="4294967295"/>
          </p:nvPr>
        </p:nvPicPr>
        <p:blipFill>
          <a:blip r:embed="rId2"/>
          <a:srcRect t="-8131" b="-8131"/>
          <a:stretch>
            <a:fillRect/>
          </a:stretch>
        </p:blipFill>
        <p:spPr>
          <a:xfrm>
            <a:off x="609600" y="609600"/>
            <a:ext cx="7772400" cy="5486400"/>
          </a:xfrm>
          <a:prstGeom prst="rect">
            <a:avLst/>
          </a:prstGeom>
        </p:spPr>
      </p:pic>
    </p:spTree>
    <p:extLst>
      <p:ext uri="{BB962C8B-B14F-4D97-AF65-F5344CB8AC3E}">
        <p14:creationId xmlns:p14="http://schemas.microsoft.com/office/powerpoint/2010/main" val="2169358986"/>
      </p:ext>
    </p:extLst>
  </p:cSld>
  <p:clrMapOvr>
    <a:masterClrMapping/>
  </p:clrMapOvr>
</p:sld>
</file>

<file path=ppt/theme/theme1.xml><?xml version="1.0" encoding="utf-8"?>
<a:theme xmlns:a="http://schemas.openxmlformats.org/drawingml/2006/main" name="Power_Point_Wordmar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MSU brand</Template>
  <TotalTime>5009</TotalTime>
  <Words>2233</Words>
  <Application>Microsoft Office PowerPoint</Application>
  <PresentationFormat>On-screen Show (4:3)</PresentationFormat>
  <Paragraphs>332</Paragraphs>
  <Slides>52</Slides>
  <Notes>34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61" baseType="lpstr">
      <vt:lpstr>Arial</vt:lpstr>
      <vt:lpstr>Arial Black</vt:lpstr>
      <vt:lpstr>Calibri</vt:lpstr>
      <vt:lpstr>Gotham Book</vt:lpstr>
      <vt:lpstr>Gotham-Bold</vt:lpstr>
      <vt:lpstr>Times</vt:lpstr>
      <vt:lpstr>Wingdings</vt:lpstr>
      <vt:lpstr>Power_Point_Wordmark</vt:lpstr>
      <vt:lpstr>Acrobat Document</vt:lpstr>
      <vt:lpstr>Welcome to Michigan State University Research Office of the Senior Vice President for  Research &amp; Innovation New Administrator Orientation August 6, 2019 </vt:lpstr>
      <vt:lpstr>Speakers Today</vt:lpstr>
      <vt:lpstr>  What Every MSU Community Member Should Know About Research Misconduct  James M. Pivarnik, PhD Research Integrity Officer (RIO) Michigan State University www.rio.msu.edu RIO@msu.edu 106 Wills House 517-432-6698 </vt:lpstr>
      <vt:lpstr>Our website URL</vt:lpstr>
      <vt:lpstr>What the RIO does</vt:lpstr>
      <vt:lpstr>The role of the RIO</vt:lpstr>
      <vt:lpstr>What exactly is   “Research Misconduct”?</vt:lpstr>
      <vt:lpstr>Research Misconduct</vt:lpstr>
      <vt:lpstr>Disclosure: Report Potential Conflicts of Interest</vt:lpstr>
      <vt:lpstr>Compliance: Understand and follow the rules</vt:lpstr>
      <vt:lpstr>Protections: Respect research participants</vt:lpstr>
      <vt:lpstr>Unacceptable Research Practices</vt:lpstr>
      <vt:lpstr>What about individuals who are always on the edge?</vt:lpstr>
      <vt:lpstr>Questionable Research Practices</vt:lpstr>
      <vt:lpstr>Collegiality: Work well with others</vt:lpstr>
      <vt:lpstr>Question:</vt:lpstr>
      <vt:lpstr>Is Research Misconduct an Issue at MSU?</vt:lpstr>
      <vt:lpstr>What about prevention?</vt:lpstr>
      <vt:lpstr>Prevention cont.</vt:lpstr>
      <vt:lpstr>Please do one thing for me:</vt:lpstr>
      <vt:lpstr>Questions on Research Integrity? </vt:lpstr>
      <vt:lpstr>Research: The Foundation for  Success</vt:lpstr>
      <vt:lpstr>Total MSU Research Expenditures</vt:lpstr>
      <vt:lpstr>Research Expenditure Rankings</vt:lpstr>
      <vt:lpstr>Mission of OSVPRI</vt:lpstr>
      <vt:lpstr>Why Enhance Research?</vt:lpstr>
      <vt:lpstr>How Will We Grow Research?</vt:lpstr>
      <vt:lpstr>Growing Research, Cont.</vt:lpstr>
      <vt:lpstr>Growing Research Cont.  </vt:lpstr>
      <vt:lpstr>Institutionally Limited Proposals</vt:lpstr>
      <vt:lpstr>Internal Funding Sources</vt:lpstr>
      <vt:lpstr>Arranging for Matching Funds and Space</vt:lpstr>
      <vt:lpstr>Sponsored Programs Administration</vt:lpstr>
      <vt:lpstr>Proposal Development Assistance</vt:lpstr>
      <vt:lpstr>Review and Promotion</vt:lpstr>
      <vt:lpstr>More Information…</vt:lpstr>
      <vt:lpstr>Questions ? </vt:lpstr>
      <vt:lpstr>Regulatory Affairs - Who are we?</vt:lpstr>
      <vt:lpstr>The Committees</vt:lpstr>
      <vt:lpstr>What do we do?</vt:lpstr>
      <vt:lpstr>How can we help investigators?</vt:lpstr>
      <vt:lpstr>Questions </vt:lpstr>
      <vt:lpstr>Export Control – Definition</vt:lpstr>
      <vt:lpstr>Export Control – Fundamental Research </vt:lpstr>
      <vt:lpstr>Export Control – The Entity List </vt:lpstr>
      <vt:lpstr>Trade Sanctions </vt:lpstr>
      <vt:lpstr>Issue Escalation </vt:lpstr>
      <vt:lpstr>Contact us</vt:lpstr>
      <vt:lpstr>MSU’s place for connecting  to the private sector</vt:lpstr>
      <vt:lpstr>Innovation Center</vt:lpstr>
      <vt:lpstr>Working with MSU Commercialization Offices</vt:lpstr>
      <vt:lpstr>New Administrator Orientation Panel Discussion </vt:lpstr>
    </vt:vector>
  </TitlesOfParts>
  <Company>Michigan State University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rohler</dc:creator>
  <cp:lastModifiedBy>Kauffman, Melanie</cp:lastModifiedBy>
  <cp:revision>259</cp:revision>
  <cp:lastPrinted>2018-07-24T17:30:57Z</cp:lastPrinted>
  <dcterms:created xsi:type="dcterms:W3CDTF">2009-07-16T19:08:18Z</dcterms:created>
  <dcterms:modified xsi:type="dcterms:W3CDTF">2019-08-05T16:54:16Z</dcterms:modified>
</cp:coreProperties>
</file>