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1" r:id="rId3"/>
    <p:sldId id="315" r:id="rId4"/>
    <p:sldId id="308" r:id="rId5"/>
    <p:sldId id="324" r:id="rId6"/>
    <p:sldId id="312" r:id="rId7"/>
    <p:sldId id="265" r:id="rId8"/>
    <p:sldId id="309" r:id="rId9"/>
    <p:sldId id="311" r:id="rId10"/>
    <p:sldId id="326" r:id="rId11"/>
    <p:sldId id="316" r:id="rId12"/>
    <p:sldId id="317" r:id="rId13"/>
    <p:sldId id="319" r:id="rId14"/>
    <p:sldId id="310" r:id="rId15"/>
    <p:sldId id="314" r:id="rId16"/>
    <p:sldId id="320" r:id="rId17"/>
    <p:sldId id="321" r:id="rId18"/>
    <p:sldId id="322" r:id="rId19"/>
    <p:sldId id="323" r:id="rId20"/>
    <p:sldId id="325"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p:cViewPr varScale="1">
        <p:scale>
          <a:sx n="121" d="100"/>
          <a:sy n="121" d="100"/>
        </p:scale>
        <p:origin x="696"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EAD40C2-8469-4543-8ADA-EB0D3AC3A094}" type="datetimeFigureOut">
              <a:rPr lang="en-US" smtClean="0"/>
              <a:t>7/31/19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7730B65-ABE8-994A-8D55-6819174E6909}" type="slidenum">
              <a:rPr lang="en-US" smtClean="0"/>
              <a:t>‹#›</a:t>
            </a:fld>
            <a:endParaRPr lang="en-US"/>
          </a:p>
        </p:txBody>
      </p:sp>
    </p:spTree>
    <p:extLst>
      <p:ext uri="{BB962C8B-B14F-4D97-AF65-F5344CB8AC3E}">
        <p14:creationId xmlns:p14="http://schemas.microsoft.com/office/powerpoint/2010/main" val="48600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30B65-ABE8-994A-8D55-6819174E6909}" type="slidenum">
              <a:rPr lang="en-US" smtClean="0"/>
              <a:t>7</a:t>
            </a:fld>
            <a:endParaRPr lang="en-US"/>
          </a:p>
        </p:txBody>
      </p:sp>
    </p:spTree>
    <p:extLst>
      <p:ext uri="{BB962C8B-B14F-4D97-AF65-F5344CB8AC3E}">
        <p14:creationId xmlns:p14="http://schemas.microsoft.com/office/powerpoint/2010/main" val="119299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30B65-ABE8-994A-8D55-6819174E6909}" type="slidenum">
              <a:rPr lang="en-US" smtClean="0"/>
              <a:t>19</a:t>
            </a:fld>
            <a:endParaRPr lang="en-US"/>
          </a:p>
        </p:txBody>
      </p:sp>
    </p:spTree>
    <p:extLst>
      <p:ext uri="{BB962C8B-B14F-4D97-AF65-F5344CB8AC3E}">
        <p14:creationId xmlns:p14="http://schemas.microsoft.com/office/powerpoint/2010/main" val="189620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30B65-ABE8-994A-8D55-6819174E6909}" type="slidenum">
              <a:rPr lang="en-US" smtClean="0"/>
              <a:t>8</a:t>
            </a:fld>
            <a:endParaRPr lang="en-US"/>
          </a:p>
        </p:txBody>
      </p:sp>
    </p:spTree>
    <p:extLst>
      <p:ext uri="{BB962C8B-B14F-4D97-AF65-F5344CB8AC3E}">
        <p14:creationId xmlns:p14="http://schemas.microsoft.com/office/powerpoint/2010/main" val="205756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30B65-ABE8-994A-8D55-6819174E6909}" type="slidenum">
              <a:rPr lang="en-US" smtClean="0"/>
              <a:t>9</a:t>
            </a:fld>
            <a:endParaRPr lang="en-US"/>
          </a:p>
        </p:txBody>
      </p:sp>
    </p:spTree>
    <p:extLst>
      <p:ext uri="{BB962C8B-B14F-4D97-AF65-F5344CB8AC3E}">
        <p14:creationId xmlns:p14="http://schemas.microsoft.com/office/powerpoint/2010/main" val="186416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30B65-ABE8-994A-8D55-6819174E6909}" type="slidenum">
              <a:rPr lang="en-US" smtClean="0"/>
              <a:t>10</a:t>
            </a:fld>
            <a:endParaRPr lang="en-US"/>
          </a:p>
        </p:txBody>
      </p:sp>
    </p:spTree>
    <p:extLst>
      <p:ext uri="{BB962C8B-B14F-4D97-AF65-F5344CB8AC3E}">
        <p14:creationId xmlns:p14="http://schemas.microsoft.com/office/powerpoint/2010/main" val="1678427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30B65-ABE8-994A-8D55-6819174E6909}" type="slidenum">
              <a:rPr lang="en-US" smtClean="0"/>
              <a:t>14</a:t>
            </a:fld>
            <a:endParaRPr lang="en-US"/>
          </a:p>
        </p:txBody>
      </p:sp>
    </p:spTree>
    <p:extLst>
      <p:ext uri="{BB962C8B-B14F-4D97-AF65-F5344CB8AC3E}">
        <p14:creationId xmlns:p14="http://schemas.microsoft.com/office/powerpoint/2010/main" val="172722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30B65-ABE8-994A-8D55-6819174E6909}" type="slidenum">
              <a:rPr lang="en-US" smtClean="0"/>
              <a:t>15</a:t>
            </a:fld>
            <a:endParaRPr lang="en-US"/>
          </a:p>
        </p:txBody>
      </p:sp>
    </p:spTree>
    <p:extLst>
      <p:ext uri="{BB962C8B-B14F-4D97-AF65-F5344CB8AC3E}">
        <p14:creationId xmlns:p14="http://schemas.microsoft.com/office/powerpoint/2010/main" val="184735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30B65-ABE8-994A-8D55-6819174E6909}" type="slidenum">
              <a:rPr lang="en-US" smtClean="0"/>
              <a:t>16</a:t>
            </a:fld>
            <a:endParaRPr lang="en-US"/>
          </a:p>
        </p:txBody>
      </p:sp>
    </p:spTree>
    <p:extLst>
      <p:ext uri="{BB962C8B-B14F-4D97-AF65-F5344CB8AC3E}">
        <p14:creationId xmlns:p14="http://schemas.microsoft.com/office/powerpoint/2010/main" val="3826812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30B65-ABE8-994A-8D55-6819174E6909}" type="slidenum">
              <a:rPr lang="en-US" smtClean="0"/>
              <a:t>17</a:t>
            </a:fld>
            <a:endParaRPr lang="en-US"/>
          </a:p>
        </p:txBody>
      </p:sp>
    </p:spTree>
    <p:extLst>
      <p:ext uri="{BB962C8B-B14F-4D97-AF65-F5344CB8AC3E}">
        <p14:creationId xmlns:p14="http://schemas.microsoft.com/office/powerpoint/2010/main" val="380993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730B65-ABE8-994A-8D55-6819174E6909}" type="slidenum">
              <a:rPr lang="en-US" smtClean="0"/>
              <a:t>18</a:t>
            </a:fld>
            <a:endParaRPr lang="en-US"/>
          </a:p>
        </p:txBody>
      </p:sp>
    </p:spTree>
    <p:extLst>
      <p:ext uri="{BB962C8B-B14F-4D97-AF65-F5344CB8AC3E}">
        <p14:creationId xmlns:p14="http://schemas.microsoft.com/office/powerpoint/2010/main" val="375953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7/31/19</a:t>
            </a:fld>
            <a:endParaRPr lang="en-US"/>
          </a:p>
        </p:txBody>
      </p:sp>
      <p:sp>
        <p:nvSpPr>
          <p:cNvPr id="6" name="Holder 6"/>
          <p:cNvSpPr>
            <a:spLocks noGrp="1"/>
          </p:cNvSpPr>
          <p:nvPr>
            <p:ph type="sldNum" sz="quarter" idx="7"/>
          </p:nvPr>
        </p:nvSpPr>
        <p:spPr/>
        <p:txBody>
          <a:bodyPr lIns="0" tIns="0" rIns="0" bIns="0"/>
          <a:lstStyle>
            <a:lvl1pPr>
              <a:defRPr sz="1200" b="0" i="0">
                <a:solidFill>
                  <a:srgbClr val="595959"/>
                </a:solidFill>
                <a:latin typeface="Times New Roman"/>
                <a:cs typeface="Times New Roman"/>
              </a:defRPr>
            </a:lvl1pPr>
          </a:lstStyle>
          <a:p>
            <a:pPr marL="101600">
              <a:lnSpc>
                <a:spcPts val="141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heavy">
                <a:solidFill>
                  <a:srgbClr val="18453B"/>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7/31/19</a:t>
            </a:fld>
            <a:endParaRPr lang="en-US"/>
          </a:p>
        </p:txBody>
      </p:sp>
      <p:sp>
        <p:nvSpPr>
          <p:cNvPr id="6" name="Holder 6"/>
          <p:cNvSpPr>
            <a:spLocks noGrp="1"/>
          </p:cNvSpPr>
          <p:nvPr>
            <p:ph type="sldNum" sz="quarter" idx="7"/>
          </p:nvPr>
        </p:nvSpPr>
        <p:spPr/>
        <p:txBody>
          <a:bodyPr lIns="0" tIns="0" rIns="0" bIns="0"/>
          <a:lstStyle>
            <a:lvl1pPr>
              <a:defRPr sz="1200" b="0" i="0">
                <a:solidFill>
                  <a:srgbClr val="595959"/>
                </a:solidFill>
                <a:latin typeface="Times New Roman"/>
                <a:cs typeface="Times New Roman"/>
              </a:defRPr>
            </a:lvl1pPr>
          </a:lstStyle>
          <a:p>
            <a:pPr marL="101600">
              <a:lnSpc>
                <a:spcPts val="141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heavy">
                <a:solidFill>
                  <a:srgbClr val="18453B"/>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7/31/19</a:t>
            </a:fld>
            <a:endParaRPr lang="en-US"/>
          </a:p>
        </p:txBody>
      </p:sp>
      <p:sp>
        <p:nvSpPr>
          <p:cNvPr id="7" name="Holder 7"/>
          <p:cNvSpPr>
            <a:spLocks noGrp="1"/>
          </p:cNvSpPr>
          <p:nvPr>
            <p:ph type="sldNum" sz="quarter" idx="7"/>
          </p:nvPr>
        </p:nvSpPr>
        <p:spPr/>
        <p:txBody>
          <a:bodyPr lIns="0" tIns="0" rIns="0" bIns="0"/>
          <a:lstStyle>
            <a:lvl1pPr>
              <a:defRPr sz="1200" b="0" i="0">
                <a:solidFill>
                  <a:srgbClr val="595959"/>
                </a:solidFill>
                <a:latin typeface="Times New Roman"/>
                <a:cs typeface="Times New Roman"/>
              </a:defRPr>
            </a:lvl1pPr>
          </a:lstStyle>
          <a:p>
            <a:pPr marL="101600">
              <a:lnSpc>
                <a:spcPts val="141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heavy">
                <a:solidFill>
                  <a:srgbClr val="18453B"/>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7/31/19</a:t>
            </a:fld>
            <a:endParaRPr lang="en-US"/>
          </a:p>
        </p:txBody>
      </p:sp>
      <p:sp>
        <p:nvSpPr>
          <p:cNvPr id="5" name="Holder 5"/>
          <p:cNvSpPr>
            <a:spLocks noGrp="1"/>
          </p:cNvSpPr>
          <p:nvPr>
            <p:ph type="sldNum" sz="quarter" idx="7"/>
          </p:nvPr>
        </p:nvSpPr>
        <p:spPr/>
        <p:txBody>
          <a:bodyPr lIns="0" tIns="0" rIns="0" bIns="0"/>
          <a:lstStyle>
            <a:lvl1pPr>
              <a:defRPr sz="1200" b="0" i="0">
                <a:solidFill>
                  <a:srgbClr val="595959"/>
                </a:solidFill>
                <a:latin typeface="Times New Roman"/>
                <a:cs typeface="Times New Roman"/>
              </a:defRPr>
            </a:lvl1pPr>
          </a:lstStyle>
          <a:p>
            <a:pPr marL="101600">
              <a:lnSpc>
                <a:spcPts val="141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7/31/19</a:t>
            </a:fld>
            <a:endParaRPr lang="en-US"/>
          </a:p>
        </p:txBody>
      </p:sp>
      <p:sp>
        <p:nvSpPr>
          <p:cNvPr id="4" name="Holder 4"/>
          <p:cNvSpPr>
            <a:spLocks noGrp="1"/>
          </p:cNvSpPr>
          <p:nvPr>
            <p:ph type="sldNum" sz="quarter" idx="7"/>
          </p:nvPr>
        </p:nvSpPr>
        <p:spPr/>
        <p:txBody>
          <a:bodyPr lIns="0" tIns="0" rIns="0" bIns="0"/>
          <a:lstStyle>
            <a:lvl1pPr>
              <a:defRPr sz="1200" b="0" i="0">
                <a:solidFill>
                  <a:srgbClr val="595959"/>
                </a:solidFill>
                <a:latin typeface="Times New Roman"/>
                <a:cs typeface="Times New Roman"/>
              </a:defRPr>
            </a:lvl1pPr>
          </a:lstStyle>
          <a:p>
            <a:pPr marL="101600">
              <a:lnSpc>
                <a:spcPts val="141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6248400"/>
            <a:ext cx="8229600" cy="114300"/>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0"/>
            <a:ext cx="9144000" cy="673100"/>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254000" y="50800"/>
            <a:ext cx="1828800" cy="393700"/>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1490440" y="1337378"/>
            <a:ext cx="6163119" cy="487680"/>
          </a:xfrm>
          <a:prstGeom prst="rect">
            <a:avLst/>
          </a:prstGeom>
        </p:spPr>
        <p:txBody>
          <a:bodyPr wrap="square" lIns="0" tIns="0" rIns="0" bIns="0">
            <a:spAutoFit/>
          </a:bodyPr>
          <a:lstStyle>
            <a:lvl1pPr>
              <a:defRPr sz="3200" b="1" i="0" u="heavy">
                <a:solidFill>
                  <a:srgbClr val="18453B"/>
                </a:solidFill>
                <a:latin typeface="Times New Roman"/>
                <a:cs typeface="Times New Roman"/>
              </a:defRPr>
            </a:lvl1pPr>
          </a:lstStyle>
          <a:p>
            <a:endParaRPr/>
          </a:p>
        </p:txBody>
      </p:sp>
      <p:sp>
        <p:nvSpPr>
          <p:cNvPr id="3" name="Holder 3"/>
          <p:cNvSpPr>
            <a:spLocks noGrp="1"/>
          </p:cNvSpPr>
          <p:nvPr>
            <p:ph type="body" idx="1"/>
          </p:nvPr>
        </p:nvSpPr>
        <p:spPr>
          <a:xfrm>
            <a:off x="1630679" y="2048611"/>
            <a:ext cx="5882640" cy="35814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7/31/19</a:t>
            </a:fld>
            <a:endParaRPr lang="en-US"/>
          </a:p>
        </p:txBody>
      </p:sp>
      <p:sp>
        <p:nvSpPr>
          <p:cNvPr id="6" name="Holder 6"/>
          <p:cNvSpPr>
            <a:spLocks noGrp="1"/>
          </p:cNvSpPr>
          <p:nvPr>
            <p:ph type="sldNum" sz="quarter" idx="7"/>
          </p:nvPr>
        </p:nvSpPr>
        <p:spPr>
          <a:xfrm>
            <a:off x="8416290" y="6451366"/>
            <a:ext cx="203200" cy="194309"/>
          </a:xfrm>
          <a:prstGeom prst="rect">
            <a:avLst/>
          </a:prstGeom>
        </p:spPr>
        <p:txBody>
          <a:bodyPr wrap="square" lIns="0" tIns="0" rIns="0" bIns="0">
            <a:spAutoFit/>
          </a:bodyPr>
          <a:lstStyle>
            <a:lvl1pPr>
              <a:defRPr sz="1200" b="0" i="0">
                <a:solidFill>
                  <a:srgbClr val="595959"/>
                </a:solidFill>
                <a:latin typeface="Times New Roman"/>
                <a:cs typeface="Times New Roman"/>
              </a:defRPr>
            </a:lvl1pPr>
          </a:lstStyle>
          <a:p>
            <a:pPr marL="101600">
              <a:lnSpc>
                <a:spcPts val="141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9833" y="1895828"/>
            <a:ext cx="6958330" cy="1477328"/>
          </a:xfrm>
          <a:prstGeom prst="rect">
            <a:avLst/>
          </a:prstGeom>
        </p:spPr>
        <p:txBody>
          <a:bodyPr vert="horz" wrap="square" lIns="0" tIns="0" rIns="0" bIns="0" rtlCol="0">
            <a:spAutoFit/>
          </a:bodyPr>
          <a:lstStyle/>
          <a:p>
            <a:pPr marL="12700" algn="ctr">
              <a:lnSpc>
                <a:spcPct val="100000"/>
              </a:lnSpc>
            </a:pPr>
            <a:r>
              <a:rPr lang="en-US" u="none" spc="-5" dirty="0">
                <a:solidFill>
                  <a:srgbClr val="064339"/>
                </a:solidFill>
                <a:latin typeface="+mj-lt"/>
              </a:rPr>
              <a:t>Office of the</a:t>
            </a:r>
            <a:br>
              <a:rPr lang="en-US" u="none" spc="-5" dirty="0">
                <a:solidFill>
                  <a:srgbClr val="064339"/>
                </a:solidFill>
                <a:latin typeface="+mj-lt"/>
              </a:rPr>
            </a:br>
            <a:r>
              <a:rPr lang="en-US" u="none" spc="-5" dirty="0">
                <a:solidFill>
                  <a:srgbClr val="064339"/>
                </a:solidFill>
                <a:latin typeface="+mj-lt"/>
              </a:rPr>
              <a:t>Associate Provost for </a:t>
            </a:r>
            <a:br>
              <a:rPr lang="en-US" u="none" spc="-5" dirty="0">
                <a:solidFill>
                  <a:srgbClr val="064339"/>
                </a:solidFill>
                <a:latin typeface="+mj-lt"/>
              </a:rPr>
            </a:br>
            <a:r>
              <a:rPr lang="en-US" u="none" spc="-5" dirty="0">
                <a:solidFill>
                  <a:srgbClr val="064339"/>
                </a:solidFill>
                <a:latin typeface="+mj-lt"/>
              </a:rPr>
              <a:t>Undergraduate Education</a:t>
            </a:r>
            <a:endParaRPr u="none" spc="-5" dirty="0">
              <a:solidFill>
                <a:srgbClr val="064339"/>
              </a:solidFill>
              <a:latin typeface="+mj-lt"/>
            </a:endParaRPr>
          </a:p>
        </p:txBody>
      </p:sp>
      <p:sp>
        <p:nvSpPr>
          <p:cNvPr id="3" name="object 3"/>
          <p:cNvSpPr txBox="1"/>
          <p:nvPr/>
        </p:nvSpPr>
        <p:spPr>
          <a:xfrm>
            <a:off x="304800" y="3885914"/>
            <a:ext cx="8686800" cy="1005532"/>
          </a:xfrm>
          <a:prstGeom prst="rect">
            <a:avLst/>
          </a:prstGeom>
        </p:spPr>
        <p:txBody>
          <a:bodyPr vert="horz" wrap="square" lIns="0" tIns="0" rIns="0" bIns="0" rtlCol="0">
            <a:spAutoFit/>
          </a:bodyPr>
          <a:lstStyle/>
          <a:p>
            <a:pPr marL="12700" algn="ctr">
              <a:lnSpc>
                <a:spcPts val="2620"/>
              </a:lnSpc>
            </a:pPr>
            <a:r>
              <a:rPr lang="en-US" sz="2800" spc="-5" dirty="0">
                <a:latin typeface="+mj-lt"/>
                <a:cs typeface="Times New Roman"/>
              </a:rPr>
              <a:t>Mark Largent</a:t>
            </a:r>
            <a:endParaRPr sz="2800" dirty="0">
              <a:latin typeface="+mj-lt"/>
              <a:cs typeface="Times New Roman"/>
            </a:endParaRPr>
          </a:p>
          <a:p>
            <a:pPr marL="12700" marR="5080" algn="ctr">
              <a:lnSpc>
                <a:spcPts val="2700"/>
              </a:lnSpc>
              <a:spcBef>
                <a:spcPts val="20"/>
              </a:spcBef>
            </a:pPr>
            <a:r>
              <a:rPr lang="en-US" sz="2200" spc="-5" dirty="0">
                <a:latin typeface="+mj-lt"/>
                <a:cs typeface="Times New Roman"/>
              </a:rPr>
              <a:t>Interim Associate Provost for Undergraduate Education</a:t>
            </a:r>
          </a:p>
          <a:p>
            <a:pPr marL="12700" marR="5080" algn="ctr">
              <a:lnSpc>
                <a:spcPts val="2700"/>
              </a:lnSpc>
              <a:spcBef>
                <a:spcPts val="20"/>
              </a:spcBef>
            </a:pPr>
            <a:r>
              <a:rPr lang="en-US" sz="2200" spc="-5" dirty="0">
                <a:latin typeface="+mj-lt"/>
                <a:cs typeface="Times New Roman"/>
              </a:rPr>
              <a:t>and Dean of Undergraduate Studies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3B3BE1-57D4-ED45-956E-6EA061936AD1}"/>
              </a:ext>
            </a:extLst>
          </p:cNvPr>
          <p:cNvPicPr>
            <a:picLocks noChangeAspect="1"/>
          </p:cNvPicPr>
          <p:nvPr/>
        </p:nvPicPr>
        <p:blipFill rotWithShape="1">
          <a:blip r:embed="rId3">
            <a:extLst>
              <a:ext uri="{28A0092B-C50C-407E-A947-70E740481C1C}">
                <a14:useLocalDpi xmlns:a14="http://schemas.microsoft.com/office/drawing/2010/main" val="0"/>
              </a:ext>
            </a:extLst>
          </a:blip>
          <a:srcRect r="38333" b="52096"/>
          <a:stretch/>
        </p:blipFill>
        <p:spPr>
          <a:xfrm>
            <a:off x="304800" y="1981200"/>
            <a:ext cx="7003026" cy="2933700"/>
          </a:xfrm>
          <a:prstGeom prst="rect">
            <a:avLst/>
          </a:prstGeom>
        </p:spPr>
      </p:pic>
      <p:sp>
        <p:nvSpPr>
          <p:cNvPr id="5" name="TextBox 4">
            <a:extLst>
              <a:ext uri="{FF2B5EF4-FFF2-40B4-BE49-F238E27FC236}">
                <a16:creationId xmlns:a16="http://schemas.microsoft.com/office/drawing/2014/main" id="{2F7C8264-2D9C-414C-B54E-12952C45FBA6}"/>
              </a:ext>
            </a:extLst>
          </p:cNvPr>
          <p:cNvSpPr txBox="1"/>
          <p:nvPr/>
        </p:nvSpPr>
        <p:spPr>
          <a:xfrm>
            <a:off x="0" y="1066800"/>
            <a:ext cx="9144000" cy="523220"/>
          </a:xfrm>
          <a:prstGeom prst="rect">
            <a:avLst/>
          </a:prstGeom>
          <a:noFill/>
        </p:spPr>
        <p:txBody>
          <a:bodyPr wrap="square" rtlCol="0">
            <a:spAutoFit/>
          </a:bodyPr>
          <a:lstStyle/>
          <a:p>
            <a:pPr algn="ctr"/>
            <a:r>
              <a:rPr lang="en-US" sz="2800" b="1" dirty="0"/>
              <a:t>MSU’s Tuition, 2019-20</a:t>
            </a:r>
          </a:p>
        </p:txBody>
      </p:sp>
      <p:sp>
        <p:nvSpPr>
          <p:cNvPr id="6" name="TextBox 5">
            <a:extLst>
              <a:ext uri="{FF2B5EF4-FFF2-40B4-BE49-F238E27FC236}">
                <a16:creationId xmlns:a16="http://schemas.microsoft.com/office/drawing/2014/main" id="{B7D33F21-95A1-7245-AF35-88461201CC2A}"/>
              </a:ext>
            </a:extLst>
          </p:cNvPr>
          <p:cNvSpPr txBox="1"/>
          <p:nvPr/>
        </p:nvSpPr>
        <p:spPr>
          <a:xfrm>
            <a:off x="6934200" y="2362200"/>
            <a:ext cx="1752600" cy="523220"/>
          </a:xfrm>
          <a:prstGeom prst="rect">
            <a:avLst/>
          </a:prstGeom>
          <a:noFill/>
        </p:spPr>
        <p:txBody>
          <a:bodyPr wrap="square" rtlCol="0">
            <a:spAutoFit/>
          </a:bodyPr>
          <a:lstStyle/>
          <a:p>
            <a:r>
              <a:rPr lang="en-US" sz="2800" dirty="0">
                <a:solidFill>
                  <a:srgbClr val="FF0000"/>
                </a:solidFill>
              </a:rPr>
              <a:t>$100,000</a:t>
            </a:r>
          </a:p>
        </p:txBody>
      </p:sp>
      <p:sp>
        <p:nvSpPr>
          <p:cNvPr id="7" name="TextBox 6">
            <a:extLst>
              <a:ext uri="{FF2B5EF4-FFF2-40B4-BE49-F238E27FC236}">
                <a16:creationId xmlns:a16="http://schemas.microsoft.com/office/drawing/2014/main" id="{4F45A36A-A7EC-B949-AFC9-F923B98678C1}"/>
              </a:ext>
            </a:extLst>
          </p:cNvPr>
          <p:cNvSpPr txBox="1"/>
          <p:nvPr/>
        </p:nvSpPr>
        <p:spPr>
          <a:xfrm>
            <a:off x="6939454" y="3937456"/>
            <a:ext cx="1747345" cy="523220"/>
          </a:xfrm>
          <a:prstGeom prst="rect">
            <a:avLst/>
          </a:prstGeom>
          <a:noFill/>
        </p:spPr>
        <p:txBody>
          <a:bodyPr wrap="square" rtlCol="0">
            <a:spAutoFit/>
          </a:bodyPr>
          <a:lstStyle/>
          <a:p>
            <a:r>
              <a:rPr lang="en-US" sz="2800" dirty="0">
                <a:solidFill>
                  <a:srgbClr val="FF0000"/>
                </a:solidFill>
              </a:rPr>
              <a:t>$200,000</a:t>
            </a:r>
          </a:p>
        </p:txBody>
      </p:sp>
    </p:spTree>
    <p:extLst>
      <p:ext uri="{BB962C8B-B14F-4D97-AF65-F5344CB8AC3E}">
        <p14:creationId xmlns:p14="http://schemas.microsoft.com/office/powerpoint/2010/main" val="3434066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856" y="882233"/>
            <a:ext cx="4556125" cy="487680"/>
          </a:xfrm>
          <a:prstGeom prst="rect">
            <a:avLst/>
          </a:prstGeom>
        </p:spPr>
        <p:txBody>
          <a:bodyPr vert="horz" wrap="square" lIns="0" tIns="0" rIns="0" bIns="0" rtlCol="0">
            <a:spAutoFit/>
          </a:bodyPr>
          <a:lstStyle/>
          <a:p>
            <a:pPr marL="12700">
              <a:lnSpc>
                <a:spcPct val="100000"/>
              </a:lnSpc>
            </a:pPr>
            <a:r>
              <a:rPr u="none" dirty="0">
                <a:solidFill>
                  <a:srgbClr val="064339"/>
                </a:solidFill>
                <a:latin typeface="+mj-lt"/>
              </a:rPr>
              <a:t>At </a:t>
            </a:r>
            <a:r>
              <a:rPr u="none" spc="-5" dirty="0">
                <a:solidFill>
                  <a:srgbClr val="064339"/>
                </a:solidFill>
                <a:latin typeface="+mj-lt"/>
              </a:rPr>
              <a:t>Michigan State</a:t>
            </a:r>
            <a:r>
              <a:rPr u="none" spc="-15" dirty="0">
                <a:solidFill>
                  <a:srgbClr val="064339"/>
                </a:solidFill>
                <a:latin typeface="+mj-lt"/>
              </a:rPr>
              <a:t>:</a:t>
            </a:r>
          </a:p>
        </p:txBody>
      </p:sp>
      <p:sp>
        <p:nvSpPr>
          <p:cNvPr id="3" name="object 3"/>
          <p:cNvSpPr txBox="1"/>
          <p:nvPr/>
        </p:nvSpPr>
        <p:spPr>
          <a:xfrm>
            <a:off x="451856" y="1705085"/>
            <a:ext cx="8029575" cy="1723549"/>
          </a:xfrm>
          <a:prstGeom prst="rect">
            <a:avLst/>
          </a:prstGeom>
        </p:spPr>
        <p:txBody>
          <a:bodyPr vert="horz" wrap="square" lIns="0" tIns="0" rIns="0" bIns="0" rtlCol="0">
            <a:spAutoFit/>
          </a:bodyPr>
          <a:lstStyle/>
          <a:p>
            <a:pPr marL="12700" marR="5080">
              <a:lnSpc>
                <a:spcPct val="99700"/>
              </a:lnSpc>
              <a:buClr>
                <a:srgbClr val="18453B"/>
              </a:buClr>
              <a:tabLst>
                <a:tab pos="354965" algn="l"/>
                <a:tab pos="355600" algn="l"/>
              </a:tabLst>
            </a:pPr>
            <a:r>
              <a:rPr lang="en-US" sz="2800" spc="-5" dirty="0">
                <a:latin typeface="+mj-lt"/>
                <a:cs typeface="Times New Roman"/>
              </a:rPr>
              <a:t>We believe that every student admitted to MSU has the capacity to learn, thrive, and graduate</a:t>
            </a:r>
          </a:p>
          <a:p>
            <a:pPr marL="12700" marR="5080">
              <a:lnSpc>
                <a:spcPct val="99700"/>
              </a:lnSpc>
              <a:buClr>
                <a:srgbClr val="18453B"/>
              </a:buClr>
              <a:tabLst>
                <a:tab pos="354965" algn="l"/>
                <a:tab pos="355600" algn="l"/>
              </a:tabLst>
            </a:pPr>
            <a:endParaRPr lang="en-US" sz="2800" spc="-5" dirty="0">
              <a:latin typeface="+mj-lt"/>
              <a:cs typeface="Times New Roman"/>
            </a:endParaRPr>
          </a:p>
          <a:p>
            <a:pPr marL="12700" marR="5080">
              <a:lnSpc>
                <a:spcPct val="99700"/>
              </a:lnSpc>
              <a:buClr>
                <a:srgbClr val="18453B"/>
              </a:buClr>
              <a:tabLst>
                <a:tab pos="354965" algn="l"/>
                <a:tab pos="355600" algn="l"/>
              </a:tabLst>
            </a:pPr>
            <a:endParaRPr sz="2800" dirty="0">
              <a:latin typeface="+mj-lt"/>
              <a:cs typeface="Times New Roman"/>
            </a:endParaRPr>
          </a:p>
        </p:txBody>
      </p:sp>
    </p:spTree>
    <p:extLst>
      <p:ext uri="{BB962C8B-B14F-4D97-AF65-F5344CB8AC3E}">
        <p14:creationId xmlns:p14="http://schemas.microsoft.com/office/powerpoint/2010/main" val="239194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856" y="882233"/>
            <a:ext cx="4556125" cy="487680"/>
          </a:xfrm>
          <a:prstGeom prst="rect">
            <a:avLst/>
          </a:prstGeom>
        </p:spPr>
        <p:txBody>
          <a:bodyPr vert="horz" wrap="square" lIns="0" tIns="0" rIns="0" bIns="0" rtlCol="0">
            <a:spAutoFit/>
          </a:bodyPr>
          <a:lstStyle/>
          <a:p>
            <a:pPr marL="12700">
              <a:lnSpc>
                <a:spcPct val="100000"/>
              </a:lnSpc>
            </a:pPr>
            <a:r>
              <a:rPr u="none" dirty="0">
                <a:solidFill>
                  <a:srgbClr val="064339"/>
                </a:solidFill>
                <a:latin typeface="+mj-lt"/>
              </a:rPr>
              <a:t>At </a:t>
            </a:r>
            <a:r>
              <a:rPr u="none" spc="-5" dirty="0">
                <a:solidFill>
                  <a:srgbClr val="064339"/>
                </a:solidFill>
                <a:latin typeface="+mj-lt"/>
              </a:rPr>
              <a:t>Michigan State</a:t>
            </a:r>
            <a:r>
              <a:rPr u="none" spc="-15" dirty="0">
                <a:solidFill>
                  <a:srgbClr val="064339"/>
                </a:solidFill>
                <a:latin typeface="+mj-lt"/>
              </a:rPr>
              <a:t>:</a:t>
            </a:r>
          </a:p>
        </p:txBody>
      </p:sp>
      <p:sp>
        <p:nvSpPr>
          <p:cNvPr id="3" name="object 3"/>
          <p:cNvSpPr txBox="1"/>
          <p:nvPr/>
        </p:nvSpPr>
        <p:spPr>
          <a:xfrm>
            <a:off x="451856" y="1705085"/>
            <a:ext cx="8029575" cy="3016210"/>
          </a:xfrm>
          <a:prstGeom prst="rect">
            <a:avLst/>
          </a:prstGeom>
        </p:spPr>
        <p:txBody>
          <a:bodyPr vert="horz" wrap="square" lIns="0" tIns="0" rIns="0" bIns="0" rtlCol="0">
            <a:spAutoFit/>
          </a:bodyPr>
          <a:lstStyle/>
          <a:p>
            <a:pPr marL="12700" marR="5080">
              <a:lnSpc>
                <a:spcPct val="99700"/>
              </a:lnSpc>
              <a:buClr>
                <a:srgbClr val="18453B"/>
              </a:buClr>
              <a:tabLst>
                <a:tab pos="354965" algn="l"/>
                <a:tab pos="355600" algn="l"/>
              </a:tabLst>
            </a:pPr>
            <a:r>
              <a:rPr lang="en-US" sz="2800" spc="-5" dirty="0">
                <a:latin typeface="+mj-lt"/>
                <a:cs typeface="Times New Roman"/>
              </a:rPr>
              <a:t>We believe that every student admitted to MSU has the capacity to learn, thrive, and graduate</a:t>
            </a:r>
          </a:p>
          <a:p>
            <a:pPr marL="12700" marR="5080">
              <a:lnSpc>
                <a:spcPct val="99700"/>
              </a:lnSpc>
              <a:buClr>
                <a:srgbClr val="18453B"/>
              </a:buClr>
              <a:tabLst>
                <a:tab pos="354965" algn="l"/>
                <a:tab pos="355600" algn="l"/>
              </a:tabLst>
            </a:pPr>
            <a:endParaRPr lang="en-US" sz="2800" spc="-5" dirty="0">
              <a:latin typeface="+mj-lt"/>
              <a:cs typeface="Times New Roman"/>
            </a:endParaRPr>
          </a:p>
          <a:p>
            <a:pPr marL="12700" marR="5080">
              <a:lnSpc>
                <a:spcPct val="99700"/>
              </a:lnSpc>
              <a:buClr>
                <a:srgbClr val="18453B"/>
              </a:buClr>
              <a:tabLst>
                <a:tab pos="354965" algn="l"/>
                <a:tab pos="355600" algn="l"/>
              </a:tabLst>
            </a:pPr>
            <a:r>
              <a:rPr lang="en-US" sz="2800" spc="-5" dirty="0">
                <a:latin typeface="+mj-lt"/>
                <a:cs typeface="Times New Roman"/>
              </a:rPr>
              <a:t>However, MSU does not graduate every student it matriculates</a:t>
            </a:r>
          </a:p>
          <a:p>
            <a:pPr marL="12700" marR="5080">
              <a:lnSpc>
                <a:spcPct val="99700"/>
              </a:lnSpc>
              <a:buClr>
                <a:srgbClr val="18453B"/>
              </a:buClr>
              <a:tabLst>
                <a:tab pos="354965" algn="l"/>
                <a:tab pos="355600" algn="l"/>
              </a:tabLst>
            </a:pPr>
            <a:endParaRPr lang="en-US" sz="2800" spc="-5" dirty="0">
              <a:latin typeface="+mj-lt"/>
              <a:cs typeface="Times New Roman"/>
            </a:endParaRPr>
          </a:p>
          <a:p>
            <a:pPr marL="12700" marR="5080">
              <a:lnSpc>
                <a:spcPct val="99700"/>
              </a:lnSpc>
              <a:buClr>
                <a:srgbClr val="18453B"/>
              </a:buClr>
              <a:tabLst>
                <a:tab pos="354965" algn="l"/>
                <a:tab pos="355600" algn="l"/>
              </a:tabLst>
            </a:pPr>
            <a:endParaRPr sz="2800" dirty="0">
              <a:latin typeface="+mj-lt"/>
              <a:cs typeface="Times New Roman"/>
            </a:endParaRPr>
          </a:p>
        </p:txBody>
      </p:sp>
    </p:spTree>
    <p:extLst>
      <p:ext uri="{BB962C8B-B14F-4D97-AF65-F5344CB8AC3E}">
        <p14:creationId xmlns:p14="http://schemas.microsoft.com/office/powerpoint/2010/main" val="2611145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856" y="882233"/>
            <a:ext cx="4556125" cy="487680"/>
          </a:xfrm>
          <a:prstGeom prst="rect">
            <a:avLst/>
          </a:prstGeom>
        </p:spPr>
        <p:txBody>
          <a:bodyPr vert="horz" wrap="square" lIns="0" tIns="0" rIns="0" bIns="0" rtlCol="0">
            <a:spAutoFit/>
          </a:bodyPr>
          <a:lstStyle/>
          <a:p>
            <a:pPr marL="12700">
              <a:lnSpc>
                <a:spcPct val="100000"/>
              </a:lnSpc>
            </a:pPr>
            <a:r>
              <a:rPr u="none" dirty="0">
                <a:solidFill>
                  <a:srgbClr val="064339"/>
                </a:solidFill>
                <a:latin typeface="+mj-lt"/>
              </a:rPr>
              <a:t>At </a:t>
            </a:r>
            <a:r>
              <a:rPr u="none" spc="-5" dirty="0">
                <a:solidFill>
                  <a:srgbClr val="064339"/>
                </a:solidFill>
                <a:latin typeface="+mj-lt"/>
              </a:rPr>
              <a:t>Michigan State</a:t>
            </a:r>
            <a:r>
              <a:rPr u="none" spc="-15" dirty="0">
                <a:solidFill>
                  <a:srgbClr val="064339"/>
                </a:solidFill>
                <a:latin typeface="+mj-lt"/>
              </a:rPr>
              <a:t>:</a:t>
            </a:r>
          </a:p>
        </p:txBody>
      </p:sp>
      <p:sp>
        <p:nvSpPr>
          <p:cNvPr id="3" name="object 3"/>
          <p:cNvSpPr txBox="1"/>
          <p:nvPr/>
        </p:nvSpPr>
        <p:spPr>
          <a:xfrm>
            <a:off x="451856" y="1705085"/>
            <a:ext cx="8029575" cy="4308872"/>
          </a:xfrm>
          <a:prstGeom prst="rect">
            <a:avLst/>
          </a:prstGeom>
        </p:spPr>
        <p:txBody>
          <a:bodyPr vert="horz" wrap="square" lIns="0" tIns="0" rIns="0" bIns="0" rtlCol="0">
            <a:spAutoFit/>
          </a:bodyPr>
          <a:lstStyle/>
          <a:p>
            <a:pPr marL="12700" marR="5080">
              <a:lnSpc>
                <a:spcPct val="99700"/>
              </a:lnSpc>
              <a:buClr>
                <a:srgbClr val="18453B"/>
              </a:buClr>
              <a:tabLst>
                <a:tab pos="354965" algn="l"/>
                <a:tab pos="355600" algn="l"/>
              </a:tabLst>
            </a:pPr>
            <a:r>
              <a:rPr lang="en-US" sz="2800" spc="-5" dirty="0">
                <a:latin typeface="+mj-lt"/>
                <a:cs typeface="Times New Roman"/>
              </a:rPr>
              <a:t>We believe that every student admitted to MSU has the capacity to learn, thrive, and graduate</a:t>
            </a:r>
          </a:p>
          <a:p>
            <a:pPr marL="12700" marR="5080">
              <a:lnSpc>
                <a:spcPct val="99700"/>
              </a:lnSpc>
              <a:buClr>
                <a:srgbClr val="18453B"/>
              </a:buClr>
              <a:tabLst>
                <a:tab pos="354965" algn="l"/>
                <a:tab pos="355600" algn="l"/>
              </a:tabLst>
            </a:pPr>
            <a:endParaRPr lang="en-US" sz="2800" spc="-5" dirty="0">
              <a:latin typeface="+mj-lt"/>
              <a:cs typeface="Times New Roman"/>
            </a:endParaRPr>
          </a:p>
          <a:p>
            <a:pPr marL="12700" marR="5080">
              <a:lnSpc>
                <a:spcPct val="99700"/>
              </a:lnSpc>
              <a:buClr>
                <a:srgbClr val="18453B"/>
              </a:buClr>
              <a:tabLst>
                <a:tab pos="354965" algn="l"/>
                <a:tab pos="355600" algn="l"/>
              </a:tabLst>
            </a:pPr>
            <a:r>
              <a:rPr lang="en-US" sz="2800" spc="-5" dirty="0">
                <a:latin typeface="+mj-lt"/>
                <a:cs typeface="Times New Roman"/>
              </a:rPr>
              <a:t>However, MSU does not graduate every student it matriculates</a:t>
            </a:r>
          </a:p>
          <a:p>
            <a:pPr marL="12700" marR="5080">
              <a:lnSpc>
                <a:spcPct val="99700"/>
              </a:lnSpc>
              <a:buClr>
                <a:srgbClr val="18453B"/>
              </a:buClr>
              <a:tabLst>
                <a:tab pos="354965" algn="l"/>
                <a:tab pos="355600" algn="l"/>
              </a:tabLst>
            </a:pPr>
            <a:endParaRPr lang="en-US" sz="2800" spc="-5" dirty="0">
              <a:latin typeface="+mj-lt"/>
              <a:cs typeface="Times New Roman"/>
            </a:endParaRPr>
          </a:p>
          <a:p>
            <a:pPr marL="12700" marR="5080">
              <a:lnSpc>
                <a:spcPct val="99700"/>
              </a:lnSpc>
              <a:buClr>
                <a:srgbClr val="18453B"/>
              </a:buClr>
              <a:tabLst>
                <a:tab pos="354965" algn="l"/>
                <a:tab pos="355600" algn="l"/>
              </a:tabLst>
            </a:pPr>
            <a:r>
              <a:rPr lang="en-US" sz="2800" spc="-5" dirty="0">
                <a:latin typeface="+mj-lt"/>
                <a:cs typeface="Times New Roman"/>
              </a:rPr>
              <a:t>The likelihood of a student leaving without a degree is not evenly distributed across the student body and does not directly correlate to “academic preparation”</a:t>
            </a:r>
          </a:p>
          <a:p>
            <a:pPr marL="12700" marR="5080">
              <a:lnSpc>
                <a:spcPct val="99700"/>
              </a:lnSpc>
              <a:buClr>
                <a:srgbClr val="18453B"/>
              </a:buClr>
              <a:tabLst>
                <a:tab pos="354965" algn="l"/>
                <a:tab pos="355600" algn="l"/>
              </a:tabLst>
            </a:pPr>
            <a:endParaRPr sz="2800" dirty="0">
              <a:latin typeface="+mj-lt"/>
              <a:cs typeface="Times New Roman"/>
            </a:endParaRPr>
          </a:p>
        </p:txBody>
      </p:sp>
    </p:spTree>
    <p:extLst>
      <p:ext uri="{BB962C8B-B14F-4D97-AF65-F5344CB8AC3E}">
        <p14:creationId xmlns:p14="http://schemas.microsoft.com/office/powerpoint/2010/main" val="235219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516304-ED5F-474E-A89C-9E26CB4EF1EE}"/>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C97B9A0D-3055-824C-8657-39B42722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05733"/>
            <a:ext cx="9144000" cy="4446533"/>
          </a:xfrm>
          <a:prstGeom prst="rect">
            <a:avLst/>
          </a:prstGeom>
        </p:spPr>
      </p:pic>
      <p:sp>
        <p:nvSpPr>
          <p:cNvPr id="3" name="Rectangle 2">
            <a:extLst>
              <a:ext uri="{FF2B5EF4-FFF2-40B4-BE49-F238E27FC236}">
                <a16:creationId xmlns:a16="http://schemas.microsoft.com/office/drawing/2014/main" id="{F94AD8D8-B1B4-0A49-AD2F-E7CA91A71529}"/>
              </a:ext>
            </a:extLst>
          </p:cNvPr>
          <p:cNvSpPr/>
          <p:nvPr/>
        </p:nvSpPr>
        <p:spPr>
          <a:xfrm>
            <a:off x="8153400" y="6477000"/>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43C9125-C1D3-714E-89F7-BC593DAAE8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5715000"/>
            <a:ext cx="2324100" cy="420018"/>
          </a:xfrm>
          <a:prstGeom prst="rect">
            <a:avLst/>
          </a:prstGeom>
        </p:spPr>
      </p:pic>
    </p:spTree>
    <p:extLst>
      <p:ext uri="{BB962C8B-B14F-4D97-AF65-F5344CB8AC3E}">
        <p14:creationId xmlns:p14="http://schemas.microsoft.com/office/powerpoint/2010/main" val="126112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43FABF-28B0-7843-9C52-4669278C0DBE}"/>
              </a:ext>
            </a:extLst>
          </p:cNvPr>
          <p:cNvSpPr txBox="1"/>
          <p:nvPr/>
        </p:nvSpPr>
        <p:spPr>
          <a:xfrm>
            <a:off x="152400" y="914400"/>
            <a:ext cx="8839200" cy="3108543"/>
          </a:xfrm>
          <a:prstGeom prst="rect">
            <a:avLst/>
          </a:prstGeom>
          <a:noFill/>
        </p:spPr>
        <p:txBody>
          <a:bodyPr wrap="square" rtlCol="0">
            <a:spAutoFit/>
          </a:bodyPr>
          <a:lstStyle/>
          <a:p>
            <a:pPr algn="ctr"/>
            <a:r>
              <a:rPr lang="en-US" sz="2800" b="1" u="sng" dirty="0"/>
              <a:t>MSU’s Student Success Initiative</a:t>
            </a:r>
          </a:p>
          <a:p>
            <a:endParaRPr lang="en-US" sz="2800" dirty="0"/>
          </a:p>
          <a:p>
            <a:r>
              <a:rPr lang="en-US" sz="2800" dirty="0"/>
              <a:t>Mission:  Michigan State University will create an accessible and equitable undergraduate student experience, both inside and outside the classroom, that empowers all students to learn, develop purpose and passion, and grow as individuals to achieve their goals.</a:t>
            </a:r>
          </a:p>
        </p:txBody>
      </p:sp>
    </p:spTree>
    <p:extLst>
      <p:ext uri="{BB962C8B-B14F-4D97-AF65-F5344CB8AC3E}">
        <p14:creationId xmlns:p14="http://schemas.microsoft.com/office/powerpoint/2010/main" val="4187498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43FABF-28B0-7843-9C52-4669278C0DBE}"/>
              </a:ext>
            </a:extLst>
          </p:cNvPr>
          <p:cNvSpPr txBox="1"/>
          <p:nvPr/>
        </p:nvSpPr>
        <p:spPr>
          <a:xfrm>
            <a:off x="152400" y="914400"/>
            <a:ext cx="8839200" cy="4401205"/>
          </a:xfrm>
          <a:prstGeom prst="rect">
            <a:avLst/>
          </a:prstGeom>
          <a:noFill/>
        </p:spPr>
        <p:txBody>
          <a:bodyPr wrap="square" rtlCol="0">
            <a:spAutoFit/>
          </a:bodyPr>
          <a:lstStyle/>
          <a:p>
            <a:pPr algn="ctr"/>
            <a:r>
              <a:rPr lang="en-US" sz="2800" b="1" u="sng" dirty="0"/>
              <a:t>MSU’s Student Success Initiative</a:t>
            </a:r>
          </a:p>
          <a:p>
            <a:endParaRPr lang="en-US" sz="2800" dirty="0"/>
          </a:p>
          <a:p>
            <a:r>
              <a:rPr lang="en-US" sz="2800" dirty="0"/>
              <a:t>Mission:  Michigan State University will create an accessible and equitable undergraduate student experience, both inside and outside the classroom, that empowers all students to learn, develop purpose and passion, and grow as individuals to achieve their goals.</a:t>
            </a:r>
          </a:p>
          <a:p>
            <a:endParaRPr lang="en-US" sz="2800" dirty="0"/>
          </a:p>
          <a:p>
            <a:pPr algn="ctr"/>
            <a:r>
              <a:rPr lang="en-US" sz="2800" dirty="0"/>
              <a:t>Our goal is to redesign MSU to make it capable of graduating every student it admits</a:t>
            </a:r>
          </a:p>
        </p:txBody>
      </p:sp>
    </p:spTree>
    <p:extLst>
      <p:ext uri="{BB962C8B-B14F-4D97-AF65-F5344CB8AC3E}">
        <p14:creationId xmlns:p14="http://schemas.microsoft.com/office/powerpoint/2010/main" val="222806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43FABF-28B0-7843-9C52-4669278C0DBE}"/>
              </a:ext>
            </a:extLst>
          </p:cNvPr>
          <p:cNvSpPr txBox="1"/>
          <p:nvPr/>
        </p:nvSpPr>
        <p:spPr>
          <a:xfrm>
            <a:off x="152400" y="914400"/>
            <a:ext cx="8839200" cy="954107"/>
          </a:xfrm>
          <a:prstGeom prst="rect">
            <a:avLst/>
          </a:prstGeom>
          <a:noFill/>
        </p:spPr>
        <p:txBody>
          <a:bodyPr wrap="square" rtlCol="0">
            <a:spAutoFit/>
          </a:bodyPr>
          <a:lstStyle/>
          <a:p>
            <a:pPr algn="ctr"/>
            <a:r>
              <a:rPr lang="en-US" sz="2800" b="1" u="sng" dirty="0"/>
              <a:t>MSU’s Student Success Initiative</a:t>
            </a:r>
          </a:p>
          <a:p>
            <a:pPr algn="ctr"/>
            <a:endParaRPr lang="en-US" sz="2800" b="1" u="sng" dirty="0"/>
          </a:p>
        </p:txBody>
      </p:sp>
      <p:sp>
        <p:nvSpPr>
          <p:cNvPr id="6" name="TextBox 5">
            <a:extLst>
              <a:ext uri="{FF2B5EF4-FFF2-40B4-BE49-F238E27FC236}">
                <a16:creationId xmlns:a16="http://schemas.microsoft.com/office/drawing/2014/main" id="{7BAE86BB-B9F5-C549-AF91-9B7D0DDAD223}"/>
              </a:ext>
            </a:extLst>
          </p:cNvPr>
          <p:cNvSpPr txBox="1"/>
          <p:nvPr/>
        </p:nvSpPr>
        <p:spPr>
          <a:xfrm>
            <a:off x="3048000" y="2362200"/>
            <a:ext cx="2590800" cy="707886"/>
          </a:xfrm>
          <a:prstGeom prst="rect">
            <a:avLst/>
          </a:prstGeom>
          <a:noFill/>
        </p:spPr>
        <p:txBody>
          <a:bodyPr wrap="square" rtlCol="0">
            <a:spAutoFit/>
          </a:bodyPr>
          <a:lstStyle/>
          <a:p>
            <a:pPr algn="ctr"/>
            <a:r>
              <a:rPr lang="en-US" sz="2000" dirty="0"/>
              <a:t>University-Wide</a:t>
            </a:r>
          </a:p>
          <a:p>
            <a:pPr algn="ctr"/>
            <a:r>
              <a:rPr lang="en-US" sz="2000" dirty="0"/>
              <a:t>Student Success Work</a:t>
            </a:r>
          </a:p>
        </p:txBody>
      </p:sp>
      <p:sp>
        <p:nvSpPr>
          <p:cNvPr id="7" name="TextBox 6">
            <a:extLst>
              <a:ext uri="{FF2B5EF4-FFF2-40B4-BE49-F238E27FC236}">
                <a16:creationId xmlns:a16="http://schemas.microsoft.com/office/drawing/2014/main" id="{82037549-AC55-E24A-9775-D37788579D70}"/>
              </a:ext>
            </a:extLst>
          </p:cNvPr>
          <p:cNvSpPr txBox="1"/>
          <p:nvPr/>
        </p:nvSpPr>
        <p:spPr>
          <a:xfrm>
            <a:off x="6477000" y="2362200"/>
            <a:ext cx="2722179" cy="707886"/>
          </a:xfrm>
          <a:prstGeom prst="rect">
            <a:avLst/>
          </a:prstGeom>
          <a:noFill/>
        </p:spPr>
        <p:txBody>
          <a:bodyPr wrap="square" rtlCol="0">
            <a:spAutoFit/>
          </a:bodyPr>
          <a:lstStyle/>
          <a:p>
            <a:pPr algn="ctr"/>
            <a:r>
              <a:rPr lang="en-US" sz="2000" dirty="0"/>
              <a:t>Student Success Summit &amp; Spring Conference</a:t>
            </a:r>
          </a:p>
        </p:txBody>
      </p:sp>
      <p:sp>
        <p:nvSpPr>
          <p:cNvPr id="8" name="TextBox 7">
            <a:extLst>
              <a:ext uri="{FF2B5EF4-FFF2-40B4-BE49-F238E27FC236}">
                <a16:creationId xmlns:a16="http://schemas.microsoft.com/office/drawing/2014/main" id="{31C38C29-0594-964A-84E4-B84F21321274}"/>
              </a:ext>
            </a:extLst>
          </p:cNvPr>
          <p:cNvSpPr txBox="1"/>
          <p:nvPr/>
        </p:nvSpPr>
        <p:spPr>
          <a:xfrm>
            <a:off x="-228600" y="2362200"/>
            <a:ext cx="2286000" cy="707886"/>
          </a:xfrm>
          <a:prstGeom prst="rect">
            <a:avLst/>
          </a:prstGeom>
          <a:noFill/>
        </p:spPr>
        <p:txBody>
          <a:bodyPr wrap="square" rtlCol="0">
            <a:spAutoFit/>
          </a:bodyPr>
          <a:lstStyle/>
          <a:p>
            <a:pPr algn="ctr"/>
            <a:r>
              <a:rPr lang="en-US" sz="2000" dirty="0"/>
              <a:t>Student Success Launch</a:t>
            </a:r>
          </a:p>
        </p:txBody>
      </p:sp>
      <p:sp>
        <p:nvSpPr>
          <p:cNvPr id="10" name="Right Arrow 9">
            <a:extLst>
              <a:ext uri="{FF2B5EF4-FFF2-40B4-BE49-F238E27FC236}">
                <a16:creationId xmlns:a16="http://schemas.microsoft.com/office/drawing/2014/main" id="{7555D8B9-CCCE-174D-BB84-A4305F889DFF}"/>
              </a:ext>
            </a:extLst>
          </p:cNvPr>
          <p:cNvSpPr/>
          <p:nvPr/>
        </p:nvSpPr>
        <p:spPr>
          <a:xfrm>
            <a:off x="2209800" y="2525643"/>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4EBDE779-286A-FE46-A4A1-57E82CAB4157}"/>
              </a:ext>
            </a:extLst>
          </p:cNvPr>
          <p:cNvSpPr/>
          <p:nvPr/>
        </p:nvSpPr>
        <p:spPr>
          <a:xfrm>
            <a:off x="5715000" y="2526708"/>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85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43FABF-28B0-7843-9C52-4669278C0DBE}"/>
              </a:ext>
            </a:extLst>
          </p:cNvPr>
          <p:cNvSpPr txBox="1"/>
          <p:nvPr/>
        </p:nvSpPr>
        <p:spPr>
          <a:xfrm>
            <a:off x="152400" y="914400"/>
            <a:ext cx="8839200" cy="954107"/>
          </a:xfrm>
          <a:prstGeom prst="rect">
            <a:avLst/>
          </a:prstGeom>
          <a:noFill/>
        </p:spPr>
        <p:txBody>
          <a:bodyPr wrap="square" rtlCol="0">
            <a:spAutoFit/>
          </a:bodyPr>
          <a:lstStyle/>
          <a:p>
            <a:pPr algn="ctr"/>
            <a:r>
              <a:rPr lang="en-US" sz="2800" b="1" u="sng" dirty="0"/>
              <a:t>MSU’s Student Success Initiative</a:t>
            </a:r>
          </a:p>
          <a:p>
            <a:pPr algn="ctr"/>
            <a:endParaRPr lang="en-US" sz="2800" b="1" u="sng" dirty="0"/>
          </a:p>
        </p:txBody>
      </p:sp>
      <p:sp>
        <p:nvSpPr>
          <p:cNvPr id="6" name="TextBox 5">
            <a:extLst>
              <a:ext uri="{FF2B5EF4-FFF2-40B4-BE49-F238E27FC236}">
                <a16:creationId xmlns:a16="http://schemas.microsoft.com/office/drawing/2014/main" id="{7BAE86BB-B9F5-C549-AF91-9B7D0DDAD223}"/>
              </a:ext>
            </a:extLst>
          </p:cNvPr>
          <p:cNvSpPr txBox="1"/>
          <p:nvPr/>
        </p:nvSpPr>
        <p:spPr>
          <a:xfrm>
            <a:off x="3048000" y="2362200"/>
            <a:ext cx="2590800" cy="707886"/>
          </a:xfrm>
          <a:prstGeom prst="rect">
            <a:avLst/>
          </a:prstGeom>
          <a:noFill/>
        </p:spPr>
        <p:txBody>
          <a:bodyPr wrap="square" rtlCol="0">
            <a:spAutoFit/>
          </a:bodyPr>
          <a:lstStyle/>
          <a:p>
            <a:pPr algn="ctr"/>
            <a:r>
              <a:rPr lang="en-US" sz="2000" dirty="0"/>
              <a:t>University-Wide</a:t>
            </a:r>
          </a:p>
          <a:p>
            <a:pPr algn="ctr"/>
            <a:r>
              <a:rPr lang="en-US" sz="2000" dirty="0"/>
              <a:t>Student Success Work</a:t>
            </a:r>
          </a:p>
        </p:txBody>
      </p:sp>
      <p:sp>
        <p:nvSpPr>
          <p:cNvPr id="7" name="TextBox 6">
            <a:extLst>
              <a:ext uri="{FF2B5EF4-FFF2-40B4-BE49-F238E27FC236}">
                <a16:creationId xmlns:a16="http://schemas.microsoft.com/office/drawing/2014/main" id="{82037549-AC55-E24A-9775-D37788579D70}"/>
              </a:ext>
            </a:extLst>
          </p:cNvPr>
          <p:cNvSpPr txBox="1"/>
          <p:nvPr/>
        </p:nvSpPr>
        <p:spPr>
          <a:xfrm>
            <a:off x="6477000" y="2362200"/>
            <a:ext cx="2722179" cy="707886"/>
          </a:xfrm>
          <a:prstGeom prst="rect">
            <a:avLst/>
          </a:prstGeom>
          <a:noFill/>
        </p:spPr>
        <p:txBody>
          <a:bodyPr wrap="square" rtlCol="0">
            <a:spAutoFit/>
          </a:bodyPr>
          <a:lstStyle/>
          <a:p>
            <a:pPr algn="ctr"/>
            <a:r>
              <a:rPr lang="en-US" sz="2000" dirty="0"/>
              <a:t>Student Success Summit &amp; Spring Conference</a:t>
            </a:r>
          </a:p>
        </p:txBody>
      </p:sp>
      <p:sp>
        <p:nvSpPr>
          <p:cNvPr id="8" name="TextBox 7">
            <a:extLst>
              <a:ext uri="{FF2B5EF4-FFF2-40B4-BE49-F238E27FC236}">
                <a16:creationId xmlns:a16="http://schemas.microsoft.com/office/drawing/2014/main" id="{31C38C29-0594-964A-84E4-B84F21321274}"/>
              </a:ext>
            </a:extLst>
          </p:cNvPr>
          <p:cNvSpPr txBox="1"/>
          <p:nvPr/>
        </p:nvSpPr>
        <p:spPr>
          <a:xfrm>
            <a:off x="-228600" y="2362200"/>
            <a:ext cx="2286000" cy="707886"/>
          </a:xfrm>
          <a:prstGeom prst="rect">
            <a:avLst/>
          </a:prstGeom>
          <a:noFill/>
        </p:spPr>
        <p:txBody>
          <a:bodyPr wrap="square" rtlCol="0">
            <a:spAutoFit/>
          </a:bodyPr>
          <a:lstStyle/>
          <a:p>
            <a:pPr algn="ctr"/>
            <a:r>
              <a:rPr lang="en-US" sz="2000" dirty="0"/>
              <a:t>Student Success Launch</a:t>
            </a:r>
          </a:p>
        </p:txBody>
      </p:sp>
      <p:sp>
        <p:nvSpPr>
          <p:cNvPr id="10" name="Right Arrow 9">
            <a:extLst>
              <a:ext uri="{FF2B5EF4-FFF2-40B4-BE49-F238E27FC236}">
                <a16:creationId xmlns:a16="http://schemas.microsoft.com/office/drawing/2014/main" id="{7555D8B9-CCCE-174D-BB84-A4305F889DFF}"/>
              </a:ext>
            </a:extLst>
          </p:cNvPr>
          <p:cNvSpPr/>
          <p:nvPr/>
        </p:nvSpPr>
        <p:spPr>
          <a:xfrm>
            <a:off x="2209800" y="2525643"/>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4EBDE779-286A-FE46-A4A1-57E82CAB4157}"/>
              </a:ext>
            </a:extLst>
          </p:cNvPr>
          <p:cNvSpPr/>
          <p:nvPr/>
        </p:nvSpPr>
        <p:spPr>
          <a:xfrm>
            <a:off x="5715000" y="2526708"/>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898295-D018-FA4F-BFE0-BBD885F878E0}"/>
              </a:ext>
            </a:extLst>
          </p:cNvPr>
          <p:cNvSpPr txBox="1"/>
          <p:nvPr/>
        </p:nvSpPr>
        <p:spPr>
          <a:xfrm>
            <a:off x="-18393" y="3563779"/>
            <a:ext cx="2209800" cy="369332"/>
          </a:xfrm>
          <a:prstGeom prst="rect">
            <a:avLst/>
          </a:prstGeom>
          <a:noFill/>
        </p:spPr>
        <p:txBody>
          <a:bodyPr wrap="square" rtlCol="0">
            <a:spAutoFit/>
          </a:bodyPr>
          <a:lstStyle/>
          <a:p>
            <a:pPr algn="ctr"/>
            <a:r>
              <a:rPr lang="en-US" dirty="0"/>
              <a:t>Agenda Setting</a:t>
            </a:r>
          </a:p>
        </p:txBody>
      </p:sp>
      <p:sp>
        <p:nvSpPr>
          <p:cNvPr id="13" name="TextBox 12">
            <a:extLst>
              <a:ext uri="{FF2B5EF4-FFF2-40B4-BE49-F238E27FC236}">
                <a16:creationId xmlns:a16="http://schemas.microsoft.com/office/drawing/2014/main" id="{2A889054-34B7-AE41-BA3F-E84846D97BF2}"/>
              </a:ext>
            </a:extLst>
          </p:cNvPr>
          <p:cNvSpPr txBox="1"/>
          <p:nvPr/>
        </p:nvSpPr>
        <p:spPr>
          <a:xfrm>
            <a:off x="2514600" y="3563779"/>
            <a:ext cx="3733800" cy="369332"/>
          </a:xfrm>
          <a:prstGeom prst="rect">
            <a:avLst/>
          </a:prstGeom>
          <a:noFill/>
        </p:spPr>
        <p:txBody>
          <a:bodyPr wrap="square" rtlCol="0">
            <a:spAutoFit/>
          </a:bodyPr>
          <a:lstStyle/>
          <a:p>
            <a:pPr algn="ctr"/>
            <a:r>
              <a:rPr lang="en-US" dirty="0"/>
              <a:t>Work</a:t>
            </a:r>
          </a:p>
        </p:txBody>
      </p:sp>
      <p:sp>
        <p:nvSpPr>
          <p:cNvPr id="14" name="TextBox 13">
            <a:extLst>
              <a:ext uri="{FF2B5EF4-FFF2-40B4-BE49-F238E27FC236}">
                <a16:creationId xmlns:a16="http://schemas.microsoft.com/office/drawing/2014/main" id="{C0CF164F-74F1-5B4A-9310-91B9B5E21DCD}"/>
              </a:ext>
            </a:extLst>
          </p:cNvPr>
          <p:cNvSpPr txBox="1"/>
          <p:nvPr/>
        </p:nvSpPr>
        <p:spPr>
          <a:xfrm>
            <a:off x="6595241" y="3563779"/>
            <a:ext cx="2209800" cy="369332"/>
          </a:xfrm>
          <a:prstGeom prst="rect">
            <a:avLst/>
          </a:prstGeom>
          <a:noFill/>
        </p:spPr>
        <p:txBody>
          <a:bodyPr wrap="square" rtlCol="0">
            <a:spAutoFit/>
          </a:bodyPr>
          <a:lstStyle/>
          <a:p>
            <a:pPr algn="ctr"/>
            <a:r>
              <a:rPr lang="en-US" dirty="0"/>
              <a:t>Report and Reflect</a:t>
            </a:r>
          </a:p>
        </p:txBody>
      </p:sp>
    </p:spTree>
    <p:extLst>
      <p:ext uri="{BB962C8B-B14F-4D97-AF65-F5344CB8AC3E}">
        <p14:creationId xmlns:p14="http://schemas.microsoft.com/office/powerpoint/2010/main" val="936267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43FABF-28B0-7843-9C52-4669278C0DBE}"/>
              </a:ext>
            </a:extLst>
          </p:cNvPr>
          <p:cNvSpPr txBox="1"/>
          <p:nvPr/>
        </p:nvSpPr>
        <p:spPr>
          <a:xfrm>
            <a:off x="152400" y="914400"/>
            <a:ext cx="8839200" cy="954107"/>
          </a:xfrm>
          <a:prstGeom prst="rect">
            <a:avLst/>
          </a:prstGeom>
          <a:noFill/>
        </p:spPr>
        <p:txBody>
          <a:bodyPr wrap="square" rtlCol="0">
            <a:spAutoFit/>
          </a:bodyPr>
          <a:lstStyle/>
          <a:p>
            <a:pPr algn="ctr"/>
            <a:r>
              <a:rPr lang="en-US" sz="2800" b="1" u="sng" dirty="0"/>
              <a:t>MSU’s Student Success Initiative</a:t>
            </a:r>
          </a:p>
          <a:p>
            <a:pPr algn="ctr"/>
            <a:endParaRPr lang="en-US" sz="2800" b="1" u="sng" dirty="0"/>
          </a:p>
        </p:txBody>
      </p:sp>
      <p:sp>
        <p:nvSpPr>
          <p:cNvPr id="6" name="TextBox 5">
            <a:extLst>
              <a:ext uri="{FF2B5EF4-FFF2-40B4-BE49-F238E27FC236}">
                <a16:creationId xmlns:a16="http://schemas.microsoft.com/office/drawing/2014/main" id="{7BAE86BB-B9F5-C549-AF91-9B7D0DDAD223}"/>
              </a:ext>
            </a:extLst>
          </p:cNvPr>
          <p:cNvSpPr txBox="1"/>
          <p:nvPr/>
        </p:nvSpPr>
        <p:spPr>
          <a:xfrm>
            <a:off x="3048000" y="2362200"/>
            <a:ext cx="2590800" cy="707886"/>
          </a:xfrm>
          <a:prstGeom prst="rect">
            <a:avLst/>
          </a:prstGeom>
          <a:noFill/>
        </p:spPr>
        <p:txBody>
          <a:bodyPr wrap="square" rtlCol="0">
            <a:spAutoFit/>
          </a:bodyPr>
          <a:lstStyle/>
          <a:p>
            <a:pPr algn="ctr"/>
            <a:r>
              <a:rPr lang="en-US" sz="2000" dirty="0"/>
              <a:t>University-Wide</a:t>
            </a:r>
          </a:p>
          <a:p>
            <a:pPr algn="ctr"/>
            <a:r>
              <a:rPr lang="en-US" sz="2000" dirty="0"/>
              <a:t>Student Success Work</a:t>
            </a:r>
          </a:p>
        </p:txBody>
      </p:sp>
      <p:sp>
        <p:nvSpPr>
          <p:cNvPr id="7" name="TextBox 6">
            <a:extLst>
              <a:ext uri="{FF2B5EF4-FFF2-40B4-BE49-F238E27FC236}">
                <a16:creationId xmlns:a16="http://schemas.microsoft.com/office/drawing/2014/main" id="{82037549-AC55-E24A-9775-D37788579D70}"/>
              </a:ext>
            </a:extLst>
          </p:cNvPr>
          <p:cNvSpPr txBox="1"/>
          <p:nvPr/>
        </p:nvSpPr>
        <p:spPr>
          <a:xfrm>
            <a:off x="6477000" y="2362200"/>
            <a:ext cx="2722179" cy="707886"/>
          </a:xfrm>
          <a:prstGeom prst="rect">
            <a:avLst/>
          </a:prstGeom>
          <a:noFill/>
        </p:spPr>
        <p:txBody>
          <a:bodyPr wrap="square" rtlCol="0">
            <a:spAutoFit/>
          </a:bodyPr>
          <a:lstStyle/>
          <a:p>
            <a:pPr algn="ctr"/>
            <a:r>
              <a:rPr lang="en-US" sz="2000" dirty="0"/>
              <a:t>Student Success Summit &amp; Spring Conference</a:t>
            </a:r>
          </a:p>
        </p:txBody>
      </p:sp>
      <p:sp>
        <p:nvSpPr>
          <p:cNvPr id="8" name="TextBox 7">
            <a:extLst>
              <a:ext uri="{FF2B5EF4-FFF2-40B4-BE49-F238E27FC236}">
                <a16:creationId xmlns:a16="http://schemas.microsoft.com/office/drawing/2014/main" id="{31C38C29-0594-964A-84E4-B84F21321274}"/>
              </a:ext>
            </a:extLst>
          </p:cNvPr>
          <p:cNvSpPr txBox="1"/>
          <p:nvPr/>
        </p:nvSpPr>
        <p:spPr>
          <a:xfrm>
            <a:off x="-228600" y="2362200"/>
            <a:ext cx="2286000" cy="707886"/>
          </a:xfrm>
          <a:prstGeom prst="rect">
            <a:avLst/>
          </a:prstGeom>
          <a:noFill/>
        </p:spPr>
        <p:txBody>
          <a:bodyPr wrap="square" rtlCol="0">
            <a:spAutoFit/>
          </a:bodyPr>
          <a:lstStyle/>
          <a:p>
            <a:pPr algn="ctr"/>
            <a:r>
              <a:rPr lang="en-US" sz="2000" dirty="0"/>
              <a:t>Student Success Launch</a:t>
            </a:r>
          </a:p>
        </p:txBody>
      </p:sp>
      <p:sp>
        <p:nvSpPr>
          <p:cNvPr id="10" name="Right Arrow 9">
            <a:extLst>
              <a:ext uri="{FF2B5EF4-FFF2-40B4-BE49-F238E27FC236}">
                <a16:creationId xmlns:a16="http://schemas.microsoft.com/office/drawing/2014/main" id="{7555D8B9-CCCE-174D-BB84-A4305F889DFF}"/>
              </a:ext>
            </a:extLst>
          </p:cNvPr>
          <p:cNvSpPr/>
          <p:nvPr/>
        </p:nvSpPr>
        <p:spPr>
          <a:xfrm>
            <a:off x="2209800" y="2525643"/>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4EBDE779-286A-FE46-A4A1-57E82CAB4157}"/>
              </a:ext>
            </a:extLst>
          </p:cNvPr>
          <p:cNvSpPr/>
          <p:nvPr/>
        </p:nvSpPr>
        <p:spPr>
          <a:xfrm>
            <a:off x="5715000" y="2526708"/>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3898295-D018-FA4F-BFE0-BBD885F878E0}"/>
              </a:ext>
            </a:extLst>
          </p:cNvPr>
          <p:cNvSpPr txBox="1"/>
          <p:nvPr/>
        </p:nvSpPr>
        <p:spPr>
          <a:xfrm>
            <a:off x="-18393" y="3563779"/>
            <a:ext cx="2209800" cy="923330"/>
          </a:xfrm>
          <a:prstGeom prst="rect">
            <a:avLst/>
          </a:prstGeom>
          <a:noFill/>
        </p:spPr>
        <p:txBody>
          <a:bodyPr wrap="square" rtlCol="0">
            <a:spAutoFit/>
          </a:bodyPr>
          <a:lstStyle/>
          <a:p>
            <a:pPr algn="ctr"/>
            <a:r>
              <a:rPr lang="en-US" dirty="0"/>
              <a:t>September 12, </a:t>
            </a:r>
          </a:p>
          <a:p>
            <a:pPr algn="ctr"/>
            <a:r>
              <a:rPr lang="en-US" dirty="0"/>
              <a:t>Noon-3:00</a:t>
            </a:r>
          </a:p>
          <a:p>
            <a:pPr algn="ctr"/>
            <a:r>
              <a:rPr lang="en-US" dirty="0"/>
              <a:t>Union Ballroom</a:t>
            </a:r>
          </a:p>
        </p:txBody>
      </p:sp>
      <p:sp>
        <p:nvSpPr>
          <p:cNvPr id="13" name="TextBox 12">
            <a:extLst>
              <a:ext uri="{FF2B5EF4-FFF2-40B4-BE49-F238E27FC236}">
                <a16:creationId xmlns:a16="http://schemas.microsoft.com/office/drawing/2014/main" id="{2A889054-34B7-AE41-BA3F-E84846D97BF2}"/>
              </a:ext>
            </a:extLst>
          </p:cNvPr>
          <p:cNvSpPr txBox="1"/>
          <p:nvPr/>
        </p:nvSpPr>
        <p:spPr>
          <a:xfrm>
            <a:off x="2514600" y="3563779"/>
            <a:ext cx="3733800" cy="2031325"/>
          </a:xfrm>
          <a:prstGeom prst="rect">
            <a:avLst/>
          </a:prstGeom>
          <a:noFill/>
        </p:spPr>
        <p:txBody>
          <a:bodyPr wrap="square" rtlCol="0">
            <a:spAutoFit/>
          </a:bodyPr>
          <a:lstStyle/>
          <a:p>
            <a:pPr algn="ctr"/>
            <a:r>
              <a:rPr lang="en-US" dirty="0"/>
              <a:t>College Student Success Group</a:t>
            </a:r>
          </a:p>
          <a:p>
            <a:pPr algn="ctr"/>
            <a:r>
              <a:rPr lang="en-US" dirty="0"/>
              <a:t>Council of Undergrad Deans (CUED)</a:t>
            </a:r>
          </a:p>
          <a:p>
            <a:pPr algn="ctr"/>
            <a:r>
              <a:rPr lang="en-US" dirty="0"/>
              <a:t>Dept &amp; College-Level Project</a:t>
            </a:r>
          </a:p>
          <a:p>
            <a:pPr algn="ctr"/>
            <a:r>
              <a:rPr lang="en-US" dirty="0"/>
              <a:t>Course &amp; Curricular Reform</a:t>
            </a:r>
          </a:p>
          <a:p>
            <a:pPr algn="ctr"/>
            <a:r>
              <a:rPr lang="en-US" dirty="0"/>
              <a:t>Student Academic and Social Support</a:t>
            </a:r>
          </a:p>
          <a:p>
            <a:pPr algn="ctr"/>
            <a:r>
              <a:rPr lang="en-US" dirty="0"/>
              <a:t>Neighborhoods &amp; and REHS</a:t>
            </a:r>
          </a:p>
          <a:p>
            <a:pPr algn="ctr"/>
            <a:r>
              <a:rPr lang="en-US" dirty="0"/>
              <a:t>SIS Modernization</a:t>
            </a:r>
          </a:p>
        </p:txBody>
      </p:sp>
      <p:sp>
        <p:nvSpPr>
          <p:cNvPr id="14" name="TextBox 13">
            <a:extLst>
              <a:ext uri="{FF2B5EF4-FFF2-40B4-BE49-F238E27FC236}">
                <a16:creationId xmlns:a16="http://schemas.microsoft.com/office/drawing/2014/main" id="{C0CF164F-74F1-5B4A-9310-91B9B5E21DCD}"/>
              </a:ext>
            </a:extLst>
          </p:cNvPr>
          <p:cNvSpPr txBox="1"/>
          <p:nvPr/>
        </p:nvSpPr>
        <p:spPr>
          <a:xfrm>
            <a:off x="6584731" y="3563779"/>
            <a:ext cx="2209800" cy="646331"/>
          </a:xfrm>
          <a:prstGeom prst="rect">
            <a:avLst/>
          </a:prstGeom>
          <a:noFill/>
        </p:spPr>
        <p:txBody>
          <a:bodyPr wrap="square" rtlCol="0">
            <a:spAutoFit/>
          </a:bodyPr>
          <a:lstStyle/>
          <a:p>
            <a:pPr algn="ctr"/>
            <a:r>
              <a:rPr lang="en-US" dirty="0"/>
              <a:t>May 4-6, </a:t>
            </a:r>
          </a:p>
          <a:p>
            <a:pPr algn="ctr"/>
            <a:r>
              <a:rPr lang="en-US" dirty="0"/>
              <a:t>Wells Hall</a:t>
            </a:r>
          </a:p>
        </p:txBody>
      </p:sp>
    </p:spTree>
    <p:extLst>
      <p:ext uri="{BB962C8B-B14F-4D97-AF65-F5344CB8AC3E}">
        <p14:creationId xmlns:p14="http://schemas.microsoft.com/office/powerpoint/2010/main" val="4918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856" y="882233"/>
            <a:ext cx="4556125" cy="487680"/>
          </a:xfrm>
          <a:prstGeom prst="rect">
            <a:avLst/>
          </a:prstGeom>
        </p:spPr>
        <p:txBody>
          <a:bodyPr vert="horz" wrap="square" lIns="0" tIns="0" rIns="0" bIns="0" rtlCol="0">
            <a:spAutoFit/>
          </a:bodyPr>
          <a:lstStyle/>
          <a:p>
            <a:pPr marL="12700">
              <a:lnSpc>
                <a:spcPct val="100000"/>
              </a:lnSpc>
            </a:pPr>
            <a:r>
              <a:rPr u="none" dirty="0">
                <a:solidFill>
                  <a:srgbClr val="064339"/>
                </a:solidFill>
                <a:latin typeface="+mj-lt"/>
              </a:rPr>
              <a:t>At </a:t>
            </a:r>
            <a:r>
              <a:rPr u="none" spc="-5" dirty="0">
                <a:solidFill>
                  <a:srgbClr val="064339"/>
                </a:solidFill>
                <a:latin typeface="+mj-lt"/>
              </a:rPr>
              <a:t>Michigan State</a:t>
            </a:r>
            <a:r>
              <a:rPr u="none" spc="-15" dirty="0">
                <a:solidFill>
                  <a:srgbClr val="064339"/>
                </a:solidFill>
                <a:latin typeface="+mj-lt"/>
              </a:rPr>
              <a:t>:</a:t>
            </a:r>
          </a:p>
        </p:txBody>
      </p:sp>
      <p:sp>
        <p:nvSpPr>
          <p:cNvPr id="3" name="object 3"/>
          <p:cNvSpPr txBox="1"/>
          <p:nvPr/>
        </p:nvSpPr>
        <p:spPr>
          <a:xfrm>
            <a:off x="451856" y="1705085"/>
            <a:ext cx="8029575" cy="1723549"/>
          </a:xfrm>
          <a:prstGeom prst="rect">
            <a:avLst/>
          </a:prstGeom>
        </p:spPr>
        <p:txBody>
          <a:bodyPr vert="horz" wrap="square" lIns="0" tIns="0" rIns="0" bIns="0" rtlCol="0">
            <a:spAutoFit/>
          </a:bodyPr>
          <a:lstStyle/>
          <a:p>
            <a:pPr marL="12700" marR="5080">
              <a:lnSpc>
                <a:spcPct val="99700"/>
              </a:lnSpc>
              <a:buClr>
                <a:srgbClr val="18453B"/>
              </a:buClr>
              <a:tabLst>
                <a:tab pos="354965" algn="l"/>
                <a:tab pos="355600" algn="l"/>
              </a:tabLst>
            </a:pPr>
            <a:r>
              <a:rPr lang="en-US" sz="2800" spc="-5" dirty="0">
                <a:latin typeface="+mj-lt"/>
                <a:cs typeface="Times New Roman"/>
              </a:rPr>
              <a:t>We believe that every student admitted to MSU has the capacity to learn, thrive, and graduate</a:t>
            </a:r>
          </a:p>
          <a:p>
            <a:pPr marL="12700" marR="5080">
              <a:lnSpc>
                <a:spcPct val="99700"/>
              </a:lnSpc>
              <a:buClr>
                <a:srgbClr val="18453B"/>
              </a:buClr>
              <a:tabLst>
                <a:tab pos="354965" algn="l"/>
                <a:tab pos="355600" algn="l"/>
              </a:tabLst>
            </a:pPr>
            <a:endParaRPr lang="en-US" sz="2800" spc="-5" dirty="0">
              <a:latin typeface="+mj-lt"/>
              <a:cs typeface="Times New Roman"/>
            </a:endParaRPr>
          </a:p>
          <a:p>
            <a:pPr marL="12700" marR="5080">
              <a:lnSpc>
                <a:spcPct val="99700"/>
              </a:lnSpc>
              <a:buClr>
                <a:srgbClr val="18453B"/>
              </a:buClr>
              <a:tabLst>
                <a:tab pos="354965" algn="l"/>
                <a:tab pos="355600" algn="l"/>
              </a:tabLst>
            </a:pPr>
            <a:endParaRPr sz="2800" dirty="0">
              <a:latin typeface="+mj-lt"/>
              <a:cs typeface="Times New Roman"/>
            </a:endParaRPr>
          </a:p>
        </p:txBody>
      </p:sp>
    </p:spTree>
    <p:extLst>
      <p:ext uri="{BB962C8B-B14F-4D97-AF65-F5344CB8AC3E}">
        <p14:creationId xmlns:p14="http://schemas.microsoft.com/office/powerpoint/2010/main" val="432456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52DA3C-A7D3-EE41-A590-7F79E61D5EAC}"/>
              </a:ext>
            </a:extLst>
          </p:cNvPr>
          <p:cNvSpPr txBox="1"/>
          <p:nvPr/>
        </p:nvSpPr>
        <p:spPr>
          <a:xfrm>
            <a:off x="723900" y="1828800"/>
            <a:ext cx="7696200" cy="2677656"/>
          </a:xfrm>
          <a:prstGeom prst="rect">
            <a:avLst/>
          </a:prstGeom>
          <a:noFill/>
        </p:spPr>
        <p:txBody>
          <a:bodyPr wrap="square" rtlCol="0">
            <a:spAutoFit/>
          </a:bodyPr>
          <a:lstStyle/>
          <a:p>
            <a:pPr algn="ctr"/>
            <a:r>
              <a:rPr lang="en-US" sz="2800" b="1" u="sng" dirty="0"/>
              <a:t>Questions or Comments?</a:t>
            </a:r>
          </a:p>
          <a:p>
            <a:pPr algn="ctr"/>
            <a:endParaRPr lang="en-US" sz="2800" dirty="0"/>
          </a:p>
          <a:p>
            <a:pPr algn="ctr"/>
            <a:r>
              <a:rPr lang="en-US" sz="2800" dirty="0" err="1"/>
              <a:t>largent@msu.edu</a:t>
            </a:r>
            <a:endParaRPr lang="en-US" sz="2800" dirty="0"/>
          </a:p>
          <a:p>
            <a:pPr algn="ctr"/>
            <a:endParaRPr lang="en-US" sz="2800" dirty="0"/>
          </a:p>
          <a:p>
            <a:pPr algn="ctr"/>
            <a:r>
              <a:rPr lang="en-US" sz="2800" dirty="0" err="1"/>
              <a:t>undergrad.msu.edu</a:t>
            </a:r>
            <a:endParaRPr lang="en-US" sz="2800" dirty="0"/>
          </a:p>
          <a:p>
            <a:pPr algn="ctr"/>
            <a:endParaRPr lang="en-US" sz="2800" dirty="0"/>
          </a:p>
        </p:txBody>
      </p:sp>
    </p:spTree>
    <p:extLst>
      <p:ext uri="{BB962C8B-B14F-4D97-AF65-F5344CB8AC3E}">
        <p14:creationId xmlns:p14="http://schemas.microsoft.com/office/powerpoint/2010/main" val="409485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856" y="882233"/>
            <a:ext cx="4556125" cy="487680"/>
          </a:xfrm>
          <a:prstGeom prst="rect">
            <a:avLst/>
          </a:prstGeom>
        </p:spPr>
        <p:txBody>
          <a:bodyPr vert="horz" wrap="square" lIns="0" tIns="0" rIns="0" bIns="0" rtlCol="0">
            <a:spAutoFit/>
          </a:bodyPr>
          <a:lstStyle/>
          <a:p>
            <a:pPr marL="12700">
              <a:lnSpc>
                <a:spcPct val="100000"/>
              </a:lnSpc>
            </a:pPr>
            <a:r>
              <a:rPr u="none" dirty="0">
                <a:solidFill>
                  <a:srgbClr val="064339"/>
                </a:solidFill>
                <a:latin typeface="+mj-lt"/>
              </a:rPr>
              <a:t>At </a:t>
            </a:r>
            <a:r>
              <a:rPr u="none" spc="-5" dirty="0">
                <a:solidFill>
                  <a:srgbClr val="064339"/>
                </a:solidFill>
                <a:latin typeface="+mj-lt"/>
              </a:rPr>
              <a:t>Michigan State</a:t>
            </a:r>
            <a:r>
              <a:rPr u="none" spc="-15" dirty="0">
                <a:solidFill>
                  <a:srgbClr val="064339"/>
                </a:solidFill>
                <a:latin typeface="+mj-lt"/>
              </a:rPr>
              <a:t>:</a:t>
            </a:r>
          </a:p>
        </p:txBody>
      </p:sp>
      <p:sp>
        <p:nvSpPr>
          <p:cNvPr id="3" name="object 3"/>
          <p:cNvSpPr txBox="1"/>
          <p:nvPr/>
        </p:nvSpPr>
        <p:spPr>
          <a:xfrm>
            <a:off x="451856" y="1705085"/>
            <a:ext cx="8029575" cy="3016210"/>
          </a:xfrm>
          <a:prstGeom prst="rect">
            <a:avLst/>
          </a:prstGeom>
        </p:spPr>
        <p:txBody>
          <a:bodyPr vert="horz" wrap="square" lIns="0" tIns="0" rIns="0" bIns="0" rtlCol="0">
            <a:spAutoFit/>
          </a:bodyPr>
          <a:lstStyle/>
          <a:p>
            <a:pPr marL="12700" marR="5080">
              <a:lnSpc>
                <a:spcPct val="99700"/>
              </a:lnSpc>
              <a:buClr>
                <a:srgbClr val="18453B"/>
              </a:buClr>
              <a:tabLst>
                <a:tab pos="354965" algn="l"/>
                <a:tab pos="355600" algn="l"/>
              </a:tabLst>
            </a:pPr>
            <a:r>
              <a:rPr lang="en-US" sz="2800" spc="-5" dirty="0">
                <a:latin typeface="+mj-lt"/>
                <a:cs typeface="Times New Roman"/>
              </a:rPr>
              <a:t>We believe that every student admitted to MSU has the capacity to learn, thrive, and graduate</a:t>
            </a:r>
          </a:p>
          <a:p>
            <a:pPr marL="12700" marR="5080">
              <a:lnSpc>
                <a:spcPct val="99700"/>
              </a:lnSpc>
              <a:buClr>
                <a:srgbClr val="18453B"/>
              </a:buClr>
              <a:tabLst>
                <a:tab pos="354965" algn="l"/>
                <a:tab pos="355600" algn="l"/>
              </a:tabLst>
            </a:pPr>
            <a:endParaRPr lang="en-US" sz="2800" spc="-5" dirty="0">
              <a:latin typeface="+mj-lt"/>
              <a:cs typeface="Times New Roman"/>
            </a:endParaRPr>
          </a:p>
          <a:p>
            <a:pPr marL="12700" marR="5080">
              <a:lnSpc>
                <a:spcPct val="99700"/>
              </a:lnSpc>
              <a:buClr>
                <a:srgbClr val="18453B"/>
              </a:buClr>
              <a:tabLst>
                <a:tab pos="354965" algn="l"/>
                <a:tab pos="355600" algn="l"/>
              </a:tabLst>
            </a:pPr>
            <a:r>
              <a:rPr lang="en-US" sz="2800" spc="-5" dirty="0">
                <a:latin typeface="+mj-lt"/>
                <a:cs typeface="Times New Roman"/>
              </a:rPr>
              <a:t>Our responsibility is to support students as they develop their purposes and passions and prepare them to have a positive impact on the world</a:t>
            </a:r>
          </a:p>
          <a:p>
            <a:pPr marL="355600" marR="5080" indent="-342900">
              <a:lnSpc>
                <a:spcPct val="99700"/>
              </a:lnSpc>
              <a:buClr>
                <a:srgbClr val="18453B"/>
              </a:buClr>
              <a:buFont typeface="Arial"/>
              <a:buChar char="•"/>
              <a:tabLst>
                <a:tab pos="354965" algn="l"/>
                <a:tab pos="355600" algn="l"/>
              </a:tabLst>
            </a:pPr>
            <a:endParaRPr sz="2800" dirty="0">
              <a:latin typeface="+mj-lt"/>
              <a:cs typeface="Times New Roman"/>
            </a:endParaRPr>
          </a:p>
        </p:txBody>
      </p:sp>
    </p:spTree>
    <p:extLst>
      <p:ext uri="{BB962C8B-B14F-4D97-AF65-F5344CB8AC3E}">
        <p14:creationId xmlns:p14="http://schemas.microsoft.com/office/powerpoint/2010/main" val="84027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16F946-8F9B-1C45-9710-4A08617358DE}"/>
              </a:ext>
            </a:extLst>
          </p:cNvPr>
          <p:cNvSpPr txBox="1"/>
          <p:nvPr/>
        </p:nvSpPr>
        <p:spPr>
          <a:xfrm>
            <a:off x="381000" y="962319"/>
            <a:ext cx="8077200" cy="2677656"/>
          </a:xfrm>
          <a:prstGeom prst="rect">
            <a:avLst/>
          </a:prstGeom>
          <a:noFill/>
        </p:spPr>
        <p:txBody>
          <a:bodyPr wrap="square" rtlCol="0">
            <a:spAutoFit/>
          </a:bodyPr>
          <a:lstStyle/>
          <a:p>
            <a:pPr algn="ctr"/>
            <a:r>
              <a:rPr lang="en-US" sz="2800" b="1" u="sng" dirty="0"/>
              <a:t>Responsibilities of the Office of the APUE</a:t>
            </a:r>
          </a:p>
          <a:p>
            <a:endParaRPr lang="en-US" sz="2800" dirty="0"/>
          </a:p>
          <a:p>
            <a:pPr algn="ctr"/>
            <a:r>
              <a:rPr lang="en-US" sz="2800" dirty="0"/>
              <a:t>Support and Advocate for Academic Affairs Broadly Understood Inside and Outside of the Classroom</a:t>
            </a:r>
          </a:p>
          <a:p>
            <a:pPr algn="ctr"/>
            <a:endParaRPr lang="en-US" sz="2800" dirty="0"/>
          </a:p>
          <a:p>
            <a:endParaRPr lang="en-US" sz="2800" dirty="0"/>
          </a:p>
        </p:txBody>
      </p:sp>
    </p:spTree>
    <p:extLst>
      <p:ext uri="{BB962C8B-B14F-4D97-AF65-F5344CB8AC3E}">
        <p14:creationId xmlns:p14="http://schemas.microsoft.com/office/powerpoint/2010/main" val="332756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16F946-8F9B-1C45-9710-4A08617358DE}"/>
              </a:ext>
            </a:extLst>
          </p:cNvPr>
          <p:cNvSpPr txBox="1"/>
          <p:nvPr/>
        </p:nvSpPr>
        <p:spPr>
          <a:xfrm>
            <a:off x="381000" y="962319"/>
            <a:ext cx="8077200" cy="6124754"/>
          </a:xfrm>
          <a:prstGeom prst="rect">
            <a:avLst/>
          </a:prstGeom>
          <a:noFill/>
        </p:spPr>
        <p:txBody>
          <a:bodyPr wrap="square" rtlCol="0">
            <a:spAutoFit/>
          </a:bodyPr>
          <a:lstStyle/>
          <a:p>
            <a:pPr algn="ctr"/>
            <a:r>
              <a:rPr lang="en-US" sz="2800" b="1" u="sng" dirty="0"/>
              <a:t>Responsibilities of the Office of the APUE</a:t>
            </a:r>
          </a:p>
          <a:p>
            <a:endParaRPr lang="en-US" sz="2800" dirty="0"/>
          </a:p>
          <a:p>
            <a:pPr algn="ctr"/>
            <a:r>
              <a:rPr lang="en-US" sz="2800" dirty="0"/>
              <a:t>Support and Advocate for Academic Affairs Broadly Understood Inside and Outside of the Classroom</a:t>
            </a:r>
          </a:p>
          <a:p>
            <a:pPr algn="ctr"/>
            <a:endParaRPr lang="en-US" sz="2800" dirty="0"/>
          </a:p>
          <a:p>
            <a:pPr algn="ctr"/>
            <a:r>
              <a:rPr lang="en-US" sz="2800" dirty="0"/>
              <a:t>Advising</a:t>
            </a:r>
          </a:p>
          <a:p>
            <a:pPr algn="ctr"/>
            <a:r>
              <a:rPr lang="en-US" sz="2800" dirty="0"/>
              <a:t>Undergraduate Research</a:t>
            </a:r>
          </a:p>
          <a:p>
            <a:pPr algn="ctr"/>
            <a:r>
              <a:rPr lang="en-US" sz="2800" dirty="0"/>
              <a:t>NSSC (aka The Neighborhoods)</a:t>
            </a:r>
          </a:p>
          <a:p>
            <a:pPr algn="ctr"/>
            <a:r>
              <a:rPr lang="en-US" sz="2800" dirty="0"/>
              <a:t>College Prep and Federal College Access Programs</a:t>
            </a:r>
          </a:p>
          <a:p>
            <a:pPr algn="ctr"/>
            <a:r>
              <a:rPr lang="en-US" sz="2800" dirty="0"/>
              <a:t>New Student Orientation</a:t>
            </a:r>
          </a:p>
          <a:p>
            <a:pPr algn="ctr"/>
            <a:r>
              <a:rPr lang="en-US" sz="2800" dirty="0"/>
              <a:t>Integrative Studies</a:t>
            </a:r>
          </a:p>
          <a:p>
            <a:pPr algn="ctr"/>
            <a:r>
              <a:rPr lang="en-US" sz="2800" dirty="0"/>
              <a:t>Learning Analytics</a:t>
            </a:r>
            <a:r>
              <a:rPr lang="en-US" dirty="0"/>
              <a:t> </a:t>
            </a:r>
            <a:endParaRPr lang="en-US" sz="2800" dirty="0"/>
          </a:p>
          <a:p>
            <a:pPr algn="ctr"/>
            <a:endParaRPr lang="en-US" sz="2800" dirty="0"/>
          </a:p>
          <a:p>
            <a:endParaRPr lang="en-US" sz="2800" dirty="0"/>
          </a:p>
        </p:txBody>
      </p:sp>
    </p:spTree>
    <p:extLst>
      <p:ext uri="{BB962C8B-B14F-4D97-AF65-F5344CB8AC3E}">
        <p14:creationId xmlns:p14="http://schemas.microsoft.com/office/powerpoint/2010/main" val="178490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060400"/>
            <a:ext cx="7696200" cy="4547072"/>
          </a:xfrm>
          <a:prstGeom prst="rect">
            <a:avLst/>
          </a:prstGeom>
        </p:spPr>
      </p:pic>
    </p:spTree>
    <p:extLst>
      <p:ext uri="{BB962C8B-B14F-4D97-AF65-F5344CB8AC3E}">
        <p14:creationId xmlns:p14="http://schemas.microsoft.com/office/powerpoint/2010/main" val="296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3004DB-A68C-6B4D-BB3A-2DB1EE919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9517"/>
            <a:ext cx="9144000" cy="2278966"/>
          </a:xfrm>
          <a:prstGeom prst="rect">
            <a:avLst/>
          </a:prstGeom>
        </p:spPr>
      </p:pic>
      <p:pic>
        <p:nvPicPr>
          <p:cNvPr id="8" name="Picture 7">
            <a:extLst>
              <a:ext uri="{FF2B5EF4-FFF2-40B4-BE49-F238E27FC236}">
                <a16:creationId xmlns:a16="http://schemas.microsoft.com/office/drawing/2014/main" id="{B9488834-09EB-1741-8B66-2F71A201133E}"/>
              </a:ext>
            </a:extLst>
          </p:cNvPr>
          <p:cNvPicPr>
            <a:picLocks noChangeAspect="1"/>
          </p:cNvPicPr>
          <p:nvPr/>
        </p:nvPicPr>
        <p:blipFill>
          <a:blip r:embed="rId4"/>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F7AAD980-2B3E-9748-AABF-614C88D80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5715000"/>
            <a:ext cx="2324100" cy="4200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0DCA2F-AE2E-CE4E-AA82-642A94564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635"/>
            <a:ext cx="9144000" cy="3962730"/>
          </a:xfrm>
          <a:prstGeom prst="rect">
            <a:avLst/>
          </a:prstGeom>
        </p:spPr>
      </p:pic>
      <p:pic>
        <p:nvPicPr>
          <p:cNvPr id="5" name="Picture 4">
            <a:extLst>
              <a:ext uri="{FF2B5EF4-FFF2-40B4-BE49-F238E27FC236}">
                <a16:creationId xmlns:a16="http://schemas.microsoft.com/office/drawing/2014/main" id="{0D76E5C4-3F95-9948-9BE3-F6B95CF38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5715000"/>
            <a:ext cx="2324100" cy="420018"/>
          </a:xfrm>
          <a:prstGeom prst="rect">
            <a:avLst/>
          </a:prstGeom>
        </p:spPr>
      </p:pic>
    </p:spTree>
    <p:extLst>
      <p:ext uri="{BB962C8B-B14F-4D97-AF65-F5344CB8AC3E}">
        <p14:creationId xmlns:p14="http://schemas.microsoft.com/office/powerpoint/2010/main" val="216099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3B3BE1-57D4-ED45-956E-6EA061936AD1}"/>
              </a:ext>
            </a:extLst>
          </p:cNvPr>
          <p:cNvPicPr>
            <a:picLocks noChangeAspect="1"/>
          </p:cNvPicPr>
          <p:nvPr/>
        </p:nvPicPr>
        <p:blipFill rotWithShape="1">
          <a:blip r:embed="rId3">
            <a:extLst>
              <a:ext uri="{28A0092B-C50C-407E-A947-70E740481C1C}">
                <a14:useLocalDpi xmlns:a14="http://schemas.microsoft.com/office/drawing/2010/main" val="0"/>
              </a:ext>
            </a:extLst>
          </a:blip>
          <a:srcRect r="38333" b="52096"/>
          <a:stretch/>
        </p:blipFill>
        <p:spPr>
          <a:xfrm>
            <a:off x="304800" y="1981200"/>
            <a:ext cx="7003026" cy="2933700"/>
          </a:xfrm>
          <a:prstGeom prst="rect">
            <a:avLst/>
          </a:prstGeom>
        </p:spPr>
      </p:pic>
      <p:sp>
        <p:nvSpPr>
          <p:cNvPr id="5" name="TextBox 4">
            <a:extLst>
              <a:ext uri="{FF2B5EF4-FFF2-40B4-BE49-F238E27FC236}">
                <a16:creationId xmlns:a16="http://schemas.microsoft.com/office/drawing/2014/main" id="{2F7C8264-2D9C-414C-B54E-12952C45FBA6}"/>
              </a:ext>
            </a:extLst>
          </p:cNvPr>
          <p:cNvSpPr txBox="1"/>
          <p:nvPr/>
        </p:nvSpPr>
        <p:spPr>
          <a:xfrm>
            <a:off x="0" y="1066800"/>
            <a:ext cx="9144000" cy="523220"/>
          </a:xfrm>
          <a:prstGeom prst="rect">
            <a:avLst/>
          </a:prstGeom>
          <a:noFill/>
        </p:spPr>
        <p:txBody>
          <a:bodyPr wrap="square" rtlCol="0">
            <a:spAutoFit/>
          </a:bodyPr>
          <a:lstStyle/>
          <a:p>
            <a:pPr algn="ctr"/>
            <a:r>
              <a:rPr lang="en-US" sz="2800" b="1" dirty="0"/>
              <a:t>MSU’s Tuition, 2019-20</a:t>
            </a:r>
          </a:p>
        </p:txBody>
      </p:sp>
    </p:spTree>
    <p:extLst>
      <p:ext uri="{BB962C8B-B14F-4D97-AF65-F5344CB8AC3E}">
        <p14:creationId xmlns:p14="http://schemas.microsoft.com/office/powerpoint/2010/main" val="3041415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TotalTime>
  <Words>506</Words>
  <Application>Microsoft Macintosh PowerPoint</Application>
  <PresentationFormat>On-screen Show (4:3)</PresentationFormat>
  <Paragraphs>93</Paragraphs>
  <Slides>20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Office of the Associate Provost for  Undergraduate Education</vt:lpstr>
      <vt:lpstr>At Michigan State:</vt:lpstr>
      <vt:lpstr>At Michigan 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 Michigan State:</vt:lpstr>
      <vt:lpstr>At Michigan State:</vt:lpstr>
      <vt:lpstr>At Michigan 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Undergraduate Experience at MSU</dc:title>
  <cp:lastModifiedBy>Largent, Mark</cp:lastModifiedBy>
  <cp:revision>19</cp:revision>
  <dcterms:created xsi:type="dcterms:W3CDTF">2017-08-08T14:34:40Z</dcterms:created>
  <dcterms:modified xsi:type="dcterms:W3CDTF">2019-08-01T01:10:44Z</dcterms:modified>
</cp:coreProperties>
</file>