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9"/>
  </p:notesMasterIdLst>
  <p:sldIdLst>
    <p:sldId id="256" r:id="rId2"/>
    <p:sldId id="273" r:id="rId3"/>
    <p:sldId id="274" r:id="rId4"/>
    <p:sldId id="268" r:id="rId5"/>
    <p:sldId id="261" r:id="rId6"/>
    <p:sldId id="267" r:id="rId7"/>
    <p:sldId id="262" r:id="rId8"/>
    <p:sldId id="269" r:id="rId9"/>
    <p:sldId id="263" r:id="rId10"/>
    <p:sldId id="264" r:id="rId11"/>
    <p:sldId id="265" r:id="rId12"/>
    <p:sldId id="257" r:id="rId13"/>
    <p:sldId id="270" r:id="rId14"/>
    <p:sldId id="271" r:id="rId15"/>
    <p:sldId id="272"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62" d="100"/>
          <a:sy n="62" d="100"/>
        </p:scale>
        <p:origin x="2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2BA2E-2168-49B4-814B-13FE1210FF0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39AA11-39F1-4E35-ACB5-FAF67E040A76}">
      <dgm:prSet/>
      <dgm:spPr/>
      <dgm:t>
        <a:bodyPr/>
        <a:lstStyle/>
        <a:p>
          <a:pPr algn="ctr" rtl="0"/>
          <a:r>
            <a:rPr lang="en-US" dirty="0">
              <a:solidFill>
                <a:schemeClr val="tx1"/>
              </a:solidFill>
            </a:rPr>
            <a:t>Complaint receipt</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9142C068-824D-4ED6-A456-032D3C7709E6}" type="parTrans" cxnId="{AA3155E5-A3F4-484D-B980-9CF70E2E74E3}">
      <dgm:prSet/>
      <dgm:spPr/>
      <dgm:t>
        <a:bodyPr/>
        <a:lstStyle/>
        <a:p>
          <a:pPr algn="ctr"/>
          <a:endParaRPr lang="en-US"/>
        </a:p>
      </dgm:t>
    </dgm:pt>
    <dgm:pt modelId="{CE601655-E208-4DA8-B08F-71F283C4C118}" type="sibTrans" cxnId="{AA3155E5-A3F4-484D-B980-9CF70E2E74E3}">
      <dgm:prSet/>
      <dgm:spPr/>
      <dgm:t>
        <a:bodyPr/>
        <a:lstStyle/>
        <a:p>
          <a:pPr algn="ctr"/>
          <a:endParaRPr lang="en-US"/>
        </a:p>
      </dgm:t>
    </dgm:pt>
    <dgm:pt modelId="{5FFEB843-0C60-48FE-98B1-776C669D2A00}">
      <dgm:prSet/>
      <dgm:spPr/>
      <dgm:t>
        <a:bodyPr/>
        <a:lstStyle/>
        <a:p>
          <a:pPr algn="ctr" rtl="0"/>
          <a:r>
            <a:rPr lang="en-US" dirty="0">
              <a:solidFill>
                <a:schemeClr val="tx1"/>
              </a:solidFill>
            </a:rPr>
            <a:t>Notice to employer</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9229E452-A757-493E-B173-FFAD723CEF8F}" type="parTrans" cxnId="{2700A4A5-BBA6-4C7A-8213-BC8313B1D7D5}">
      <dgm:prSet/>
      <dgm:spPr/>
      <dgm:t>
        <a:bodyPr/>
        <a:lstStyle/>
        <a:p>
          <a:pPr algn="ctr"/>
          <a:endParaRPr lang="en-US"/>
        </a:p>
      </dgm:t>
    </dgm:pt>
    <dgm:pt modelId="{A8924A8C-8227-410B-9E8B-A52FD4DC7292}" type="sibTrans" cxnId="{2700A4A5-BBA6-4C7A-8213-BC8313B1D7D5}">
      <dgm:prSet/>
      <dgm:spPr/>
      <dgm:t>
        <a:bodyPr/>
        <a:lstStyle/>
        <a:p>
          <a:pPr algn="ctr"/>
          <a:endParaRPr lang="en-US"/>
        </a:p>
      </dgm:t>
    </dgm:pt>
    <dgm:pt modelId="{AF0BD2E7-EB4F-459B-AA44-D080E30676FF}">
      <dgm:prSet/>
      <dgm:spPr/>
      <dgm:t>
        <a:bodyPr/>
        <a:lstStyle/>
        <a:p>
          <a:pPr algn="ctr" rtl="0"/>
          <a:r>
            <a:rPr lang="en-US" dirty="0">
              <a:solidFill>
                <a:schemeClr val="tx1"/>
              </a:solidFill>
            </a:rPr>
            <a:t>Claimant contact</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4FAA22C5-1D3A-4FB2-B5FD-923B5BA8893F}" type="parTrans" cxnId="{7605D39D-B48D-4BD6-989D-21B11B303F6F}">
      <dgm:prSet/>
      <dgm:spPr/>
      <dgm:t>
        <a:bodyPr/>
        <a:lstStyle/>
        <a:p>
          <a:pPr algn="ctr"/>
          <a:endParaRPr lang="en-US"/>
        </a:p>
      </dgm:t>
    </dgm:pt>
    <dgm:pt modelId="{12580647-8CE4-4507-B0AD-48EAF5AF1C70}" type="sibTrans" cxnId="{7605D39D-B48D-4BD6-989D-21B11B303F6F}">
      <dgm:prSet/>
      <dgm:spPr/>
      <dgm:t>
        <a:bodyPr/>
        <a:lstStyle/>
        <a:p>
          <a:pPr algn="ctr"/>
          <a:endParaRPr lang="en-US"/>
        </a:p>
      </dgm:t>
    </dgm:pt>
    <dgm:pt modelId="{C8F5DA21-8BFA-4895-9711-B256499B0509}">
      <dgm:prSet/>
      <dgm:spPr/>
      <dgm:t>
        <a:bodyPr/>
        <a:lstStyle/>
        <a:p>
          <a:pPr algn="ctr" rtl="0"/>
          <a:r>
            <a:rPr lang="en-US" dirty="0">
              <a:solidFill>
                <a:schemeClr val="tx1"/>
              </a:solidFill>
            </a:rPr>
            <a:t>Meeting with Claimant</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9766122E-6B36-4E3D-8A66-6DE5BD9654D8}" type="parTrans" cxnId="{8BDB3F4D-990B-4BC1-A4A4-A69441695CA0}">
      <dgm:prSet/>
      <dgm:spPr/>
      <dgm:t>
        <a:bodyPr/>
        <a:lstStyle/>
        <a:p>
          <a:pPr algn="ctr"/>
          <a:endParaRPr lang="en-US"/>
        </a:p>
      </dgm:t>
    </dgm:pt>
    <dgm:pt modelId="{CB36713A-BEFB-45AC-AB74-0C8A64B93ABE}" type="sibTrans" cxnId="{8BDB3F4D-990B-4BC1-A4A4-A69441695CA0}">
      <dgm:prSet/>
      <dgm:spPr/>
      <dgm:t>
        <a:bodyPr/>
        <a:lstStyle/>
        <a:p>
          <a:pPr algn="ctr"/>
          <a:endParaRPr lang="en-US"/>
        </a:p>
      </dgm:t>
    </dgm:pt>
    <dgm:pt modelId="{5F5C3020-18D2-4DCD-9495-6F2481567AC6}">
      <dgm:prSet/>
      <dgm:spPr/>
      <dgm:t>
        <a:bodyPr/>
        <a:lstStyle/>
        <a:p>
          <a:pPr algn="ctr" rtl="0"/>
          <a:r>
            <a:rPr lang="en-US" dirty="0">
              <a:solidFill>
                <a:schemeClr val="tx1"/>
              </a:solidFill>
            </a:rPr>
            <a:t>Meeting with Respondent</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7728C256-CC66-4CBD-881C-9DDF1627BBB4}" type="parTrans" cxnId="{7A0716FF-C660-4941-B824-C96DB47EDFC1}">
      <dgm:prSet/>
      <dgm:spPr/>
      <dgm:t>
        <a:bodyPr/>
        <a:lstStyle/>
        <a:p>
          <a:pPr algn="ctr"/>
          <a:endParaRPr lang="en-US"/>
        </a:p>
      </dgm:t>
    </dgm:pt>
    <dgm:pt modelId="{AC071DFB-2A4A-4D47-A8A8-6BD115D66E2F}" type="sibTrans" cxnId="{7A0716FF-C660-4941-B824-C96DB47EDFC1}">
      <dgm:prSet/>
      <dgm:spPr/>
      <dgm:t>
        <a:bodyPr/>
        <a:lstStyle/>
        <a:p>
          <a:pPr algn="ctr"/>
          <a:endParaRPr lang="en-US"/>
        </a:p>
      </dgm:t>
    </dgm:pt>
    <dgm:pt modelId="{5FD7A85A-A0E0-4F3D-B299-3276FA125BE6}">
      <dgm:prSet/>
      <dgm:spPr/>
      <dgm:t>
        <a:bodyPr/>
        <a:lstStyle/>
        <a:p>
          <a:pPr algn="ctr" rtl="0"/>
          <a:r>
            <a:rPr lang="en-US" dirty="0">
              <a:solidFill>
                <a:schemeClr val="tx1"/>
              </a:solidFill>
            </a:rPr>
            <a:t>Investigation</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A70C7C6D-C645-4576-8F03-D63245D7179B}" type="parTrans" cxnId="{4AF9BE7A-39B0-4964-856C-47DA6FE9BE86}">
      <dgm:prSet/>
      <dgm:spPr/>
      <dgm:t>
        <a:bodyPr/>
        <a:lstStyle/>
        <a:p>
          <a:pPr algn="ctr"/>
          <a:endParaRPr lang="en-US"/>
        </a:p>
      </dgm:t>
    </dgm:pt>
    <dgm:pt modelId="{FC8D1CE4-865C-4355-BF7F-EDC549145A87}" type="sibTrans" cxnId="{4AF9BE7A-39B0-4964-856C-47DA6FE9BE86}">
      <dgm:prSet/>
      <dgm:spPr/>
      <dgm:t>
        <a:bodyPr/>
        <a:lstStyle/>
        <a:p>
          <a:pPr algn="ctr"/>
          <a:endParaRPr lang="en-US"/>
        </a:p>
      </dgm:t>
    </dgm:pt>
    <dgm:pt modelId="{818B57D5-E93C-426A-B2FA-008DBA727FE1}">
      <dgm:prSet/>
      <dgm:spPr/>
      <dgm:t>
        <a:bodyPr/>
        <a:lstStyle/>
        <a:p>
          <a:pPr algn="ctr" rtl="0"/>
          <a:r>
            <a:rPr lang="en-US" dirty="0">
              <a:solidFill>
                <a:schemeClr val="tx1"/>
              </a:solidFill>
            </a:rPr>
            <a:t>Investigation Report issued</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53D8D8D2-8090-415B-8D6F-F56805D8DCC5}" type="parTrans" cxnId="{9E562D8B-8368-42E1-BB78-DC60E1F7DADB}">
      <dgm:prSet/>
      <dgm:spPr/>
      <dgm:t>
        <a:bodyPr/>
        <a:lstStyle/>
        <a:p>
          <a:pPr algn="ctr"/>
          <a:endParaRPr lang="en-US"/>
        </a:p>
      </dgm:t>
    </dgm:pt>
    <dgm:pt modelId="{2CC085AD-B45B-4B60-984F-0E5F8ECE9BE3}" type="sibTrans" cxnId="{9E562D8B-8368-42E1-BB78-DC60E1F7DADB}">
      <dgm:prSet/>
      <dgm:spPr/>
      <dgm:t>
        <a:bodyPr/>
        <a:lstStyle/>
        <a:p>
          <a:pPr algn="ctr"/>
          <a:endParaRPr lang="en-US"/>
        </a:p>
      </dgm:t>
    </dgm:pt>
    <dgm:pt modelId="{94FA7A88-F0CA-456E-B92F-ABEAC1A0A41C}">
      <dgm:prSet/>
      <dgm:spPr/>
      <dgm:t>
        <a:bodyPr/>
        <a:lstStyle/>
        <a:p>
          <a:pPr algn="ctr" rtl="0"/>
          <a:r>
            <a:rPr lang="en-US" dirty="0">
              <a:solidFill>
                <a:schemeClr val="tx1"/>
              </a:solidFill>
            </a:rPr>
            <a:t>Appeal to ERO</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7E1F52D3-5DF5-4BF9-BCBB-824C5EE2FB6B}" type="parTrans" cxnId="{30BEB0F9-289F-4FCA-9E50-78912E09DC3A}">
      <dgm:prSet/>
      <dgm:spPr/>
      <dgm:t>
        <a:bodyPr/>
        <a:lstStyle/>
        <a:p>
          <a:pPr algn="ctr"/>
          <a:endParaRPr lang="en-US"/>
        </a:p>
      </dgm:t>
    </dgm:pt>
    <dgm:pt modelId="{CE57FFB6-134F-4B99-A95B-6C32B00996E9}" type="sibTrans" cxnId="{30BEB0F9-289F-4FCA-9E50-78912E09DC3A}">
      <dgm:prSet/>
      <dgm:spPr/>
      <dgm:t>
        <a:bodyPr/>
        <a:lstStyle/>
        <a:p>
          <a:pPr algn="ctr"/>
          <a:endParaRPr lang="en-US"/>
        </a:p>
      </dgm:t>
    </dgm:pt>
    <dgm:pt modelId="{E0ACAA15-9D42-468F-9513-F5B054E83CF4}">
      <dgm:prSet/>
      <dgm:spPr/>
      <dgm:t>
        <a:bodyPr/>
        <a:lstStyle/>
        <a:p>
          <a:pPr algn="ctr" rtl="0"/>
          <a:r>
            <a:rPr lang="en-US" dirty="0">
              <a:solidFill>
                <a:schemeClr val="tx1"/>
              </a:solidFill>
            </a:rPr>
            <a:t>(Hearing)</a:t>
          </a:r>
        </a:p>
      </dgm:t>
      <dgm:extLst>
        <a:ext uri="{E40237B7-FDA0-4F09-8148-C483321AD2D9}">
          <dgm14:cNvPr xmlns:dgm14="http://schemas.microsoft.com/office/drawing/2010/diagram" id="0" name="" descr="Bullet List in order: Complaint receipt, Notice to employer, Claimant contact, Meeting with Claimant, Meeting with Respondent, Investigation, (Hearing), Investigation Report issued, Appeal to ERO&#10;"/>
        </a:ext>
      </dgm:extLst>
    </dgm:pt>
    <dgm:pt modelId="{7DA912C4-6188-4FB1-9386-2E985951B642}" type="parTrans" cxnId="{7220F653-6F95-4A26-ADD5-3C108101CEB5}">
      <dgm:prSet/>
      <dgm:spPr/>
      <dgm:t>
        <a:bodyPr/>
        <a:lstStyle/>
        <a:p>
          <a:endParaRPr lang="en-US"/>
        </a:p>
      </dgm:t>
    </dgm:pt>
    <dgm:pt modelId="{2178E4B6-34F1-443B-90C0-B822C494AFC4}" type="sibTrans" cxnId="{7220F653-6F95-4A26-ADD5-3C108101CEB5}">
      <dgm:prSet/>
      <dgm:spPr/>
      <dgm:t>
        <a:bodyPr/>
        <a:lstStyle/>
        <a:p>
          <a:endParaRPr lang="en-US"/>
        </a:p>
      </dgm:t>
    </dgm:pt>
    <dgm:pt modelId="{05C165F2-B5F3-48B6-A629-8241F0616F11}" type="pres">
      <dgm:prSet presAssocID="{2CC2BA2E-2168-49B4-814B-13FE1210FF0A}" presName="linear" presStyleCnt="0">
        <dgm:presLayoutVars>
          <dgm:animLvl val="lvl"/>
          <dgm:resizeHandles val="exact"/>
        </dgm:presLayoutVars>
      </dgm:prSet>
      <dgm:spPr/>
    </dgm:pt>
    <dgm:pt modelId="{7F4C5C64-648C-4FA2-90A9-492B1586C972}" type="pres">
      <dgm:prSet presAssocID="{6B39AA11-39F1-4E35-ACB5-FAF67E040A76}" presName="parentText" presStyleLbl="node1" presStyleIdx="0" presStyleCnt="9">
        <dgm:presLayoutVars>
          <dgm:chMax val="0"/>
          <dgm:bulletEnabled val="1"/>
        </dgm:presLayoutVars>
      </dgm:prSet>
      <dgm:spPr/>
    </dgm:pt>
    <dgm:pt modelId="{57CE8798-2C47-46DF-B998-6188D6FAE3AD}" type="pres">
      <dgm:prSet presAssocID="{CE601655-E208-4DA8-B08F-71F283C4C118}" presName="spacer" presStyleCnt="0"/>
      <dgm:spPr/>
    </dgm:pt>
    <dgm:pt modelId="{BD88056D-2C9D-4CC6-8802-E16EEC9E5723}" type="pres">
      <dgm:prSet presAssocID="{5FFEB843-0C60-48FE-98B1-776C669D2A00}" presName="parentText" presStyleLbl="node1" presStyleIdx="1" presStyleCnt="9">
        <dgm:presLayoutVars>
          <dgm:chMax val="0"/>
          <dgm:bulletEnabled val="1"/>
        </dgm:presLayoutVars>
      </dgm:prSet>
      <dgm:spPr/>
    </dgm:pt>
    <dgm:pt modelId="{8D4DDD0B-768D-4115-AE2F-13C90F114D1E}" type="pres">
      <dgm:prSet presAssocID="{A8924A8C-8227-410B-9E8B-A52FD4DC7292}" presName="spacer" presStyleCnt="0"/>
      <dgm:spPr/>
    </dgm:pt>
    <dgm:pt modelId="{0BFD7733-1DC1-4C02-993F-EB16E21037E8}" type="pres">
      <dgm:prSet presAssocID="{AF0BD2E7-EB4F-459B-AA44-D080E30676FF}" presName="parentText" presStyleLbl="node1" presStyleIdx="2" presStyleCnt="9">
        <dgm:presLayoutVars>
          <dgm:chMax val="0"/>
          <dgm:bulletEnabled val="1"/>
        </dgm:presLayoutVars>
      </dgm:prSet>
      <dgm:spPr/>
    </dgm:pt>
    <dgm:pt modelId="{01ECC379-6EA8-456F-AE4D-FAD7E87E1D2B}" type="pres">
      <dgm:prSet presAssocID="{12580647-8CE4-4507-B0AD-48EAF5AF1C70}" presName="spacer" presStyleCnt="0"/>
      <dgm:spPr/>
    </dgm:pt>
    <dgm:pt modelId="{F7ED8A2A-186C-476C-BAA5-2EE0EB218C20}" type="pres">
      <dgm:prSet presAssocID="{C8F5DA21-8BFA-4895-9711-B256499B0509}" presName="parentText" presStyleLbl="node1" presStyleIdx="3" presStyleCnt="9">
        <dgm:presLayoutVars>
          <dgm:chMax val="0"/>
          <dgm:bulletEnabled val="1"/>
        </dgm:presLayoutVars>
      </dgm:prSet>
      <dgm:spPr/>
    </dgm:pt>
    <dgm:pt modelId="{0A0ABF92-8ADB-4B05-A688-DEF194B3867C}" type="pres">
      <dgm:prSet presAssocID="{CB36713A-BEFB-45AC-AB74-0C8A64B93ABE}" presName="spacer" presStyleCnt="0"/>
      <dgm:spPr/>
    </dgm:pt>
    <dgm:pt modelId="{E9916DB9-F723-4D03-9048-8F55F24989B9}" type="pres">
      <dgm:prSet presAssocID="{5F5C3020-18D2-4DCD-9495-6F2481567AC6}" presName="parentText" presStyleLbl="node1" presStyleIdx="4" presStyleCnt="9">
        <dgm:presLayoutVars>
          <dgm:chMax val="0"/>
          <dgm:bulletEnabled val="1"/>
        </dgm:presLayoutVars>
      </dgm:prSet>
      <dgm:spPr/>
    </dgm:pt>
    <dgm:pt modelId="{B4191EBF-AC5E-4FA6-A1BA-DE2ABCE16C91}" type="pres">
      <dgm:prSet presAssocID="{AC071DFB-2A4A-4D47-A8A8-6BD115D66E2F}" presName="spacer" presStyleCnt="0"/>
      <dgm:spPr/>
    </dgm:pt>
    <dgm:pt modelId="{F32662C6-F37C-43FB-9DF7-03DE1BE57736}" type="pres">
      <dgm:prSet presAssocID="{5FD7A85A-A0E0-4F3D-B299-3276FA125BE6}" presName="parentText" presStyleLbl="node1" presStyleIdx="5" presStyleCnt="9">
        <dgm:presLayoutVars>
          <dgm:chMax val="0"/>
          <dgm:bulletEnabled val="1"/>
        </dgm:presLayoutVars>
      </dgm:prSet>
      <dgm:spPr/>
    </dgm:pt>
    <dgm:pt modelId="{93EFDACA-4704-4374-A74C-C6EE01627BE6}" type="pres">
      <dgm:prSet presAssocID="{FC8D1CE4-865C-4355-BF7F-EDC549145A87}" presName="spacer" presStyleCnt="0"/>
      <dgm:spPr/>
    </dgm:pt>
    <dgm:pt modelId="{6E16590B-8265-4AB7-8D02-B90A33CE8C1A}" type="pres">
      <dgm:prSet presAssocID="{E0ACAA15-9D42-468F-9513-F5B054E83CF4}" presName="parentText" presStyleLbl="node1" presStyleIdx="6" presStyleCnt="9">
        <dgm:presLayoutVars>
          <dgm:chMax val="0"/>
          <dgm:bulletEnabled val="1"/>
        </dgm:presLayoutVars>
      </dgm:prSet>
      <dgm:spPr/>
    </dgm:pt>
    <dgm:pt modelId="{E412982D-B5E7-40B6-A9A0-059CB5BECE01}" type="pres">
      <dgm:prSet presAssocID="{2178E4B6-34F1-443B-90C0-B822C494AFC4}" presName="spacer" presStyleCnt="0"/>
      <dgm:spPr/>
    </dgm:pt>
    <dgm:pt modelId="{005358E2-03BF-490B-9E68-C02E228C7990}" type="pres">
      <dgm:prSet presAssocID="{818B57D5-E93C-426A-B2FA-008DBA727FE1}" presName="parentText" presStyleLbl="node1" presStyleIdx="7" presStyleCnt="9">
        <dgm:presLayoutVars>
          <dgm:chMax val="0"/>
          <dgm:bulletEnabled val="1"/>
        </dgm:presLayoutVars>
      </dgm:prSet>
      <dgm:spPr/>
    </dgm:pt>
    <dgm:pt modelId="{3754E19E-C840-49F9-BB51-872917D96A12}" type="pres">
      <dgm:prSet presAssocID="{2CC085AD-B45B-4B60-984F-0E5F8ECE9BE3}" presName="spacer" presStyleCnt="0"/>
      <dgm:spPr/>
    </dgm:pt>
    <dgm:pt modelId="{57FC6C7B-0141-4402-B689-12CD91392488}" type="pres">
      <dgm:prSet presAssocID="{94FA7A88-F0CA-456E-B92F-ABEAC1A0A41C}" presName="parentText" presStyleLbl="node1" presStyleIdx="8" presStyleCnt="9">
        <dgm:presLayoutVars>
          <dgm:chMax val="0"/>
          <dgm:bulletEnabled val="1"/>
        </dgm:presLayoutVars>
      </dgm:prSet>
      <dgm:spPr/>
    </dgm:pt>
  </dgm:ptLst>
  <dgm:cxnLst>
    <dgm:cxn modelId="{F63BC730-5F2F-469F-AB87-C3B53165A902}" type="presOf" srcId="{5FD7A85A-A0E0-4F3D-B299-3276FA125BE6}" destId="{F32662C6-F37C-43FB-9DF7-03DE1BE57736}" srcOrd="0" destOrd="0" presId="urn:microsoft.com/office/officeart/2005/8/layout/vList2"/>
    <dgm:cxn modelId="{8BDB3F4D-990B-4BC1-A4A4-A69441695CA0}" srcId="{2CC2BA2E-2168-49B4-814B-13FE1210FF0A}" destId="{C8F5DA21-8BFA-4895-9711-B256499B0509}" srcOrd="3" destOrd="0" parTransId="{9766122E-6B36-4E3D-8A66-6DE5BD9654D8}" sibTransId="{CB36713A-BEFB-45AC-AB74-0C8A64B93ABE}"/>
    <dgm:cxn modelId="{252FD173-CCEC-4E3F-A8B1-F7D7681DAA49}" type="presOf" srcId="{94FA7A88-F0CA-456E-B92F-ABEAC1A0A41C}" destId="{57FC6C7B-0141-4402-B689-12CD91392488}" srcOrd="0" destOrd="0" presId="urn:microsoft.com/office/officeart/2005/8/layout/vList2"/>
    <dgm:cxn modelId="{7220F653-6F95-4A26-ADD5-3C108101CEB5}" srcId="{2CC2BA2E-2168-49B4-814B-13FE1210FF0A}" destId="{E0ACAA15-9D42-468F-9513-F5B054E83CF4}" srcOrd="6" destOrd="0" parTransId="{7DA912C4-6188-4FB1-9386-2E985951B642}" sibTransId="{2178E4B6-34F1-443B-90C0-B822C494AFC4}"/>
    <dgm:cxn modelId="{AF28B456-033B-4B76-B02C-A01D00FB7E7A}" type="presOf" srcId="{C8F5DA21-8BFA-4895-9711-B256499B0509}" destId="{F7ED8A2A-186C-476C-BAA5-2EE0EB218C20}" srcOrd="0" destOrd="0" presId="urn:microsoft.com/office/officeart/2005/8/layout/vList2"/>
    <dgm:cxn modelId="{4AF9BE7A-39B0-4964-856C-47DA6FE9BE86}" srcId="{2CC2BA2E-2168-49B4-814B-13FE1210FF0A}" destId="{5FD7A85A-A0E0-4F3D-B299-3276FA125BE6}" srcOrd="5" destOrd="0" parTransId="{A70C7C6D-C645-4576-8F03-D63245D7179B}" sibTransId="{FC8D1CE4-865C-4355-BF7F-EDC549145A87}"/>
    <dgm:cxn modelId="{620E9D7F-3270-4A04-A9D8-28936FA21B77}" type="presOf" srcId="{AF0BD2E7-EB4F-459B-AA44-D080E30676FF}" destId="{0BFD7733-1DC1-4C02-993F-EB16E21037E8}" srcOrd="0" destOrd="0" presId="urn:microsoft.com/office/officeart/2005/8/layout/vList2"/>
    <dgm:cxn modelId="{5AF89A83-65DE-42A0-8A34-F04AC49A56BB}" type="presOf" srcId="{5FFEB843-0C60-48FE-98B1-776C669D2A00}" destId="{BD88056D-2C9D-4CC6-8802-E16EEC9E5723}" srcOrd="0" destOrd="0" presId="urn:microsoft.com/office/officeart/2005/8/layout/vList2"/>
    <dgm:cxn modelId="{9E562D8B-8368-42E1-BB78-DC60E1F7DADB}" srcId="{2CC2BA2E-2168-49B4-814B-13FE1210FF0A}" destId="{818B57D5-E93C-426A-B2FA-008DBA727FE1}" srcOrd="7" destOrd="0" parTransId="{53D8D8D2-8090-415B-8D6F-F56805D8DCC5}" sibTransId="{2CC085AD-B45B-4B60-984F-0E5F8ECE9BE3}"/>
    <dgm:cxn modelId="{B200EC8B-3141-4801-B267-116A3E555FB0}" type="presOf" srcId="{818B57D5-E93C-426A-B2FA-008DBA727FE1}" destId="{005358E2-03BF-490B-9E68-C02E228C7990}" srcOrd="0" destOrd="0" presId="urn:microsoft.com/office/officeart/2005/8/layout/vList2"/>
    <dgm:cxn modelId="{C409669D-C71E-4328-AA2E-58EBB5C6A10F}" type="presOf" srcId="{E0ACAA15-9D42-468F-9513-F5B054E83CF4}" destId="{6E16590B-8265-4AB7-8D02-B90A33CE8C1A}" srcOrd="0" destOrd="0" presId="urn:microsoft.com/office/officeart/2005/8/layout/vList2"/>
    <dgm:cxn modelId="{7605D39D-B48D-4BD6-989D-21B11B303F6F}" srcId="{2CC2BA2E-2168-49B4-814B-13FE1210FF0A}" destId="{AF0BD2E7-EB4F-459B-AA44-D080E30676FF}" srcOrd="2" destOrd="0" parTransId="{4FAA22C5-1D3A-4FB2-B5FD-923B5BA8893F}" sibTransId="{12580647-8CE4-4507-B0AD-48EAF5AF1C70}"/>
    <dgm:cxn modelId="{2700A4A5-BBA6-4C7A-8213-BC8313B1D7D5}" srcId="{2CC2BA2E-2168-49B4-814B-13FE1210FF0A}" destId="{5FFEB843-0C60-48FE-98B1-776C669D2A00}" srcOrd="1" destOrd="0" parTransId="{9229E452-A757-493E-B173-FFAD723CEF8F}" sibTransId="{A8924A8C-8227-410B-9E8B-A52FD4DC7292}"/>
    <dgm:cxn modelId="{70D715B0-69D3-4640-B017-A894DB7D5A58}" type="presOf" srcId="{6B39AA11-39F1-4E35-ACB5-FAF67E040A76}" destId="{7F4C5C64-648C-4FA2-90A9-492B1586C972}" srcOrd="0" destOrd="0" presId="urn:microsoft.com/office/officeart/2005/8/layout/vList2"/>
    <dgm:cxn modelId="{E87490C2-7320-445A-9A4D-0D2BE70CE690}" type="presOf" srcId="{2CC2BA2E-2168-49B4-814B-13FE1210FF0A}" destId="{05C165F2-B5F3-48B6-A629-8241F0616F11}" srcOrd="0" destOrd="0" presId="urn:microsoft.com/office/officeart/2005/8/layout/vList2"/>
    <dgm:cxn modelId="{AA3155E5-A3F4-484D-B980-9CF70E2E74E3}" srcId="{2CC2BA2E-2168-49B4-814B-13FE1210FF0A}" destId="{6B39AA11-39F1-4E35-ACB5-FAF67E040A76}" srcOrd="0" destOrd="0" parTransId="{9142C068-824D-4ED6-A456-032D3C7709E6}" sibTransId="{CE601655-E208-4DA8-B08F-71F283C4C118}"/>
    <dgm:cxn modelId="{F0CF5BEA-BB04-46AC-B2C5-03B1D9156E94}" type="presOf" srcId="{5F5C3020-18D2-4DCD-9495-6F2481567AC6}" destId="{E9916DB9-F723-4D03-9048-8F55F24989B9}" srcOrd="0" destOrd="0" presId="urn:microsoft.com/office/officeart/2005/8/layout/vList2"/>
    <dgm:cxn modelId="{30BEB0F9-289F-4FCA-9E50-78912E09DC3A}" srcId="{2CC2BA2E-2168-49B4-814B-13FE1210FF0A}" destId="{94FA7A88-F0CA-456E-B92F-ABEAC1A0A41C}" srcOrd="8" destOrd="0" parTransId="{7E1F52D3-5DF5-4BF9-BCBB-824C5EE2FB6B}" sibTransId="{CE57FFB6-134F-4B99-A95B-6C32B00996E9}"/>
    <dgm:cxn modelId="{7A0716FF-C660-4941-B824-C96DB47EDFC1}" srcId="{2CC2BA2E-2168-49B4-814B-13FE1210FF0A}" destId="{5F5C3020-18D2-4DCD-9495-6F2481567AC6}" srcOrd="4" destOrd="0" parTransId="{7728C256-CC66-4CBD-881C-9DDF1627BBB4}" sibTransId="{AC071DFB-2A4A-4D47-A8A8-6BD115D66E2F}"/>
    <dgm:cxn modelId="{8C6797A8-C342-4D33-B5A9-65BDA98C0D94}" type="presParOf" srcId="{05C165F2-B5F3-48B6-A629-8241F0616F11}" destId="{7F4C5C64-648C-4FA2-90A9-492B1586C972}" srcOrd="0" destOrd="0" presId="urn:microsoft.com/office/officeart/2005/8/layout/vList2"/>
    <dgm:cxn modelId="{9F028851-4428-49C2-AE4F-C09A849FC03D}" type="presParOf" srcId="{05C165F2-B5F3-48B6-A629-8241F0616F11}" destId="{57CE8798-2C47-46DF-B998-6188D6FAE3AD}" srcOrd="1" destOrd="0" presId="urn:microsoft.com/office/officeart/2005/8/layout/vList2"/>
    <dgm:cxn modelId="{52CDAE4D-CA49-461C-9711-E428005985DA}" type="presParOf" srcId="{05C165F2-B5F3-48B6-A629-8241F0616F11}" destId="{BD88056D-2C9D-4CC6-8802-E16EEC9E5723}" srcOrd="2" destOrd="0" presId="urn:microsoft.com/office/officeart/2005/8/layout/vList2"/>
    <dgm:cxn modelId="{690EB025-8A08-42BC-B2B2-4D9B944BE690}" type="presParOf" srcId="{05C165F2-B5F3-48B6-A629-8241F0616F11}" destId="{8D4DDD0B-768D-4115-AE2F-13C90F114D1E}" srcOrd="3" destOrd="0" presId="urn:microsoft.com/office/officeart/2005/8/layout/vList2"/>
    <dgm:cxn modelId="{84377443-70F5-400E-8852-99C8C9AEA281}" type="presParOf" srcId="{05C165F2-B5F3-48B6-A629-8241F0616F11}" destId="{0BFD7733-1DC1-4C02-993F-EB16E21037E8}" srcOrd="4" destOrd="0" presId="urn:microsoft.com/office/officeart/2005/8/layout/vList2"/>
    <dgm:cxn modelId="{9932694A-05AB-44E9-A04E-12360E61B1C9}" type="presParOf" srcId="{05C165F2-B5F3-48B6-A629-8241F0616F11}" destId="{01ECC379-6EA8-456F-AE4D-FAD7E87E1D2B}" srcOrd="5" destOrd="0" presId="urn:microsoft.com/office/officeart/2005/8/layout/vList2"/>
    <dgm:cxn modelId="{AC235DA4-AB26-4526-9CD6-2D12E80B1BFE}" type="presParOf" srcId="{05C165F2-B5F3-48B6-A629-8241F0616F11}" destId="{F7ED8A2A-186C-476C-BAA5-2EE0EB218C20}" srcOrd="6" destOrd="0" presId="urn:microsoft.com/office/officeart/2005/8/layout/vList2"/>
    <dgm:cxn modelId="{6205D833-342A-4771-8552-8D4E7F472EF3}" type="presParOf" srcId="{05C165F2-B5F3-48B6-A629-8241F0616F11}" destId="{0A0ABF92-8ADB-4B05-A688-DEF194B3867C}" srcOrd="7" destOrd="0" presId="urn:microsoft.com/office/officeart/2005/8/layout/vList2"/>
    <dgm:cxn modelId="{DE788170-73BF-42ED-B63E-14318D266030}" type="presParOf" srcId="{05C165F2-B5F3-48B6-A629-8241F0616F11}" destId="{E9916DB9-F723-4D03-9048-8F55F24989B9}" srcOrd="8" destOrd="0" presId="urn:microsoft.com/office/officeart/2005/8/layout/vList2"/>
    <dgm:cxn modelId="{ACE20AF3-15BD-40B8-94D5-6E764ACCEF67}" type="presParOf" srcId="{05C165F2-B5F3-48B6-A629-8241F0616F11}" destId="{B4191EBF-AC5E-4FA6-A1BA-DE2ABCE16C91}" srcOrd="9" destOrd="0" presId="urn:microsoft.com/office/officeart/2005/8/layout/vList2"/>
    <dgm:cxn modelId="{06130838-2EE3-4673-B003-6ED1C09FED3D}" type="presParOf" srcId="{05C165F2-B5F3-48B6-A629-8241F0616F11}" destId="{F32662C6-F37C-43FB-9DF7-03DE1BE57736}" srcOrd="10" destOrd="0" presId="urn:microsoft.com/office/officeart/2005/8/layout/vList2"/>
    <dgm:cxn modelId="{17C3B478-6BA3-4E80-A749-1805AAA27FC5}" type="presParOf" srcId="{05C165F2-B5F3-48B6-A629-8241F0616F11}" destId="{93EFDACA-4704-4374-A74C-C6EE01627BE6}" srcOrd="11" destOrd="0" presId="urn:microsoft.com/office/officeart/2005/8/layout/vList2"/>
    <dgm:cxn modelId="{400ABA2E-4C5A-4CE4-953A-949CB9449CCE}" type="presParOf" srcId="{05C165F2-B5F3-48B6-A629-8241F0616F11}" destId="{6E16590B-8265-4AB7-8D02-B90A33CE8C1A}" srcOrd="12" destOrd="0" presId="urn:microsoft.com/office/officeart/2005/8/layout/vList2"/>
    <dgm:cxn modelId="{68B572CC-BD35-422E-990B-C5B85F93151D}" type="presParOf" srcId="{05C165F2-B5F3-48B6-A629-8241F0616F11}" destId="{E412982D-B5E7-40B6-A9A0-059CB5BECE01}" srcOrd="13" destOrd="0" presId="urn:microsoft.com/office/officeart/2005/8/layout/vList2"/>
    <dgm:cxn modelId="{87D8A6CA-E0D0-4703-89A3-04D96043D255}" type="presParOf" srcId="{05C165F2-B5F3-48B6-A629-8241F0616F11}" destId="{005358E2-03BF-490B-9E68-C02E228C7990}" srcOrd="14" destOrd="0" presId="urn:microsoft.com/office/officeart/2005/8/layout/vList2"/>
    <dgm:cxn modelId="{DFF9928E-C71F-453F-AAFE-012C54A688D5}" type="presParOf" srcId="{05C165F2-B5F3-48B6-A629-8241F0616F11}" destId="{3754E19E-C840-49F9-BB51-872917D96A12}" srcOrd="15" destOrd="0" presId="urn:microsoft.com/office/officeart/2005/8/layout/vList2"/>
    <dgm:cxn modelId="{D9795490-52DC-4D3A-86D9-22DB9789000C}" type="presParOf" srcId="{05C165F2-B5F3-48B6-A629-8241F0616F11}" destId="{57FC6C7B-0141-4402-B689-12CD91392488}" srcOrd="1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C5C64-648C-4FA2-90A9-492B1586C972}">
      <dsp:nvSpPr>
        <dsp:cNvPr id="0" name=""/>
        <dsp:cNvSpPr/>
      </dsp:nvSpPr>
      <dsp:spPr>
        <a:xfrm>
          <a:off x="0" y="23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Complaint receipt</a:t>
          </a:r>
        </a:p>
      </dsp:txBody>
      <dsp:txXfrm>
        <a:off x="22846" y="25201"/>
        <a:ext cx="3802478" cy="422308"/>
      </dsp:txXfrm>
    </dsp:sp>
    <dsp:sp modelId="{BD88056D-2C9D-4CC6-8802-E16EEC9E5723}">
      <dsp:nvSpPr>
        <dsp:cNvPr id="0" name=""/>
        <dsp:cNvSpPr/>
      </dsp:nvSpPr>
      <dsp:spPr>
        <a:xfrm>
          <a:off x="0" y="5279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Notice to employer</a:t>
          </a:r>
        </a:p>
      </dsp:txBody>
      <dsp:txXfrm>
        <a:off x="22846" y="550801"/>
        <a:ext cx="3802478" cy="422308"/>
      </dsp:txXfrm>
    </dsp:sp>
    <dsp:sp modelId="{0BFD7733-1DC1-4C02-993F-EB16E21037E8}">
      <dsp:nvSpPr>
        <dsp:cNvPr id="0" name=""/>
        <dsp:cNvSpPr/>
      </dsp:nvSpPr>
      <dsp:spPr>
        <a:xfrm>
          <a:off x="0" y="10535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Claimant contact</a:t>
          </a:r>
        </a:p>
      </dsp:txBody>
      <dsp:txXfrm>
        <a:off x="22846" y="1076401"/>
        <a:ext cx="3802478" cy="422308"/>
      </dsp:txXfrm>
    </dsp:sp>
    <dsp:sp modelId="{F7ED8A2A-186C-476C-BAA5-2EE0EB218C20}">
      <dsp:nvSpPr>
        <dsp:cNvPr id="0" name=""/>
        <dsp:cNvSpPr/>
      </dsp:nvSpPr>
      <dsp:spPr>
        <a:xfrm>
          <a:off x="0" y="15791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Meeting with Claimant</a:t>
          </a:r>
        </a:p>
      </dsp:txBody>
      <dsp:txXfrm>
        <a:off x="22846" y="1602001"/>
        <a:ext cx="3802478" cy="422308"/>
      </dsp:txXfrm>
    </dsp:sp>
    <dsp:sp modelId="{E9916DB9-F723-4D03-9048-8F55F24989B9}">
      <dsp:nvSpPr>
        <dsp:cNvPr id="0" name=""/>
        <dsp:cNvSpPr/>
      </dsp:nvSpPr>
      <dsp:spPr>
        <a:xfrm>
          <a:off x="0" y="21047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Meeting with Respondent</a:t>
          </a:r>
        </a:p>
      </dsp:txBody>
      <dsp:txXfrm>
        <a:off x="22846" y="2127601"/>
        <a:ext cx="3802478" cy="422308"/>
      </dsp:txXfrm>
    </dsp:sp>
    <dsp:sp modelId="{F32662C6-F37C-43FB-9DF7-03DE1BE57736}">
      <dsp:nvSpPr>
        <dsp:cNvPr id="0" name=""/>
        <dsp:cNvSpPr/>
      </dsp:nvSpPr>
      <dsp:spPr>
        <a:xfrm>
          <a:off x="0" y="26303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Investigation</a:t>
          </a:r>
        </a:p>
      </dsp:txBody>
      <dsp:txXfrm>
        <a:off x="22846" y="2653201"/>
        <a:ext cx="3802478" cy="422308"/>
      </dsp:txXfrm>
    </dsp:sp>
    <dsp:sp modelId="{6E16590B-8265-4AB7-8D02-B90A33CE8C1A}">
      <dsp:nvSpPr>
        <dsp:cNvPr id="0" name=""/>
        <dsp:cNvSpPr/>
      </dsp:nvSpPr>
      <dsp:spPr>
        <a:xfrm>
          <a:off x="0" y="31559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(Hearing)</a:t>
          </a:r>
        </a:p>
      </dsp:txBody>
      <dsp:txXfrm>
        <a:off x="22846" y="3178801"/>
        <a:ext cx="3802478" cy="422308"/>
      </dsp:txXfrm>
    </dsp:sp>
    <dsp:sp modelId="{005358E2-03BF-490B-9E68-C02E228C7990}">
      <dsp:nvSpPr>
        <dsp:cNvPr id="0" name=""/>
        <dsp:cNvSpPr/>
      </dsp:nvSpPr>
      <dsp:spPr>
        <a:xfrm>
          <a:off x="0" y="36815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Investigation Report issued</a:t>
          </a:r>
        </a:p>
      </dsp:txBody>
      <dsp:txXfrm>
        <a:off x="22846" y="3704401"/>
        <a:ext cx="3802478" cy="422308"/>
      </dsp:txXfrm>
    </dsp:sp>
    <dsp:sp modelId="{57FC6C7B-0141-4402-B689-12CD91392488}">
      <dsp:nvSpPr>
        <dsp:cNvPr id="0" name=""/>
        <dsp:cNvSpPr/>
      </dsp:nvSpPr>
      <dsp:spPr>
        <a:xfrm>
          <a:off x="0" y="4207155"/>
          <a:ext cx="3848170" cy="468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Appeal to ERO</a:t>
          </a:r>
        </a:p>
      </dsp:txBody>
      <dsp:txXfrm>
        <a:off x="22846" y="4230001"/>
        <a:ext cx="3802478" cy="4223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70D4B5-24AA-4E09-8628-CE79C56479B8}" type="datetimeFigureOut">
              <a:rPr lang="en-US" smtClean="0"/>
              <a:t>8/5/2019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AE400-3C81-4308-8A58-9929F19CB5BC}" type="slidenum">
              <a:rPr lang="en-US" smtClean="0"/>
              <a:t>‹#›</a:t>
            </a:fld>
            <a:endParaRPr lang="en-US"/>
          </a:p>
        </p:txBody>
      </p:sp>
    </p:spTree>
    <p:extLst>
      <p:ext uri="{BB962C8B-B14F-4D97-AF65-F5344CB8AC3E}">
        <p14:creationId xmlns:p14="http://schemas.microsoft.com/office/powerpoint/2010/main" val="176903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4</a:t>
            </a:fld>
            <a:endParaRPr lang="en-US"/>
          </a:p>
        </p:txBody>
      </p:sp>
    </p:spTree>
    <p:extLst>
      <p:ext uri="{BB962C8B-B14F-4D97-AF65-F5344CB8AC3E}">
        <p14:creationId xmlns:p14="http://schemas.microsoft.com/office/powerpoint/2010/main" val="2547416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Prohibits</a:t>
            </a:r>
            <a:r>
              <a:rPr lang="en-US" baseline="0" dirty="0"/>
              <a:t> sexual discrimination. Sexual assault and sexual violence are forms of sexual harassment – All are gender discrimination.</a:t>
            </a:r>
            <a:endParaRPr lang="en-US" dirty="0"/>
          </a:p>
        </p:txBody>
      </p:sp>
      <p:sp>
        <p:nvSpPr>
          <p:cNvPr id="4" name="Slide Number Placeholder 3"/>
          <p:cNvSpPr>
            <a:spLocks noGrp="1"/>
          </p:cNvSpPr>
          <p:nvPr>
            <p:ph type="sldNum" sz="quarter" idx="10"/>
          </p:nvPr>
        </p:nvSpPr>
        <p:spPr/>
        <p:txBody>
          <a:bodyPr/>
          <a:lstStyle/>
          <a:p>
            <a:pPr>
              <a:defRPr/>
            </a:pPr>
            <a:fld id="{F15BFB17-4867-46D3-A288-600E9DEAE80B}" type="slidenum">
              <a:rPr lang="en-US" smtClean="0"/>
              <a:pPr>
                <a:defRPr/>
              </a:pPr>
              <a:t>5</a:t>
            </a:fld>
            <a:endParaRPr lang="en-US" dirty="0"/>
          </a:p>
        </p:txBody>
      </p:sp>
    </p:spTree>
    <p:extLst>
      <p:ext uri="{BB962C8B-B14F-4D97-AF65-F5344CB8AC3E}">
        <p14:creationId xmlns:p14="http://schemas.microsoft.com/office/powerpoint/2010/main" val="1250101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Prohibits</a:t>
            </a:r>
            <a:r>
              <a:rPr lang="en-US" baseline="0" dirty="0"/>
              <a:t> discrimination and harassment. Higher than federal and state legal standards. Cannot discriminate based on X. Cannot harass based on Y. </a:t>
            </a:r>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6</a:t>
            </a:fld>
            <a:endParaRPr lang="en-US"/>
          </a:p>
        </p:txBody>
      </p:sp>
    </p:spTree>
    <p:extLst>
      <p:ext uri="{BB962C8B-B14F-4D97-AF65-F5344CB8AC3E}">
        <p14:creationId xmlns:p14="http://schemas.microsoft.com/office/powerpoint/2010/main" val="2421170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7</a:t>
            </a:fld>
            <a:endParaRPr lang="en-US"/>
          </a:p>
        </p:txBody>
      </p:sp>
    </p:spTree>
    <p:extLst>
      <p:ext uri="{BB962C8B-B14F-4D97-AF65-F5344CB8AC3E}">
        <p14:creationId xmlns:p14="http://schemas.microsoft.com/office/powerpoint/2010/main" val="333494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Structure of OCR</a:t>
            </a:r>
          </a:p>
        </p:txBody>
      </p:sp>
      <p:sp>
        <p:nvSpPr>
          <p:cNvPr id="4" name="Slide Number Placeholder 3"/>
          <p:cNvSpPr>
            <a:spLocks noGrp="1"/>
          </p:cNvSpPr>
          <p:nvPr>
            <p:ph type="sldNum" sz="quarter" idx="10"/>
          </p:nvPr>
        </p:nvSpPr>
        <p:spPr/>
        <p:txBody>
          <a:bodyPr/>
          <a:lstStyle/>
          <a:p>
            <a:fld id="{6AEAE400-3C81-4308-8A58-9929F19CB5BC}" type="slidenum">
              <a:rPr lang="en-US" smtClean="0"/>
              <a:t>8</a:t>
            </a:fld>
            <a:endParaRPr lang="en-US"/>
          </a:p>
        </p:txBody>
      </p:sp>
    </p:spTree>
    <p:extLst>
      <p:ext uri="{BB962C8B-B14F-4D97-AF65-F5344CB8AC3E}">
        <p14:creationId xmlns:p14="http://schemas.microsoft.com/office/powerpoint/2010/main" val="203148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Anti-Discrimination</a:t>
            </a:r>
            <a:r>
              <a:rPr lang="en-US" baseline="0" dirty="0"/>
              <a:t> – ENCOURAGE reporting. Relationship Violence – REQUIRED reporting.</a:t>
            </a:r>
            <a:endParaRPr lang="en-US" dirty="0"/>
          </a:p>
        </p:txBody>
      </p:sp>
      <p:sp>
        <p:nvSpPr>
          <p:cNvPr id="4" name="Slide Number Placeholder 3"/>
          <p:cNvSpPr>
            <a:spLocks noGrp="1"/>
          </p:cNvSpPr>
          <p:nvPr>
            <p:ph type="sldNum" sz="quarter" idx="10"/>
          </p:nvPr>
        </p:nvSpPr>
        <p:spPr/>
        <p:txBody>
          <a:bodyPr/>
          <a:lstStyle/>
          <a:p>
            <a:pPr>
              <a:defRPr/>
            </a:pPr>
            <a:fld id="{D981E045-1B17-46B3-A529-1B6864636197}" type="slidenum">
              <a:rPr lang="en-US" altLang="en-US" smtClean="0"/>
              <a:pPr>
                <a:defRPr/>
              </a:pPr>
              <a:t>11</a:t>
            </a:fld>
            <a:endParaRPr lang="en-US" altLang="en-US"/>
          </a:p>
        </p:txBody>
      </p:sp>
    </p:spTree>
    <p:extLst>
      <p:ext uri="{BB962C8B-B14F-4D97-AF65-F5344CB8AC3E}">
        <p14:creationId xmlns:p14="http://schemas.microsoft.com/office/powerpoint/2010/main" val="3216433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15</a:t>
            </a:fld>
            <a:endParaRPr lang="en-US"/>
          </a:p>
        </p:txBody>
      </p:sp>
    </p:spTree>
    <p:extLst>
      <p:ext uri="{BB962C8B-B14F-4D97-AF65-F5344CB8AC3E}">
        <p14:creationId xmlns:p14="http://schemas.microsoft.com/office/powerpoint/2010/main" val="411941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328878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52966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913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4148224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8691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3271212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1047406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227865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118085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288555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B1EEFA-78EA-4B65-983F-C87AFE75E968}" type="datetimeFigureOut">
              <a:rPr lang="en-US" smtClean="0"/>
              <a:t>8/5/2019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80084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B1EEFA-78EA-4B65-983F-C87AFE75E968}" type="datetimeFigureOut">
              <a:rPr lang="en-US" smtClean="0"/>
              <a:t>8/5/2019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30619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B1EEFA-78EA-4B65-983F-C87AFE75E968}" type="datetimeFigureOut">
              <a:rPr lang="en-US" smtClean="0"/>
              <a:t>8/5/2019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291716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1EEFA-78EA-4B65-983F-C87AFE75E968}" type="datetimeFigureOut">
              <a:rPr lang="en-US" smtClean="0"/>
              <a:t>8/5/2019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120455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1EEFA-78EA-4B65-983F-C87AFE75E968}" type="datetimeFigureOut">
              <a:rPr lang="en-US" smtClean="0"/>
              <a:t>8/5/2019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422348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B1EEFA-78EA-4B65-983F-C87AFE75E968}" type="datetimeFigureOut">
              <a:rPr lang="en-US" smtClean="0"/>
              <a:t>8/5/2019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407676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B1EEFA-78EA-4B65-983F-C87AFE75E968}" type="datetimeFigureOut">
              <a:rPr lang="en-US" smtClean="0"/>
              <a:t>8/5/2019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8CEB41-9144-44BE-9C5F-CA40BDCD60E6}" type="slidenum">
              <a:rPr lang="en-US" smtClean="0"/>
              <a:t>‹#›</a:t>
            </a:fld>
            <a:endParaRPr lang="en-US"/>
          </a:p>
        </p:txBody>
      </p:sp>
    </p:spTree>
    <p:extLst>
      <p:ext uri="{BB962C8B-B14F-4D97-AF65-F5344CB8AC3E}">
        <p14:creationId xmlns:p14="http://schemas.microsoft.com/office/powerpoint/2010/main" val="282365160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ie.ms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Office for Civil Rights and Title IX Education and Compliance</a:t>
            </a:r>
            <a:br>
              <a:rPr lang="en-US" dirty="0"/>
            </a:br>
            <a:endParaRPr lang="en-US" dirty="0"/>
          </a:p>
        </p:txBody>
      </p:sp>
      <p:sp>
        <p:nvSpPr>
          <p:cNvPr id="3" name="Subtitle 2"/>
          <p:cNvSpPr>
            <a:spLocks noGrp="1"/>
          </p:cNvSpPr>
          <p:nvPr>
            <p:ph type="subTitle" idx="1"/>
          </p:nvPr>
        </p:nvSpPr>
        <p:spPr/>
        <p:txBody>
          <a:bodyPr/>
          <a:lstStyle/>
          <a:p>
            <a:r>
              <a:rPr lang="en-US" dirty="0"/>
              <a:t>Rob Kent, Interim Associate Vice President</a:t>
            </a:r>
          </a:p>
          <a:p>
            <a:r>
              <a:rPr lang="en-US" dirty="0"/>
              <a:t>Office for Civil Rights and Title IX Education and Compliance</a:t>
            </a:r>
          </a:p>
        </p:txBody>
      </p:sp>
    </p:spTree>
    <p:extLst>
      <p:ext uri="{BB962C8B-B14F-4D97-AF65-F5344CB8AC3E}">
        <p14:creationId xmlns:p14="http://schemas.microsoft.com/office/powerpoint/2010/main" val="27350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Title IX Prevention, Outreach, and Education Department (POE)</a:t>
            </a:r>
          </a:p>
        </p:txBody>
      </p:sp>
      <p:sp>
        <p:nvSpPr>
          <p:cNvPr id="3" name="Content Placeholder 2"/>
          <p:cNvSpPr>
            <a:spLocks noGrp="1"/>
          </p:cNvSpPr>
          <p:nvPr>
            <p:ph idx="1"/>
          </p:nvPr>
        </p:nvSpPr>
        <p:spPr/>
        <p:txBody>
          <a:bodyPr/>
          <a:lstStyle/>
          <a:p>
            <a:r>
              <a:rPr lang="en-US" sz="2400" dirty="0">
                <a:solidFill>
                  <a:schemeClr val="tx1"/>
                </a:solidFill>
                <a:latin typeface="Arial" panose="020B0604020202020204" pitchFamily="34" charset="0"/>
                <a:cs typeface="Arial" panose="020B0604020202020204" pitchFamily="34" charset="0"/>
              </a:rPr>
              <a:t>New stand-alone department underneath the Office for Civil Rights</a:t>
            </a:r>
          </a:p>
          <a:p>
            <a:r>
              <a:rPr lang="en-US" sz="2400" dirty="0">
                <a:latin typeface="Arial" panose="020B0604020202020204" pitchFamily="34" charset="0"/>
                <a:cs typeface="Arial" panose="020B0604020202020204" pitchFamily="34" charset="0"/>
              </a:rPr>
              <a:t>Prevention focus areas include first year student workshops (SARV Prevention Program), second year student workshops (Bystander Network), graduate student outreach and education, male engagement, faculty/staff outreach and education, and climate response.</a:t>
            </a:r>
            <a:endParaRPr lang="en-US" sz="2400" dirty="0">
              <a:solidFill>
                <a:schemeClr val="tx1"/>
              </a:solidFill>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10</a:t>
            </a:fld>
            <a:endParaRPr lang="en-US" dirty="0"/>
          </a:p>
        </p:txBody>
      </p:sp>
    </p:spTree>
    <p:extLst>
      <p:ext uri="{BB962C8B-B14F-4D97-AF65-F5344CB8AC3E}">
        <p14:creationId xmlns:p14="http://schemas.microsoft.com/office/powerpoint/2010/main" val="4236194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529" y="838201"/>
            <a:ext cx="8793271" cy="533400"/>
          </a:xfrm>
        </p:spPr>
        <p:txBody>
          <a:bodyPr>
            <a:noAutofit/>
          </a:bodyPr>
          <a:lstStyle/>
          <a:p>
            <a:r>
              <a:rPr lang="en-US" sz="3200" b="1" dirty="0"/>
              <a:t>What are Faculty and Staff Responsibilities Under These Two Policies?</a:t>
            </a:r>
            <a:br>
              <a:rPr lang="en-US" sz="3200" b="1" dirty="0"/>
            </a:br>
            <a:endParaRPr lang="en-US" sz="3200" b="1" dirty="0"/>
          </a:p>
        </p:txBody>
      </p:sp>
      <p:sp>
        <p:nvSpPr>
          <p:cNvPr id="3" name="Content Placeholder 2"/>
          <p:cNvSpPr>
            <a:spLocks noGrp="1"/>
          </p:cNvSpPr>
          <p:nvPr>
            <p:ph idx="1"/>
          </p:nvPr>
        </p:nvSpPr>
        <p:spPr>
          <a:xfrm>
            <a:off x="1417529" y="2674414"/>
            <a:ext cx="8229600" cy="4183586"/>
          </a:xfrm>
        </p:spPr>
        <p:txBody>
          <a:bodyPr>
            <a:normAutofit/>
          </a:bodyPr>
          <a:lstStyle/>
          <a:p>
            <a:r>
              <a:rPr lang="en-US" sz="2800" dirty="0"/>
              <a:t>The University strongly encourages that possible violations of the Anti-Discrimination Policy be reported to OIE</a:t>
            </a:r>
          </a:p>
          <a:p>
            <a:r>
              <a:rPr lang="en-US" sz="2800" dirty="0"/>
              <a:t>The University requires possible violations of the RVSM Policy be reported to OIE and to the MSU Police.</a:t>
            </a:r>
          </a:p>
        </p:txBody>
      </p:sp>
    </p:spTree>
    <p:extLst>
      <p:ext uri="{BB962C8B-B14F-4D97-AF65-F5344CB8AC3E}">
        <p14:creationId xmlns:p14="http://schemas.microsoft.com/office/powerpoint/2010/main" val="874741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Reporting</a:t>
            </a:r>
          </a:p>
        </p:txBody>
      </p:sp>
      <p:sp>
        <p:nvSpPr>
          <p:cNvPr id="3" name="Content Placeholder 2"/>
          <p:cNvSpPr>
            <a:spLocks noGrp="1"/>
          </p:cNvSpPr>
          <p:nvPr>
            <p:ph idx="1"/>
          </p:nvPr>
        </p:nvSpPr>
        <p:spPr/>
        <p:txBody>
          <a:bodyPr>
            <a:normAutofit/>
          </a:bodyPr>
          <a:lstStyle/>
          <a:p>
            <a:r>
              <a:rPr lang="en-US" sz="2400" dirty="0"/>
              <a:t>All University employees with the exception of confidential resources and medical professionals providing patient care, are expected to promptly report relationship violence, stalking and sexual misconduct that they observe or learn about and that involves a member of the University community or which occurred at a University-sponsored event or on University property.</a:t>
            </a:r>
          </a:p>
        </p:txBody>
      </p:sp>
    </p:spTree>
    <p:extLst>
      <p:ext uri="{BB962C8B-B14F-4D97-AF65-F5344CB8AC3E}">
        <p14:creationId xmlns:p14="http://schemas.microsoft.com/office/powerpoint/2010/main" val="249631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Reporters</a:t>
            </a:r>
          </a:p>
        </p:txBody>
      </p:sp>
      <p:sp>
        <p:nvSpPr>
          <p:cNvPr id="3" name="Content Placeholder 2"/>
          <p:cNvSpPr>
            <a:spLocks noGrp="1"/>
          </p:cNvSpPr>
          <p:nvPr>
            <p:ph idx="1"/>
          </p:nvPr>
        </p:nvSpPr>
        <p:spPr/>
        <p:txBody>
          <a:bodyPr>
            <a:normAutofit/>
          </a:bodyPr>
          <a:lstStyle/>
          <a:p>
            <a:r>
              <a:rPr lang="en-US" sz="2800" b="1" dirty="0"/>
              <a:t>Must</a:t>
            </a:r>
            <a:r>
              <a:rPr lang="en-US" sz="2800" dirty="0"/>
              <a:t> report possible sexual misconduct, Stalking or relationship violence to OIE and the MSU Police.</a:t>
            </a:r>
          </a:p>
          <a:p>
            <a:endParaRPr lang="en-US" sz="2800" dirty="0"/>
          </a:p>
        </p:txBody>
      </p:sp>
    </p:spTree>
    <p:extLst>
      <p:ext uri="{BB962C8B-B14F-4D97-AF65-F5344CB8AC3E}">
        <p14:creationId xmlns:p14="http://schemas.microsoft.com/office/powerpoint/2010/main" val="1546466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Report Sexual Misconduct, Stalking or Relationship Violence?</a:t>
            </a:r>
          </a:p>
        </p:txBody>
      </p:sp>
      <p:sp>
        <p:nvSpPr>
          <p:cNvPr id="3" name="Content Placeholder 2"/>
          <p:cNvSpPr>
            <a:spLocks noGrp="1"/>
          </p:cNvSpPr>
          <p:nvPr>
            <p:ph idx="1"/>
          </p:nvPr>
        </p:nvSpPr>
        <p:spPr/>
        <p:txBody>
          <a:bodyPr>
            <a:normAutofit lnSpcReduction="10000"/>
          </a:bodyPr>
          <a:lstStyle/>
          <a:p>
            <a:r>
              <a:rPr lang="en-US" sz="2400" dirty="0"/>
              <a:t>Reporting can be done in the following ways:</a:t>
            </a:r>
          </a:p>
          <a:p>
            <a:endParaRPr lang="en-US" sz="2400" dirty="0"/>
          </a:p>
          <a:p>
            <a:pPr lvl="1"/>
            <a:r>
              <a:rPr lang="en-US" sz="2400" dirty="0"/>
              <a:t>Go to the OIE website – </a:t>
            </a:r>
            <a:r>
              <a:rPr lang="en-US" sz="2400" dirty="0">
                <a:hlinkClick r:id="rId2"/>
              </a:rPr>
              <a:t>www.oie.msu.edu</a:t>
            </a:r>
            <a:r>
              <a:rPr lang="en-US" sz="2400" dirty="0"/>
              <a:t> and file a public incident report online</a:t>
            </a:r>
          </a:p>
          <a:p>
            <a:pPr lvl="1"/>
            <a:r>
              <a:rPr lang="en-US" sz="2400" dirty="0"/>
              <a:t>Email OIE at oie@msu.edu</a:t>
            </a:r>
          </a:p>
          <a:p>
            <a:pPr lvl="1"/>
            <a:r>
              <a:rPr lang="en-US" sz="2400" dirty="0"/>
              <a:t>Call OIE – 517-353-3922</a:t>
            </a:r>
          </a:p>
          <a:p>
            <a:pPr lvl="1"/>
            <a:r>
              <a:rPr lang="en-US" sz="2400" dirty="0"/>
              <a:t>Go to OIE in person – Suite 4, Olds Hall</a:t>
            </a:r>
          </a:p>
          <a:p>
            <a:pPr lvl="1"/>
            <a:r>
              <a:rPr lang="en-US" sz="2400" dirty="0"/>
              <a:t>Call the MSU Police – 517-355-2221 for non-emergency matters</a:t>
            </a:r>
          </a:p>
          <a:p>
            <a:pPr lvl="1"/>
            <a:endParaRPr lang="en-US" sz="2400" dirty="0"/>
          </a:p>
        </p:txBody>
      </p:sp>
    </p:spTree>
    <p:extLst>
      <p:ext uri="{BB962C8B-B14F-4D97-AF65-F5344CB8AC3E}">
        <p14:creationId xmlns:p14="http://schemas.microsoft.com/office/powerpoint/2010/main" val="219318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OIE Investigation Process</a:t>
            </a:r>
          </a:p>
        </p:txBody>
      </p:sp>
      <p:graphicFrame>
        <p:nvGraphicFramePr>
          <p:cNvPr id="5" name="Content Placeholder 4" descr="Bullet List in order: Complaint receipt, Notice to employer, Claimant contact, Meeting with Claimant, Meeting with Respondent, Investigation, (Hearing), Investigation Report issued, Appeal to ERO"/>
          <p:cNvGraphicFramePr>
            <a:graphicFrameLocks noGrp="1"/>
          </p:cNvGraphicFramePr>
          <p:nvPr>
            <p:ph idx="1"/>
            <p:extLst>
              <p:ext uri="{D42A27DB-BD31-4B8C-83A1-F6EECF244321}">
                <p14:modId xmlns:p14="http://schemas.microsoft.com/office/powerpoint/2010/main" val="2464407560"/>
              </p:ext>
            </p:extLst>
          </p:nvPr>
        </p:nvGraphicFramePr>
        <p:xfrm>
          <a:off x="3257803" y="1433593"/>
          <a:ext cx="3848170" cy="4677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7116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Employer’s Responsibilities</a:t>
            </a:r>
          </a:p>
        </p:txBody>
      </p:sp>
      <p:sp>
        <p:nvSpPr>
          <p:cNvPr id="3" name="Content Placeholder 2"/>
          <p:cNvSpPr>
            <a:spLocks noGrp="1"/>
          </p:cNvSpPr>
          <p:nvPr>
            <p:ph idx="1"/>
          </p:nvPr>
        </p:nvSpPr>
        <p:spPr>
          <a:xfrm>
            <a:off x="677334" y="1599115"/>
            <a:ext cx="8596668" cy="4657306"/>
          </a:xfrm>
        </p:spPr>
        <p:txBody>
          <a:bodyPr>
            <a:normAutofit/>
          </a:bodyPr>
          <a:lstStyle/>
          <a:p>
            <a:pPr marL="0" indent="0">
              <a:buNone/>
            </a:pPr>
            <a:r>
              <a:rPr lang="en-US" dirty="0"/>
              <a:t>During  and Investigation</a:t>
            </a:r>
          </a:p>
          <a:p>
            <a:r>
              <a:rPr lang="en-US" dirty="0"/>
              <a:t>Decide whether interim employment actions are necessary</a:t>
            </a:r>
          </a:p>
          <a:p>
            <a:pPr lvl="1"/>
            <a:r>
              <a:rPr lang="en-US" dirty="0"/>
              <a:t>Work with Office of Employee Relations, Academic Human Resources, and/or the Office of Institutional Equity.</a:t>
            </a:r>
          </a:p>
          <a:p>
            <a:r>
              <a:rPr lang="en-US" dirty="0"/>
              <a:t>Communicate with OIE regarding interim actions. OIE will provide updates as pertinent information is found during the investigation.</a:t>
            </a:r>
          </a:p>
          <a:p>
            <a:r>
              <a:rPr lang="en-US" dirty="0"/>
              <a:t>Determine whether there are other violations of policy outside of the ADP and RVSMP that employer should take its own action on</a:t>
            </a:r>
          </a:p>
          <a:p>
            <a:pPr marL="0" indent="0">
              <a:buNone/>
            </a:pPr>
            <a:r>
              <a:rPr lang="en-US" dirty="0"/>
              <a:t>After an investigation</a:t>
            </a:r>
          </a:p>
          <a:p>
            <a:r>
              <a:rPr lang="en-US" dirty="0"/>
              <a:t>If a violation is found - Work with Office of Employee Relations, Academic Human Resources, and/or the Office of Institutional Equity to decide sanction</a:t>
            </a:r>
          </a:p>
          <a:p>
            <a:r>
              <a:rPr lang="en-US" dirty="0"/>
              <a:t>If no violation - Determine whether there are other violations of policy outside of the ADP and RVSMP that employer should take its own action on</a:t>
            </a:r>
          </a:p>
          <a:p>
            <a:endParaRPr lang="en-US" dirty="0"/>
          </a:p>
          <a:p>
            <a:endParaRPr lang="en-US" dirty="0"/>
          </a:p>
        </p:txBody>
      </p:sp>
    </p:spTree>
    <p:extLst>
      <p:ext uri="{BB962C8B-B14F-4D97-AF65-F5344CB8AC3E}">
        <p14:creationId xmlns:p14="http://schemas.microsoft.com/office/powerpoint/2010/main" val="396471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and Discussion</a:t>
            </a:r>
          </a:p>
        </p:txBody>
      </p:sp>
    </p:spTree>
    <p:extLst>
      <p:ext uri="{BB962C8B-B14F-4D97-AF65-F5344CB8AC3E}">
        <p14:creationId xmlns:p14="http://schemas.microsoft.com/office/powerpoint/2010/main" val="101407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Legal and Regulatory Environment re Civil Rights at MSU</a:t>
            </a:r>
          </a:p>
        </p:txBody>
      </p:sp>
      <p:sp>
        <p:nvSpPr>
          <p:cNvPr id="3" name="Content Placeholder 2"/>
          <p:cNvSpPr>
            <a:spLocks noGrp="1"/>
          </p:cNvSpPr>
          <p:nvPr>
            <p:ph idx="1"/>
          </p:nvPr>
        </p:nvSpPr>
        <p:spPr/>
        <p:txBody>
          <a:bodyPr/>
          <a:lstStyle/>
          <a:p>
            <a:r>
              <a:rPr lang="en-US" dirty="0"/>
              <a:t>Sex Discrimination - Title IX</a:t>
            </a:r>
          </a:p>
          <a:p>
            <a:pPr lvl="1">
              <a:buFont typeface="Arial" panose="020B0604020202020204" pitchFamily="34" charset="0"/>
              <a:buChar char="•"/>
            </a:pPr>
            <a:r>
              <a:rPr lang="en-US" dirty="0"/>
              <a:t>Investigations by OCR, FSA/</a:t>
            </a:r>
            <a:r>
              <a:rPr lang="en-US" dirty="0" err="1"/>
              <a:t>Clery</a:t>
            </a:r>
            <a:r>
              <a:rPr lang="en-US" dirty="0"/>
              <a:t>, State Legislators, Federal Legislators, and others</a:t>
            </a:r>
          </a:p>
          <a:p>
            <a:pPr lvl="1">
              <a:buFont typeface="Arial" panose="020B0604020202020204" pitchFamily="34" charset="0"/>
              <a:buChar char="•"/>
            </a:pPr>
            <a:r>
              <a:rPr lang="en-US" dirty="0"/>
              <a:t>Continuing OCR Resolution Agreement oversight</a:t>
            </a:r>
          </a:p>
          <a:p>
            <a:pPr lvl="1">
              <a:buFont typeface="Arial" panose="020B0604020202020204" pitchFamily="34" charset="0"/>
              <a:buChar char="•"/>
            </a:pPr>
            <a:r>
              <a:rPr lang="en-US" dirty="0"/>
              <a:t>New state legislative reporting requirements (“Boilerplate”)</a:t>
            </a:r>
          </a:p>
          <a:p>
            <a:pPr marL="0" indent="0">
              <a:buNone/>
            </a:pPr>
            <a:endParaRPr lang="en-US" dirty="0"/>
          </a:p>
          <a:p>
            <a:r>
              <a:rPr lang="en-US" dirty="0"/>
              <a:t>Other Discrimination</a:t>
            </a:r>
          </a:p>
          <a:p>
            <a:pPr lvl="1">
              <a:buFont typeface="Wingdings" panose="05000000000000000000" pitchFamily="2" charset="2"/>
              <a:buChar char="§"/>
            </a:pPr>
            <a:r>
              <a:rPr lang="en-US" dirty="0"/>
              <a:t>State and National dialogue re gender identity and sexual orientation</a:t>
            </a:r>
          </a:p>
          <a:p>
            <a:pPr lvl="1">
              <a:buFont typeface="Wingdings" panose="05000000000000000000" pitchFamily="2" charset="2"/>
              <a:buChar char="§"/>
            </a:pPr>
            <a:r>
              <a:rPr lang="en-US" dirty="0"/>
              <a:t>National resurgence of hate groups and targeting of universities (Spencer)</a:t>
            </a:r>
          </a:p>
          <a:p>
            <a:pPr lvl="1">
              <a:buFont typeface="Wingdings" panose="05000000000000000000" pitchFamily="2" charset="2"/>
              <a:buChar char="§"/>
            </a:pPr>
            <a:r>
              <a:rPr lang="en-US" dirty="0"/>
              <a:t>Inverse free speech movement</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endParaRPr lang="en-US" dirty="0"/>
          </a:p>
        </p:txBody>
      </p:sp>
    </p:spTree>
    <p:extLst>
      <p:ext uri="{BB962C8B-B14F-4D97-AF65-F5344CB8AC3E}">
        <p14:creationId xmlns:p14="http://schemas.microsoft.com/office/powerpoint/2010/main" val="371531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marL="0" indent="0">
              <a:buNone/>
            </a:pPr>
            <a:r>
              <a:rPr lang="en-US" sz="2800" dirty="0"/>
              <a:t>Understand:</a:t>
            </a:r>
          </a:p>
          <a:p>
            <a:pPr marL="800100" lvl="1" indent="-342900">
              <a:buFont typeface="+mj-lt"/>
              <a:buAutoNum type="arabicPeriod"/>
            </a:pPr>
            <a:r>
              <a:rPr lang="en-US" sz="2800" dirty="0"/>
              <a:t>MSU Anti-Discrimination Policy and Relationship Violence and Sexual Misconduct Policy</a:t>
            </a:r>
          </a:p>
          <a:p>
            <a:pPr marL="800100" lvl="1" indent="-342900">
              <a:buFont typeface="+mj-lt"/>
              <a:buAutoNum type="arabicPeriod"/>
            </a:pPr>
            <a:r>
              <a:rPr lang="en-US" sz="2800" dirty="0"/>
              <a:t>The MSU Office for Civil Rights</a:t>
            </a:r>
          </a:p>
          <a:p>
            <a:pPr marL="800100" lvl="1" indent="-342900">
              <a:buFont typeface="+mj-lt"/>
              <a:buAutoNum type="arabicPeriod"/>
            </a:pPr>
            <a:r>
              <a:rPr lang="en-US" sz="2800" dirty="0"/>
              <a:t>Mandatory reporting responsibilities</a:t>
            </a:r>
          </a:p>
          <a:p>
            <a:pPr marL="800100" lvl="1" indent="-342900">
              <a:buFont typeface="+mj-lt"/>
              <a:buAutoNum type="arabicPeriod"/>
            </a:pPr>
            <a:r>
              <a:rPr lang="en-US" sz="2800" dirty="0"/>
              <a:t>Employer/OIE expectations during the investigation process</a:t>
            </a:r>
          </a:p>
          <a:p>
            <a:endParaRPr lang="en-US" dirty="0"/>
          </a:p>
          <a:p>
            <a:endParaRPr lang="en-US" dirty="0"/>
          </a:p>
        </p:txBody>
      </p:sp>
    </p:spTree>
    <p:extLst>
      <p:ext uri="{BB962C8B-B14F-4D97-AF65-F5344CB8AC3E}">
        <p14:creationId xmlns:p14="http://schemas.microsoft.com/office/powerpoint/2010/main" val="385629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Office of Civil Rights and Title IX Education and Compliance is responsible for two primary University Policies:</a:t>
            </a:r>
            <a:br>
              <a:rPr lang="en-US" dirty="0"/>
            </a:br>
            <a:endParaRPr lang="en-US" dirty="0"/>
          </a:p>
        </p:txBody>
      </p:sp>
      <p:sp>
        <p:nvSpPr>
          <p:cNvPr id="3" name="Content Placeholder 2"/>
          <p:cNvSpPr>
            <a:spLocks noGrp="1"/>
          </p:cNvSpPr>
          <p:nvPr>
            <p:ph idx="1"/>
          </p:nvPr>
        </p:nvSpPr>
        <p:spPr>
          <a:xfrm>
            <a:off x="677334" y="2855934"/>
            <a:ext cx="8596668" cy="3185428"/>
          </a:xfrm>
        </p:spPr>
        <p:txBody>
          <a:bodyPr>
            <a:normAutofit/>
          </a:bodyPr>
          <a:lstStyle/>
          <a:p>
            <a:r>
              <a:rPr lang="en-US" sz="2800" dirty="0"/>
              <a:t>Relationship Violence and Sexual Misconduct Policy (RVSM)</a:t>
            </a:r>
          </a:p>
          <a:p>
            <a:r>
              <a:rPr lang="en-US" sz="2800" dirty="0"/>
              <a:t>Anti-Discrimination Policy (ADP)</a:t>
            </a:r>
          </a:p>
        </p:txBody>
      </p:sp>
    </p:spTree>
    <p:extLst>
      <p:ext uri="{BB962C8B-B14F-4D97-AF65-F5344CB8AC3E}">
        <p14:creationId xmlns:p14="http://schemas.microsoft.com/office/powerpoint/2010/main" val="160945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4402" y="2693096"/>
            <a:ext cx="8229600" cy="3055309"/>
          </a:xfrm>
        </p:spPr>
        <p:txBody>
          <a:bodyPr>
            <a:normAutofit/>
          </a:bodyPr>
          <a:lstStyle/>
          <a:p>
            <a:pPr lvl="1"/>
            <a:r>
              <a:rPr lang="en-US" sz="2400" dirty="0">
                <a:latin typeface="Gadugi" panose="020B0502040204020203" pitchFamily="34" charset="0"/>
              </a:rPr>
              <a:t>The University prohibits gender discrimination in any of its programs or activities. Sexual harassment, including sexual assault and other kinds of sexual and relationship violence, is a form of gender discrimination.</a:t>
            </a:r>
          </a:p>
          <a:p>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5</a:t>
            </a:fld>
            <a:endParaRPr lang="en-US" dirty="0"/>
          </a:p>
        </p:txBody>
      </p:sp>
      <p:sp>
        <p:nvSpPr>
          <p:cNvPr id="4" name="Title 3"/>
          <p:cNvSpPr>
            <a:spLocks noGrp="1"/>
          </p:cNvSpPr>
          <p:nvPr>
            <p:ph type="title"/>
          </p:nvPr>
        </p:nvSpPr>
        <p:spPr/>
        <p:txBody>
          <a:bodyPr/>
          <a:lstStyle/>
          <a:p>
            <a:r>
              <a:rPr lang="en-US" dirty="0"/>
              <a:t>Relationship Violence and Sexual Misconduct Policy (RVSM)</a:t>
            </a:r>
          </a:p>
        </p:txBody>
      </p:sp>
    </p:spTree>
    <p:extLst>
      <p:ext uri="{BB962C8B-B14F-4D97-AF65-F5344CB8AC3E}">
        <p14:creationId xmlns:p14="http://schemas.microsoft.com/office/powerpoint/2010/main" val="290416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Anti-Discrimination Policy (ADP)</a:t>
            </a:r>
          </a:p>
        </p:txBody>
      </p:sp>
      <p:sp>
        <p:nvSpPr>
          <p:cNvPr id="3" name="Content Placeholder 2"/>
          <p:cNvSpPr>
            <a:spLocks noGrp="1"/>
          </p:cNvSpPr>
          <p:nvPr>
            <p:ph idx="1"/>
          </p:nvPr>
        </p:nvSpPr>
        <p:spPr>
          <a:xfrm>
            <a:off x="677334" y="1402915"/>
            <a:ext cx="8596668" cy="4638447"/>
          </a:xfrm>
        </p:spPr>
        <p:txBody>
          <a:bodyPr>
            <a:noAutofit/>
          </a:bodyPr>
          <a:lstStyle/>
          <a:p>
            <a:r>
              <a:rPr lang="en-US" sz="2000" dirty="0"/>
              <a:t>Unlawful acts of discrimination or harassment are prohibited.</a:t>
            </a:r>
          </a:p>
          <a:p>
            <a:r>
              <a:rPr lang="en-US" sz="2000" dirty="0"/>
              <a:t>In addition, the University community holds itself to certain standards of conduct more stringent than those mandated by law. Thus, even if not illegal, acts are prohibited under this policy if they</a:t>
            </a:r>
            <a:r>
              <a:rPr lang="en-US" sz="2000" baseline="30000" dirty="0"/>
              <a:t> </a:t>
            </a:r>
            <a:r>
              <a:rPr lang="en-US" sz="2000" dirty="0"/>
              <a:t>:</a:t>
            </a:r>
          </a:p>
          <a:p>
            <a:r>
              <a:rPr lang="en-US" sz="2000" dirty="0"/>
              <a:t>Discriminate against any University </a:t>
            </a:r>
            <a:r>
              <a:rPr lang="en-US" dirty="0"/>
              <a:t>community</a:t>
            </a:r>
            <a:r>
              <a:rPr lang="en-US" sz="2000" dirty="0"/>
              <a:t> member(s) through inappropriate limitation of employment opportunity, access to University residential facilities, or participation in education, athletic, social, cultural, or other University activities on the basis of age, color, gender, gender identity , disability status, height, marital status, national origin, political persuasion, race, religion, sexual orientation, veteran status, or weight; or</a:t>
            </a:r>
          </a:p>
          <a:p>
            <a:r>
              <a:rPr lang="en-US" sz="2000" dirty="0"/>
              <a:t>Harass any University community member(s) on the basis of age, color, gender, gender identity, disability status, height, marital status, national origin, political persuasion, race, religion, sexual orientation, veteran status, or weight.</a:t>
            </a:r>
          </a:p>
          <a:p>
            <a:endParaRPr lang="en-US" sz="2000" dirty="0"/>
          </a:p>
        </p:txBody>
      </p:sp>
    </p:spTree>
    <p:extLst>
      <p:ext uri="{BB962C8B-B14F-4D97-AF65-F5344CB8AC3E}">
        <p14:creationId xmlns:p14="http://schemas.microsoft.com/office/powerpoint/2010/main" val="2765078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92" y="692697"/>
            <a:ext cx="9396608" cy="480233"/>
          </a:xfrm>
        </p:spPr>
        <p:txBody>
          <a:bodyPr>
            <a:normAutofit fontScale="90000"/>
          </a:bodyPr>
          <a:lstStyle/>
          <a:p>
            <a:r>
              <a:rPr lang="en-US" dirty="0"/>
              <a:t>Office for Civil Rights and Title IX Education and Compliance</a:t>
            </a:r>
          </a:p>
        </p:txBody>
      </p:sp>
      <p:sp>
        <p:nvSpPr>
          <p:cNvPr id="3" name="Content Placeholder 2"/>
          <p:cNvSpPr>
            <a:spLocks noGrp="1"/>
          </p:cNvSpPr>
          <p:nvPr>
            <p:ph idx="1"/>
          </p:nvPr>
        </p:nvSpPr>
        <p:spPr>
          <a:xfrm>
            <a:off x="551145" y="2217107"/>
            <a:ext cx="9659655" cy="3580781"/>
          </a:xfrm>
        </p:spPr>
        <p:txBody>
          <a:bodyPr>
            <a:normAutofit fontScale="92500"/>
          </a:bodyPr>
          <a:lstStyle/>
          <a:p>
            <a:pPr marL="0" indent="0">
              <a:buNone/>
            </a:pPr>
            <a:r>
              <a:rPr lang="en-US" sz="2200" dirty="0">
                <a:latin typeface="Arial" panose="020B0604020202020204" pitchFamily="34" charset="0"/>
                <a:cs typeface="Arial" panose="020B0604020202020204" pitchFamily="34" charset="0"/>
              </a:rPr>
              <a:t>The mission of our office is to: </a:t>
            </a:r>
          </a:p>
          <a:p>
            <a:r>
              <a:rPr lang="en-US" sz="2200" dirty="0">
                <a:latin typeface="Arial" panose="020B0604020202020204" pitchFamily="34" charset="0"/>
                <a:cs typeface="Arial" panose="020B0604020202020204" pitchFamily="34" charset="0"/>
              </a:rPr>
              <a:t>educate all campus community members regarding how to prevent, identify, and report discrimination, harassment, and gender-based violence; </a:t>
            </a:r>
          </a:p>
          <a:p>
            <a:r>
              <a:rPr lang="en-US" sz="2200" dirty="0">
                <a:latin typeface="Arial" panose="020B0604020202020204" pitchFamily="34" charset="0"/>
                <a:cs typeface="Arial" panose="020B0604020202020204" pitchFamily="34" charset="0"/>
              </a:rPr>
              <a:t>to monitor complaints of discrimination, harassment, and gender-based violence, conduct a fair and equitable investigation of each complaint, and use information from monitoring and investigations to inform prevention education; </a:t>
            </a:r>
          </a:p>
          <a:p>
            <a:r>
              <a:rPr lang="en-US" sz="2200" dirty="0">
                <a:latin typeface="Arial" panose="020B0604020202020204" pitchFamily="34" charset="0"/>
                <a:cs typeface="Arial" panose="020B0604020202020204" pitchFamily="34" charset="0"/>
              </a:rPr>
              <a:t>to connect those affected by discrimination, harassment, and gender-based violence with campus and community resources that will allow them to move forward.</a:t>
            </a:r>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7</a:t>
            </a:fld>
            <a:endParaRPr lang="en-US" dirty="0"/>
          </a:p>
        </p:txBody>
      </p:sp>
    </p:spTree>
    <p:extLst>
      <p:ext uri="{BB962C8B-B14F-4D97-AF65-F5344CB8AC3E}">
        <p14:creationId xmlns:p14="http://schemas.microsoft.com/office/powerpoint/2010/main" val="2751270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Units Function Under the Office for Civil Rights and Title IX Education and Compliance</a:t>
            </a:r>
          </a:p>
        </p:txBody>
      </p:sp>
      <p:sp>
        <p:nvSpPr>
          <p:cNvPr id="3" name="Content Placeholder 2"/>
          <p:cNvSpPr>
            <a:spLocks noGrp="1"/>
          </p:cNvSpPr>
          <p:nvPr>
            <p:ph idx="1"/>
          </p:nvPr>
        </p:nvSpPr>
        <p:spPr>
          <a:xfrm>
            <a:off x="501970" y="2711734"/>
            <a:ext cx="8596668" cy="3880773"/>
          </a:xfrm>
        </p:spPr>
        <p:txBody>
          <a:bodyPr>
            <a:normAutofit/>
          </a:bodyPr>
          <a:lstStyle/>
          <a:p>
            <a:r>
              <a:rPr lang="en-US" sz="3200" dirty="0"/>
              <a:t>Office of Institutional Equity (OIE)</a:t>
            </a:r>
          </a:p>
          <a:p>
            <a:r>
              <a:rPr lang="en-US" sz="3200" dirty="0"/>
              <a:t>Title IX Prevention, Outreach and Education Department (POE)</a:t>
            </a:r>
          </a:p>
        </p:txBody>
      </p:sp>
    </p:spTree>
    <p:extLst>
      <p:ext uri="{BB962C8B-B14F-4D97-AF65-F5344CB8AC3E}">
        <p14:creationId xmlns:p14="http://schemas.microsoft.com/office/powerpoint/2010/main" val="243864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493" y="836713"/>
            <a:ext cx="8774622" cy="480233"/>
          </a:xfrm>
        </p:spPr>
        <p:txBody>
          <a:bodyPr>
            <a:noAutofit/>
          </a:bodyPr>
          <a:lstStyle/>
          <a:p>
            <a:r>
              <a:rPr lang="en-US" b="1" dirty="0"/>
              <a:t>Office of Institutional Equity (OIE)</a:t>
            </a:r>
          </a:p>
        </p:txBody>
      </p:sp>
      <p:sp>
        <p:nvSpPr>
          <p:cNvPr id="3" name="Content Placeholder 2"/>
          <p:cNvSpPr>
            <a:spLocks noGrp="1"/>
          </p:cNvSpPr>
          <p:nvPr>
            <p:ph idx="1"/>
          </p:nvPr>
        </p:nvSpPr>
        <p:spPr>
          <a:xfrm>
            <a:off x="1327758" y="1941535"/>
            <a:ext cx="8766295" cy="1014608"/>
          </a:xfrm>
        </p:spPr>
        <p:txBody>
          <a:bodyPr>
            <a:noAutofit/>
          </a:bodyPr>
          <a:lstStyle/>
          <a:p>
            <a:r>
              <a:rPr lang="en-US" sz="2800" dirty="0">
                <a:latin typeface="Gadugi" panose="020B0502040204020203" pitchFamily="34" charset="0"/>
              </a:rPr>
              <a:t>Reviews concerns related to discrimination and harassment.</a:t>
            </a:r>
          </a:p>
          <a:p>
            <a:r>
              <a:rPr lang="en-US" sz="2800" dirty="0">
                <a:latin typeface="Gadugi" panose="020B0502040204020203" pitchFamily="34" charset="0"/>
              </a:rPr>
              <a:t>Administers the University’s Policy on Relationship Violence and Sexual Misconduct and the University’s Anti-Discrimination Policy.</a:t>
            </a:r>
          </a:p>
          <a:p>
            <a:r>
              <a:rPr lang="en-US" sz="2800" dirty="0">
                <a:latin typeface="Gadugi" panose="020B0502040204020203" pitchFamily="34" charset="0"/>
              </a:rPr>
              <a:t>Investigates complaints of harassment or discrimination.</a:t>
            </a:r>
          </a:p>
          <a:p>
            <a:endParaRPr lang="en-US" sz="2400" dirty="0">
              <a:latin typeface="Gadugi" panose="020B0502040204020203" pitchFamily="34" charset="0"/>
            </a:endParaRPr>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9</a:t>
            </a:fld>
            <a:endParaRPr lang="en-US" dirty="0"/>
          </a:p>
        </p:txBody>
      </p:sp>
    </p:spTree>
    <p:extLst>
      <p:ext uri="{BB962C8B-B14F-4D97-AF65-F5344CB8AC3E}">
        <p14:creationId xmlns:p14="http://schemas.microsoft.com/office/powerpoint/2010/main" val="42903471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547</TotalTime>
  <Words>903</Words>
  <Application>Microsoft Office PowerPoint</Application>
  <PresentationFormat>Widescreen</PresentationFormat>
  <Paragraphs>97</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Gadugi</vt:lpstr>
      <vt:lpstr>Trebuchet MS</vt:lpstr>
      <vt:lpstr>Wingdings</vt:lpstr>
      <vt:lpstr>Wingdings 3</vt:lpstr>
      <vt:lpstr>Facet</vt:lpstr>
      <vt:lpstr>                                Office for Civil Rights and Title IX Education and Compliance </vt:lpstr>
      <vt:lpstr>The Legal and Regulatory Environment re Civil Rights at MSU</vt:lpstr>
      <vt:lpstr>Objectives</vt:lpstr>
      <vt:lpstr>The Office of Civil Rights and Title IX Education and Compliance is responsible for two primary University Policies: </vt:lpstr>
      <vt:lpstr>Relationship Violence and Sexual Misconduct Policy (RVSM)</vt:lpstr>
      <vt:lpstr>The Anti-Discrimination Policy (ADP)</vt:lpstr>
      <vt:lpstr>Office for Civil Rights and Title IX Education and Compliance</vt:lpstr>
      <vt:lpstr>Two Units Function Under the Office for Civil Rights and Title IX Education and Compliance</vt:lpstr>
      <vt:lpstr>Office of Institutional Equity (OIE)</vt:lpstr>
      <vt:lpstr>Title IX Prevention, Outreach, and Education Department (POE)</vt:lpstr>
      <vt:lpstr>What are Faculty and Staff Responsibilities Under These Two Policies? </vt:lpstr>
      <vt:lpstr>Mandatory Reporting</vt:lpstr>
      <vt:lpstr>Mandatory Reporters</vt:lpstr>
      <vt:lpstr>How Do I Report Sexual Misconduct, Stalking or Relationship Violence?</vt:lpstr>
      <vt:lpstr>OIE Investigation Process</vt:lpstr>
      <vt:lpstr>Employer’s Responsibilities</vt:lpstr>
      <vt:lpstr>Questions and Discussion</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Schweda, Kelly</dc:creator>
  <cp:lastModifiedBy>Leverich, Cindi</cp:lastModifiedBy>
  <cp:revision>35</cp:revision>
  <dcterms:created xsi:type="dcterms:W3CDTF">2018-07-23T18:38:53Z</dcterms:created>
  <dcterms:modified xsi:type="dcterms:W3CDTF">2019-08-05T14:43:21Z</dcterms:modified>
</cp:coreProperties>
</file>