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60" r:id="rId2"/>
    <p:sldId id="264" r:id="rId3"/>
    <p:sldId id="277" r:id="rId4"/>
    <p:sldId id="289" r:id="rId5"/>
    <p:sldId id="268" r:id="rId6"/>
    <p:sldId id="269" r:id="rId7"/>
    <p:sldId id="270" r:id="rId8"/>
    <p:sldId id="323" r:id="rId9"/>
    <p:sldId id="324" r:id="rId10"/>
    <p:sldId id="325" r:id="rId11"/>
    <p:sldId id="326" r:id="rId12"/>
    <p:sldId id="327" r:id="rId13"/>
    <p:sldId id="328" r:id="rId14"/>
    <p:sldId id="332" r:id="rId15"/>
    <p:sldId id="329" r:id="rId16"/>
    <p:sldId id="330" r:id="rId17"/>
    <p:sldId id="334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F3C"/>
    <a:srgbClr val="00363F"/>
    <a:srgbClr val="6E005F"/>
    <a:srgbClr val="CC5A28"/>
    <a:srgbClr val="909AB7"/>
    <a:srgbClr val="00B098"/>
    <a:srgbClr val="F78B1E"/>
    <a:srgbClr val="FF9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7500"/>
  </p:normalViewPr>
  <p:slideViewPr>
    <p:cSldViewPr snapToGrid="0" snapToObjects="1">
      <p:cViewPr varScale="1">
        <p:scale>
          <a:sx n="58" d="100"/>
          <a:sy n="58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9" d="100"/>
          <a:sy n="159" d="100"/>
        </p:scale>
        <p:origin x="622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662599-878D-4C47-BA0A-57D15961F6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8F813-A903-CD42-9C50-5F90EA3865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C5C52-D1BB-9E4E-9C85-F40E220D2E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895C7-DEC3-804E-AE17-345E6EB46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0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FE189-889D-374A-94FF-B02AD755BCD0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58767-4A3A-F44E-BE62-465B1B000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0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38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22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0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9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7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accent2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accent2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accent2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accent2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accent2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fld id="{043725BF-43EE-40B9-A6BC-34D90098ECCA}" type="slidenum">
              <a:rPr lang="en-US" smtClean="0">
                <a:solidFill>
                  <a:schemeClr val="tx1"/>
                </a:solidFill>
              </a:rPr>
              <a:pPr eaLnBrk="1" hangingPunct="1"/>
              <a:t>15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4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OIRC funding update sign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6222-B000-46EB-8755-F3FA39C2E3C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9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MSU is proud of and building on a long history of intentional international engagement.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first international student (from Denmark) came here in 1878.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1910, the Cosmopolitan Club was founded to help connect domestic and international students and help them learn from each other.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1960, MSU helped establish the University of Nigeria, Nsukka, the first land-grant university on the African continent—a partnership that exists today, six decades later.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taking our land-grant values—to solve real-world problems—and applying it on every continent across the globe.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why is international engagement so important?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problems are local problems. 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international engagement, we’re connecting to new markets, </a:t>
            </a:r>
          </a:p>
          <a:p>
            <a:pPr marL="1085850" lvl="2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expanding our recruitment footprint, </a:t>
            </a:r>
          </a:p>
          <a:p>
            <a:pPr marL="1085850" lvl="2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we’re growing the Spartan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work at MSU is an important and critical part of MSU’s research and teaching.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$80 million in external funding for international work each year—that’s more than 10% of total external research funding annual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partnerships all across the globe—more than 325 agreements in 80 countries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campus, we have 30 internationally focused centers, units and office—from area studies to language learning to international business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international engagement reaches every corner of the world, largely focused on four broad thematic areas—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ag and food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health and nutrition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water energy and the environment, 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education and capacity-building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moved increasingly toward a data-driven approach to better understand how and where we work, and take advantage of new opportunities.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Majority of external funding is for research,</a:t>
            </a:r>
            <a:r>
              <a:rPr lang="en-US" baseline="0" dirty="0"/>
              <a:t> education, and assistance</a:t>
            </a:r>
            <a:r>
              <a:rPr lang="en-US" dirty="0"/>
              <a:t> projects in Africa—37%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Global projects</a:t>
            </a:r>
            <a:r>
              <a:rPr lang="en-US" baseline="0" dirty="0"/>
              <a:t> include countries across the world without geographic primacy.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Multi-regional projects involve two or more geographic regions.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U.S. projects are based in the U.S. but have a strong international dimension (e.g., Title VI funding)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8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Spartan students have the world as their classroom.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can choose to learn any one of 76 different languages, they can study abroad on all seven continents.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They’re from and taking classes alongside students from more than 140 countries.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Between participation in education abroad programs and our international student community, nearly half of Spartan students have an international experience by the time they graduate.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when they graduate, they join a network of more than a half-million alumni, including 50,000 international Spartan alumni—a number that continues to grow each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work has a significant impact on rankings and reputation.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helps us to recruit top students and faculty from around the world.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helps us to generate revenue and funding from international and internationally focused donors.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positions MSU as a leader on a global stage—which is critical as the world continues to get smaller and more integrated.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7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7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 philosophy: MSU is very intentional with international engagement, in line with MSU core values. We pursue ethical partnerships, diversity and inclusion.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focus on research for impact.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ISP is a catalyst for international work at MSU—we facilitate, serve as a conduit, and collaborate across campus and the globe to strengthen MSU’s international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data shows where we excel—what thematic areas, regional expertise, and our global partnerships—and we focus on the intersection of those themes, regions and relationships to build our internationalization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look at how those themes, regions and relationships relate to our various stakeholders—how our research and education is making an impact in communities around the world AND here at home.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Three pillars to how we’re operationalizing the strategy: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Innovating Global Solutions; We’re supporting faculty research to help global problems—d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eveloping and deepening sustainable, strategic international partnerships and supporting multi-disciplinary, cross-regional collaborations focused on research and scholarship.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Gotham" pitchFamily="2" charset="0"/>
              </a:rPr>
              <a:t>Creating Global Citizens: We’re developing new education pathways, next-generation education programs and curriculum models—and aligning these programs with priority strategic partnerships.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Generating Global Investment: We are a resource hub for those pursuing international funding, helping faculty navigate an increasingly complex network of funding opportunities—individual donors, private foundations, governments.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58767-4A3A-F44E-BE62-465B1B0008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2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22" y="1290132"/>
            <a:ext cx="10298243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22" y="3994266"/>
            <a:ext cx="10298243" cy="1182905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7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2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025" y="1825625"/>
            <a:ext cx="10515600" cy="43160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D9E3-35B3-6241-9FDD-97B4C00A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D3B913-6BAB-784A-92C6-9E28D6E44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318385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02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6CD0FC-FED5-7342-A65B-8E436F89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A5BAE0-2677-C641-8709-A1557E24D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162363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2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813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1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55225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5522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59143F-DD58-B742-B1F2-D3E02E9F78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14808BF-5F0E-3C43-A0FE-9A6D9698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264209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1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4B32503-6282-AB4B-A01C-BD08B6A38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0715EF-E655-504F-9490-E6B04D601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370186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31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31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E87993-3FFD-C54D-B691-347738116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A929C8E-7AEE-F244-B14D-4F2AA004E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413766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281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AFBFAD-DE14-444B-BEA9-7B2BA262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7841AD-C647-3843-B2E9-3ADE6572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</p:spTree>
    <p:extLst>
      <p:ext uri="{BB962C8B-B14F-4D97-AF65-F5344CB8AC3E}">
        <p14:creationId xmlns:p14="http://schemas.microsoft.com/office/powerpoint/2010/main" val="60782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D403E-6E12-5E4D-8B90-C98FDE31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56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555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586" y="6448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001E7-E612-6D48-B09D-47826128A0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C2463-6F34-2342-9FE4-31D5B144F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International @ MSU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DE8B5-EF68-5943-BF80-5253DEC7639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635633" y="6493643"/>
            <a:ext cx="239042" cy="2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2" r:id="rId6"/>
    <p:sldLayoutId id="2147483693" r:id="rId7"/>
    <p:sldLayoutId id="2147483694" r:id="rId8"/>
    <p:sldLayoutId id="2147483695" r:id="rId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ravelregistry.msu.edu/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irc.isp.msu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40E7-7DA4-FD40-A080-BC90B8156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22" y="2152170"/>
            <a:ext cx="10298243" cy="1071692"/>
          </a:xfrm>
        </p:spPr>
        <p:txBody>
          <a:bodyPr>
            <a:noAutofit/>
          </a:bodyPr>
          <a:lstStyle/>
          <a:p>
            <a:r>
              <a:rPr lang="en-US" sz="7200" dirty="0"/>
              <a:t>International @ MSU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C7AE6-D594-8944-B260-232CC0C40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22" y="3728642"/>
            <a:ext cx="11039177" cy="1022262"/>
          </a:xfrm>
        </p:spPr>
        <p:txBody>
          <a:bodyPr>
            <a:noAutofit/>
          </a:bodyPr>
          <a:lstStyle/>
          <a:p>
            <a:r>
              <a:rPr lang="en-US" sz="2800" b="0" dirty="0"/>
              <a:t>DeAndra Beck</a:t>
            </a:r>
          </a:p>
          <a:p>
            <a:r>
              <a:rPr lang="en-US" sz="2800" b="0" dirty="0"/>
              <a:t>Associate Dean for Research, International Studies and Programs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79A157-30D3-B24D-8FC2-8C8B93EA89E3}"/>
              </a:ext>
            </a:extLst>
          </p:cNvPr>
          <p:cNvSpPr txBox="1">
            <a:spLocks/>
          </p:cNvSpPr>
          <p:nvPr/>
        </p:nvSpPr>
        <p:spPr>
          <a:xfrm>
            <a:off x="619422" y="6108648"/>
            <a:ext cx="4661239" cy="234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3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3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3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August, 2019</a:t>
            </a:r>
          </a:p>
        </p:txBody>
      </p:sp>
    </p:spTree>
    <p:extLst>
      <p:ext uri="{BB962C8B-B14F-4D97-AF65-F5344CB8AC3E}">
        <p14:creationId xmlns:p14="http://schemas.microsoft.com/office/powerpoint/2010/main" val="13388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C7B9F6-F06C-AB4B-950D-4409BC7C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6"/>
            <a:ext cx="8807255" cy="68256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1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2F5DFF-1BA1-9447-B9FC-61A0A36C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6"/>
            <a:ext cx="8807255" cy="68256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2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14389B-5398-C540-99DD-611DDCA6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6"/>
            <a:ext cx="8807254" cy="68256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0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2F35EB-65EA-6240-900F-92600A72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8"/>
            <a:ext cx="8807254" cy="68256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8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DE189-8E6A-D64C-93C8-01FACD09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DDA2CC-C4D3-1C45-AA03-0CF11B50636E}"/>
              </a:ext>
            </a:extLst>
          </p:cNvPr>
          <p:cNvSpPr txBox="1">
            <a:spLocks/>
          </p:cNvSpPr>
          <p:nvPr/>
        </p:nvSpPr>
        <p:spPr>
          <a:xfrm>
            <a:off x="1189730" y="2154374"/>
            <a:ext cx="9334159" cy="3183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</a:t>
            </a:r>
          </a:p>
          <a:p>
            <a:pPr>
              <a:lnSpc>
                <a:spcPct val="100000"/>
              </a:lnSpc>
            </a:pPr>
            <a:r>
              <a:rPr lang="en-US" sz="6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Studies and Programs</a:t>
            </a:r>
            <a:endParaRPr lang="en-US" sz="6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751" y="265021"/>
            <a:ext cx="9335891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/>
              <a:t>International Studies and 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8" y="1042302"/>
            <a:ext cx="5304326" cy="4871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35" y="3597965"/>
            <a:ext cx="2824794" cy="2824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35" y="860237"/>
            <a:ext cx="2722771" cy="2607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3" y="2098984"/>
            <a:ext cx="2757686" cy="27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270" y="365125"/>
            <a:ext cx="9852340" cy="1325563"/>
          </a:xfrm>
        </p:spPr>
        <p:txBody>
          <a:bodyPr/>
          <a:lstStyle/>
          <a:p>
            <a:r>
              <a:rPr lang="en-US" b="1" dirty="0">
                <a:hlinkClick r:id="rId2"/>
              </a:rPr>
              <a:t>MSU Global Travel Registry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18" t="16667" r="26793" b="38406"/>
          <a:stretch/>
        </p:blipFill>
        <p:spPr>
          <a:xfrm>
            <a:off x="1690217" y="1965960"/>
            <a:ext cx="8822140" cy="360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9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297609"/>
            <a:ext cx="9889434" cy="88846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hlinkClick r:id="rId3"/>
              </a:rPr>
              <a:t>Funding for International Research – Sign Up!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392" t="12898" r="18967"/>
          <a:stretch/>
        </p:blipFill>
        <p:spPr>
          <a:xfrm>
            <a:off x="1871472" y="1162878"/>
            <a:ext cx="8449056" cy="551029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-900000">
            <a:off x="8245814" y="6067242"/>
            <a:ext cx="1566153" cy="311285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1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722" t="12321" r="24444" b="15481"/>
          <a:stretch/>
        </p:blipFill>
        <p:spPr>
          <a:xfrm>
            <a:off x="1780231" y="103855"/>
            <a:ext cx="8354702" cy="6416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1684" y="1514925"/>
            <a:ext cx="5151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https://www.isp.msu.edu/</a:t>
            </a:r>
          </a:p>
        </p:txBody>
      </p:sp>
    </p:spTree>
    <p:extLst>
      <p:ext uri="{BB962C8B-B14F-4D97-AF65-F5344CB8AC3E}">
        <p14:creationId xmlns:p14="http://schemas.microsoft.com/office/powerpoint/2010/main" val="177209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8CEF-C9FE-824E-BEEA-9FFA2165A94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48425"/>
            <a:ext cx="4114800" cy="365125"/>
          </a:xfrm>
        </p:spPr>
        <p:txBody>
          <a:bodyPr/>
          <a:lstStyle/>
          <a:p>
            <a:r>
              <a:rPr lang="en-US"/>
              <a:t>International @ MSU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1CBA2-E457-4743-91AC-2E75421B00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48425"/>
            <a:ext cx="2743200" cy="365125"/>
          </a:xfrm>
        </p:spPr>
        <p:txBody>
          <a:bodyPr/>
          <a:lstStyle/>
          <a:p>
            <a:fld id="{5FB001E7-E612-6D48-B09D-47826128A09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55A29-3CE0-8246-9C27-37675D288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E6F0D4-6AF0-D047-A5D6-13A4370D1CF2}"/>
              </a:ext>
            </a:extLst>
          </p:cNvPr>
          <p:cNvSpPr txBox="1">
            <a:spLocks/>
          </p:cNvSpPr>
          <p:nvPr/>
        </p:nvSpPr>
        <p:spPr>
          <a:xfrm>
            <a:off x="1089992" y="2100747"/>
            <a:ext cx="9730408" cy="25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6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land-grant</a:t>
            </a:r>
          </a:p>
          <a:p>
            <a:pPr>
              <a:lnSpc>
                <a:spcPct val="100000"/>
              </a:lnSpc>
            </a:pPr>
            <a:r>
              <a:rPr lang="en-US" sz="6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to </a:t>
            </a:r>
            <a:r>
              <a:rPr lang="en-US" sz="6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world-grant</a:t>
            </a:r>
          </a:p>
        </p:txBody>
      </p:sp>
    </p:spTree>
    <p:extLst>
      <p:ext uri="{BB962C8B-B14F-4D97-AF65-F5344CB8AC3E}">
        <p14:creationId xmlns:p14="http://schemas.microsoft.com/office/powerpoint/2010/main" val="5940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9343E-2816-A342-9D9A-DDAE36DE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9" y="439652"/>
            <a:ext cx="10114790" cy="5728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78DD0-D882-2641-A6FB-4F0B8D6D65C1}"/>
              </a:ext>
            </a:extLst>
          </p:cNvPr>
          <p:cNvSpPr txBox="1"/>
          <p:nvPr/>
        </p:nvSpPr>
        <p:spPr>
          <a:xfrm>
            <a:off x="4472610" y="2011679"/>
            <a:ext cx="7719392" cy="58477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~$80 million external funding per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1E5AA-A1A8-DF4D-AD5F-DADEF71F3A95}"/>
              </a:ext>
            </a:extLst>
          </p:cNvPr>
          <p:cNvSpPr txBox="1"/>
          <p:nvPr/>
        </p:nvSpPr>
        <p:spPr>
          <a:xfrm>
            <a:off x="3209039" y="2768378"/>
            <a:ext cx="8982961" cy="58477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~1,400 faculty engaged in international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F3C1B-8F0C-7643-8AFE-75ECEC37EB38}"/>
              </a:ext>
            </a:extLst>
          </p:cNvPr>
          <p:cNvSpPr txBox="1"/>
          <p:nvPr/>
        </p:nvSpPr>
        <p:spPr>
          <a:xfrm>
            <a:off x="3372433" y="3525077"/>
            <a:ext cx="8819568" cy="58477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325 partnership agreements in 80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83BB3-0C37-5F47-8EF8-F1241E776FB4}"/>
              </a:ext>
            </a:extLst>
          </p:cNvPr>
          <p:cNvSpPr txBox="1"/>
          <p:nvPr/>
        </p:nvSpPr>
        <p:spPr>
          <a:xfrm>
            <a:off x="300653" y="4281776"/>
            <a:ext cx="11891348" cy="58477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30 internationally focused centers, units and offices at MSU</a:t>
            </a:r>
          </a:p>
        </p:txBody>
      </p:sp>
    </p:spTree>
    <p:extLst>
      <p:ext uri="{BB962C8B-B14F-4D97-AF65-F5344CB8AC3E}">
        <p14:creationId xmlns:p14="http://schemas.microsoft.com/office/powerpoint/2010/main" val="4047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F92B7DB-A3B0-1D43-AFE5-DE578B89AA3B}"/>
              </a:ext>
            </a:extLst>
          </p:cNvPr>
          <p:cNvSpPr/>
          <p:nvPr/>
        </p:nvSpPr>
        <p:spPr>
          <a:xfrm>
            <a:off x="0" y="0"/>
            <a:ext cx="3064376" cy="6145306"/>
          </a:xfrm>
          <a:prstGeom prst="rect">
            <a:avLst/>
          </a:prstGeom>
          <a:solidFill>
            <a:srgbClr val="003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A12F03-4A83-A84D-8065-AD02CF83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986" y="672669"/>
            <a:ext cx="9204960" cy="51764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3ECB20-CD2C-8046-8147-339EDEE5A4B4}"/>
              </a:ext>
            </a:extLst>
          </p:cNvPr>
          <p:cNvSpPr txBox="1"/>
          <p:nvPr/>
        </p:nvSpPr>
        <p:spPr>
          <a:xfrm>
            <a:off x="3306581" y="2256969"/>
            <a:ext cx="760321" cy="369332"/>
          </a:xfrm>
          <a:prstGeom prst="rect">
            <a:avLst/>
          </a:prstGeom>
          <a:solidFill>
            <a:srgbClr val="00363F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4E39F-5372-D24D-85E9-48BD62BC1199}"/>
              </a:ext>
            </a:extLst>
          </p:cNvPr>
          <p:cNvSpPr txBox="1"/>
          <p:nvPr/>
        </p:nvSpPr>
        <p:spPr>
          <a:xfrm>
            <a:off x="4617373" y="4645568"/>
            <a:ext cx="755816" cy="369332"/>
          </a:xfrm>
          <a:prstGeom prst="rect">
            <a:avLst/>
          </a:prstGeom>
          <a:solidFill>
            <a:srgbClr val="00B098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37AE7-D05F-214F-A747-30AD9E51AE70}"/>
              </a:ext>
            </a:extLst>
          </p:cNvPr>
          <p:cNvSpPr txBox="1"/>
          <p:nvPr/>
        </p:nvSpPr>
        <p:spPr>
          <a:xfrm>
            <a:off x="6301803" y="2688061"/>
            <a:ext cx="728624" cy="369332"/>
          </a:xfrm>
          <a:prstGeom prst="rect">
            <a:avLst/>
          </a:prstGeom>
          <a:solidFill>
            <a:srgbClr val="FF931D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98AAF-2369-4642-B0DD-0BC79E5FA3C3}"/>
              </a:ext>
            </a:extLst>
          </p:cNvPr>
          <p:cNvSpPr txBox="1"/>
          <p:nvPr/>
        </p:nvSpPr>
        <p:spPr>
          <a:xfrm>
            <a:off x="7566150" y="5154952"/>
            <a:ext cx="754358" cy="369332"/>
          </a:xfrm>
          <a:prstGeom prst="rect">
            <a:avLst/>
          </a:prstGeom>
          <a:solidFill>
            <a:srgbClr val="CC5A28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130BE-A9A1-5441-8E85-D4C133F85BAD}"/>
              </a:ext>
            </a:extLst>
          </p:cNvPr>
          <p:cNvSpPr txBox="1"/>
          <p:nvPr/>
        </p:nvSpPr>
        <p:spPr>
          <a:xfrm>
            <a:off x="9077597" y="4031613"/>
            <a:ext cx="754358" cy="369332"/>
          </a:xfrm>
          <a:prstGeom prst="rect">
            <a:avLst/>
          </a:prstGeom>
          <a:solidFill>
            <a:srgbClr val="ADDF3C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BBFE3-9A53-794C-925A-68893B75E02F}"/>
              </a:ext>
            </a:extLst>
          </p:cNvPr>
          <p:cNvSpPr txBox="1"/>
          <p:nvPr/>
        </p:nvSpPr>
        <p:spPr>
          <a:xfrm>
            <a:off x="11009163" y="3228138"/>
            <a:ext cx="754358" cy="369332"/>
          </a:xfrm>
          <a:prstGeom prst="rect">
            <a:avLst/>
          </a:prstGeom>
          <a:solidFill>
            <a:srgbClr val="909AB7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D4260F-D359-0B4A-816C-81A185E90CCD}"/>
              </a:ext>
            </a:extLst>
          </p:cNvPr>
          <p:cNvSpPr txBox="1"/>
          <p:nvPr/>
        </p:nvSpPr>
        <p:spPr>
          <a:xfrm>
            <a:off x="9255177" y="230572"/>
            <a:ext cx="754358" cy="369332"/>
          </a:xfrm>
          <a:prstGeom prst="rect">
            <a:avLst/>
          </a:prstGeom>
          <a:solidFill>
            <a:srgbClr val="6E005F"/>
          </a:solidFill>
          <a:effectLst>
            <a:outerShdw blurRad="38100" dist="76200" dir="2700000" sx="94000" sy="94000" algn="tl" rotWithShape="0">
              <a:schemeClr val="bg1">
                <a:lumMod val="65000"/>
                <a:alpha val="6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872AA7-4360-2643-812E-4BE667B45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99" t="1175" r="16234" b="1"/>
          <a:stretch/>
        </p:blipFill>
        <p:spPr>
          <a:xfrm>
            <a:off x="106892" y="841494"/>
            <a:ext cx="2850592" cy="30540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0A584D-FFEC-1849-9110-113EC3A48D5B}"/>
              </a:ext>
            </a:extLst>
          </p:cNvPr>
          <p:cNvSpPr txBox="1"/>
          <p:nvPr/>
        </p:nvSpPr>
        <p:spPr>
          <a:xfrm>
            <a:off x="3306581" y="2662604"/>
            <a:ext cx="760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2AAD2-5458-7C44-A631-C0C920CDCF48}"/>
              </a:ext>
            </a:extLst>
          </p:cNvPr>
          <p:cNvSpPr txBox="1"/>
          <p:nvPr/>
        </p:nvSpPr>
        <p:spPr>
          <a:xfrm>
            <a:off x="4429658" y="5025307"/>
            <a:ext cx="1131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B0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Hemisphere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C1212-5B97-8E4B-9FAC-8B5B926F08CB}"/>
              </a:ext>
            </a:extLst>
          </p:cNvPr>
          <p:cNvSpPr txBox="1"/>
          <p:nvPr/>
        </p:nvSpPr>
        <p:spPr>
          <a:xfrm>
            <a:off x="6100492" y="3057393"/>
            <a:ext cx="1131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78B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East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DFB7FC-8C7D-BB4F-88B0-D2D95D46B4D4}"/>
              </a:ext>
            </a:extLst>
          </p:cNvPr>
          <p:cNvSpPr txBox="1"/>
          <p:nvPr/>
        </p:nvSpPr>
        <p:spPr>
          <a:xfrm>
            <a:off x="7377706" y="5583700"/>
            <a:ext cx="1131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CC5A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Sub-Saharan Africa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8DCF38-CE73-EC41-82BF-75AADF11E17E}"/>
              </a:ext>
            </a:extLst>
          </p:cNvPr>
          <p:cNvSpPr txBox="1"/>
          <p:nvPr/>
        </p:nvSpPr>
        <p:spPr>
          <a:xfrm>
            <a:off x="8889153" y="4400945"/>
            <a:ext cx="1131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&amp; Central Asia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6BD21-A25A-1841-A9A0-36FFCB605E56}"/>
              </a:ext>
            </a:extLst>
          </p:cNvPr>
          <p:cNvSpPr txBox="1"/>
          <p:nvPr/>
        </p:nvSpPr>
        <p:spPr>
          <a:xfrm>
            <a:off x="10820719" y="3597470"/>
            <a:ext cx="1131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909A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Asia &amp; Pacific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5CDA41-04AB-314A-BDF2-17DAF20C9909}"/>
              </a:ext>
            </a:extLst>
          </p:cNvPr>
          <p:cNvSpPr txBox="1"/>
          <p:nvPr/>
        </p:nvSpPr>
        <p:spPr>
          <a:xfrm>
            <a:off x="9066733" y="607915"/>
            <a:ext cx="1131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6E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&amp; Eurasia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61152F-5B48-6D4A-A730-B2C64B03E483}"/>
              </a:ext>
            </a:extLst>
          </p:cNvPr>
          <p:cNvSpPr txBox="1"/>
          <p:nvPr/>
        </p:nvSpPr>
        <p:spPr>
          <a:xfrm>
            <a:off x="367349" y="253972"/>
            <a:ext cx="2350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Scholarly Themes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AFC5B5-0101-3945-825D-C205E9AE68BB}"/>
              </a:ext>
            </a:extLst>
          </p:cNvPr>
          <p:cNvCxnSpPr/>
          <p:nvPr/>
        </p:nvCxnSpPr>
        <p:spPr>
          <a:xfrm>
            <a:off x="367349" y="4008358"/>
            <a:ext cx="2279176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696928D-4D5C-8549-A1B4-3EA43038D048}"/>
              </a:ext>
            </a:extLst>
          </p:cNvPr>
          <p:cNvSpPr txBox="1"/>
          <p:nvPr/>
        </p:nvSpPr>
        <p:spPr>
          <a:xfrm>
            <a:off x="0" y="4229483"/>
            <a:ext cx="30643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31.2%</a:t>
            </a:r>
          </a:p>
          <a:p>
            <a:pPr algn="ctr"/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Multi-Regional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9.8%</a:t>
            </a:r>
          </a:p>
        </p:txBody>
      </p:sp>
    </p:spTree>
    <p:extLst>
      <p:ext uri="{BB962C8B-B14F-4D97-AF65-F5344CB8AC3E}">
        <p14:creationId xmlns:p14="http://schemas.microsoft.com/office/powerpoint/2010/main" val="31605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B3A47F-12D8-1247-BCE4-EC817C66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25" y="365126"/>
            <a:ext cx="10515600" cy="860556"/>
          </a:xfrm>
        </p:spPr>
        <p:txBody>
          <a:bodyPr anchor="t">
            <a:normAutofit/>
          </a:bodyPr>
          <a:lstStyle/>
          <a:p>
            <a:r>
              <a:rPr lang="en-US" sz="4400" b="1" dirty="0"/>
              <a:t>The World as a Classroom</a:t>
            </a:r>
            <a:endParaRPr lang="en-US" sz="4400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15025" y="1325794"/>
            <a:ext cx="10697694" cy="4542179"/>
            <a:chOff x="821758" y="1461056"/>
            <a:chExt cx="10540657" cy="427652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5538997-0BA2-9E4A-A046-95BF721A3DA8}"/>
                </a:ext>
              </a:extLst>
            </p:cNvPr>
            <p:cNvGrpSpPr/>
            <p:nvPr/>
          </p:nvGrpSpPr>
          <p:grpSpPr>
            <a:xfrm>
              <a:off x="821758" y="3535119"/>
              <a:ext cx="2800591" cy="2202458"/>
              <a:chOff x="821758" y="3535119"/>
              <a:chExt cx="2800591" cy="220245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778DD0-D882-2641-A6FB-4F0B8D6D65C1}"/>
                  </a:ext>
                </a:extLst>
              </p:cNvPr>
              <p:cNvSpPr txBox="1"/>
              <p:nvPr/>
            </p:nvSpPr>
            <p:spPr>
              <a:xfrm>
                <a:off x="1041617" y="3747306"/>
                <a:ext cx="2218414" cy="66648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4000" b="1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50,000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323AFD-2F39-9949-AAE9-968C381FA87B}"/>
                  </a:ext>
                </a:extLst>
              </p:cNvPr>
              <p:cNvSpPr txBox="1"/>
              <p:nvPr/>
            </p:nvSpPr>
            <p:spPr>
              <a:xfrm>
                <a:off x="1054870" y="4489902"/>
                <a:ext cx="2191908" cy="72443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22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International alumni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0C76C6-D17F-4D4F-8A2D-C4F4D7F4F46C}"/>
                  </a:ext>
                </a:extLst>
              </p:cNvPr>
              <p:cNvSpPr/>
              <p:nvPr/>
            </p:nvSpPr>
            <p:spPr>
              <a:xfrm>
                <a:off x="821758" y="3535119"/>
                <a:ext cx="2800591" cy="2202458"/>
              </a:xfrm>
              <a:prstGeom prst="rect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337D6C-0CB9-A742-85BB-42701272B979}"/>
                </a:ext>
              </a:extLst>
            </p:cNvPr>
            <p:cNvSpPr txBox="1"/>
            <p:nvPr/>
          </p:nvSpPr>
          <p:spPr>
            <a:xfrm>
              <a:off x="1041617" y="1664085"/>
              <a:ext cx="2218414" cy="6664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0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EEF3A2-A7EF-9F47-8A21-6EF50B3C4111}"/>
                </a:ext>
              </a:extLst>
            </p:cNvPr>
            <p:cNvSpPr txBox="1"/>
            <p:nvPr/>
          </p:nvSpPr>
          <p:spPr>
            <a:xfrm>
              <a:off x="1041617" y="2268854"/>
              <a:ext cx="2191908" cy="724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languages</a:t>
              </a:r>
            </a:p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taught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8874CE-0298-114A-9E7F-DF754D1AC3B6}"/>
                </a:ext>
              </a:extLst>
            </p:cNvPr>
            <p:cNvSpPr/>
            <p:nvPr/>
          </p:nvSpPr>
          <p:spPr>
            <a:xfrm>
              <a:off x="821759" y="1461056"/>
              <a:ext cx="2800591" cy="1798934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64498B-1F06-C14F-9145-08C06CC8D57C}"/>
                </a:ext>
              </a:extLst>
            </p:cNvPr>
            <p:cNvSpPr txBox="1"/>
            <p:nvPr/>
          </p:nvSpPr>
          <p:spPr>
            <a:xfrm>
              <a:off x="4183684" y="1544647"/>
              <a:ext cx="1149504" cy="6664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0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E492A-85B4-0648-AF57-15818D39B8ED}"/>
                </a:ext>
              </a:extLst>
            </p:cNvPr>
            <p:cNvSpPr txBox="1"/>
            <p:nvPr/>
          </p:nvSpPr>
          <p:spPr>
            <a:xfrm>
              <a:off x="4183684" y="2108435"/>
              <a:ext cx="3930870" cy="10431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 Abroad </a:t>
              </a:r>
            </a:p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programs on all </a:t>
              </a:r>
            </a:p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continents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AAE4A1-FEB9-894C-9D40-7D411C5D058F}"/>
                </a:ext>
              </a:extLst>
            </p:cNvPr>
            <p:cNvSpPr/>
            <p:nvPr/>
          </p:nvSpPr>
          <p:spPr>
            <a:xfrm>
              <a:off x="3940406" y="1461056"/>
              <a:ext cx="4329068" cy="1798934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9CB26ED-852C-5C41-ABF6-06724F79BE27}"/>
                </a:ext>
              </a:extLst>
            </p:cNvPr>
            <p:cNvGrpSpPr/>
            <p:nvPr/>
          </p:nvGrpSpPr>
          <p:grpSpPr>
            <a:xfrm>
              <a:off x="3940406" y="3544276"/>
              <a:ext cx="4326480" cy="2193301"/>
              <a:chOff x="3940406" y="3544276"/>
              <a:chExt cx="4326480" cy="219330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1934EB-303C-EF4D-968F-D6B06649A767}"/>
                  </a:ext>
                </a:extLst>
              </p:cNvPr>
              <p:cNvSpPr txBox="1"/>
              <p:nvPr/>
            </p:nvSpPr>
            <p:spPr>
              <a:xfrm>
                <a:off x="4106309" y="3747306"/>
                <a:ext cx="1804822" cy="66648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4000" b="1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~50%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FE81F0-064F-A649-B95A-30B9BCEA5917}"/>
                  </a:ext>
                </a:extLst>
              </p:cNvPr>
              <p:cNvSpPr txBox="1"/>
              <p:nvPr/>
            </p:nvSpPr>
            <p:spPr>
              <a:xfrm>
                <a:off x="4188870" y="4489902"/>
                <a:ext cx="3842203" cy="104319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22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Spartan </a:t>
                </a:r>
              </a:p>
              <a:p>
                <a:r>
                  <a:rPr lang="en-US" sz="2200" dirty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students have an international experience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36F94D1-0E74-6740-847C-9B950215C53B}"/>
                  </a:ext>
                </a:extLst>
              </p:cNvPr>
              <p:cNvSpPr/>
              <p:nvPr/>
            </p:nvSpPr>
            <p:spPr>
              <a:xfrm>
                <a:off x="3940406" y="3544276"/>
                <a:ext cx="4326480" cy="2193301"/>
              </a:xfrm>
              <a:prstGeom prst="rect">
                <a:avLst/>
              </a:prstGeom>
              <a:noFill/>
              <a:ln w="285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33AE78F-7831-514E-82DB-51721B384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6743550" y="3718281"/>
                <a:ext cx="1305625" cy="1310765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129205-43B6-2344-97FF-686B6DFF94EA}"/>
                </a:ext>
              </a:extLst>
            </p:cNvPr>
            <p:cNvSpPr txBox="1"/>
            <p:nvPr/>
          </p:nvSpPr>
          <p:spPr>
            <a:xfrm>
              <a:off x="8807630" y="3147898"/>
              <a:ext cx="2218414" cy="6664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0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6,200+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B03555-F58A-CB4A-BF66-9B4920DFB9C8}"/>
                </a:ext>
              </a:extLst>
            </p:cNvPr>
            <p:cNvSpPr txBox="1"/>
            <p:nvPr/>
          </p:nvSpPr>
          <p:spPr>
            <a:xfrm>
              <a:off x="8807630" y="3764234"/>
              <a:ext cx="2340100" cy="724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students from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340447-7242-904C-A8D7-F0C970D5201B}"/>
                </a:ext>
              </a:extLst>
            </p:cNvPr>
            <p:cNvSpPr/>
            <p:nvPr/>
          </p:nvSpPr>
          <p:spPr>
            <a:xfrm>
              <a:off x="8587530" y="1461056"/>
              <a:ext cx="2774885" cy="4276522"/>
            </a:xfrm>
            <a:prstGeom prst="rect">
              <a:avLst/>
            </a:prstGeom>
            <a:noFill/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89B15-ED44-4F4B-AA42-95F4398C3189}"/>
                </a:ext>
              </a:extLst>
            </p:cNvPr>
            <p:cNvSpPr txBox="1"/>
            <p:nvPr/>
          </p:nvSpPr>
          <p:spPr>
            <a:xfrm>
              <a:off x="8807630" y="4593085"/>
              <a:ext cx="1423289" cy="6664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40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09A68-927A-BA4E-A717-22A62A89B8A4}"/>
                </a:ext>
              </a:extLst>
            </p:cNvPr>
            <p:cNvSpPr txBox="1"/>
            <p:nvPr/>
          </p:nvSpPr>
          <p:spPr>
            <a:xfrm>
              <a:off x="8807630" y="5167011"/>
              <a:ext cx="1614121" cy="405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2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0F7CD65-FDE1-A04B-AA65-82FC0F3B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2369" y="1634746"/>
              <a:ext cx="2719225" cy="15398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7863CC-9C2D-5848-97F5-387CB4F2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0814" y="4991714"/>
              <a:ext cx="826839" cy="6185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512502-D560-EC4B-8F9C-A46EE373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8770" y="1789470"/>
              <a:ext cx="1135784" cy="113578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CFA5E15-B807-7148-ADC3-CD91F000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5100" y="1689708"/>
              <a:ext cx="837453" cy="83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1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B8A1-5A66-6A4F-ABA1-9F58BB1B2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" t="14963" r="1339" b="12051"/>
          <a:stretch/>
        </p:blipFill>
        <p:spPr>
          <a:xfrm>
            <a:off x="0" y="1"/>
            <a:ext cx="12192000" cy="59913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AAE4A1-FEB9-894C-9D40-7D411C5D058F}"/>
              </a:ext>
            </a:extLst>
          </p:cNvPr>
          <p:cNvSpPr/>
          <p:nvPr/>
        </p:nvSpPr>
        <p:spPr>
          <a:xfrm>
            <a:off x="8679976" y="336885"/>
            <a:ext cx="3512024" cy="5654483"/>
          </a:xfrm>
          <a:prstGeom prst="rect">
            <a:avLst/>
          </a:prstGeom>
          <a:solidFill>
            <a:schemeClr val="bg1">
              <a:alpha val="90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64498B-1F06-C14F-9145-08C06CC8D57C}"/>
              </a:ext>
            </a:extLst>
          </p:cNvPr>
          <p:cNvSpPr txBox="1"/>
          <p:nvPr/>
        </p:nvSpPr>
        <p:spPr>
          <a:xfrm>
            <a:off x="9130714" y="572746"/>
            <a:ext cx="268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E492A-85B4-0648-AF57-15818D39B8ED}"/>
              </a:ext>
            </a:extLst>
          </p:cNvPr>
          <p:cNvSpPr txBox="1"/>
          <p:nvPr/>
        </p:nvSpPr>
        <p:spPr>
          <a:xfrm>
            <a:off x="9130714" y="1229709"/>
            <a:ext cx="2681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Global University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D8ED72-3038-6E45-939D-1BD42529F815}"/>
              </a:ext>
            </a:extLst>
          </p:cNvPr>
          <p:cNvSpPr txBox="1"/>
          <p:nvPr/>
        </p:nvSpPr>
        <p:spPr>
          <a:xfrm>
            <a:off x="8823277" y="4157131"/>
            <a:ext cx="3225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Top producer of</a:t>
            </a:r>
          </a:p>
          <a:p>
            <a:pPr algn="ctr"/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Fulbright Scholars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 Corps Volunteers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03B25F-39BD-8B4E-9D47-02FEDBDBFF56}"/>
              </a:ext>
            </a:extLst>
          </p:cNvPr>
          <p:cNvCxnSpPr/>
          <p:nvPr/>
        </p:nvCxnSpPr>
        <p:spPr>
          <a:xfrm>
            <a:off x="9331655" y="1862919"/>
            <a:ext cx="227917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06315B-AE4B-3F49-87C6-A8C091B5C3C5}"/>
              </a:ext>
            </a:extLst>
          </p:cNvPr>
          <p:cNvCxnSpPr/>
          <p:nvPr/>
        </p:nvCxnSpPr>
        <p:spPr>
          <a:xfrm>
            <a:off x="9331655" y="3755409"/>
            <a:ext cx="227917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F3B3C0-FCC5-E544-9737-810A285CF78B}"/>
              </a:ext>
            </a:extLst>
          </p:cNvPr>
          <p:cNvSpPr txBox="1"/>
          <p:nvPr/>
        </p:nvSpPr>
        <p:spPr>
          <a:xfrm>
            <a:off x="8747075" y="2062317"/>
            <a:ext cx="3377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#8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Education Abroad</a:t>
            </a:r>
          </a:p>
          <a:p>
            <a:pPr algn="ctr"/>
            <a:r>
              <a:rPr lang="en-US" sz="2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 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International Students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5A3F98-974D-8B4A-8F45-C1173C006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833" y="6448177"/>
            <a:ext cx="4114800" cy="365125"/>
          </a:xfrm>
        </p:spPr>
        <p:txBody>
          <a:bodyPr/>
          <a:lstStyle/>
          <a:p>
            <a:r>
              <a:rPr lang="en-US"/>
              <a:t>International @ MSU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72D5F-F848-1E43-8B31-BF41D958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537" y="6448176"/>
            <a:ext cx="2743200" cy="365125"/>
          </a:xfrm>
        </p:spPr>
        <p:txBody>
          <a:bodyPr/>
          <a:lstStyle/>
          <a:p>
            <a:fld id="{5FB001E7-E612-6D48-B09D-47826128A09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DE189-8E6A-D64C-93C8-01FACD09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DDA2CC-C4D3-1C45-AA03-0CF11B50636E}"/>
              </a:ext>
            </a:extLst>
          </p:cNvPr>
          <p:cNvSpPr txBox="1">
            <a:spLocks/>
          </p:cNvSpPr>
          <p:nvPr/>
        </p:nvSpPr>
        <p:spPr>
          <a:xfrm>
            <a:off x="1189730" y="2154374"/>
            <a:ext cx="9334159" cy="3183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MSU’s </a:t>
            </a:r>
            <a:r>
              <a:rPr lang="en-US" sz="6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Strategy</a:t>
            </a:r>
            <a:endParaRPr lang="en-US" sz="6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B25D2-1528-0748-8CA1-810BC9A5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6"/>
            <a:ext cx="8807256" cy="68256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4A7A63-103C-2A46-8EA0-F3687C97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1034" cy="684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186D9-A607-5F4A-9B2D-4840606B0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24" y="32376"/>
            <a:ext cx="8807256" cy="68256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896B21-F72A-5F44-8A17-2776053A9AED}"/>
              </a:ext>
            </a:extLst>
          </p:cNvPr>
          <p:cNvSpPr txBox="1">
            <a:spLocks/>
          </p:cNvSpPr>
          <p:nvPr/>
        </p:nvSpPr>
        <p:spPr>
          <a:xfrm>
            <a:off x="316253" y="91264"/>
            <a:ext cx="5163003" cy="1616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2"/>
                </a:solidFill>
                <a:latin typeface="Gotham Light" pitchFamily="2" charset="0"/>
                <a:ea typeface="+mj-ea"/>
                <a:cs typeface="Gotham Light" pitchFamily="2" charset="0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Internationalization</a:t>
            </a:r>
          </a:p>
          <a:p>
            <a:r>
              <a:rPr lang="en-US" sz="3600" dirty="0">
                <a:solidFill>
                  <a:srgbClr val="ADD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  <a:endParaRPr lang="en-US" sz="2200" dirty="0">
              <a:solidFill>
                <a:srgbClr val="ADDF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2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P Palette">
      <a:dk1>
        <a:srgbClr val="17453A"/>
      </a:dk1>
      <a:lt1>
        <a:srgbClr val="FFFFFF"/>
      </a:lt1>
      <a:dk2>
        <a:srgbClr val="018184"/>
      </a:dk2>
      <a:lt2>
        <a:srgbClr val="CDDE42"/>
      </a:lt2>
      <a:accent1>
        <a:srgbClr val="D89B53"/>
      </a:accent1>
      <a:accent2>
        <a:srgbClr val="E85A1E"/>
      </a:accent2>
      <a:accent3>
        <a:srgbClr val="8C9AB9"/>
      </a:accent3>
      <a:accent4>
        <a:srgbClr val="01B240"/>
      </a:accent4>
      <a:accent5>
        <a:srgbClr val="88B03E"/>
      </a:accent5>
      <a:accent6>
        <a:srgbClr val="810060"/>
      </a:accent6>
      <a:hlink>
        <a:srgbClr val="02B341"/>
      </a:hlink>
      <a:folHlink>
        <a:srgbClr val="81006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2268</TotalTime>
  <Words>1737</Words>
  <Application>Microsoft Office PowerPoint</Application>
  <PresentationFormat>Widescreen</PresentationFormat>
  <Paragraphs>189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Gotham</vt:lpstr>
      <vt:lpstr>Office Theme</vt:lpstr>
      <vt:lpstr>International @ MSU</vt:lpstr>
      <vt:lpstr>PowerPoint Presentation</vt:lpstr>
      <vt:lpstr>PowerPoint Presentation</vt:lpstr>
      <vt:lpstr>PowerPoint Presentation</vt:lpstr>
      <vt:lpstr>The World as a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Studies and Programs</vt:lpstr>
      <vt:lpstr>MSU Global Travel Registry</vt:lpstr>
      <vt:lpstr>Funding for International Research – Sign Up!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Ling, Earlene</dc:creator>
  <cp:lastModifiedBy>Leverich, Cindi</cp:lastModifiedBy>
  <cp:revision>93</cp:revision>
  <cp:lastPrinted>2019-04-08T21:32:11Z</cp:lastPrinted>
  <dcterms:created xsi:type="dcterms:W3CDTF">2019-03-12T20:00:16Z</dcterms:created>
  <dcterms:modified xsi:type="dcterms:W3CDTF">2019-08-05T14:40:02Z</dcterms:modified>
</cp:coreProperties>
</file>