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9" r:id="rId2"/>
    <p:sldMasterId id="2147483685" r:id="rId3"/>
    <p:sldMasterId id="2147483692" r:id="rId4"/>
    <p:sldMasterId id="2147483698" r:id="rId5"/>
  </p:sldMasterIdLst>
  <p:notesMasterIdLst>
    <p:notesMasterId r:id="rId31"/>
  </p:notesMasterIdLst>
  <p:handoutMasterIdLst>
    <p:handoutMasterId r:id="rId32"/>
  </p:handoutMasterIdLst>
  <p:sldIdLst>
    <p:sldId id="257" r:id="rId6"/>
    <p:sldId id="1410" r:id="rId7"/>
    <p:sldId id="1415" r:id="rId8"/>
    <p:sldId id="1431" r:id="rId9"/>
    <p:sldId id="1436" r:id="rId10"/>
    <p:sldId id="1429" r:id="rId11"/>
    <p:sldId id="1430" r:id="rId12"/>
    <p:sldId id="1441" r:id="rId13"/>
    <p:sldId id="1400" r:id="rId14"/>
    <p:sldId id="1437" r:id="rId15"/>
    <p:sldId id="737" r:id="rId16"/>
    <p:sldId id="1447" r:id="rId17"/>
    <p:sldId id="741" r:id="rId18"/>
    <p:sldId id="1448" r:id="rId19"/>
    <p:sldId id="1440" r:id="rId20"/>
    <p:sldId id="828" r:id="rId21"/>
    <p:sldId id="1444" r:id="rId22"/>
    <p:sldId id="833" r:id="rId23"/>
    <p:sldId id="1434" r:id="rId24"/>
    <p:sldId id="1435" r:id="rId25"/>
    <p:sldId id="839" r:id="rId26"/>
    <p:sldId id="841" r:id="rId27"/>
    <p:sldId id="1449" r:id="rId28"/>
    <p:sldId id="1404" r:id="rId29"/>
    <p:sldId id="299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wain, Heather" initials="H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53B"/>
    <a:srgbClr val="CB5A28"/>
    <a:srgbClr val="94AE4A"/>
    <a:srgbClr val="112A24"/>
    <a:srgbClr val="21A43E"/>
    <a:srgbClr val="14362C"/>
    <a:srgbClr val="226A58"/>
    <a:srgbClr val="11352C"/>
    <a:srgbClr val="399DC1"/>
    <a:srgbClr val="C4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41" autoAdjust="0"/>
    <p:restoredTop sz="90370" autoAdjust="0"/>
  </p:normalViewPr>
  <p:slideViewPr>
    <p:cSldViewPr snapToGrid="0" snapToObjects="1">
      <p:cViewPr varScale="1">
        <p:scale>
          <a:sx n="105" d="100"/>
          <a:sy n="105" d="100"/>
        </p:scale>
        <p:origin x="14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1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549A0-0999-4ED5-AD18-FA85588FC41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AA36E-BE0E-4C5F-BD78-EB71B34A2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19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DE07CC-B5B1-914C-B6FA-32E6BA6B603E}" type="datetimeFigureOut">
              <a:rPr lang="en-US" smtClean="0"/>
              <a:t>7/31/2019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68E057D-7D6E-DB46-A680-BFA44E94E7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1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E057D-7D6E-DB46-A680-BFA44E94E7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4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71450" indent="-296711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74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088A4-1C12-6642-A21D-7B21CAA30F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747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03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71450" indent="-296711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74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088A4-1C12-6642-A21D-7B21CAA30F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747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5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MJ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71450" indent="-296711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86847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61585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36324" indent="-237369" defTabSz="47473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11062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5801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60540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35279" indent="-237369" defTabSz="4747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74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088A4-1C12-6642-A21D-7B21CAA30F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747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47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8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 defTabSz="4658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defTabSz="4658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defTabSz="4658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defTabSz="4658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defTabSz="465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defTabSz="465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defTabSz="465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defTabSz="465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96088A4-1C12-6642-A21D-7B21CAA30F25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3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E057D-7D6E-DB46-A680-BFA44E94E7E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1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E057D-7D6E-DB46-A680-BFA44E94E7E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02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E057D-7D6E-DB46-A680-BFA44E94E7E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1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65248"/>
            <a:ext cx="7772400" cy="97840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rgbClr val="112A24"/>
                </a:solidFill>
                <a:effectLst/>
                <a:latin typeface="Gotham Ultra"/>
                <a:ea typeface="+mj-ea"/>
                <a:cs typeface="Gotham Ultr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effectLst/>
                <a:latin typeface="CalifornianFB Roman"/>
                <a:ea typeface="+mn-ea"/>
                <a:cs typeface="CalifornianFB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44044F52-F5A2-4B61-B5C3-EC33BFB0F3C9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SU thinner spear_green 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253066"/>
            <a:ext cx="8229600" cy="103284"/>
          </a:xfrm>
          <a:prstGeom prst="rect">
            <a:avLst/>
          </a:prstGeom>
        </p:spPr>
      </p:pic>
      <p:pic>
        <p:nvPicPr>
          <p:cNvPr id="8" name="Picture 7" descr="MSU thinner spear_green 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105" y="512666"/>
            <a:ext cx="8229600" cy="1032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75093"/>
            <a:ext cx="82296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905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342900" indent="-3429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900" indent="13716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FCF978B-800B-4502-BBBC-4B9E7A1130D4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7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28843"/>
            <a:ext cx="77724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30807"/>
            <a:ext cx="77724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44D71-77D6-5B4F-A1FC-5CA064DBD1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9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48608"/>
            <a:ext cx="8229600" cy="48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70"/>
            <a:ext cx="8229600" cy="4066495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CB868906-3499-4248-AC43-B94616E325D8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30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03154"/>
            <a:ext cx="8229600" cy="87509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2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5ACAE083-774F-436F-884E-710B95D8EE62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7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45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9873"/>
            <a:ext cx="8229600" cy="8217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1013"/>
            <a:ext cx="8229600" cy="4024165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7FA72C0-242D-4D6D-89AF-578DCF2A297C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75093"/>
            <a:ext cx="82296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905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342900" indent="-3429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900" indent="13716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B6CE0AD8-92A7-4901-B492-9CEC00329F90}" type="datetime1">
              <a:rPr lang="en-US" smtClean="0"/>
              <a:t>7/31/2019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9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732A912-A0B7-4691-90CE-FC5330AAED6D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5C4D-9F9D-974D-9C61-74F4C8F55D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27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28845"/>
            <a:ext cx="77724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30807"/>
            <a:ext cx="77724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35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8CFDCC5B-9D50-4B42-8851-198F233306B4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205D934E-3E61-264D-8682-F58928E18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48610"/>
            <a:ext cx="8229600" cy="48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71"/>
            <a:ext cx="8229600" cy="4066495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1575" b="0" i="0">
                <a:solidFill>
                  <a:srgbClr val="595959"/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350" b="0" i="0">
                <a:solidFill>
                  <a:srgbClr val="595959"/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D2B094AD-A924-4CF1-A5B4-64C638C293B3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19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03154"/>
            <a:ext cx="8229600" cy="87509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2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1575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35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A679B918-0273-4211-B554-404ED9F63587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7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575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35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2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/>
                <a:latin typeface="Gotham"/>
                <a:ea typeface="+mj-ea"/>
                <a:cs typeface="Gotha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/>
                <a:latin typeface="CalifornianFB Black"/>
                <a:ea typeface="+mn-ea"/>
                <a:cs typeface="CalifornianFB Blac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7E449074-3869-4FAB-B72B-F29BAF1598A6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9873"/>
            <a:ext cx="8229600" cy="8217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1013"/>
            <a:ext cx="8229600" cy="4024165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35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E9F5F937-E2CF-47A2-A1C5-0EFD3459E881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5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75095"/>
            <a:ext cx="82296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905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257175" indent="-257175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35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257175" indent="10287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125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F1C07B5B-535D-4A0C-8426-FDE55078D09D}" type="datetime1">
              <a:rPr lang="en-US" smtClean="0"/>
              <a:t>7/31/2019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28843"/>
            <a:ext cx="77724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30807"/>
            <a:ext cx="77724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44D71-77D6-5B4F-A1FC-5CA064DBD1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09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48608"/>
            <a:ext cx="8229600" cy="48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70"/>
            <a:ext cx="8229600" cy="4066495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E76CA5BC-3133-4F90-94F5-516FFCA0C6EA}" type="datetime1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8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03154"/>
            <a:ext cx="8229600" cy="87509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2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84E22E2F-3914-44C6-90C3-43C7ED7F2387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7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44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9873"/>
            <a:ext cx="8229600" cy="8217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1013"/>
            <a:ext cx="8229600" cy="4024165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B201FEC-8DAF-469E-9392-92383CC1F25D}" type="datetime1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9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75093"/>
            <a:ext cx="82296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905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342900" indent="-3429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900" indent="13716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2975B3F-1260-44DF-AAE0-25C0E848C21E}" type="datetime1">
              <a:rPr lang="en-US" smtClean="0"/>
              <a:t>7/31/2019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75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5534D87-5FC7-44E8-B7F1-10110E08FD47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5C4D-9F9D-974D-9C61-74F4C8F55D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54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274" y="6094905"/>
            <a:ext cx="8917425" cy="567896"/>
          </a:xfrm>
          <a:prstGeom prst="rect">
            <a:avLst/>
          </a:prstGeom>
          <a:effectLst>
            <a:outerShdw blurRad="63500" sx="102000" sy="102000" algn="ctr" rotWithShape="0">
              <a:srgbClr val="11352C">
                <a:alpha val="25000"/>
              </a:srgbClr>
            </a:outerShdw>
          </a:effectLst>
        </p:spPr>
        <p:txBody>
          <a:bodyPr vert="horz" anchor="ctr">
            <a:normAutofit/>
          </a:bodyPr>
          <a:lstStyle>
            <a:lvl1pPr>
              <a:defRPr sz="1500" b="0" i="0">
                <a:solidFill>
                  <a:srgbClr val="FFFFFF"/>
                </a:solidFill>
                <a:effectLst/>
                <a:latin typeface="Gotham Bold"/>
                <a:cs typeface="Gotham Bold"/>
              </a:defRPr>
            </a:lvl1pPr>
          </a:lstStyle>
          <a:p>
            <a:r>
              <a:rPr lang="en-US" dirty="0"/>
              <a:t>Enter a photo description here.</a:t>
            </a: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112274" y="571501"/>
            <a:ext cx="8917425" cy="5523405"/>
          </a:xfrm>
          <a:prstGeom prst="rect">
            <a:avLst/>
          </a:prstGeom>
          <a:effectLst>
            <a:outerShdw blurRad="63500" sx="102000" sy="102000" algn="ctr" rotWithShape="0">
              <a:srgbClr val="11352C">
                <a:alpha val="25000"/>
              </a:srgbClr>
            </a:outerShdw>
          </a:effectLst>
        </p:spPr>
        <p:txBody>
          <a:bodyPr vert="horz" anchor="ctr"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0"/>
            <a:ext cx="9144000" cy="450100"/>
            <a:chOff x="0" y="0"/>
            <a:chExt cx="9144000" cy="45010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0"/>
              <a:ext cx="9144000" cy="450100"/>
            </a:xfrm>
            <a:prstGeom prst="rect">
              <a:avLst/>
            </a:prstGeom>
            <a:solidFill>
              <a:srgbClr val="112A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75" y="72576"/>
              <a:ext cx="2446896" cy="272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6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276" y="571500"/>
            <a:ext cx="8904724" cy="979394"/>
          </a:xfrm>
          <a:effectLst/>
        </p:spPr>
        <p:txBody>
          <a:bodyPr/>
          <a:lstStyle>
            <a:lvl1pPr>
              <a:defRPr b="0" i="0">
                <a:solidFill>
                  <a:srgbClr val="112A24"/>
                </a:solidFill>
                <a:effectLst/>
                <a:latin typeface="Gotham Book"/>
                <a:cs typeface="Gotham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76" y="1869141"/>
            <a:ext cx="8904724" cy="4257022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A9FA9F84-284D-49EA-B620-FD3C56DB2DB2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450100"/>
            <a:chOff x="0" y="0"/>
            <a:chExt cx="9144000" cy="4501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450100"/>
            </a:xfrm>
            <a:prstGeom prst="rect">
              <a:avLst/>
            </a:prstGeom>
            <a:solidFill>
              <a:srgbClr val="112A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75" y="72576"/>
              <a:ext cx="2446896" cy="27279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274" y="6094905"/>
            <a:ext cx="8917425" cy="567896"/>
          </a:xfrm>
          <a:prstGeom prst="rect">
            <a:avLst/>
          </a:prstGeom>
          <a:effectLst>
            <a:outerShdw blurRad="63500" sx="102000" sy="102000" algn="ctr" rotWithShape="0">
              <a:srgbClr val="11352C">
                <a:alpha val="25000"/>
              </a:srgbClr>
            </a:outerShdw>
          </a:effectLst>
        </p:spPr>
        <p:txBody>
          <a:bodyPr vert="horz" anchor="ctr">
            <a:normAutofit/>
          </a:bodyPr>
          <a:lstStyle>
            <a:lvl1pPr>
              <a:defRPr sz="2000" b="0" i="0">
                <a:solidFill>
                  <a:srgbClr val="FFFFFF"/>
                </a:solidFill>
                <a:effectLst/>
                <a:latin typeface="Gotham Bold"/>
                <a:cs typeface="Gotham Bold"/>
              </a:defRPr>
            </a:lvl1pPr>
          </a:lstStyle>
          <a:p>
            <a:r>
              <a:rPr lang="en-US" dirty="0"/>
              <a:t>Enter a photo description here.</a:t>
            </a: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112274" y="571499"/>
            <a:ext cx="8917425" cy="5523405"/>
          </a:xfrm>
          <a:prstGeom prst="rect">
            <a:avLst/>
          </a:prstGeom>
          <a:effectLst>
            <a:outerShdw blurRad="63500" sx="102000" sy="102000" algn="ctr" rotWithShape="0">
              <a:srgbClr val="11352C">
                <a:alpha val="25000"/>
              </a:srgbClr>
            </a:outerShdw>
          </a:effectLst>
        </p:spPr>
        <p:txBody>
          <a:bodyPr vert="horz" anchor="ctr"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0"/>
            <a:ext cx="9144000" cy="450100"/>
            <a:chOff x="0" y="0"/>
            <a:chExt cx="9144000" cy="45010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0"/>
              <a:ext cx="9144000" cy="450100"/>
            </a:xfrm>
            <a:prstGeom prst="rect">
              <a:avLst/>
            </a:prstGeom>
            <a:solidFill>
              <a:srgbClr val="112A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75" y="72576"/>
              <a:ext cx="2446896" cy="272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98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1C1B049A-7ED7-4978-8784-31B527541F76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144000" cy="450100"/>
            <a:chOff x="0" y="0"/>
            <a:chExt cx="9144000" cy="4501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9144000" cy="450100"/>
            </a:xfrm>
            <a:prstGeom prst="rect">
              <a:avLst/>
            </a:prstGeom>
            <a:solidFill>
              <a:srgbClr val="112A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75" y="72576"/>
              <a:ext cx="2446896" cy="27279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28843"/>
            <a:ext cx="77724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30807"/>
            <a:ext cx="77724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6655DF13-EFCA-4AC7-BB4E-B39423881805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205D934E-3E61-264D-8682-F58928E18B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48608"/>
            <a:ext cx="8229600" cy="48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70"/>
            <a:ext cx="8229600" cy="4066495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8DB29E32-8703-4F6B-94E0-4B3533A977C8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7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03154"/>
            <a:ext cx="8229600" cy="87509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2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9F961636-B7DB-4BC4-A83D-9593E79CE2E5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7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38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9873"/>
            <a:ext cx="8229600" cy="8217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1013"/>
            <a:ext cx="8229600" cy="4024165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60E2C1B6-490A-4BAA-9785-C6A0D92100CC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5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82F3BF13-DCCC-42A2-9CA0-9C07E2FCF698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/>
              <a:t>DRAFT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2" r:id="rId3"/>
    <p:sldLayoutId id="2147483678" r:id="rId4"/>
    <p:sldLayoutId id="2147483668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rgbClr val="112A24"/>
          </a:solidFill>
          <a:effectLst/>
          <a:latin typeface="Gotham"/>
          <a:ea typeface="+mj-ea"/>
          <a:cs typeface="Gotham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Arial"/>
        <a:buChar char="•"/>
        <a:defRPr sz="2200" kern="1200">
          <a:solidFill>
            <a:srgbClr val="112A24"/>
          </a:solidFill>
          <a:effectLst/>
          <a:latin typeface="CalifornianFB Black"/>
          <a:ea typeface="+mn-ea"/>
          <a:cs typeface="CalifornianFB Black"/>
        </a:defRPr>
      </a:lvl1pPr>
      <a:lvl2pPr marL="685800" indent="-336550" algn="l" defTabSz="914400" rtl="0" eaLnBrk="1" latinLnBrk="0" hangingPunct="1">
        <a:spcBef>
          <a:spcPts val="600"/>
        </a:spcBef>
        <a:buFont typeface="Arial"/>
        <a:buChar char="•"/>
        <a:defRPr sz="2000" kern="1200">
          <a:solidFill>
            <a:srgbClr val="112A24"/>
          </a:solidFill>
          <a:effectLst/>
          <a:latin typeface="CalifornianFB Black"/>
          <a:ea typeface="+mn-ea"/>
          <a:cs typeface="CalifornianFB Black"/>
        </a:defRPr>
      </a:lvl2pPr>
      <a:lvl3pPr marL="1035050" indent="-3492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rgbClr val="112A24"/>
          </a:solidFill>
          <a:effectLst/>
          <a:latin typeface="CalifornianFB Black"/>
          <a:ea typeface="+mn-ea"/>
          <a:cs typeface="CalifornianFB Black"/>
        </a:defRPr>
      </a:lvl3pPr>
      <a:lvl4pPr marL="1371600" indent="-3365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rgbClr val="112A24"/>
          </a:solidFill>
          <a:effectLst/>
          <a:latin typeface="CalifornianFB Black"/>
          <a:ea typeface="+mn-ea"/>
          <a:cs typeface="CalifornianFB Black"/>
        </a:defRPr>
      </a:lvl4pPr>
      <a:lvl5pPr marL="1720850" indent="-3492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rgbClr val="112A24"/>
          </a:solidFill>
          <a:effectLst/>
          <a:latin typeface="CalifornianFB Black"/>
          <a:ea typeface="+mn-ea"/>
          <a:cs typeface="CalifornianFB Black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7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9D914BD0-B155-4033-973C-556B1D5D5222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MSU thinner spear_green RGB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7200" y="6253066"/>
            <a:ext cx="8229600" cy="103284"/>
          </a:xfrm>
          <a:prstGeom prst="rect">
            <a:avLst/>
          </a:prstGeom>
        </p:spPr>
      </p:pic>
      <p:pic>
        <p:nvPicPr>
          <p:cNvPr id="12" name="Picture 11" descr="PP banner wordmark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8" y="2"/>
            <a:ext cx="9140953" cy="6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MSU thinner spear_green RGB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57200" y="6253066"/>
            <a:ext cx="8229600" cy="103284"/>
          </a:xfrm>
          <a:prstGeom prst="rect">
            <a:avLst/>
          </a:prstGeom>
        </p:spPr>
      </p:pic>
      <p:pic>
        <p:nvPicPr>
          <p:cNvPr id="12" name="Picture 11" descr="PP banner wordmark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2"/>
            <a:ext cx="9140953" cy="6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3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A9AEC28B-1461-406E-A558-3768F7A9D48F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MSU thinner spear_green RGB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7200" y="6253066"/>
            <a:ext cx="8229600" cy="103284"/>
          </a:xfrm>
          <a:prstGeom prst="rect">
            <a:avLst/>
          </a:prstGeom>
        </p:spPr>
      </p:pic>
      <p:pic>
        <p:nvPicPr>
          <p:cNvPr id="12" name="Picture 11" descr="PP banner wordmark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9" y="4"/>
            <a:ext cx="9140953" cy="6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ftr="0" dt="0"/>
  <p:txStyles>
    <p:titleStyle>
      <a:lvl1pPr algn="ctr" defTabSz="257175" rtl="0" eaLnBrk="1" fontAlgn="base" hangingPunct="1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257175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514350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771525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028700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192881" indent="-192881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417910" indent="-160735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75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642938" indent="-128588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900113" indent="-128588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157288" indent="-128588" algn="l" defTabSz="25717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MSU thinner spear_green RGB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7200" y="6253066"/>
            <a:ext cx="8229600" cy="103284"/>
          </a:xfrm>
          <a:prstGeom prst="rect">
            <a:avLst/>
          </a:prstGeom>
        </p:spPr>
      </p:pic>
      <p:pic>
        <p:nvPicPr>
          <p:cNvPr id="12" name="Picture 11" descr="PP banner wordmark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048" y="2"/>
            <a:ext cx="9140953" cy="6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su.edu/ourcommitment/healing-fund.html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hyperlink" Target="https://msu.edu/" TargetMode="External"/><Relationship Id="rId4" Type="http://schemas.openxmlformats.org/officeDocument/2006/relationships/hyperlink" Target="https://msu.edu/issues-statement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edia@msu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g@msu.edu" TargetMode="External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hyperlink" Target="mailto:kindrak1@msu.ed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steven@msu.edu" TargetMode="External"/><Relationship Id="rId2" Type="http://schemas.openxmlformats.org/officeDocument/2006/relationships/hyperlink" Target="mailto:Mulcron2@msu.ed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Epling@msu.edu" TargetMode="External"/><Relationship Id="rId5" Type="http://schemas.openxmlformats.org/officeDocument/2006/relationships/hyperlink" Target="mailto:Epling@cabs.msu.edu" TargetMode="External"/><Relationship Id="rId4" Type="http://schemas.openxmlformats.org/officeDocument/2006/relationships/hyperlink" Target="mailto:Frewen@msu.edu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826585" y="2612779"/>
            <a:ext cx="7769612" cy="2124308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sz="3675" b="1" dirty="0"/>
              <a:t>University Communications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New Administrator Orientation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August 5, 2019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34153DE5-0BAB-4928-8814-3695B9F6E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651" y="4342007"/>
            <a:ext cx="7772400" cy="1576767"/>
          </a:xfrm>
        </p:spPr>
        <p:txBody>
          <a:bodyPr>
            <a:normAutofit/>
          </a:bodyPr>
          <a:lstStyle/>
          <a:p>
            <a:pPr algn="r"/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Merri Jo Bales</a:t>
            </a:r>
          </a:p>
          <a:p>
            <a:pPr algn="r"/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Guerrant</a:t>
            </a:r>
          </a:p>
          <a:p>
            <a:pPr algn="r"/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Swain </a:t>
            </a:r>
          </a:p>
        </p:txBody>
      </p:sp>
    </p:spTree>
    <p:extLst>
      <p:ext uri="{BB962C8B-B14F-4D97-AF65-F5344CB8AC3E}">
        <p14:creationId xmlns:p14="http://schemas.microsoft.com/office/powerpoint/2010/main" val="3914279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D8DEF-DEB8-3E44-8A2A-B2CFA991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901786"/>
            <a:ext cx="8584271" cy="671833"/>
          </a:xfrm>
        </p:spPr>
        <p:txBody>
          <a:bodyPr>
            <a:noAutofit/>
          </a:bodyPr>
          <a:lstStyle/>
          <a:p>
            <a:pPr defTabSz="685800"/>
            <a:r>
              <a:rPr lang="en-US" sz="3200" b="1" dirty="0">
                <a:latin typeface="+mn-lt"/>
                <a:cs typeface="Gotham Light" pitchFamily="50" charset="0"/>
              </a:rPr>
              <a:t>Marketing, PR &amp; Digital Strategy Update</a:t>
            </a:r>
            <a:r>
              <a:rPr lang="en-US" sz="4000" b="1" dirty="0">
                <a:solidFill>
                  <a:srgbClr val="0C533A"/>
                </a:solidFill>
                <a:latin typeface="+mn-lt"/>
                <a:ea typeface="+mj-ea"/>
                <a:cs typeface="Gotham Book" pitchFamily="50" charset="0"/>
              </a:rPr>
              <a:t/>
            </a:r>
            <a:br>
              <a:rPr lang="en-US" sz="4000" b="1" dirty="0">
                <a:solidFill>
                  <a:srgbClr val="0C533A"/>
                </a:solidFill>
                <a:latin typeface="+mn-lt"/>
                <a:ea typeface="+mj-ea"/>
                <a:cs typeface="Gotham Book" pitchFamily="50" charset="0"/>
              </a:rPr>
            </a:br>
            <a:endParaRPr lang="en-US" sz="4000" b="1" dirty="0">
              <a:solidFill>
                <a:srgbClr val="0C533A"/>
              </a:solidFill>
              <a:latin typeface="+mn-lt"/>
              <a:ea typeface="+mj-ea"/>
              <a:cs typeface="Gotham Book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3B153F-B967-5F4B-B17F-393C94906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96" y="1449856"/>
            <a:ext cx="8229600" cy="4412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Advancing MSU’s distinctiveness and reputation</a:t>
            </a:r>
          </a:p>
          <a:p>
            <a:pPr marL="0" indent="0">
              <a:buNone/>
            </a:pPr>
            <a:endParaRPr lang="en-US" sz="1800" dirty="0">
              <a:solidFill>
                <a:srgbClr val="18453B"/>
              </a:solidFill>
              <a:latin typeface="+mn-lt"/>
              <a:cs typeface="Gotham Light" pitchFamily="50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Content-driven strategy, strong channels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Collaborate on content with communicators across MSU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Integrated approach: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earned</a:t>
            </a:r>
            <a:r>
              <a:rPr lang="en-US" sz="19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 (PR),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owned</a:t>
            </a:r>
            <a:r>
              <a:rPr lang="en-US" sz="19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 (web, email),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shared</a:t>
            </a:r>
            <a:r>
              <a:rPr lang="en-US" sz="19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 (social) and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paid</a:t>
            </a:r>
            <a:r>
              <a:rPr lang="en-US" sz="1900" dirty="0">
                <a:solidFill>
                  <a:srgbClr val="18453B"/>
                </a:solidFill>
                <a:latin typeface="+mn-lt"/>
                <a:cs typeface="Gotham Light" pitchFamily="50" charset="0"/>
              </a:rPr>
              <a:t> (advertising, sponsored) to drive content visibility and consumption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18453B"/>
              </a:solidFill>
              <a:cs typeface="Gotham Light" pitchFamily="50" charset="0"/>
            </a:endParaRPr>
          </a:p>
          <a:p>
            <a:pPr marL="0" indent="0">
              <a:buNone/>
            </a:pPr>
            <a:endParaRPr lang="en-US" sz="1800" b="1" dirty="0">
              <a:solidFill>
                <a:srgbClr val="18453B"/>
              </a:solidFill>
              <a:latin typeface="+mn-lt"/>
              <a:cs typeface="Gotham Light" pitchFamily="50" charset="0"/>
            </a:endParaRPr>
          </a:p>
          <a:p>
            <a:pPr marL="0" indent="0">
              <a:buNone/>
            </a:pPr>
            <a:endParaRPr lang="en-US" sz="825" b="1" dirty="0">
              <a:solidFill>
                <a:srgbClr val="18453B"/>
              </a:solidFill>
              <a:cs typeface="Gotham Light" pitchFamily="50" charset="0"/>
            </a:endParaRPr>
          </a:p>
          <a:p>
            <a:endParaRPr lang="en-US" dirty="0">
              <a:latin typeface="Gotham Medium" pitchFamily="2" charset="0"/>
              <a:cs typeface="Gotham Medium" pitchFamily="2" charset="0"/>
            </a:endParaRPr>
          </a:p>
          <a:p>
            <a:endParaRPr lang="en-US" dirty="0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0B4461CB-4CA9-2A43-A3FA-624E1DA485A6}" type="slidenum">
              <a:rPr lang="en-US"/>
              <a:pPr defTabSz="342900">
                <a:defRPr/>
              </a:pPr>
              <a:t>10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93914" y="2152798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188" y="1300959"/>
            <a:ext cx="6425907" cy="196205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Subscribe:</a:t>
            </a:r>
            <a:r>
              <a:rPr lang="en-US" sz="3600" b="1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30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MSUToday </a:t>
            </a:r>
            <a:br>
              <a:rPr lang="en-US" sz="30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Email</a:t>
            </a:r>
            <a:r>
              <a:rPr lang="en-US" sz="3600" b="1" dirty="0">
                <a:solidFill>
                  <a:srgbClr val="18453B"/>
                </a:solidFill>
                <a:latin typeface="Gotham Book" pitchFamily="50" charset="0"/>
                <a:cs typeface="Gotham Book" pitchFamily="50" charset="0"/>
              </a:rPr>
              <a:t/>
            </a:r>
            <a:br>
              <a:rPr lang="en-US" sz="3600" b="1" dirty="0">
                <a:solidFill>
                  <a:srgbClr val="18453B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3600" b="1" dirty="0">
                <a:solidFill>
                  <a:srgbClr val="94AE4A"/>
                </a:solidFill>
                <a:latin typeface="Gotham Light" pitchFamily="50" charset="0"/>
                <a:cs typeface="Gotham Light" pitchFamily="50" charset="0"/>
              </a:rPr>
              <a:t/>
            </a:r>
            <a:br>
              <a:rPr lang="en-US" sz="3600" b="1" dirty="0">
                <a:solidFill>
                  <a:srgbClr val="94AE4A"/>
                </a:solidFill>
                <a:latin typeface="Gotham Light" pitchFamily="50" charset="0"/>
                <a:cs typeface="Gotham Light" pitchFamily="50" charset="0"/>
              </a:rPr>
            </a:b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https://msutoday.msu.edu</a:t>
            </a:r>
            <a:endParaRPr lang="en-US" sz="28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733"/>
            <a:ext cx="3017520" cy="2565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7661"/>
            <a:ext cx="3017520" cy="2414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268" y="4263682"/>
            <a:ext cx="3017520" cy="2493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047" y="4263682"/>
            <a:ext cx="301752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5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B07F0-5903-4CF6-A28A-515C0912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Read: INSIDE MSU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DB7A4DF-8024-4B91-9D20-1F367C2C9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r="67972" b="8956"/>
          <a:stretch/>
        </p:blipFill>
        <p:spPr>
          <a:xfrm>
            <a:off x="-214546" y="1695273"/>
            <a:ext cx="8988614" cy="404138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CA2E273-F4DA-4A1F-8583-10A442C4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12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418382"/>
            <a:ext cx="9144000" cy="1105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11" y="1433694"/>
            <a:ext cx="736724" cy="770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12" y="1465232"/>
            <a:ext cx="789059" cy="7708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23" y="2546135"/>
            <a:ext cx="4017377" cy="343825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F1441AF-06FC-40CB-B619-42CBBF38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6" y="571500"/>
            <a:ext cx="8904724" cy="97939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MSU Social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309" y="2523701"/>
            <a:ext cx="2785450" cy="35871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D73ABB-BCA9-4A21-AE34-2B3CC735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20" y="1772361"/>
            <a:ext cx="770877" cy="7708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321" y="1739097"/>
            <a:ext cx="939507" cy="7708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97" y="1742217"/>
            <a:ext cx="748532" cy="7708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13094"/>
            <a:ext cx="2953118" cy="2377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571" y="2509975"/>
            <a:ext cx="3063240" cy="23805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64" y="2543238"/>
            <a:ext cx="2826736" cy="234729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E61817C-DF03-4BDE-9589-0203890BB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6" y="571500"/>
            <a:ext cx="8904724" cy="97939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MSU Social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2A89668-5668-4946-9412-1ED49654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49FFB2-5222-474A-B387-BCB2BA20D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14109" r="71433" b="4651"/>
          <a:stretch/>
        </p:blipFill>
        <p:spPr>
          <a:xfrm>
            <a:off x="192315" y="1161606"/>
            <a:ext cx="8744645" cy="55900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8157863-8438-46DC-91CC-11AB1BA84A96}"/>
              </a:ext>
            </a:extLst>
          </p:cNvPr>
          <p:cNvSpPr txBox="1">
            <a:spLocks/>
          </p:cNvSpPr>
          <p:nvPr/>
        </p:nvSpPr>
        <p:spPr>
          <a:xfrm>
            <a:off x="112276" y="571500"/>
            <a:ext cx="8904724" cy="979394"/>
          </a:xfrm>
          <a:prstGeom prst="rect">
            <a:avLst/>
          </a:prstGeom>
        </p:spPr>
        <p:txBody>
          <a:bodyPr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Gotham Book"/>
                <a:ea typeface="ＭＳ Ｐゴシック" charset="-128"/>
                <a:cs typeface="ＭＳ Ｐゴシック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Contribute….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B0475BD-0C7F-452F-9E39-9EAB6CBF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5C4D-9F9D-974D-9C61-74F4C8F55D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55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91E37-788E-3D4E-9FB9-B565EFB1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something to share?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8AEB2E-D22E-B24C-AA63-067C0C90F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719432"/>
            <a:ext cx="8343900" cy="4406731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your unit/college communicator!</a:t>
            </a:r>
          </a:p>
          <a:p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something to say? Author a </a:t>
            </a: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Voice </a:t>
            </a:r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 piece for </a:t>
            </a: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Conversation</a:t>
            </a:r>
          </a:p>
          <a:p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 content for </a:t>
            </a:r>
            <a:r>
              <a:rPr lang="en-US" sz="2800" b="1" dirty="0" err="1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InsideMSU</a:t>
            </a:r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contact </a:t>
            </a: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Cody</a:t>
            </a:r>
            <a:endParaRPr lang="en-US" sz="28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it’s national news? Talk to your </a:t>
            </a: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 contact</a:t>
            </a:r>
          </a:p>
          <a:p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national but still a cool story idea or tidbit? Send it to MSUToday Editor </a:t>
            </a: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Mulcrone </a:t>
            </a:r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(Mulcron2@msu.edu)</a:t>
            </a:r>
            <a:r>
              <a:rPr lang="en-US" sz="28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1313" indent="0">
              <a:buNone/>
            </a:pPr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could become:</a:t>
            </a:r>
          </a:p>
          <a:p>
            <a:pPr lvl="2"/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</a:p>
          <a:p>
            <a:pPr lvl="2"/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Pride point</a:t>
            </a:r>
          </a:p>
          <a:p>
            <a:pPr lvl="2"/>
            <a:r>
              <a:rPr lang="en-US" sz="28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Notable</a:t>
            </a:r>
          </a:p>
          <a:p>
            <a:endParaRPr lang="en-US" dirty="0">
              <a:latin typeface="Gotham Medium" pitchFamily="2" charset="0"/>
              <a:cs typeface="Gotham Medium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0050" y="1437054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6319100"/>
            <a:ext cx="8145522" cy="638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E49062-81D2-4560-A27F-A8FBA492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79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513CF-4035-D342-9FAF-618FC9C9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7" y="858465"/>
            <a:ext cx="8229600" cy="3601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Key PR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163A2-C3B5-8E4B-B24F-405E0B537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71" y="1455190"/>
            <a:ext cx="4037433" cy="41948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DAVIS, Director of Public Relations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432-0304 </a:t>
            </a:r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jend@msu.edu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LAYNE CAMERON – camer102.msu.edu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Biotech/Economic Development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Agriculture and Natural Resources*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Engineering*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Natural Science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SARINA GLEASON – sgleason.msu.edu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Osteopathic Medicine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Veterinary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Human Medicine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Nursing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Lyman Briggs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WARD – kward@msu.edu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Education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Law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</a:t>
            </a:r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</a:p>
          <a:p>
            <a:pPr marL="0" indent="0">
              <a:buNone/>
            </a:pPr>
            <a:endParaRPr lang="en-US" sz="105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otham Light" pitchFamily="50" charset="0"/>
              <a:cs typeface="Gotham Light" pitchFamily="50" charset="0"/>
            </a:endParaRPr>
          </a:p>
          <a:p>
            <a:pPr marL="0" indent="0">
              <a:buNone/>
            </a:pPr>
            <a:endParaRPr lang="en-US" sz="1200" b="1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7904" y="1972715"/>
            <a:ext cx="3429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CAROLINE BROOKS – brooks78@msu.edu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Social Science*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Engineering* 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Ag and Natural Resources* 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Eli Broad College of Business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MSU Foundation </a:t>
            </a:r>
          </a:p>
          <a:p>
            <a:pPr defTabSz="685800"/>
            <a:endParaRPr lang="en-US" sz="1200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KRISTEN PARKER – klparker@msu.edu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 Art Museum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Arts and Letters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Communication Arts and Sciences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Music 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of Social Science*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Honors College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Studies and Programs 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Madison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Residential College in Arts and Humanities</a:t>
            </a:r>
          </a:p>
          <a:p>
            <a:pPr defTabSz="685800"/>
            <a:endParaRPr lang="en-US" sz="1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sz="1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JESSI ADLER – jadler@msu.edu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Training Initiative</a:t>
            </a:r>
          </a:p>
          <a:p>
            <a:pPr defTabSz="685800"/>
            <a:r>
              <a:rPr lang="en-US" sz="1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news* </a:t>
            </a:r>
          </a:p>
          <a:p>
            <a:pPr defTabSz="685800"/>
            <a:endParaRPr lang="en-US" sz="120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487E06-955A-4CF3-9B5F-18B7F1C79356}"/>
              </a:ext>
            </a:extLst>
          </p:cNvPr>
          <p:cNvSpPr txBox="1"/>
          <p:nvPr/>
        </p:nvSpPr>
        <p:spPr>
          <a:xfrm>
            <a:off x="670470" y="5758367"/>
            <a:ext cx="19355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Shared Responsibility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FEA962-A72F-43BE-9AEE-313E571A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2009444"/>
            <a:ext cx="8343900" cy="40671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Serves as main media contact for the university</a:t>
            </a: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Resource for media-related questions and concerns </a:t>
            </a: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Advises the president on media strategies </a:t>
            </a: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Issues, crisis and emergency management</a:t>
            </a:r>
          </a:p>
          <a:p>
            <a:pPr marL="0" indent="0">
              <a:buNone/>
            </a:pPr>
            <a:endParaRPr lang="en-US" sz="1800" dirty="0">
              <a:solidFill>
                <a:srgbClr val="14362C"/>
              </a:solidFill>
              <a:latin typeface="Gotham Medium" pitchFamily="50" charset="0"/>
              <a:ea typeface="ＭＳ Ｐゴシック" charset="0"/>
              <a:cs typeface="Gotham Medium" pitchFamily="50" charset="0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sz="1800" dirty="0">
              <a:solidFill>
                <a:srgbClr val="14362C"/>
              </a:solidFill>
              <a:latin typeface="Gotham Light"/>
              <a:ea typeface="ＭＳ Ｐゴシック" charset="0"/>
              <a:cs typeface="Gotham L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271" y="774700"/>
            <a:ext cx="8848578" cy="107013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Gotham"/>
                <a:ea typeface="+mj-ea"/>
                <a:cs typeface="Gotham"/>
              </a:defRPr>
            </a:lvl1pPr>
          </a:lstStyle>
          <a:p>
            <a:r>
              <a:rPr lang="en-US" sz="3200" b="1" dirty="0">
                <a:solidFill>
                  <a:srgbClr val="1845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VP &amp; University Spokesperson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0" y="1668166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6319100"/>
            <a:ext cx="8145522" cy="638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02A8B-B1CF-4228-BF50-3CD40A71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1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D0C7A-0575-4A25-AAA3-92368289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47" y="1060745"/>
            <a:ext cx="4873751" cy="360175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 &amp; Public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00103F-D2B7-455F-972A-65E6E6B8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34" y="2123801"/>
            <a:ext cx="4738059" cy="304987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u="sng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Commitment 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webpage</a:t>
            </a: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Intermediate Healing Fund</a:t>
            </a:r>
            <a:endParaRPr lang="en-US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Issues and Statements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webpage</a:t>
            </a:r>
          </a:p>
          <a:p>
            <a:pPr lvl="1"/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Accessible from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msu.edu</a:t>
            </a:r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of Trustees</a:t>
            </a:r>
          </a:p>
          <a:p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MSU President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080" y="708650"/>
            <a:ext cx="3614586" cy="35522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F368F818-CACC-4BEA-828C-2A1CE0E380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15071" r="71268"/>
          <a:stretch/>
        </p:blipFill>
        <p:spPr>
          <a:xfrm>
            <a:off x="5176798" y="4423524"/>
            <a:ext cx="3614586" cy="22209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5B68AE7-468D-4BDC-A76B-F5604356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B47AB8-8F6F-4BBB-9780-B57C90CF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44FC5-3819-49F5-A30A-B881E9499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8271"/>
            <a:ext cx="8229600" cy="3024394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We Are  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What We Do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How We Can Help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AE53D6-B5E8-43B8-A0D8-03FF0A6D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D0C7A-0575-4A25-AAA3-92368289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27" y="821129"/>
            <a:ext cx="8673755" cy="3601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 &amp; Public Information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DD172AF-F428-43CD-B82E-A50691F6AF24}"/>
              </a:ext>
            </a:extLst>
          </p:cNvPr>
          <p:cNvSpPr txBox="1">
            <a:spLocks/>
          </p:cNvSpPr>
          <p:nvPr/>
        </p:nvSpPr>
        <p:spPr>
          <a:xfrm>
            <a:off x="328227" y="1703663"/>
            <a:ext cx="8895885" cy="32425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8453B"/>
              </a:buClr>
              <a:buFont typeface="Arial"/>
              <a:buChar char="•"/>
              <a:defRPr sz="2800" b="0" i="0" kern="1200">
                <a:solidFill>
                  <a:srgbClr val="595959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Gotham Book"/>
                <a:ea typeface="ＭＳ Ｐゴシック" charset="-128"/>
                <a:cs typeface="Gotham Book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ea typeface="ＭＳ Ｐゴシック" charset="-128"/>
                <a:cs typeface="Gotham Book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Gotham Book"/>
                <a:ea typeface="ＭＳ Ｐゴシック" charset="-128"/>
                <a:cs typeface="Gotham Book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0" i="0" kern="1200">
                <a:solidFill>
                  <a:schemeClr val="tx1"/>
                </a:solidFill>
                <a:latin typeface="Gotham Book"/>
                <a:ea typeface="ＭＳ Ｐゴシック" charset="-128"/>
                <a:cs typeface="Gotham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defRPr/>
            </a:pPr>
            <a:r>
              <a:rPr lang="en-US" sz="2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 Stanley</a:t>
            </a:r>
          </a:p>
          <a:p>
            <a:pPr marL="257175" indent="-257175" defTabSz="342900">
              <a:defRPr/>
            </a:pPr>
            <a:r>
              <a:rPr lang="en-US" sz="2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Admissions Release</a:t>
            </a:r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defTabSz="342900">
              <a:defRPr/>
            </a:pPr>
            <a:r>
              <a:rPr lang="en-US" sz="2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Investigation</a:t>
            </a:r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defTabSz="342900">
              <a:defRPr/>
            </a:pPr>
            <a:r>
              <a:rPr lang="en-US" sz="2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Healing Fund</a:t>
            </a:r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defTabSz="342900">
              <a:defRPr/>
            </a:pPr>
            <a:r>
              <a:rPr lang="en-US" sz="22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Board of Trustees Meeting</a:t>
            </a:r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57225" lvl="1" indent="-257175" defTabSz="342900">
              <a:defRPr/>
            </a:pPr>
            <a:r>
              <a:rPr lang="en-US" sz="1800" dirty="0" smtClean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6</a:t>
            </a:r>
            <a:endParaRPr lang="en-US" sz="18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2606" lvl="1" indent="0" defTabSz="342900">
              <a:buClr>
                <a:prstClr val="black">
                  <a:lumMod val="75000"/>
                  <a:lumOff val="25000"/>
                </a:prstClr>
              </a:buClr>
              <a:buNone/>
              <a:defRPr/>
            </a:pPr>
            <a:endParaRPr lang="en-US" sz="2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00050" y="1384702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5B6585-D978-4342-9465-87AEB4EF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81" y="1565502"/>
            <a:ext cx="4150669" cy="32359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2931115-9414-46AE-99F9-7AC83CD4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70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DF8AEB2E-D22E-B24C-AA63-067C0C90F3B0}"/>
              </a:ext>
            </a:extLst>
          </p:cNvPr>
          <p:cNvSpPr txBox="1">
            <a:spLocks/>
          </p:cNvSpPr>
          <p:nvPr/>
        </p:nvSpPr>
        <p:spPr>
          <a:xfrm>
            <a:off x="400050" y="1825625"/>
            <a:ext cx="8343900" cy="47206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/>
              <a:buChar char="•"/>
              <a:defRPr sz="22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20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it’s about the university?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Emily or the general media line	</a:t>
            </a:r>
          </a:p>
          <a:p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it is about your college?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your unit/college communicator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as an expert or a leader in your area</a:t>
            </a:r>
          </a:p>
          <a:p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sure? Both?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your unit/college communicator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FYI Emily</a:t>
            </a:r>
          </a:p>
          <a:p>
            <a:pPr marL="349250" lvl="1" indent="0">
              <a:buNone/>
            </a:pPr>
            <a:endParaRPr lang="en-US" sz="24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General Media Contact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Email: </a:t>
            </a: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hlinkClick r:id="rId3"/>
              </a:rPr>
              <a:t>Media@msu.edu</a:t>
            </a:r>
            <a:r>
              <a:rPr lang="en-US" sz="2400" dirty="0">
                <a:solidFill>
                  <a:srgbClr val="18453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| Phone: 517-353-7077</a:t>
            </a:r>
          </a:p>
          <a:p>
            <a:pPr marL="349250" lvl="1" indent="0">
              <a:buNone/>
            </a:pPr>
            <a:endParaRPr lang="en-US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endParaRPr lang="en-US" dirty="0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6271" y="504537"/>
            <a:ext cx="8848578" cy="107013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Gotham"/>
                <a:ea typeface="+mj-ea"/>
                <a:cs typeface="Gotham"/>
              </a:defRPr>
            </a:lvl1pPr>
          </a:lstStyle>
          <a:p>
            <a:r>
              <a:rPr lang="en-US" sz="3200" b="1" dirty="0">
                <a:solidFill>
                  <a:srgbClr val="1845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 a media call?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00050" y="1398003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Receiver">
            <a:extLst>
              <a:ext uri="{FF2B5EF4-FFF2-40B4-BE49-F238E27FC236}">
                <a16:creationId xmlns:a16="http://schemas.microsoft.com/office/drawing/2014/main" xmlns="" id="{4684BDDE-6EDB-43E8-A504-71114AE974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32871" y="2118215"/>
            <a:ext cx="1592982" cy="159298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07031B-EE48-48EF-B6DE-C0D7F5AA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52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271" y="504537"/>
            <a:ext cx="8848578" cy="107013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Gotham"/>
                <a:ea typeface="+mj-ea"/>
                <a:cs typeface="Gotham"/>
              </a:defRPr>
            </a:lvl1pPr>
          </a:lstStyle>
          <a:p>
            <a:r>
              <a:rPr lang="en-US" sz="3200" b="1" dirty="0">
                <a:solidFill>
                  <a:srgbClr val="1845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 to talk through an issue?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00050" y="1398003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F8AEB2E-D22E-B24C-AA63-067C0C90F3B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10045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/>
              <a:buChar char="•"/>
              <a:defRPr sz="22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20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b="1" u="sng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</a:p>
          <a:p>
            <a:pPr marL="0" indent="0">
              <a:spcBef>
                <a:spcPts val="600"/>
              </a:spcBef>
              <a:buNone/>
            </a:pPr>
            <a:endParaRPr lang="en-US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Guerrant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emilyg@msu.edu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517-355-3853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600"/>
              </a:spcBef>
              <a:buFont typeface="Arial"/>
              <a:buNone/>
            </a:pP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-or- 	</a:t>
            </a:r>
          </a:p>
          <a:p>
            <a:pPr marL="0" indent="0">
              <a:spcBef>
                <a:spcPts val="600"/>
              </a:spcBef>
              <a:buFont typeface="Arial"/>
              <a:buNone/>
            </a:pPr>
            <a:endParaRPr lang="en-US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Melody Kindraka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kindrak1@msu.edu</a:t>
            </a:r>
            <a:r>
              <a:rPr lang="en-US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517-355-2282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6319100"/>
            <a:ext cx="8145522" cy="63887"/>
          </a:xfrm>
          <a:prstGeom prst="rect">
            <a:avLst/>
          </a:prstGeom>
        </p:spPr>
      </p:pic>
      <p:pic>
        <p:nvPicPr>
          <p:cNvPr id="7" name="Graphic 6" descr="Subtitles">
            <a:extLst>
              <a:ext uri="{FF2B5EF4-FFF2-40B4-BE49-F238E27FC236}">
                <a16:creationId xmlns:a16="http://schemas.microsoft.com/office/drawing/2014/main" xmlns="" id="{2C7A2083-AFCC-4C93-BDE6-E0B8CB5559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94370" y="2568067"/>
            <a:ext cx="1429905" cy="14299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90F984B-0768-479F-9307-4A3C9FAB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814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182" y="1535874"/>
            <a:ext cx="667854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MSUToday Editor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432-0922</a:t>
            </a:r>
          </a:p>
          <a:p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Mulcrone |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Mulcron2@msu.edu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Trademarks and Licensing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353-8998</a:t>
            </a:r>
          </a:p>
          <a:p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Samantha Stevens |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Sstevens@msu.edu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MSU Logo Standards and Usage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353-2956</a:t>
            </a:r>
          </a:p>
          <a:p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Tony Frewen |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Frewen@msu.edu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sz="2200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Photo/Video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432-0909</a:t>
            </a:r>
            <a:endParaRPr lang="en-US" sz="2200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Kevin Epling |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Epling@msu.edu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Filming on Campus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(filming must be coordinated and approved)</a:t>
            </a:r>
            <a:b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Kevin Epling | 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Epling@msu.edu</a:t>
            </a:r>
            <a:r>
              <a:rPr lang="en-US" sz="22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432-0909</a:t>
            </a:r>
          </a:p>
          <a:p>
            <a:r>
              <a:rPr lang="en-US" sz="1050" dirty="0">
                <a:solidFill>
                  <a:srgbClr val="18453B"/>
                </a:solidFill>
                <a:latin typeface="Gotham Light" pitchFamily="50" charset="0"/>
                <a:cs typeface="Gotham Light" pitchFamily="50" charset="0"/>
              </a:rPr>
              <a:t/>
            </a:r>
            <a:br>
              <a:rPr lang="en-US" sz="1050" dirty="0">
                <a:solidFill>
                  <a:srgbClr val="18453B"/>
                </a:solidFill>
                <a:latin typeface="Gotham Light" pitchFamily="50" charset="0"/>
                <a:cs typeface="Gotham Light" pitchFamily="50" charset="0"/>
              </a:rPr>
            </a:br>
            <a:endParaRPr lang="en-US" sz="105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endParaRPr lang="en-US" sz="1350" dirty="0">
              <a:solidFill>
                <a:srgbClr val="18453B"/>
              </a:solidFill>
              <a:latin typeface="Gotham Light" pitchFamily="50" charset="0"/>
              <a:cs typeface="Gotham Light" pitchFamily="50" charset="0"/>
            </a:endParaRPr>
          </a:p>
          <a:p>
            <a:endParaRPr lang="en-US" sz="1350" dirty="0">
              <a:solidFill>
                <a:srgbClr val="18453B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DF513CF-4035-D342-9FAF-618FC9C9E9A3}"/>
              </a:ext>
            </a:extLst>
          </p:cNvPr>
          <p:cNvSpPr txBox="1">
            <a:spLocks/>
          </p:cNvSpPr>
          <p:nvPr/>
        </p:nvSpPr>
        <p:spPr>
          <a:xfrm>
            <a:off x="186485" y="738383"/>
            <a:ext cx="6678543" cy="7345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112A24"/>
                </a:solidFill>
                <a:effectLst/>
                <a:latin typeface="Gotham"/>
                <a:ea typeface="+mj-ea"/>
                <a:cs typeface="Gotham"/>
              </a:defRPr>
            </a:lvl1pPr>
          </a:lstStyle>
          <a:p>
            <a:pPr algn="l"/>
            <a:r>
              <a:rPr lang="en-US" sz="32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Key Contacts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332D27-E8A7-46EF-B6CA-79E5DE0D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3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1912" y="1874520"/>
            <a:ext cx="5650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6319100"/>
            <a:ext cx="8145522" cy="638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FD01BB7-9D81-4C2F-9E7E-5BC7A904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63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86594" y="1172100"/>
            <a:ext cx="7770813" cy="174307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60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-382773" y="3017070"/>
            <a:ext cx="5624624" cy="149225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en-US" sz="1400" dirty="0">
              <a:solidFill>
                <a:srgbClr val="18453B"/>
              </a:solidFill>
              <a:latin typeface="Gotham Light"/>
              <a:ea typeface="+mj-ea"/>
              <a:cs typeface="Gotham Ligh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</a:t>
            </a:r>
            <a:r>
              <a:rPr lang="en-US" sz="2000" b="1" dirty="0" err="1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Guerrant</a:t>
            </a:r>
            <a:endParaRPr lang="en-US" sz="2000" b="1" dirty="0">
              <a:solidFill>
                <a:srgbClr val="1845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 and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Spokesperson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emilyg@msu.edu</a:t>
            </a:r>
            <a:b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517-355-3853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1400" dirty="0">
              <a:latin typeface="Gotham Light"/>
              <a:ea typeface="+mj-ea"/>
              <a:cs typeface="Gotham Ligh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1400" dirty="0">
              <a:latin typeface="Gotham Light"/>
              <a:ea typeface="+mj-ea"/>
              <a:cs typeface="Gotham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47228" y="1513582"/>
            <a:ext cx="54883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47228" y="2616203"/>
            <a:ext cx="54883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0B878CFB-2112-41FF-94AA-6814F544C6B2}"/>
              </a:ext>
            </a:extLst>
          </p:cNvPr>
          <p:cNvSpPr txBox="1">
            <a:spLocks/>
          </p:cNvSpPr>
          <p:nvPr/>
        </p:nvSpPr>
        <p:spPr>
          <a:xfrm>
            <a:off x="4274288" y="3215460"/>
            <a:ext cx="5007935" cy="1492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/>
              <a:buChar char="•"/>
              <a:defRPr sz="22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20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2000" b="1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Heather Swain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Vice President for Marketing, 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 and Digital Strategy 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heather.swain@cabs.msu.edu</a:t>
            </a:r>
            <a:b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517-355-2262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endParaRPr lang="en-US" sz="1400" dirty="0">
              <a:solidFill>
                <a:srgbClr val="18453B"/>
              </a:solidFill>
              <a:latin typeface="Gotham Light"/>
              <a:ea typeface="+mj-ea"/>
              <a:cs typeface="Gotham Light"/>
            </a:endParaRPr>
          </a:p>
          <a:p>
            <a:pPr marL="0" indent="0" algn="ctr">
              <a:spcBef>
                <a:spcPct val="0"/>
              </a:spcBef>
              <a:buFont typeface="Arial"/>
              <a:buNone/>
            </a:pPr>
            <a:endParaRPr lang="en-US" sz="1400" dirty="0">
              <a:latin typeface="Gotham Light"/>
              <a:ea typeface="+mj-ea"/>
              <a:cs typeface="Gotham Ligh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9E68A7E2-9161-4817-B5F1-9E2B139384BC}"/>
              </a:ext>
            </a:extLst>
          </p:cNvPr>
          <p:cNvSpPr txBox="1">
            <a:spLocks/>
          </p:cNvSpPr>
          <p:nvPr/>
        </p:nvSpPr>
        <p:spPr>
          <a:xfrm>
            <a:off x="-170122" y="4707710"/>
            <a:ext cx="9144000" cy="1492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/>
              <a:buChar char="•"/>
              <a:defRPr sz="22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20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Arial"/>
              <a:buChar char="•"/>
              <a:defRPr sz="1800" kern="1200">
                <a:solidFill>
                  <a:srgbClr val="112A24"/>
                </a:solidFill>
                <a:effectLst/>
                <a:latin typeface="CalifornianFB Black"/>
                <a:ea typeface="+mn-ea"/>
                <a:cs typeface="CalifornianFB Black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2000" b="1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Merri Jo Bales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Vice President and Strategic Director 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University Communications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mjbales@msu.edu</a:t>
            </a:r>
            <a:b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18453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517-884-8883</a:t>
            </a:r>
          </a:p>
          <a:p>
            <a:pPr marL="0" indent="0" algn="ctr">
              <a:spcBef>
                <a:spcPct val="0"/>
              </a:spcBef>
              <a:buFont typeface="Arial"/>
              <a:buNone/>
            </a:pPr>
            <a:endParaRPr lang="en-US" sz="1400" dirty="0">
              <a:solidFill>
                <a:srgbClr val="18453B"/>
              </a:solidFill>
              <a:latin typeface="Gotham Light"/>
              <a:ea typeface="+mj-ea"/>
              <a:cs typeface="Gotham Light"/>
            </a:endParaRPr>
          </a:p>
          <a:p>
            <a:pPr marL="0" indent="0" algn="ctr">
              <a:spcBef>
                <a:spcPct val="0"/>
              </a:spcBef>
              <a:buFont typeface="Arial"/>
              <a:buNone/>
            </a:pPr>
            <a:endParaRPr lang="en-US" sz="1400" dirty="0">
              <a:latin typeface="Gotham Light"/>
              <a:ea typeface="+mj-ea"/>
              <a:cs typeface="Gotham Light"/>
            </a:endParaRPr>
          </a:p>
          <a:p>
            <a:pPr marL="0" indent="0" algn="ctr">
              <a:spcBef>
                <a:spcPct val="0"/>
              </a:spcBef>
              <a:buFont typeface="Arial"/>
              <a:buNone/>
            </a:pPr>
            <a:endParaRPr lang="en-US" sz="1400" dirty="0">
              <a:latin typeface="Gotham Light"/>
              <a:ea typeface="+mj-ea"/>
              <a:cs typeface="Gotham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6319100"/>
            <a:ext cx="8145522" cy="638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D6EB9A0-A3FF-4B70-8A27-C334F763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6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FDACCC3-60CB-4772-9EBA-95228ABAEED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766831" y="2104232"/>
            <a:ext cx="22079" cy="3170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E9768B-72CD-4443-B203-E18E6E44DDEE}"/>
              </a:ext>
            </a:extLst>
          </p:cNvPr>
          <p:cNvGrpSpPr/>
          <p:nvPr/>
        </p:nvGrpSpPr>
        <p:grpSpPr>
          <a:xfrm>
            <a:off x="1925738" y="2357254"/>
            <a:ext cx="5726346" cy="3494906"/>
            <a:chOff x="1052976" y="2511833"/>
            <a:chExt cx="4135120" cy="20696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1D760CC-820A-49E2-AED5-2F81E7BCAE76}"/>
                </a:ext>
              </a:extLst>
            </p:cNvPr>
            <p:cNvSpPr/>
            <p:nvPr/>
          </p:nvSpPr>
          <p:spPr>
            <a:xfrm>
              <a:off x="3348257" y="3887015"/>
              <a:ext cx="1839839" cy="69451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1050" b="1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Emily Guerrant</a:t>
              </a:r>
              <a:endParaRPr lang="en-US" sz="1050" dirty="0">
                <a:solidFill>
                  <a:prstClr val="white"/>
                </a:solidFill>
                <a:latin typeface="Times New Roman" panose="02020603050405020304" pitchFamily="18" charset="0"/>
                <a:ea typeface="DengXian" panose="02010600030101010101" pitchFamily="2" charset="-122"/>
              </a:endParaRPr>
            </a:p>
            <a:p>
              <a:pPr algn="ctr" defTabSz="685800"/>
              <a:r>
                <a:rPr lang="en-US" sz="105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Vice President and </a:t>
              </a:r>
            </a:p>
            <a:p>
              <a:pPr algn="ctr" defTabSz="685800"/>
              <a:r>
                <a:rPr lang="en-US" sz="105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University Spokesperson </a:t>
              </a:r>
            </a:p>
            <a:p>
              <a:pPr algn="ctr" defTabSz="685800"/>
              <a:r>
                <a:rPr lang="en-US" sz="100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Media and Public Information  </a:t>
              </a:r>
              <a:endParaRPr lang="en-US" sz="1000" dirty="0">
                <a:solidFill>
                  <a:prstClr val="white"/>
                </a:solidFill>
                <a:latin typeface="Times New Roman" panose="02020603050405020304" pitchFamily="18" charset="0"/>
                <a:ea typeface="DengXian" panose="02010600030101010101" pitchFamily="2" charset="-122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9E5FACA-C49B-41CC-A58C-0BA1235B05D0}"/>
                </a:ext>
              </a:extLst>
            </p:cNvPr>
            <p:cNvSpPr/>
            <p:nvPr/>
          </p:nvSpPr>
          <p:spPr>
            <a:xfrm>
              <a:off x="1052976" y="3906472"/>
              <a:ext cx="1839839" cy="66593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1050" b="1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Heather Swain</a:t>
              </a:r>
              <a:endParaRPr lang="en-US" sz="1050" dirty="0">
                <a:solidFill>
                  <a:prstClr val="white"/>
                </a:solidFill>
                <a:latin typeface="Times New Roman" panose="02020603050405020304" pitchFamily="18" charset="0"/>
                <a:ea typeface="DengXian" panose="02010600030101010101" pitchFamily="2" charset="-122"/>
              </a:endParaRPr>
            </a:p>
            <a:p>
              <a:pPr algn="ctr" defTabSz="685800"/>
              <a:r>
                <a:rPr lang="en-US" sz="105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Vice President </a:t>
              </a:r>
              <a:br>
                <a:rPr lang="en-US" sz="105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US" sz="100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Marketing, Public Relations and </a:t>
              </a:r>
            </a:p>
            <a:p>
              <a:pPr algn="ctr" defTabSz="685800"/>
              <a:r>
                <a:rPr lang="en-US" sz="1000" dirty="0">
                  <a:solidFill>
                    <a:srgbClr val="000000"/>
                  </a:solidFill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Digital Strategy </a:t>
              </a:r>
              <a:r>
                <a:rPr lang="en-US" sz="1000" dirty="0">
                  <a:solidFill>
                    <a:prstClr val="white"/>
                  </a:solidFill>
                  <a:latin typeface="Times New Roman" panose="02020603050405020304" pitchFamily="18" charset="0"/>
                  <a:ea typeface="DengXian" panose="02010600030101010101" pitchFamily="2" charset="-122"/>
                </a:rPr>
                <a:t> 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3BB68F1-B759-40B2-9C8A-5CCDE5FEBD63}"/>
                </a:ext>
              </a:extLst>
            </p:cNvPr>
            <p:cNvSpPr/>
            <p:nvPr/>
          </p:nvSpPr>
          <p:spPr>
            <a:xfrm>
              <a:off x="2200616" y="3251802"/>
              <a:ext cx="1839839" cy="56867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Merri Jo Bales</a:t>
              </a:r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</a:endParaRPr>
            </a:p>
            <a:p>
              <a:pPr algn="ctr" defTabSz="685800"/>
              <a:r>
                <a:rPr lang="en-US" sz="105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Vice President and </a:t>
              </a:r>
            </a:p>
            <a:p>
              <a:pPr algn="ctr" defTabSz="685800"/>
              <a:r>
                <a:rPr lang="en-US" sz="105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Strategic Director</a:t>
              </a:r>
            </a:p>
            <a:p>
              <a:pPr algn="ctr" defTabSz="685800"/>
              <a:r>
                <a:rPr lang="en-US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University Communications </a:t>
              </a:r>
              <a:endParaRPr lang="en-US" sz="1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C168003C-0F32-475D-9575-B21169FC590C}"/>
                </a:ext>
              </a:extLst>
            </p:cNvPr>
            <p:cNvCxnSpPr>
              <a:cxnSpLocks/>
              <a:stCxn id="22" idx="3"/>
              <a:endCxn id="21" idx="1"/>
            </p:cNvCxnSpPr>
            <p:nvPr/>
          </p:nvCxnSpPr>
          <p:spPr>
            <a:xfrm flipV="1">
              <a:off x="2892815" y="4234270"/>
              <a:ext cx="455442" cy="5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835C3B8-F7B9-429C-AF0E-E161F23651AB}"/>
                </a:ext>
              </a:extLst>
            </p:cNvPr>
            <p:cNvSpPr/>
            <p:nvPr/>
          </p:nvSpPr>
          <p:spPr>
            <a:xfrm>
              <a:off x="2200616" y="2511833"/>
              <a:ext cx="1839839" cy="65234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US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Kathleen Wilbur, PhD</a:t>
              </a:r>
            </a:p>
            <a:p>
              <a:pPr algn="ctr" defTabSz="685800"/>
              <a:r>
                <a:rPr lang="en-US" sz="11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Executive Vice President</a:t>
              </a:r>
            </a:p>
            <a:p>
              <a:pPr algn="ctr" defTabSz="685800"/>
              <a:r>
                <a:rPr lang="en-US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DengXian" panose="02010600030101010101" pitchFamily="2" charset="-122"/>
                  <a:cs typeface="Arial" panose="020B0604020202020204" pitchFamily="34" charset="0"/>
                </a:rPr>
                <a:t>Government, Communications and Advancement </a:t>
              </a:r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AEFE43C-269B-4C34-A52B-83030D21DC35}"/>
              </a:ext>
            </a:extLst>
          </p:cNvPr>
          <p:cNvSpPr/>
          <p:nvPr/>
        </p:nvSpPr>
        <p:spPr>
          <a:xfrm>
            <a:off x="3492920" y="1002669"/>
            <a:ext cx="2547822" cy="11015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Samuel L. Stanley Jr., M.D.</a:t>
            </a:r>
          </a:p>
          <a:p>
            <a:pPr algn="ctr" defTabSz="685800"/>
            <a:r>
              <a:rPr lang="en-US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President</a:t>
            </a:r>
          </a:p>
          <a:p>
            <a:pPr algn="ctr" defTabSz="685800"/>
            <a:r>
              <a:rPr lang="en-US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Michigan State University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A4C255B-C314-4B43-B7E7-33740C53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AC4439-89EE-4708-8536-C4537CCC3D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79" y="0"/>
            <a:ext cx="1042695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E1F5FA3-83EE-4955-8668-660490D2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5C4D-9F9D-974D-9C61-74F4C8F55D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5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6" y="0"/>
            <a:ext cx="805202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DEBC6F2-BEF7-480D-86FD-424C7C31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5C4D-9F9D-974D-9C61-74F4C8F55D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2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38E54559-9686-124D-868A-BD6BEE3503C3}"/>
              </a:ext>
            </a:extLst>
          </p:cNvPr>
          <p:cNvSpPr txBox="1">
            <a:spLocks/>
          </p:cNvSpPr>
          <p:nvPr/>
        </p:nvSpPr>
        <p:spPr>
          <a:xfrm>
            <a:off x="2215270" y="2144759"/>
            <a:ext cx="4663250" cy="2831501"/>
          </a:xfrm>
          <a:prstGeom prst="rect">
            <a:avLst/>
          </a:prstGeom>
          <a:effectLst/>
        </p:spPr>
        <p:txBody>
          <a:bodyPr vert="horz" lIns="51435" tIns="25718" rIns="51435" bIns="2571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rgbClr val="112A24"/>
                </a:solidFill>
                <a:effectLst/>
                <a:latin typeface="Gotham Book"/>
                <a:ea typeface="+mj-ea"/>
                <a:cs typeface="Gotham Book"/>
              </a:defRPr>
            </a:lvl1pPr>
          </a:lstStyle>
          <a:p>
            <a:pPr algn="l" defTabSz="514350">
              <a:defRPr/>
            </a:pPr>
            <a:endParaRPr lang="en-US" sz="1125" dirty="0">
              <a:solidFill>
                <a:srgbClr val="18453B"/>
              </a:solidFill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srgbClr val="18453B"/>
              </a:solidFill>
              <a:latin typeface="Calibri"/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srgbClr val="18453B"/>
              </a:solidFill>
              <a:latin typeface="Calibri"/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  <a:p>
            <a:pPr marL="642938" lvl="1" indent="-385763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101B69-302E-48CD-B845-41180AAF6517}"/>
              </a:ext>
            </a:extLst>
          </p:cNvPr>
          <p:cNvSpPr/>
          <p:nvPr/>
        </p:nvSpPr>
        <p:spPr>
          <a:xfrm>
            <a:off x="5369265" y="2257960"/>
            <a:ext cx="1358660" cy="19515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Media and Public Information </a:t>
            </a:r>
          </a:p>
          <a:p>
            <a:pPr algn="ctr" defTabSz="514350">
              <a:defRPr/>
            </a:pP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D58D49-6B1A-4590-B1D3-2B98ACE488E3}"/>
              </a:ext>
            </a:extLst>
          </p:cNvPr>
          <p:cNvSpPr/>
          <p:nvPr/>
        </p:nvSpPr>
        <p:spPr>
          <a:xfrm>
            <a:off x="2293835" y="2257960"/>
            <a:ext cx="1358660" cy="19342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Marketing, Public Relations and Digital Strategy </a:t>
            </a:r>
          </a:p>
          <a:p>
            <a:pPr algn="ctr" defTabSz="514350">
              <a:defRPr/>
            </a:pP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D91059-E71F-4BA6-A935-DF1619D56513}"/>
              </a:ext>
            </a:extLst>
          </p:cNvPr>
          <p:cNvSpPr txBox="1"/>
          <p:nvPr/>
        </p:nvSpPr>
        <p:spPr>
          <a:xfrm>
            <a:off x="2040513" y="4209472"/>
            <a:ext cx="17785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Heather Swain &amp; Team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A2D9D12-F2BF-4FC6-A82D-F73DF3465416}"/>
              </a:ext>
            </a:extLst>
          </p:cNvPr>
          <p:cNvSpPr txBox="1"/>
          <p:nvPr/>
        </p:nvSpPr>
        <p:spPr>
          <a:xfrm>
            <a:off x="5092644" y="4235070"/>
            <a:ext cx="19668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Emily Guerrant &amp; Team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17A066E8-B033-4212-9AC7-00BFEA55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835" y="1720853"/>
            <a:ext cx="4434090" cy="42386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Communications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E1CA0F-42BA-4D2C-91EF-1D75A2267376}"/>
              </a:ext>
            </a:extLst>
          </p:cNvPr>
          <p:cNvSpPr/>
          <p:nvPr/>
        </p:nvSpPr>
        <p:spPr>
          <a:xfrm>
            <a:off x="1736948" y="4577176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ts val="750"/>
              </a:lnSpc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Marketing &amp; Advertising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176B4AD-CB1C-4225-B96A-1A3221A2D75F}"/>
              </a:ext>
            </a:extLst>
          </p:cNvPr>
          <p:cNvSpPr/>
          <p:nvPr/>
        </p:nvSpPr>
        <p:spPr>
          <a:xfrm>
            <a:off x="2586989" y="4580558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PR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94AF57F-4D09-44A6-8F1C-45E70912F786}"/>
              </a:ext>
            </a:extLst>
          </p:cNvPr>
          <p:cNvSpPr/>
          <p:nvPr/>
        </p:nvSpPr>
        <p:spPr>
          <a:xfrm>
            <a:off x="3444942" y="5089460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Analytics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558BA5-1D89-4B5E-9343-724DEDD81551}"/>
              </a:ext>
            </a:extLst>
          </p:cNvPr>
          <p:cNvSpPr/>
          <p:nvPr/>
        </p:nvSpPr>
        <p:spPr>
          <a:xfrm>
            <a:off x="3444942" y="4579364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Content &amp; Channels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1FCCEC-D8FB-4EBB-AD63-7CA5F58C3819}"/>
              </a:ext>
            </a:extLst>
          </p:cNvPr>
          <p:cNvSpPr/>
          <p:nvPr/>
        </p:nvSpPr>
        <p:spPr>
          <a:xfrm>
            <a:off x="1751314" y="5066968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Digital Social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EF9B3B2-8D64-4A24-9395-74E12AA3E33C}"/>
              </a:ext>
            </a:extLst>
          </p:cNvPr>
          <p:cNvSpPr/>
          <p:nvPr/>
        </p:nvSpPr>
        <p:spPr>
          <a:xfrm>
            <a:off x="6685388" y="4576530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Internal Comms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4FC837-1483-4BE6-9754-85F56D0E6A0D}"/>
              </a:ext>
            </a:extLst>
          </p:cNvPr>
          <p:cNvSpPr/>
          <p:nvPr/>
        </p:nvSpPr>
        <p:spPr>
          <a:xfrm>
            <a:off x="6282908" y="5060911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Executive</a:t>
            </a:r>
          </a:p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Comms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5FF91E8-B77A-4252-A528-451861D1D300}"/>
              </a:ext>
            </a:extLst>
          </p:cNvPr>
          <p:cNvSpPr/>
          <p:nvPr/>
        </p:nvSpPr>
        <p:spPr>
          <a:xfrm>
            <a:off x="5060499" y="4578315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Media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CD70A70-23C8-415A-8D69-CE7FB365E44D}"/>
              </a:ext>
            </a:extLst>
          </p:cNvPr>
          <p:cNvSpPr/>
          <p:nvPr/>
        </p:nvSpPr>
        <p:spPr>
          <a:xfrm>
            <a:off x="2599036" y="5082129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Brand Guidelines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1489BF-3F39-41C3-A2CD-D07A0A8CB3FE}"/>
              </a:ext>
            </a:extLst>
          </p:cNvPr>
          <p:cNvSpPr/>
          <p:nvPr/>
        </p:nvSpPr>
        <p:spPr>
          <a:xfrm>
            <a:off x="5437001" y="5063233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Issues &amp; Crisis Resp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DED9CC3-11A2-4606-B5F6-A3FD3DEC082F}"/>
              </a:ext>
            </a:extLst>
          </p:cNvPr>
          <p:cNvSpPr/>
          <p:nvPr/>
        </p:nvSpPr>
        <p:spPr>
          <a:xfrm>
            <a:off x="5871677" y="4577176"/>
            <a:ext cx="748257" cy="431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013" b="1" dirty="0">
                <a:solidFill>
                  <a:prstClr val="black"/>
                </a:solidFill>
                <a:latin typeface="Calibri"/>
              </a:rPr>
              <a:t>Public Info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4DE1CC-7E74-48CE-A37E-0AB0EF92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166424" y="2753995"/>
            <a:ext cx="4977326" cy="601953"/>
          </a:xfrm>
          <a:prstGeom prst="rect">
            <a:avLst/>
          </a:prstGeom>
          <a:effectLst/>
        </p:spPr>
        <p:txBody>
          <a:bodyPr vert="horz" lIns="51435" tIns="25718" rIns="51435" bIns="2571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Gotham"/>
                <a:ea typeface="+mj-ea"/>
                <a:cs typeface="Gotham"/>
              </a:defRPr>
            </a:lvl1pPr>
          </a:lstStyle>
          <a:p>
            <a:pPr defTabSz="514350">
              <a:defRPr/>
            </a:pPr>
            <a:endParaRPr lang="en-US" sz="5625" dirty="0">
              <a:solidFill>
                <a:srgbClr val="399DC1"/>
              </a:solidFill>
              <a:effectLst/>
              <a:latin typeface="Gotham Book"/>
              <a:cs typeface="Gotham Book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38E54559-9686-124D-868A-BD6BEE3503C3}"/>
              </a:ext>
            </a:extLst>
          </p:cNvPr>
          <p:cNvSpPr txBox="1">
            <a:spLocks/>
          </p:cNvSpPr>
          <p:nvPr/>
        </p:nvSpPr>
        <p:spPr>
          <a:xfrm>
            <a:off x="2215270" y="2144759"/>
            <a:ext cx="4663250" cy="2831501"/>
          </a:xfrm>
          <a:prstGeom prst="rect">
            <a:avLst/>
          </a:prstGeom>
          <a:effectLst/>
        </p:spPr>
        <p:txBody>
          <a:bodyPr vert="horz" lIns="51435" tIns="25718" rIns="51435" bIns="2571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rgbClr val="112A24"/>
                </a:solidFill>
                <a:effectLst/>
                <a:latin typeface="Gotham Book"/>
                <a:ea typeface="+mj-ea"/>
                <a:cs typeface="Gotham Book"/>
              </a:defRPr>
            </a:lvl1pPr>
          </a:lstStyle>
          <a:p>
            <a:pPr algn="l" defTabSz="514350">
              <a:defRPr/>
            </a:pPr>
            <a:endParaRPr lang="en-US" sz="1125" dirty="0">
              <a:solidFill>
                <a:srgbClr val="18453B"/>
              </a:solidFill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srgbClr val="18453B"/>
              </a:solidFill>
              <a:latin typeface="Calibri"/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srgbClr val="18453B"/>
              </a:solidFill>
              <a:latin typeface="Calibri"/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  <a:p>
            <a:pPr marL="642938" lvl="1" indent="-385763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101B69-302E-48CD-B845-41180AAF6517}"/>
              </a:ext>
            </a:extLst>
          </p:cNvPr>
          <p:cNvSpPr/>
          <p:nvPr/>
        </p:nvSpPr>
        <p:spPr>
          <a:xfrm>
            <a:off x="5369265" y="2817035"/>
            <a:ext cx="1358660" cy="185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Media and Public Information </a:t>
            </a:r>
          </a:p>
          <a:p>
            <a:pPr algn="ctr" defTabSz="514350">
              <a:defRPr/>
            </a:pPr>
            <a:endParaRPr lang="en-US" sz="1013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D58D49-6B1A-4590-B1D3-2B98ACE488E3}"/>
              </a:ext>
            </a:extLst>
          </p:cNvPr>
          <p:cNvSpPr/>
          <p:nvPr/>
        </p:nvSpPr>
        <p:spPr>
          <a:xfrm>
            <a:off x="2293835" y="2817035"/>
            <a:ext cx="1358660" cy="185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Marketing, Public Relations and Digital Strategy </a:t>
            </a:r>
          </a:p>
          <a:p>
            <a:pPr algn="ctr" defTabSz="514350">
              <a:defRPr/>
            </a:pPr>
            <a:endParaRPr lang="en-US" sz="1013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4F4EFD-E6B2-4C0A-BED6-F7BAF429BC47}"/>
              </a:ext>
            </a:extLst>
          </p:cNvPr>
          <p:cNvSpPr/>
          <p:nvPr/>
        </p:nvSpPr>
        <p:spPr>
          <a:xfrm>
            <a:off x="3831220" y="2817036"/>
            <a:ext cx="1358660" cy="380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Strategic Partnerships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3C2595-79AE-420E-95C5-972BEF79B14C}"/>
              </a:ext>
            </a:extLst>
          </p:cNvPr>
          <p:cNvSpPr/>
          <p:nvPr/>
        </p:nvSpPr>
        <p:spPr>
          <a:xfrm>
            <a:off x="3831502" y="3242912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393A8B-1DA8-49CE-B0AC-1245464F7E13}"/>
              </a:ext>
            </a:extLst>
          </p:cNvPr>
          <p:cNvSpPr/>
          <p:nvPr/>
        </p:nvSpPr>
        <p:spPr>
          <a:xfrm>
            <a:off x="4527164" y="3249415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7EBED5-9233-4A69-9FF1-D5E9B2B3D979}"/>
              </a:ext>
            </a:extLst>
          </p:cNvPr>
          <p:cNvSpPr/>
          <p:nvPr/>
        </p:nvSpPr>
        <p:spPr>
          <a:xfrm>
            <a:off x="4181391" y="3251654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11C575-C3FD-4459-A6C1-B263C7F42E3F}"/>
              </a:ext>
            </a:extLst>
          </p:cNvPr>
          <p:cNvSpPr/>
          <p:nvPr/>
        </p:nvSpPr>
        <p:spPr>
          <a:xfrm>
            <a:off x="4876467" y="3244303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CE6B6B-49CA-46E9-9C08-2927637949D9}"/>
              </a:ext>
            </a:extLst>
          </p:cNvPr>
          <p:cNvSpPr/>
          <p:nvPr/>
        </p:nvSpPr>
        <p:spPr>
          <a:xfrm>
            <a:off x="3833119" y="3519734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D69C7D7-44AA-4CF8-AEE4-B692A22529E5}"/>
              </a:ext>
            </a:extLst>
          </p:cNvPr>
          <p:cNvSpPr/>
          <p:nvPr/>
        </p:nvSpPr>
        <p:spPr>
          <a:xfrm>
            <a:off x="4528781" y="3526238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9B3FCB0-A69D-478F-BAAC-AD31C2D4CD6B}"/>
              </a:ext>
            </a:extLst>
          </p:cNvPr>
          <p:cNvSpPr/>
          <p:nvPr/>
        </p:nvSpPr>
        <p:spPr>
          <a:xfrm>
            <a:off x="4183008" y="3528477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B5564AB-6C3E-44AF-8B7C-53CB156F6302}"/>
              </a:ext>
            </a:extLst>
          </p:cNvPr>
          <p:cNvSpPr/>
          <p:nvPr/>
        </p:nvSpPr>
        <p:spPr>
          <a:xfrm>
            <a:off x="4878084" y="3521126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E0A02DE-DC56-4856-A2B4-4A6E56BB104E}"/>
              </a:ext>
            </a:extLst>
          </p:cNvPr>
          <p:cNvSpPr/>
          <p:nvPr/>
        </p:nvSpPr>
        <p:spPr>
          <a:xfrm>
            <a:off x="3843872" y="3794999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6BB8B9-43B0-4EA0-A789-CDD74A6C9BAF}"/>
              </a:ext>
            </a:extLst>
          </p:cNvPr>
          <p:cNvSpPr/>
          <p:nvPr/>
        </p:nvSpPr>
        <p:spPr>
          <a:xfrm>
            <a:off x="4539533" y="3801503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F2C5CA9-68EB-4763-8C6C-7AB55A907759}"/>
              </a:ext>
            </a:extLst>
          </p:cNvPr>
          <p:cNvSpPr/>
          <p:nvPr/>
        </p:nvSpPr>
        <p:spPr>
          <a:xfrm>
            <a:off x="4193761" y="3803742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61B5DE-A762-4A86-A6DB-4A08C75B0925}"/>
              </a:ext>
            </a:extLst>
          </p:cNvPr>
          <p:cNvSpPr/>
          <p:nvPr/>
        </p:nvSpPr>
        <p:spPr>
          <a:xfrm>
            <a:off x="4888837" y="3796391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6AC446C-80C9-4412-B0D3-EAD5400EADA7}"/>
              </a:ext>
            </a:extLst>
          </p:cNvPr>
          <p:cNvSpPr/>
          <p:nvPr/>
        </p:nvSpPr>
        <p:spPr>
          <a:xfrm>
            <a:off x="3851234" y="4070264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0A38D49-6620-4E2B-94E7-FF53E8B43D1B}"/>
              </a:ext>
            </a:extLst>
          </p:cNvPr>
          <p:cNvSpPr/>
          <p:nvPr/>
        </p:nvSpPr>
        <p:spPr>
          <a:xfrm>
            <a:off x="4546895" y="4076768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8ACED34-0772-4291-880C-A41A8DE1CF41}"/>
              </a:ext>
            </a:extLst>
          </p:cNvPr>
          <p:cNvSpPr/>
          <p:nvPr/>
        </p:nvSpPr>
        <p:spPr>
          <a:xfrm>
            <a:off x="4201122" y="4079007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24665C2-F43D-44F8-91EF-61C50DF5FE11}"/>
              </a:ext>
            </a:extLst>
          </p:cNvPr>
          <p:cNvSpPr/>
          <p:nvPr/>
        </p:nvSpPr>
        <p:spPr>
          <a:xfrm>
            <a:off x="4896199" y="4071656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F0259B-86EA-415A-889B-2DC354C0235A}"/>
              </a:ext>
            </a:extLst>
          </p:cNvPr>
          <p:cNvSpPr txBox="1"/>
          <p:nvPr/>
        </p:nvSpPr>
        <p:spPr>
          <a:xfrm>
            <a:off x="3811415" y="4282626"/>
            <a:ext cx="1416890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Communicators from</a:t>
            </a:r>
          </a:p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Colleges &amp; Other Units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D109889-ABBD-453B-8AC5-AB537159F4DC}"/>
              </a:ext>
            </a:extLst>
          </p:cNvPr>
          <p:cNvSpPr/>
          <p:nvPr/>
        </p:nvSpPr>
        <p:spPr>
          <a:xfrm>
            <a:off x="3810319" y="2797627"/>
            <a:ext cx="1419614" cy="1877276"/>
          </a:xfrm>
          <a:prstGeom prst="rect">
            <a:avLst/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xmlns="" id="{D15D554C-9910-4A27-9B5D-61F8E938FE9B}"/>
              </a:ext>
            </a:extLst>
          </p:cNvPr>
          <p:cNvSpPr/>
          <p:nvPr/>
        </p:nvSpPr>
        <p:spPr>
          <a:xfrm>
            <a:off x="3675489" y="3000558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xmlns="" id="{DA3DF6FC-2D3B-48ED-A626-4C70CFAE8988}"/>
              </a:ext>
            </a:extLst>
          </p:cNvPr>
          <p:cNvSpPr/>
          <p:nvPr/>
        </p:nvSpPr>
        <p:spPr>
          <a:xfrm>
            <a:off x="5236446" y="3007512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xmlns="" id="{9E0B6F7E-1038-47B1-B54B-BA54CF88F2F9}"/>
              </a:ext>
            </a:extLst>
          </p:cNvPr>
          <p:cNvSpPr/>
          <p:nvPr/>
        </p:nvSpPr>
        <p:spPr>
          <a:xfrm>
            <a:off x="3671629" y="3726590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xmlns="" id="{CD8AC29E-7E3D-4B56-8E67-29F31AC0CA60}"/>
              </a:ext>
            </a:extLst>
          </p:cNvPr>
          <p:cNvSpPr/>
          <p:nvPr/>
        </p:nvSpPr>
        <p:spPr>
          <a:xfrm>
            <a:off x="5252511" y="3688546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D91059-E71F-4BA6-A935-DF1619D56513}"/>
              </a:ext>
            </a:extLst>
          </p:cNvPr>
          <p:cNvSpPr txBox="1"/>
          <p:nvPr/>
        </p:nvSpPr>
        <p:spPr>
          <a:xfrm>
            <a:off x="2187067" y="4768548"/>
            <a:ext cx="1544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Heather Swain and Team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3F254B-E3B3-4218-8F1C-7E73E8B1AA42}"/>
              </a:ext>
            </a:extLst>
          </p:cNvPr>
          <p:cNvSpPr txBox="1"/>
          <p:nvPr/>
        </p:nvSpPr>
        <p:spPr>
          <a:xfrm>
            <a:off x="3752019" y="4771001"/>
            <a:ext cx="1544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Todd Carter and Team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A2D9D12-F2BF-4FC6-A82D-F73DF3465416}"/>
              </a:ext>
            </a:extLst>
          </p:cNvPr>
          <p:cNvSpPr txBox="1"/>
          <p:nvPr/>
        </p:nvSpPr>
        <p:spPr>
          <a:xfrm>
            <a:off x="5347278" y="4763186"/>
            <a:ext cx="1544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Emily Guerrant and Team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17A066E8-B033-4212-9AC7-00BFEA55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834" y="2202531"/>
            <a:ext cx="4434090" cy="42386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Communications Concept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71D91EF-19D3-4A9D-82C7-9FE05671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166424" y="2753995"/>
            <a:ext cx="4977326" cy="601953"/>
          </a:xfrm>
          <a:prstGeom prst="rect">
            <a:avLst/>
          </a:prstGeom>
          <a:effectLst/>
        </p:spPr>
        <p:txBody>
          <a:bodyPr vert="horz" lIns="51435" tIns="25718" rIns="51435" bIns="2571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Gotham"/>
                <a:ea typeface="+mj-ea"/>
                <a:cs typeface="Gotham"/>
              </a:defRPr>
            </a:lvl1pPr>
          </a:lstStyle>
          <a:p>
            <a:pPr defTabSz="514350">
              <a:defRPr/>
            </a:pPr>
            <a:endParaRPr lang="en-US" sz="5625" dirty="0">
              <a:solidFill>
                <a:srgbClr val="399DC1"/>
              </a:solidFill>
              <a:effectLst/>
              <a:latin typeface="Gotham Book"/>
              <a:cs typeface="Gotham Book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38E54559-9686-124D-868A-BD6BEE3503C3}"/>
              </a:ext>
            </a:extLst>
          </p:cNvPr>
          <p:cNvSpPr txBox="1">
            <a:spLocks/>
          </p:cNvSpPr>
          <p:nvPr/>
        </p:nvSpPr>
        <p:spPr>
          <a:xfrm>
            <a:off x="2215270" y="2144759"/>
            <a:ext cx="4663250" cy="2831501"/>
          </a:xfrm>
          <a:prstGeom prst="rect">
            <a:avLst/>
          </a:prstGeom>
          <a:effectLst/>
        </p:spPr>
        <p:txBody>
          <a:bodyPr vert="horz" lIns="51435" tIns="25718" rIns="51435" bIns="2571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rgbClr val="112A24"/>
                </a:solidFill>
                <a:effectLst/>
                <a:latin typeface="Gotham Book"/>
                <a:ea typeface="+mj-ea"/>
                <a:cs typeface="Gotham Book"/>
              </a:defRPr>
            </a:lvl1pPr>
          </a:lstStyle>
          <a:p>
            <a:pPr algn="l" defTabSz="514350">
              <a:defRPr/>
            </a:pPr>
            <a:endParaRPr lang="en-US" sz="1125" dirty="0">
              <a:solidFill>
                <a:srgbClr val="18453B"/>
              </a:solidFill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srgbClr val="18453B"/>
              </a:solidFill>
              <a:latin typeface="Calibri"/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srgbClr val="18453B"/>
              </a:solidFill>
              <a:latin typeface="Calibri"/>
            </a:endParaRPr>
          </a:p>
          <a:p>
            <a:pPr marL="450056" lvl="1" indent="-192881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  <a:p>
            <a:pPr marL="642938" lvl="1" indent="-385763" defTabSz="514350">
              <a:buFont typeface="Arial" panose="020B0604020202020204" pitchFamily="34" charset="0"/>
              <a:buChar char="•"/>
              <a:defRPr/>
            </a:pPr>
            <a:endParaRPr lang="en-US" sz="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101B69-302E-48CD-B845-41180AAF6517}"/>
              </a:ext>
            </a:extLst>
          </p:cNvPr>
          <p:cNvSpPr/>
          <p:nvPr/>
        </p:nvSpPr>
        <p:spPr>
          <a:xfrm>
            <a:off x="3853978" y="2496245"/>
            <a:ext cx="1358660" cy="185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Media and Public Information </a:t>
            </a:r>
          </a:p>
          <a:p>
            <a:pPr algn="ctr" defTabSz="514350">
              <a:defRPr/>
            </a:pPr>
            <a:endParaRPr lang="en-US" sz="1013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D58D49-6B1A-4590-B1D3-2B98ACE488E3}"/>
              </a:ext>
            </a:extLst>
          </p:cNvPr>
          <p:cNvSpPr/>
          <p:nvPr/>
        </p:nvSpPr>
        <p:spPr>
          <a:xfrm>
            <a:off x="778548" y="2496245"/>
            <a:ext cx="1358660" cy="185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Marketing, Public Relations and Digital Strategy </a:t>
            </a:r>
          </a:p>
          <a:p>
            <a:pPr algn="ctr" defTabSz="514350">
              <a:defRPr/>
            </a:pPr>
            <a:endParaRPr lang="en-US" sz="1013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4F4EFD-E6B2-4C0A-BED6-F7BAF429BC47}"/>
              </a:ext>
            </a:extLst>
          </p:cNvPr>
          <p:cNvSpPr/>
          <p:nvPr/>
        </p:nvSpPr>
        <p:spPr>
          <a:xfrm>
            <a:off x="2315932" y="2496246"/>
            <a:ext cx="1358660" cy="380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Strategic Partnerships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3C2595-79AE-420E-95C5-972BEF79B14C}"/>
              </a:ext>
            </a:extLst>
          </p:cNvPr>
          <p:cNvSpPr/>
          <p:nvPr/>
        </p:nvSpPr>
        <p:spPr>
          <a:xfrm>
            <a:off x="2316215" y="2922122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393A8B-1DA8-49CE-B0AC-1245464F7E13}"/>
              </a:ext>
            </a:extLst>
          </p:cNvPr>
          <p:cNvSpPr/>
          <p:nvPr/>
        </p:nvSpPr>
        <p:spPr>
          <a:xfrm>
            <a:off x="3011876" y="2928625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7EBED5-9233-4A69-9FF1-D5E9B2B3D979}"/>
              </a:ext>
            </a:extLst>
          </p:cNvPr>
          <p:cNvSpPr/>
          <p:nvPr/>
        </p:nvSpPr>
        <p:spPr>
          <a:xfrm>
            <a:off x="2666104" y="2930864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11C575-C3FD-4459-A6C1-B263C7F42E3F}"/>
              </a:ext>
            </a:extLst>
          </p:cNvPr>
          <p:cNvSpPr/>
          <p:nvPr/>
        </p:nvSpPr>
        <p:spPr>
          <a:xfrm>
            <a:off x="3361180" y="2923513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CE6B6B-49CA-46E9-9C08-2927637949D9}"/>
              </a:ext>
            </a:extLst>
          </p:cNvPr>
          <p:cNvSpPr/>
          <p:nvPr/>
        </p:nvSpPr>
        <p:spPr>
          <a:xfrm>
            <a:off x="2317832" y="3198944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D69C7D7-44AA-4CF8-AEE4-B692A22529E5}"/>
              </a:ext>
            </a:extLst>
          </p:cNvPr>
          <p:cNvSpPr/>
          <p:nvPr/>
        </p:nvSpPr>
        <p:spPr>
          <a:xfrm>
            <a:off x="3013493" y="3205448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9B3FCB0-A69D-478F-BAAC-AD31C2D4CD6B}"/>
              </a:ext>
            </a:extLst>
          </p:cNvPr>
          <p:cNvSpPr/>
          <p:nvPr/>
        </p:nvSpPr>
        <p:spPr>
          <a:xfrm>
            <a:off x="2667721" y="3207687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B5564AB-6C3E-44AF-8B7C-53CB156F6302}"/>
              </a:ext>
            </a:extLst>
          </p:cNvPr>
          <p:cNvSpPr/>
          <p:nvPr/>
        </p:nvSpPr>
        <p:spPr>
          <a:xfrm>
            <a:off x="3362797" y="3200336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E0A02DE-DC56-4856-A2B4-4A6E56BB104E}"/>
              </a:ext>
            </a:extLst>
          </p:cNvPr>
          <p:cNvSpPr/>
          <p:nvPr/>
        </p:nvSpPr>
        <p:spPr>
          <a:xfrm>
            <a:off x="2328584" y="3474209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6BB8B9-43B0-4EA0-A789-CDD74A6C9BAF}"/>
              </a:ext>
            </a:extLst>
          </p:cNvPr>
          <p:cNvSpPr/>
          <p:nvPr/>
        </p:nvSpPr>
        <p:spPr>
          <a:xfrm>
            <a:off x="3024246" y="3480713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F2C5CA9-68EB-4763-8C6C-7AB55A907759}"/>
              </a:ext>
            </a:extLst>
          </p:cNvPr>
          <p:cNvSpPr/>
          <p:nvPr/>
        </p:nvSpPr>
        <p:spPr>
          <a:xfrm>
            <a:off x="2678474" y="3482952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61B5DE-A762-4A86-A6DB-4A08C75B0925}"/>
              </a:ext>
            </a:extLst>
          </p:cNvPr>
          <p:cNvSpPr/>
          <p:nvPr/>
        </p:nvSpPr>
        <p:spPr>
          <a:xfrm>
            <a:off x="3373550" y="3475601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6AC446C-80C9-4412-B0D3-EAD5400EADA7}"/>
              </a:ext>
            </a:extLst>
          </p:cNvPr>
          <p:cNvSpPr/>
          <p:nvPr/>
        </p:nvSpPr>
        <p:spPr>
          <a:xfrm>
            <a:off x="2335946" y="3749474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0A38D49-6620-4E2B-94E7-FF53E8B43D1B}"/>
              </a:ext>
            </a:extLst>
          </p:cNvPr>
          <p:cNvSpPr/>
          <p:nvPr/>
        </p:nvSpPr>
        <p:spPr>
          <a:xfrm>
            <a:off x="3031608" y="3755978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8ACED34-0772-4291-880C-A41A8DE1CF41}"/>
              </a:ext>
            </a:extLst>
          </p:cNvPr>
          <p:cNvSpPr/>
          <p:nvPr/>
        </p:nvSpPr>
        <p:spPr>
          <a:xfrm>
            <a:off x="2685835" y="3758217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24665C2-F43D-44F8-91EF-61C50DF5FE11}"/>
              </a:ext>
            </a:extLst>
          </p:cNvPr>
          <p:cNvSpPr/>
          <p:nvPr/>
        </p:nvSpPr>
        <p:spPr>
          <a:xfrm>
            <a:off x="3380912" y="3750866"/>
            <a:ext cx="308922" cy="2318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F0259B-86EA-415A-889B-2DC354C0235A}"/>
              </a:ext>
            </a:extLst>
          </p:cNvPr>
          <p:cNvSpPr txBox="1"/>
          <p:nvPr/>
        </p:nvSpPr>
        <p:spPr>
          <a:xfrm>
            <a:off x="2296128" y="4009961"/>
            <a:ext cx="1416890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Communicators from</a:t>
            </a:r>
          </a:p>
          <a:p>
            <a:pPr algn="ctr" defTabSz="514350">
              <a:defRPr/>
            </a:pPr>
            <a:r>
              <a:rPr lang="en-US" sz="1013" b="1" dirty="0">
                <a:solidFill>
                  <a:prstClr val="black"/>
                </a:solidFill>
                <a:latin typeface="Calibri"/>
              </a:rPr>
              <a:t>Colleges &amp; Other Units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D109889-ABBD-453B-8AC5-AB537159F4DC}"/>
              </a:ext>
            </a:extLst>
          </p:cNvPr>
          <p:cNvSpPr/>
          <p:nvPr/>
        </p:nvSpPr>
        <p:spPr>
          <a:xfrm>
            <a:off x="2295031" y="2476837"/>
            <a:ext cx="1419614" cy="1877276"/>
          </a:xfrm>
          <a:prstGeom prst="rect">
            <a:avLst/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xmlns="" id="{D15D554C-9910-4A27-9B5D-61F8E938FE9B}"/>
              </a:ext>
            </a:extLst>
          </p:cNvPr>
          <p:cNvSpPr/>
          <p:nvPr/>
        </p:nvSpPr>
        <p:spPr>
          <a:xfrm>
            <a:off x="2160202" y="2679768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xmlns="" id="{DA3DF6FC-2D3B-48ED-A626-4C70CFAE8988}"/>
              </a:ext>
            </a:extLst>
          </p:cNvPr>
          <p:cNvSpPr/>
          <p:nvPr/>
        </p:nvSpPr>
        <p:spPr>
          <a:xfrm>
            <a:off x="3721158" y="2686722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xmlns="" id="{9E0B6F7E-1038-47B1-B54B-BA54CF88F2F9}"/>
              </a:ext>
            </a:extLst>
          </p:cNvPr>
          <p:cNvSpPr/>
          <p:nvPr/>
        </p:nvSpPr>
        <p:spPr>
          <a:xfrm>
            <a:off x="2156342" y="3405800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xmlns="" id="{CD8AC29E-7E3D-4B56-8E67-29F31AC0CA60}"/>
              </a:ext>
            </a:extLst>
          </p:cNvPr>
          <p:cNvSpPr/>
          <p:nvPr/>
        </p:nvSpPr>
        <p:spPr>
          <a:xfrm>
            <a:off x="3737224" y="3367756"/>
            <a:ext cx="111604" cy="630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D91059-E71F-4BA6-A935-DF1619D56513}"/>
              </a:ext>
            </a:extLst>
          </p:cNvPr>
          <p:cNvSpPr txBox="1"/>
          <p:nvPr/>
        </p:nvSpPr>
        <p:spPr>
          <a:xfrm>
            <a:off x="671780" y="4447758"/>
            <a:ext cx="1544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Heather Swain and Team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3F254B-E3B3-4218-8F1C-7E73E8B1AA42}"/>
              </a:ext>
            </a:extLst>
          </p:cNvPr>
          <p:cNvSpPr txBox="1"/>
          <p:nvPr/>
        </p:nvSpPr>
        <p:spPr>
          <a:xfrm>
            <a:off x="2236732" y="4450211"/>
            <a:ext cx="1544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Todd Carter and Team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A2D9D12-F2BF-4FC6-A82D-F73DF3465416}"/>
              </a:ext>
            </a:extLst>
          </p:cNvPr>
          <p:cNvSpPr txBox="1"/>
          <p:nvPr/>
        </p:nvSpPr>
        <p:spPr>
          <a:xfrm>
            <a:off x="4001690" y="4442396"/>
            <a:ext cx="1544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Emily Guerrant and Team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17A066E8-B033-4212-9AC7-00BFEA55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47" y="1881741"/>
            <a:ext cx="4434090" cy="42386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Communications Concept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FC80564-29A4-4FCB-A798-8E6AB0B6AF97}"/>
              </a:ext>
            </a:extLst>
          </p:cNvPr>
          <p:cNvCxnSpPr/>
          <p:nvPr/>
        </p:nvCxnSpPr>
        <p:spPr>
          <a:xfrm flipV="1">
            <a:off x="3689834" y="1724436"/>
            <a:ext cx="2221868" cy="792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50816E5-57B7-46A6-A662-EA8467E30053}"/>
              </a:ext>
            </a:extLst>
          </p:cNvPr>
          <p:cNvCxnSpPr>
            <a:cxnSpLocks/>
          </p:cNvCxnSpPr>
          <p:nvPr/>
        </p:nvCxnSpPr>
        <p:spPr>
          <a:xfrm>
            <a:off x="3714645" y="4361959"/>
            <a:ext cx="2143124" cy="14133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DBB2BBCF-FB7E-4687-BB3B-7A5D76FDA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336979"/>
              </p:ext>
            </p:extLst>
          </p:nvPr>
        </p:nvGraphicFramePr>
        <p:xfrm>
          <a:off x="5834585" y="1684557"/>
          <a:ext cx="3078409" cy="4154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8409">
                  <a:extLst>
                    <a:ext uri="{9D8B030D-6E8A-4147-A177-3AD203B41FA5}">
                      <a16:colId xmlns:a16="http://schemas.microsoft.com/office/drawing/2014/main" xmlns="" val="3043243608"/>
                    </a:ext>
                  </a:extLst>
                </a:gridCol>
              </a:tblGrid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Colleges and Units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3538524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AG &amp; NATURAL RESOURCES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329390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ARTS AND LETTERS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62328"/>
                  </a:ext>
                </a:extLst>
              </a:tr>
              <a:tr h="162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RESIDENTIAL COLLEGE ARTS &amp; HUMANITIES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295119"/>
                  </a:ext>
                </a:extLst>
              </a:tr>
              <a:tr h="183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ELI BROAD COLLEGE OF BUSINESS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3961898"/>
                  </a:ext>
                </a:extLst>
              </a:tr>
              <a:tr h="192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COMMUNICATIONS ARTS &amp; SCIENCES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933020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EDUCATION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552335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ENGINEERING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2517493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HUMAN MEDICINE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051848"/>
                  </a:ext>
                </a:extLst>
              </a:tr>
              <a:tr h="200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JAMES MADISON COLLEGE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4667254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 defTabSz="257175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COLLEGE OF LAW</a:t>
                      </a: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9952953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LYMAN BRIGGS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5956780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MUSIC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2289818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NATURAL SCIENCE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6039315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NURSING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641590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OSTEOPATHIC MEDICINE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9915668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 defTabSz="257175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PROVOST OFFICE</a:t>
                      </a: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813528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 defTabSz="257175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 AFFAIRS</a:t>
                      </a: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319852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SOCIAL SCIENCE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9939330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VETERINARY MEDICINE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103907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OFFICE OF ADMISSIONS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6263"/>
                  </a:ext>
                </a:extLst>
              </a:tr>
              <a:tr h="186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RESIDENTIAL HOUSING SERVICES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046051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C98012F-593D-464D-8394-FB7A9A8D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1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220E8-76F6-4A92-95C4-8A717AA9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5" y="1004214"/>
            <a:ext cx="8498695" cy="3601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What we’ll accomplish together…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18B1AF-37FA-4D99-B474-F1162D241118}"/>
              </a:ext>
            </a:extLst>
          </p:cNvPr>
          <p:cNvSpPr/>
          <p:nvPr/>
        </p:nvSpPr>
        <p:spPr>
          <a:xfrm>
            <a:off x="400050" y="1956847"/>
            <a:ext cx="8647774" cy="205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base">
              <a:spcBef>
                <a:spcPct val="20000"/>
              </a:spcBef>
              <a:spcAft>
                <a:spcPct val="0"/>
              </a:spcAft>
              <a:buClr>
                <a:srgbClr val="18453B"/>
              </a:buClr>
            </a:pPr>
            <a:r>
              <a:rPr lang="en-US" sz="2200" dirty="0">
                <a:solidFill>
                  <a:srgbClr val="18453B"/>
                </a:solidFill>
                <a:latin typeface="+mj-lt"/>
                <a:ea typeface="ＭＳ Ｐゴシック" charset="-128"/>
                <a:cs typeface="Gotham Book"/>
              </a:rPr>
              <a:t>Build a university communications infrastructure/network that’s</a:t>
            </a:r>
          </a:p>
          <a:p>
            <a:pPr marL="600075" lvl="2" indent="-257175" defTabSz="342900" fontAlgn="base">
              <a:spcBef>
                <a:spcPct val="20000"/>
              </a:spcBef>
              <a:spcAft>
                <a:spcPct val="0"/>
              </a:spcAft>
              <a:buClr>
                <a:srgbClr val="18453B"/>
              </a:buClr>
              <a:buFont typeface="Arial"/>
              <a:buChar char="•"/>
            </a:pPr>
            <a:r>
              <a:rPr lang="en-US" sz="2200" dirty="0">
                <a:solidFill>
                  <a:srgbClr val="18453B"/>
                </a:solidFill>
                <a:latin typeface="+mj-lt"/>
                <a:ea typeface="ＭＳ Ｐゴシック" charset="-128"/>
                <a:cs typeface="Gotham Book"/>
              </a:rPr>
              <a:t>Timely</a:t>
            </a:r>
          </a:p>
          <a:p>
            <a:pPr marL="600075" lvl="2" indent="-257175" defTabSz="342900" fontAlgn="base">
              <a:spcBef>
                <a:spcPct val="20000"/>
              </a:spcBef>
              <a:spcAft>
                <a:spcPct val="0"/>
              </a:spcAft>
              <a:buClr>
                <a:srgbClr val="18453B"/>
              </a:buClr>
              <a:buFont typeface="Arial"/>
              <a:buChar char="•"/>
            </a:pPr>
            <a:r>
              <a:rPr lang="en-US" sz="2200" dirty="0">
                <a:solidFill>
                  <a:srgbClr val="18453B"/>
                </a:solidFill>
                <a:latin typeface="+mj-lt"/>
                <a:ea typeface="ＭＳ Ｐゴシック" charset="-128"/>
                <a:cs typeface="Gotham Book"/>
              </a:rPr>
              <a:t>Informative</a:t>
            </a:r>
          </a:p>
          <a:p>
            <a:pPr marL="600075" lvl="2" indent="-257175" defTabSz="342900" fontAlgn="base">
              <a:spcBef>
                <a:spcPct val="20000"/>
              </a:spcBef>
              <a:spcAft>
                <a:spcPct val="0"/>
              </a:spcAft>
              <a:buClr>
                <a:srgbClr val="18453B"/>
              </a:buClr>
              <a:buFont typeface="Arial"/>
              <a:buChar char="•"/>
            </a:pPr>
            <a:r>
              <a:rPr lang="en-US" sz="2200" dirty="0">
                <a:solidFill>
                  <a:srgbClr val="18453B"/>
                </a:solidFill>
                <a:latin typeface="+mj-lt"/>
                <a:ea typeface="ＭＳ Ｐゴシック" charset="-128"/>
                <a:cs typeface="Gotham Book"/>
              </a:rPr>
              <a:t>Transparent, and</a:t>
            </a:r>
          </a:p>
          <a:p>
            <a:pPr marL="600075" lvl="2" indent="-257175" defTabSz="342900" fontAlgn="base">
              <a:spcBef>
                <a:spcPct val="20000"/>
              </a:spcBef>
              <a:spcAft>
                <a:spcPct val="0"/>
              </a:spcAft>
              <a:buClr>
                <a:srgbClr val="18453B"/>
              </a:buClr>
              <a:buFont typeface="Arial"/>
              <a:buChar char="•"/>
            </a:pPr>
            <a:r>
              <a:rPr lang="en-US" sz="2200" dirty="0">
                <a:solidFill>
                  <a:srgbClr val="18453B"/>
                </a:solidFill>
                <a:latin typeface="+mj-lt"/>
                <a:ea typeface="ＭＳ Ｐゴシック" charset="-128"/>
                <a:cs typeface="Gotham Book"/>
              </a:rPr>
              <a:t>Engaging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0" y="1668166"/>
            <a:ext cx="83439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C4508F8-D7DB-4F37-B60E-E0996B62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72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Custom 8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112A24"/>
      </a:hlink>
      <a:folHlink>
        <a:srgbClr val="112A24"/>
      </a:folHlink>
    </a:clrScheme>
    <a:fontScheme name="Story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41041</TotalTime>
  <Words>748</Words>
  <Application>Microsoft Office PowerPoint</Application>
  <PresentationFormat>On-screen Show (4:3)</PresentationFormat>
  <Paragraphs>282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ＭＳ Ｐゴシック</vt:lpstr>
      <vt:lpstr>Arial</vt:lpstr>
      <vt:lpstr>Calibri</vt:lpstr>
      <vt:lpstr>CalifornianFB Black</vt:lpstr>
      <vt:lpstr>CalifornianFB Roman</vt:lpstr>
      <vt:lpstr>Calisto MT</vt:lpstr>
      <vt:lpstr>DengXian</vt:lpstr>
      <vt:lpstr>Gotham</vt:lpstr>
      <vt:lpstr>Gotham Bold</vt:lpstr>
      <vt:lpstr>Gotham Book</vt:lpstr>
      <vt:lpstr>Gotham Light</vt:lpstr>
      <vt:lpstr>Gotham Medium</vt:lpstr>
      <vt:lpstr>Gotham Ultra</vt:lpstr>
      <vt:lpstr>Gotham-Bold</vt:lpstr>
      <vt:lpstr>Times New Roman</vt:lpstr>
      <vt:lpstr>Wingdings</vt:lpstr>
      <vt:lpstr>Story</vt:lpstr>
      <vt:lpstr>MSU Template 1</vt:lpstr>
      <vt:lpstr>1_MSU Template 1</vt:lpstr>
      <vt:lpstr>2_MSU Template 1</vt:lpstr>
      <vt:lpstr>3_MSU Template 1</vt:lpstr>
      <vt:lpstr>University Communications  New Administrator Orientation August 5, 2019 </vt:lpstr>
      <vt:lpstr>Agenda </vt:lpstr>
      <vt:lpstr>PowerPoint Presentation</vt:lpstr>
      <vt:lpstr>PowerPoint Presentation</vt:lpstr>
      <vt:lpstr>PowerPoint Presentation</vt:lpstr>
      <vt:lpstr>University Communications</vt:lpstr>
      <vt:lpstr>University Communications Concept</vt:lpstr>
      <vt:lpstr>University Communications Concept</vt:lpstr>
      <vt:lpstr>What we’ll accomplish together…</vt:lpstr>
      <vt:lpstr>Marketing, PR &amp; Digital Strategy Update </vt:lpstr>
      <vt:lpstr>Subscribe: MSUToday  Weekly Email  https://msutoday.msu.edu</vt:lpstr>
      <vt:lpstr>Read: INSIDE MSU</vt:lpstr>
      <vt:lpstr>Follow MSU Social</vt:lpstr>
      <vt:lpstr>Follow MSU Social</vt:lpstr>
      <vt:lpstr>PowerPoint Presentation</vt:lpstr>
      <vt:lpstr>Have something to share?</vt:lpstr>
      <vt:lpstr>Key PR Contacts</vt:lpstr>
      <vt:lpstr>PowerPoint Presentation</vt:lpstr>
      <vt:lpstr>Media &amp; Public Information</vt:lpstr>
      <vt:lpstr>Media &amp; Public Information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Michigan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VanPutten</dc:creator>
  <cp:lastModifiedBy>Fondren, Jackie J.</cp:lastModifiedBy>
  <cp:revision>507</cp:revision>
  <cp:lastPrinted>2019-07-31T16:51:43Z</cp:lastPrinted>
  <dcterms:created xsi:type="dcterms:W3CDTF">2011-02-28T16:36:58Z</dcterms:created>
  <dcterms:modified xsi:type="dcterms:W3CDTF">2019-07-31T19:34:36Z</dcterms:modified>
</cp:coreProperties>
</file>