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6" r:id="rId3"/>
    <p:sldId id="260" r:id="rId4"/>
    <p:sldId id="281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6" autoAdjust="0"/>
    <p:restoredTop sz="88299" autoAdjust="0"/>
  </p:normalViewPr>
  <p:slideViewPr>
    <p:cSldViewPr snapToGrid="0">
      <p:cViewPr varScale="1">
        <p:scale>
          <a:sx n="40" d="100"/>
          <a:sy n="40" d="100"/>
        </p:scale>
        <p:origin x="44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F9355-EC89-40E5-A69D-F3A8ADA7AFE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856E0-390A-47FC-9E64-E7B8C1A8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4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Agenda Bell Rule This rule is a more specific rule about when certain types of agenda items should be covered. Agenda items should be considered in order of ascending </a:t>
            </a:r>
            <a:r>
              <a:rPr lang="en-US" dirty="0" err="1"/>
              <a:t>controversiality</a:t>
            </a:r>
            <a:r>
              <a:rPr lang="en-US" dirty="0"/>
              <a:t>, then attention should be turned to discussion and decompression items. Figure C.2 shows a typical agenda bell for a meeting.  URGENCY = time sensitivity.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856E0-390A-47FC-9E64-E7B8C1A8C8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401D5-E21C-4615-879C-8DF1B57B0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01C1A-0E4F-448D-B45F-36A29C67F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E652A-F2C3-43E1-B8BC-2458DD92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FFE9A-9C65-4DCD-9D87-53F116C27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4CDA1-2B3B-4424-8FE1-2EFB66C50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0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237DA-5622-4A80-BF5B-A3F4B2E67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93F44-87B7-4BB2-9EBD-5FA77B2DF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D96D0-99E9-443E-AA2F-AD03DA07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1ADF0-12C1-48C7-86EC-D079D5FD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FBD39-32B0-45A2-B813-F908FF42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8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BB9031-D29A-41E1-9CC5-C746FE941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96477-85C9-4192-8388-C27F417A0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82B7E-68C3-4DF8-9FFA-E2911AED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542BD-CA1E-43E3-A77B-6FD4989D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4EFF2-F367-4331-A700-03402DBF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3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A7170-2BFD-4C35-AEF4-EF8670E8B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358F2-8CFE-44DA-9B36-858A9AE3B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27C8B-B809-414B-B44C-FD52C4E8E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31C66-9B65-4E85-B914-795AE722E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06B10-3B2A-4315-AC77-D6D3E6CE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0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46316-C798-4020-9271-94A470BF9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2EC7E-2B29-4F04-9582-5DF0F0196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1C399-9BE9-465A-82FC-286D93FC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53C74-CD08-4C6B-8A97-F31083867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B72F5-EA42-4E1E-AD33-BB9601BD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9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116C-EAD2-4417-8444-C6D6C2EA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01D01-6FAA-41E1-9298-B5FBE5E46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EFE312-AD6E-4C86-ABA6-63BC16851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44627-6938-4E6B-9515-A796ED6F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01456-D595-4981-9877-7702A819C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33667-DD8C-438C-9B14-049C0CC6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3E40-858F-49DD-8649-7953300A2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20DB0-A44F-4D62-8F68-1C3A6A1B8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4B0F56-8F98-404E-BF5B-D4AF8CFC6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DD9EB6-6A1D-4CA1-9DD9-4311E0C34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A772E-4541-4D0D-BEF3-F21EEA9A5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677ABF-239F-49B8-9D6F-CA15E699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6F7950-A40A-49B7-8CC6-989F1EDC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2302-80E3-4110-A1CA-977B736E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3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BB80F-56A8-40D8-9CED-2889A79F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5F38C-22CC-4599-BAAC-B9EE9802F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D6564A-BA15-4D8A-9989-ADC17ED1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480D8-BC6B-4B2F-8511-3A7A7F944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9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01BE68-FC53-45B2-9EC4-59D4DD08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BB4177-7F75-48FD-A465-24F1CAAB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5817C-BAE3-411F-B6FA-E5B8C38B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5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B170-B2F9-4C4E-A7F9-954E359BA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6DEC2-4A25-4659-89E4-1265EE351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00AA40-2D0E-4F4F-BEFD-0D1B7E7C8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A4DDD-587D-40A4-B0BB-2F7960673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37B0E-5021-44C9-ABA2-E8E967A5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D9AEC-5B10-4CDC-9964-1B1307B1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3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45C5-1D56-4DAE-AA82-ADC6AA0E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9B5C04-26FD-4F9E-949D-2C980B45B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A9175-E8D3-42AC-A9FC-7F1DB9C5D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32427-256F-415E-A5D2-60851C17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697FE-7F0D-468A-8C45-ABD58006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588DA-9849-4124-99FB-14ACE64C6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7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C6B471-BBCC-46A4-8C55-ACD8B8C5F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EEB76-F909-4C36-BA3D-9BD420975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911C7-2A20-4624-B12F-C95BCB0A27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48A17-7968-4C8E-A58E-891DE65F572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D1480-81DC-4151-9C68-EFD28EE0A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A09CF-2BE3-47FF-97BC-C9A431EEE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66EDD-4BB0-4113-93D4-8F69B856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6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37D8-0F52-4497-BA8A-4D260302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19" y="933212"/>
            <a:ext cx="8667750" cy="1325563"/>
          </a:xfrm>
        </p:spPr>
        <p:txBody>
          <a:bodyPr/>
          <a:lstStyle/>
          <a:p>
            <a:pPr algn="ctr"/>
            <a:r>
              <a:rPr lang="en-US" dirty="0"/>
              <a:t>Leading Groups: Efficient and Productive Meetings</a:t>
            </a:r>
          </a:p>
        </p:txBody>
      </p:sp>
      <p:pic>
        <p:nvPicPr>
          <p:cNvPr id="5" name="Picture 2" descr="Image result for efficient meetings">
            <a:extLst>
              <a:ext uri="{FF2B5EF4-FFF2-40B4-BE49-F238E27FC236}">
                <a16:creationId xmlns:a16="http://schemas.microsoft.com/office/drawing/2014/main" id="{8E8B4CE6-4123-45D6-8494-4CBAFAF62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09" y="2654395"/>
            <a:ext cx="3911417" cy="260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40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488CA-7192-4A1E-87E4-851E6B3F0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 dirty="0"/>
              <a:t>Basic Principles: 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748F-BEF8-4D93-B9AD-C9C706770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81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If the answer to the question on the last slide is NO, then don’t hold the meeting.  </a:t>
            </a:r>
          </a:p>
          <a:p>
            <a:pPr>
              <a:spcBef>
                <a:spcPts val="1200"/>
              </a:spcBef>
            </a:pPr>
            <a:r>
              <a:rPr lang="en-US" dirty="0"/>
              <a:t>Countless websites, guides, books exist on running efficient meetings.  Some common themes that I have found useful: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US" dirty="0"/>
              <a:t>Distribute an agenda ahead of time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US" dirty="0"/>
              <a:t>Be sure the goals for the meeting are clear – a list of specific, actionable items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US" dirty="0"/>
              <a:t>Keep the conversation focused on those goals; use a ‘parking lot’ for off-topic conversations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US" dirty="0"/>
              <a:t>Take notes yourself (even if someone else is)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US" dirty="0"/>
              <a:t>Distribute minutes shortly after the meeting; clearly identify any action items, along with due  and who is responsible.  *FOLLOW UP!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US" dirty="0"/>
              <a:t>Start on time and end on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7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9204BC-B770-4D19-8B9A-3850F0313743}"/>
              </a:ext>
            </a:extLst>
          </p:cNvPr>
          <p:cNvSpPr/>
          <p:nvPr/>
        </p:nvSpPr>
        <p:spPr>
          <a:xfrm>
            <a:off x="971549" y="789355"/>
            <a:ext cx="953452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ea typeface="ＭＳ Ｐゴシック" charset="-128"/>
              </a:rPr>
              <a:t>John </a:t>
            </a:r>
            <a:r>
              <a:rPr lang="en-US" sz="3200" dirty="0" err="1">
                <a:ea typeface="ＭＳ Ｐゴシック" charset="-128"/>
              </a:rPr>
              <a:t>Tropman</a:t>
            </a:r>
            <a:endParaRPr lang="en-US" sz="3200" dirty="0">
              <a:ea typeface="ＭＳ Ｐゴシック" charset="-128"/>
            </a:endParaRPr>
          </a:p>
          <a:p>
            <a:pPr algn="ctr">
              <a:defRPr/>
            </a:pPr>
            <a:r>
              <a:rPr lang="en-US" sz="2000" dirty="0">
                <a:ea typeface="ＭＳ Ｐゴシック" charset="-128"/>
              </a:rPr>
              <a:t>Henry J. Meyer Collegiate Professor of Social Work Emeritus, University of Michigan</a:t>
            </a:r>
          </a:p>
        </p:txBody>
      </p:sp>
      <p:pic>
        <p:nvPicPr>
          <p:cNvPr id="1026" name="Picture 2" descr="Making Meetings Work: Achieving High Quality Group Decisions">
            <a:extLst>
              <a:ext uri="{FF2B5EF4-FFF2-40B4-BE49-F238E27FC236}">
                <a16:creationId xmlns:a16="http://schemas.microsoft.com/office/drawing/2014/main" id="{C12EBC03-7CC3-4CD6-89F4-136589CF4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358" y="2209884"/>
            <a:ext cx="2610593" cy="261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9760FF-6223-48E4-B493-3A88929D4BFF}"/>
              </a:ext>
            </a:extLst>
          </p:cNvPr>
          <p:cNvSpPr txBox="1"/>
          <p:nvPr/>
        </p:nvSpPr>
        <p:spPr>
          <a:xfrm flipH="1">
            <a:off x="4082050" y="4831476"/>
            <a:ext cx="797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2012</a:t>
            </a:r>
          </a:p>
        </p:txBody>
      </p:sp>
      <p:pic>
        <p:nvPicPr>
          <p:cNvPr id="1028" name="Picture 4" descr="Team Impact: Achieving Twice as Much in Half the Time">
            <a:extLst>
              <a:ext uri="{FF2B5EF4-FFF2-40B4-BE49-F238E27FC236}">
                <a16:creationId xmlns:a16="http://schemas.microsoft.com/office/drawing/2014/main" id="{56967268-B0E3-4AA1-AC42-61D51F4F7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1" y="2209885"/>
            <a:ext cx="2600654" cy="260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60FAA3-609A-4C62-83C0-A8E84CB11304}"/>
              </a:ext>
            </a:extLst>
          </p:cNvPr>
          <p:cNvSpPr txBox="1"/>
          <p:nvPr/>
        </p:nvSpPr>
        <p:spPr>
          <a:xfrm flipH="1">
            <a:off x="6777164" y="4820478"/>
            <a:ext cx="797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46897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CF4F-77BC-4882-9087-56AA63561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Thirds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ED9DF-3395-4C77-95D0-493EAECFE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Three parts to each meeting:</a:t>
            </a:r>
          </a:p>
          <a:p>
            <a:pPr>
              <a:spcAft>
                <a:spcPts val="600"/>
              </a:spcAft>
            </a:pPr>
            <a:r>
              <a:rPr lang="en-US" dirty="0"/>
              <a:t>Start-up period in which less difficult items are covered, latecomers arrive. 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Instructional items</a:t>
            </a:r>
            <a:r>
              <a:rPr lang="en-US" dirty="0"/>
              <a:t>.</a:t>
            </a:r>
          </a:p>
          <a:p>
            <a:pPr>
              <a:spcAft>
                <a:spcPts val="600"/>
              </a:spcAft>
            </a:pPr>
            <a:r>
              <a:rPr lang="en-US" dirty="0"/>
              <a:t>Heavy work period in which the most difficult items are considered. 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Decisions, action items</a:t>
            </a:r>
            <a:r>
              <a:rPr lang="en-US" dirty="0"/>
              <a:t>.</a:t>
            </a:r>
          </a:p>
          <a:p>
            <a:pPr>
              <a:spcAft>
                <a:spcPts val="600"/>
              </a:spcAft>
            </a:pPr>
            <a:r>
              <a:rPr lang="en-US" dirty="0"/>
              <a:t>Decompression period in which the meeting begins to wind down.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Discussion items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2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8476-327D-4A76-A450-788127383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Bell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0FA6EB6-7E68-4D70-97E7-9F3F4603E35D}"/>
              </a:ext>
            </a:extLst>
          </p:cNvPr>
          <p:cNvGrpSpPr/>
          <p:nvPr/>
        </p:nvGrpSpPr>
        <p:grpSpPr>
          <a:xfrm>
            <a:off x="757762" y="1993513"/>
            <a:ext cx="8028429" cy="4136943"/>
            <a:chOff x="1695450" y="2216150"/>
            <a:chExt cx="6596063" cy="3413125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A058484-43F0-4E3A-860A-D70004B16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200" y="2763838"/>
              <a:ext cx="6223000" cy="2036762"/>
            </a:xfrm>
            <a:custGeom>
              <a:avLst/>
              <a:gdLst>
                <a:gd name="T0" fmla="*/ 0 w 3920"/>
                <a:gd name="T1" fmla="*/ 2147483646 h 1283"/>
                <a:gd name="T2" fmla="*/ 2147483646 w 3920"/>
                <a:gd name="T3" fmla="*/ 2147483646 h 1283"/>
                <a:gd name="T4" fmla="*/ 2147483646 w 3920"/>
                <a:gd name="T5" fmla="*/ 2147483646 h 1283"/>
                <a:gd name="T6" fmla="*/ 2147483646 w 3920"/>
                <a:gd name="T7" fmla="*/ 2147483646 h 1283"/>
                <a:gd name="T8" fmla="*/ 2147483646 w 3920"/>
                <a:gd name="T9" fmla="*/ 2147483646 h 1283"/>
                <a:gd name="T10" fmla="*/ 2147483646 w 3920"/>
                <a:gd name="T11" fmla="*/ 2147483646 h 1283"/>
                <a:gd name="T12" fmla="*/ 2147483646 w 3920"/>
                <a:gd name="T13" fmla="*/ 2147483646 h 1283"/>
                <a:gd name="T14" fmla="*/ 2147483646 w 3920"/>
                <a:gd name="T15" fmla="*/ 2147483646 h 1283"/>
                <a:gd name="T16" fmla="*/ 2147483646 w 3920"/>
                <a:gd name="T17" fmla="*/ 2147483646 h 1283"/>
                <a:gd name="T18" fmla="*/ 2147483646 w 3920"/>
                <a:gd name="T19" fmla="*/ 2147483646 h 1283"/>
                <a:gd name="T20" fmla="*/ 2147483646 w 3920"/>
                <a:gd name="T21" fmla="*/ 2147483646 h 1283"/>
                <a:gd name="T22" fmla="*/ 2147483646 w 3920"/>
                <a:gd name="T23" fmla="*/ 0 h 1283"/>
                <a:gd name="T24" fmla="*/ 2147483646 w 3920"/>
                <a:gd name="T25" fmla="*/ 2147483646 h 1283"/>
                <a:gd name="T26" fmla="*/ 2147483646 w 3920"/>
                <a:gd name="T27" fmla="*/ 2147483646 h 1283"/>
                <a:gd name="T28" fmla="*/ 2147483646 w 3920"/>
                <a:gd name="T29" fmla="*/ 2147483646 h 1283"/>
                <a:gd name="T30" fmla="*/ 2147483646 w 3920"/>
                <a:gd name="T31" fmla="*/ 2147483646 h 1283"/>
                <a:gd name="T32" fmla="*/ 2147483646 w 3920"/>
                <a:gd name="T33" fmla="*/ 2147483646 h 1283"/>
                <a:gd name="T34" fmla="*/ 2147483646 w 3920"/>
                <a:gd name="T35" fmla="*/ 2147483646 h 1283"/>
                <a:gd name="T36" fmla="*/ 2147483646 w 3920"/>
                <a:gd name="T37" fmla="*/ 2147483646 h 1283"/>
                <a:gd name="T38" fmla="*/ 2147483646 w 3920"/>
                <a:gd name="T39" fmla="*/ 2147483646 h 1283"/>
                <a:gd name="T40" fmla="*/ 2147483646 w 3920"/>
                <a:gd name="T41" fmla="*/ 2147483646 h 1283"/>
                <a:gd name="T42" fmla="*/ 2147483646 w 3920"/>
                <a:gd name="T43" fmla="*/ 2147483646 h 1283"/>
                <a:gd name="T44" fmla="*/ 2147483646 w 3920"/>
                <a:gd name="T45" fmla="*/ 2147483646 h 1283"/>
                <a:gd name="T46" fmla="*/ 2147483646 w 3920"/>
                <a:gd name="T47" fmla="*/ 2147483646 h 128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920" h="1283">
                  <a:moveTo>
                    <a:pt x="0" y="1283"/>
                  </a:moveTo>
                  <a:lnTo>
                    <a:pt x="240" y="1283"/>
                  </a:lnTo>
                  <a:lnTo>
                    <a:pt x="374" y="1245"/>
                  </a:lnTo>
                  <a:lnTo>
                    <a:pt x="634" y="1149"/>
                  </a:lnTo>
                  <a:lnTo>
                    <a:pt x="736" y="1081"/>
                  </a:lnTo>
                  <a:lnTo>
                    <a:pt x="883" y="934"/>
                  </a:lnTo>
                  <a:lnTo>
                    <a:pt x="1056" y="707"/>
                  </a:lnTo>
                  <a:lnTo>
                    <a:pt x="1350" y="384"/>
                  </a:lnTo>
                  <a:lnTo>
                    <a:pt x="1517" y="240"/>
                  </a:lnTo>
                  <a:lnTo>
                    <a:pt x="1667" y="128"/>
                  </a:lnTo>
                  <a:lnTo>
                    <a:pt x="1869" y="32"/>
                  </a:lnTo>
                  <a:lnTo>
                    <a:pt x="2061" y="0"/>
                  </a:lnTo>
                  <a:lnTo>
                    <a:pt x="2304" y="3"/>
                  </a:lnTo>
                  <a:lnTo>
                    <a:pt x="2522" y="51"/>
                  </a:lnTo>
                  <a:lnTo>
                    <a:pt x="2688" y="131"/>
                  </a:lnTo>
                  <a:lnTo>
                    <a:pt x="2896" y="307"/>
                  </a:lnTo>
                  <a:lnTo>
                    <a:pt x="2976" y="419"/>
                  </a:lnTo>
                  <a:lnTo>
                    <a:pt x="3101" y="662"/>
                  </a:lnTo>
                  <a:lnTo>
                    <a:pt x="3222" y="822"/>
                  </a:lnTo>
                  <a:lnTo>
                    <a:pt x="3379" y="998"/>
                  </a:lnTo>
                  <a:lnTo>
                    <a:pt x="3462" y="1075"/>
                  </a:lnTo>
                  <a:lnTo>
                    <a:pt x="3648" y="1187"/>
                  </a:lnTo>
                  <a:lnTo>
                    <a:pt x="3792" y="1235"/>
                  </a:lnTo>
                  <a:lnTo>
                    <a:pt x="3920" y="1277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633CF964-6A58-411F-8C37-DB92CC86CA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81200" y="5140325"/>
              <a:ext cx="6213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7D9399E0-B2E7-4BA0-B2A4-A031EB7945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40038" y="4648200"/>
              <a:ext cx="0" cy="492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1A5A1D7F-5F6D-4BD2-A42B-BE0B20C9C6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1000" y="3314700"/>
              <a:ext cx="0" cy="18256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25D5C8AE-7C12-49AC-B78F-40D2BF0283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1400" y="2857500"/>
              <a:ext cx="0" cy="2282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A026F4B1-92A0-4375-9A08-61F9BBB309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9638" y="2854325"/>
              <a:ext cx="0" cy="228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E03F28B5-880D-4434-9F2B-3CE908EDBC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02475" y="4084638"/>
              <a:ext cx="0" cy="1055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F51F512D-6803-4BDF-AE89-C5D0746F65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2950" y="4838700"/>
              <a:ext cx="6159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Minutes</a:t>
              </a:r>
              <a:endParaRPr lang="en-US" altLang="en-US" sz="110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DD7C5AFB-453C-4E38-9A1F-71E8A309B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6713" y="4710113"/>
              <a:ext cx="596900" cy="377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Announce-</a:t>
              </a:r>
              <a:b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ment(s)</a:t>
              </a:r>
              <a:endParaRPr lang="en-US" altLang="en-US" sz="110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509B4951-5D29-478D-AC46-577CBB220C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350" y="4554538"/>
              <a:ext cx="476250" cy="520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Modest</a:t>
              </a:r>
              <a:b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Decision</a:t>
              </a:r>
              <a:b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Item(s)</a:t>
              </a:r>
              <a:endParaRPr lang="en-US" altLang="en-US" sz="110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089B3F8E-1118-40AE-B99D-D0344CA554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6725" y="4554538"/>
              <a:ext cx="508000" cy="520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Moderate</a:t>
              </a:r>
              <a:b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Decision</a:t>
              </a:r>
              <a:b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Item(s)</a:t>
              </a:r>
              <a:endParaRPr lang="en-US" altLang="en-US" sz="110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72931043-A49E-47E2-9167-0B24569EF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9700" y="4554538"/>
              <a:ext cx="425450" cy="520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Most</a:t>
              </a:r>
              <a:b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Difficult</a:t>
              </a:r>
              <a:b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Item(s)</a:t>
              </a:r>
              <a:endParaRPr lang="en-US" altLang="en-US" sz="110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80B4B53E-547E-4996-BA93-22F89102D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4750" y="4691063"/>
              <a:ext cx="609600" cy="377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Brainstorm</a:t>
              </a:r>
              <a:b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Item(s)</a:t>
              </a:r>
              <a:endParaRPr lang="en-US" altLang="en-US" sz="110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85BE7CEF-75ED-471A-A73E-10A3887A63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0100" y="4710113"/>
              <a:ext cx="742950" cy="377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Small</a:t>
              </a:r>
              <a:b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en-US" altLang="en-US" sz="1100" b="1">
                  <a:solidFill>
                    <a:schemeClr val="tx1"/>
                  </a:solidFill>
                  <a:latin typeface="Arial Narrow" panose="020B0606020202030204" pitchFamily="34" charset="0"/>
                </a:rPr>
                <a:t>Trivial Item(s)</a:t>
              </a:r>
              <a:endParaRPr lang="en-US" altLang="en-US" sz="110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9636A1C2-A2D1-40DA-ADAC-0B97986078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2875" y="54864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194221A8-FB8B-41AF-8DA6-994505A34A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8800" y="54864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339DCC05-C42A-49A4-9DD2-E8774E345B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2500" y="5324475"/>
              <a:ext cx="5794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Time</a:t>
              </a:r>
              <a:endParaRPr lang="en-US" altLang="en-US" sz="1400">
                <a:solidFill>
                  <a:schemeClr val="tx1"/>
                </a:solidFill>
                <a:latin typeface="CentSchbook Mono BT"/>
              </a:endParaRPr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1CC6105B-50A8-4618-BEA7-393F8D6DF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2025" y="5116513"/>
              <a:ext cx="2603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200">
                <a:solidFill>
                  <a:schemeClr val="tx1"/>
                </a:solidFill>
                <a:latin typeface="CentSchbook Mono BT"/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37E31CBA-2729-4C20-BE14-A499ECAD37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8488" y="5116513"/>
              <a:ext cx="2603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200">
                <a:solidFill>
                  <a:schemeClr val="tx1"/>
                </a:solidFill>
                <a:latin typeface="CentSchbook Mono BT"/>
              </a:endParaRPr>
            </a:p>
          </p:txBody>
        </p:sp>
        <p:sp>
          <p:nvSpPr>
            <p:cNvPr id="24" name="Text Box 22">
              <a:extLst>
                <a:ext uri="{FF2B5EF4-FFF2-40B4-BE49-F238E27FC236}">
                  <a16:creationId xmlns:a16="http://schemas.microsoft.com/office/drawing/2014/main" id="{F55C1284-F5A3-40E1-BDCB-919BF384B4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2700" y="5116513"/>
              <a:ext cx="2603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200">
                <a:solidFill>
                  <a:schemeClr val="tx1"/>
                </a:solidFill>
                <a:latin typeface="CentSchbook Mono BT"/>
              </a:endParaRPr>
            </a:p>
          </p:txBody>
        </p:sp>
        <p:sp>
          <p:nvSpPr>
            <p:cNvPr id="25" name="Text Box 23">
              <a:extLst>
                <a:ext uri="{FF2B5EF4-FFF2-40B4-BE49-F238E27FC236}">
                  <a16:creationId xmlns:a16="http://schemas.microsoft.com/office/drawing/2014/main" id="{C97A37ED-3560-4944-8F34-76D689ED02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4200" y="5116513"/>
              <a:ext cx="2603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200">
                <a:solidFill>
                  <a:schemeClr val="tx1"/>
                </a:solidFill>
                <a:latin typeface="CentSchbook Mono BT"/>
              </a:endParaRPr>
            </a:p>
          </p:txBody>
        </p:sp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50C620BC-B340-41AB-A9D2-33A84B052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2888" y="5116513"/>
              <a:ext cx="2603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5</a:t>
              </a:r>
              <a:endParaRPr lang="en-US" altLang="en-US" sz="1200">
                <a:solidFill>
                  <a:schemeClr val="tx1"/>
                </a:solidFill>
                <a:latin typeface="CentSchbook Mono BT"/>
              </a:endParaRPr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5DC4D4B0-EC3E-4D52-800B-818BF76F3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9375" y="5116513"/>
              <a:ext cx="2603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6</a:t>
              </a:r>
              <a:endParaRPr lang="en-US" altLang="en-US" sz="1200">
                <a:solidFill>
                  <a:schemeClr val="tx1"/>
                </a:solidFill>
                <a:latin typeface="CentSchbook Mono BT"/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5A80E82E-8134-4685-AE7F-13E9BFA1B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75538" y="5116513"/>
              <a:ext cx="2603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7</a:t>
              </a:r>
              <a:endParaRPr lang="en-US" altLang="en-US" sz="1200">
                <a:solidFill>
                  <a:schemeClr val="tx1"/>
                </a:solidFill>
                <a:latin typeface="CentSchbook Mono BT"/>
              </a:endParaRP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DEEAFA4B-9DAB-4FE4-B44B-F6EFC99E91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81200" y="2705100"/>
              <a:ext cx="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8">
              <a:extLst>
                <a:ext uri="{FF2B5EF4-FFF2-40B4-BE49-F238E27FC236}">
                  <a16:creationId xmlns:a16="http://schemas.microsoft.com/office/drawing/2014/main" id="{70C7E979-840B-4EC9-B64F-9C0250E46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5450" y="3155950"/>
              <a:ext cx="184150" cy="1368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Energy</a:t>
              </a:r>
              <a:endParaRPr lang="en-US" altLang="en-US" sz="1400" dirty="0">
                <a:solidFill>
                  <a:schemeClr val="tx1"/>
                </a:solidFill>
                <a:latin typeface="CentSchbook Mono BT"/>
              </a:endParaRPr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F87279B4-90B6-4541-9241-8D13C56919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8075" y="3886200"/>
              <a:ext cx="0" cy="1257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Comment 30">
              <a:extLst>
                <a:ext uri="{FF2B5EF4-FFF2-40B4-BE49-F238E27FC236}">
                  <a16:creationId xmlns:a16="http://schemas.microsoft.com/office/drawing/2014/main" id="{3DE82BE5-1660-485C-B27C-977F787C1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13" y="2216150"/>
              <a:ext cx="1828800" cy="838200"/>
            </a:xfrm>
            <a:prstGeom prst="rect">
              <a:avLst/>
            </a:prstGeom>
            <a:solidFill>
              <a:srgbClr val="FCFDC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rgbClr val="000000"/>
                  </a:solidFill>
                </a:rPr>
                <a:t>Greatest Resources for Toughest Topic</a:t>
              </a:r>
            </a:p>
          </p:txBody>
        </p:sp>
        <p:sp>
          <p:nvSpPr>
            <p:cNvPr id="33" name="Comment 31">
              <a:extLst>
                <a:ext uri="{FF2B5EF4-FFF2-40B4-BE49-F238E27FC236}">
                  <a16:creationId xmlns:a16="http://schemas.microsoft.com/office/drawing/2014/main" id="{522D34EB-1ACB-47F1-A8BC-32A8DB95C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1600" y="3309938"/>
              <a:ext cx="1839913" cy="1322387"/>
            </a:xfrm>
            <a:prstGeom prst="rect">
              <a:avLst/>
            </a:prstGeom>
            <a:solidFill>
              <a:srgbClr val="FCFDC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>
              <a:spAutoFit/>
            </a:bodyPr>
            <a:lstStyle>
              <a:lvl1pPr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>
                  <a:solidFill>
                    <a:srgbClr val="000000"/>
                  </a:solidFill>
                </a:rPr>
                <a:t>Creativity/Brainstorming @each meeting  around future topics</a:t>
              </a:r>
            </a:p>
            <a:p>
              <a:pPr>
                <a:spcBef>
                  <a:spcPct val="50000"/>
                </a:spcBef>
              </a:pPr>
              <a:endParaRPr lang="en-US" altLang="en-US" sz="16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7" name="Content Placeholder 36">
            <a:extLst>
              <a:ext uri="{FF2B5EF4-FFF2-40B4-BE49-F238E27FC236}">
                <a16:creationId xmlns:a16="http://schemas.microsoft.com/office/drawing/2014/main" id="{06A44FD0-96DE-4291-B6E2-3FB2F9C5A08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273387" y="333058"/>
          <a:ext cx="4419601" cy="2560320"/>
        </p:xfrm>
        <a:graphic>
          <a:graphicData uri="http://schemas.openxmlformats.org/drawingml/2006/table">
            <a:tbl>
              <a:tblPr/>
              <a:tblGrid>
                <a:gridCol w="2462547">
                  <a:extLst>
                    <a:ext uri="{9D8B030D-6E8A-4147-A177-3AD203B41FA5}">
                      <a16:colId xmlns:a16="http://schemas.microsoft.com/office/drawing/2014/main" val="1031447304"/>
                    </a:ext>
                  </a:extLst>
                </a:gridCol>
                <a:gridCol w="914343">
                  <a:extLst>
                    <a:ext uri="{9D8B030D-6E8A-4147-A177-3AD203B41FA5}">
                      <a16:colId xmlns:a16="http://schemas.microsoft.com/office/drawing/2014/main" val="3181961660"/>
                    </a:ext>
                  </a:extLst>
                </a:gridCol>
                <a:gridCol w="1042711">
                  <a:extLst>
                    <a:ext uri="{9D8B030D-6E8A-4147-A177-3AD203B41FA5}">
                      <a16:colId xmlns:a16="http://schemas.microsoft.com/office/drawing/2014/main" val="3079894700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Urgency</a:t>
                      </a:r>
                    </a:p>
                  </a:txBody>
                  <a:tcPr marL="137160" marR="137160" marT="137160" marB="13716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8516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Importance </a:t>
                      </a:r>
                    </a:p>
                  </a:txBody>
                  <a:tcPr marL="137160" marR="137160" marT="137160" marB="13716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137160" marR="137160" marT="137160" marB="13716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137160" marR="137160" marT="137160" marB="13716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74405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137160" marR="137160" marT="137160" marB="13716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37160" marR="137160" marT="137160" marB="13716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&amp; 6</a:t>
                      </a:r>
                    </a:p>
                  </a:txBody>
                  <a:tcPr marL="137160" marR="137160" marT="137160" marB="13716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35961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137160" marR="137160" marT="137160" marB="13716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37160" marR="137160" marT="137160" marB="13716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37160" marR="137160" marT="137160" marB="13716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37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869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314</Words>
  <Application>Microsoft Office PowerPoint</Application>
  <PresentationFormat>Widescreen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CentSchbook Mono BT</vt:lpstr>
      <vt:lpstr>Times New Roman</vt:lpstr>
      <vt:lpstr>Office Theme</vt:lpstr>
      <vt:lpstr>Leading Groups: Efficient and Productive Meetings</vt:lpstr>
      <vt:lpstr>Basic Principles:  Structure</vt:lpstr>
      <vt:lpstr>PowerPoint Presentation</vt:lpstr>
      <vt:lpstr>Rule of Thirds</vt:lpstr>
      <vt:lpstr>Agenda Bell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 Wade</dc:creator>
  <cp:lastModifiedBy>Leverich, Cindi</cp:lastModifiedBy>
  <cp:revision>99</cp:revision>
  <dcterms:created xsi:type="dcterms:W3CDTF">2018-09-06T13:00:01Z</dcterms:created>
  <dcterms:modified xsi:type="dcterms:W3CDTF">2019-03-28T22:03:47Z</dcterms:modified>
</cp:coreProperties>
</file>