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19"/>
  </p:notesMasterIdLst>
  <p:sldIdLst>
    <p:sldId id="256" r:id="rId2"/>
    <p:sldId id="273" r:id="rId3"/>
    <p:sldId id="274" r:id="rId4"/>
    <p:sldId id="268" r:id="rId5"/>
    <p:sldId id="261" r:id="rId6"/>
    <p:sldId id="267" r:id="rId7"/>
    <p:sldId id="262" r:id="rId8"/>
    <p:sldId id="269" r:id="rId9"/>
    <p:sldId id="263" r:id="rId10"/>
    <p:sldId id="264" r:id="rId11"/>
    <p:sldId id="265" r:id="rId12"/>
    <p:sldId id="257" r:id="rId13"/>
    <p:sldId id="270" r:id="rId14"/>
    <p:sldId id="271" r:id="rId15"/>
    <p:sldId id="272" r:id="rId16"/>
    <p:sldId id="275" r:id="rId17"/>
    <p:sldId id="27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82" d="100"/>
          <a:sy n="82" d="100"/>
        </p:scale>
        <p:origin x="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C2BA2E-2168-49B4-814B-13FE1210FF0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B39AA11-39F1-4E35-ACB5-FAF67E040A76}">
      <dgm:prSet/>
      <dgm:spPr/>
      <dgm:t>
        <a:bodyPr/>
        <a:lstStyle/>
        <a:p>
          <a:pPr algn="ctr" rtl="0"/>
          <a:r>
            <a:rPr lang="en-US" smtClean="0"/>
            <a:t>Complaint receipt</a:t>
          </a:r>
          <a:endParaRPr lang="en-US"/>
        </a:p>
      </dgm:t>
    </dgm:pt>
    <dgm:pt modelId="{9142C068-824D-4ED6-A456-032D3C7709E6}" type="parTrans" cxnId="{AA3155E5-A3F4-484D-B980-9CF70E2E74E3}">
      <dgm:prSet/>
      <dgm:spPr/>
      <dgm:t>
        <a:bodyPr/>
        <a:lstStyle/>
        <a:p>
          <a:pPr algn="ctr"/>
          <a:endParaRPr lang="en-US"/>
        </a:p>
      </dgm:t>
    </dgm:pt>
    <dgm:pt modelId="{CE601655-E208-4DA8-B08F-71F283C4C118}" type="sibTrans" cxnId="{AA3155E5-A3F4-484D-B980-9CF70E2E74E3}">
      <dgm:prSet/>
      <dgm:spPr/>
      <dgm:t>
        <a:bodyPr/>
        <a:lstStyle/>
        <a:p>
          <a:pPr algn="ctr"/>
          <a:endParaRPr lang="en-US"/>
        </a:p>
      </dgm:t>
    </dgm:pt>
    <dgm:pt modelId="{5FFEB843-0C60-48FE-98B1-776C669D2A00}">
      <dgm:prSet/>
      <dgm:spPr/>
      <dgm:t>
        <a:bodyPr/>
        <a:lstStyle/>
        <a:p>
          <a:pPr algn="ctr" rtl="0"/>
          <a:r>
            <a:rPr lang="en-US" dirty="0" smtClean="0"/>
            <a:t>Notice to employer</a:t>
          </a:r>
          <a:endParaRPr lang="en-US" dirty="0"/>
        </a:p>
      </dgm:t>
    </dgm:pt>
    <dgm:pt modelId="{9229E452-A757-493E-B173-FFAD723CEF8F}" type="parTrans" cxnId="{2700A4A5-BBA6-4C7A-8213-BC8313B1D7D5}">
      <dgm:prSet/>
      <dgm:spPr/>
      <dgm:t>
        <a:bodyPr/>
        <a:lstStyle/>
        <a:p>
          <a:pPr algn="ctr"/>
          <a:endParaRPr lang="en-US"/>
        </a:p>
      </dgm:t>
    </dgm:pt>
    <dgm:pt modelId="{A8924A8C-8227-410B-9E8B-A52FD4DC7292}" type="sibTrans" cxnId="{2700A4A5-BBA6-4C7A-8213-BC8313B1D7D5}">
      <dgm:prSet/>
      <dgm:spPr/>
      <dgm:t>
        <a:bodyPr/>
        <a:lstStyle/>
        <a:p>
          <a:pPr algn="ctr"/>
          <a:endParaRPr lang="en-US"/>
        </a:p>
      </dgm:t>
    </dgm:pt>
    <dgm:pt modelId="{AF0BD2E7-EB4F-459B-AA44-D080E30676FF}">
      <dgm:prSet/>
      <dgm:spPr/>
      <dgm:t>
        <a:bodyPr/>
        <a:lstStyle/>
        <a:p>
          <a:pPr algn="ctr" rtl="0"/>
          <a:r>
            <a:rPr lang="en-US" smtClean="0"/>
            <a:t>Claimant contact</a:t>
          </a:r>
          <a:endParaRPr lang="en-US"/>
        </a:p>
      </dgm:t>
    </dgm:pt>
    <dgm:pt modelId="{4FAA22C5-1D3A-4FB2-B5FD-923B5BA8893F}" type="parTrans" cxnId="{7605D39D-B48D-4BD6-989D-21B11B303F6F}">
      <dgm:prSet/>
      <dgm:spPr/>
      <dgm:t>
        <a:bodyPr/>
        <a:lstStyle/>
        <a:p>
          <a:pPr algn="ctr"/>
          <a:endParaRPr lang="en-US"/>
        </a:p>
      </dgm:t>
    </dgm:pt>
    <dgm:pt modelId="{12580647-8CE4-4507-B0AD-48EAF5AF1C70}" type="sibTrans" cxnId="{7605D39D-B48D-4BD6-989D-21B11B303F6F}">
      <dgm:prSet/>
      <dgm:spPr/>
      <dgm:t>
        <a:bodyPr/>
        <a:lstStyle/>
        <a:p>
          <a:pPr algn="ctr"/>
          <a:endParaRPr lang="en-US"/>
        </a:p>
      </dgm:t>
    </dgm:pt>
    <dgm:pt modelId="{C8F5DA21-8BFA-4895-9711-B256499B0509}">
      <dgm:prSet/>
      <dgm:spPr/>
      <dgm:t>
        <a:bodyPr/>
        <a:lstStyle/>
        <a:p>
          <a:pPr algn="ctr" rtl="0"/>
          <a:r>
            <a:rPr lang="en-US" smtClean="0"/>
            <a:t>Meeting with Claimant</a:t>
          </a:r>
          <a:endParaRPr lang="en-US"/>
        </a:p>
      </dgm:t>
    </dgm:pt>
    <dgm:pt modelId="{9766122E-6B36-4E3D-8A66-6DE5BD9654D8}" type="parTrans" cxnId="{8BDB3F4D-990B-4BC1-A4A4-A69441695CA0}">
      <dgm:prSet/>
      <dgm:spPr/>
      <dgm:t>
        <a:bodyPr/>
        <a:lstStyle/>
        <a:p>
          <a:pPr algn="ctr"/>
          <a:endParaRPr lang="en-US"/>
        </a:p>
      </dgm:t>
    </dgm:pt>
    <dgm:pt modelId="{CB36713A-BEFB-45AC-AB74-0C8A64B93ABE}" type="sibTrans" cxnId="{8BDB3F4D-990B-4BC1-A4A4-A69441695CA0}">
      <dgm:prSet/>
      <dgm:spPr/>
      <dgm:t>
        <a:bodyPr/>
        <a:lstStyle/>
        <a:p>
          <a:pPr algn="ctr"/>
          <a:endParaRPr lang="en-US"/>
        </a:p>
      </dgm:t>
    </dgm:pt>
    <dgm:pt modelId="{5F5C3020-18D2-4DCD-9495-6F2481567AC6}">
      <dgm:prSet/>
      <dgm:spPr/>
      <dgm:t>
        <a:bodyPr/>
        <a:lstStyle/>
        <a:p>
          <a:pPr algn="ctr" rtl="0"/>
          <a:r>
            <a:rPr lang="en-US" smtClean="0"/>
            <a:t>Meeting with Respondent</a:t>
          </a:r>
          <a:endParaRPr lang="en-US"/>
        </a:p>
      </dgm:t>
    </dgm:pt>
    <dgm:pt modelId="{7728C256-CC66-4CBD-881C-9DDF1627BBB4}" type="parTrans" cxnId="{7A0716FF-C660-4941-B824-C96DB47EDFC1}">
      <dgm:prSet/>
      <dgm:spPr/>
      <dgm:t>
        <a:bodyPr/>
        <a:lstStyle/>
        <a:p>
          <a:pPr algn="ctr"/>
          <a:endParaRPr lang="en-US"/>
        </a:p>
      </dgm:t>
    </dgm:pt>
    <dgm:pt modelId="{AC071DFB-2A4A-4D47-A8A8-6BD115D66E2F}" type="sibTrans" cxnId="{7A0716FF-C660-4941-B824-C96DB47EDFC1}">
      <dgm:prSet/>
      <dgm:spPr/>
      <dgm:t>
        <a:bodyPr/>
        <a:lstStyle/>
        <a:p>
          <a:pPr algn="ctr"/>
          <a:endParaRPr lang="en-US"/>
        </a:p>
      </dgm:t>
    </dgm:pt>
    <dgm:pt modelId="{5FD7A85A-A0E0-4F3D-B299-3276FA125BE6}">
      <dgm:prSet/>
      <dgm:spPr/>
      <dgm:t>
        <a:bodyPr/>
        <a:lstStyle/>
        <a:p>
          <a:pPr algn="ctr" rtl="0"/>
          <a:r>
            <a:rPr lang="en-US" smtClean="0"/>
            <a:t>Investigation</a:t>
          </a:r>
          <a:endParaRPr lang="en-US"/>
        </a:p>
      </dgm:t>
    </dgm:pt>
    <dgm:pt modelId="{A70C7C6D-C645-4576-8F03-D63245D7179B}" type="parTrans" cxnId="{4AF9BE7A-39B0-4964-856C-47DA6FE9BE86}">
      <dgm:prSet/>
      <dgm:spPr/>
      <dgm:t>
        <a:bodyPr/>
        <a:lstStyle/>
        <a:p>
          <a:pPr algn="ctr"/>
          <a:endParaRPr lang="en-US"/>
        </a:p>
      </dgm:t>
    </dgm:pt>
    <dgm:pt modelId="{FC8D1CE4-865C-4355-BF7F-EDC549145A87}" type="sibTrans" cxnId="{4AF9BE7A-39B0-4964-856C-47DA6FE9BE86}">
      <dgm:prSet/>
      <dgm:spPr/>
      <dgm:t>
        <a:bodyPr/>
        <a:lstStyle/>
        <a:p>
          <a:pPr algn="ctr"/>
          <a:endParaRPr lang="en-US"/>
        </a:p>
      </dgm:t>
    </dgm:pt>
    <dgm:pt modelId="{818B57D5-E93C-426A-B2FA-008DBA727FE1}">
      <dgm:prSet/>
      <dgm:spPr/>
      <dgm:t>
        <a:bodyPr/>
        <a:lstStyle/>
        <a:p>
          <a:pPr algn="ctr" rtl="0"/>
          <a:r>
            <a:rPr lang="en-US" smtClean="0"/>
            <a:t>Investigation Report issued</a:t>
          </a:r>
          <a:endParaRPr lang="en-US"/>
        </a:p>
      </dgm:t>
    </dgm:pt>
    <dgm:pt modelId="{53D8D8D2-8090-415B-8D6F-F56805D8DCC5}" type="parTrans" cxnId="{9E562D8B-8368-42E1-BB78-DC60E1F7DADB}">
      <dgm:prSet/>
      <dgm:spPr/>
      <dgm:t>
        <a:bodyPr/>
        <a:lstStyle/>
        <a:p>
          <a:pPr algn="ctr"/>
          <a:endParaRPr lang="en-US"/>
        </a:p>
      </dgm:t>
    </dgm:pt>
    <dgm:pt modelId="{2CC085AD-B45B-4B60-984F-0E5F8ECE9BE3}" type="sibTrans" cxnId="{9E562D8B-8368-42E1-BB78-DC60E1F7DADB}">
      <dgm:prSet/>
      <dgm:spPr/>
      <dgm:t>
        <a:bodyPr/>
        <a:lstStyle/>
        <a:p>
          <a:pPr algn="ctr"/>
          <a:endParaRPr lang="en-US"/>
        </a:p>
      </dgm:t>
    </dgm:pt>
    <dgm:pt modelId="{94FA7A88-F0CA-456E-B92F-ABEAC1A0A41C}">
      <dgm:prSet/>
      <dgm:spPr/>
      <dgm:t>
        <a:bodyPr/>
        <a:lstStyle/>
        <a:p>
          <a:pPr algn="ctr" rtl="0"/>
          <a:r>
            <a:rPr lang="en-US" smtClean="0"/>
            <a:t>Appeal to ERO</a:t>
          </a:r>
          <a:endParaRPr lang="en-US"/>
        </a:p>
      </dgm:t>
    </dgm:pt>
    <dgm:pt modelId="{7E1F52D3-5DF5-4BF9-BCBB-824C5EE2FB6B}" type="parTrans" cxnId="{30BEB0F9-289F-4FCA-9E50-78912E09DC3A}">
      <dgm:prSet/>
      <dgm:spPr/>
      <dgm:t>
        <a:bodyPr/>
        <a:lstStyle/>
        <a:p>
          <a:pPr algn="ctr"/>
          <a:endParaRPr lang="en-US"/>
        </a:p>
      </dgm:t>
    </dgm:pt>
    <dgm:pt modelId="{CE57FFB6-134F-4B99-A95B-6C32B00996E9}" type="sibTrans" cxnId="{30BEB0F9-289F-4FCA-9E50-78912E09DC3A}">
      <dgm:prSet/>
      <dgm:spPr/>
      <dgm:t>
        <a:bodyPr/>
        <a:lstStyle/>
        <a:p>
          <a:pPr algn="ctr"/>
          <a:endParaRPr lang="en-US"/>
        </a:p>
      </dgm:t>
    </dgm:pt>
    <dgm:pt modelId="{05C165F2-B5F3-48B6-A629-8241F0616F11}" type="pres">
      <dgm:prSet presAssocID="{2CC2BA2E-2168-49B4-814B-13FE1210FF0A}" presName="linear" presStyleCnt="0">
        <dgm:presLayoutVars>
          <dgm:animLvl val="lvl"/>
          <dgm:resizeHandles val="exact"/>
        </dgm:presLayoutVars>
      </dgm:prSet>
      <dgm:spPr/>
    </dgm:pt>
    <dgm:pt modelId="{7F4C5C64-648C-4FA2-90A9-492B1586C972}" type="pres">
      <dgm:prSet presAssocID="{6B39AA11-39F1-4E35-ACB5-FAF67E040A76}" presName="parentText" presStyleLbl="node1" presStyleIdx="0" presStyleCnt="8">
        <dgm:presLayoutVars>
          <dgm:chMax val="0"/>
          <dgm:bulletEnabled val="1"/>
        </dgm:presLayoutVars>
      </dgm:prSet>
      <dgm:spPr/>
    </dgm:pt>
    <dgm:pt modelId="{57CE8798-2C47-46DF-B998-6188D6FAE3AD}" type="pres">
      <dgm:prSet presAssocID="{CE601655-E208-4DA8-B08F-71F283C4C118}" presName="spacer" presStyleCnt="0"/>
      <dgm:spPr/>
    </dgm:pt>
    <dgm:pt modelId="{BD88056D-2C9D-4CC6-8802-E16EEC9E5723}" type="pres">
      <dgm:prSet presAssocID="{5FFEB843-0C60-48FE-98B1-776C669D2A00}" presName="parentText" presStyleLbl="node1" presStyleIdx="1" presStyleCnt="8">
        <dgm:presLayoutVars>
          <dgm:chMax val="0"/>
          <dgm:bulletEnabled val="1"/>
        </dgm:presLayoutVars>
      </dgm:prSet>
      <dgm:spPr/>
      <dgm:t>
        <a:bodyPr/>
        <a:lstStyle/>
        <a:p>
          <a:endParaRPr lang="en-US"/>
        </a:p>
      </dgm:t>
    </dgm:pt>
    <dgm:pt modelId="{8D4DDD0B-768D-4115-AE2F-13C90F114D1E}" type="pres">
      <dgm:prSet presAssocID="{A8924A8C-8227-410B-9E8B-A52FD4DC7292}" presName="spacer" presStyleCnt="0"/>
      <dgm:spPr/>
    </dgm:pt>
    <dgm:pt modelId="{0BFD7733-1DC1-4C02-993F-EB16E21037E8}" type="pres">
      <dgm:prSet presAssocID="{AF0BD2E7-EB4F-459B-AA44-D080E30676FF}" presName="parentText" presStyleLbl="node1" presStyleIdx="2" presStyleCnt="8">
        <dgm:presLayoutVars>
          <dgm:chMax val="0"/>
          <dgm:bulletEnabled val="1"/>
        </dgm:presLayoutVars>
      </dgm:prSet>
      <dgm:spPr/>
    </dgm:pt>
    <dgm:pt modelId="{01ECC379-6EA8-456F-AE4D-FAD7E87E1D2B}" type="pres">
      <dgm:prSet presAssocID="{12580647-8CE4-4507-B0AD-48EAF5AF1C70}" presName="spacer" presStyleCnt="0"/>
      <dgm:spPr/>
    </dgm:pt>
    <dgm:pt modelId="{F7ED8A2A-186C-476C-BAA5-2EE0EB218C20}" type="pres">
      <dgm:prSet presAssocID="{C8F5DA21-8BFA-4895-9711-B256499B0509}" presName="parentText" presStyleLbl="node1" presStyleIdx="3" presStyleCnt="8">
        <dgm:presLayoutVars>
          <dgm:chMax val="0"/>
          <dgm:bulletEnabled val="1"/>
        </dgm:presLayoutVars>
      </dgm:prSet>
      <dgm:spPr/>
    </dgm:pt>
    <dgm:pt modelId="{0A0ABF92-8ADB-4B05-A688-DEF194B3867C}" type="pres">
      <dgm:prSet presAssocID="{CB36713A-BEFB-45AC-AB74-0C8A64B93ABE}" presName="spacer" presStyleCnt="0"/>
      <dgm:spPr/>
    </dgm:pt>
    <dgm:pt modelId="{E9916DB9-F723-4D03-9048-8F55F24989B9}" type="pres">
      <dgm:prSet presAssocID="{5F5C3020-18D2-4DCD-9495-6F2481567AC6}" presName="parentText" presStyleLbl="node1" presStyleIdx="4" presStyleCnt="8">
        <dgm:presLayoutVars>
          <dgm:chMax val="0"/>
          <dgm:bulletEnabled val="1"/>
        </dgm:presLayoutVars>
      </dgm:prSet>
      <dgm:spPr/>
    </dgm:pt>
    <dgm:pt modelId="{B4191EBF-AC5E-4FA6-A1BA-DE2ABCE16C91}" type="pres">
      <dgm:prSet presAssocID="{AC071DFB-2A4A-4D47-A8A8-6BD115D66E2F}" presName="spacer" presStyleCnt="0"/>
      <dgm:spPr/>
    </dgm:pt>
    <dgm:pt modelId="{F32662C6-F37C-43FB-9DF7-03DE1BE57736}" type="pres">
      <dgm:prSet presAssocID="{5FD7A85A-A0E0-4F3D-B299-3276FA125BE6}" presName="parentText" presStyleLbl="node1" presStyleIdx="5" presStyleCnt="8">
        <dgm:presLayoutVars>
          <dgm:chMax val="0"/>
          <dgm:bulletEnabled val="1"/>
        </dgm:presLayoutVars>
      </dgm:prSet>
      <dgm:spPr/>
    </dgm:pt>
    <dgm:pt modelId="{93EFDACA-4704-4374-A74C-C6EE01627BE6}" type="pres">
      <dgm:prSet presAssocID="{FC8D1CE4-865C-4355-BF7F-EDC549145A87}" presName="spacer" presStyleCnt="0"/>
      <dgm:spPr/>
    </dgm:pt>
    <dgm:pt modelId="{005358E2-03BF-490B-9E68-C02E228C7990}" type="pres">
      <dgm:prSet presAssocID="{818B57D5-E93C-426A-B2FA-008DBA727FE1}" presName="parentText" presStyleLbl="node1" presStyleIdx="6" presStyleCnt="8">
        <dgm:presLayoutVars>
          <dgm:chMax val="0"/>
          <dgm:bulletEnabled val="1"/>
        </dgm:presLayoutVars>
      </dgm:prSet>
      <dgm:spPr/>
    </dgm:pt>
    <dgm:pt modelId="{3754E19E-C840-49F9-BB51-872917D96A12}" type="pres">
      <dgm:prSet presAssocID="{2CC085AD-B45B-4B60-984F-0E5F8ECE9BE3}" presName="spacer" presStyleCnt="0"/>
      <dgm:spPr/>
    </dgm:pt>
    <dgm:pt modelId="{57FC6C7B-0141-4402-B689-12CD91392488}" type="pres">
      <dgm:prSet presAssocID="{94FA7A88-F0CA-456E-B92F-ABEAC1A0A41C}" presName="parentText" presStyleLbl="node1" presStyleIdx="7" presStyleCnt="8">
        <dgm:presLayoutVars>
          <dgm:chMax val="0"/>
          <dgm:bulletEnabled val="1"/>
        </dgm:presLayoutVars>
      </dgm:prSet>
      <dgm:spPr/>
    </dgm:pt>
  </dgm:ptLst>
  <dgm:cxnLst>
    <dgm:cxn modelId="{AF28B456-033B-4B76-B02C-A01D00FB7E7A}" type="presOf" srcId="{C8F5DA21-8BFA-4895-9711-B256499B0509}" destId="{F7ED8A2A-186C-476C-BAA5-2EE0EB218C20}" srcOrd="0" destOrd="0" presId="urn:microsoft.com/office/officeart/2005/8/layout/vList2"/>
    <dgm:cxn modelId="{9E562D8B-8368-42E1-BB78-DC60E1F7DADB}" srcId="{2CC2BA2E-2168-49B4-814B-13FE1210FF0A}" destId="{818B57D5-E93C-426A-B2FA-008DBA727FE1}" srcOrd="6" destOrd="0" parTransId="{53D8D8D2-8090-415B-8D6F-F56805D8DCC5}" sibTransId="{2CC085AD-B45B-4B60-984F-0E5F8ECE9BE3}"/>
    <dgm:cxn modelId="{620E9D7F-3270-4A04-A9D8-28936FA21B77}" type="presOf" srcId="{AF0BD2E7-EB4F-459B-AA44-D080E30676FF}" destId="{0BFD7733-1DC1-4C02-993F-EB16E21037E8}" srcOrd="0" destOrd="0" presId="urn:microsoft.com/office/officeart/2005/8/layout/vList2"/>
    <dgm:cxn modelId="{F0CF5BEA-BB04-46AC-B2C5-03B1D9156E94}" type="presOf" srcId="{5F5C3020-18D2-4DCD-9495-6F2481567AC6}" destId="{E9916DB9-F723-4D03-9048-8F55F24989B9}" srcOrd="0" destOrd="0" presId="urn:microsoft.com/office/officeart/2005/8/layout/vList2"/>
    <dgm:cxn modelId="{B200EC8B-3141-4801-B267-116A3E555FB0}" type="presOf" srcId="{818B57D5-E93C-426A-B2FA-008DBA727FE1}" destId="{005358E2-03BF-490B-9E68-C02E228C7990}" srcOrd="0" destOrd="0" presId="urn:microsoft.com/office/officeart/2005/8/layout/vList2"/>
    <dgm:cxn modelId="{E87490C2-7320-445A-9A4D-0D2BE70CE690}" type="presOf" srcId="{2CC2BA2E-2168-49B4-814B-13FE1210FF0A}" destId="{05C165F2-B5F3-48B6-A629-8241F0616F11}" srcOrd="0" destOrd="0" presId="urn:microsoft.com/office/officeart/2005/8/layout/vList2"/>
    <dgm:cxn modelId="{5AF89A83-65DE-42A0-8A34-F04AC49A56BB}" type="presOf" srcId="{5FFEB843-0C60-48FE-98B1-776C669D2A00}" destId="{BD88056D-2C9D-4CC6-8802-E16EEC9E5723}" srcOrd="0" destOrd="0" presId="urn:microsoft.com/office/officeart/2005/8/layout/vList2"/>
    <dgm:cxn modelId="{AA3155E5-A3F4-484D-B980-9CF70E2E74E3}" srcId="{2CC2BA2E-2168-49B4-814B-13FE1210FF0A}" destId="{6B39AA11-39F1-4E35-ACB5-FAF67E040A76}" srcOrd="0" destOrd="0" parTransId="{9142C068-824D-4ED6-A456-032D3C7709E6}" sibTransId="{CE601655-E208-4DA8-B08F-71F283C4C118}"/>
    <dgm:cxn modelId="{8BDB3F4D-990B-4BC1-A4A4-A69441695CA0}" srcId="{2CC2BA2E-2168-49B4-814B-13FE1210FF0A}" destId="{C8F5DA21-8BFA-4895-9711-B256499B0509}" srcOrd="3" destOrd="0" parTransId="{9766122E-6B36-4E3D-8A66-6DE5BD9654D8}" sibTransId="{CB36713A-BEFB-45AC-AB74-0C8A64B93ABE}"/>
    <dgm:cxn modelId="{252FD173-CCEC-4E3F-A8B1-F7D7681DAA49}" type="presOf" srcId="{94FA7A88-F0CA-456E-B92F-ABEAC1A0A41C}" destId="{57FC6C7B-0141-4402-B689-12CD91392488}" srcOrd="0" destOrd="0" presId="urn:microsoft.com/office/officeart/2005/8/layout/vList2"/>
    <dgm:cxn modelId="{F63BC730-5F2F-469F-AB87-C3B53165A902}" type="presOf" srcId="{5FD7A85A-A0E0-4F3D-B299-3276FA125BE6}" destId="{F32662C6-F37C-43FB-9DF7-03DE1BE57736}" srcOrd="0" destOrd="0" presId="urn:microsoft.com/office/officeart/2005/8/layout/vList2"/>
    <dgm:cxn modelId="{7A0716FF-C660-4941-B824-C96DB47EDFC1}" srcId="{2CC2BA2E-2168-49B4-814B-13FE1210FF0A}" destId="{5F5C3020-18D2-4DCD-9495-6F2481567AC6}" srcOrd="4" destOrd="0" parTransId="{7728C256-CC66-4CBD-881C-9DDF1627BBB4}" sibTransId="{AC071DFB-2A4A-4D47-A8A8-6BD115D66E2F}"/>
    <dgm:cxn modelId="{7605D39D-B48D-4BD6-989D-21B11B303F6F}" srcId="{2CC2BA2E-2168-49B4-814B-13FE1210FF0A}" destId="{AF0BD2E7-EB4F-459B-AA44-D080E30676FF}" srcOrd="2" destOrd="0" parTransId="{4FAA22C5-1D3A-4FB2-B5FD-923B5BA8893F}" sibTransId="{12580647-8CE4-4507-B0AD-48EAF5AF1C70}"/>
    <dgm:cxn modelId="{4AF9BE7A-39B0-4964-856C-47DA6FE9BE86}" srcId="{2CC2BA2E-2168-49B4-814B-13FE1210FF0A}" destId="{5FD7A85A-A0E0-4F3D-B299-3276FA125BE6}" srcOrd="5" destOrd="0" parTransId="{A70C7C6D-C645-4576-8F03-D63245D7179B}" sibTransId="{FC8D1CE4-865C-4355-BF7F-EDC549145A87}"/>
    <dgm:cxn modelId="{70D715B0-69D3-4640-B017-A894DB7D5A58}" type="presOf" srcId="{6B39AA11-39F1-4E35-ACB5-FAF67E040A76}" destId="{7F4C5C64-648C-4FA2-90A9-492B1586C972}" srcOrd="0" destOrd="0" presId="urn:microsoft.com/office/officeart/2005/8/layout/vList2"/>
    <dgm:cxn modelId="{2700A4A5-BBA6-4C7A-8213-BC8313B1D7D5}" srcId="{2CC2BA2E-2168-49B4-814B-13FE1210FF0A}" destId="{5FFEB843-0C60-48FE-98B1-776C669D2A00}" srcOrd="1" destOrd="0" parTransId="{9229E452-A757-493E-B173-FFAD723CEF8F}" sibTransId="{A8924A8C-8227-410B-9E8B-A52FD4DC7292}"/>
    <dgm:cxn modelId="{30BEB0F9-289F-4FCA-9E50-78912E09DC3A}" srcId="{2CC2BA2E-2168-49B4-814B-13FE1210FF0A}" destId="{94FA7A88-F0CA-456E-B92F-ABEAC1A0A41C}" srcOrd="7" destOrd="0" parTransId="{7E1F52D3-5DF5-4BF9-BCBB-824C5EE2FB6B}" sibTransId="{CE57FFB6-134F-4B99-A95B-6C32B00996E9}"/>
    <dgm:cxn modelId="{8C6797A8-C342-4D33-B5A9-65BDA98C0D94}" type="presParOf" srcId="{05C165F2-B5F3-48B6-A629-8241F0616F11}" destId="{7F4C5C64-648C-4FA2-90A9-492B1586C972}" srcOrd="0" destOrd="0" presId="urn:microsoft.com/office/officeart/2005/8/layout/vList2"/>
    <dgm:cxn modelId="{9F028851-4428-49C2-AE4F-C09A849FC03D}" type="presParOf" srcId="{05C165F2-B5F3-48B6-A629-8241F0616F11}" destId="{57CE8798-2C47-46DF-B998-6188D6FAE3AD}" srcOrd="1" destOrd="0" presId="urn:microsoft.com/office/officeart/2005/8/layout/vList2"/>
    <dgm:cxn modelId="{52CDAE4D-CA49-461C-9711-E428005985DA}" type="presParOf" srcId="{05C165F2-B5F3-48B6-A629-8241F0616F11}" destId="{BD88056D-2C9D-4CC6-8802-E16EEC9E5723}" srcOrd="2" destOrd="0" presId="urn:microsoft.com/office/officeart/2005/8/layout/vList2"/>
    <dgm:cxn modelId="{690EB025-8A08-42BC-B2B2-4D9B944BE690}" type="presParOf" srcId="{05C165F2-B5F3-48B6-A629-8241F0616F11}" destId="{8D4DDD0B-768D-4115-AE2F-13C90F114D1E}" srcOrd="3" destOrd="0" presId="urn:microsoft.com/office/officeart/2005/8/layout/vList2"/>
    <dgm:cxn modelId="{84377443-70F5-400E-8852-99C8C9AEA281}" type="presParOf" srcId="{05C165F2-B5F3-48B6-A629-8241F0616F11}" destId="{0BFD7733-1DC1-4C02-993F-EB16E21037E8}" srcOrd="4" destOrd="0" presId="urn:microsoft.com/office/officeart/2005/8/layout/vList2"/>
    <dgm:cxn modelId="{9932694A-05AB-44E9-A04E-12360E61B1C9}" type="presParOf" srcId="{05C165F2-B5F3-48B6-A629-8241F0616F11}" destId="{01ECC379-6EA8-456F-AE4D-FAD7E87E1D2B}" srcOrd="5" destOrd="0" presId="urn:microsoft.com/office/officeart/2005/8/layout/vList2"/>
    <dgm:cxn modelId="{AC235DA4-AB26-4526-9CD6-2D12E80B1BFE}" type="presParOf" srcId="{05C165F2-B5F3-48B6-A629-8241F0616F11}" destId="{F7ED8A2A-186C-476C-BAA5-2EE0EB218C20}" srcOrd="6" destOrd="0" presId="urn:microsoft.com/office/officeart/2005/8/layout/vList2"/>
    <dgm:cxn modelId="{6205D833-342A-4771-8552-8D4E7F472EF3}" type="presParOf" srcId="{05C165F2-B5F3-48B6-A629-8241F0616F11}" destId="{0A0ABF92-8ADB-4B05-A688-DEF194B3867C}" srcOrd="7" destOrd="0" presId="urn:microsoft.com/office/officeart/2005/8/layout/vList2"/>
    <dgm:cxn modelId="{DE788170-73BF-42ED-B63E-14318D266030}" type="presParOf" srcId="{05C165F2-B5F3-48B6-A629-8241F0616F11}" destId="{E9916DB9-F723-4D03-9048-8F55F24989B9}" srcOrd="8" destOrd="0" presId="urn:microsoft.com/office/officeart/2005/8/layout/vList2"/>
    <dgm:cxn modelId="{ACE20AF3-15BD-40B8-94D5-6E764ACCEF67}" type="presParOf" srcId="{05C165F2-B5F3-48B6-A629-8241F0616F11}" destId="{B4191EBF-AC5E-4FA6-A1BA-DE2ABCE16C91}" srcOrd="9" destOrd="0" presId="urn:microsoft.com/office/officeart/2005/8/layout/vList2"/>
    <dgm:cxn modelId="{06130838-2EE3-4673-B003-6ED1C09FED3D}" type="presParOf" srcId="{05C165F2-B5F3-48B6-A629-8241F0616F11}" destId="{F32662C6-F37C-43FB-9DF7-03DE1BE57736}" srcOrd="10" destOrd="0" presId="urn:microsoft.com/office/officeart/2005/8/layout/vList2"/>
    <dgm:cxn modelId="{17C3B478-6BA3-4E80-A749-1805AAA27FC5}" type="presParOf" srcId="{05C165F2-B5F3-48B6-A629-8241F0616F11}" destId="{93EFDACA-4704-4374-A74C-C6EE01627BE6}" srcOrd="11" destOrd="0" presId="urn:microsoft.com/office/officeart/2005/8/layout/vList2"/>
    <dgm:cxn modelId="{87D8A6CA-E0D0-4703-89A3-04D96043D255}" type="presParOf" srcId="{05C165F2-B5F3-48B6-A629-8241F0616F11}" destId="{005358E2-03BF-490B-9E68-C02E228C7990}" srcOrd="12" destOrd="0" presId="urn:microsoft.com/office/officeart/2005/8/layout/vList2"/>
    <dgm:cxn modelId="{DFF9928E-C71F-453F-AAFE-012C54A688D5}" type="presParOf" srcId="{05C165F2-B5F3-48B6-A629-8241F0616F11}" destId="{3754E19E-C840-49F9-BB51-872917D96A12}" srcOrd="13" destOrd="0" presId="urn:microsoft.com/office/officeart/2005/8/layout/vList2"/>
    <dgm:cxn modelId="{D9795490-52DC-4D3A-86D9-22DB9789000C}" type="presParOf" srcId="{05C165F2-B5F3-48B6-A629-8241F0616F11}" destId="{57FC6C7B-0141-4402-B689-12CD91392488}"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4C5C64-648C-4FA2-90A9-492B1586C972}">
      <dsp:nvSpPr>
        <dsp:cNvPr id="0" name=""/>
        <dsp:cNvSpPr/>
      </dsp:nvSpPr>
      <dsp:spPr>
        <a:xfrm>
          <a:off x="0" y="57795"/>
          <a:ext cx="3848170" cy="5148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smtClean="0"/>
            <a:t>Complaint receipt</a:t>
          </a:r>
          <a:endParaRPr lang="en-US" sz="2200" kern="1200"/>
        </a:p>
      </dsp:txBody>
      <dsp:txXfrm>
        <a:off x="25130" y="82925"/>
        <a:ext cx="3797910" cy="464540"/>
      </dsp:txXfrm>
    </dsp:sp>
    <dsp:sp modelId="{BD88056D-2C9D-4CC6-8802-E16EEC9E5723}">
      <dsp:nvSpPr>
        <dsp:cNvPr id="0" name=""/>
        <dsp:cNvSpPr/>
      </dsp:nvSpPr>
      <dsp:spPr>
        <a:xfrm>
          <a:off x="0" y="635955"/>
          <a:ext cx="3848170" cy="5148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smtClean="0"/>
            <a:t>Notice to employer</a:t>
          </a:r>
          <a:endParaRPr lang="en-US" sz="2200" kern="1200" dirty="0"/>
        </a:p>
      </dsp:txBody>
      <dsp:txXfrm>
        <a:off x="25130" y="661085"/>
        <a:ext cx="3797910" cy="464540"/>
      </dsp:txXfrm>
    </dsp:sp>
    <dsp:sp modelId="{0BFD7733-1DC1-4C02-993F-EB16E21037E8}">
      <dsp:nvSpPr>
        <dsp:cNvPr id="0" name=""/>
        <dsp:cNvSpPr/>
      </dsp:nvSpPr>
      <dsp:spPr>
        <a:xfrm>
          <a:off x="0" y="1214115"/>
          <a:ext cx="3848170" cy="5148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smtClean="0"/>
            <a:t>Claimant contact</a:t>
          </a:r>
          <a:endParaRPr lang="en-US" sz="2200" kern="1200"/>
        </a:p>
      </dsp:txBody>
      <dsp:txXfrm>
        <a:off x="25130" y="1239245"/>
        <a:ext cx="3797910" cy="464540"/>
      </dsp:txXfrm>
    </dsp:sp>
    <dsp:sp modelId="{F7ED8A2A-186C-476C-BAA5-2EE0EB218C20}">
      <dsp:nvSpPr>
        <dsp:cNvPr id="0" name=""/>
        <dsp:cNvSpPr/>
      </dsp:nvSpPr>
      <dsp:spPr>
        <a:xfrm>
          <a:off x="0" y="1792275"/>
          <a:ext cx="3848170" cy="5148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smtClean="0"/>
            <a:t>Meeting with Claimant</a:t>
          </a:r>
          <a:endParaRPr lang="en-US" sz="2200" kern="1200"/>
        </a:p>
      </dsp:txBody>
      <dsp:txXfrm>
        <a:off x="25130" y="1817405"/>
        <a:ext cx="3797910" cy="464540"/>
      </dsp:txXfrm>
    </dsp:sp>
    <dsp:sp modelId="{E9916DB9-F723-4D03-9048-8F55F24989B9}">
      <dsp:nvSpPr>
        <dsp:cNvPr id="0" name=""/>
        <dsp:cNvSpPr/>
      </dsp:nvSpPr>
      <dsp:spPr>
        <a:xfrm>
          <a:off x="0" y="2370435"/>
          <a:ext cx="3848170" cy="5148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smtClean="0"/>
            <a:t>Meeting with Respondent</a:t>
          </a:r>
          <a:endParaRPr lang="en-US" sz="2200" kern="1200"/>
        </a:p>
      </dsp:txBody>
      <dsp:txXfrm>
        <a:off x="25130" y="2395565"/>
        <a:ext cx="3797910" cy="464540"/>
      </dsp:txXfrm>
    </dsp:sp>
    <dsp:sp modelId="{F32662C6-F37C-43FB-9DF7-03DE1BE57736}">
      <dsp:nvSpPr>
        <dsp:cNvPr id="0" name=""/>
        <dsp:cNvSpPr/>
      </dsp:nvSpPr>
      <dsp:spPr>
        <a:xfrm>
          <a:off x="0" y="2948595"/>
          <a:ext cx="3848170" cy="5148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smtClean="0"/>
            <a:t>Investigation</a:t>
          </a:r>
          <a:endParaRPr lang="en-US" sz="2200" kern="1200"/>
        </a:p>
      </dsp:txBody>
      <dsp:txXfrm>
        <a:off x="25130" y="2973725"/>
        <a:ext cx="3797910" cy="464540"/>
      </dsp:txXfrm>
    </dsp:sp>
    <dsp:sp modelId="{005358E2-03BF-490B-9E68-C02E228C7990}">
      <dsp:nvSpPr>
        <dsp:cNvPr id="0" name=""/>
        <dsp:cNvSpPr/>
      </dsp:nvSpPr>
      <dsp:spPr>
        <a:xfrm>
          <a:off x="0" y="3526755"/>
          <a:ext cx="3848170" cy="5148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smtClean="0"/>
            <a:t>Investigation Report issued</a:t>
          </a:r>
          <a:endParaRPr lang="en-US" sz="2200" kern="1200"/>
        </a:p>
      </dsp:txBody>
      <dsp:txXfrm>
        <a:off x="25130" y="3551885"/>
        <a:ext cx="3797910" cy="464540"/>
      </dsp:txXfrm>
    </dsp:sp>
    <dsp:sp modelId="{57FC6C7B-0141-4402-B689-12CD91392488}">
      <dsp:nvSpPr>
        <dsp:cNvPr id="0" name=""/>
        <dsp:cNvSpPr/>
      </dsp:nvSpPr>
      <dsp:spPr>
        <a:xfrm>
          <a:off x="0" y="4104915"/>
          <a:ext cx="3848170" cy="5148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smtClean="0"/>
            <a:t>Appeal to ERO</a:t>
          </a:r>
          <a:endParaRPr lang="en-US" sz="2200" kern="1200"/>
        </a:p>
      </dsp:txBody>
      <dsp:txXfrm>
        <a:off x="25130" y="4130045"/>
        <a:ext cx="3797910" cy="4645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70D4B5-24AA-4E09-8628-CE79C56479B8}" type="datetimeFigureOut">
              <a:rPr lang="en-US" smtClean="0"/>
              <a:t>8/8/2018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EAE400-3C81-4308-8A58-9929F19CB5BC}" type="slidenum">
              <a:rPr lang="en-US" smtClean="0"/>
              <a:t>‹#›</a:t>
            </a:fld>
            <a:endParaRPr lang="en-US"/>
          </a:p>
        </p:txBody>
      </p:sp>
    </p:spTree>
    <p:extLst>
      <p:ext uri="{BB962C8B-B14F-4D97-AF65-F5344CB8AC3E}">
        <p14:creationId xmlns:p14="http://schemas.microsoft.com/office/powerpoint/2010/main" val="1769032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EAE400-3C81-4308-8A58-9929F19CB5BC}" type="slidenum">
              <a:rPr lang="en-US" smtClean="0"/>
              <a:t>4</a:t>
            </a:fld>
            <a:endParaRPr lang="en-US"/>
          </a:p>
        </p:txBody>
      </p:sp>
    </p:spTree>
    <p:extLst>
      <p:ext uri="{BB962C8B-B14F-4D97-AF65-F5344CB8AC3E}">
        <p14:creationId xmlns:p14="http://schemas.microsoft.com/office/powerpoint/2010/main" val="2547416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Prohibits</a:t>
            </a:r>
            <a:r>
              <a:rPr lang="en-US" baseline="0" dirty="0" smtClean="0"/>
              <a:t> sexual discrimination. Sexual assault and sexual violence are forms of sexual harassment – All are gender discrimination.</a:t>
            </a:r>
            <a:endParaRPr lang="en-US" dirty="0"/>
          </a:p>
        </p:txBody>
      </p:sp>
      <p:sp>
        <p:nvSpPr>
          <p:cNvPr id="4" name="Slide Number Placeholder 3"/>
          <p:cNvSpPr>
            <a:spLocks noGrp="1"/>
          </p:cNvSpPr>
          <p:nvPr>
            <p:ph type="sldNum" sz="quarter" idx="10"/>
          </p:nvPr>
        </p:nvSpPr>
        <p:spPr/>
        <p:txBody>
          <a:bodyPr/>
          <a:lstStyle/>
          <a:p>
            <a:pPr>
              <a:defRPr/>
            </a:pPr>
            <a:fld id="{F15BFB17-4867-46D3-A288-600E9DEAE80B}" type="slidenum">
              <a:rPr lang="en-US" smtClean="0"/>
              <a:pPr>
                <a:defRPr/>
              </a:pPr>
              <a:t>5</a:t>
            </a:fld>
            <a:endParaRPr lang="en-US" dirty="0"/>
          </a:p>
        </p:txBody>
      </p:sp>
    </p:spTree>
    <p:extLst>
      <p:ext uri="{BB962C8B-B14F-4D97-AF65-F5344CB8AC3E}">
        <p14:creationId xmlns:p14="http://schemas.microsoft.com/office/powerpoint/2010/main" val="1250101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Prohibits</a:t>
            </a:r>
            <a:r>
              <a:rPr lang="en-US" baseline="0" dirty="0" smtClean="0"/>
              <a:t> discrimination and harassment. Higher than federal and state legal standards. Cannot discriminate based on X. Cannot harass based on Y. </a:t>
            </a:r>
            <a:endParaRPr lang="en-US" dirty="0"/>
          </a:p>
        </p:txBody>
      </p:sp>
      <p:sp>
        <p:nvSpPr>
          <p:cNvPr id="4" name="Slide Number Placeholder 3"/>
          <p:cNvSpPr>
            <a:spLocks noGrp="1"/>
          </p:cNvSpPr>
          <p:nvPr>
            <p:ph type="sldNum" sz="quarter" idx="10"/>
          </p:nvPr>
        </p:nvSpPr>
        <p:spPr/>
        <p:txBody>
          <a:bodyPr/>
          <a:lstStyle/>
          <a:p>
            <a:fld id="{6AEAE400-3C81-4308-8A58-9929F19CB5BC}" type="slidenum">
              <a:rPr lang="en-US" smtClean="0"/>
              <a:t>6</a:t>
            </a:fld>
            <a:endParaRPr lang="en-US"/>
          </a:p>
        </p:txBody>
      </p:sp>
    </p:spTree>
    <p:extLst>
      <p:ext uri="{BB962C8B-B14F-4D97-AF65-F5344CB8AC3E}">
        <p14:creationId xmlns:p14="http://schemas.microsoft.com/office/powerpoint/2010/main" val="2421170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is OCR’s mission? Awareness re policies. Education to prevent harassment and discrimination. Connect students and faculty with support resources when experiencing discrimination/harassment. Investigate policy violations. Foster engagement. Encourage reporting.</a:t>
            </a:r>
            <a:endParaRPr lang="en-US" dirty="0"/>
          </a:p>
        </p:txBody>
      </p:sp>
      <p:sp>
        <p:nvSpPr>
          <p:cNvPr id="4" name="Slide Number Placeholder 3"/>
          <p:cNvSpPr>
            <a:spLocks noGrp="1"/>
          </p:cNvSpPr>
          <p:nvPr>
            <p:ph type="sldNum" sz="quarter" idx="10"/>
          </p:nvPr>
        </p:nvSpPr>
        <p:spPr/>
        <p:txBody>
          <a:bodyPr/>
          <a:lstStyle/>
          <a:p>
            <a:fld id="{6AEAE400-3C81-4308-8A58-9929F19CB5BC}" type="slidenum">
              <a:rPr lang="en-US" smtClean="0"/>
              <a:t>7</a:t>
            </a:fld>
            <a:endParaRPr lang="en-US"/>
          </a:p>
        </p:txBody>
      </p:sp>
    </p:spTree>
    <p:extLst>
      <p:ext uri="{BB962C8B-B14F-4D97-AF65-F5344CB8AC3E}">
        <p14:creationId xmlns:p14="http://schemas.microsoft.com/office/powerpoint/2010/main" val="333494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Structure of OCR</a:t>
            </a:r>
          </a:p>
        </p:txBody>
      </p:sp>
      <p:sp>
        <p:nvSpPr>
          <p:cNvPr id="4" name="Slide Number Placeholder 3"/>
          <p:cNvSpPr>
            <a:spLocks noGrp="1"/>
          </p:cNvSpPr>
          <p:nvPr>
            <p:ph type="sldNum" sz="quarter" idx="10"/>
          </p:nvPr>
        </p:nvSpPr>
        <p:spPr/>
        <p:txBody>
          <a:bodyPr/>
          <a:lstStyle/>
          <a:p>
            <a:fld id="{6AEAE400-3C81-4308-8A58-9929F19CB5BC}" type="slidenum">
              <a:rPr lang="en-US" smtClean="0"/>
              <a:t>8</a:t>
            </a:fld>
            <a:endParaRPr lang="en-US"/>
          </a:p>
        </p:txBody>
      </p:sp>
    </p:spTree>
    <p:extLst>
      <p:ext uri="{BB962C8B-B14F-4D97-AF65-F5344CB8AC3E}">
        <p14:creationId xmlns:p14="http://schemas.microsoft.com/office/powerpoint/2010/main" val="2031484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Anti-Discrimination</a:t>
            </a:r>
            <a:r>
              <a:rPr lang="en-US" baseline="0" dirty="0" smtClean="0"/>
              <a:t> – ENCOURAGE reporting. Relationship Violence – REQUIRED reporting.</a:t>
            </a:r>
            <a:endParaRPr lang="en-US" dirty="0"/>
          </a:p>
        </p:txBody>
      </p:sp>
      <p:sp>
        <p:nvSpPr>
          <p:cNvPr id="4" name="Slide Number Placeholder 3"/>
          <p:cNvSpPr>
            <a:spLocks noGrp="1"/>
          </p:cNvSpPr>
          <p:nvPr>
            <p:ph type="sldNum" sz="quarter" idx="10"/>
          </p:nvPr>
        </p:nvSpPr>
        <p:spPr/>
        <p:txBody>
          <a:bodyPr/>
          <a:lstStyle/>
          <a:p>
            <a:pPr>
              <a:defRPr/>
            </a:pPr>
            <a:fld id="{D981E045-1B17-46B3-A529-1B6864636197}" type="slidenum">
              <a:rPr lang="en-US" altLang="en-US" smtClean="0"/>
              <a:pPr>
                <a:defRPr/>
              </a:pPr>
              <a:t>11</a:t>
            </a:fld>
            <a:endParaRPr lang="en-US" altLang="en-US"/>
          </a:p>
        </p:txBody>
      </p:sp>
    </p:spTree>
    <p:extLst>
      <p:ext uri="{BB962C8B-B14F-4D97-AF65-F5344CB8AC3E}">
        <p14:creationId xmlns:p14="http://schemas.microsoft.com/office/powerpoint/2010/main" val="3216433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60</a:t>
            </a:r>
            <a:r>
              <a:rPr lang="en-US" baseline="0" dirty="0" smtClean="0"/>
              <a:t> days, extension  w good cause. Average now is 90 days.</a:t>
            </a:r>
            <a:endParaRPr lang="en-US" dirty="0"/>
          </a:p>
        </p:txBody>
      </p:sp>
      <p:sp>
        <p:nvSpPr>
          <p:cNvPr id="4" name="Slide Number Placeholder 3"/>
          <p:cNvSpPr>
            <a:spLocks noGrp="1"/>
          </p:cNvSpPr>
          <p:nvPr>
            <p:ph type="sldNum" sz="quarter" idx="10"/>
          </p:nvPr>
        </p:nvSpPr>
        <p:spPr/>
        <p:txBody>
          <a:bodyPr/>
          <a:lstStyle/>
          <a:p>
            <a:fld id="{6AEAE400-3C81-4308-8A58-9929F19CB5BC}" type="slidenum">
              <a:rPr lang="en-US" smtClean="0"/>
              <a:t>15</a:t>
            </a:fld>
            <a:endParaRPr lang="en-US"/>
          </a:p>
        </p:txBody>
      </p:sp>
    </p:spTree>
    <p:extLst>
      <p:ext uri="{BB962C8B-B14F-4D97-AF65-F5344CB8AC3E}">
        <p14:creationId xmlns:p14="http://schemas.microsoft.com/office/powerpoint/2010/main" val="4119414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DB1EEFA-78EA-4B65-983F-C87AFE75E968}"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3288784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B1EEFA-78EA-4B65-983F-C87AFE75E968}"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529665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B1EEFA-78EA-4B65-983F-C87AFE75E968}"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CEB41-9144-44BE-9C5F-CA40BDCD60E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29136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B1EEFA-78EA-4B65-983F-C87AFE75E968}"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41482242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B1EEFA-78EA-4B65-983F-C87AFE75E968}"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CEB41-9144-44BE-9C5F-CA40BDCD60E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8691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B1EEFA-78EA-4B65-983F-C87AFE75E968}"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3271212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B1EEFA-78EA-4B65-983F-C87AFE75E968}"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1047406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B1EEFA-78EA-4B65-983F-C87AFE75E968}"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2278656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B1EEFA-78EA-4B65-983F-C87AFE75E968}"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1180852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B1EEFA-78EA-4B65-983F-C87AFE75E968}"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2885557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B1EEFA-78EA-4B65-983F-C87AFE75E968}" type="datetimeFigureOut">
              <a:rPr lang="en-US" smtClean="0"/>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800846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DB1EEFA-78EA-4B65-983F-C87AFE75E968}" type="datetimeFigureOut">
              <a:rPr lang="en-US" smtClean="0"/>
              <a:t>8/8/2018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306196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DB1EEFA-78EA-4B65-983F-C87AFE75E968}" type="datetimeFigureOut">
              <a:rPr lang="en-US" smtClean="0"/>
              <a:t>8/8/2018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2917162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1EEFA-78EA-4B65-983F-C87AFE75E968}" type="datetimeFigureOut">
              <a:rPr lang="en-US" smtClean="0"/>
              <a:t>8/8/2018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1204556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B1EEFA-78EA-4B65-983F-C87AFE75E968}" type="datetimeFigureOut">
              <a:rPr lang="en-US" smtClean="0"/>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4223482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DB1EEFA-78EA-4B65-983F-C87AFE75E968}" type="datetimeFigureOut">
              <a:rPr lang="en-US" smtClean="0"/>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8CEB41-9144-44BE-9C5F-CA40BDCD60E6}" type="slidenum">
              <a:rPr lang="en-US" smtClean="0"/>
              <a:t>‹#›</a:t>
            </a:fld>
            <a:endParaRPr lang="en-US"/>
          </a:p>
        </p:txBody>
      </p:sp>
    </p:spTree>
    <p:extLst>
      <p:ext uri="{BB962C8B-B14F-4D97-AF65-F5344CB8AC3E}">
        <p14:creationId xmlns:p14="http://schemas.microsoft.com/office/powerpoint/2010/main" val="4076764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DB1EEFA-78EA-4B65-983F-C87AFE75E968}" type="datetimeFigureOut">
              <a:rPr lang="en-US" smtClean="0"/>
              <a:t>8/8/2018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28CEB41-9144-44BE-9C5F-CA40BDCD60E6}" type="slidenum">
              <a:rPr lang="en-US" smtClean="0"/>
              <a:t>‹#›</a:t>
            </a:fld>
            <a:endParaRPr lang="en-US"/>
          </a:p>
        </p:txBody>
      </p:sp>
    </p:spTree>
    <p:extLst>
      <p:ext uri="{BB962C8B-B14F-4D97-AF65-F5344CB8AC3E}">
        <p14:creationId xmlns:p14="http://schemas.microsoft.com/office/powerpoint/2010/main" val="2823651600"/>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 id="2147483798" r:id="rId14"/>
    <p:sldLayoutId id="2147483799" r:id="rId15"/>
    <p:sldLayoutId id="21474838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oie.msu.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Office for Civil </a:t>
            </a:r>
            <a:r>
              <a:rPr lang="en-US" dirty="0" smtClean="0"/>
              <a:t>Rights </a:t>
            </a:r>
            <a:r>
              <a:rPr lang="en-US" dirty="0" smtClean="0"/>
              <a:t>and Title IX Education and Compliance</a:t>
            </a:r>
            <a:br>
              <a:rPr lang="en-US" dirty="0" smtClean="0"/>
            </a:br>
            <a:endParaRPr lang="en-US" dirty="0"/>
          </a:p>
        </p:txBody>
      </p:sp>
      <p:sp>
        <p:nvSpPr>
          <p:cNvPr id="3" name="Subtitle 2"/>
          <p:cNvSpPr>
            <a:spLocks noGrp="1"/>
          </p:cNvSpPr>
          <p:nvPr>
            <p:ph type="subTitle" idx="1"/>
          </p:nvPr>
        </p:nvSpPr>
        <p:spPr/>
        <p:txBody>
          <a:bodyPr/>
          <a:lstStyle/>
          <a:p>
            <a:r>
              <a:rPr lang="en-US" dirty="0" smtClean="0"/>
              <a:t>Rob Kent, </a:t>
            </a:r>
            <a:r>
              <a:rPr lang="en-US" dirty="0" smtClean="0"/>
              <a:t>Interim Associate </a:t>
            </a:r>
            <a:r>
              <a:rPr lang="en-US" dirty="0" smtClean="0"/>
              <a:t>Vice President</a:t>
            </a:r>
          </a:p>
          <a:p>
            <a:r>
              <a:rPr lang="en-US" dirty="0" smtClean="0"/>
              <a:t>Office for Civil Rights and Title IX Education and Compliance</a:t>
            </a:r>
            <a:endParaRPr lang="en-US" dirty="0"/>
          </a:p>
        </p:txBody>
      </p:sp>
      <p:sp>
        <p:nvSpPr>
          <p:cNvPr id="4" name="Title 1"/>
          <p:cNvSpPr txBox="1">
            <a:spLocks/>
          </p:cNvSpPr>
          <p:nvPr/>
        </p:nvSpPr>
        <p:spPr>
          <a:xfrm>
            <a:off x="108490" y="3498905"/>
            <a:ext cx="3975314" cy="170510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9600" dirty="0" smtClean="0"/>
              <a:t>“</a:t>
            </a:r>
            <a:r>
              <a:rPr lang="en-US" sz="9600" b="1" dirty="0" smtClean="0"/>
              <a:t>OCR</a:t>
            </a:r>
            <a:r>
              <a:rPr lang="en-US" sz="9600" dirty="0" smtClean="0"/>
              <a:t>”</a:t>
            </a:r>
            <a:r>
              <a:rPr lang="en-US" dirty="0" smtClean="0"/>
              <a:t/>
            </a:r>
            <a:br>
              <a:rPr lang="en-US" dirty="0" smtClean="0"/>
            </a:br>
            <a:endParaRPr lang="en-US" dirty="0"/>
          </a:p>
        </p:txBody>
      </p:sp>
    </p:spTree>
    <p:extLst>
      <p:ext uri="{BB962C8B-B14F-4D97-AF65-F5344CB8AC3E}">
        <p14:creationId xmlns:p14="http://schemas.microsoft.com/office/powerpoint/2010/main" val="273500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Title IX Prevention</a:t>
            </a:r>
            <a:r>
              <a:rPr lang="en-US" b="1" dirty="0"/>
              <a:t>, Outreach, and </a:t>
            </a:r>
            <a:r>
              <a:rPr lang="en-US" b="1" dirty="0" smtClean="0"/>
              <a:t>Education Department (POE)</a:t>
            </a:r>
            <a:endParaRPr lang="en-US" b="1" dirty="0"/>
          </a:p>
        </p:txBody>
      </p:sp>
      <p:sp>
        <p:nvSpPr>
          <p:cNvPr id="3" name="Content Placeholder 2"/>
          <p:cNvSpPr>
            <a:spLocks noGrp="1"/>
          </p:cNvSpPr>
          <p:nvPr>
            <p:ph idx="1"/>
          </p:nvPr>
        </p:nvSpPr>
        <p:spPr/>
        <p:txBody>
          <a:bodyPr/>
          <a:lstStyle/>
          <a:p>
            <a:r>
              <a:rPr lang="en-US" sz="2400" dirty="0">
                <a:solidFill>
                  <a:schemeClr val="tx1"/>
                </a:solidFill>
                <a:latin typeface="Arial" panose="020B0604020202020204" pitchFamily="34" charset="0"/>
                <a:cs typeface="Arial" panose="020B0604020202020204" pitchFamily="34" charset="0"/>
              </a:rPr>
              <a:t>New stand-alone department </a:t>
            </a:r>
            <a:r>
              <a:rPr lang="en-US" sz="2400" dirty="0" smtClean="0">
                <a:solidFill>
                  <a:schemeClr val="tx1"/>
                </a:solidFill>
                <a:latin typeface="Arial" panose="020B0604020202020204" pitchFamily="34" charset="0"/>
                <a:cs typeface="Arial" panose="020B0604020202020204" pitchFamily="34" charset="0"/>
              </a:rPr>
              <a:t>underneath the Office for Civil Rights</a:t>
            </a:r>
          </a:p>
          <a:p>
            <a:r>
              <a:rPr lang="en-US" sz="2400" dirty="0" smtClean="0">
                <a:latin typeface="Arial" panose="020B0604020202020204" pitchFamily="34" charset="0"/>
                <a:cs typeface="Arial" panose="020B0604020202020204" pitchFamily="34" charset="0"/>
              </a:rPr>
              <a:t>Prevention focus areas include first year student workshops (SARV Prevention Program), second year student workshops (Bystander Network), graduate student outreach and education, male engagement and faculty/staff outreach and education.</a:t>
            </a:r>
            <a:endParaRPr lang="en-US" sz="2400" dirty="0">
              <a:solidFill>
                <a:schemeClr val="tx1"/>
              </a:solidFill>
              <a:latin typeface="Arial" panose="020B0604020202020204" pitchFamily="34" charset="0"/>
              <a:cs typeface="Arial" panose="020B0604020202020204" pitchFamily="34" charset="0"/>
            </a:endParaRPr>
          </a:p>
          <a:p>
            <a:endParaRPr lang="en-US" dirty="0"/>
          </a:p>
        </p:txBody>
      </p:sp>
      <p:sp>
        <p:nvSpPr>
          <p:cNvPr id="5" name="Slide Number Placeholder 4"/>
          <p:cNvSpPr>
            <a:spLocks noGrp="1"/>
          </p:cNvSpPr>
          <p:nvPr>
            <p:ph type="sldNum" sz="quarter" idx="12"/>
          </p:nvPr>
        </p:nvSpPr>
        <p:spPr/>
        <p:txBody>
          <a:bodyPr/>
          <a:lstStyle/>
          <a:p>
            <a:pPr>
              <a:defRPr/>
            </a:pPr>
            <a:fld id="{4199229F-66B8-4821-822C-0A9D57E4A18A}" type="slidenum">
              <a:rPr lang="en-US" smtClean="0"/>
              <a:pPr>
                <a:defRPr/>
              </a:pPr>
              <a:t>10</a:t>
            </a:fld>
            <a:endParaRPr lang="en-US" dirty="0"/>
          </a:p>
        </p:txBody>
      </p:sp>
    </p:spTree>
    <p:extLst>
      <p:ext uri="{BB962C8B-B14F-4D97-AF65-F5344CB8AC3E}">
        <p14:creationId xmlns:p14="http://schemas.microsoft.com/office/powerpoint/2010/main" val="4236194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7529" y="838201"/>
            <a:ext cx="8793271" cy="533400"/>
          </a:xfrm>
        </p:spPr>
        <p:txBody>
          <a:bodyPr>
            <a:noAutofit/>
          </a:bodyPr>
          <a:lstStyle/>
          <a:p>
            <a:r>
              <a:rPr lang="en-US" sz="3200" b="1" dirty="0" smtClean="0"/>
              <a:t>What are Faculty and Staff Responsibilities Under These </a:t>
            </a:r>
            <a:r>
              <a:rPr lang="en-US" sz="3200" b="1" dirty="0"/>
              <a:t>T</a:t>
            </a:r>
            <a:r>
              <a:rPr lang="en-US" sz="3200" b="1" dirty="0" smtClean="0"/>
              <a:t>wo Policies?</a:t>
            </a:r>
            <a:br>
              <a:rPr lang="en-US" sz="3200" b="1" dirty="0" smtClean="0"/>
            </a:br>
            <a:endParaRPr lang="en-US" sz="3200" b="1" dirty="0"/>
          </a:p>
        </p:txBody>
      </p:sp>
      <p:sp>
        <p:nvSpPr>
          <p:cNvPr id="3" name="Content Placeholder 2"/>
          <p:cNvSpPr>
            <a:spLocks noGrp="1"/>
          </p:cNvSpPr>
          <p:nvPr>
            <p:ph idx="1"/>
          </p:nvPr>
        </p:nvSpPr>
        <p:spPr>
          <a:xfrm>
            <a:off x="1417529" y="2674414"/>
            <a:ext cx="8229600" cy="4183586"/>
          </a:xfrm>
        </p:spPr>
        <p:txBody>
          <a:bodyPr>
            <a:normAutofit/>
          </a:bodyPr>
          <a:lstStyle/>
          <a:p>
            <a:r>
              <a:rPr lang="en-US" sz="2800" dirty="0" smtClean="0"/>
              <a:t>The University strongly encourages that possible violations of the Anti-Discrimination Policy be reported to OIE</a:t>
            </a:r>
          </a:p>
          <a:p>
            <a:r>
              <a:rPr lang="en-US" sz="2800" dirty="0" smtClean="0"/>
              <a:t>The University requires possible violations of the RVSM Policy be reported to OIE and to the MSU Police.</a:t>
            </a:r>
            <a:endParaRPr lang="en-US" sz="2800"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874741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Reporting</a:t>
            </a:r>
            <a:endParaRPr lang="en-US" dirty="0"/>
          </a:p>
        </p:txBody>
      </p:sp>
      <p:sp>
        <p:nvSpPr>
          <p:cNvPr id="3" name="Content Placeholder 2"/>
          <p:cNvSpPr>
            <a:spLocks noGrp="1"/>
          </p:cNvSpPr>
          <p:nvPr>
            <p:ph idx="1"/>
          </p:nvPr>
        </p:nvSpPr>
        <p:spPr/>
        <p:txBody>
          <a:bodyPr>
            <a:normAutofit/>
          </a:bodyPr>
          <a:lstStyle/>
          <a:p>
            <a:r>
              <a:rPr lang="en-US" sz="2400" dirty="0" smtClean="0"/>
              <a:t>All University employees with the exception of confidential resources and medical professionals providing patient care, are expected to promptly report relationship violence, stalking and sexual misconduct that they observe or learn about and that involves a member of the University community or which occurred at a University-sponsored event or on University property.</a:t>
            </a:r>
          </a:p>
        </p:txBody>
      </p:sp>
    </p:spTree>
    <p:extLst>
      <p:ext uri="{BB962C8B-B14F-4D97-AF65-F5344CB8AC3E}">
        <p14:creationId xmlns:p14="http://schemas.microsoft.com/office/powerpoint/2010/main" val="2496315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Reporters</a:t>
            </a:r>
            <a:endParaRPr lang="en-US" dirty="0"/>
          </a:p>
        </p:txBody>
      </p:sp>
      <p:sp>
        <p:nvSpPr>
          <p:cNvPr id="3" name="Content Placeholder 2"/>
          <p:cNvSpPr>
            <a:spLocks noGrp="1"/>
          </p:cNvSpPr>
          <p:nvPr>
            <p:ph idx="1"/>
          </p:nvPr>
        </p:nvSpPr>
        <p:spPr/>
        <p:txBody>
          <a:bodyPr>
            <a:normAutofit/>
          </a:bodyPr>
          <a:lstStyle/>
          <a:p>
            <a:r>
              <a:rPr lang="en-US" sz="2800" b="1" dirty="0" smtClean="0"/>
              <a:t>Must</a:t>
            </a:r>
            <a:r>
              <a:rPr lang="en-US" sz="2800" dirty="0" smtClean="0"/>
              <a:t> report possible sexual misconduct, Stalking or relationship violence to OIE and the MSU Police.</a:t>
            </a:r>
          </a:p>
          <a:p>
            <a:endParaRPr lang="en-US" sz="2800" dirty="0"/>
          </a:p>
        </p:txBody>
      </p:sp>
    </p:spTree>
    <p:extLst>
      <p:ext uri="{BB962C8B-B14F-4D97-AF65-F5344CB8AC3E}">
        <p14:creationId xmlns:p14="http://schemas.microsoft.com/office/powerpoint/2010/main" val="1546466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Report Sexual Misconduct, Stalking or Relationship Violence?</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Reporting can be done in the following ways:</a:t>
            </a:r>
          </a:p>
          <a:p>
            <a:endParaRPr lang="en-US" sz="2400" dirty="0"/>
          </a:p>
          <a:p>
            <a:pPr lvl="1"/>
            <a:r>
              <a:rPr lang="en-US" sz="2400" dirty="0" smtClean="0"/>
              <a:t>Go to the OIE website – </a:t>
            </a:r>
            <a:r>
              <a:rPr lang="en-US" sz="2400" dirty="0" smtClean="0">
                <a:hlinkClick r:id="rId2"/>
              </a:rPr>
              <a:t>www.oie.msu.edu</a:t>
            </a:r>
            <a:r>
              <a:rPr lang="en-US" sz="2400" dirty="0" smtClean="0"/>
              <a:t> and file a public incident report online</a:t>
            </a:r>
          </a:p>
          <a:p>
            <a:pPr lvl="1"/>
            <a:r>
              <a:rPr lang="en-US" sz="2400" dirty="0" smtClean="0"/>
              <a:t>Email OIE at oie@msu.edu</a:t>
            </a:r>
          </a:p>
          <a:p>
            <a:pPr lvl="1"/>
            <a:r>
              <a:rPr lang="en-US" sz="2400" dirty="0" smtClean="0"/>
              <a:t>Call OIE – 517-353-3922</a:t>
            </a:r>
          </a:p>
          <a:p>
            <a:pPr lvl="1"/>
            <a:r>
              <a:rPr lang="en-US" sz="2400" dirty="0" smtClean="0"/>
              <a:t>Go to OIE in person – Suite 4, Olds Hall</a:t>
            </a:r>
          </a:p>
          <a:p>
            <a:pPr lvl="1"/>
            <a:r>
              <a:rPr lang="en-US" sz="2400" dirty="0" smtClean="0"/>
              <a:t>Call the MSU Police – 517-355-2221 for non-emergency matters</a:t>
            </a:r>
          </a:p>
          <a:p>
            <a:pPr lvl="1"/>
            <a:endParaRPr lang="en-US" sz="2400" dirty="0"/>
          </a:p>
        </p:txBody>
      </p:sp>
    </p:spTree>
    <p:extLst>
      <p:ext uri="{BB962C8B-B14F-4D97-AF65-F5344CB8AC3E}">
        <p14:creationId xmlns:p14="http://schemas.microsoft.com/office/powerpoint/2010/main" val="2193185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OIE Investigation Process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68335541"/>
              </p:ext>
            </p:extLst>
          </p:nvPr>
        </p:nvGraphicFramePr>
        <p:xfrm>
          <a:off x="3257803" y="1433593"/>
          <a:ext cx="3848170" cy="46775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67116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Employer’s Responsibilities</a:t>
            </a:r>
            <a:endParaRPr lang="en-US" dirty="0"/>
          </a:p>
        </p:txBody>
      </p:sp>
      <p:sp>
        <p:nvSpPr>
          <p:cNvPr id="3" name="Content Placeholder 2"/>
          <p:cNvSpPr>
            <a:spLocks noGrp="1"/>
          </p:cNvSpPr>
          <p:nvPr>
            <p:ph idx="1"/>
          </p:nvPr>
        </p:nvSpPr>
        <p:spPr>
          <a:xfrm>
            <a:off x="677334" y="1599115"/>
            <a:ext cx="8596668" cy="4657306"/>
          </a:xfrm>
        </p:spPr>
        <p:txBody>
          <a:bodyPr>
            <a:normAutofit/>
          </a:bodyPr>
          <a:lstStyle/>
          <a:p>
            <a:pPr marL="0" indent="0">
              <a:buNone/>
            </a:pPr>
            <a:r>
              <a:rPr lang="en-US" dirty="0" smtClean="0"/>
              <a:t>During  and Investigation</a:t>
            </a:r>
          </a:p>
          <a:p>
            <a:r>
              <a:rPr lang="en-US" dirty="0" smtClean="0"/>
              <a:t>Decide whether interim employment actions are necessary</a:t>
            </a:r>
          </a:p>
          <a:p>
            <a:pPr lvl="1"/>
            <a:r>
              <a:rPr lang="en-US" dirty="0" smtClean="0"/>
              <a:t>Work with Office of Employee Relations, Academic Human Resources, and/or the Office of Institutional Equity.</a:t>
            </a:r>
          </a:p>
          <a:p>
            <a:r>
              <a:rPr lang="en-US" dirty="0" smtClean="0"/>
              <a:t>Communicate with OIE regarding interim actions. OIE will provide updates as pertinent information is found during the investigation.</a:t>
            </a:r>
          </a:p>
          <a:p>
            <a:r>
              <a:rPr lang="en-US" dirty="0" smtClean="0"/>
              <a:t>Determine whether there are other violations of policy outside of the ADP and RVSMP that employer should take its own action on</a:t>
            </a:r>
          </a:p>
          <a:p>
            <a:pPr marL="0" indent="0">
              <a:buNone/>
            </a:pPr>
            <a:r>
              <a:rPr lang="en-US" dirty="0" smtClean="0"/>
              <a:t>After an investigation</a:t>
            </a:r>
          </a:p>
          <a:p>
            <a:r>
              <a:rPr lang="en-US" dirty="0" smtClean="0"/>
              <a:t>If a violation is found - </a:t>
            </a:r>
            <a:r>
              <a:rPr lang="en-US" dirty="0"/>
              <a:t>Work with Office of Employee Relations, Academic Human Resources, and/or the Office of Institutional </a:t>
            </a:r>
            <a:r>
              <a:rPr lang="en-US" dirty="0" smtClean="0"/>
              <a:t>Equity to decide sanction</a:t>
            </a:r>
          </a:p>
          <a:p>
            <a:r>
              <a:rPr lang="en-US" dirty="0" smtClean="0"/>
              <a:t>If no violation - Determine </a:t>
            </a:r>
            <a:r>
              <a:rPr lang="en-US" dirty="0"/>
              <a:t>whether there are other violations of policy outside of the ADP and RVSMP that employer should take its own action on</a:t>
            </a:r>
          </a:p>
          <a:p>
            <a:endParaRPr lang="en-US" dirty="0"/>
          </a:p>
          <a:p>
            <a:endParaRPr lang="en-US" dirty="0"/>
          </a:p>
        </p:txBody>
      </p:sp>
    </p:spTree>
    <p:extLst>
      <p:ext uri="{BB962C8B-B14F-4D97-AF65-F5344CB8AC3E}">
        <p14:creationId xmlns:p14="http://schemas.microsoft.com/office/powerpoint/2010/main" val="3964718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 and Discussion</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014070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Legal and Regulatory Environment re Civil Rights at MSU</a:t>
            </a:r>
            <a:endParaRPr lang="en-US" dirty="0"/>
          </a:p>
        </p:txBody>
      </p:sp>
      <p:sp>
        <p:nvSpPr>
          <p:cNvPr id="3" name="Content Placeholder 2"/>
          <p:cNvSpPr>
            <a:spLocks noGrp="1"/>
          </p:cNvSpPr>
          <p:nvPr>
            <p:ph idx="1"/>
          </p:nvPr>
        </p:nvSpPr>
        <p:spPr/>
        <p:txBody>
          <a:bodyPr/>
          <a:lstStyle/>
          <a:p>
            <a:r>
              <a:rPr lang="en-US" dirty="0" smtClean="0"/>
              <a:t>Sex Discrimination - Title IX</a:t>
            </a:r>
          </a:p>
          <a:p>
            <a:pPr lvl="1">
              <a:buFont typeface="Arial" panose="020B0604020202020204" pitchFamily="34" charset="0"/>
              <a:buChar char="•"/>
            </a:pPr>
            <a:r>
              <a:rPr lang="en-US" dirty="0" smtClean="0"/>
              <a:t>Investigations by OCR, FSA/</a:t>
            </a:r>
            <a:r>
              <a:rPr lang="en-US" dirty="0" err="1" smtClean="0"/>
              <a:t>Clery</a:t>
            </a:r>
            <a:r>
              <a:rPr lang="en-US" dirty="0" smtClean="0"/>
              <a:t>, State Legislators, Federal Legislators, and others</a:t>
            </a:r>
          </a:p>
          <a:p>
            <a:pPr lvl="1">
              <a:buFont typeface="Arial" panose="020B0604020202020204" pitchFamily="34" charset="0"/>
              <a:buChar char="•"/>
            </a:pPr>
            <a:r>
              <a:rPr lang="en-US" dirty="0" smtClean="0"/>
              <a:t>Continuing OCR Resolution Agreement oversight</a:t>
            </a:r>
          </a:p>
          <a:p>
            <a:pPr lvl="1">
              <a:buFont typeface="Arial" panose="020B0604020202020204" pitchFamily="34" charset="0"/>
              <a:buChar char="•"/>
            </a:pPr>
            <a:r>
              <a:rPr lang="en-US" dirty="0" smtClean="0"/>
              <a:t>New state legislative reporting requirements (“Boilerplate”)</a:t>
            </a:r>
          </a:p>
          <a:p>
            <a:pPr marL="0" indent="0">
              <a:buNone/>
            </a:pPr>
            <a:endParaRPr lang="en-US" dirty="0" smtClean="0"/>
          </a:p>
          <a:p>
            <a:r>
              <a:rPr lang="en-US" dirty="0" smtClean="0"/>
              <a:t>Other Discrimination</a:t>
            </a:r>
          </a:p>
          <a:p>
            <a:pPr lvl="1">
              <a:buFont typeface="Wingdings" panose="05000000000000000000" pitchFamily="2" charset="2"/>
              <a:buChar char="§"/>
            </a:pPr>
            <a:r>
              <a:rPr lang="en-US" dirty="0"/>
              <a:t>State and National dialogue re gender identity and sexual </a:t>
            </a:r>
            <a:r>
              <a:rPr lang="en-US" dirty="0" smtClean="0"/>
              <a:t>orientation</a:t>
            </a:r>
          </a:p>
          <a:p>
            <a:pPr lvl="1">
              <a:buFont typeface="Wingdings" panose="05000000000000000000" pitchFamily="2" charset="2"/>
              <a:buChar char="§"/>
            </a:pPr>
            <a:r>
              <a:rPr lang="en-US" dirty="0" smtClean="0"/>
              <a:t>National resurgence of hate groups and targeting of universities (Spencer)</a:t>
            </a:r>
          </a:p>
          <a:p>
            <a:pPr lvl="1">
              <a:buFont typeface="Wingdings" panose="05000000000000000000" pitchFamily="2" charset="2"/>
              <a:buChar char="§"/>
            </a:pPr>
            <a:r>
              <a:rPr lang="en-US" dirty="0" smtClean="0"/>
              <a:t>Inverse free speech movement</a:t>
            </a:r>
          </a:p>
          <a:p>
            <a:pPr lvl="1">
              <a:buFont typeface="Wingdings" panose="05000000000000000000" pitchFamily="2" charset="2"/>
              <a:buChar char="§"/>
            </a:pPr>
            <a:endParaRPr lang="en-US" dirty="0" smtClean="0"/>
          </a:p>
          <a:p>
            <a:pPr lvl="1">
              <a:buFont typeface="Wingdings" panose="05000000000000000000" pitchFamily="2" charset="2"/>
              <a:buChar char="§"/>
            </a:pPr>
            <a:endParaRPr lang="en-US" dirty="0" smtClean="0"/>
          </a:p>
          <a:p>
            <a:pPr lvl="1">
              <a:buFont typeface="Wingdings" panose="05000000000000000000" pitchFamily="2" charset="2"/>
              <a:buChar char="§"/>
            </a:pPr>
            <a:endParaRPr lang="en-US" dirty="0" smtClean="0"/>
          </a:p>
          <a:p>
            <a:pPr lvl="1">
              <a:buFont typeface="Wingdings" panose="05000000000000000000" pitchFamily="2" charset="2"/>
              <a:buChar char="§"/>
            </a:pPr>
            <a:endParaRPr lang="en-US" dirty="0" smtClean="0"/>
          </a:p>
          <a:p>
            <a:pPr lvl="1"/>
            <a:endParaRPr lang="en-US" dirty="0" smtClean="0"/>
          </a:p>
        </p:txBody>
      </p:sp>
    </p:spTree>
    <p:extLst>
      <p:ext uri="{BB962C8B-B14F-4D97-AF65-F5344CB8AC3E}">
        <p14:creationId xmlns:p14="http://schemas.microsoft.com/office/powerpoint/2010/main" val="3715311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marL="0" indent="0">
              <a:buNone/>
            </a:pPr>
            <a:r>
              <a:rPr lang="en-US" sz="2800" dirty="0" smtClean="0"/>
              <a:t>Understand:</a:t>
            </a:r>
          </a:p>
          <a:p>
            <a:pPr marL="800100" lvl="1" indent="-342900">
              <a:buFont typeface="+mj-lt"/>
              <a:buAutoNum type="arabicPeriod"/>
            </a:pPr>
            <a:r>
              <a:rPr lang="en-US" sz="2800" dirty="0" smtClean="0"/>
              <a:t>MSU Anti-Discrimination Policy and Relationship Violence and Sexual Misconduct Policy</a:t>
            </a:r>
          </a:p>
          <a:p>
            <a:pPr marL="800100" lvl="1" indent="-342900">
              <a:buFont typeface="+mj-lt"/>
              <a:buAutoNum type="arabicPeriod"/>
            </a:pPr>
            <a:r>
              <a:rPr lang="en-US" sz="2800" dirty="0" smtClean="0"/>
              <a:t>The MSU Office for Civil Rights</a:t>
            </a:r>
          </a:p>
          <a:p>
            <a:pPr marL="800100" lvl="1" indent="-342900">
              <a:buFont typeface="+mj-lt"/>
              <a:buAutoNum type="arabicPeriod"/>
            </a:pPr>
            <a:r>
              <a:rPr lang="en-US" sz="2800" dirty="0" smtClean="0"/>
              <a:t>Mandatory reporting responsibilities</a:t>
            </a:r>
          </a:p>
          <a:p>
            <a:pPr marL="800100" lvl="1" indent="-342900">
              <a:buFont typeface="+mj-lt"/>
              <a:buAutoNum type="arabicPeriod"/>
            </a:pPr>
            <a:r>
              <a:rPr lang="en-US" sz="2800" dirty="0" smtClean="0"/>
              <a:t>Employer/OIE expectations during the investigation process</a:t>
            </a:r>
          </a:p>
          <a:p>
            <a:endParaRPr lang="en-US" dirty="0" smtClean="0"/>
          </a:p>
          <a:p>
            <a:endParaRPr lang="en-US" dirty="0"/>
          </a:p>
        </p:txBody>
      </p:sp>
    </p:spTree>
    <p:extLst>
      <p:ext uri="{BB962C8B-B14F-4D97-AF65-F5344CB8AC3E}">
        <p14:creationId xmlns:p14="http://schemas.microsoft.com/office/powerpoint/2010/main" val="3856296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Office of Civil Rights and Title IX Education and Compliance is responsible for two primary University Policies:</a:t>
            </a:r>
            <a:br>
              <a:rPr lang="en-US" dirty="0" smtClean="0"/>
            </a:br>
            <a:endParaRPr lang="en-US" dirty="0"/>
          </a:p>
        </p:txBody>
      </p:sp>
      <p:sp>
        <p:nvSpPr>
          <p:cNvPr id="3" name="Content Placeholder 2"/>
          <p:cNvSpPr>
            <a:spLocks noGrp="1"/>
          </p:cNvSpPr>
          <p:nvPr>
            <p:ph idx="1"/>
          </p:nvPr>
        </p:nvSpPr>
        <p:spPr>
          <a:xfrm>
            <a:off x="677334" y="2855934"/>
            <a:ext cx="8596668" cy="3185428"/>
          </a:xfrm>
        </p:spPr>
        <p:txBody>
          <a:bodyPr>
            <a:normAutofit/>
          </a:bodyPr>
          <a:lstStyle/>
          <a:p>
            <a:r>
              <a:rPr lang="en-US" sz="2800" dirty="0" smtClean="0"/>
              <a:t>Relationship Violence and Sexual Misconduct Policy (RVSM)</a:t>
            </a:r>
          </a:p>
          <a:p>
            <a:r>
              <a:rPr lang="en-US" sz="2800" dirty="0" smtClean="0"/>
              <a:t>Anti-Discrimination Policy (ADP)</a:t>
            </a:r>
            <a:endParaRPr lang="en-US" sz="2800" dirty="0"/>
          </a:p>
        </p:txBody>
      </p:sp>
    </p:spTree>
    <p:extLst>
      <p:ext uri="{BB962C8B-B14F-4D97-AF65-F5344CB8AC3E}">
        <p14:creationId xmlns:p14="http://schemas.microsoft.com/office/powerpoint/2010/main" val="1609454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4402" y="2693096"/>
            <a:ext cx="8229600" cy="3055309"/>
          </a:xfrm>
        </p:spPr>
        <p:txBody>
          <a:bodyPr>
            <a:normAutofit/>
          </a:bodyPr>
          <a:lstStyle/>
          <a:p>
            <a:pPr lvl="1"/>
            <a:r>
              <a:rPr lang="en-US" sz="2400" dirty="0" smtClean="0">
                <a:latin typeface="Gadugi" panose="020B0502040204020203" pitchFamily="34" charset="0"/>
              </a:rPr>
              <a:t>The </a:t>
            </a:r>
            <a:r>
              <a:rPr lang="en-US" sz="2400" dirty="0">
                <a:latin typeface="Gadugi" panose="020B0502040204020203" pitchFamily="34" charset="0"/>
              </a:rPr>
              <a:t>University prohibits gender discrimination in any of its programs or activities. Sexual harassment, including sexual assault and other kinds of sexual and relationship violence, is a form of gender discrimination.</a:t>
            </a:r>
          </a:p>
          <a:p>
            <a:endParaRPr lang="en-US" dirty="0">
              <a:solidFill>
                <a:schemeClr val="tx1"/>
              </a:solidFill>
            </a:endParaRPr>
          </a:p>
        </p:txBody>
      </p:sp>
      <p:sp>
        <p:nvSpPr>
          <p:cNvPr id="5" name="Slide Number Placeholder 4"/>
          <p:cNvSpPr>
            <a:spLocks noGrp="1"/>
          </p:cNvSpPr>
          <p:nvPr>
            <p:ph type="sldNum" sz="quarter" idx="12"/>
          </p:nvPr>
        </p:nvSpPr>
        <p:spPr/>
        <p:txBody>
          <a:bodyPr/>
          <a:lstStyle/>
          <a:p>
            <a:pPr>
              <a:defRPr/>
            </a:pPr>
            <a:fld id="{4199229F-66B8-4821-822C-0A9D57E4A18A}" type="slidenum">
              <a:rPr lang="en-US" smtClean="0"/>
              <a:pPr>
                <a:defRPr/>
              </a:pPr>
              <a:t>5</a:t>
            </a:fld>
            <a:endParaRPr lang="en-US" dirty="0"/>
          </a:p>
        </p:txBody>
      </p:sp>
      <p:sp>
        <p:nvSpPr>
          <p:cNvPr id="4" name="Title 3"/>
          <p:cNvSpPr>
            <a:spLocks noGrp="1"/>
          </p:cNvSpPr>
          <p:nvPr>
            <p:ph type="title"/>
          </p:nvPr>
        </p:nvSpPr>
        <p:spPr/>
        <p:txBody>
          <a:bodyPr/>
          <a:lstStyle/>
          <a:p>
            <a:r>
              <a:rPr lang="en-US" dirty="0" smtClean="0"/>
              <a:t>Relationship Violence and Sexual Misconduct Policy (RVSM)</a:t>
            </a:r>
            <a:endParaRPr lang="en-US" dirty="0"/>
          </a:p>
        </p:txBody>
      </p:sp>
    </p:spTree>
    <p:extLst>
      <p:ext uri="{BB962C8B-B14F-4D97-AF65-F5344CB8AC3E}">
        <p14:creationId xmlns:p14="http://schemas.microsoft.com/office/powerpoint/2010/main" val="2904160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Anti-Discrimination Policy (ADP)</a:t>
            </a:r>
            <a:endParaRPr lang="en-US" dirty="0"/>
          </a:p>
        </p:txBody>
      </p:sp>
      <p:sp>
        <p:nvSpPr>
          <p:cNvPr id="3" name="Content Placeholder 2"/>
          <p:cNvSpPr>
            <a:spLocks noGrp="1"/>
          </p:cNvSpPr>
          <p:nvPr>
            <p:ph idx="1"/>
          </p:nvPr>
        </p:nvSpPr>
        <p:spPr>
          <a:xfrm>
            <a:off x="677334" y="1402915"/>
            <a:ext cx="8596668" cy="4638447"/>
          </a:xfrm>
        </p:spPr>
        <p:txBody>
          <a:bodyPr>
            <a:noAutofit/>
          </a:bodyPr>
          <a:lstStyle/>
          <a:p>
            <a:r>
              <a:rPr lang="en-US" sz="2000" dirty="0"/>
              <a:t>Unlawful acts of discrimination or harassment are prohibited.</a:t>
            </a:r>
          </a:p>
          <a:p>
            <a:r>
              <a:rPr lang="en-US" sz="2000" dirty="0"/>
              <a:t>In addition, the University community holds itself to certain standards of conduct more stringent than those mandated by law. Thus, even if not illegal, acts are prohibited under this policy if </a:t>
            </a:r>
            <a:r>
              <a:rPr lang="en-US" sz="2000" dirty="0" smtClean="0"/>
              <a:t>they</a:t>
            </a:r>
            <a:r>
              <a:rPr lang="en-US" sz="2000" baseline="30000" dirty="0"/>
              <a:t> </a:t>
            </a:r>
            <a:r>
              <a:rPr lang="en-US" sz="2000" dirty="0"/>
              <a:t>:</a:t>
            </a:r>
          </a:p>
          <a:p>
            <a:r>
              <a:rPr lang="en-US" sz="2000" dirty="0"/>
              <a:t>Discriminate against any University </a:t>
            </a:r>
            <a:r>
              <a:rPr lang="en-US" dirty="0"/>
              <a:t>community</a:t>
            </a:r>
            <a:r>
              <a:rPr lang="en-US" sz="2000" dirty="0"/>
              <a:t> member(s) through inappropriate </a:t>
            </a:r>
            <a:r>
              <a:rPr lang="en-US" sz="2000" dirty="0" smtClean="0"/>
              <a:t>limitation</a:t>
            </a:r>
            <a:r>
              <a:rPr lang="en-US" sz="2000" dirty="0"/>
              <a:t> of employment </a:t>
            </a:r>
            <a:r>
              <a:rPr lang="en-US" sz="2000" dirty="0" smtClean="0"/>
              <a:t>opportunity, </a:t>
            </a:r>
            <a:r>
              <a:rPr lang="en-US" sz="2000" dirty="0"/>
              <a:t>access to University residential facilities, or participation in education, athletic, social, cultural, or other University activities on the basis of age, color, gender, gender </a:t>
            </a:r>
            <a:r>
              <a:rPr lang="en-US" sz="2000" dirty="0" smtClean="0"/>
              <a:t>identity</a:t>
            </a:r>
            <a:r>
              <a:rPr lang="en-US" sz="2000" dirty="0"/>
              <a:t> , disability status, height, marital status, national origin, political persuasion, race, religion, sexual orientation, veteran status, or weight; or</a:t>
            </a:r>
          </a:p>
          <a:p>
            <a:r>
              <a:rPr lang="en-US" sz="2000" dirty="0"/>
              <a:t>Harass any University community member(s) on the basis of age, color, gender, gender identity, disability status, height, marital status, national origin, political persuasion, race, religion, sexual orientation, veteran status, or weight.</a:t>
            </a:r>
          </a:p>
          <a:p>
            <a:endParaRPr lang="en-US" sz="2000" dirty="0"/>
          </a:p>
        </p:txBody>
      </p:sp>
    </p:spTree>
    <p:extLst>
      <p:ext uri="{BB962C8B-B14F-4D97-AF65-F5344CB8AC3E}">
        <p14:creationId xmlns:p14="http://schemas.microsoft.com/office/powerpoint/2010/main" val="2765078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192" y="692697"/>
            <a:ext cx="9396608" cy="480233"/>
          </a:xfrm>
        </p:spPr>
        <p:txBody>
          <a:bodyPr>
            <a:normAutofit fontScale="90000"/>
          </a:bodyPr>
          <a:lstStyle/>
          <a:p>
            <a:r>
              <a:rPr lang="en-US" dirty="0" smtClean="0"/>
              <a:t>Office for Civil Rights and Title IX Education and Compliance</a:t>
            </a:r>
            <a:endParaRPr lang="en-US" dirty="0"/>
          </a:p>
        </p:txBody>
      </p:sp>
      <p:sp>
        <p:nvSpPr>
          <p:cNvPr id="3" name="Content Placeholder 2"/>
          <p:cNvSpPr>
            <a:spLocks noGrp="1"/>
          </p:cNvSpPr>
          <p:nvPr>
            <p:ph idx="1"/>
          </p:nvPr>
        </p:nvSpPr>
        <p:spPr>
          <a:xfrm>
            <a:off x="551145" y="2217107"/>
            <a:ext cx="9659655" cy="3580781"/>
          </a:xfrm>
        </p:spPr>
        <p:txBody>
          <a:bodyPr>
            <a:normAutofit fontScale="92500" lnSpcReduction="10000"/>
          </a:bodyPr>
          <a:lstStyle/>
          <a:p>
            <a:r>
              <a:rPr lang="en-US" sz="2200" dirty="0">
                <a:latin typeface="Arial" panose="020B0604020202020204" pitchFamily="34" charset="0"/>
                <a:cs typeface="Arial" panose="020B0604020202020204" pitchFamily="34" charset="0"/>
              </a:rPr>
              <a:t>Educate and raise awareness among students, faculty and staff members about MSU’s Anti-Discrimination Policy (ADP) and MSU’s Policy on Relationship Violence and Sexual Misconduct (RVSM).</a:t>
            </a:r>
          </a:p>
          <a:p>
            <a:r>
              <a:rPr lang="en-US" sz="2200" dirty="0">
                <a:latin typeface="Arial" panose="020B0604020202020204" pitchFamily="34" charset="0"/>
                <a:cs typeface="Arial" panose="020B0604020202020204" pitchFamily="34" charset="0"/>
              </a:rPr>
              <a:t>Develop and deliver programs aimed at preventing harassment and discrimination.</a:t>
            </a:r>
          </a:p>
          <a:p>
            <a:r>
              <a:rPr lang="en-US" sz="2200" dirty="0">
                <a:latin typeface="Arial" panose="020B0604020202020204" pitchFamily="34" charset="0"/>
                <a:cs typeface="Arial" panose="020B0604020202020204" pitchFamily="34" charset="0"/>
              </a:rPr>
              <a:t>Provide students, faculty and staff members with resources to support ongoing academic and professional success.</a:t>
            </a:r>
          </a:p>
          <a:p>
            <a:r>
              <a:rPr lang="en-US" sz="2200" dirty="0">
                <a:latin typeface="Arial" panose="020B0604020202020204" pitchFamily="34" charset="0"/>
                <a:cs typeface="Arial" panose="020B0604020202020204" pitchFamily="34" charset="0"/>
              </a:rPr>
              <a:t>Review concerns related to MSU’s ADP and RVSM policies.</a:t>
            </a:r>
          </a:p>
          <a:p>
            <a:r>
              <a:rPr lang="en-US" sz="2200" dirty="0">
                <a:latin typeface="Arial" panose="020B0604020202020204" pitchFamily="34" charset="0"/>
                <a:cs typeface="Arial" panose="020B0604020202020204" pitchFamily="34" charset="0"/>
              </a:rPr>
              <a:t>Provide opportunities for community engagement.</a:t>
            </a:r>
          </a:p>
          <a:p>
            <a:r>
              <a:rPr lang="en-US" sz="2200" dirty="0">
                <a:latin typeface="Arial" panose="020B0604020202020204" pitchFamily="34" charset="0"/>
                <a:cs typeface="Arial" panose="020B0604020202020204" pitchFamily="34" charset="0"/>
              </a:rPr>
              <a:t>Encourage the MSU community to report incidents.</a:t>
            </a:r>
          </a:p>
        </p:txBody>
      </p:sp>
      <p:sp>
        <p:nvSpPr>
          <p:cNvPr id="5" name="Slide Number Placeholder 4"/>
          <p:cNvSpPr>
            <a:spLocks noGrp="1"/>
          </p:cNvSpPr>
          <p:nvPr>
            <p:ph type="sldNum" sz="quarter" idx="12"/>
          </p:nvPr>
        </p:nvSpPr>
        <p:spPr/>
        <p:txBody>
          <a:bodyPr/>
          <a:lstStyle/>
          <a:p>
            <a:pPr>
              <a:defRPr/>
            </a:pPr>
            <a:fld id="{4199229F-66B8-4821-822C-0A9D57E4A18A}" type="slidenum">
              <a:rPr lang="en-US" smtClean="0"/>
              <a:pPr>
                <a:defRPr/>
              </a:pPr>
              <a:t>7</a:t>
            </a:fld>
            <a:endParaRPr lang="en-US" dirty="0"/>
          </a:p>
        </p:txBody>
      </p:sp>
    </p:spTree>
    <p:extLst>
      <p:ext uri="{BB962C8B-B14F-4D97-AF65-F5344CB8AC3E}">
        <p14:creationId xmlns:p14="http://schemas.microsoft.com/office/powerpoint/2010/main" val="2751270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Units Function </a:t>
            </a:r>
            <a:r>
              <a:rPr lang="en-US" dirty="0"/>
              <a:t>U</a:t>
            </a:r>
            <a:r>
              <a:rPr lang="en-US" dirty="0" smtClean="0"/>
              <a:t>nder the Office for Civil Rights and Title IX Education and Compliance</a:t>
            </a:r>
            <a:endParaRPr lang="en-US" dirty="0"/>
          </a:p>
        </p:txBody>
      </p:sp>
      <p:sp>
        <p:nvSpPr>
          <p:cNvPr id="3" name="Content Placeholder 2"/>
          <p:cNvSpPr>
            <a:spLocks noGrp="1"/>
          </p:cNvSpPr>
          <p:nvPr>
            <p:ph idx="1"/>
          </p:nvPr>
        </p:nvSpPr>
        <p:spPr>
          <a:xfrm>
            <a:off x="501970" y="2711734"/>
            <a:ext cx="8596668" cy="3880773"/>
          </a:xfrm>
        </p:spPr>
        <p:txBody>
          <a:bodyPr>
            <a:normAutofit/>
          </a:bodyPr>
          <a:lstStyle/>
          <a:p>
            <a:r>
              <a:rPr lang="en-US" sz="3200" dirty="0" smtClean="0"/>
              <a:t>Office of Institutional Equity (OIE)</a:t>
            </a:r>
          </a:p>
          <a:p>
            <a:r>
              <a:rPr lang="en-US" sz="3200" dirty="0" smtClean="0"/>
              <a:t>Title IX Prevention, Outreach and Education Department (POE)</a:t>
            </a:r>
            <a:endParaRPr lang="en-US" sz="3200" dirty="0"/>
          </a:p>
        </p:txBody>
      </p:sp>
    </p:spTree>
    <p:extLst>
      <p:ext uri="{BB962C8B-B14F-4D97-AF65-F5344CB8AC3E}">
        <p14:creationId xmlns:p14="http://schemas.microsoft.com/office/powerpoint/2010/main" val="2438649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493" y="836713"/>
            <a:ext cx="8774622" cy="480233"/>
          </a:xfrm>
        </p:spPr>
        <p:txBody>
          <a:bodyPr>
            <a:noAutofit/>
          </a:bodyPr>
          <a:lstStyle/>
          <a:p>
            <a:r>
              <a:rPr lang="en-US" b="1" dirty="0"/>
              <a:t>Office of Institutional Equity (OIE)</a:t>
            </a:r>
          </a:p>
        </p:txBody>
      </p:sp>
      <p:sp>
        <p:nvSpPr>
          <p:cNvPr id="3" name="Content Placeholder 2"/>
          <p:cNvSpPr>
            <a:spLocks noGrp="1"/>
          </p:cNvSpPr>
          <p:nvPr>
            <p:ph idx="1"/>
          </p:nvPr>
        </p:nvSpPr>
        <p:spPr>
          <a:xfrm>
            <a:off x="1327758" y="1941535"/>
            <a:ext cx="8766295" cy="1014608"/>
          </a:xfrm>
        </p:spPr>
        <p:txBody>
          <a:bodyPr>
            <a:noAutofit/>
          </a:bodyPr>
          <a:lstStyle/>
          <a:p>
            <a:r>
              <a:rPr lang="en-US" sz="2800" dirty="0">
                <a:latin typeface="Gadugi" panose="020B0502040204020203" pitchFamily="34" charset="0"/>
              </a:rPr>
              <a:t>Reviews concerns related to discrimination and </a:t>
            </a:r>
            <a:r>
              <a:rPr lang="en-US" sz="2800" dirty="0" smtClean="0">
                <a:latin typeface="Gadugi" panose="020B0502040204020203" pitchFamily="34" charset="0"/>
              </a:rPr>
              <a:t>harassment.</a:t>
            </a:r>
            <a:endParaRPr lang="en-US" sz="2800" dirty="0">
              <a:latin typeface="Gadugi" panose="020B0502040204020203" pitchFamily="34" charset="0"/>
            </a:endParaRPr>
          </a:p>
          <a:p>
            <a:r>
              <a:rPr lang="en-US" sz="2800" dirty="0">
                <a:latin typeface="Gadugi" panose="020B0502040204020203" pitchFamily="34" charset="0"/>
              </a:rPr>
              <a:t>Administers </a:t>
            </a:r>
            <a:r>
              <a:rPr lang="en-US" sz="2800" dirty="0" smtClean="0">
                <a:latin typeface="Gadugi" panose="020B0502040204020203" pitchFamily="34" charset="0"/>
              </a:rPr>
              <a:t>the University’s Policy on Relationship Violence and Sexual Misconduct and the University’s Anti-Discrimination Policy.</a:t>
            </a:r>
            <a:endParaRPr lang="en-US" sz="2800" dirty="0">
              <a:latin typeface="Gadugi" panose="020B0502040204020203" pitchFamily="34" charset="0"/>
            </a:endParaRPr>
          </a:p>
          <a:p>
            <a:r>
              <a:rPr lang="en-US" sz="2800" dirty="0">
                <a:latin typeface="Gadugi" panose="020B0502040204020203" pitchFamily="34" charset="0"/>
              </a:rPr>
              <a:t>Investigates </a:t>
            </a:r>
            <a:r>
              <a:rPr lang="en-US" sz="2800" dirty="0" smtClean="0">
                <a:latin typeface="Gadugi" panose="020B0502040204020203" pitchFamily="34" charset="0"/>
              </a:rPr>
              <a:t>complaints of harassment or discrimination.</a:t>
            </a:r>
            <a:endParaRPr lang="en-US" sz="2800" dirty="0">
              <a:latin typeface="Gadugi" panose="020B0502040204020203" pitchFamily="34" charset="0"/>
            </a:endParaRPr>
          </a:p>
          <a:p>
            <a:endParaRPr lang="en-US" sz="2400" dirty="0">
              <a:latin typeface="Gadugi" panose="020B0502040204020203" pitchFamily="34" charset="0"/>
            </a:endParaRPr>
          </a:p>
        </p:txBody>
      </p:sp>
      <p:sp>
        <p:nvSpPr>
          <p:cNvPr id="5" name="Slide Number Placeholder 4"/>
          <p:cNvSpPr>
            <a:spLocks noGrp="1"/>
          </p:cNvSpPr>
          <p:nvPr>
            <p:ph type="sldNum" sz="quarter" idx="12"/>
          </p:nvPr>
        </p:nvSpPr>
        <p:spPr/>
        <p:txBody>
          <a:bodyPr/>
          <a:lstStyle/>
          <a:p>
            <a:pPr>
              <a:defRPr/>
            </a:pPr>
            <a:fld id="{4199229F-66B8-4821-822C-0A9D57E4A18A}" type="slidenum">
              <a:rPr lang="en-US" smtClean="0"/>
              <a:pPr>
                <a:defRPr/>
              </a:pPr>
              <a:t>9</a:t>
            </a:fld>
            <a:endParaRPr lang="en-US" dirty="0"/>
          </a:p>
        </p:txBody>
      </p:sp>
    </p:spTree>
    <p:extLst>
      <p:ext uri="{BB962C8B-B14F-4D97-AF65-F5344CB8AC3E}">
        <p14:creationId xmlns:p14="http://schemas.microsoft.com/office/powerpoint/2010/main" val="4290347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531</TotalTime>
  <Words>920</Words>
  <Application>Microsoft Office PowerPoint</Application>
  <PresentationFormat>Widescreen</PresentationFormat>
  <Paragraphs>101</Paragraphs>
  <Slides>17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Gadugi</vt:lpstr>
      <vt:lpstr>Trebuchet MS</vt:lpstr>
      <vt:lpstr>Wingdings</vt:lpstr>
      <vt:lpstr>Wingdings 3</vt:lpstr>
      <vt:lpstr>Facet</vt:lpstr>
      <vt:lpstr>                                Office for Civil Rights and Title IX Education and Compliance </vt:lpstr>
      <vt:lpstr>The Legal and Regulatory Environment re Civil Rights at MSU</vt:lpstr>
      <vt:lpstr>Objectives</vt:lpstr>
      <vt:lpstr>The Office of Civil Rights and Title IX Education and Compliance is responsible for two primary University Policies: </vt:lpstr>
      <vt:lpstr>Relationship Violence and Sexual Misconduct Policy (RVSM)</vt:lpstr>
      <vt:lpstr>The Anti-Discrimination Policy (ADP)</vt:lpstr>
      <vt:lpstr>Office for Civil Rights and Title IX Education and Compliance</vt:lpstr>
      <vt:lpstr>Two Units Function Under the Office for Civil Rights and Title IX Education and Compliance</vt:lpstr>
      <vt:lpstr>Office of Institutional Equity (OIE)</vt:lpstr>
      <vt:lpstr>Title IX Prevention, Outreach, and Education Department (POE)</vt:lpstr>
      <vt:lpstr>What are Faculty and Staff Responsibilities Under These Two Policies? </vt:lpstr>
      <vt:lpstr>Mandatory Reporting</vt:lpstr>
      <vt:lpstr>Mandatory Reporters</vt:lpstr>
      <vt:lpstr>How Do I Report Sexual Misconduct, Stalking or Relationship Violence?</vt:lpstr>
      <vt:lpstr>OIE Investigation Process</vt:lpstr>
      <vt:lpstr>Employer’s Responsibilities</vt:lpstr>
      <vt:lpstr>Questions and Discussion</vt:lpstr>
    </vt:vector>
  </TitlesOfParts>
  <Company>Michigan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Schweda, Kelly</dc:creator>
  <cp:lastModifiedBy>Kent, Robert</cp:lastModifiedBy>
  <cp:revision>31</cp:revision>
  <dcterms:created xsi:type="dcterms:W3CDTF">2018-07-23T18:38:53Z</dcterms:created>
  <dcterms:modified xsi:type="dcterms:W3CDTF">2018-08-08T14:42:32Z</dcterms:modified>
</cp:coreProperties>
</file>