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0" r:id="rId2"/>
  </p:sldMasterIdLst>
  <p:notesMasterIdLst>
    <p:notesMasterId r:id="rId53"/>
  </p:notesMasterIdLst>
  <p:handoutMasterIdLst>
    <p:handoutMasterId r:id="rId54"/>
  </p:handoutMasterIdLst>
  <p:sldIdLst>
    <p:sldId id="337" r:id="rId3"/>
    <p:sldId id="371" r:id="rId4"/>
    <p:sldId id="372" r:id="rId5"/>
    <p:sldId id="373" r:id="rId6"/>
    <p:sldId id="375" r:id="rId7"/>
    <p:sldId id="374" r:id="rId8"/>
    <p:sldId id="345" r:id="rId9"/>
    <p:sldId id="340" r:id="rId10"/>
    <p:sldId id="341" r:id="rId11"/>
    <p:sldId id="361" r:id="rId12"/>
    <p:sldId id="360" r:id="rId13"/>
    <p:sldId id="362" r:id="rId14"/>
    <p:sldId id="342" r:id="rId15"/>
    <p:sldId id="369" r:id="rId16"/>
    <p:sldId id="370" r:id="rId17"/>
    <p:sldId id="363" r:id="rId18"/>
    <p:sldId id="343" r:id="rId19"/>
    <p:sldId id="344" r:id="rId20"/>
    <p:sldId id="346" r:id="rId21"/>
    <p:sldId id="347" r:id="rId22"/>
    <p:sldId id="364" r:id="rId23"/>
    <p:sldId id="365" r:id="rId24"/>
    <p:sldId id="366" r:id="rId25"/>
    <p:sldId id="351" r:id="rId26"/>
    <p:sldId id="352" r:id="rId27"/>
    <p:sldId id="353" r:id="rId28"/>
    <p:sldId id="354" r:id="rId29"/>
    <p:sldId id="355" r:id="rId30"/>
    <p:sldId id="356" r:id="rId31"/>
    <p:sldId id="357" r:id="rId32"/>
    <p:sldId id="358" r:id="rId33"/>
    <p:sldId id="274" r:id="rId34"/>
    <p:sldId id="326" r:id="rId35"/>
    <p:sldId id="314" r:id="rId36"/>
    <p:sldId id="330" r:id="rId37"/>
    <p:sldId id="331" r:id="rId38"/>
    <p:sldId id="315" r:id="rId39"/>
    <p:sldId id="332" r:id="rId40"/>
    <p:sldId id="316" r:id="rId41"/>
    <p:sldId id="318" r:id="rId42"/>
    <p:sldId id="319" r:id="rId43"/>
    <p:sldId id="320" r:id="rId44"/>
    <p:sldId id="321" r:id="rId45"/>
    <p:sldId id="322" r:id="rId46"/>
    <p:sldId id="323" r:id="rId47"/>
    <p:sldId id="324" r:id="rId48"/>
    <p:sldId id="335" r:id="rId49"/>
    <p:sldId id="336" r:id="rId50"/>
    <p:sldId id="367" r:id="rId51"/>
    <p:sldId id="368" r:id="rId5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33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32" autoAdjust="0"/>
  </p:normalViewPr>
  <p:slideViewPr>
    <p:cSldViewPr>
      <p:cViewPr varScale="1">
        <p:scale>
          <a:sx n="65" d="100"/>
          <a:sy n="65" d="100"/>
        </p:scale>
        <p:origin x="1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17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smtClean="0"/>
              <a:t>External Funding, 1992-2017</a:t>
            </a:r>
            <a:endParaRPr lang="en-US"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386811023622053E-2"/>
          <c:y val="8.9502112540810447E-2"/>
          <c:w val="0.81637653105861763"/>
          <c:h val="0.80328067985404261"/>
        </c:manualLayout>
      </c:layout>
      <c:lineChart>
        <c:grouping val="standard"/>
        <c:varyColors val="0"/>
        <c:ser>
          <c:idx val="0"/>
          <c:order val="0"/>
          <c:tx>
            <c:strRef>
              <c:f>Sheet1!$B$1</c:f>
              <c:strCache>
                <c:ptCount val="1"/>
                <c:pt idx="0">
                  <c:v>Total Funding</c:v>
                </c:pt>
              </c:strCache>
            </c:strRef>
          </c:tx>
          <c:spPr>
            <a:ln w="28575" cap="rnd">
              <a:solidFill>
                <a:schemeClr val="accent1"/>
              </a:solidFill>
              <a:round/>
            </a:ln>
            <a:effectLst/>
          </c:spPr>
          <c:marker>
            <c:symbol val="none"/>
          </c:marker>
          <c:dLbls>
            <c:dLbl>
              <c:idx val="2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2F6-4473-9B77-3210F0F3928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1992-93</c:v>
                </c:pt>
                <c:pt idx="1">
                  <c:v>1993-94</c:v>
                </c:pt>
                <c:pt idx="2">
                  <c:v>1994-95</c:v>
                </c:pt>
                <c:pt idx="3">
                  <c:v>1995-96</c:v>
                </c:pt>
                <c:pt idx="4">
                  <c:v>1996-97</c:v>
                </c:pt>
                <c:pt idx="5">
                  <c:v>1997-98</c:v>
                </c:pt>
                <c:pt idx="6">
                  <c:v>1998-99</c:v>
                </c:pt>
                <c:pt idx="7">
                  <c:v>1999-00</c:v>
                </c:pt>
                <c:pt idx="8">
                  <c:v>2000-01</c:v>
                </c:pt>
                <c:pt idx="9">
                  <c:v>2001-02</c:v>
                </c:pt>
                <c:pt idx="10">
                  <c:v>2002-03</c:v>
                </c:pt>
                <c:pt idx="11">
                  <c:v>2003-04</c:v>
                </c:pt>
                <c:pt idx="12">
                  <c:v>2004-05</c:v>
                </c:pt>
                <c:pt idx="13">
                  <c:v>2005-06</c:v>
                </c:pt>
                <c:pt idx="14">
                  <c:v>2006-07</c:v>
                </c:pt>
                <c:pt idx="15">
                  <c:v>2007-08</c:v>
                </c:pt>
                <c:pt idx="16">
                  <c:v>2008-09</c:v>
                </c:pt>
                <c:pt idx="17">
                  <c:v>2009-10</c:v>
                </c:pt>
                <c:pt idx="18">
                  <c:v>2010-11</c:v>
                </c:pt>
                <c:pt idx="19">
                  <c:v>2011-12</c:v>
                </c:pt>
                <c:pt idx="20">
                  <c:v>2012-13</c:v>
                </c:pt>
                <c:pt idx="21">
                  <c:v>2013-14</c:v>
                </c:pt>
                <c:pt idx="22">
                  <c:v>2014-15</c:v>
                </c:pt>
                <c:pt idx="23">
                  <c:v>2015-16</c:v>
                </c:pt>
                <c:pt idx="24">
                  <c:v>2016-17</c:v>
                </c:pt>
              </c:strCache>
            </c:strRef>
          </c:cat>
          <c:val>
            <c:numRef>
              <c:f>Sheet1!$B$2:$B$26</c:f>
              <c:numCache>
                <c:formatCode>General</c:formatCode>
                <c:ptCount val="25"/>
                <c:pt idx="0">
                  <c:v>165</c:v>
                </c:pt>
                <c:pt idx="1">
                  <c:v>181</c:v>
                </c:pt>
                <c:pt idx="2">
                  <c:v>186</c:v>
                </c:pt>
                <c:pt idx="3">
                  <c:v>177</c:v>
                </c:pt>
                <c:pt idx="4">
                  <c:v>205</c:v>
                </c:pt>
                <c:pt idx="5">
                  <c:v>191</c:v>
                </c:pt>
                <c:pt idx="6">
                  <c:v>232</c:v>
                </c:pt>
                <c:pt idx="7">
                  <c:v>242</c:v>
                </c:pt>
                <c:pt idx="8">
                  <c:v>262</c:v>
                </c:pt>
                <c:pt idx="9">
                  <c:v>330</c:v>
                </c:pt>
                <c:pt idx="10">
                  <c:v>296</c:v>
                </c:pt>
                <c:pt idx="11">
                  <c:v>303</c:v>
                </c:pt>
                <c:pt idx="12">
                  <c:v>351</c:v>
                </c:pt>
                <c:pt idx="13">
                  <c:v>379</c:v>
                </c:pt>
                <c:pt idx="14">
                  <c:v>377</c:v>
                </c:pt>
                <c:pt idx="15">
                  <c:v>376</c:v>
                </c:pt>
                <c:pt idx="16">
                  <c:v>405</c:v>
                </c:pt>
                <c:pt idx="17">
                  <c:v>495</c:v>
                </c:pt>
                <c:pt idx="18">
                  <c:v>439</c:v>
                </c:pt>
                <c:pt idx="19">
                  <c:v>502</c:v>
                </c:pt>
                <c:pt idx="20">
                  <c:v>477</c:v>
                </c:pt>
                <c:pt idx="21">
                  <c:v>528</c:v>
                </c:pt>
                <c:pt idx="22">
                  <c:v>584</c:v>
                </c:pt>
                <c:pt idx="23">
                  <c:v>589</c:v>
                </c:pt>
                <c:pt idx="24">
                  <c:v>596</c:v>
                </c:pt>
              </c:numCache>
            </c:numRef>
          </c:val>
          <c:smooth val="0"/>
          <c:extLst>
            <c:ext xmlns:c16="http://schemas.microsoft.com/office/drawing/2014/chart" uri="{C3380CC4-5D6E-409C-BE32-E72D297353CC}">
              <c16:uniqueId val="{00000001-82F6-4473-9B77-3210F0F39286}"/>
            </c:ext>
          </c:extLst>
        </c:ser>
        <c:ser>
          <c:idx val="1"/>
          <c:order val="1"/>
          <c:tx>
            <c:strRef>
              <c:f>Sheet1!$C$1</c:f>
              <c:strCache>
                <c:ptCount val="1"/>
                <c:pt idx="0">
                  <c:v>Total Research</c:v>
                </c:pt>
              </c:strCache>
            </c:strRef>
          </c:tx>
          <c:spPr>
            <a:ln w="28575" cap="rnd">
              <a:solidFill>
                <a:schemeClr val="accent2"/>
              </a:solidFill>
              <a:round/>
            </a:ln>
            <a:effectLst/>
          </c:spPr>
          <c:marker>
            <c:symbol val="none"/>
          </c:marker>
          <c:dLbls>
            <c:dLbl>
              <c:idx val="2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82F6-4473-9B77-3210F0F3928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1992-93</c:v>
                </c:pt>
                <c:pt idx="1">
                  <c:v>1993-94</c:v>
                </c:pt>
                <c:pt idx="2">
                  <c:v>1994-95</c:v>
                </c:pt>
                <c:pt idx="3">
                  <c:v>1995-96</c:v>
                </c:pt>
                <c:pt idx="4">
                  <c:v>1996-97</c:v>
                </c:pt>
                <c:pt idx="5">
                  <c:v>1997-98</c:v>
                </c:pt>
                <c:pt idx="6">
                  <c:v>1998-99</c:v>
                </c:pt>
                <c:pt idx="7">
                  <c:v>1999-00</c:v>
                </c:pt>
                <c:pt idx="8">
                  <c:v>2000-01</c:v>
                </c:pt>
                <c:pt idx="9">
                  <c:v>2001-02</c:v>
                </c:pt>
                <c:pt idx="10">
                  <c:v>2002-03</c:v>
                </c:pt>
                <c:pt idx="11">
                  <c:v>2003-04</c:v>
                </c:pt>
                <c:pt idx="12">
                  <c:v>2004-05</c:v>
                </c:pt>
                <c:pt idx="13">
                  <c:v>2005-06</c:v>
                </c:pt>
                <c:pt idx="14">
                  <c:v>2006-07</c:v>
                </c:pt>
                <c:pt idx="15">
                  <c:v>2007-08</c:v>
                </c:pt>
                <c:pt idx="16">
                  <c:v>2008-09</c:v>
                </c:pt>
                <c:pt idx="17">
                  <c:v>2009-10</c:v>
                </c:pt>
                <c:pt idx="18">
                  <c:v>2010-11</c:v>
                </c:pt>
                <c:pt idx="19">
                  <c:v>2011-12</c:v>
                </c:pt>
                <c:pt idx="20">
                  <c:v>2012-13</c:v>
                </c:pt>
                <c:pt idx="21">
                  <c:v>2013-14</c:v>
                </c:pt>
                <c:pt idx="22">
                  <c:v>2014-15</c:v>
                </c:pt>
                <c:pt idx="23">
                  <c:v>2015-16</c:v>
                </c:pt>
                <c:pt idx="24">
                  <c:v>2016-17</c:v>
                </c:pt>
              </c:strCache>
            </c:strRef>
          </c:cat>
          <c:val>
            <c:numRef>
              <c:f>Sheet1!$C$2:$C$26</c:f>
              <c:numCache>
                <c:formatCode>General</c:formatCode>
                <c:ptCount val="25"/>
                <c:pt idx="0">
                  <c:v>106</c:v>
                </c:pt>
                <c:pt idx="1">
                  <c:v>115</c:v>
                </c:pt>
                <c:pt idx="2">
                  <c:v>122</c:v>
                </c:pt>
                <c:pt idx="3">
                  <c:v>106</c:v>
                </c:pt>
                <c:pt idx="4">
                  <c:v>132</c:v>
                </c:pt>
                <c:pt idx="5">
                  <c:v>121</c:v>
                </c:pt>
                <c:pt idx="6">
                  <c:v>147</c:v>
                </c:pt>
                <c:pt idx="7">
                  <c:v>157</c:v>
                </c:pt>
                <c:pt idx="8">
                  <c:v>175</c:v>
                </c:pt>
                <c:pt idx="9">
                  <c:v>228</c:v>
                </c:pt>
                <c:pt idx="10">
                  <c:v>187</c:v>
                </c:pt>
                <c:pt idx="11">
                  <c:v>208</c:v>
                </c:pt>
                <c:pt idx="12">
                  <c:v>236</c:v>
                </c:pt>
                <c:pt idx="13">
                  <c:v>252</c:v>
                </c:pt>
                <c:pt idx="14">
                  <c:v>231</c:v>
                </c:pt>
                <c:pt idx="15">
                  <c:v>246</c:v>
                </c:pt>
                <c:pt idx="16">
                  <c:v>250</c:v>
                </c:pt>
                <c:pt idx="17">
                  <c:v>299</c:v>
                </c:pt>
                <c:pt idx="18">
                  <c:v>269</c:v>
                </c:pt>
                <c:pt idx="19">
                  <c:v>338</c:v>
                </c:pt>
                <c:pt idx="20">
                  <c:v>256</c:v>
                </c:pt>
                <c:pt idx="21">
                  <c:v>353</c:v>
                </c:pt>
                <c:pt idx="22">
                  <c:v>395</c:v>
                </c:pt>
                <c:pt idx="23">
                  <c:v>423</c:v>
                </c:pt>
                <c:pt idx="24">
                  <c:v>401</c:v>
                </c:pt>
              </c:numCache>
            </c:numRef>
          </c:val>
          <c:smooth val="0"/>
          <c:extLst>
            <c:ext xmlns:c16="http://schemas.microsoft.com/office/drawing/2014/chart" uri="{C3380CC4-5D6E-409C-BE32-E72D297353CC}">
              <c16:uniqueId val="{00000003-82F6-4473-9B77-3210F0F39286}"/>
            </c:ext>
          </c:extLst>
        </c:ser>
        <c:ser>
          <c:idx val="2"/>
          <c:order val="2"/>
          <c:tx>
            <c:strRef>
              <c:f>Sheet1!$D$1</c:f>
              <c:strCache>
                <c:ptCount val="1"/>
                <c:pt idx="0">
                  <c:v>Federal Research</c:v>
                </c:pt>
              </c:strCache>
            </c:strRef>
          </c:tx>
          <c:spPr>
            <a:ln w="28575" cap="rnd">
              <a:solidFill>
                <a:schemeClr val="accent3"/>
              </a:solidFill>
              <a:round/>
            </a:ln>
            <a:effectLst/>
          </c:spPr>
          <c:marker>
            <c:symbol val="none"/>
          </c:marker>
          <c:dLbls>
            <c:dLbl>
              <c:idx val="2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82F6-4473-9B77-3210F0F3928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1992-93</c:v>
                </c:pt>
                <c:pt idx="1">
                  <c:v>1993-94</c:v>
                </c:pt>
                <c:pt idx="2">
                  <c:v>1994-95</c:v>
                </c:pt>
                <c:pt idx="3">
                  <c:v>1995-96</c:v>
                </c:pt>
                <c:pt idx="4">
                  <c:v>1996-97</c:v>
                </c:pt>
                <c:pt idx="5">
                  <c:v>1997-98</c:v>
                </c:pt>
                <c:pt idx="6">
                  <c:v>1998-99</c:v>
                </c:pt>
                <c:pt idx="7">
                  <c:v>1999-00</c:v>
                </c:pt>
                <c:pt idx="8">
                  <c:v>2000-01</c:v>
                </c:pt>
                <c:pt idx="9">
                  <c:v>2001-02</c:v>
                </c:pt>
                <c:pt idx="10">
                  <c:v>2002-03</c:v>
                </c:pt>
                <c:pt idx="11">
                  <c:v>2003-04</c:v>
                </c:pt>
                <c:pt idx="12">
                  <c:v>2004-05</c:v>
                </c:pt>
                <c:pt idx="13">
                  <c:v>2005-06</c:v>
                </c:pt>
                <c:pt idx="14">
                  <c:v>2006-07</c:v>
                </c:pt>
                <c:pt idx="15">
                  <c:v>2007-08</c:v>
                </c:pt>
                <c:pt idx="16">
                  <c:v>2008-09</c:v>
                </c:pt>
                <c:pt idx="17">
                  <c:v>2009-10</c:v>
                </c:pt>
                <c:pt idx="18">
                  <c:v>2010-11</c:v>
                </c:pt>
                <c:pt idx="19">
                  <c:v>2011-12</c:v>
                </c:pt>
                <c:pt idx="20">
                  <c:v>2012-13</c:v>
                </c:pt>
                <c:pt idx="21">
                  <c:v>2013-14</c:v>
                </c:pt>
                <c:pt idx="22">
                  <c:v>2014-15</c:v>
                </c:pt>
                <c:pt idx="23">
                  <c:v>2015-16</c:v>
                </c:pt>
                <c:pt idx="24">
                  <c:v>2016-17</c:v>
                </c:pt>
              </c:strCache>
            </c:strRef>
          </c:cat>
          <c:val>
            <c:numRef>
              <c:f>Sheet1!$D$2:$D$26</c:f>
              <c:numCache>
                <c:formatCode>General</c:formatCode>
                <c:ptCount val="25"/>
                <c:pt idx="0">
                  <c:v>77</c:v>
                </c:pt>
                <c:pt idx="1">
                  <c:v>87</c:v>
                </c:pt>
                <c:pt idx="2">
                  <c:v>91</c:v>
                </c:pt>
                <c:pt idx="3">
                  <c:v>77</c:v>
                </c:pt>
                <c:pt idx="4">
                  <c:v>93</c:v>
                </c:pt>
                <c:pt idx="5">
                  <c:v>83</c:v>
                </c:pt>
                <c:pt idx="6">
                  <c:v>105</c:v>
                </c:pt>
                <c:pt idx="7">
                  <c:v>95</c:v>
                </c:pt>
                <c:pt idx="8">
                  <c:v>112</c:v>
                </c:pt>
                <c:pt idx="9">
                  <c:v>134</c:v>
                </c:pt>
                <c:pt idx="10">
                  <c:v>133</c:v>
                </c:pt>
                <c:pt idx="11">
                  <c:v>157</c:v>
                </c:pt>
                <c:pt idx="12">
                  <c:v>190</c:v>
                </c:pt>
                <c:pt idx="13">
                  <c:v>195</c:v>
                </c:pt>
                <c:pt idx="14">
                  <c:v>166</c:v>
                </c:pt>
                <c:pt idx="15">
                  <c:v>189</c:v>
                </c:pt>
                <c:pt idx="16">
                  <c:v>186</c:v>
                </c:pt>
                <c:pt idx="17">
                  <c:v>239</c:v>
                </c:pt>
                <c:pt idx="18">
                  <c:v>223</c:v>
                </c:pt>
                <c:pt idx="19">
                  <c:v>277</c:v>
                </c:pt>
                <c:pt idx="20">
                  <c:v>191</c:v>
                </c:pt>
                <c:pt idx="21">
                  <c:v>295</c:v>
                </c:pt>
                <c:pt idx="22">
                  <c:v>330</c:v>
                </c:pt>
                <c:pt idx="23">
                  <c:v>348</c:v>
                </c:pt>
                <c:pt idx="24">
                  <c:v>339</c:v>
                </c:pt>
              </c:numCache>
            </c:numRef>
          </c:val>
          <c:smooth val="0"/>
          <c:extLst>
            <c:ext xmlns:c16="http://schemas.microsoft.com/office/drawing/2014/chart" uri="{C3380CC4-5D6E-409C-BE32-E72D297353CC}">
              <c16:uniqueId val="{00000005-82F6-4473-9B77-3210F0F39286}"/>
            </c:ext>
          </c:extLst>
        </c:ser>
        <c:dLbls>
          <c:dLblPos val="t"/>
          <c:showLegendKey val="0"/>
          <c:showVal val="1"/>
          <c:showCatName val="0"/>
          <c:showSerName val="0"/>
          <c:showPercent val="0"/>
          <c:showBubbleSize val="0"/>
        </c:dLbls>
        <c:smooth val="0"/>
        <c:axId val="-458103024"/>
        <c:axId val="-458116080"/>
      </c:lineChart>
      <c:catAx>
        <c:axId val="-45810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116080"/>
        <c:crosses val="autoZero"/>
        <c:auto val="1"/>
        <c:lblAlgn val="ctr"/>
        <c:lblOffset val="100"/>
        <c:noMultiLvlLbl val="0"/>
      </c:catAx>
      <c:valAx>
        <c:axId val="-458116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MILLIONS</a:t>
                </a:r>
                <a:endParaRPr lang="en-US" sz="1100"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8103024"/>
        <c:crosses val="autoZero"/>
        <c:crossBetween val="between"/>
      </c:valAx>
      <c:spPr>
        <a:noFill/>
        <a:ln>
          <a:noFill/>
        </a:ln>
        <a:effectLst/>
      </c:spPr>
    </c:plotArea>
    <c:legend>
      <c:legendPos val="r"/>
      <c:layout>
        <c:manualLayout>
          <c:xMode val="edge"/>
          <c:yMode val="edge"/>
          <c:x val="0.88276334208223983"/>
          <c:y val="0.51050620958965498"/>
          <c:w val="0.10890332458442693"/>
          <c:h val="0.24266628256833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2A8BD-5A9D-477C-AB64-65D601B1CC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915080-56CA-424C-A84D-6B740EEB42A7}">
      <dgm:prSet/>
      <dgm:spPr>
        <a:solidFill>
          <a:srgbClr val="00602B"/>
        </a:solidFill>
      </dgm:spPr>
      <dgm:t>
        <a:bodyPr/>
        <a:lstStyle/>
        <a:p>
          <a:pPr algn="ctr" rtl="0"/>
          <a:endParaRPr lang="en-US"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Green Decorative Box"/>
        </a:ext>
      </dgm:extLst>
    </dgm:pt>
    <dgm:pt modelId="{4CC1824A-ADAF-42C3-9A0F-0C3416DBDB1D}" type="parTrans" cxnId="{909F6057-52BD-4F5F-8FF6-F2A2109797EA}">
      <dgm:prSet/>
      <dgm:spPr/>
      <dgm:t>
        <a:bodyPr/>
        <a:lstStyle/>
        <a:p>
          <a:endParaRPr lang="en-US"/>
        </a:p>
      </dgm:t>
    </dgm:pt>
    <dgm:pt modelId="{60E44CFA-9D7E-49B6-9DEE-4B3692A71F46}" type="sibTrans" cxnId="{909F6057-52BD-4F5F-8FF6-F2A2109797EA}">
      <dgm:prSet/>
      <dgm:spPr/>
      <dgm:t>
        <a:bodyPr/>
        <a:lstStyle/>
        <a:p>
          <a:endParaRPr lang="en-US"/>
        </a:p>
      </dgm:t>
    </dgm:pt>
    <dgm:pt modelId="{7240F257-A03F-4321-A09F-EB131E6094B8}" type="pres">
      <dgm:prSet presAssocID="{9702A8BD-5A9D-477C-AB64-65D601B1CC18}" presName="linear" presStyleCnt="0">
        <dgm:presLayoutVars>
          <dgm:animLvl val="lvl"/>
          <dgm:resizeHandles val="exact"/>
        </dgm:presLayoutVars>
      </dgm:prSet>
      <dgm:spPr/>
      <dgm:t>
        <a:bodyPr/>
        <a:lstStyle/>
        <a:p>
          <a:endParaRPr lang="en-US"/>
        </a:p>
      </dgm:t>
    </dgm:pt>
    <dgm:pt modelId="{B85B1491-5206-46A9-8D50-33D547BC4241}" type="pres">
      <dgm:prSet presAssocID="{AD915080-56CA-424C-A84D-6B740EEB42A7}" presName="parentText" presStyleLbl="node1" presStyleIdx="0" presStyleCnt="1" custScaleY="113951" custLinFactNeighborX="-990" custLinFactNeighborY="-25516">
        <dgm:presLayoutVars>
          <dgm:chMax val="0"/>
          <dgm:bulletEnabled val="1"/>
        </dgm:presLayoutVars>
      </dgm:prSet>
      <dgm:spPr/>
      <dgm:t>
        <a:bodyPr/>
        <a:lstStyle/>
        <a:p>
          <a:endParaRPr lang="en-US"/>
        </a:p>
      </dgm:t>
    </dgm:pt>
  </dgm:ptLst>
  <dgm:cxnLst>
    <dgm:cxn modelId="{11202F9F-015B-420F-82A8-6D9FBC50CBF2}" type="presOf" srcId="{9702A8BD-5A9D-477C-AB64-65D601B1CC18}" destId="{7240F257-A03F-4321-A09F-EB131E6094B8}" srcOrd="0" destOrd="0" presId="urn:microsoft.com/office/officeart/2005/8/layout/vList2"/>
    <dgm:cxn modelId="{909F6057-52BD-4F5F-8FF6-F2A2109797EA}" srcId="{9702A8BD-5A9D-477C-AB64-65D601B1CC18}" destId="{AD915080-56CA-424C-A84D-6B740EEB42A7}" srcOrd="0" destOrd="0" parTransId="{4CC1824A-ADAF-42C3-9A0F-0C3416DBDB1D}" sibTransId="{60E44CFA-9D7E-49B6-9DEE-4B3692A71F46}"/>
    <dgm:cxn modelId="{66679A28-48C2-4DD4-B80A-65D0CFF3E74A}" type="presOf" srcId="{AD915080-56CA-424C-A84D-6B740EEB42A7}" destId="{B85B1491-5206-46A9-8D50-33D547BC4241}" srcOrd="0" destOrd="0" presId="urn:microsoft.com/office/officeart/2005/8/layout/vList2"/>
    <dgm:cxn modelId="{70825959-F4FB-46F7-B629-C62EFE1D5781}" type="presParOf" srcId="{7240F257-A03F-4321-A09F-EB131E6094B8}" destId="{B85B1491-5206-46A9-8D50-33D547BC42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B1491-5206-46A9-8D50-33D547BC4241}">
      <dsp:nvSpPr>
        <dsp:cNvPr id="0" name=""/>
        <dsp:cNvSpPr/>
      </dsp:nvSpPr>
      <dsp:spPr>
        <a:xfrm>
          <a:off x="0" y="0"/>
          <a:ext cx="7696200" cy="1386555"/>
        </a:xfrm>
        <a:prstGeom prst="roundRect">
          <a:avLst/>
        </a:prstGeom>
        <a:solidFill>
          <a:srgbClr val="0060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b="1" kern="1200" dirty="0">
            <a:latin typeface="Arial" panose="020B0604020202020204" pitchFamily="34" charset="0"/>
            <a:cs typeface="Arial" panose="020B0604020202020204" pitchFamily="34" charset="0"/>
          </a:endParaRPr>
        </a:p>
      </dsp:txBody>
      <dsp:txXfrm>
        <a:off x="67686" y="67686"/>
        <a:ext cx="7560828" cy="1251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22" tIns="46462" rIns="92922" bIns="46462" rtlCol="0"/>
          <a:lstStyle>
            <a:lvl1pPr algn="l">
              <a:defRPr sz="1200"/>
            </a:lvl1pPr>
          </a:lstStyle>
          <a:p>
            <a:endParaRPr lang="en-US" dirty="0"/>
          </a:p>
        </p:txBody>
      </p:sp>
      <p:sp>
        <p:nvSpPr>
          <p:cNvPr id="3" name="Date Placeholder 2"/>
          <p:cNvSpPr>
            <a:spLocks noGrp="1"/>
          </p:cNvSpPr>
          <p:nvPr>
            <p:ph type="dt" sz="quarter" idx="1"/>
          </p:nvPr>
        </p:nvSpPr>
        <p:spPr>
          <a:xfrm>
            <a:off x="3939465" y="0"/>
            <a:ext cx="3013763" cy="465455"/>
          </a:xfrm>
          <a:prstGeom prst="rect">
            <a:avLst/>
          </a:prstGeom>
        </p:spPr>
        <p:txBody>
          <a:bodyPr vert="horz" lIns="92922" tIns="46462" rIns="92922" bIns="46462" rtlCol="0"/>
          <a:lstStyle>
            <a:lvl1pPr algn="r">
              <a:defRPr sz="1200"/>
            </a:lvl1pPr>
          </a:lstStyle>
          <a:p>
            <a:endParaRPr lang="en-US" dirty="0"/>
          </a:p>
        </p:txBody>
      </p:sp>
      <p:sp>
        <p:nvSpPr>
          <p:cNvPr id="4" name="Footer Placeholder 3"/>
          <p:cNvSpPr>
            <a:spLocks noGrp="1"/>
          </p:cNvSpPr>
          <p:nvPr>
            <p:ph type="ftr" sz="quarter" idx="2"/>
          </p:nvPr>
        </p:nvSpPr>
        <p:spPr>
          <a:xfrm>
            <a:off x="0" y="8842030"/>
            <a:ext cx="3013763" cy="465455"/>
          </a:xfrm>
          <a:prstGeom prst="rect">
            <a:avLst/>
          </a:prstGeom>
        </p:spPr>
        <p:txBody>
          <a:bodyPr vert="horz" lIns="92922" tIns="46462" rIns="92922"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5" y="8842030"/>
            <a:ext cx="3013763" cy="465455"/>
          </a:xfrm>
          <a:prstGeom prst="rect">
            <a:avLst/>
          </a:prstGeom>
        </p:spPr>
        <p:txBody>
          <a:bodyPr vert="horz" lIns="92922" tIns="46462" rIns="92922" bIns="46462" rtlCol="0" anchor="b"/>
          <a:lstStyle>
            <a:lvl1pPr algn="r">
              <a:defRPr sz="1200"/>
            </a:lvl1pPr>
          </a:lstStyle>
          <a:p>
            <a:fld id="{1AE7DBA3-FCA1-4EDE-A1A0-5CC44E1C6808}" type="slidenum">
              <a:rPr lang="en-US" smtClean="0"/>
              <a:pPr/>
              <a:t>‹#›</a:t>
            </a:fld>
            <a:endParaRPr lang="en-US" dirty="0"/>
          </a:p>
        </p:txBody>
      </p:sp>
    </p:spTree>
    <p:extLst>
      <p:ext uri="{BB962C8B-B14F-4D97-AF65-F5344CB8AC3E}">
        <p14:creationId xmlns:p14="http://schemas.microsoft.com/office/powerpoint/2010/main" val="16900405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22" tIns="46462" rIns="92922" bIns="46462" rtlCol="0"/>
          <a:lstStyle>
            <a:lvl1pPr algn="l">
              <a:defRPr sz="1200"/>
            </a:lvl1pPr>
          </a:lstStyle>
          <a:p>
            <a:endParaRPr lang="en-US" dirty="0"/>
          </a:p>
        </p:txBody>
      </p:sp>
      <p:sp>
        <p:nvSpPr>
          <p:cNvPr id="3" name="Date Placeholder 2"/>
          <p:cNvSpPr>
            <a:spLocks noGrp="1"/>
          </p:cNvSpPr>
          <p:nvPr>
            <p:ph type="dt" idx="1"/>
          </p:nvPr>
        </p:nvSpPr>
        <p:spPr>
          <a:xfrm>
            <a:off x="3939465" y="0"/>
            <a:ext cx="3013763" cy="465455"/>
          </a:xfrm>
          <a:prstGeom prst="rect">
            <a:avLst/>
          </a:prstGeom>
        </p:spPr>
        <p:txBody>
          <a:bodyPr vert="horz" lIns="92922" tIns="46462" rIns="92922" bIns="4646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50938" y="696913"/>
            <a:ext cx="4652962" cy="3490912"/>
          </a:xfrm>
          <a:prstGeom prst="rect">
            <a:avLst/>
          </a:prstGeom>
          <a:noFill/>
          <a:ln w="12700">
            <a:solidFill>
              <a:prstClr val="black"/>
            </a:solidFill>
          </a:ln>
        </p:spPr>
        <p:txBody>
          <a:bodyPr vert="horz" lIns="92922" tIns="46462" rIns="92922" bIns="46462"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22" tIns="46462" rIns="92922" bIns="464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2922" tIns="46462" rIns="92922"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5" y="8842030"/>
            <a:ext cx="3013763" cy="465455"/>
          </a:xfrm>
          <a:prstGeom prst="rect">
            <a:avLst/>
          </a:prstGeom>
        </p:spPr>
        <p:txBody>
          <a:bodyPr vert="horz" lIns="92922" tIns="46462" rIns="92922" bIns="46462" rtlCol="0" anchor="b"/>
          <a:lstStyle>
            <a:lvl1pPr algn="r">
              <a:defRPr sz="1200"/>
            </a:lvl1pPr>
          </a:lstStyle>
          <a:p>
            <a:fld id="{392F52B5-4286-49B6-BE57-D0EDE04A97E7}" type="slidenum">
              <a:rPr lang="en-US" smtClean="0"/>
              <a:pPr/>
              <a:t>‹#›</a:t>
            </a:fld>
            <a:endParaRPr lang="en-US" dirty="0"/>
          </a:p>
        </p:txBody>
      </p:sp>
    </p:spTree>
    <p:extLst>
      <p:ext uri="{BB962C8B-B14F-4D97-AF65-F5344CB8AC3E}">
        <p14:creationId xmlns:p14="http://schemas.microsoft.com/office/powerpoint/2010/main" val="10415074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6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026" indent="-285394">
              <a:defRPr sz="2400">
                <a:solidFill>
                  <a:schemeClr val="tx1"/>
                </a:solidFill>
                <a:latin typeface="Arial" pitchFamily="34" charset="0"/>
                <a:ea typeface="ＭＳ Ｐゴシック" pitchFamily="34" charset="-128"/>
              </a:defRPr>
            </a:lvl2pPr>
            <a:lvl3pPr marL="1141579" indent="-228316">
              <a:defRPr sz="2400">
                <a:solidFill>
                  <a:schemeClr val="tx1"/>
                </a:solidFill>
                <a:latin typeface="Arial" pitchFamily="34" charset="0"/>
                <a:ea typeface="ＭＳ Ｐゴシック" pitchFamily="34" charset="-128"/>
              </a:defRPr>
            </a:lvl3pPr>
            <a:lvl4pPr marL="1598209" indent="-228316">
              <a:defRPr sz="2400">
                <a:solidFill>
                  <a:schemeClr val="tx1"/>
                </a:solidFill>
                <a:latin typeface="Arial" pitchFamily="34" charset="0"/>
                <a:ea typeface="ＭＳ Ｐゴシック" pitchFamily="34" charset="-128"/>
              </a:defRPr>
            </a:lvl4pPr>
            <a:lvl5pPr marL="2054841" indent="-228316">
              <a:defRPr sz="2400">
                <a:solidFill>
                  <a:schemeClr val="tx1"/>
                </a:solidFill>
                <a:latin typeface="Arial" pitchFamily="34" charset="0"/>
                <a:ea typeface="ＭＳ Ｐゴシック" pitchFamily="34" charset="-128"/>
              </a:defRPr>
            </a:lvl5pPr>
            <a:lvl6pPr marL="2511472"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103"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736"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1366"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D91F00-0D27-4800-80CC-ADD26C4CCDFB}"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286842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smtClean="0"/>
              <a: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E06ABE-ACD7-472A-918F-766353E291B6}" type="slidenum">
              <a:rPr lang="en-US" altLang="en-US" smtClean="0">
                <a:solidFill>
                  <a:prstClr val="black"/>
                </a:solidFill>
                <a:latin typeface="Arial" charset="0"/>
                <a:cs typeface="Arial" charset="0"/>
              </a:rPr>
              <a:pPr eaLnBrk="1" hangingPunct="1">
                <a:spcBef>
                  <a:spcPct val="0"/>
                </a:spcBef>
              </a:pPr>
              <a:t>25</a:t>
            </a:fld>
            <a:endParaRPr lang="en-US" altLang="en-US" smtClean="0">
              <a:solidFill>
                <a:prstClr val="black"/>
              </a:solidFill>
              <a:latin typeface="Arial" charset="0"/>
              <a:cs typeface="Arial" charset="0"/>
            </a:endParaRPr>
          </a:p>
        </p:txBody>
      </p:sp>
    </p:spTree>
    <p:extLst>
      <p:ext uri="{BB962C8B-B14F-4D97-AF65-F5344CB8AC3E}">
        <p14:creationId xmlns:p14="http://schemas.microsoft.com/office/powerpoint/2010/main" val="80108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smtClean="0"/>
              <a:t>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973732-FFA6-4C32-847A-719A2D935C41}" type="slidenum">
              <a:rPr lang="en-US" altLang="en-US" smtClean="0">
                <a:solidFill>
                  <a:prstClr val="black"/>
                </a:solidFill>
                <a:latin typeface="Arial" charset="0"/>
                <a:cs typeface="Arial" charset="0"/>
              </a:rPr>
              <a:pPr eaLnBrk="1" hangingPunct="1">
                <a:spcBef>
                  <a:spcPct val="0"/>
                </a:spcBef>
              </a:pPr>
              <a:t>26</a:t>
            </a:fld>
            <a:endParaRPr lang="en-US" altLang="en-US" smtClean="0">
              <a:solidFill>
                <a:prstClr val="black"/>
              </a:solidFill>
              <a:latin typeface="Arial" charset="0"/>
              <a:cs typeface="Arial" charset="0"/>
            </a:endParaRPr>
          </a:p>
        </p:txBody>
      </p:sp>
    </p:spTree>
    <p:extLst>
      <p:ext uri="{BB962C8B-B14F-4D97-AF65-F5344CB8AC3E}">
        <p14:creationId xmlns:p14="http://schemas.microsoft.com/office/powerpoint/2010/main" val="4994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D2F55-D190-4F83-8273-1EC6ED575A3C}" type="slidenum">
              <a:rPr lang="en-US" smtClean="0"/>
              <a:t>27</a:t>
            </a:fld>
            <a:endParaRPr lang="en-US"/>
          </a:p>
        </p:txBody>
      </p:sp>
    </p:spTree>
    <p:extLst>
      <p:ext uri="{BB962C8B-B14F-4D97-AF65-F5344CB8AC3E}">
        <p14:creationId xmlns:p14="http://schemas.microsoft.com/office/powerpoint/2010/main" val="113251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026" indent="-285394">
              <a:defRPr sz="2400">
                <a:solidFill>
                  <a:schemeClr val="tx1"/>
                </a:solidFill>
                <a:latin typeface="Arial" pitchFamily="34" charset="0"/>
                <a:ea typeface="ＭＳ Ｐゴシック" pitchFamily="34" charset="-128"/>
              </a:defRPr>
            </a:lvl2pPr>
            <a:lvl3pPr marL="1141579" indent="-228316">
              <a:defRPr sz="2400">
                <a:solidFill>
                  <a:schemeClr val="tx1"/>
                </a:solidFill>
                <a:latin typeface="Arial" pitchFamily="34" charset="0"/>
                <a:ea typeface="ＭＳ Ｐゴシック" pitchFamily="34" charset="-128"/>
              </a:defRPr>
            </a:lvl3pPr>
            <a:lvl4pPr marL="1598209" indent="-228316">
              <a:defRPr sz="2400">
                <a:solidFill>
                  <a:schemeClr val="tx1"/>
                </a:solidFill>
                <a:latin typeface="Arial" pitchFamily="34" charset="0"/>
                <a:ea typeface="ＭＳ Ｐゴシック" pitchFamily="34" charset="-128"/>
              </a:defRPr>
            </a:lvl4pPr>
            <a:lvl5pPr marL="2054841" indent="-228316">
              <a:defRPr sz="2400">
                <a:solidFill>
                  <a:schemeClr val="tx1"/>
                </a:solidFill>
                <a:latin typeface="Arial" pitchFamily="34" charset="0"/>
                <a:ea typeface="ＭＳ Ｐゴシック" pitchFamily="34" charset="-128"/>
              </a:defRPr>
            </a:lvl5pPr>
            <a:lvl6pPr marL="2511472"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103"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736"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1366" indent="-228316" defTabSz="45663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D91F00-0D27-4800-80CC-ADD26C4CCDFB}" type="slidenum">
              <a:rPr lang="en-US" altLang="en-US" sz="1200">
                <a:solidFill>
                  <a:prstClr val="black"/>
                </a:solidFill>
              </a:rPr>
              <a:pPr/>
              <a:t>32</a:t>
            </a:fld>
            <a:endParaRPr lang="en-US" altLang="en-US" sz="1200" dirty="0">
              <a:solidFill>
                <a:prstClr val="black"/>
              </a:solidFill>
            </a:endParaRPr>
          </a:p>
        </p:txBody>
      </p:sp>
    </p:spTree>
    <p:extLst>
      <p:ext uri="{BB962C8B-B14F-4D97-AF65-F5344CB8AC3E}">
        <p14:creationId xmlns:p14="http://schemas.microsoft.com/office/powerpoint/2010/main" val="426404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Arial" panose="020B0604020202020204" pitchFamily="34" charset="0"/>
                <a:cs typeface="Arial" panose="020B0604020202020204" pitchFamily="34" charset="0"/>
              </a:defRPr>
            </a:lvl1pPr>
            <a:lvl2pPr>
              <a:buClr>
                <a:schemeClr val="tx1">
                  <a:lumMod val="75000"/>
                  <a:lumOff val="25000"/>
                </a:schemeClr>
              </a:buClr>
              <a:buSzPct val="85000"/>
              <a:buFont typeface="Arial"/>
              <a:buChar char="•"/>
              <a:defRPr sz="2400" b="0" i="0">
                <a:solidFill>
                  <a:srgbClr val="595959"/>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pPr>
              <a:defRPr/>
            </a:pPr>
            <a:fld id="{6AA003FE-1858-4345-B8D2-0874555244DF}" type="datetime1">
              <a:rPr lang="en-US"/>
              <a:pPr>
                <a:defRPr/>
              </a:pPr>
              <a:t>2/15/2018</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E254E9FC-0D87-4AB5-8C03-E13CA9291E39}" type="slidenum">
              <a:rPr lang="en-US" altLang="en-US"/>
              <a:pPr>
                <a:defRPr/>
              </a:pPr>
              <a:t>‹#›</a:t>
            </a:fld>
            <a:endParaRPr lang="en-US" altLang="en-US" dirty="0"/>
          </a:p>
        </p:txBody>
      </p:sp>
    </p:spTree>
    <p:extLst>
      <p:ext uri="{BB962C8B-B14F-4D97-AF65-F5344CB8AC3E}">
        <p14:creationId xmlns:p14="http://schemas.microsoft.com/office/powerpoint/2010/main" val="286489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FF67D3-E888-47EE-BA89-E6D841634866}"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3F754-FBED-4A54-BC69-CE8D1D6737B0}" type="slidenum">
              <a:rPr lang="en-US" smtClean="0"/>
              <a:t>‹#›</a:t>
            </a:fld>
            <a:endParaRPr lang="en-US"/>
          </a:p>
        </p:txBody>
      </p:sp>
    </p:spTree>
    <p:extLst>
      <p:ext uri="{BB962C8B-B14F-4D97-AF65-F5344CB8AC3E}">
        <p14:creationId xmlns:p14="http://schemas.microsoft.com/office/powerpoint/2010/main" val="350502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F67D3-E888-47EE-BA89-E6D841634866}"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3F754-FBED-4A54-BC69-CE8D1D6737B0}" type="slidenum">
              <a:rPr lang="en-US" smtClean="0"/>
              <a:t>‹#›</a:t>
            </a:fld>
            <a:endParaRPr lang="en-US"/>
          </a:p>
        </p:txBody>
      </p:sp>
    </p:spTree>
    <p:extLst>
      <p:ext uri="{BB962C8B-B14F-4D97-AF65-F5344CB8AC3E}">
        <p14:creationId xmlns:p14="http://schemas.microsoft.com/office/powerpoint/2010/main" val="262005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Arial" panose="020B0604020202020204" pitchFamily="34" charset="0"/>
                <a:cs typeface="Arial" panose="020B0604020202020204" pitchFamily="34" charset="0"/>
              </a:defRPr>
            </a:lvl1pPr>
            <a:lvl2pPr>
              <a:buClr>
                <a:schemeClr val="tx1">
                  <a:lumMod val="75000"/>
                  <a:lumOff val="25000"/>
                </a:schemeClr>
              </a:buClr>
              <a:buSzPct val="85000"/>
              <a:buFont typeface="Arial"/>
              <a:buChar char="•"/>
              <a:defRPr sz="2400" b="0" i="0">
                <a:solidFill>
                  <a:srgbClr val="595959"/>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lvl1pPr>
              <a:defRPr/>
            </a:lvl1pPr>
          </a:lstStyle>
          <a:p>
            <a:pPr>
              <a:defRPr/>
            </a:pPr>
            <a:fld id="{6AA003FE-1858-4345-B8D2-0874555244DF}" type="datetime1">
              <a:rPr lang="en-US"/>
              <a:pPr>
                <a:defRPr/>
              </a:pPr>
              <a:t>2/15/2018</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dirty="0">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E254E9FC-0D87-4AB5-8C03-E13CA9291E39}" type="slidenum">
              <a:rPr lang="en-US" altLang="en-US"/>
              <a:pPr>
                <a:defRPr/>
              </a:pPr>
              <a:t>‹#›</a:t>
            </a:fld>
            <a:endParaRPr lang="en-US" altLang="en-US" dirty="0"/>
          </a:p>
        </p:txBody>
      </p:sp>
    </p:spTree>
    <p:extLst>
      <p:ext uri="{BB962C8B-B14F-4D97-AF65-F5344CB8AC3E}">
        <p14:creationId xmlns:p14="http://schemas.microsoft.com/office/powerpoint/2010/main" val="2864897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595959"/>
                </a:solidFill>
                <a:latin typeface="Gotham Book" pitchFamily="49" charset="0"/>
                <a:ea typeface="ＭＳ Ｐゴシック" pitchFamily="49" charset="-128"/>
              </a:defRPr>
            </a:lvl1pPr>
          </a:lstStyle>
          <a:p>
            <a:pPr defTabSz="457200" fontAlgn="base">
              <a:spcBef>
                <a:spcPct val="0"/>
              </a:spcBef>
              <a:spcAft>
                <a:spcPct val="0"/>
              </a:spcAft>
              <a:defRPr/>
            </a:pPr>
            <a:fld id="{B30E62E4-41E1-4120-81F0-28DAF7375E2A}" type="datetime1">
              <a:rPr lang="en-US"/>
              <a:pPr defTabSz="457200" fontAlgn="base">
                <a:spcBef>
                  <a:spcPct val="0"/>
                </a:spcBef>
                <a:spcAft>
                  <a:spcPct val="0"/>
                </a:spcAft>
                <a:defRPr/>
              </a:pPr>
              <a:t>2/15/2018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Gotham Book"/>
                <a:ea typeface="+mn-ea"/>
                <a:cs typeface="+mn-cs"/>
              </a:defRPr>
            </a:lvl1pPr>
          </a:lstStyle>
          <a:p>
            <a:pPr defTabSz="457200">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95959"/>
                </a:solidFill>
                <a:latin typeface="Gotham Book"/>
              </a:defRPr>
            </a:lvl1pPr>
          </a:lstStyle>
          <a:p>
            <a:pPr defTabSz="457200" fontAlgn="base">
              <a:spcBef>
                <a:spcPct val="0"/>
              </a:spcBef>
              <a:spcAft>
                <a:spcPct val="0"/>
              </a:spcAft>
              <a:defRPr/>
            </a:pPr>
            <a:fld id="{EDE17BB9-58DC-4B4F-BAAC-A1BE0EB7B5D2}" type="slidenum">
              <a:rPr lang="en-US" altLang="en-US">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pic>
        <p:nvPicPr>
          <p:cNvPr id="1029" name="Picture 10" descr="MSU thinner spear_green RGB.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253163"/>
            <a:ext cx="82296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 y="0"/>
            <a:ext cx="9140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69" r:id="rId1"/>
    <p:sldLayoutId id="2147483672" r:id="rId2"/>
    <p:sldLayoutId id="2147483673" r:id="rId3"/>
  </p:sldLayoutIdLst>
  <p:hf hdr="0" ftr="0" dt="0"/>
  <p:txStyles>
    <p:title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ＭＳ Ｐゴシック"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595959"/>
                </a:solidFill>
                <a:latin typeface="Gotham Book" pitchFamily="49" charset="0"/>
                <a:ea typeface="ＭＳ Ｐゴシック" pitchFamily="49" charset="-128"/>
              </a:defRPr>
            </a:lvl1pPr>
          </a:lstStyle>
          <a:p>
            <a:pPr defTabSz="457200" fontAlgn="base">
              <a:spcBef>
                <a:spcPct val="0"/>
              </a:spcBef>
              <a:spcAft>
                <a:spcPct val="0"/>
              </a:spcAft>
              <a:defRPr/>
            </a:pPr>
            <a:fld id="{B30E62E4-41E1-4120-81F0-28DAF7375E2A}" type="datetime1">
              <a:rPr lang="en-US"/>
              <a:pPr defTabSz="457200" fontAlgn="base">
                <a:spcBef>
                  <a:spcPct val="0"/>
                </a:spcBef>
                <a:spcAft>
                  <a:spcPct val="0"/>
                </a:spcAft>
                <a:defRPr/>
              </a:pPr>
              <a:t>2/15/2018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Gotham Book"/>
                <a:ea typeface="+mn-ea"/>
                <a:cs typeface="+mn-cs"/>
              </a:defRPr>
            </a:lvl1pPr>
          </a:lstStyle>
          <a:p>
            <a:pPr defTabSz="457200">
              <a:defRPr/>
            </a:pPr>
            <a:r>
              <a:rPr lang="en-US" dirty="0">
                <a:solidFill>
                  <a:prstClr val="black">
                    <a:lumMod val="65000"/>
                    <a:lumOff val="35000"/>
                  </a:prstClr>
                </a:solidFill>
              </a:rPr>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95959"/>
                </a:solidFill>
                <a:latin typeface="Gotham Book"/>
              </a:defRPr>
            </a:lvl1pPr>
          </a:lstStyle>
          <a:p>
            <a:pPr defTabSz="457200" fontAlgn="base">
              <a:spcBef>
                <a:spcPct val="0"/>
              </a:spcBef>
              <a:spcAft>
                <a:spcPct val="0"/>
              </a:spcAft>
              <a:defRPr/>
            </a:pPr>
            <a:fld id="{EDE17BB9-58DC-4B4F-BAAC-A1BE0EB7B5D2}" type="slidenum">
              <a:rPr lang="en-US" altLang="en-US">
                <a:ea typeface="ＭＳ Ｐゴシック" pitchFamily="34" charset="-128"/>
              </a:rPr>
              <a:pPr defTabSz="457200" fontAlgn="base">
                <a:spcBef>
                  <a:spcPct val="0"/>
                </a:spcBef>
                <a:spcAft>
                  <a:spcPct val="0"/>
                </a:spcAft>
                <a:defRPr/>
              </a:pPr>
              <a:t>‹#›</a:t>
            </a:fld>
            <a:endParaRPr lang="en-US" altLang="en-US" dirty="0">
              <a:ea typeface="ＭＳ Ｐゴシック" pitchFamily="34" charset="-128"/>
            </a:endParaRPr>
          </a:p>
        </p:txBody>
      </p:sp>
      <p:pic>
        <p:nvPicPr>
          <p:cNvPr id="1029" name="Picture 10" descr="MSU thinner spear_green 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253163"/>
            <a:ext cx="82296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40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ＭＳ Ｐゴシック"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bit.ly/ThriveFixedTermFacultyMS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6767"/>
            <a:ext cx="8229600" cy="480233"/>
          </a:xfrm>
        </p:spPr>
        <p:txBody>
          <a:bodyPr>
            <a:noAutofit/>
          </a:bodyPr>
          <a:lstStyle/>
          <a:p>
            <a:pPr algn="ctr"/>
            <a:r>
              <a:rPr lang="en-US" sz="4000" b="1" dirty="0" smtClean="0"/>
              <a:t>Thriving as a Fixed-Term Faculty Member at Michigan State University </a:t>
            </a:r>
            <a:endParaRPr lang="en-US" sz="4000" b="1" dirty="0"/>
          </a:p>
        </p:txBody>
      </p:sp>
      <p:sp>
        <p:nvSpPr>
          <p:cNvPr id="5" name="Rectangle 4"/>
          <p:cNvSpPr/>
          <p:nvPr/>
        </p:nvSpPr>
        <p:spPr>
          <a:xfrm>
            <a:off x="457200" y="5105400"/>
            <a:ext cx="8229600" cy="830997"/>
          </a:xfrm>
          <a:prstGeom prst="rect">
            <a:avLst/>
          </a:prstGeom>
        </p:spPr>
        <p:txBody>
          <a:bodyPr wrap="square">
            <a:spAutoFit/>
          </a:bodyPr>
          <a:lstStyle/>
          <a:p>
            <a:r>
              <a:rPr lang="en-US" sz="2400" i="1" dirty="0">
                <a:latin typeface="Arial" panose="020B0604020202020204" pitchFamily="34" charset="0"/>
                <a:cs typeface="Arial" panose="020B0604020202020204" pitchFamily="34" charset="0"/>
              </a:rPr>
              <a:t>February 23, 2018</a:t>
            </a:r>
          </a:p>
          <a:p>
            <a:r>
              <a:rPr lang="en-US" sz="2400" i="1" dirty="0">
                <a:latin typeface="Arial" panose="020B0604020202020204" pitchFamily="34" charset="0"/>
                <a:cs typeface="Arial" panose="020B0604020202020204" pitchFamily="34" charset="0"/>
              </a:rPr>
              <a:t>MSU Union, Ballroom</a:t>
            </a: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1</a:t>
            </a:fld>
            <a:endParaRPr lang="en-US" altLang="en-US" dirty="0"/>
          </a:p>
        </p:txBody>
      </p:sp>
    </p:spTree>
    <p:extLst>
      <p:ext uri="{BB962C8B-B14F-4D97-AF65-F5344CB8AC3E}">
        <p14:creationId xmlns:p14="http://schemas.microsoft.com/office/powerpoint/2010/main" val="1389163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592549"/>
            <a:ext cx="8305800" cy="1083851"/>
          </a:xfrm>
        </p:spPr>
        <p:txBody>
          <a:bodyPr/>
          <a:lstStyle/>
          <a:p>
            <a:r>
              <a:rPr lang="en-US" sz="3600" b="1" dirty="0">
                <a:solidFill>
                  <a:srgbClr val="0C533A"/>
                </a:solidFill>
              </a:rPr>
              <a:t>Fixed-Term Faculty </a:t>
            </a:r>
            <a:r>
              <a:rPr lang="en-US" sz="3600" b="1" dirty="0" smtClean="0">
                <a:solidFill>
                  <a:srgbClr val="0C533A"/>
                </a:solidFill>
              </a:rPr>
              <a:t>Appointment Type at </a:t>
            </a:r>
            <a:r>
              <a:rPr lang="en-US" sz="3600" b="1" dirty="0">
                <a:solidFill>
                  <a:srgbClr val="0C533A"/>
                </a:solidFill>
              </a:rPr>
              <a:t>MSU</a:t>
            </a:r>
            <a:endParaRPr lang="en-US" sz="3600" dirty="0"/>
          </a:p>
        </p:txBody>
      </p:sp>
      <p:pic>
        <p:nvPicPr>
          <p:cNvPr id="5" name="Picture 4" descr="Chart displaying numbers of Full Time, Part Time, Health Program, and NSCL/FRIB MSU Fixed-Term Faculty over the timespan of 1997 to 2017.  All numbers are increasing.  The Full Time MSU Fixed-Term Faculty numbers are drastically increasing since 2010. "/>
          <p:cNvPicPr>
            <a:picLocks noChangeAspect="1"/>
          </p:cNvPicPr>
          <p:nvPr/>
        </p:nvPicPr>
        <p:blipFill rotWithShape="1">
          <a:blip r:embed="rId2"/>
          <a:srcRect l="28523" t="26408" r="19933" b="10322"/>
          <a:stretch/>
        </p:blipFill>
        <p:spPr>
          <a:xfrm>
            <a:off x="836910" y="1848580"/>
            <a:ext cx="6935490" cy="4262437"/>
          </a:xfrm>
          <a:prstGeom prst="rect">
            <a:avLst/>
          </a:prstGeom>
        </p:spPr>
      </p:pic>
      <p:sp>
        <p:nvSpPr>
          <p:cNvPr id="4" name="Slide Number Placeholder 3"/>
          <p:cNvSpPr>
            <a:spLocks noGrp="1"/>
          </p:cNvSpPr>
          <p:nvPr>
            <p:ph type="sldNum" sz="quarter" idx="12"/>
          </p:nvPr>
        </p:nvSpPr>
        <p:spPr/>
        <p:txBody>
          <a:bodyPr/>
          <a:lstStyle/>
          <a:p>
            <a:fld id="{8053F754-FBED-4A54-BC69-CE8D1D6737B0}" type="slidenum">
              <a:rPr lang="en-US" smtClean="0"/>
              <a:pPr/>
              <a:t>10</a:t>
            </a:fld>
            <a:endParaRPr lang="en-US"/>
          </a:p>
        </p:txBody>
      </p:sp>
    </p:spTree>
    <p:extLst>
      <p:ext uri="{BB962C8B-B14F-4D97-AF65-F5344CB8AC3E}">
        <p14:creationId xmlns:p14="http://schemas.microsoft.com/office/powerpoint/2010/main" val="2341184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85800"/>
            <a:ext cx="8534400" cy="480233"/>
          </a:xfrm>
        </p:spPr>
        <p:txBody>
          <a:bodyPr>
            <a:noAutofit/>
          </a:bodyPr>
          <a:lstStyle/>
          <a:p>
            <a:pPr algn="ctr"/>
            <a:r>
              <a:rPr lang="en-US" dirty="0" smtClean="0"/>
              <a:t>Fixed-Term Faculty Demographics </a:t>
            </a:r>
            <a:r>
              <a:rPr lang="en-US" sz="2400" dirty="0" smtClean="0"/>
              <a:t>(1 of 2)</a:t>
            </a:r>
            <a:endParaRPr lang="en-US" sz="2400" dirty="0"/>
          </a:p>
        </p:txBody>
      </p:sp>
      <p:pic>
        <p:nvPicPr>
          <p:cNvPr id="8" name="Picture 7" descr="Chart displaying Fixed-Term Faculty Gender Demographics at MSU in 1997, 2007, and 2017.  In 1997, there were 359 men and 251 women that held Fixed-Term Faculty positions at Michigan State University. In 2007, there were 544 men and 528 women that held Fixed-Term Faculty positions at Michigan State University. In 2017, there were 643 men and 694 women that held Fixed-Term Faculty positions at Michigan State University.  The number of women who hold Fixed-Term Faculty positions has increased drastically, and has surpassed the number of men holding Fixed-Term Facutly positions at MSU. "/>
          <p:cNvPicPr>
            <a:picLocks noChangeAspect="1"/>
          </p:cNvPicPr>
          <p:nvPr/>
        </p:nvPicPr>
        <p:blipFill rotWithShape="1">
          <a:blip r:embed="rId2"/>
          <a:srcRect l="37651" t="22118" r="11879" b="4959"/>
          <a:stretch/>
        </p:blipFill>
        <p:spPr>
          <a:xfrm>
            <a:off x="1371600" y="1371601"/>
            <a:ext cx="6553200" cy="4740614"/>
          </a:xfrm>
          <a:prstGeom prst="rect">
            <a:avLst/>
          </a:prstGeom>
        </p:spPr>
      </p:pic>
    </p:spTree>
    <p:extLst>
      <p:ext uri="{BB962C8B-B14F-4D97-AF65-F5344CB8AC3E}">
        <p14:creationId xmlns:p14="http://schemas.microsoft.com/office/powerpoint/2010/main" val="251080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46654"/>
            <a:ext cx="9144000" cy="1029229"/>
          </a:xfrm>
        </p:spPr>
        <p:txBody>
          <a:bodyPr/>
          <a:lstStyle/>
          <a:p>
            <a:r>
              <a:rPr lang="en-US" sz="3600" dirty="0">
                <a:solidFill>
                  <a:srgbClr val="0C533A"/>
                </a:solidFill>
              </a:rPr>
              <a:t>Fixed-Term Faculty Demographics </a:t>
            </a:r>
            <a:r>
              <a:rPr lang="en-US" sz="2800" dirty="0" smtClean="0">
                <a:solidFill>
                  <a:srgbClr val="0C533A"/>
                </a:solidFill>
              </a:rPr>
              <a:t>(2 </a:t>
            </a:r>
            <a:r>
              <a:rPr lang="en-US" sz="2800" dirty="0">
                <a:solidFill>
                  <a:srgbClr val="0C533A"/>
                </a:solidFill>
              </a:rPr>
              <a:t>of 2)</a:t>
            </a:r>
          </a:p>
        </p:txBody>
      </p:sp>
      <p:pic>
        <p:nvPicPr>
          <p:cNvPr id="5" name="Picture 4" descr="Chart displaying race demographics for Fixed-Term Faculty at MSU in 1997, 2007, and 2017. Chart displaying increase in diversity over the timespan. "/>
          <p:cNvPicPr>
            <a:picLocks noChangeAspect="1"/>
          </p:cNvPicPr>
          <p:nvPr/>
        </p:nvPicPr>
        <p:blipFill rotWithShape="1">
          <a:blip r:embed="rId2"/>
          <a:srcRect l="29597" t="7105" r="12416" b="21045"/>
          <a:stretch/>
        </p:blipFill>
        <p:spPr>
          <a:xfrm>
            <a:off x="1154987" y="1676400"/>
            <a:ext cx="6629400" cy="4112684"/>
          </a:xfrm>
          <a:prstGeom prst="rect">
            <a:avLst/>
          </a:prstGeom>
        </p:spPr>
      </p:pic>
      <p:sp>
        <p:nvSpPr>
          <p:cNvPr id="4" name="Slide Number Placeholder 3"/>
          <p:cNvSpPr>
            <a:spLocks noGrp="1"/>
          </p:cNvSpPr>
          <p:nvPr>
            <p:ph type="sldNum" sz="quarter" idx="12"/>
          </p:nvPr>
        </p:nvSpPr>
        <p:spPr/>
        <p:txBody>
          <a:bodyPr/>
          <a:lstStyle/>
          <a:p>
            <a:fld id="{8053F754-FBED-4A54-BC69-CE8D1D6737B0}" type="slidenum">
              <a:rPr lang="en-US" smtClean="0"/>
              <a:pPr/>
              <a:t>12</a:t>
            </a:fld>
            <a:endParaRPr lang="en-US"/>
          </a:p>
        </p:txBody>
      </p:sp>
    </p:spTree>
    <p:extLst>
      <p:ext uri="{BB962C8B-B14F-4D97-AF65-F5344CB8AC3E}">
        <p14:creationId xmlns:p14="http://schemas.microsoft.com/office/powerpoint/2010/main" val="108174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017587"/>
          </a:xfrm>
        </p:spPr>
        <p:txBody>
          <a:bodyPr>
            <a:noAutofit/>
          </a:bodyPr>
          <a:lstStyle/>
          <a:p>
            <a:pPr>
              <a:defRPr/>
            </a:pPr>
            <a:r>
              <a:rPr lang="en-US" b="1" dirty="0" smtClean="0">
                <a:solidFill>
                  <a:srgbClr val="0C533A"/>
                </a:solidFill>
              </a:rPr>
              <a:t>Why this Shift in Appointment Patterns in the National Landscape?</a:t>
            </a:r>
            <a:endParaRPr lang="en-US" b="1" dirty="0">
              <a:solidFill>
                <a:srgbClr val="0C533A"/>
              </a:solidFill>
            </a:endParaRPr>
          </a:p>
        </p:txBody>
      </p:sp>
      <p:sp>
        <p:nvSpPr>
          <p:cNvPr id="3" name="Content Placeholder 2"/>
          <p:cNvSpPr>
            <a:spLocks noGrp="1"/>
          </p:cNvSpPr>
          <p:nvPr>
            <p:ph idx="1"/>
          </p:nvPr>
        </p:nvSpPr>
        <p:spPr>
          <a:xfrm>
            <a:off x="533400" y="1868630"/>
            <a:ext cx="8229600" cy="3733800"/>
          </a:xfrm>
        </p:spPr>
        <p:txBody>
          <a:bodyPr/>
          <a:lstStyle/>
          <a:p>
            <a:pPr>
              <a:defRPr/>
            </a:pPr>
            <a:r>
              <a:rPr lang="en-US" dirty="0" smtClean="0">
                <a:solidFill>
                  <a:schemeClr val="tx1"/>
                </a:solidFill>
              </a:rPr>
              <a:t>Increasing enrollments</a:t>
            </a:r>
          </a:p>
          <a:p>
            <a:pPr>
              <a:defRPr/>
            </a:pPr>
            <a:r>
              <a:rPr lang="en-US" dirty="0" smtClean="0">
                <a:solidFill>
                  <a:schemeClr val="tx1"/>
                </a:solidFill>
              </a:rPr>
              <a:t>Economic pressures </a:t>
            </a:r>
          </a:p>
          <a:p>
            <a:pPr>
              <a:defRPr/>
            </a:pPr>
            <a:r>
              <a:rPr lang="en-US" dirty="0" smtClean="0">
                <a:solidFill>
                  <a:schemeClr val="tx1"/>
                </a:solidFill>
              </a:rPr>
              <a:t>Market fluctuations and need to respond to employer and student interests</a:t>
            </a:r>
          </a:p>
          <a:p>
            <a:pPr>
              <a:defRPr/>
            </a:pPr>
            <a:r>
              <a:rPr lang="en-US" dirty="0" smtClean="0">
                <a:solidFill>
                  <a:schemeClr val="tx1"/>
                </a:solidFill>
              </a:rPr>
              <a:t>Technological changes and new teaching processes</a:t>
            </a:r>
          </a:p>
          <a:p>
            <a:pPr>
              <a:defRPr/>
            </a:pPr>
            <a:r>
              <a:rPr lang="en-US" dirty="0">
                <a:solidFill>
                  <a:schemeClr val="tx1"/>
                </a:solidFill>
              </a:rPr>
              <a:t>Public skepticism about </a:t>
            </a:r>
            <a:r>
              <a:rPr lang="en-US" dirty="0" smtClean="0">
                <a:solidFill>
                  <a:schemeClr val="tx1"/>
                </a:solidFill>
              </a:rPr>
              <a:t>tenure</a:t>
            </a:r>
            <a:endParaRPr lang="en-US" sz="3200" dirty="0" smtClean="0"/>
          </a:p>
          <a:p>
            <a:pPr marL="0" indent="0">
              <a:buFont typeface="Wingdings" panose="05000000000000000000" pitchFamily="2" charset="2"/>
              <a:buNone/>
              <a:defRPr/>
            </a:pPr>
            <a:endParaRPr lang="en-US" sz="3200" dirty="0"/>
          </a:p>
        </p:txBody>
      </p:sp>
    </p:spTree>
    <p:extLst>
      <p:ext uri="{BB962C8B-B14F-4D97-AF65-F5344CB8AC3E}">
        <p14:creationId xmlns:p14="http://schemas.microsoft.com/office/powerpoint/2010/main" val="337001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61" y="658813"/>
            <a:ext cx="8229600" cy="1017587"/>
          </a:xfrm>
        </p:spPr>
        <p:txBody>
          <a:bodyPr>
            <a:normAutofit/>
          </a:bodyPr>
          <a:lstStyle/>
          <a:p>
            <a:pPr>
              <a:defRPr/>
            </a:pPr>
            <a:r>
              <a:rPr lang="en-US" b="1" dirty="0" smtClean="0">
                <a:solidFill>
                  <a:srgbClr val="0C533A"/>
                </a:solidFill>
              </a:rPr>
              <a:t>Changes at MSU</a:t>
            </a:r>
            <a:endParaRPr lang="en-US" b="1" dirty="0">
              <a:solidFill>
                <a:srgbClr val="0C533A"/>
              </a:solidFill>
            </a:endParaRPr>
          </a:p>
        </p:txBody>
      </p:sp>
      <p:sp>
        <p:nvSpPr>
          <p:cNvPr id="3" name="Content Placeholder 2"/>
          <p:cNvSpPr>
            <a:spLocks noGrp="1"/>
          </p:cNvSpPr>
          <p:nvPr>
            <p:ph idx="1"/>
          </p:nvPr>
        </p:nvSpPr>
        <p:spPr>
          <a:xfrm>
            <a:off x="312761" y="1676400"/>
            <a:ext cx="8229600" cy="3733800"/>
          </a:xfrm>
        </p:spPr>
        <p:txBody>
          <a:bodyPr/>
          <a:lstStyle/>
          <a:p>
            <a:pPr>
              <a:defRPr/>
            </a:pPr>
            <a:r>
              <a:rPr lang="en-US" sz="3200" dirty="0" smtClean="0">
                <a:solidFill>
                  <a:schemeClr val="tx1"/>
                </a:solidFill>
              </a:rPr>
              <a:t>Enrollment </a:t>
            </a:r>
          </a:p>
          <a:p>
            <a:pPr marL="457200" lvl="1" indent="0">
              <a:buNone/>
              <a:defRPr/>
            </a:pPr>
            <a:r>
              <a:rPr lang="en-US" sz="2800" i="1" dirty="0" smtClean="0">
                <a:solidFill>
                  <a:schemeClr val="tx1"/>
                </a:solidFill>
              </a:rPr>
              <a:t>Registrar’s data, total enrollment:</a:t>
            </a:r>
          </a:p>
          <a:p>
            <a:pPr marL="457200" lvl="1" indent="0">
              <a:buNone/>
              <a:defRPr/>
            </a:pPr>
            <a:r>
              <a:rPr lang="en-US" dirty="0" smtClean="0">
                <a:solidFill>
                  <a:schemeClr val="tx1"/>
                </a:solidFill>
              </a:rPr>
              <a:t>1997 – 48,663</a:t>
            </a:r>
          </a:p>
          <a:p>
            <a:pPr marL="457200" lvl="1" indent="0">
              <a:buNone/>
              <a:defRPr/>
            </a:pPr>
            <a:r>
              <a:rPr lang="en-US" dirty="0" smtClean="0">
                <a:solidFill>
                  <a:schemeClr val="tx1"/>
                </a:solidFill>
              </a:rPr>
              <a:t>2017 – 55,551</a:t>
            </a:r>
          </a:p>
          <a:p>
            <a:pPr marL="457200" lvl="1" indent="0">
              <a:buNone/>
              <a:defRPr/>
            </a:pPr>
            <a:endParaRPr lang="en-US" sz="3200" dirty="0">
              <a:solidFill>
                <a:schemeClr val="tx1"/>
              </a:solidFill>
            </a:endParaRPr>
          </a:p>
          <a:p>
            <a:pPr>
              <a:defRPr/>
            </a:pPr>
            <a:r>
              <a:rPr lang="en-US" sz="3200" dirty="0" smtClean="0">
                <a:solidFill>
                  <a:schemeClr val="tx1"/>
                </a:solidFill>
              </a:rPr>
              <a:t>External funding (largely research, but also related to education, outreach, etc.)</a:t>
            </a:r>
          </a:p>
          <a:p>
            <a:pPr>
              <a:defRPr/>
            </a:pPr>
            <a:endParaRPr lang="en-US" sz="3200" dirty="0" smtClean="0"/>
          </a:p>
          <a:p>
            <a:pPr marL="0" indent="0">
              <a:buFont typeface="Wingdings" panose="05000000000000000000" pitchFamily="2" charset="2"/>
              <a:buNone/>
              <a:defRPr/>
            </a:pPr>
            <a:endParaRPr lang="en-US" sz="3200" dirty="0"/>
          </a:p>
        </p:txBody>
      </p:sp>
    </p:spTree>
    <p:extLst>
      <p:ext uri="{BB962C8B-B14F-4D97-AF65-F5344CB8AC3E}">
        <p14:creationId xmlns:p14="http://schemas.microsoft.com/office/powerpoint/2010/main" val="2999781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76201" y="423140"/>
            <a:ext cx="7772400" cy="916710"/>
          </a:xfrm>
        </p:spPr>
        <p:txBody>
          <a:bodyPr/>
          <a:lstStyle/>
          <a:p>
            <a:pPr algn="l"/>
            <a:r>
              <a:rPr lang="en-US" sz="3600" dirty="0" smtClean="0">
                <a:solidFill>
                  <a:srgbClr val="0C533A"/>
                </a:solidFill>
              </a:rPr>
              <a:t>Research Funding</a:t>
            </a:r>
            <a:endParaRPr lang="en-US" sz="3600" dirty="0">
              <a:solidFill>
                <a:srgbClr val="0C533A"/>
              </a:solidFill>
            </a:endParaRPr>
          </a:p>
        </p:txBody>
      </p:sp>
      <p:graphicFrame>
        <p:nvGraphicFramePr>
          <p:cNvPr id="8" name="Chart 7" descr="Chart that displays research funding increase from 1992 to 2017 from CGA. "/>
          <p:cNvGraphicFramePr/>
          <p:nvPr>
            <p:extLst>
              <p:ext uri="{D42A27DB-BD31-4B8C-83A1-F6EECF244321}">
                <p14:modId xmlns:p14="http://schemas.microsoft.com/office/powerpoint/2010/main" val="730235518"/>
              </p:ext>
            </p:extLst>
          </p:nvPr>
        </p:nvGraphicFramePr>
        <p:xfrm>
          <a:off x="168965" y="1028699"/>
          <a:ext cx="8975035"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Arrow 1" descr="Yellow arrow"/>
          <p:cNvSpPr/>
          <p:nvPr/>
        </p:nvSpPr>
        <p:spPr>
          <a:xfrm rot="16200000">
            <a:off x="1638300" y="5905500"/>
            <a:ext cx="381000" cy="3048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ight Arrow 5" descr="Yellow arrow"/>
          <p:cNvSpPr/>
          <p:nvPr/>
        </p:nvSpPr>
        <p:spPr>
          <a:xfrm rot="16200000">
            <a:off x="7505700" y="5905500"/>
            <a:ext cx="381000" cy="3048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3886200" y="1447800"/>
            <a:ext cx="1126270" cy="369332"/>
          </a:xfrm>
          <a:prstGeom prst="rect">
            <a:avLst/>
          </a:prstGeom>
          <a:noFill/>
        </p:spPr>
        <p:txBody>
          <a:bodyPr wrap="none" rtlCol="0">
            <a:spAutoFit/>
          </a:bodyPr>
          <a:lstStyle/>
          <a:p>
            <a:r>
              <a:rPr lang="en-US" i="1" dirty="0" smtClean="0"/>
              <a:t>From CGA</a:t>
            </a:r>
            <a:endParaRPr lang="en-US" i="1" dirty="0"/>
          </a:p>
        </p:txBody>
      </p:sp>
      <p:sp>
        <p:nvSpPr>
          <p:cNvPr id="4" name="Slide Number Placeholder 3"/>
          <p:cNvSpPr>
            <a:spLocks noGrp="1"/>
          </p:cNvSpPr>
          <p:nvPr>
            <p:ph type="sldNum" sz="quarter" idx="12"/>
          </p:nvPr>
        </p:nvSpPr>
        <p:spPr/>
        <p:txBody>
          <a:bodyPr/>
          <a:lstStyle/>
          <a:p>
            <a:fld id="{9013E157-5807-4800-9C95-69EE116C2E8A}" type="slidenum">
              <a:rPr lang="en-US"/>
              <a:pPr/>
              <a:t>15</a:t>
            </a:fld>
            <a:endParaRPr lang="en-US"/>
          </a:p>
        </p:txBody>
      </p:sp>
    </p:spTree>
    <p:extLst>
      <p:ext uri="{BB962C8B-B14F-4D97-AF65-F5344CB8AC3E}">
        <p14:creationId xmlns:p14="http://schemas.microsoft.com/office/powerpoint/2010/main" val="103446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304800" y="1447800"/>
            <a:ext cx="8229600" cy="4267200"/>
          </a:xfrm>
        </p:spPr>
        <p:txBody>
          <a:bodyPr/>
          <a:lstStyle/>
          <a:p>
            <a:pPr eaLnBrk="1" hangingPunct="1">
              <a:spcAft>
                <a:spcPts val="1200"/>
              </a:spcAft>
              <a:defRPr/>
            </a:pPr>
            <a:r>
              <a:rPr lang="en-US" dirty="0">
                <a:solidFill>
                  <a:schemeClr val="tx1"/>
                </a:solidFill>
              </a:rPr>
              <a:t>Institutional excellence requires </a:t>
            </a:r>
            <a:r>
              <a:rPr lang="en-US" dirty="0" smtClean="0">
                <a:solidFill>
                  <a:schemeClr val="tx1"/>
                </a:solidFill>
              </a:rPr>
              <a:t>tapping into </a:t>
            </a:r>
            <a:r>
              <a:rPr lang="en-US" dirty="0">
                <a:solidFill>
                  <a:schemeClr val="tx1"/>
                </a:solidFill>
              </a:rPr>
              <a:t>the full range of talent across our faculty and academic staff</a:t>
            </a:r>
          </a:p>
          <a:p>
            <a:pPr eaLnBrk="1" hangingPunct="1">
              <a:spcAft>
                <a:spcPts val="1200"/>
              </a:spcAft>
              <a:defRPr/>
            </a:pPr>
            <a:r>
              <a:rPr lang="en-US" dirty="0" smtClean="0">
                <a:solidFill>
                  <a:schemeClr val="tx1"/>
                </a:solidFill>
              </a:rPr>
              <a:t>Separating elements of faculty work</a:t>
            </a:r>
            <a:endParaRPr lang="en-US" dirty="0">
              <a:solidFill>
                <a:schemeClr val="tx1"/>
              </a:solidFill>
            </a:endParaRPr>
          </a:p>
          <a:p>
            <a:pPr lvl="1" eaLnBrk="1" hangingPunct="1">
              <a:spcAft>
                <a:spcPts val="0"/>
              </a:spcAft>
              <a:defRPr/>
            </a:pPr>
            <a:r>
              <a:rPr lang="en-US" sz="2200" dirty="0" smtClean="0">
                <a:solidFill>
                  <a:schemeClr val="tx1"/>
                </a:solidFill>
              </a:rPr>
              <a:t>Some individuals focus on particular components, such as teaching</a:t>
            </a:r>
          </a:p>
          <a:p>
            <a:pPr lvl="1" eaLnBrk="1" hangingPunct="1">
              <a:spcAft>
                <a:spcPts val="1200"/>
              </a:spcAft>
              <a:defRPr/>
            </a:pPr>
            <a:r>
              <a:rPr lang="en-US" sz="2200" dirty="0" smtClean="0">
                <a:solidFill>
                  <a:schemeClr val="tx1"/>
                </a:solidFill>
              </a:rPr>
              <a:t>Provides flexibility for institution as needs evolve</a:t>
            </a:r>
          </a:p>
          <a:p>
            <a:pPr eaLnBrk="1" hangingPunct="1">
              <a:spcAft>
                <a:spcPts val="0"/>
              </a:spcAft>
              <a:defRPr/>
            </a:pPr>
            <a:r>
              <a:rPr lang="en-US" dirty="0">
                <a:solidFill>
                  <a:schemeClr val="tx1"/>
                </a:solidFill>
              </a:rPr>
              <a:t>I</a:t>
            </a:r>
            <a:r>
              <a:rPr lang="en-US" dirty="0" smtClean="0">
                <a:solidFill>
                  <a:schemeClr val="tx1"/>
                </a:solidFill>
              </a:rPr>
              <a:t>ncreased emphasis on productivity and accountability</a:t>
            </a:r>
          </a:p>
          <a:p>
            <a:pPr lvl="1" eaLnBrk="1" hangingPunct="1">
              <a:spcAft>
                <a:spcPts val="0"/>
              </a:spcAft>
              <a:defRPr/>
            </a:pPr>
            <a:endParaRPr lang="en-US" sz="2000" dirty="0" smtClean="0">
              <a:solidFill>
                <a:schemeClr val="tx1"/>
              </a:solidFill>
            </a:endParaRPr>
          </a:p>
          <a:p>
            <a:pPr eaLnBrk="1" hangingPunct="1">
              <a:spcAft>
                <a:spcPts val="0"/>
              </a:spcAft>
              <a:defRPr/>
            </a:pPr>
            <a:endParaRPr lang="en-US" dirty="0" smtClean="0">
              <a:solidFill>
                <a:schemeClr val="tx1"/>
              </a:solidFill>
            </a:endParaRPr>
          </a:p>
          <a:p>
            <a:pPr eaLnBrk="1" hangingPunct="1">
              <a:spcAft>
                <a:spcPts val="0"/>
              </a:spcAft>
              <a:defRPr/>
            </a:pPr>
            <a:endParaRPr lang="en-US" dirty="0">
              <a:solidFill>
                <a:schemeClr val="tx1"/>
              </a:solidFill>
            </a:endParaRPr>
          </a:p>
          <a:p>
            <a:pPr eaLnBrk="1" hangingPunct="1">
              <a:spcAft>
                <a:spcPts val="0"/>
              </a:spcAft>
              <a:defRPr/>
            </a:pPr>
            <a:endParaRPr lang="en-US" dirty="0" smtClean="0">
              <a:solidFill>
                <a:schemeClr val="tx1"/>
              </a:solidFill>
            </a:endParaRPr>
          </a:p>
          <a:p>
            <a:pPr eaLnBrk="1" hangingPunct="1">
              <a:spcAft>
                <a:spcPts val="0"/>
              </a:spcAft>
              <a:defRPr/>
            </a:pPr>
            <a:endParaRPr lang="en-US" dirty="0">
              <a:solidFill>
                <a:schemeClr val="tx1"/>
              </a:solidFill>
            </a:endParaRPr>
          </a:p>
          <a:p>
            <a:pPr eaLnBrk="1" hangingPunct="1">
              <a:spcAft>
                <a:spcPts val="0"/>
              </a:spcAft>
              <a:defRPr/>
            </a:pPr>
            <a:endParaRPr lang="en-US" dirty="0" smtClean="0">
              <a:solidFill>
                <a:schemeClr val="tx1"/>
              </a:solidFill>
            </a:endParaRPr>
          </a:p>
          <a:p>
            <a:pPr eaLnBrk="1" hangingPunct="1">
              <a:spcAft>
                <a:spcPts val="0"/>
              </a:spcAft>
              <a:defRPr/>
            </a:pPr>
            <a:endParaRPr lang="en-US" dirty="0">
              <a:solidFill>
                <a:schemeClr val="tx1"/>
              </a:solidFill>
            </a:endParaRPr>
          </a:p>
          <a:p>
            <a:pPr eaLnBrk="1" hangingPunct="1">
              <a:spcAft>
                <a:spcPts val="0"/>
              </a:spcAft>
              <a:defRPr/>
            </a:pPr>
            <a:endParaRPr lang="en-US" dirty="0">
              <a:solidFill>
                <a:schemeClr val="tx1"/>
              </a:solidFill>
            </a:endParaRPr>
          </a:p>
          <a:p>
            <a:pPr eaLnBrk="1" hangingPunct="1">
              <a:defRPr/>
            </a:pPr>
            <a:endParaRPr lang="en-US" sz="3200" dirty="0" smtClean="0"/>
          </a:p>
          <a:p>
            <a:pPr lvl="1" eaLnBrk="1" hangingPunct="1">
              <a:buFontTx/>
              <a:buNone/>
              <a:defRPr/>
            </a:pPr>
            <a:endParaRPr lang="en-US" sz="3200" dirty="0" smtClean="0"/>
          </a:p>
          <a:p>
            <a:pPr lvl="1" eaLnBrk="1" hangingPunct="1">
              <a:buFontTx/>
              <a:buNone/>
              <a:defRPr/>
            </a:pPr>
            <a:endParaRPr lang="en-US" sz="3200" dirty="0"/>
          </a:p>
          <a:p>
            <a:pPr lvl="1" eaLnBrk="1" hangingPunct="1">
              <a:buFontTx/>
              <a:buNone/>
              <a:defRPr/>
            </a:pPr>
            <a:endParaRPr lang="en-US" sz="3200" dirty="0" smtClean="0"/>
          </a:p>
        </p:txBody>
      </p:sp>
      <p:sp>
        <p:nvSpPr>
          <p:cNvPr id="3" name="Title 1"/>
          <p:cNvSpPr>
            <a:spLocks noGrp="1"/>
          </p:cNvSpPr>
          <p:nvPr>
            <p:ph type="title"/>
          </p:nvPr>
        </p:nvSpPr>
        <p:spPr>
          <a:xfrm>
            <a:off x="304800" y="533400"/>
            <a:ext cx="8229600" cy="1017587"/>
          </a:xfrm>
        </p:spPr>
        <p:txBody>
          <a:bodyPr>
            <a:normAutofit/>
          </a:bodyPr>
          <a:lstStyle/>
          <a:p>
            <a:pPr>
              <a:defRPr/>
            </a:pPr>
            <a:r>
              <a:rPr lang="en-US" b="1" dirty="0" smtClean="0">
                <a:solidFill>
                  <a:srgbClr val="0C533A"/>
                </a:solidFill>
              </a:rPr>
              <a:t>Some Implications</a:t>
            </a:r>
            <a:endParaRPr lang="en-US" b="1" dirty="0">
              <a:solidFill>
                <a:srgbClr val="0C533A"/>
              </a:solidFill>
            </a:endParaRPr>
          </a:p>
        </p:txBody>
      </p:sp>
    </p:spTree>
    <p:extLst>
      <p:ext uri="{BB962C8B-B14F-4D97-AF65-F5344CB8AC3E}">
        <p14:creationId xmlns:p14="http://schemas.microsoft.com/office/powerpoint/2010/main" val="1107353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762000"/>
            <a:ext cx="8229600" cy="685800"/>
          </a:xfrm>
        </p:spPr>
        <p:txBody>
          <a:bodyPr>
            <a:normAutofit/>
          </a:bodyPr>
          <a:lstStyle/>
          <a:p>
            <a:pPr eaLnBrk="1" hangingPunct="1">
              <a:defRPr/>
            </a:pPr>
            <a:r>
              <a:rPr lang="en-US" b="1" dirty="0" smtClean="0">
                <a:solidFill>
                  <a:srgbClr val="0C533A"/>
                </a:solidFill>
              </a:rPr>
              <a:t>Faculty Members are Essential</a:t>
            </a:r>
          </a:p>
        </p:txBody>
      </p:sp>
      <p:sp>
        <p:nvSpPr>
          <p:cNvPr id="79875" name="Rectangle 3"/>
          <p:cNvSpPr>
            <a:spLocks noGrp="1" noChangeArrowheads="1"/>
          </p:cNvSpPr>
          <p:nvPr>
            <p:ph type="body" idx="1"/>
          </p:nvPr>
        </p:nvSpPr>
        <p:spPr>
          <a:xfrm>
            <a:off x="457200" y="1524000"/>
            <a:ext cx="8229600" cy="4495800"/>
          </a:xfrm>
        </p:spPr>
        <p:txBody>
          <a:bodyPr/>
          <a:lstStyle/>
          <a:p>
            <a:pPr eaLnBrk="1" hangingPunct="1">
              <a:spcAft>
                <a:spcPts val="1200"/>
              </a:spcAft>
              <a:defRPr/>
            </a:pPr>
            <a:r>
              <a:rPr lang="en-US" sz="2400" dirty="0">
                <a:solidFill>
                  <a:schemeClr val="tx1"/>
                </a:solidFill>
              </a:rPr>
              <a:t>F</a:t>
            </a:r>
            <a:r>
              <a:rPr lang="en-US" sz="2400" dirty="0" smtClean="0">
                <a:solidFill>
                  <a:schemeClr val="tx1"/>
                </a:solidFill>
              </a:rPr>
              <a:t>aculty at colleges and universities are </a:t>
            </a:r>
            <a:r>
              <a:rPr lang="en-US" sz="2400" u="sng" dirty="0" smtClean="0">
                <a:solidFill>
                  <a:schemeClr val="tx1"/>
                </a:solidFill>
              </a:rPr>
              <a:t>the heart</a:t>
            </a:r>
            <a:r>
              <a:rPr lang="en-US" sz="2400" dirty="0" smtClean="0">
                <a:solidFill>
                  <a:schemeClr val="tx1"/>
                </a:solidFill>
              </a:rPr>
              <a:t> of the institutions where they work and the </a:t>
            </a:r>
            <a:r>
              <a:rPr lang="en-US" sz="2400" u="sng" dirty="0" smtClean="0">
                <a:solidFill>
                  <a:schemeClr val="tx1"/>
                </a:solidFill>
              </a:rPr>
              <a:t>intellectual capital</a:t>
            </a:r>
            <a:r>
              <a:rPr lang="en-US" sz="2400" dirty="0" smtClean="0">
                <a:solidFill>
                  <a:schemeClr val="tx1"/>
                </a:solidFill>
              </a:rPr>
              <a:t> that ensures the excellence of these institutions. </a:t>
            </a:r>
          </a:p>
          <a:p>
            <a:pPr eaLnBrk="1" hangingPunct="1">
              <a:spcAft>
                <a:spcPts val="1200"/>
              </a:spcAft>
              <a:defRPr/>
            </a:pPr>
            <a:r>
              <a:rPr lang="en-US" sz="2400" u="sng" dirty="0">
                <a:solidFill>
                  <a:schemeClr val="tx1"/>
                </a:solidFill>
              </a:rPr>
              <a:t>Q</a:t>
            </a:r>
            <a:r>
              <a:rPr lang="en-US" sz="2400" u="sng" dirty="0" smtClean="0">
                <a:solidFill>
                  <a:schemeClr val="tx1"/>
                </a:solidFill>
              </a:rPr>
              <a:t>uality of the faculty contributes directly to the effectiveness </a:t>
            </a:r>
            <a:r>
              <a:rPr lang="en-US" sz="2400" dirty="0" smtClean="0">
                <a:solidFill>
                  <a:schemeClr val="tx1"/>
                </a:solidFill>
              </a:rPr>
              <a:t>of universities and colleges in fulfilling their missions.</a:t>
            </a:r>
          </a:p>
          <a:p>
            <a:pPr eaLnBrk="1" hangingPunct="1">
              <a:spcAft>
                <a:spcPts val="1200"/>
              </a:spcAft>
              <a:defRPr/>
            </a:pPr>
            <a:r>
              <a:rPr lang="en-US" sz="2400" dirty="0" smtClean="0">
                <a:solidFill>
                  <a:schemeClr val="tx1"/>
                </a:solidFill>
              </a:rPr>
              <a:t>Attracting, retaining, and supporting a diverse group of academics, across all appointment types, relates directly to institutional excellence.</a:t>
            </a:r>
          </a:p>
          <a:p>
            <a:pPr eaLnBrk="1" hangingPunct="1">
              <a:spcAft>
                <a:spcPts val="1200"/>
              </a:spcAft>
              <a:buFont typeface="Wingdings" panose="05000000000000000000" pitchFamily="2" charset="2"/>
              <a:buNone/>
              <a:defRPr/>
            </a:pPr>
            <a:r>
              <a:rPr lang="en-US" sz="2400" dirty="0" smtClean="0">
                <a:solidFill>
                  <a:schemeClr val="tx1"/>
                </a:solidFill>
              </a:rPr>
              <a:t> </a:t>
            </a:r>
          </a:p>
        </p:txBody>
      </p:sp>
    </p:spTree>
    <p:extLst>
      <p:ext uri="{BB962C8B-B14F-4D97-AF65-F5344CB8AC3E}">
        <p14:creationId xmlns:p14="http://schemas.microsoft.com/office/powerpoint/2010/main" val="33252352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2900" y="684552"/>
            <a:ext cx="8458200" cy="1508125"/>
          </a:xfrm>
        </p:spPr>
        <p:txBody>
          <a:bodyPr>
            <a:normAutofit/>
          </a:bodyPr>
          <a:lstStyle/>
          <a:p>
            <a:pPr eaLnBrk="1" hangingPunct="1">
              <a:defRPr/>
            </a:pPr>
            <a:r>
              <a:rPr lang="en-US" b="1" dirty="0" smtClean="0">
                <a:solidFill>
                  <a:srgbClr val="0C533A"/>
                </a:solidFill>
              </a:rPr>
              <a:t>Fixed-Term Faculty are Highly Valued at MSU</a:t>
            </a:r>
          </a:p>
        </p:txBody>
      </p:sp>
      <p:sp>
        <p:nvSpPr>
          <p:cNvPr id="12291" name="Rectangle 3"/>
          <p:cNvSpPr>
            <a:spLocks noGrp="1" noChangeArrowheads="1"/>
          </p:cNvSpPr>
          <p:nvPr>
            <p:ph type="body" idx="1"/>
          </p:nvPr>
        </p:nvSpPr>
        <p:spPr>
          <a:xfrm>
            <a:off x="457200" y="2209801"/>
            <a:ext cx="8229600" cy="2743200"/>
          </a:xfrm>
        </p:spPr>
        <p:txBody>
          <a:bodyPr/>
          <a:lstStyle/>
          <a:p>
            <a:pPr eaLnBrk="1" hangingPunct="1">
              <a:spcAft>
                <a:spcPts val="1200"/>
              </a:spcAft>
              <a:defRPr/>
            </a:pPr>
            <a:r>
              <a:rPr lang="en-US" sz="2400" dirty="0" smtClean="0">
                <a:solidFill>
                  <a:schemeClr val="tx1"/>
                </a:solidFill>
              </a:rPr>
              <a:t>MSU cares about your professional growth, your job satisfaction, and the quality and success of your work at the university.</a:t>
            </a:r>
            <a:endParaRPr lang="en-US" sz="2400" dirty="0">
              <a:solidFill>
                <a:schemeClr val="tx1"/>
              </a:solidFill>
            </a:endParaRPr>
          </a:p>
          <a:p>
            <a:pPr eaLnBrk="1" hangingPunct="1">
              <a:defRPr/>
            </a:pPr>
            <a:r>
              <a:rPr lang="en-US" sz="2400" dirty="0" smtClean="0">
                <a:solidFill>
                  <a:schemeClr val="tx1"/>
                </a:solidFill>
              </a:rPr>
              <a:t>This workshop offers ideas for how you can thrive as you advance your careers at MSU.</a:t>
            </a:r>
          </a:p>
        </p:txBody>
      </p:sp>
    </p:spTree>
    <p:extLst>
      <p:ext uri="{BB962C8B-B14F-4D97-AF65-F5344CB8AC3E}">
        <p14:creationId xmlns:p14="http://schemas.microsoft.com/office/powerpoint/2010/main" val="39142339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7772400" cy="914400"/>
          </a:xfrm>
        </p:spPr>
        <p:txBody>
          <a:bodyPr>
            <a:normAutofit fontScale="90000"/>
          </a:bodyPr>
          <a:lstStyle/>
          <a:p>
            <a:r>
              <a:rPr lang="en-US" b="1" i="1" dirty="0">
                <a:solidFill>
                  <a:srgbClr val="0C533A"/>
                </a:solidFill>
              </a:rPr>
              <a:t>Defining and Enabling </a:t>
            </a:r>
            <a:r>
              <a:rPr lang="en-US" b="1" i="1" dirty="0" smtClean="0">
                <a:solidFill>
                  <a:srgbClr val="0C533A"/>
                </a:solidFill>
              </a:rPr>
              <a:t>Success</a:t>
            </a:r>
            <a:r>
              <a:rPr lang="en-US" dirty="0"/>
              <a:t/>
            </a:r>
            <a:br>
              <a:rPr lang="en-US" dirty="0"/>
            </a:br>
            <a:endParaRPr lang="en-US" dirty="0"/>
          </a:p>
        </p:txBody>
      </p:sp>
      <p:sp>
        <p:nvSpPr>
          <p:cNvPr id="3" name="TextBox 2"/>
          <p:cNvSpPr txBox="1"/>
          <p:nvPr/>
        </p:nvSpPr>
        <p:spPr>
          <a:xfrm>
            <a:off x="685800" y="4343400"/>
            <a:ext cx="67056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Beronda L. Montgomery, Ph.D</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Professor, Plant Research Laboratory</a:t>
            </a:r>
          </a:p>
          <a:p>
            <a:r>
              <a:rPr lang="en-US" sz="2000" dirty="0" smtClean="0">
                <a:latin typeface="Arial" panose="020B0604020202020204" pitchFamily="34" charset="0"/>
                <a:cs typeface="Arial" panose="020B0604020202020204" pitchFamily="34" charset="0"/>
              </a:rPr>
              <a:t>Assistant Provost for Faculty Development – Research, Academic Advancement Network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43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Green Decorative Box"/>
          <p:cNvGraphicFramePr/>
          <p:nvPr>
            <p:extLst>
              <p:ext uri="{D42A27DB-BD31-4B8C-83A1-F6EECF244321}">
                <p14:modId xmlns:p14="http://schemas.microsoft.com/office/powerpoint/2010/main" val="3839469022"/>
              </p:ext>
            </p:extLst>
          </p:nvPr>
        </p:nvGraphicFramePr>
        <p:xfrm>
          <a:off x="1001486" y="843644"/>
          <a:ext cx="7696200" cy="200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ctrTitle"/>
          </p:nvPr>
        </p:nvSpPr>
        <p:spPr>
          <a:xfrm>
            <a:off x="762000" y="843644"/>
            <a:ext cx="7772400" cy="1470025"/>
          </a:xfrm>
        </p:spPr>
        <p:txBody>
          <a:bodyPr/>
          <a:lstStyle/>
          <a:p>
            <a:pPr lvl="0"/>
            <a:r>
              <a:rPr lang="en-US" sz="3600" b="1" dirty="0">
                <a:solidFill>
                  <a:schemeClr val="bg1"/>
                </a:solidFill>
              </a:rPr>
              <a:t>THRIVING AS A FIXED-TERM FACULTY MEMBER AT MSU</a:t>
            </a:r>
          </a:p>
        </p:txBody>
      </p:sp>
      <p:sp>
        <p:nvSpPr>
          <p:cNvPr id="2051" name="Rectangle 3"/>
          <p:cNvSpPr>
            <a:spLocks noGrp="1" noChangeArrowheads="1"/>
          </p:cNvSpPr>
          <p:nvPr>
            <p:ph type="subTitle" idx="1"/>
          </p:nvPr>
        </p:nvSpPr>
        <p:spPr>
          <a:xfrm>
            <a:off x="1447800" y="2621647"/>
            <a:ext cx="6400800" cy="1752600"/>
          </a:xfrm>
        </p:spPr>
        <p:txBody>
          <a:bodyPr/>
          <a:lstStyle/>
          <a:p>
            <a:r>
              <a:rPr lang="en-US" dirty="0" smtClean="0">
                <a:solidFill>
                  <a:schemeClr val="tx1"/>
                </a:solidFill>
              </a:rPr>
              <a:t>Welcome and a Few Key Policies</a:t>
            </a:r>
          </a:p>
          <a:p>
            <a:endParaRPr lang="en-US" dirty="0" smtClean="0">
              <a:solidFill>
                <a:schemeClr val="tx1"/>
              </a:solidFill>
            </a:endParaRPr>
          </a:p>
          <a:p>
            <a:r>
              <a:rPr lang="en-US" dirty="0" smtClean="0">
                <a:solidFill>
                  <a:schemeClr val="tx1"/>
                </a:solidFill>
              </a:rPr>
              <a:t>Theodore H. Curry II</a:t>
            </a:r>
          </a:p>
          <a:p>
            <a:r>
              <a:rPr lang="en-US" dirty="0" smtClean="0">
                <a:solidFill>
                  <a:schemeClr val="tx1"/>
                </a:solidFill>
              </a:rPr>
              <a:t>	Associate Provost and Associate Vice President</a:t>
            </a:r>
          </a:p>
          <a:p>
            <a:r>
              <a:rPr lang="en-US" dirty="0" smtClean="0">
                <a:solidFill>
                  <a:schemeClr val="tx1"/>
                </a:solidFill>
              </a:rPr>
              <a:t>	Academic Human Resources</a:t>
            </a:r>
          </a:p>
        </p:txBody>
      </p:sp>
      <p:sp>
        <p:nvSpPr>
          <p:cNvPr id="2" name="Slide Number Placeholder 1"/>
          <p:cNvSpPr>
            <a:spLocks noGrp="1"/>
          </p:cNvSpPr>
          <p:nvPr>
            <p:ph type="sldNum" sz="quarter" idx="12"/>
          </p:nvPr>
        </p:nvSpPr>
        <p:spPr/>
        <p:txBody>
          <a:bodyPr/>
          <a:lstStyle/>
          <a:p>
            <a:fld id="{AFC56213-B4C4-4C5C-8EAE-01416D175C4F}" type="slidenum">
              <a:rPr lang="en-US" smtClean="0"/>
              <a:pPr/>
              <a:t>2</a:t>
            </a:fld>
            <a:endParaRPr lang="en-US"/>
          </a:p>
        </p:txBody>
      </p:sp>
    </p:spTree>
    <p:extLst>
      <p:ext uri="{BB962C8B-B14F-4D97-AF65-F5344CB8AC3E}">
        <p14:creationId xmlns:p14="http://schemas.microsoft.com/office/powerpoint/2010/main" val="2620978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5" y="965599"/>
            <a:ext cx="8801100" cy="480233"/>
          </a:xfrm>
        </p:spPr>
        <p:txBody>
          <a:bodyPr>
            <a:normAutofit fontScale="90000"/>
          </a:bodyPr>
          <a:lstStyle/>
          <a:p>
            <a:r>
              <a:rPr lang="en-US" altLang="en-US" sz="4000" b="1" i="1" dirty="0">
                <a:solidFill>
                  <a:srgbClr val="0C533A"/>
                </a:solidFill>
              </a:rPr>
              <a:t>Defining Success: </a:t>
            </a:r>
            <a:r>
              <a:rPr lang="en-US" altLang="en-US" sz="4000" b="1" i="1" dirty="0" smtClean="0">
                <a:solidFill>
                  <a:srgbClr val="0C533A"/>
                </a:solidFill>
              </a:rPr>
              <a:t>Expectations </a:t>
            </a:r>
            <a:r>
              <a:rPr lang="en-US" altLang="en-US" sz="3100" dirty="0" smtClean="0">
                <a:solidFill>
                  <a:srgbClr val="0C533A"/>
                </a:solidFill>
              </a:rPr>
              <a:t>(1 of 2)</a:t>
            </a:r>
            <a:r>
              <a:rPr lang="en-US" altLang="en-US" b="1" i="1" dirty="0">
                <a:solidFill>
                  <a:srgbClr val="0C533A"/>
                </a:solidFill>
                <a:latin typeface="Gotham Book"/>
                <a:cs typeface="Arial" charset="0"/>
              </a:rPr>
              <a:t/>
            </a:r>
            <a:br>
              <a:rPr lang="en-US" altLang="en-US" b="1" i="1" dirty="0">
                <a:solidFill>
                  <a:srgbClr val="0C533A"/>
                </a:solidFill>
                <a:latin typeface="Gotham Book"/>
                <a:cs typeface="Arial" charset="0"/>
              </a:rPr>
            </a:br>
            <a:endParaRPr lang="en-US" dirty="0"/>
          </a:p>
        </p:txBody>
      </p:sp>
      <p:sp>
        <p:nvSpPr>
          <p:cNvPr id="3" name="Rectangle 2"/>
          <p:cNvSpPr/>
          <p:nvPr/>
        </p:nvSpPr>
        <p:spPr>
          <a:xfrm>
            <a:off x="2514599" y="1597319"/>
            <a:ext cx="4003019" cy="400110"/>
          </a:xfrm>
          <a:prstGeom prst="rect">
            <a:avLst/>
          </a:prstGeom>
        </p:spPr>
        <p:txBody>
          <a:bodyPr wrap="none">
            <a:spAutoFit/>
          </a:bodyPr>
          <a:lstStyle/>
          <a:p>
            <a:r>
              <a:rPr lang="en-US" altLang="en-US" sz="2000" i="1" dirty="0" smtClean="0">
                <a:latin typeface="Arial" panose="020B0604020202020204" pitchFamily="34" charset="0"/>
                <a:cs typeface="Arial" panose="020B0604020202020204" pitchFamily="34" charset="0"/>
              </a:rPr>
              <a:t>institutional-centered </a:t>
            </a:r>
            <a:r>
              <a:rPr lang="en-US" altLang="en-US" sz="2000" i="1" dirty="0">
                <a:latin typeface="Arial" panose="020B0604020202020204" pitchFamily="34" charset="0"/>
                <a:cs typeface="Arial" panose="020B0604020202020204" pitchFamily="34" charset="0"/>
              </a:rPr>
              <a:t>perspective</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5347151" y="2739369"/>
            <a:ext cx="2743200" cy="1477328"/>
          </a:xfrm>
          <a:prstGeom prst="rect">
            <a:avLst/>
          </a:prstGeom>
        </p:spPr>
        <p:txBody>
          <a:bodyPr wrap="square">
            <a:spAutoFit/>
          </a:bodyPr>
          <a:lstStyle/>
          <a:p>
            <a:pPr algn="ctr" fontAlgn="base">
              <a:spcBef>
                <a:spcPct val="0"/>
              </a:spcBef>
              <a:spcAft>
                <a:spcPct val="0"/>
              </a:spcAft>
              <a:defRPr/>
            </a:pPr>
            <a:r>
              <a:rPr lang="en-US" altLang="en-US" i="1" dirty="0">
                <a:solidFill>
                  <a:prstClr val="black"/>
                </a:solidFill>
                <a:latin typeface="Arial" panose="020B0604020202020204" pitchFamily="34" charset="0"/>
                <a:cs typeface="Arial" panose="020B0604020202020204" pitchFamily="34" charset="0"/>
              </a:rPr>
              <a:t>institutionally-defined </a:t>
            </a:r>
            <a:r>
              <a:rPr lang="en-US" altLang="en-US" i="1" dirty="0" smtClean="0">
                <a:solidFill>
                  <a:prstClr val="black"/>
                </a:solidFill>
                <a:latin typeface="Arial" panose="020B0604020202020204" pitchFamily="34" charset="0"/>
                <a:cs typeface="Arial" panose="020B0604020202020204" pitchFamily="34" charset="0"/>
              </a:rPr>
              <a:t>goals or </a:t>
            </a:r>
            <a:r>
              <a:rPr lang="en-US" altLang="en-US" i="1" dirty="0">
                <a:solidFill>
                  <a:prstClr val="black"/>
                </a:solidFill>
                <a:latin typeface="Arial" panose="020B0604020202020204" pitchFamily="34" charset="0"/>
                <a:cs typeface="Arial" panose="020B0604020202020204" pitchFamily="34" charset="0"/>
              </a:rPr>
              <a:t>recognized milestones </a:t>
            </a:r>
            <a:endParaRPr lang="en-US" altLang="en-US" i="1" dirty="0" smtClean="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US" altLang="en-US" i="1" dirty="0" smtClean="0">
                <a:solidFill>
                  <a:prstClr val="black"/>
                </a:solidFill>
                <a:latin typeface="Arial" panose="020B0604020202020204" pitchFamily="34" charset="0"/>
                <a:cs typeface="Arial" panose="020B0604020202020204" pitchFamily="34" charset="0"/>
              </a:rPr>
              <a:t>(e.g. contract renewal, promotion, etc.)</a:t>
            </a:r>
            <a:endParaRPr lang="en-US" altLang="en-US" i="1" dirty="0">
              <a:solidFill>
                <a:prstClr val="black"/>
              </a:solidFill>
              <a:latin typeface="Arial" panose="020B0604020202020204" pitchFamily="34" charset="0"/>
              <a:cs typeface="Arial" panose="020B0604020202020204" pitchFamily="34" charset="0"/>
            </a:endParaRPr>
          </a:p>
        </p:txBody>
      </p:sp>
      <p:sp>
        <p:nvSpPr>
          <p:cNvPr id="5" name="Striped Right Arrow 4" descr="Arrow pointing down from &quot;institutionally-defined goals or recognized milestones&quot; to &quot;individual faculty member or academic staff&quot;. Arrow contains the words &quot;Institutional/Dept. Mentor&quot; to describe role of mentor in conveying goals in one-way flow from institution to mentor."/>
          <p:cNvSpPr/>
          <p:nvPr/>
        </p:nvSpPr>
        <p:spPr>
          <a:xfrm rot="5400000">
            <a:off x="2895600" y="2886336"/>
            <a:ext cx="3352800" cy="2001252"/>
          </a:xfrm>
          <a:prstGeom prst="stripedRightArrow">
            <a:avLst>
              <a:gd name="adj1" fmla="val 51924"/>
              <a:gd name="adj2" fmla="val 50000"/>
            </a:avLst>
          </a:prstGeom>
          <a:solidFill>
            <a:srgbClr val="0C53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76700" y="3702582"/>
            <a:ext cx="990600" cy="683264"/>
          </a:xfrm>
          <a:prstGeom prst="rect">
            <a:avLst/>
          </a:prstGeom>
          <a:solidFill>
            <a:schemeClr val="bg1"/>
          </a:solidFill>
        </p:spPr>
        <p:txBody>
          <a:bodyPr wrap="square" lIns="18288" tIns="18288" rIns="18288" bIns="18288" rtlCol="0">
            <a:spAutoFit/>
          </a:bodyPr>
          <a:lstStyle/>
          <a:p>
            <a:pPr algn="ctr"/>
            <a:r>
              <a:rPr lang="en-US" sz="1400" dirty="0" smtClean="0">
                <a:latin typeface="Arial" panose="020B0604020202020204" pitchFamily="34" charset="0"/>
                <a:cs typeface="Arial" panose="020B0604020202020204" pitchFamily="34" charset="0"/>
              </a:rPr>
              <a:t>Institutional/</a:t>
            </a:r>
          </a:p>
          <a:p>
            <a:pPr algn="ctr"/>
            <a:r>
              <a:rPr lang="en-US" sz="1400" dirty="0" smtClean="0">
                <a:latin typeface="Arial" panose="020B0604020202020204" pitchFamily="34" charset="0"/>
                <a:cs typeface="Arial" panose="020B0604020202020204" pitchFamily="34" charset="0"/>
              </a:rPr>
              <a:t>Dept. mentor</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2860018" y="5563362"/>
            <a:ext cx="3657600" cy="646331"/>
          </a:xfrm>
          <a:prstGeom prst="rect">
            <a:avLst/>
          </a:prstGeom>
        </p:spPr>
        <p:txBody>
          <a:bodyPr wrap="square">
            <a:spAutoFit/>
          </a:bodyPr>
          <a:lstStyle/>
          <a:p>
            <a:pPr algn="ctr" fontAlgn="base">
              <a:spcBef>
                <a:spcPct val="0"/>
              </a:spcBef>
              <a:spcAft>
                <a:spcPct val="0"/>
              </a:spcAft>
              <a:defRPr/>
            </a:pPr>
            <a:r>
              <a:rPr lang="en-US" altLang="en-US" i="1" dirty="0" smtClean="0">
                <a:solidFill>
                  <a:prstClr val="black"/>
                </a:solidFill>
                <a:latin typeface="Arial" panose="020B0604020202020204" pitchFamily="34" charset="0"/>
                <a:cs typeface="Arial" panose="020B0604020202020204" pitchFamily="34" charset="0"/>
              </a:rPr>
              <a:t>individual faculty member or academic staff</a:t>
            </a:r>
            <a:endParaRPr lang="en-US" altLang="en-US" i="1"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a:off x="0" y="6457890"/>
            <a:ext cx="1514261" cy="400110"/>
          </a:xfrm>
          <a:prstGeom prst="rect">
            <a:avLst/>
          </a:prstGeom>
          <a:noFill/>
        </p:spPr>
        <p:txBody>
          <a:bodyPr wrap="none" rtlCol="0">
            <a:spAutoFit/>
          </a:bodyPr>
          <a:lstStyle/>
          <a:p>
            <a:r>
              <a:rPr lang="en-US" sz="2000" dirty="0" smtClean="0"/>
              <a:t>@</a:t>
            </a:r>
            <a:r>
              <a:rPr lang="en-US" sz="2000" dirty="0" err="1" smtClean="0"/>
              <a:t>BerondaM</a:t>
            </a:r>
            <a:endParaRPr lang="en-US" sz="2000" dirty="0"/>
          </a:p>
        </p:txBody>
      </p:sp>
    </p:spTree>
    <p:extLst>
      <p:ext uri="{BB962C8B-B14F-4D97-AF65-F5344CB8AC3E}">
        <p14:creationId xmlns:p14="http://schemas.microsoft.com/office/powerpoint/2010/main" val="3922079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991600" cy="1470025"/>
          </a:xfrm>
        </p:spPr>
        <p:txBody>
          <a:bodyPr/>
          <a:lstStyle/>
          <a:p>
            <a:r>
              <a:rPr lang="en-US" altLang="en-US" sz="3600" b="1" i="1" dirty="0">
                <a:solidFill>
                  <a:srgbClr val="0C533A"/>
                </a:solidFill>
              </a:rPr>
              <a:t>Defining Success: Expectations </a:t>
            </a:r>
            <a:r>
              <a:rPr lang="en-US" altLang="en-US" sz="2800" dirty="0" smtClean="0">
                <a:solidFill>
                  <a:srgbClr val="0C533A"/>
                </a:solidFill>
              </a:rPr>
              <a:t>(2 </a:t>
            </a:r>
            <a:r>
              <a:rPr lang="en-US" altLang="en-US" sz="2800" dirty="0">
                <a:solidFill>
                  <a:srgbClr val="0C533A"/>
                </a:solidFill>
              </a:rPr>
              <a:t>of 2)</a:t>
            </a:r>
            <a:r>
              <a:rPr lang="en-US" altLang="en-US" b="1" i="1" dirty="0">
                <a:solidFill>
                  <a:srgbClr val="0C533A"/>
                </a:solidFill>
                <a:latin typeface="Gotham Book"/>
                <a:cs typeface="Arial" charset="0"/>
              </a:rPr>
              <a:t/>
            </a:r>
            <a:br>
              <a:rPr lang="en-US" altLang="en-US" b="1" i="1" dirty="0">
                <a:solidFill>
                  <a:srgbClr val="0C533A"/>
                </a:solidFill>
                <a:latin typeface="Gotham Book"/>
                <a:cs typeface="Arial" charset="0"/>
              </a:rPr>
            </a:br>
            <a:endParaRPr lang="en-US" dirty="0"/>
          </a:p>
        </p:txBody>
      </p:sp>
      <p:sp>
        <p:nvSpPr>
          <p:cNvPr id="5" name="Rectangle 4"/>
          <p:cNvSpPr/>
          <p:nvPr/>
        </p:nvSpPr>
        <p:spPr>
          <a:xfrm>
            <a:off x="457200" y="1676400"/>
            <a:ext cx="8077200" cy="3600986"/>
          </a:xfrm>
          <a:prstGeom prst="rect">
            <a:avLst/>
          </a:prstGeom>
        </p:spPr>
        <p:txBody>
          <a:bodyPr wrap="square">
            <a:spAutoFit/>
          </a:bodyPr>
          <a:lstStyle/>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Input into a clear plan for your position/career</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Clear expectations</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Regular, </a:t>
            </a:r>
            <a:r>
              <a:rPr lang="en-US" sz="2400" b="1" i="1" dirty="0">
                <a:latin typeface="Arial" panose="020B0604020202020204" pitchFamily="34" charset="0"/>
                <a:cs typeface="Arial" panose="020B0604020202020204" pitchFamily="34" charset="0"/>
              </a:rPr>
              <a:t>confidential</a:t>
            </a:r>
            <a:r>
              <a:rPr lang="en-US" sz="2400" dirty="0">
                <a:latin typeface="Arial" panose="020B0604020202020204" pitchFamily="34" charset="0"/>
                <a:cs typeface="Arial" panose="020B0604020202020204" pitchFamily="34" charset="0"/>
              </a:rPr>
              <a:t> feedback and accessibility</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Professional development support</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Support in developing professional networks</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Personal interest in and support for your goals</a:t>
            </a:r>
          </a:p>
          <a:p>
            <a:pPr marL="342900" indent="-342900">
              <a:spcAft>
                <a:spcPts val="1200"/>
              </a:spcAft>
              <a:buFont typeface="Arial" pitchFamily="34" charset="0"/>
              <a:buChar char="•"/>
              <a:defRPr/>
            </a:pPr>
            <a:r>
              <a:rPr lang="en-US" sz="2400" dirty="0">
                <a:latin typeface="Arial" panose="020B0604020202020204" pitchFamily="34" charset="0"/>
                <a:cs typeface="Arial" panose="020B0604020202020204" pitchFamily="34" charset="0"/>
              </a:rPr>
              <a:t>Respect as a colleague</a:t>
            </a:r>
          </a:p>
        </p:txBody>
      </p:sp>
      <p:sp>
        <p:nvSpPr>
          <p:cNvPr id="4" name="Slide Number Placeholder 3"/>
          <p:cNvSpPr>
            <a:spLocks noGrp="1"/>
          </p:cNvSpPr>
          <p:nvPr>
            <p:ph type="sldNum" sz="quarter" idx="12"/>
          </p:nvPr>
        </p:nvSpPr>
        <p:spPr/>
        <p:txBody>
          <a:bodyPr/>
          <a:lstStyle/>
          <a:p>
            <a:fld id="{8053F754-FBED-4A54-BC69-CE8D1D6737B0}" type="slidenum">
              <a:rPr lang="en-US" smtClean="0"/>
              <a:t>21</a:t>
            </a:fld>
            <a:endParaRPr lang="en-US"/>
          </a:p>
        </p:txBody>
      </p:sp>
    </p:spTree>
    <p:extLst>
      <p:ext uri="{BB962C8B-B14F-4D97-AF65-F5344CB8AC3E}">
        <p14:creationId xmlns:p14="http://schemas.microsoft.com/office/powerpoint/2010/main" val="4057462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9448800" cy="838200"/>
          </a:xfrm>
        </p:spPr>
        <p:txBody>
          <a:bodyPr/>
          <a:lstStyle/>
          <a:p>
            <a:r>
              <a:rPr lang="en-US" altLang="en-US" sz="3600" b="1" i="1" dirty="0">
                <a:solidFill>
                  <a:srgbClr val="0C533A"/>
                </a:solidFill>
              </a:rPr>
              <a:t>Defining Success: Your Contributions</a:t>
            </a:r>
            <a:r>
              <a:rPr lang="en-US" altLang="en-US" b="1" i="1" dirty="0">
                <a:solidFill>
                  <a:srgbClr val="0C533A"/>
                </a:solidFill>
              </a:rPr>
              <a:t/>
            </a:r>
            <a:br>
              <a:rPr lang="en-US" altLang="en-US" b="1" i="1" dirty="0">
                <a:solidFill>
                  <a:srgbClr val="0C533A"/>
                </a:solidFill>
              </a:rPr>
            </a:br>
            <a:endParaRPr lang="en-US" dirty="0"/>
          </a:p>
        </p:txBody>
      </p:sp>
      <p:sp>
        <p:nvSpPr>
          <p:cNvPr id="3" name="Subtitle 2"/>
          <p:cNvSpPr>
            <a:spLocks noGrp="1"/>
          </p:cNvSpPr>
          <p:nvPr>
            <p:ph type="subTitle" idx="1"/>
          </p:nvPr>
        </p:nvSpPr>
        <p:spPr>
          <a:xfrm>
            <a:off x="533400" y="1676400"/>
            <a:ext cx="8153400" cy="1752600"/>
          </a:xfrm>
        </p:spPr>
        <p:txBody>
          <a:bodyPr/>
          <a:lstStyle/>
          <a:p>
            <a:pPr marL="342900" indent="-342900" algn="l">
              <a:spcAft>
                <a:spcPts val="1200"/>
              </a:spcAft>
              <a:buFont typeface="Arial" pitchFamily="34" charset="0"/>
              <a:buChar char="•"/>
              <a:defRPr/>
            </a:pPr>
            <a:r>
              <a:rPr lang="en-US" sz="2400" dirty="0">
                <a:solidFill>
                  <a:schemeClr val="tx1"/>
                </a:solidFill>
              </a:rPr>
              <a:t>Clear expectations about what </a:t>
            </a:r>
            <a:r>
              <a:rPr lang="en-US" sz="2400" b="1" dirty="0">
                <a:solidFill>
                  <a:schemeClr val="tx1"/>
                </a:solidFill>
              </a:rPr>
              <a:t>you</a:t>
            </a:r>
            <a:r>
              <a:rPr lang="en-US" sz="2400" dirty="0">
                <a:solidFill>
                  <a:schemeClr val="tx1"/>
                </a:solidFill>
              </a:rPr>
              <a:t> desire/expect, including defined goals</a:t>
            </a:r>
          </a:p>
          <a:p>
            <a:pPr marL="342900" indent="-342900" algn="l">
              <a:spcAft>
                <a:spcPts val="1200"/>
              </a:spcAft>
              <a:buFont typeface="Arial" pitchFamily="34" charset="0"/>
              <a:buChar char="•"/>
              <a:defRPr/>
            </a:pPr>
            <a:r>
              <a:rPr lang="en-US" sz="2400" dirty="0">
                <a:solidFill>
                  <a:schemeClr val="tx1"/>
                </a:solidFill>
              </a:rPr>
              <a:t>Demonstrated dedication</a:t>
            </a:r>
          </a:p>
          <a:p>
            <a:pPr marL="342900" indent="-342900" algn="l">
              <a:spcAft>
                <a:spcPts val="1200"/>
              </a:spcAft>
              <a:buFont typeface="Arial" pitchFamily="34" charset="0"/>
              <a:buChar char="•"/>
              <a:defRPr/>
            </a:pPr>
            <a:r>
              <a:rPr lang="en-US" sz="2400" dirty="0">
                <a:solidFill>
                  <a:schemeClr val="tx1"/>
                </a:solidFill>
              </a:rPr>
              <a:t>Honest and open communication</a:t>
            </a:r>
          </a:p>
          <a:p>
            <a:pPr marL="342900" indent="-342900" algn="l">
              <a:spcAft>
                <a:spcPts val="1200"/>
              </a:spcAft>
              <a:buFont typeface="Arial" pitchFamily="34" charset="0"/>
              <a:buChar char="•"/>
              <a:defRPr/>
            </a:pPr>
            <a:r>
              <a:rPr lang="en-US" sz="2400" dirty="0">
                <a:solidFill>
                  <a:schemeClr val="tx1"/>
                </a:solidFill>
              </a:rPr>
              <a:t>Self-awareness about strengths and weakness and ability to receive constructive criticism</a:t>
            </a:r>
          </a:p>
          <a:p>
            <a:pPr algn="l"/>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8053F754-FBED-4A54-BC69-CE8D1D6737B0}" type="slidenum">
              <a:rPr lang="en-US" smtClean="0"/>
              <a:t>22</a:t>
            </a:fld>
            <a:endParaRPr lang="en-US"/>
          </a:p>
        </p:txBody>
      </p:sp>
    </p:spTree>
    <p:extLst>
      <p:ext uri="{BB962C8B-B14F-4D97-AF65-F5344CB8AC3E}">
        <p14:creationId xmlns:p14="http://schemas.microsoft.com/office/powerpoint/2010/main" val="44847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altLang="en-US" sz="3600" b="1" i="1" dirty="0">
                <a:solidFill>
                  <a:srgbClr val="0C533A"/>
                </a:solidFill>
              </a:rPr>
              <a:t>Enabling Success: The Role of Mentoring</a:t>
            </a:r>
            <a:r>
              <a:rPr lang="en-US" altLang="en-US" b="1" i="1" dirty="0">
                <a:solidFill>
                  <a:srgbClr val="0C533A"/>
                </a:solidFill>
              </a:rPr>
              <a:t/>
            </a:r>
            <a:br>
              <a:rPr lang="en-US" altLang="en-US" b="1" i="1" dirty="0">
                <a:solidFill>
                  <a:srgbClr val="0C533A"/>
                </a:solidFill>
              </a:rPr>
            </a:br>
            <a:endParaRPr lang="en-US" dirty="0"/>
          </a:p>
        </p:txBody>
      </p:sp>
      <p:sp>
        <p:nvSpPr>
          <p:cNvPr id="4" name="Slide Number Placeholder 3"/>
          <p:cNvSpPr>
            <a:spLocks noGrp="1"/>
          </p:cNvSpPr>
          <p:nvPr>
            <p:ph type="sldNum" sz="quarter" idx="12"/>
          </p:nvPr>
        </p:nvSpPr>
        <p:spPr/>
        <p:txBody>
          <a:bodyPr/>
          <a:lstStyle/>
          <a:p>
            <a:fld id="{8053F754-FBED-4A54-BC69-CE8D1D6737B0}" type="slidenum">
              <a:rPr lang="en-US" smtClean="0"/>
              <a:t>23</a:t>
            </a:fld>
            <a:endParaRPr lang="en-US"/>
          </a:p>
        </p:txBody>
      </p:sp>
    </p:spTree>
    <p:extLst>
      <p:ext uri="{BB962C8B-B14F-4D97-AF65-F5344CB8AC3E}">
        <p14:creationId xmlns:p14="http://schemas.microsoft.com/office/powerpoint/2010/main" val="2381804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72171" y="1219200"/>
            <a:ext cx="8229600" cy="98751"/>
          </a:xfrm>
        </p:spPr>
        <p:txBody>
          <a:bodyPr>
            <a:noAutofit/>
          </a:bodyPr>
          <a:lstStyle/>
          <a:p>
            <a:r>
              <a:rPr lang="en-US" altLang="en-US" b="1" i="1" dirty="0">
                <a:solidFill>
                  <a:srgbClr val="0C533A"/>
                </a:solidFill>
              </a:rPr>
              <a:t>Expanded Perspective of Success</a:t>
            </a:r>
            <a:r>
              <a:rPr lang="en-US" altLang="en-US" b="1" i="1" dirty="0">
                <a:solidFill>
                  <a:srgbClr val="0C533A"/>
                </a:solidFill>
                <a:latin typeface="Gotham Book"/>
                <a:cs typeface="Arial" charset="0"/>
              </a:rPr>
              <a:t/>
            </a:r>
            <a:br>
              <a:rPr lang="en-US" altLang="en-US" b="1" i="1" dirty="0">
                <a:solidFill>
                  <a:srgbClr val="0C533A"/>
                </a:solidFill>
                <a:latin typeface="Gotham Book"/>
                <a:cs typeface="Arial" charset="0"/>
              </a:rPr>
            </a:br>
            <a:endParaRPr lang="en-US" dirty="0"/>
          </a:p>
        </p:txBody>
      </p:sp>
      <p:sp>
        <p:nvSpPr>
          <p:cNvPr id="3" name="Rectangle 2"/>
          <p:cNvSpPr/>
          <p:nvPr/>
        </p:nvSpPr>
        <p:spPr>
          <a:xfrm>
            <a:off x="349427" y="1524000"/>
            <a:ext cx="3621504" cy="369332"/>
          </a:xfrm>
          <a:prstGeom prst="rect">
            <a:avLst/>
          </a:prstGeom>
        </p:spPr>
        <p:txBody>
          <a:bodyPr wrap="none">
            <a:spAutoFit/>
          </a:bodyPr>
          <a:lstStyle/>
          <a:p>
            <a:r>
              <a:rPr lang="en-US" altLang="en-US" i="1" dirty="0" smtClean="0">
                <a:latin typeface="Arial" panose="020B0604020202020204" pitchFamily="34" charset="0"/>
                <a:cs typeface="Arial" panose="020B0604020202020204" pitchFamily="34" charset="0"/>
              </a:rPr>
              <a:t>institutional-centered </a:t>
            </a:r>
            <a:r>
              <a:rPr lang="en-US" altLang="en-US" i="1" dirty="0">
                <a:latin typeface="Arial" panose="020B0604020202020204" pitchFamily="34" charset="0"/>
                <a:cs typeface="Arial" panose="020B0604020202020204" pitchFamily="34" charset="0"/>
              </a:rPr>
              <a:t>perspective</a:t>
            </a:r>
            <a:r>
              <a:rPr lang="en-US" alt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2136665" y="2424963"/>
            <a:ext cx="2134574" cy="2031325"/>
          </a:xfrm>
          <a:prstGeom prst="rect">
            <a:avLst/>
          </a:prstGeom>
        </p:spPr>
        <p:txBody>
          <a:bodyPr wrap="square">
            <a:spAutoFit/>
          </a:bodyPr>
          <a:lstStyle/>
          <a:p>
            <a:pPr algn="ctr" fontAlgn="base">
              <a:spcBef>
                <a:spcPct val="0"/>
              </a:spcBef>
              <a:spcAft>
                <a:spcPct val="0"/>
              </a:spcAft>
              <a:defRPr/>
            </a:pPr>
            <a:r>
              <a:rPr lang="en-US" altLang="en-US" i="1" dirty="0">
                <a:solidFill>
                  <a:prstClr val="black"/>
                </a:solidFill>
                <a:latin typeface="Arial" panose="020B0604020202020204" pitchFamily="34" charset="0"/>
                <a:cs typeface="Arial" panose="020B0604020202020204" pitchFamily="34" charset="0"/>
              </a:rPr>
              <a:t>institutionally-defined </a:t>
            </a:r>
            <a:r>
              <a:rPr lang="en-US" altLang="en-US" i="1" dirty="0" smtClean="0">
                <a:solidFill>
                  <a:prstClr val="black"/>
                </a:solidFill>
                <a:latin typeface="Arial" panose="020B0604020202020204" pitchFamily="34" charset="0"/>
                <a:cs typeface="Arial" panose="020B0604020202020204" pitchFamily="34" charset="0"/>
              </a:rPr>
              <a:t>goals or </a:t>
            </a:r>
            <a:r>
              <a:rPr lang="en-US" altLang="en-US" i="1" dirty="0">
                <a:solidFill>
                  <a:prstClr val="black"/>
                </a:solidFill>
                <a:latin typeface="Arial" panose="020B0604020202020204" pitchFamily="34" charset="0"/>
                <a:cs typeface="Arial" panose="020B0604020202020204" pitchFamily="34" charset="0"/>
              </a:rPr>
              <a:t>recognized milestones </a:t>
            </a:r>
            <a:endParaRPr lang="en-US" altLang="en-US" i="1" dirty="0" smtClean="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US" altLang="en-US" i="1" dirty="0" smtClean="0">
                <a:solidFill>
                  <a:prstClr val="black"/>
                </a:solidFill>
                <a:latin typeface="Arial" panose="020B0604020202020204" pitchFamily="34" charset="0"/>
                <a:cs typeface="Arial" panose="020B0604020202020204" pitchFamily="34" charset="0"/>
              </a:rPr>
              <a:t>(e.g. contract renewal, promotion, etc.)</a:t>
            </a:r>
            <a:endParaRPr lang="en-US" altLang="en-US" i="1" dirty="0">
              <a:solidFill>
                <a:prstClr val="black"/>
              </a:solidFill>
              <a:latin typeface="Arial" panose="020B0604020202020204" pitchFamily="34" charset="0"/>
              <a:cs typeface="Arial" panose="020B0604020202020204" pitchFamily="34" charset="0"/>
            </a:endParaRPr>
          </a:p>
        </p:txBody>
      </p:sp>
      <p:sp>
        <p:nvSpPr>
          <p:cNvPr id="5" name="Striped Right Arrow 4" descr="Arrow pointing down from &quot;institutionally-defined goals or recognized milestones&quot; to &quot;individual faculty member or academic staff&quot;. Arrow contains the words &quot;Institutional/Dept. Mentor&quot; to describe role of mentor in conveying goals in one-way flow from institution to mentor"/>
          <p:cNvSpPr/>
          <p:nvPr/>
        </p:nvSpPr>
        <p:spPr>
          <a:xfrm rot="5400000">
            <a:off x="11286" y="2906328"/>
            <a:ext cx="3352800" cy="2001252"/>
          </a:xfrm>
          <a:prstGeom prst="stripedRightArrow">
            <a:avLst>
              <a:gd name="adj1" fmla="val 51924"/>
              <a:gd name="adj2" fmla="val 50000"/>
            </a:avLst>
          </a:prstGeom>
          <a:solidFill>
            <a:srgbClr val="0C53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92386" y="3295168"/>
            <a:ext cx="990600" cy="375487"/>
          </a:xfrm>
          <a:prstGeom prst="rect">
            <a:avLst/>
          </a:prstGeom>
          <a:solidFill>
            <a:schemeClr val="bg1"/>
          </a:solidFill>
        </p:spPr>
        <p:txBody>
          <a:bodyPr wrap="square" lIns="18288" tIns="18288" rIns="18288" bIns="18288" rtlCol="0">
            <a:spAutoFit/>
          </a:bodyPr>
          <a:lstStyle/>
          <a:p>
            <a:pPr algn="ctr"/>
            <a:r>
              <a:rPr lang="en-US" sz="1100" dirty="0" smtClean="0">
                <a:latin typeface="Arial" panose="020B0604020202020204" pitchFamily="34" charset="0"/>
                <a:cs typeface="Arial" panose="020B0604020202020204" pitchFamily="34" charset="0"/>
              </a:rPr>
              <a:t>Institutional/</a:t>
            </a:r>
          </a:p>
          <a:p>
            <a:pPr algn="ctr"/>
            <a:r>
              <a:rPr lang="en-US" sz="1100" dirty="0" smtClean="0">
                <a:latin typeface="Arial" panose="020B0604020202020204" pitchFamily="34" charset="0"/>
                <a:cs typeface="Arial" panose="020B0604020202020204" pitchFamily="34" charset="0"/>
              </a:rPr>
              <a:t>Dept. mentor</a:t>
            </a:r>
            <a:endParaRPr lang="en-US" sz="1100" dirty="0">
              <a:latin typeface="Arial" panose="020B0604020202020204" pitchFamily="34" charset="0"/>
              <a:cs typeface="Arial" panose="020B0604020202020204" pitchFamily="34" charset="0"/>
            </a:endParaRPr>
          </a:p>
        </p:txBody>
      </p:sp>
      <p:sp>
        <p:nvSpPr>
          <p:cNvPr id="10" name="Rectangle 9"/>
          <p:cNvSpPr/>
          <p:nvPr/>
        </p:nvSpPr>
        <p:spPr>
          <a:xfrm>
            <a:off x="76200" y="5597947"/>
            <a:ext cx="3646314" cy="646331"/>
          </a:xfrm>
          <a:prstGeom prst="rect">
            <a:avLst/>
          </a:prstGeom>
        </p:spPr>
        <p:txBody>
          <a:bodyPr wrap="square">
            <a:spAutoFit/>
          </a:bodyPr>
          <a:lstStyle/>
          <a:p>
            <a:pPr algn="ctr" fontAlgn="base">
              <a:spcBef>
                <a:spcPct val="0"/>
              </a:spcBef>
              <a:spcAft>
                <a:spcPct val="0"/>
              </a:spcAft>
              <a:defRPr/>
            </a:pPr>
            <a:r>
              <a:rPr lang="en-US" altLang="en-US" i="1" dirty="0" smtClean="0">
                <a:solidFill>
                  <a:prstClr val="black"/>
                </a:solidFill>
                <a:latin typeface="Arial" panose="020B0604020202020204" pitchFamily="34" charset="0"/>
                <a:cs typeface="Arial" panose="020B0604020202020204" pitchFamily="34" charset="0"/>
              </a:rPr>
              <a:t>individual faculty member or academic staff</a:t>
            </a:r>
            <a:endParaRPr lang="en-US" altLang="en-US" i="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24400" y="5856137"/>
            <a:ext cx="3595856" cy="369332"/>
          </a:xfrm>
          <a:prstGeom prst="rect">
            <a:avLst/>
          </a:prstGeom>
        </p:spPr>
        <p:txBody>
          <a:bodyPr wrap="none">
            <a:spAutoFit/>
          </a:bodyPr>
          <a:lstStyle/>
          <a:p>
            <a:r>
              <a:rPr lang="en-US" altLang="en-US" i="1" dirty="0" smtClean="0">
                <a:latin typeface="Arial" panose="020B0604020202020204" pitchFamily="34" charset="0"/>
                <a:cs typeface="Arial" panose="020B0604020202020204" pitchFamily="34" charset="0"/>
              </a:rPr>
              <a:t>individually-centered perspective</a:t>
            </a:r>
            <a:r>
              <a:rPr lang="en-US" alt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884861" y="3205419"/>
            <a:ext cx="2030539" cy="1754326"/>
          </a:xfrm>
          <a:prstGeom prst="rect">
            <a:avLst/>
          </a:prstGeom>
        </p:spPr>
        <p:txBody>
          <a:bodyPr wrap="square">
            <a:spAutoFit/>
          </a:bodyPr>
          <a:lstStyle/>
          <a:p>
            <a:pPr algn="ctr" fontAlgn="base">
              <a:spcBef>
                <a:spcPct val="0"/>
              </a:spcBef>
              <a:spcAft>
                <a:spcPct val="0"/>
              </a:spcAft>
              <a:defRPr/>
            </a:pPr>
            <a:r>
              <a:rPr lang="en-US" altLang="en-US" i="1" dirty="0">
                <a:solidFill>
                  <a:prstClr val="black"/>
                </a:solidFill>
                <a:latin typeface="Arial" panose="020B0604020202020204" pitchFamily="34" charset="0"/>
                <a:cs typeface="Arial" panose="020B0604020202020204" pitchFamily="34" charset="0"/>
              </a:rPr>
              <a:t>personalized career </a:t>
            </a:r>
            <a:r>
              <a:rPr lang="en-US" altLang="en-US" i="1" dirty="0" smtClean="0">
                <a:solidFill>
                  <a:prstClr val="black"/>
                </a:solidFill>
                <a:latin typeface="Arial" panose="020B0604020202020204" pitchFamily="34" charset="0"/>
                <a:cs typeface="Arial" panose="020B0604020202020204" pitchFamily="34" charset="0"/>
              </a:rPr>
              <a:t>vision supported in </a:t>
            </a:r>
            <a:r>
              <a:rPr lang="en-US" altLang="en-US" i="1" dirty="0">
                <a:solidFill>
                  <a:prstClr val="black"/>
                </a:solidFill>
                <a:latin typeface="Arial" panose="020B0604020202020204" pitchFamily="34" charset="0"/>
                <a:cs typeface="Arial" panose="020B0604020202020204" pitchFamily="34" charset="0"/>
              </a:rPr>
              <a:t>the context of a particular institution</a:t>
            </a:r>
          </a:p>
        </p:txBody>
      </p:sp>
      <p:sp>
        <p:nvSpPr>
          <p:cNvPr id="7" name="Striped Right Arrow 6" descr="Arrow pointing up from &quot;personalized career vision supported in the context (italicized) of a particular institution&quot;  to &quot;career success trajectory&quot;. Arrow contains the words &quot;mentors&quot; moving up to &quot;promotion/reappointment&quot; with another arrow pointing up. Near the word mentors is another side arrow pointing in from &quot;institutional/dept. mentor&quot; to depict that the institutional/dept. mentor is one of multiple mentors supporting advancement from personalized career vision towards success, including insitutional measures such as promotion."/>
          <p:cNvSpPr/>
          <p:nvPr/>
        </p:nvSpPr>
        <p:spPr>
          <a:xfrm rot="16200000" flipV="1">
            <a:off x="4550152" y="2860626"/>
            <a:ext cx="3810000" cy="2001252"/>
          </a:xfrm>
          <a:prstGeom prst="stripedRightArrow">
            <a:avLst/>
          </a:prstGeom>
          <a:solidFill>
            <a:srgbClr val="0C53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74432" y="4423833"/>
            <a:ext cx="1602635" cy="467820"/>
          </a:xfrm>
          <a:prstGeom prst="rect">
            <a:avLst/>
          </a:prstGeom>
          <a:noFill/>
        </p:spPr>
        <p:txBody>
          <a:bodyPr wrap="square" lIns="18288" tIns="18288" rIns="18288" bIns="18288" rtlCol="0">
            <a:spAutoFit/>
          </a:bodyPr>
          <a:lstStyle/>
          <a:p>
            <a:pPr algn="ctr"/>
            <a:r>
              <a:rPr lang="en-US" sz="1400" dirty="0" smtClean="0">
                <a:latin typeface="Arial" panose="020B0604020202020204" pitchFamily="34" charset="0"/>
                <a:cs typeface="Arial" panose="020B0604020202020204" pitchFamily="34" charset="0"/>
              </a:rPr>
              <a:t>Institutional/</a:t>
            </a:r>
          </a:p>
          <a:p>
            <a:pPr algn="ctr"/>
            <a:r>
              <a:rPr lang="en-US" sz="1400" dirty="0" smtClean="0">
                <a:latin typeface="Arial" panose="020B0604020202020204" pitchFamily="34" charset="0"/>
                <a:cs typeface="Arial" panose="020B0604020202020204" pitchFamily="34" charset="0"/>
              </a:rPr>
              <a:t>Dept. mentor</a:t>
            </a:r>
            <a:endParaRPr lang="en-US" sz="1400" dirty="0">
              <a:latin typeface="Arial" panose="020B0604020202020204" pitchFamily="34" charset="0"/>
              <a:cs typeface="Arial" panose="020B0604020202020204" pitchFamily="34" charset="0"/>
            </a:endParaRPr>
          </a:p>
        </p:txBody>
      </p:sp>
      <p:cxnSp>
        <p:nvCxnSpPr>
          <p:cNvPr id="14" name="Straight Arrow Connector 13" descr="Arrow pointing from &quot;Institutional/Department Mentor&quot; to &quot;Mentors&quot; in the larger arrow. "/>
          <p:cNvCxnSpPr/>
          <p:nvPr/>
        </p:nvCxnSpPr>
        <p:spPr>
          <a:xfrm flipV="1">
            <a:off x="5581874" y="4344718"/>
            <a:ext cx="266699" cy="2231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59852" y="4134321"/>
            <a:ext cx="990600" cy="252377"/>
          </a:xfrm>
          <a:prstGeom prst="rect">
            <a:avLst/>
          </a:prstGeom>
          <a:solidFill>
            <a:schemeClr val="bg1"/>
          </a:solidFill>
        </p:spPr>
        <p:txBody>
          <a:bodyPr wrap="square" lIns="18288" tIns="18288" rIns="18288" bIns="18288" rtlCol="0">
            <a:spAutoFit/>
          </a:bodyPr>
          <a:lstStyle/>
          <a:p>
            <a:pPr algn="ctr"/>
            <a:r>
              <a:rPr lang="en-US" sz="1400" dirty="0" smtClean="0">
                <a:latin typeface="Arial" panose="020B0604020202020204" pitchFamily="34" charset="0"/>
                <a:cs typeface="Arial" panose="020B0604020202020204" pitchFamily="34" charset="0"/>
              </a:rPr>
              <a:t>Mentors</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5959852" y="3370130"/>
            <a:ext cx="990600" cy="344710"/>
          </a:xfrm>
          <a:prstGeom prst="rect">
            <a:avLst/>
          </a:prstGeom>
          <a:solidFill>
            <a:schemeClr val="bg1"/>
          </a:solidFill>
        </p:spPr>
        <p:txBody>
          <a:bodyPr wrap="square" lIns="18288" tIns="18288" rIns="18288" bIns="18288" rtlCol="0">
            <a:spAutoFit/>
          </a:bodyPr>
          <a:lstStyle/>
          <a:p>
            <a:pPr algn="ctr"/>
            <a:r>
              <a:rPr lang="en-US" sz="1000" dirty="0" smtClean="0">
                <a:latin typeface="Arial" panose="020B0604020202020204" pitchFamily="34" charset="0"/>
                <a:cs typeface="Arial" panose="020B0604020202020204" pitchFamily="34" charset="0"/>
              </a:rPr>
              <a:t>Promotion/</a:t>
            </a:r>
          </a:p>
          <a:p>
            <a:pPr algn="ctr"/>
            <a:r>
              <a:rPr lang="en-US" sz="1000" dirty="0">
                <a:latin typeface="Arial" panose="020B0604020202020204" pitchFamily="34" charset="0"/>
                <a:cs typeface="Arial" panose="020B0604020202020204" pitchFamily="34" charset="0"/>
              </a:rPr>
              <a:t>reappointment</a:t>
            </a:r>
          </a:p>
        </p:txBody>
      </p:sp>
      <p:cxnSp>
        <p:nvCxnSpPr>
          <p:cNvPr id="17" name="Straight Arrow Connector 16" descr="Small arrow pointing up inside of the larger arrow. "/>
          <p:cNvCxnSpPr/>
          <p:nvPr/>
        </p:nvCxnSpPr>
        <p:spPr>
          <a:xfrm flipH="1" flipV="1">
            <a:off x="6455150" y="2663350"/>
            <a:ext cx="2" cy="457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80414" y="1571240"/>
            <a:ext cx="2749471" cy="369332"/>
          </a:xfrm>
          <a:prstGeom prst="rect">
            <a:avLst/>
          </a:prstGeom>
        </p:spPr>
        <p:txBody>
          <a:bodyPr wrap="none">
            <a:spAutoFit/>
          </a:bodyPr>
          <a:lstStyle/>
          <a:p>
            <a:pPr algn="ctr" fontAlgn="base">
              <a:spcBef>
                <a:spcPct val="0"/>
              </a:spcBef>
              <a:spcAft>
                <a:spcPct val="0"/>
              </a:spcAft>
              <a:defRPr/>
            </a:pPr>
            <a:r>
              <a:rPr lang="en-US" altLang="en-US" i="1" dirty="0">
                <a:solidFill>
                  <a:prstClr val="black"/>
                </a:solidFill>
                <a:latin typeface="Arial" panose="020B0604020202020204" pitchFamily="34" charset="0"/>
                <a:cs typeface="Arial" panose="020B0604020202020204" pitchFamily="34" charset="0"/>
              </a:rPr>
              <a:t>career success trajectory</a:t>
            </a:r>
          </a:p>
        </p:txBody>
      </p:sp>
      <p:sp>
        <p:nvSpPr>
          <p:cNvPr id="20" name="TextBox 19"/>
          <p:cNvSpPr txBox="1"/>
          <p:nvPr/>
        </p:nvSpPr>
        <p:spPr>
          <a:xfrm>
            <a:off x="48885" y="6350714"/>
            <a:ext cx="1627369"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BerondaM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4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38" y="1033760"/>
            <a:ext cx="8229600" cy="480233"/>
          </a:xfrm>
        </p:spPr>
        <p:txBody>
          <a:bodyPr>
            <a:noAutofit/>
          </a:bodyPr>
          <a:lstStyle/>
          <a:p>
            <a:r>
              <a:rPr lang="en-US" altLang="en-US" b="1" i="1" dirty="0">
                <a:solidFill>
                  <a:srgbClr val="0C533A"/>
                </a:solidFill>
              </a:rPr>
              <a:t>Mentoring for Personal Career Goals</a:t>
            </a:r>
            <a:r>
              <a:rPr lang="en-US" altLang="en-US" b="1" i="1" dirty="0">
                <a:solidFill>
                  <a:srgbClr val="0C533A"/>
                </a:solidFill>
                <a:latin typeface="Gotham Book"/>
                <a:cs typeface="Arial" charset="0"/>
              </a:rPr>
              <a:t/>
            </a:r>
            <a:br>
              <a:rPr lang="en-US" altLang="en-US" b="1" i="1" dirty="0">
                <a:solidFill>
                  <a:srgbClr val="0C533A"/>
                </a:solidFill>
                <a:latin typeface="Gotham Book"/>
                <a:cs typeface="Arial" charset="0"/>
              </a:rPr>
            </a:br>
            <a:endParaRPr lang="en-US" dirty="0"/>
          </a:p>
        </p:txBody>
      </p:sp>
      <p:sp>
        <p:nvSpPr>
          <p:cNvPr id="8194" name="Rectangle 1"/>
          <p:cNvSpPr>
            <a:spLocks noChangeArrowheads="1"/>
          </p:cNvSpPr>
          <p:nvPr/>
        </p:nvSpPr>
        <p:spPr bwMode="auto">
          <a:xfrm>
            <a:off x="380999" y="1447800"/>
            <a:ext cx="816292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6BB1C9"/>
              </a:buClr>
              <a:buFont typeface="Arial" charset="0"/>
              <a:buChar char="•"/>
              <a:defRPr>
                <a:solidFill>
                  <a:schemeClr val="tx2"/>
                </a:solidFill>
                <a:latin typeface="Century Gothic" pitchFamily="34" charset="0"/>
              </a:defRPr>
            </a:lvl3pPr>
            <a:lvl4pPr marL="1600200" indent="-228600" eaLnBrk="0" hangingPunct="0">
              <a:spcBef>
                <a:spcPct val="20000"/>
              </a:spcBef>
              <a:buClr>
                <a:srgbClr val="6585CF"/>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7E6BC9"/>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9pPr>
          </a:lstStyle>
          <a:p>
            <a:pPr eaLnBrk="1" fontAlgn="base" hangingPunct="1">
              <a:spcBef>
                <a:spcPct val="0"/>
              </a:spcBef>
              <a:spcAft>
                <a:spcPts val="1200"/>
              </a:spcAft>
              <a:buClrTx/>
              <a:buFontTx/>
              <a:buNone/>
              <a:defRPr/>
            </a:pPr>
            <a:r>
              <a:rPr lang="en-US" altLang="en-US" dirty="0" smtClean="0">
                <a:solidFill>
                  <a:prstClr val="black"/>
                </a:solidFill>
                <a:latin typeface="Arial" panose="020B0604020202020204" pitchFamily="34" charset="0"/>
                <a:cs typeface="Arial" panose="020B0604020202020204" pitchFamily="34" charset="0"/>
              </a:rPr>
              <a:t>Mentoring can often be provided in ‘top-down’ mode that supports individuals in pursuit of institutionally-defined goals or recognized milestones related to contextual success</a:t>
            </a:r>
          </a:p>
          <a:p>
            <a:pPr marL="342900" indent="-342900" eaLnBrk="1" fontAlgn="base" hangingPunct="1">
              <a:spcBef>
                <a:spcPct val="0"/>
              </a:spcBef>
              <a:spcAft>
                <a:spcPts val="1200"/>
              </a:spcAft>
              <a:buClrTx/>
              <a:buFontTx/>
              <a:buChar char="-"/>
              <a:defRPr/>
            </a:pPr>
            <a:r>
              <a:rPr lang="en-US" altLang="en-US" dirty="0" smtClean="0">
                <a:solidFill>
                  <a:prstClr val="black"/>
                </a:solidFill>
                <a:latin typeface="Arial" panose="020B0604020202020204" pitchFamily="34" charset="0"/>
                <a:cs typeface="Arial" panose="020B0604020202020204" pitchFamily="34" charset="0"/>
              </a:rPr>
              <a:t>Shifting the focus of mentoring to an </a:t>
            </a:r>
            <a:r>
              <a:rPr lang="en-US" altLang="en-US" i="1" dirty="0" smtClean="0">
                <a:solidFill>
                  <a:srgbClr val="D60000"/>
                </a:solidFill>
                <a:latin typeface="Arial" panose="020B0604020202020204" pitchFamily="34" charset="0"/>
                <a:cs typeface="Arial" panose="020B0604020202020204" pitchFamily="34" charset="0"/>
              </a:rPr>
              <a:t>individually-center perspective</a:t>
            </a:r>
            <a:r>
              <a:rPr lang="en-US" altLang="en-US" dirty="0" smtClean="0">
                <a:solidFill>
                  <a:prstClr val="black"/>
                </a:solidFill>
                <a:latin typeface="Arial" panose="020B0604020202020204" pitchFamily="34" charset="0"/>
                <a:cs typeface="Arial" panose="020B0604020202020204" pitchFamily="34" charset="0"/>
              </a:rPr>
              <a:t> allows the individual’s personalized career vision to drive mentoring, in the context of a particular institution</a:t>
            </a:r>
            <a:endParaRPr lang="en-US" altLang="en-US" dirty="0">
              <a:solidFill>
                <a:prstClr val="black"/>
              </a:solidFill>
              <a:latin typeface="Arial" panose="020B0604020202020204" pitchFamily="34" charset="0"/>
              <a:cs typeface="Arial" panose="020B0604020202020204" pitchFamily="34" charset="0"/>
            </a:endParaRPr>
          </a:p>
          <a:p>
            <a:pPr marL="342900" indent="-342900" eaLnBrk="1" fontAlgn="base" hangingPunct="1">
              <a:spcBef>
                <a:spcPct val="0"/>
              </a:spcBef>
              <a:spcAft>
                <a:spcPts val="1200"/>
              </a:spcAft>
              <a:buClrTx/>
              <a:buFontTx/>
              <a:buChar char="-"/>
              <a:defRPr/>
            </a:pPr>
            <a:r>
              <a:rPr lang="en-US" altLang="en-US" dirty="0" smtClean="0">
                <a:solidFill>
                  <a:prstClr val="black"/>
                </a:solidFill>
                <a:latin typeface="Arial" panose="020B0604020202020204" pitchFamily="34" charset="0"/>
                <a:cs typeface="Arial" panose="020B0604020202020204" pitchFamily="34" charset="0"/>
              </a:rPr>
              <a:t>Focus is then on personalized vision of career success that can be supported in and contribute to an institutional context</a:t>
            </a:r>
          </a:p>
        </p:txBody>
      </p:sp>
      <p:sp>
        <p:nvSpPr>
          <p:cNvPr id="20484" name="Rectangle 1"/>
          <p:cNvSpPr>
            <a:spLocks noChangeArrowheads="1"/>
          </p:cNvSpPr>
          <p:nvPr/>
        </p:nvSpPr>
        <p:spPr bwMode="auto">
          <a:xfrm>
            <a:off x="352424" y="6324600"/>
            <a:ext cx="8397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D89A4"/>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74856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9E9273"/>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itchFamily="18" charset="0"/>
              </a:defRPr>
            </a:lvl9pPr>
          </a:lstStyle>
          <a:p>
            <a:pPr lvl="1" algn="r" eaLnBrk="1" hangingPunct="1">
              <a:buNone/>
            </a:pPr>
            <a:r>
              <a:rPr lang="en-US" altLang="en-US" sz="1400" dirty="0">
                <a:solidFill>
                  <a:srgbClr val="000000"/>
                </a:solidFill>
                <a:latin typeface="Arial" panose="020B0604020202020204" pitchFamily="34" charset="0"/>
                <a:cs typeface="Arial" panose="020B0604020202020204" pitchFamily="34" charset="0"/>
              </a:rPr>
              <a:t>Montgomery, 2017, SAGE Open, http://journals.sagepub.com/doi/full/10.1177/2158244017710288</a:t>
            </a:r>
          </a:p>
        </p:txBody>
      </p:sp>
    </p:spTree>
    <p:extLst>
      <p:ext uri="{BB962C8B-B14F-4D97-AF65-F5344CB8AC3E}">
        <p14:creationId xmlns:p14="http://schemas.microsoft.com/office/powerpoint/2010/main" val="3865629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b="1" i="1" dirty="0">
                <a:solidFill>
                  <a:srgbClr val="0C533A"/>
                </a:solidFill>
              </a:rPr>
              <a:t>Mentor vs. </a:t>
            </a:r>
            <a:r>
              <a:rPr lang="en-US" altLang="en-US" sz="4000" b="1" i="1" dirty="0">
                <a:solidFill>
                  <a:srgbClr val="0C533A"/>
                </a:solidFill>
              </a:rPr>
              <a:t>mentors</a:t>
            </a:r>
            <a:r>
              <a:rPr lang="en-US" altLang="en-US" b="1" i="1" dirty="0">
                <a:solidFill>
                  <a:srgbClr val="0C533A"/>
                </a:solidFill>
                <a:latin typeface="Gotham Book"/>
                <a:cs typeface="Arial" charset="0"/>
              </a:rPr>
              <a:t/>
            </a:r>
            <a:br>
              <a:rPr lang="en-US" altLang="en-US" b="1" i="1" dirty="0">
                <a:solidFill>
                  <a:srgbClr val="0C533A"/>
                </a:solidFill>
                <a:latin typeface="Gotham Book"/>
                <a:cs typeface="Arial" charset="0"/>
              </a:rPr>
            </a:br>
            <a:endParaRPr lang="en-US" dirty="0"/>
          </a:p>
        </p:txBody>
      </p:sp>
      <p:sp>
        <p:nvSpPr>
          <p:cNvPr id="19458" name="Rectangle 1"/>
          <p:cNvSpPr>
            <a:spLocks noChangeArrowheads="1"/>
          </p:cNvSpPr>
          <p:nvPr/>
        </p:nvSpPr>
        <p:spPr bwMode="auto">
          <a:xfrm>
            <a:off x="838200" y="1905000"/>
            <a:ext cx="72771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D89A4"/>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74856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9E9273"/>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itchFamily="18" charset="0"/>
              </a:defRPr>
            </a:lvl9pPr>
          </a:lstStyle>
          <a:p>
            <a:pPr algn="ctr" eaLnBrk="1" fontAlgn="base" hangingPunct="1">
              <a:spcBef>
                <a:spcPct val="0"/>
              </a:spcBef>
              <a:spcAft>
                <a:spcPct val="0"/>
              </a:spcAft>
              <a:buClrTx/>
              <a:buSzTx/>
              <a:buFontTx/>
              <a:buNone/>
            </a:pPr>
            <a:r>
              <a:rPr lang="en-US" altLang="en-US" sz="3200" dirty="0" smtClean="0">
                <a:solidFill>
                  <a:prstClr val="black"/>
                </a:solidFill>
                <a:latin typeface="Arial" panose="020B0604020202020204" pitchFamily="34" charset="0"/>
                <a:cs typeface="Arial" panose="020B0604020202020204" pitchFamily="34" charset="0"/>
              </a:rPr>
              <a:t>A “constellation” of mentors has been associated with a greater positive contribution to careers goals and job retention, than a primary or single developer/mentor</a:t>
            </a:r>
          </a:p>
        </p:txBody>
      </p:sp>
      <p:sp>
        <p:nvSpPr>
          <p:cNvPr id="19460" name="Rectangle 1"/>
          <p:cNvSpPr>
            <a:spLocks noChangeArrowheads="1"/>
          </p:cNvSpPr>
          <p:nvPr/>
        </p:nvSpPr>
        <p:spPr bwMode="auto">
          <a:xfrm>
            <a:off x="4343400" y="6400800"/>
            <a:ext cx="4552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D89A4"/>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74856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9E9273"/>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itchFamily="18" charset="0"/>
              </a:defRPr>
            </a:lvl9pPr>
          </a:lstStyle>
          <a:p>
            <a:pPr lvl="1" algn="r" eaLnBrk="1" fontAlgn="base" hangingPunct="1">
              <a:spcBef>
                <a:spcPct val="0"/>
              </a:spcBef>
              <a:spcAft>
                <a:spcPct val="0"/>
              </a:spcAft>
              <a:buClrTx/>
              <a:buSzTx/>
              <a:buFontTx/>
              <a:buNone/>
            </a:pPr>
            <a:r>
              <a:rPr lang="en-US" altLang="en-US" sz="1400" dirty="0" smtClean="0">
                <a:solidFill>
                  <a:prstClr val="black"/>
                </a:solidFill>
                <a:latin typeface="Arial" panose="020B0604020202020204" pitchFamily="34" charset="0"/>
                <a:cs typeface="Arial" panose="020B0604020202020204" pitchFamily="34" charset="0"/>
              </a:rPr>
              <a:t>Higgins and Thomas, </a:t>
            </a:r>
            <a:r>
              <a:rPr lang="en-US" altLang="en-US" sz="1400" dirty="0">
                <a:solidFill>
                  <a:prstClr val="black"/>
                </a:solidFill>
                <a:latin typeface="Arial" panose="020B0604020202020204" pitchFamily="34" charset="0"/>
                <a:cs typeface="Arial" panose="020B0604020202020204" pitchFamily="34" charset="0"/>
              </a:rPr>
              <a:t>2001; http://bit.ly/2FOwI0D </a:t>
            </a:r>
            <a:endParaRPr lang="en-US" altLang="en-US" sz="14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416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2125" y="1311558"/>
            <a:ext cx="8229600" cy="480233"/>
          </a:xfrm>
        </p:spPr>
        <p:txBody>
          <a:bodyPr>
            <a:normAutofit fontScale="90000"/>
          </a:bodyPr>
          <a:lstStyle/>
          <a:p>
            <a:pPr algn="ctr" eaLnBrk="1" hangingPunct="1"/>
            <a:r>
              <a:rPr lang="en-US" altLang="en-US" sz="4000" b="1" i="1" dirty="0">
                <a:solidFill>
                  <a:srgbClr val="0C533A"/>
                </a:solidFill>
              </a:rPr>
              <a:t>Enabling Success: </a:t>
            </a:r>
            <a:br>
              <a:rPr lang="en-US" altLang="en-US" sz="4000" b="1" i="1" dirty="0">
                <a:solidFill>
                  <a:srgbClr val="0C533A"/>
                </a:solidFill>
              </a:rPr>
            </a:br>
            <a:r>
              <a:rPr lang="en-US" altLang="en-US" sz="4000" b="1" i="1" dirty="0">
                <a:solidFill>
                  <a:srgbClr val="0C533A"/>
                </a:solidFill>
              </a:rPr>
              <a:t>The Role of Mentoring Networks</a:t>
            </a:r>
            <a:r>
              <a:rPr lang="en-US" altLang="en-US" b="1" i="1" dirty="0">
                <a:solidFill>
                  <a:srgbClr val="0C533A"/>
                </a:solidFill>
              </a:rPr>
              <a:t/>
            </a:r>
            <a:br>
              <a:rPr lang="en-US" altLang="en-US" b="1" i="1" dirty="0">
                <a:solidFill>
                  <a:srgbClr val="0C533A"/>
                </a:solidFill>
              </a:rPr>
            </a:br>
            <a:endParaRPr lang="en-US" dirty="0"/>
          </a:p>
        </p:txBody>
      </p:sp>
      <p:sp>
        <p:nvSpPr>
          <p:cNvPr id="3" name="Rectangle 1"/>
          <p:cNvSpPr>
            <a:spLocks noChangeArrowheads="1"/>
          </p:cNvSpPr>
          <p:nvPr/>
        </p:nvSpPr>
        <p:spPr bwMode="auto">
          <a:xfrm>
            <a:off x="304800" y="1905000"/>
            <a:ext cx="8604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6BB1C9"/>
              </a:buClr>
              <a:buFont typeface="Arial" charset="0"/>
              <a:buChar char="•"/>
              <a:defRPr>
                <a:solidFill>
                  <a:schemeClr val="tx2"/>
                </a:solidFill>
                <a:latin typeface="Century Gothic" pitchFamily="34" charset="0"/>
              </a:defRPr>
            </a:lvl3pPr>
            <a:lvl4pPr marL="1600200" indent="-228600" eaLnBrk="0" hangingPunct="0">
              <a:spcBef>
                <a:spcPct val="20000"/>
              </a:spcBef>
              <a:buClr>
                <a:srgbClr val="6585CF"/>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7E6BC9"/>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7E6BC9"/>
              </a:buClr>
              <a:buFont typeface="Arial" charset="0"/>
              <a:buChar char="•"/>
              <a:defRPr sz="1600">
                <a:solidFill>
                  <a:schemeClr val="tx2"/>
                </a:solidFill>
                <a:latin typeface="Century Gothic" pitchFamily="34" charset="0"/>
              </a:defRPr>
            </a:lvl9pPr>
          </a:lstStyle>
          <a:p>
            <a:pPr eaLnBrk="1" hangingPunct="1">
              <a:spcBef>
                <a:spcPct val="0"/>
              </a:spcBef>
              <a:spcAft>
                <a:spcPts val="1200"/>
              </a:spcAft>
              <a:buClrTx/>
              <a:buFontTx/>
              <a:buNone/>
              <a:defRPr/>
            </a:pPr>
            <a:r>
              <a:rPr lang="en-US" altLang="en-US" dirty="0" smtClean="0">
                <a:solidFill>
                  <a:schemeClr val="tx1"/>
                </a:solidFill>
                <a:latin typeface="Arial" panose="020B0604020202020204" pitchFamily="34" charset="0"/>
                <a:cs typeface="Arial" panose="020B0604020202020204" pitchFamily="34" charset="0"/>
              </a:rPr>
              <a:t>Mentoring “</a:t>
            </a:r>
            <a:r>
              <a:rPr lang="en-US" altLang="en-US" b="1" i="1" dirty="0" smtClean="0">
                <a:solidFill>
                  <a:schemeClr val="tx1"/>
                </a:solidFill>
                <a:latin typeface="Arial" panose="020B0604020202020204" pitchFamily="34" charset="0"/>
                <a:cs typeface="Arial" panose="020B0604020202020204" pitchFamily="34" charset="0"/>
              </a:rPr>
              <a:t>Network Shuffle</a:t>
            </a:r>
            <a:r>
              <a:rPr lang="en-US" altLang="en-US" dirty="0" smtClean="0">
                <a:solidFill>
                  <a:schemeClr val="tx1"/>
                </a:solidFill>
                <a:latin typeface="Arial" panose="020B0604020202020204" pitchFamily="34" charset="0"/>
                <a:cs typeface="Arial" panose="020B0604020202020204" pitchFamily="34" charset="0"/>
              </a:rPr>
              <a:t>”* for </a:t>
            </a:r>
            <a:r>
              <a:rPr lang="en-US" altLang="en-US" b="1" u="sng" dirty="0" smtClean="0">
                <a:solidFill>
                  <a:srgbClr val="0C533A"/>
                </a:solidFill>
                <a:latin typeface="Arial" panose="020B0604020202020204" pitchFamily="34" charset="0"/>
                <a:cs typeface="Arial" panose="020B0604020202020204" pitchFamily="34" charset="0"/>
              </a:rPr>
              <a:t>comprehensive mentoring</a:t>
            </a:r>
            <a:endParaRPr lang="en-US" altLang="en-US" sz="1600" dirty="0" smtClean="0">
              <a:solidFill>
                <a:srgbClr val="0C533A"/>
              </a:solidFill>
              <a:latin typeface="Arial" panose="020B0604020202020204" pitchFamily="34" charset="0"/>
              <a:cs typeface="Arial" panose="020B0604020202020204" pitchFamily="34" charset="0"/>
            </a:endParaRPr>
          </a:p>
          <a:p>
            <a:pPr marL="342900" indent="-342900" eaLnBrk="1" hangingPunct="1">
              <a:spcBef>
                <a:spcPct val="0"/>
              </a:spcBef>
              <a:spcAft>
                <a:spcPts val="1200"/>
              </a:spcAft>
              <a:buClrTx/>
              <a:buFontTx/>
              <a:buChar char="-"/>
              <a:defRPr/>
            </a:pPr>
            <a:r>
              <a:rPr lang="en-US" altLang="en-US" dirty="0" smtClean="0">
                <a:solidFill>
                  <a:schemeClr val="tx1"/>
                </a:solidFill>
                <a:latin typeface="Arial" panose="020B0604020202020204" pitchFamily="34" charset="0"/>
                <a:cs typeface="Arial" panose="020B0604020202020204" pitchFamily="34" charset="0"/>
              </a:rPr>
              <a:t>Identification of multiple individuals with different, yet hopefully </a:t>
            </a:r>
            <a:r>
              <a:rPr lang="en-US" altLang="en-US" u="sng" dirty="0" smtClean="0">
                <a:solidFill>
                  <a:schemeClr val="tx1"/>
                </a:solidFill>
                <a:latin typeface="Arial" panose="020B0604020202020204" pitchFamily="34" charset="0"/>
                <a:cs typeface="Arial" panose="020B0604020202020204" pitchFamily="34" charset="0"/>
              </a:rPr>
              <a:t>complementary</a:t>
            </a:r>
            <a:r>
              <a:rPr lang="en-US" altLang="en-US" dirty="0" smtClean="0">
                <a:solidFill>
                  <a:schemeClr val="tx1"/>
                </a:solidFill>
                <a:latin typeface="Arial" panose="020B0604020202020204" pitchFamily="34" charset="0"/>
                <a:cs typeface="Arial" panose="020B0604020202020204" pitchFamily="34" charset="0"/>
              </a:rPr>
              <a:t>, skills and/or resources to fulfill different mentoring functions, roles, needs</a:t>
            </a:r>
            <a:endParaRPr lang="en-US" altLang="en-US" sz="1600" dirty="0">
              <a:solidFill>
                <a:schemeClr val="tx1"/>
              </a:solidFill>
              <a:latin typeface="Arial" panose="020B0604020202020204" pitchFamily="34" charset="0"/>
              <a:cs typeface="Arial" panose="020B0604020202020204" pitchFamily="34" charset="0"/>
            </a:endParaRPr>
          </a:p>
          <a:p>
            <a:pPr marL="342900" indent="-342900" eaLnBrk="1" hangingPunct="1">
              <a:spcBef>
                <a:spcPct val="0"/>
              </a:spcBef>
              <a:spcAft>
                <a:spcPts val="1200"/>
              </a:spcAft>
              <a:buClrTx/>
              <a:buFontTx/>
              <a:buChar char="-"/>
              <a:defRPr/>
            </a:pPr>
            <a:r>
              <a:rPr lang="en-US" altLang="en-US" dirty="0" smtClean="0">
                <a:solidFill>
                  <a:schemeClr val="tx1"/>
                </a:solidFill>
                <a:latin typeface="Arial" panose="020B0604020202020204" pitchFamily="34" charset="0"/>
                <a:cs typeface="Arial" panose="020B0604020202020204" pitchFamily="34" charset="0"/>
              </a:rPr>
              <a:t>Provision of career guidance and strategies</a:t>
            </a:r>
          </a:p>
          <a:p>
            <a:pPr marL="1085850" lvl="1" indent="-342900" eaLnBrk="1" hangingPunct="1">
              <a:spcBef>
                <a:spcPct val="0"/>
              </a:spcBef>
              <a:spcAft>
                <a:spcPts val="1200"/>
              </a:spcAft>
              <a:buClrTx/>
              <a:buFontTx/>
              <a:buChar char="-"/>
              <a:defRPr/>
            </a:pPr>
            <a:r>
              <a:rPr lang="en-US" altLang="en-US" dirty="0" smtClean="0">
                <a:solidFill>
                  <a:schemeClr val="tx1"/>
                </a:solidFill>
                <a:latin typeface="Arial" panose="020B0604020202020204" pitchFamily="34" charset="0"/>
                <a:cs typeface="Arial" panose="020B0604020202020204" pitchFamily="34" charset="0"/>
              </a:rPr>
              <a:t>Can be entirely separate for disciplinary or subject matter expertise</a:t>
            </a:r>
            <a:endParaRPr lang="en-US" altLang="en-US" sz="1600" dirty="0" smtClean="0">
              <a:solidFill>
                <a:schemeClr val="tx1"/>
              </a:solidFill>
              <a:latin typeface="Arial" panose="020B0604020202020204" pitchFamily="34" charset="0"/>
              <a:cs typeface="Arial" panose="020B0604020202020204" pitchFamily="34" charset="0"/>
            </a:endParaRPr>
          </a:p>
          <a:p>
            <a:pPr marL="342900" indent="-342900" eaLnBrk="1" hangingPunct="1">
              <a:spcBef>
                <a:spcPct val="0"/>
              </a:spcBef>
              <a:spcAft>
                <a:spcPts val="1200"/>
              </a:spcAft>
              <a:buClrTx/>
              <a:buFontTx/>
              <a:buChar char="-"/>
              <a:defRPr/>
            </a:pPr>
            <a:r>
              <a:rPr lang="en-US" altLang="en-US" b="1" dirty="0" smtClean="0">
                <a:solidFill>
                  <a:srgbClr val="0C533A"/>
                </a:solidFill>
                <a:latin typeface="Arial" panose="020B0604020202020204" pitchFamily="34" charset="0"/>
                <a:cs typeface="Arial" panose="020B0604020202020204" pitchFamily="34" charset="0"/>
              </a:rPr>
              <a:t>Need for mentors to understand your personal commitments/goals</a:t>
            </a:r>
          </a:p>
        </p:txBody>
      </p:sp>
      <p:sp>
        <p:nvSpPr>
          <p:cNvPr id="4" name="Rectangle 1"/>
          <p:cNvSpPr>
            <a:spLocks noChangeArrowheads="1"/>
          </p:cNvSpPr>
          <p:nvPr/>
        </p:nvSpPr>
        <p:spPr bwMode="auto">
          <a:xfrm>
            <a:off x="228600" y="6373813"/>
            <a:ext cx="8756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lvl="1">
              <a:spcBef>
                <a:spcPct val="0"/>
              </a:spcBef>
              <a:buClrTx/>
              <a:buSzTx/>
              <a:buNone/>
            </a:pPr>
            <a:r>
              <a:rPr lang="en-US" altLang="en-US" sz="1400" dirty="0">
                <a:solidFill>
                  <a:schemeClr val="tx1"/>
                </a:solidFill>
                <a:latin typeface="Arial" panose="020B0604020202020204" pitchFamily="34" charset="0"/>
                <a:cs typeface="Arial" panose="020B0604020202020204" pitchFamily="34" charset="0"/>
              </a:rPr>
              <a:t>Long et al., 2013, http://bit.ly/2s7Mj9q ; Montgomery, 2017; *</a:t>
            </a:r>
            <a:r>
              <a:rPr lang="en-US" altLang="en-US" sz="1400" dirty="0" err="1">
                <a:solidFill>
                  <a:schemeClr val="tx1"/>
                </a:solidFill>
                <a:latin typeface="Arial" panose="020B0604020202020204" pitchFamily="34" charset="0"/>
                <a:cs typeface="Arial" panose="020B0604020202020204" pitchFamily="34" charset="0"/>
              </a:rPr>
              <a:t>Zambrana</a:t>
            </a:r>
            <a:r>
              <a:rPr lang="en-US" altLang="en-US" sz="1400" dirty="0">
                <a:solidFill>
                  <a:schemeClr val="tx1"/>
                </a:solidFill>
                <a:latin typeface="Arial" panose="020B0604020202020204" pitchFamily="34" charset="0"/>
                <a:cs typeface="Arial" panose="020B0604020202020204" pitchFamily="34" charset="0"/>
              </a:rPr>
              <a:t> et al., 2014, http://bit.ly/2scDc7F </a:t>
            </a:r>
          </a:p>
        </p:txBody>
      </p:sp>
    </p:spTree>
    <p:extLst>
      <p:ext uri="{BB962C8B-B14F-4D97-AF65-F5344CB8AC3E}">
        <p14:creationId xmlns:p14="http://schemas.microsoft.com/office/powerpoint/2010/main" val="2210997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480233"/>
          </a:xfrm>
        </p:spPr>
        <p:txBody>
          <a:bodyPr>
            <a:noAutofit/>
          </a:bodyPr>
          <a:lstStyle/>
          <a:p>
            <a:r>
              <a:rPr lang="en-US" dirty="0" smtClean="0"/>
              <a:t>Mentoring </a:t>
            </a:r>
            <a:r>
              <a:rPr lang="en-US" sz="2800" dirty="0" smtClean="0"/>
              <a:t>(1 of 2)</a:t>
            </a:r>
            <a:endParaRPr lang="en-US" dirty="0"/>
          </a:p>
        </p:txBody>
      </p:sp>
      <p:sp>
        <p:nvSpPr>
          <p:cNvPr id="2" name="Rectangle 1"/>
          <p:cNvSpPr>
            <a:spLocks noChangeArrowheads="1"/>
          </p:cNvSpPr>
          <p:nvPr/>
        </p:nvSpPr>
        <p:spPr bwMode="auto">
          <a:xfrm>
            <a:off x="338137" y="2286000"/>
            <a:ext cx="84677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What are your current mentoring needs?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How will you meet your needs?</a:t>
            </a:r>
          </a:p>
        </p:txBody>
      </p:sp>
    </p:spTree>
    <p:extLst>
      <p:ext uri="{BB962C8B-B14F-4D97-AF65-F5344CB8AC3E}">
        <p14:creationId xmlns:p14="http://schemas.microsoft.com/office/powerpoint/2010/main" val="4095651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371" y="716418"/>
            <a:ext cx="8229600" cy="480233"/>
          </a:xfrm>
        </p:spPr>
        <p:txBody>
          <a:bodyPr>
            <a:noAutofit/>
          </a:bodyPr>
          <a:lstStyle/>
          <a:p>
            <a:r>
              <a:rPr lang="en-US" dirty="0" smtClean="0"/>
              <a:t>Mentoring </a:t>
            </a:r>
            <a:r>
              <a:rPr lang="en-US" sz="2800" dirty="0" smtClean="0"/>
              <a:t>(2 of 2)</a:t>
            </a:r>
            <a:endParaRPr lang="en-US" dirty="0"/>
          </a:p>
        </p:txBody>
      </p:sp>
      <p:sp>
        <p:nvSpPr>
          <p:cNvPr id="2" name="Rectangle 1"/>
          <p:cNvSpPr>
            <a:spLocks noChangeArrowheads="1"/>
          </p:cNvSpPr>
          <p:nvPr/>
        </p:nvSpPr>
        <p:spPr bwMode="auto">
          <a:xfrm>
            <a:off x="312678" y="1447800"/>
            <a:ext cx="846898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What are your current mentoring needs?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1" u="none" strike="noStrike" kern="1200" cap="none" spc="0" normalizeH="0" baseline="0" noProof="0" dirty="0" smtClean="0">
              <a:ln>
                <a:noFill/>
              </a:ln>
              <a:solidFill>
                <a:srgbClr val="0C533A"/>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smtClean="0">
                <a:solidFill>
                  <a:srgbClr val="0C533A"/>
                </a:solidFill>
                <a:latin typeface="Arial" panose="020B0604020202020204" pitchFamily="34" charset="0"/>
                <a:cs typeface="Arial" panose="020B0604020202020204" pitchFamily="34" charset="0"/>
              </a:rPr>
              <a:t>1. What are your unit-level expectations? current goals?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u="none" strike="noStrike" kern="1200" cap="none" spc="0" normalizeH="0" baseline="0" noProof="0" dirty="0" smtClean="0">
                <a:ln>
                  <a:noFill/>
                </a:ln>
                <a:solidFill>
                  <a:srgbClr val="0C533A"/>
                </a:solidFill>
                <a:effectLst/>
                <a:uLnTx/>
                <a:uFillTx/>
                <a:latin typeface="Arial" panose="020B0604020202020204" pitchFamily="34" charset="0"/>
                <a:cs typeface="Arial" panose="020B0604020202020204" pitchFamily="34" charset="0"/>
              </a:rPr>
              <a:t>2. What</a:t>
            </a:r>
            <a:r>
              <a:rPr kumimoji="0" lang="en-US" altLang="en-US" sz="2400" b="0" u="none" strike="noStrike" kern="1200" cap="none" spc="0" normalizeH="0" noProof="0" dirty="0" smtClean="0">
                <a:ln>
                  <a:noFill/>
                </a:ln>
                <a:solidFill>
                  <a:srgbClr val="0C533A"/>
                </a:solidFill>
                <a:effectLst/>
                <a:uLnTx/>
                <a:uFillTx/>
                <a:latin typeface="Arial" panose="020B0604020202020204" pitchFamily="34" charset="0"/>
                <a:cs typeface="Arial" panose="020B0604020202020204" pitchFamily="34" charset="0"/>
              </a:rPr>
              <a:t> are your longer-term career aspirations?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u="none" strike="noStrike" kern="1200" cap="none" spc="0" normalizeH="0" noProof="0" dirty="0" smtClean="0">
              <a:ln>
                <a:noFill/>
              </a:ln>
              <a:solidFill>
                <a:srgbClr val="0C533A"/>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i="1" u="sng" baseline="0" dirty="0" smtClean="0">
                <a:solidFill>
                  <a:srgbClr val="0C533A"/>
                </a:solidFill>
                <a:latin typeface="Arial" panose="020B0604020202020204" pitchFamily="34" charset="0"/>
                <a:cs typeface="Arial" panose="020B0604020202020204" pitchFamily="34" charset="0"/>
              </a:rPr>
              <a:t>How do you carry ou</a:t>
            </a:r>
            <a:r>
              <a:rPr lang="en-US" altLang="en-US" sz="2400" i="1" u="sng" dirty="0" smtClean="0">
                <a:solidFill>
                  <a:srgbClr val="0C533A"/>
                </a:solidFill>
                <a:latin typeface="Arial" panose="020B0604020202020204" pitchFamily="34" charset="0"/>
                <a:cs typeface="Arial" panose="020B0604020202020204" pitchFamily="34" charset="0"/>
              </a:rPr>
              <a:t>t #1 to facilitate progress with #2?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i="1" u="sng" dirty="0" smtClean="0">
                <a:solidFill>
                  <a:srgbClr val="0C533A"/>
                </a:solidFill>
                <a:latin typeface="Arial" panose="020B0604020202020204" pitchFamily="34" charset="0"/>
                <a:cs typeface="Arial" panose="020B0604020202020204" pitchFamily="34" charset="0"/>
              </a:rPr>
              <a:t>Who are the mentors to support you in this?</a:t>
            </a:r>
            <a:endParaRPr kumimoji="0" lang="en-US" altLang="en-US" sz="2400" b="0" i="1" u="sng" strike="noStrike" kern="1200" cap="none" spc="0" normalizeH="0" baseline="0" noProof="0" dirty="0" smtClean="0">
              <a:ln>
                <a:noFill/>
              </a:ln>
              <a:solidFill>
                <a:srgbClr val="0C533A"/>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3600" i="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How will you meet your needs?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1200" dirty="0" smtClean="0">
              <a:solidFill>
                <a:prstClr val="black"/>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smtClean="0">
                <a:solidFill>
                  <a:srgbClr val="0C533A"/>
                </a:solidFill>
                <a:latin typeface="Arial" panose="020B0604020202020204" pitchFamily="34" charset="0"/>
                <a:cs typeface="Arial" panose="020B0604020202020204" pitchFamily="34" charset="0"/>
              </a:rPr>
              <a:t>How will you </a:t>
            </a:r>
            <a:r>
              <a:rPr lang="en-US" altLang="en-US" sz="2400" i="1" u="sng" dirty="0" smtClean="0">
                <a:solidFill>
                  <a:srgbClr val="0C533A"/>
                </a:solidFill>
                <a:latin typeface="Arial" panose="020B0604020202020204" pitchFamily="34" charset="0"/>
                <a:cs typeface="Arial" panose="020B0604020202020204" pitchFamily="34" charset="0"/>
              </a:rPr>
              <a:t>specifically</a:t>
            </a:r>
            <a:r>
              <a:rPr lang="en-US" altLang="en-US" sz="2400" dirty="0" smtClean="0">
                <a:solidFill>
                  <a:srgbClr val="0C533A"/>
                </a:solidFill>
                <a:latin typeface="Arial" panose="020B0604020202020204" pitchFamily="34" charset="0"/>
                <a:cs typeface="Arial" panose="020B0604020202020204" pitchFamily="34" charset="0"/>
              </a:rPr>
              <a:t> engage mentors to meet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400" dirty="0" smtClean="0">
                <a:solidFill>
                  <a:srgbClr val="0C533A"/>
                </a:solidFill>
                <a:latin typeface="Arial" panose="020B0604020202020204" pitchFamily="34" charset="0"/>
                <a:cs typeface="Arial" panose="020B0604020202020204" pitchFamily="34" charset="0"/>
              </a:rPr>
              <a:t>your identified needs?</a:t>
            </a:r>
            <a:endParaRPr lang="en-US" altLang="en-US" sz="2400" dirty="0">
              <a:solidFill>
                <a:srgbClr val="0C53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95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914400"/>
            <a:ext cx="8229600" cy="480233"/>
          </a:xfrm>
        </p:spPr>
        <p:txBody>
          <a:bodyPr>
            <a:noAutofit/>
          </a:bodyPr>
          <a:lstStyle/>
          <a:p>
            <a:r>
              <a:rPr lang="en-US" dirty="0" smtClean="0"/>
              <a:t>The Annual Review for Fixed-Term Faculty (2011):  Purposes</a:t>
            </a:r>
            <a:endParaRPr lang="en-US" dirty="0"/>
          </a:p>
        </p:txBody>
      </p:sp>
      <p:sp>
        <p:nvSpPr>
          <p:cNvPr id="3" name="Content Placeholder 2"/>
          <p:cNvSpPr>
            <a:spLocks noGrp="1"/>
          </p:cNvSpPr>
          <p:nvPr>
            <p:ph idx="1"/>
          </p:nvPr>
        </p:nvSpPr>
        <p:spPr>
          <a:xfrm>
            <a:off x="457200" y="1831358"/>
            <a:ext cx="8229600" cy="4066495"/>
          </a:xfrm>
        </p:spPr>
        <p:txBody>
          <a:bodyPr/>
          <a:lstStyle/>
          <a:p>
            <a:r>
              <a:rPr lang="en-US" sz="2600" dirty="0" smtClean="0">
                <a:solidFill>
                  <a:schemeClr val="tx1"/>
                </a:solidFill>
              </a:rPr>
              <a:t>Ensure that each individual has a clear understanding of what is expected of her/him in the appointment;</a:t>
            </a:r>
          </a:p>
          <a:p>
            <a:r>
              <a:rPr lang="en-US" sz="2600" dirty="0" smtClean="0">
                <a:solidFill>
                  <a:schemeClr val="tx1"/>
                </a:solidFill>
              </a:rPr>
              <a:t>Assess individual performance against expectations;</a:t>
            </a:r>
          </a:p>
          <a:p>
            <a:r>
              <a:rPr lang="en-US" sz="2600" dirty="0" smtClean="0">
                <a:solidFill>
                  <a:schemeClr val="tx1"/>
                </a:solidFill>
              </a:rPr>
              <a:t>Provide an opportunity to provide input to unit administrators about her/his performance;</a:t>
            </a:r>
          </a:p>
          <a:p>
            <a:r>
              <a:rPr lang="en-US" sz="2600" dirty="0" smtClean="0">
                <a:solidFill>
                  <a:schemeClr val="tx1"/>
                </a:solidFill>
              </a:rPr>
              <a:t>Provide a basis for making decisions on merit pay; and</a:t>
            </a:r>
          </a:p>
          <a:p>
            <a:r>
              <a:rPr lang="en-US" sz="2600" dirty="0" smtClean="0">
                <a:solidFill>
                  <a:schemeClr val="tx1"/>
                </a:solidFill>
              </a:rPr>
              <a:t>Provide input for decisions about future appointments.</a:t>
            </a:r>
          </a:p>
          <a:p>
            <a:endParaRPr lang="en-US" dirty="0"/>
          </a:p>
        </p:txBody>
      </p:sp>
      <p:sp>
        <p:nvSpPr>
          <p:cNvPr id="4" name="Slide Number Placeholder 3"/>
          <p:cNvSpPr>
            <a:spLocks noGrp="1"/>
          </p:cNvSpPr>
          <p:nvPr>
            <p:ph type="sldNum" sz="quarter" idx="12"/>
          </p:nvPr>
        </p:nvSpPr>
        <p:spPr/>
        <p:txBody>
          <a:bodyPr/>
          <a:lstStyle/>
          <a:p>
            <a:fld id="{68E68C61-34E7-1546-8BC9-84A1E2E3AD70}" type="slidenum">
              <a:rPr lang="en-US" smtClean="0"/>
              <a:pPr/>
              <a:t>3</a:t>
            </a:fld>
            <a:endParaRPr lang="en-US"/>
          </a:p>
        </p:txBody>
      </p:sp>
    </p:spTree>
    <p:extLst>
      <p:ext uri="{BB962C8B-B14F-4D97-AF65-F5344CB8AC3E}">
        <p14:creationId xmlns:p14="http://schemas.microsoft.com/office/powerpoint/2010/main" val="3772275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80233"/>
          </a:xfrm>
        </p:spPr>
        <p:txBody>
          <a:bodyPr>
            <a:noAutofit/>
          </a:bodyPr>
          <a:lstStyle/>
          <a:p>
            <a:r>
              <a:rPr lang="en-US" dirty="0" smtClean="0"/>
              <a:t>Mentoring Roadmap</a:t>
            </a:r>
            <a:endParaRPr lang="en-US" dirty="0"/>
          </a:p>
        </p:txBody>
      </p:sp>
      <p:sp>
        <p:nvSpPr>
          <p:cNvPr id="4" name="Half Frame 3" descr="This &quot;step&quot; is the first in a series of four that depicts steps in building a mentoring roadmap. This step is self-reflection."/>
          <p:cNvSpPr/>
          <p:nvPr/>
        </p:nvSpPr>
        <p:spPr>
          <a:xfrm>
            <a:off x="1066800" y="4724400"/>
            <a:ext cx="1752600" cy="1066800"/>
          </a:xfrm>
          <a:prstGeom prst="halfFrame">
            <a:avLst/>
          </a:prstGeom>
          <a:solidFill>
            <a:srgbClr val="D6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TextBox 7"/>
          <p:cNvSpPr txBox="1"/>
          <p:nvPr/>
        </p:nvSpPr>
        <p:spPr>
          <a:xfrm>
            <a:off x="971809" y="4684713"/>
            <a:ext cx="155523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Self-reflection</a:t>
            </a:r>
          </a:p>
        </p:txBody>
      </p:sp>
      <p:sp>
        <p:nvSpPr>
          <p:cNvPr id="5" name="Half Frame 4" descr="This &quot;step&quot; is the second in a series of four that depicts steps in building a mentoring roadmap. This step is establishment."/>
          <p:cNvSpPr/>
          <p:nvPr/>
        </p:nvSpPr>
        <p:spPr>
          <a:xfrm>
            <a:off x="2895600" y="3614738"/>
            <a:ext cx="1752600" cy="1066800"/>
          </a:xfrm>
          <a:prstGeom prst="halfFrame">
            <a:avLst/>
          </a:prstGeom>
          <a:solidFill>
            <a:srgbClr val="FF3300">
              <a:alpha val="99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TextBox 10"/>
          <p:cNvSpPr txBox="1"/>
          <p:nvPr/>
        </p:nvSpPr>
        <p:spPr>
          <a:xfrm>
            <a:off x="2792516" y="3547646"/>
            <a:ext cx="158729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Establishment</a:t>
            </a:r>
          </a:p>
        </p:txBody>
      </p:sp>
      <p:sp>
        <p:nvSpPr>
          <p:cNvPr id="6" name="Half Frame 5" descr="This &quot;step&quot; is the third in a series of four that depicts steps in building a mentoring roadmap. This step is maintenance."/>
          <p:cNvSpPr/>
          <p:nvPr/>
        </p:nvSpPr>
        <p:spPr>
          <a:xfrm>
            <a:off x="4724400" y="2514600"/>
            <a:ext cx="1752600" cy="1066800"/>
          </a:xfrm>
          <a:prstGeom prst="halfFrame">
            <a:avLst/>
          </a:prstGeom>
          <a:solidFill>
            <a:srgbClr val="FFC000"/>
          </a:solidFill>
          <a:ln>
            <a:solidFill>
              <a:srgbClr val="DA82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TextBox 11"/>
          <p:cNvSpPr txBox="1"/>
          <p:nvPr/>
        </p:nvSpPr>
        <p:spPr>
          <a:xfrm>
            <a:off x="4715753" y="2480846"/>
            <a:ext cx="1426993"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Maintenance</a:t>
            </a:r>
          </a:p>
        </p:txBody>
      </p:sp>
      <p:sp>
        <p:nvSpPr>
          <p:cNvPr id="7" name="Half Frame 6" descr="This &quot;step&quot; is the fourth and final in a series of four that depicts steps in building a mentoring roadmap. This step is moving ahead."/>
          <p:cNvSpPr/>
          <p:nvPr/>
        </p:nvSpPr>
        <p:spPr>
          <a:xfrm>
            <a:off x="6553200" y="1422400"/>
            <a:ext cx="1752600" cy="1066800"/>
          </a:xfrm>
          <a:prstGeom prst="halfFrame">
            <a:avLst/>
          </a:prstGeom>
          <a:solidFill>
            <a:srgbClr val="33CC33"/>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TextBox 12"/>
          <p:cNvSpPr txBox="1"/>
          <p:nvPr/>
        </p:nvSpPr>
        <p:spPr>
          <a:xfrm>
            <a:off x="6496324" y="1389063"/>
            <a:ext cx="155202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Moving ahead</a:t>
            </a:r>
          </a:p>
        </p:txBody>
      </p:sp>
      <p:sp>
        <p:nvSpPr>
          <p:cNvPr id="40971" name="Rectangle 2"/>
          <p:cNvSpPr>
            <a:spLocks noChangeArrowheads="1"/>
          </p:cNvSpPr>
          <p:nvPr/>
        </p:nvSpPr>
        <p:spPr bwMode="auto">
          <a:xfrm>
            <a:off x="579886" y="6400800"/>
            <a:ext cx="8397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lvl="1" algn="r">
              <a:buNone/>
            </a:pPr>
            <a:r>
              <a:rPr lang="en-US" altLang="en-US" sz="1400" dirty="0">
                <a:solidFill>
                  <a:srgbClr val="000000"/>
                </a:solidFill>
                <a:latin typeface="Arial" panose="020B0604020202020204" pitchFamily="34" charset="0"/>
                <a:cs typeface="Arial" panose="020B0604020202020204" pitchFamily="34" charset="0"/>
              </a:rPr>
              <a:t>Montgomery, 2017, SAGE Open, http://journals.sagepub.com/doi/full/10.1177/2158244017710288</a:t>
            </a:r>
          </a:p>
        </p:txBody>
      </p:sp>
    </p:spTree>
    <p:extLst>
      <p:ext uri="{BB962C8B-B14F-4D97-AF65-F5344CB8AC3E}">
        <p14:creationId xmlns:p14="http://schemas.microsoft.com/office/powerpoint/2010/main" val="264246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Thank You!</a:t>
            </a:r>
            <a:endParaRPr lang="en-US" b="1" dirty="0"/>
          </a:p>
        </p:txBody>
      </p:sp>
      <p:sp>
        <p:nvSpPr>
          <p:cNvPr id="47106" name="TextBox 1"/>
          <p:cNvSpPr txBox="1">
            <a:spLocks noChangeArrowheads="1"/>
          </p:cNvSpPr>
          <p:nvPr/>
        </p:nvSpPr>
        <p:spPr bwMode="auto">
          <a:xfrm>
            <a:off x="2123253" y="1143000"/>
            <a:ext cx="489749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smtClean="0">
              <a:ln>
                <a:noFill/>
              </a:ln>
              <a:solidFill>
                <a:prstClr val="black"/>
              </a:solidFill>
              <a:effectLst/>
              <a:uLnTx/>
              <a:uFillTx/>
              <a:latin typeface="Gotham Book"/>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Beronda L. Montgomery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montg133@msu.edu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altLang="en-US" sz="3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BerondaM</a:t>
            </a:r>
            <a:endPar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107" name="AutoShape 2" descr="Image result for twitter"/>
          <p:cNvSpPr>
            <a:spLocks noChangeAspect="1" noChangeArrowheads="1"/>
          </p:cNvSpPr>
          <p:nvPr/>
        </p:nvSpPr>
        <p:spPr bwMode="auto">
          <a:xfrm>
            <a:off x="155575" y="-334963"/>
            <a:ext cx="876300"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7109" name="Picture 5" descr="Twitter Logo next to @BerondaM so you can follow Beronda on Twitt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0" y="4876800"/>
            <a:ext cx="5778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AutoShape 4" descr="Image result for twitter"/>
          <p:cNvSpPr>
            <a:spLocks noChangeAspect="1" noChangeArrowheads="1"/>
          </p:cNvSpPr>
          <p:nvPr/>
        </p:nvSpPr>
        <p:spPr bwMode="auto">
          <a:xfrm>
            <a:off x="307975" y="-182563"/>
            <a:ext cx="876300"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D89A4"/>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74856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9E9273"/>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E9273"/>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1514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42" y="1533398"/>
            <a:ext cx="8229600" cy="480233"/>
          </a:xfrm>
        </p:spPr>
        <p:txBody>
          <a:bodyPr>
            <a:normAutofit fontScale="90000"/>
          </a:bodyPr>
          <a:lstStyle/>
          <a:p>
            <a:pPr algn="ctr"/>
            <a:r>
              <a:rPr lang="en-US" altLang="en-US" sz="4000" b="1" i="1" dirty="0">
                <a:solidFill>
                  <a:srgbClr val="0C533A"/>
                </a:solidFill>
                <a:ea typeface="Gotham Book"/>
              </a:rPr>
              <a:t>Tracking and Documenting Your Accomplishments</a:t>
            </a:r>
            <a:r>
              <a:rPr lang="en-US" altLang="en-US" sz="3200" b="1" i="1" dirty="0">
                <a:solidFill>
                  <a:srgbClr val="0C533A"/>
                </a:solidFill>
                <a:ea typeface="Gotham Book"/>
              </a:rPr>
              <a:t/>
            </a:r>
            <a:br>
              <a:rPr lang="en-US" altLang="en-US" sz="3200" b="1" i="1" dirty="0">
                <a:solidFill>
                  <a:srgbClr val="0C533A"/>
                </a:solidFill>
                <a:ea typeface="Gotham Book"/>
              </a:rPr>
            </a:br>
            <a:endParaRPr lang="en-US" dirty="0"/>
          </a:p>
        </p:txBody>
      </p:sp>
      <p:sp>
        <p:nvSpPr>
          <p:cNvPr id="7170" name="Rectangle 2"/>
          <p:cNvSpPr>
            <a:spLocks noGrp="1" noChangeArrowheads="1"/>
          </p:cNvSpPr>
          <p:nvPr>
            <p:ph idx="1"/>
          </p:nvPr>
        </p:nvSpPr>
        <p:spPr bwMode="auto">
          <a:xfrm>
            <a:off x="457200" y="2438400"/>
            <a:ext cx="8229600" cy="368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spcAft>
                <a:spcPts val="3000"/>
              </a:spcAft>
              <a:buFont typeface="Arial" pitchFamily="34" charset="0"/>
              <a:buNone/>
            </a:pPr>
            <a:r>
              <a:rPr lang="en-US" altLang="en-US" sz="1800" b="1" dirty="0" smtClean="0">
                <a:solidFill>
                  <a:schemeClr val="tx1"/>
                </a:solidFill>
                <a:ea typeface="Gotham Book"/>
              </a:rPr>
              <a:t/>
            </a:r>
            <a:br>
              <a:rPr lang="en-US" altLang="en-US" sz="1800" b="1" dirty="0" smtClean="0">
                <a:solidFill>
                  <a:schemeClr val="tx1"/>
                </a:solidFill>
                <a:ea typeface="Gotham Book"/>
              </a:rPr>
            </a:br>
            <a:r>
              <a:rPr lang="en-US" altLang="en-US" b="1" i="1" dirty="0" smtClean="0">
                <a:solidFill>
                  <a:srgbClr val="0C533A"/>
                </a:solidFill>
                <a:ea typeface="Gotham Book"/>
              </a:rPr>
              <a:t>Thriving as a Fixed-Term Faculty Member</a:t>
            </a:r>
            <a:endParaRPr lang="en-US" altLang="en-US" b="1" i="1" dirty="0">
              <a:solidFill>
                <a:srgbClr val="0C533A"/>
              </a:solidFill>
              <a:ea typeface="Gotham Book"/>
            </a:endParaRPr>
          </a:p>
        </p:txBody>
      </p:sp>
      <p:sp>
        <p:nvSpPr>
          <p:cNvPr id="7" name="Rectangle 3"/>
          <p:cNvSpPr txBox="1">
            <a:spLocks noChangeArrowheads="1"/>
          </p:cNvSpPr>
          <p:nvPr/>
        </p:nvSpPr>
        <p:spPr>
          <a:xfrm>
            <a:off x="381000" y="4267200"/>
            <a:ext cx="8305800" cy="1905000"/>
          </a:xfrm>
          <a:prstGeom prst="rect">
            <a:avLst/>
          </a:prstGeom>
        </p:spPr>
        <p:txBody>
          <a:bodyPr>
            <a:normAutofit fontScale="92500" lnSpcReduction="20000"/>
          </a:bodyPr>
          <a:lstStyle/>
          <a:p>
            <a:pPr marL="109728" algn="ctr">
              <a:lnSpc>
                <a:spcPct val="90000"/>
              </a:lnSpc>
              <a:spcBef>
                <a:spcPts val="400"/>
              </a:spcBef>
              <a:buClr>
                <a:srgbClr val="4F81BD"/>
              </a:buClr>
              <a:buSzPct val="68000"/>
              <a:defRPr/>
            </a:pPr>
            <a:r>
              <a:rPr lang="en-US" sz="2400" b="1" dirty="0" smtClean="0">
                <a:latin typeface="Arial" panose="020B0604020202020204" pitchFamily="34" charset="0"/>
                <a:ea typeface="ＭＳ Ｐゴシック" pitchFamily="34" charset="-128"/>
                <a:cs typeface="Arial" panose="020B0604020202020204" pitchFamily="34" charset="0"/>
              </a:rPr>
              <a:t>Juli Wade</a:t>
            </a:r>
          </a:p>
          <a:p>
            <a:pPr marL="109728" algn="ctr">
              <a:lnSpc>
                <a:spcPct val="90000"/>
              </a:lnSpc>
              <a:spcBef>
                <a:spcPts val="400"/>
              </a:spcBef>
              <a:buClr>
                <a:srgbClr val="4F81BD"/>
              </a:buClr>
              <a:buSzPct val="68000"/>
              <a:defRPr/>
            </a:pPr>
            <a:r>
              <a:rPr lang="en-US" sz="2400" dirty="0" smtClean="0">
                <a:latin typeface="Arial" panose="020B0604020202020204" pitchFamily="34" charset="0"/>
                <a:ea typeface="ＭＳ Ｐゴシック" pitchFamily="34" charset="-128"/>
                <a:cs typeface="Arial" panose="020B0604020202020204" pitchFamily="34" charset="0"/>
              </a:rPr>
              <a:t>Academic Advancement Network</a:t>
            </a:r>
          </a:p>
          <a:p>
            <a:pPr marL="566928" lvl="1" algn="ctr">
              <a:lnSpc>
                <a:spcPct val="90000"/>
              </a:lnSpc>
              <a:spcBef>
                <a:spcPts val="400"/>
              </a:spcBef>
              <a:buClr>
                <a:srgbClr val="4F81BD"/>
              </a:buClr>
              <a:buSzPct val="68000"/>
              <a:defRPr/>
            </a:pPr>
            <a:r>
              <a:rPr lang="en-US" sz="2400" dirty="0" smtClean="0">
                <a:latin typeface="Arial" panose="020B0604020202020204" pitchFamily="34" charset="0"/>
                <a:ea typeface="ＭＳ Ｐゴシック" pitchFamily="34" charset="-128"/>
                <a:cs typeface="Arial" panose="020B0604020202020204" pitchFamily="34" charset="0"/>
              </a:rPr>
              <a:t>Associate Provost for Faculty and Academic Staff Development</a:t>
            </a:r>
          </a:p>
          <a:p>
            <a:pPr marL="566928" lvl="1" algn="ctr">
              <a:lnSpc>
                <a:spcPct val="90000"/>
              </a:lnSpc>
              <a:spcBef>
                <a:spcPts val="400"/>
              </a:spcBef>
              <a:buClr>
                <a:srgbClr val="4F81BD"/>
              </a:buClr>
              <a:buSzPct val="68000"/>
              <a:defRPr/>
            </a:pPr>
            <a:endParaRPr lang="en-US" sz="2000" dirty="0" smtClean="0">
              <a:latin typeface="Arial" panose="020B0604020202020204" pitchFamily="34" charset="0"/>
              <a:ea typeface="ＭＳ Ｐゴシック" pitchFamily="34" charset="-128"/>
              <a:cs typeface="Arial" panose="020B0604020202020204" pitchFamily="34" charset="0"/>
            </a:endParaRPr>
          </a:p>
          <a:p>
            <a:pPr marL="566928" lvl="1" algn="ctr">
              <a:lnSpc>
                <a:spcPct val="90000"/>
              </a:lnSpc>
              <a:spcBef>
                <a:spcPts val="400"/>
              </a:spcBef>
              <a:buClr>
                <a:srgbClr val="4F81BD"/>
              </a:buClr>
              <a:buSzPct val="68000"/>
              <a:defRPr/>
            </a:pPr>
            <a:endParaRPr lang="en-US" sz="2000" dirty="0" smtClean="0">
              <a:latin typeface="Arial" panose="020B0604020202020204" pitchFamily="34" charset="0"/>
              <a:ea typeface="ＭＳ Ｐゴシック" pitchFamily="34" charset="-128"/>
              <a:cs typeface="Arial" panose="020B0604020202020204" pitchFamily="34" charset="0"/>
            </a:endParaRPr>
          </a:p>
          <a:p>
            <a:pPr marL="566928" lvl="1" algn="ctr">
              <a:lnSpc>
                <a:spcPct val="90000"/>
              </a:lnSpc>
              <a:spcBef>
                <a:spcPts val="400"/>
              </a:spcBef>
              <a:buClr>
                <a:srgbClr val="4F81BD"/>
              </a:buClr>
              <a:buSzPct val="68000"/>
              <a:defRPr/>
            </a:pPr>
            <a:r>
              <a:rPr lang="en-US" sz="1400" i="1" dirty="0" smtClean="0">
                <a:latin typeface="Arial" panose="020B0604020202020204" pitchFamily="34" charset="0"/>
                <a:ea typeface="ＭＳ Ｐゴシック" pitchFamily="34" charset="-128"/>
                <a:cs typeface="Arial" panose="020B0604020202020204" pitchFamily="34" charset="0"/>
              </a:rPr>
              <a:t>Adapted from a presentation by Ann Austin, Academic Advancement Network &amp; College of Education</a:t>
            </a:r>
          </a:p>
          <a:p>
            <a:pPr marL="1280160" lvl="2" indent="-256032">
              <a:lnSpc>
                <a:spcPct val="90000"/>
              </a:lnSpc>
              <a:spcBef>
                <a:spcPts val="400"/>
              </a:spcBef>
              <a:buClr>
                <a:srgbClr val="4F81BD"/>
              </a:buClr>
              <a:buSzPct val="68000"/>
              <a:buFont typeface="Wingdings 3"/>
              <a:buChar char=""/>
              <a:defRPr/>
            </a:pPr>
            <a:endParaRPr lang="en-US" sz="2000" dirty="0" smtClean="0">
              <a:latin typeface="Arial" panose="020B0604020202020204" pitchFamily="34" charset="0"/>
              <a:ea typeface="ＭＳ Ｐゴシック" pitchFamily="34" charset="-128"/>
              <a:cs typeface="Arial" panose="020B0604020202020204" pitchFamily="34" charset="0"/>
            </a:endParaRPr>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4AD9C9-96E1-4819-BDC3-C5225DE84E4A}" type="slidenum">
              <a:rPr lang="en-US" altLang="en-US" sz="1200" smtClean="0">
                <a:solidFill>
                  <a:srgbClr val="595959"/>
                </a:solidFill>
                <a:latin typeface="Gotham Book"/>
              </a:rPr>
              <a:pPr/>
              <a:t>32</a:t>
            </a:fld>
            <a:endParaRPr lang="en-US" altLang="en-US" sz="1200" dirty="0" smtClean="0">
              <a:solidFill>
                <a:srgbClr val="595959"/>
              </a:solidFill>
              <a:latin typeface="Gotham Book"/>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80233"/>
          </a:xfrm>
        </p:spPr>
        <p:txBody>
          <a:bodyPr>
            <a:noAutofit/>
          </a:bodyPr>
          <a:lstStyle/>
          <a:p>
            <a:r>
              <a:rPr lang="en-US" b="1" dirty="0" smtClean="0">
                <a:solidFill>
                  <a:srgbClr val="0C533A"/>
                </a:solidFill>
              </a:rPr>
              <a:t>Setting the Context</a:t>
            </a:r>
            <a:endParaRPr lang="en-US" b="1" dirty="0">
              <a:solidFill>
                <a:srgbClr val="0C533A"/>
              </a:solidFill>
            </a:endParaRPr>
          </a:p>
        </p:txBody>
      </p:sp>
      <p:sp>
        <p:nvSpPr>
          <p:cNvPr id="3" name="Content Placeholder 2"/>
          <p:cNvSpPr>
            <a:spLocks noGrp="1"/>
          </p:cNvSpPr>
          <p:nvPr>
            <p:ph idx="1"/>
          </p:nvPr>
        </p:nvSpPr>
        <p:spPr>
          <a:xfrm>
            <a:off x="457200" y="1876715"/>
            <a:ext cx="8229600" cy="4066495"/>
          </a:xfrm>
        </p:spPr>
        <p:txBody>
          <a:bodyPr/>
          <a:lstStyle/>
          <a:p>
            <a:pPr>
              <a:spcAft>
                <a:spcPts val="1200"/>
              </a:spcAft>
            </a:pPr>
            <a:r>
              <a:rPr lang="en-US" dirty="0" smtClean="0">
                <a:solidFill>
                  <a:schemeClr val="tx1"/>
                </a:solidFill>
              </a:rPr>
              <a:t>Why is documentation important?</a:t>
            </a:r>
            <a:endParaRPr lang="en-US" dirty="0">
              <a:solidFill>
                <a:schemeClr val="tx1"/>
              </a:solidFill>
            </a:endParaRPr>
          </a:p>
          <a:p>
            <a:pPr>
              <a:spcAft>
                <a:spcPts val="1200"/>
              </a:spcAft>
            </a:pPr>
            <a:r>
              <a:rPr lang="en-US" dirty="0" smtClean="0">
                <a:solidFill>
                  <a:schemeClr val="tx1"/>
                </a:solidFill>
              </a:rPr>
              <a:t>What should you document?</a:t>
            </a:r>
            <a:endParaRPr lang="en-US" dirty="0">
              <a:solidFill>
                <a:schemeClr val="tx1"/>
              </a:solidFill>
            </a:endParaRPr>
          </a:p>
          <a:p>
            <a:pPr>
              <a:spcAft>
                <a:spcPts val="1200"/>
              </a:spcAft>
            </a:pPr>
            <a:r>
              <a:rPr lang="en-US" dirty="0" smtClean="0">
                <a:solidFill>
                  <a:schemeClr val="tx1"/>
                </a:solidFill>
              </a:rPr>
              <a:t>How to document?</a:t>
            </a:r>
            <a:endParaRPr lang="en-US" dirty="0">
              <a:solidFill>
                <a:schemeClr val="tx1"/>
              </a:solidFill>
            </a:endParaRPr>
          </a:p>
          <a:p>
            <a:pPr>
              <a:spcAft>
                <a:spcPts val="1200"/>
              </a:spcAft>
            </a:pPr>
            <a:r>
              <a:rPr lang="en-US" dirty="0" smtClean="0">
                <a:solidFill>
                  <a:schemeClr val="tx1"/>
                </a:solidFill>
              </a:rPr>
              <a:t>What are the uses of documentation?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33</a:t>
            </a:fld>
            <a:endParaRPr lang="en-US" altLang="en-US" dirty="0"/>
          </a:p>
        </p:txBody>
      </p:sp>
    </p:spTree>
    <p:extLst>
      <p:ext uri="{BB962C8B-B14F-4D97-AF65-F5344CB8AC3E}">
        <p14:creationId xmlns:p14="http://schemas.microsoft.com/office/powerpoint/2010/main" val="3876948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is </a:t>
            </a:r>
            <a:r>
              <a:rPr lang="en-US" sz="4000" b="1" dirty="0" smtClean="0"/>
              <a:t>documentation</a:t>
            </a:r>
            <a:r>
              <a:rPr lang="en-US" b="1" dirty="0" smtClean="0"/>
              <a:t> important?</a:t>
            </a:r>
            <a:endParaRPr lang="en-US" b="1" dirty="0"/>
          </a:p>
        </p:txBody>
      </p:sp>
      <p:sp>
        <p:nvSpPr>
          <p:cNvPr id="3" name="Content Placeholder 2"/>
          <p:cNvSpPr>
            <a:spLocks noGrp="1"/>
          </p:cNvSpPr>
          <p:nvPr>
            <p:ph idx="1"/>
          </p:nvPr>
        </p:nvSpPr>
        <p:spPr/>
        <p:txBody>
          <a:bodyPr/>
          <a:lstStyle/>
          <a:p>
            <a:r>
              <a:rPr lang="en-US" dirty="0" smtClean="0">
                <a:solidFill>
                  <a:schemeClr val="tx1"/>
                </a:solidFill>
              </a:rPr>
              <a:t>Helps make the case for who you are, what you have accomplished, why it is important, and your expected future trajectory</a:t>
            </a:r>
          </a:p>
          <a:p>
            <a:endParaRPr lang="en-US" dirty="0" smtClean="0">
              <a:solidFill>
                <a:schemeClr val="tx1"/>
              </a:solidFill>
            </a:endParaRPr>
          </a:p>
          <a:p>
            <a:r>
              <a:rPr lang="en-US" dirty="0" smtClean="0">
                <a:solidFill>
                  <a:schemeClr val="tx1"/>
                </a:solidFill>
              </a:rPr>
              <a:t>But…</a:t>
            </a:r>
          </a:p>
          <a:p>
            <a:pPr lvl="1"/>
            <a:r>
              <a:rPr lang="en-US" dirty="0" smtClean="0">
                <a:solidFill>
                  <a:schemeClr val="tx1"/>
                </a:solidFill>
              </a:rPr>
              <a:t>You can’t document what you don’t remember</a:t>
            </a:r>
          </a:p>
          <a:p>
            <a:pPr lvl="1"/>
            <a:r>
              <a:rPr lang="en-US" dirty="0" smtClean="0">
                <a:solidFill>
                  <a:schemeClr val="tx1"/>
                </a:solidFill>
              </a:rPr>
              <a:t>You can’t document what you don’t have evidence to support</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34</a:t>
            </a:fld>
            <a:endParaRPr lang="en-US" altLang="en-US" dirty="0"/>
          </a:p>
        </p:txBody>
      </p:sp>
    </p:spTree>
    <p:extLst>
      <p:ext uri="{BB962C8B-B14F-4D97-AF65-F5344CB8AC3E}">
        <p14:creationId xmlns:p14="http://schemas.microsoft.com/office/powerpoint/2010/main" val="1619582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7"/>
            <a:ext cx="8229600" cy="427794"/>
          </a:xfrm>
        </p:spPr>
        <p:txBody>
          <a:bodyPr>
            <a:noAutofit/>
          </a:bodyPr>
          <a:lstStyle/>
          <a:p>
            <a:r>
              <a:rPr lang="en-US" b="1" dirty="0" smtClean="0"/>
              <a:t>Documentation demonstrates who you are as a professional:</a:t>
            </a:r>
            <a:endParaRPr lang="en-US" b="1" dirty="0"/>
          </a:p>
        </p:txBody>
      </p:sp>
      <p:sp>
        <p:nvSpPr>
          <p:cNvPr id="3" name="Content Placeholder 2"/>
          <p:cNvSpPr>
            <a:spLocks noGrp="1"/>
          </p:cNvSpPr>
          <p:nvPr>
            <p:ph idx="1"/>
          </p:nvPr>
        </p:nvSpPr>
        <p:spPr>
          <a:xfrm>
            <a:off x="457200" y="2133600"/>
            <a:ext cx="8229600" cy="3992563"/>
          </a:xfrm>
        </p:spPr>
        <p:txBody>
          <a:bodyPr/>
          <a:lstStyle/>
          <a:p>
            <a:pPr>
              <a:spcAft>
                <a:spcPts val="600"/>
              </a:spcAft>
            </a:pPr>
            <a:r>
              <a:rPr lang="en-US" sz="2400" dirty="0" smtClean="0">
                <a:solidFill>
                  <a:schemeClr val="tx1"/>
                </a:solidFill>
              </a:rPr>
              <a:t>The type of work you do</a:t>
            </a:r>
          </a:p>
          <a:p>
            <a:pPr>
              <a:spcAft>
                <a:spcPts val="600"/>
              </a:spcAft>
            </a:pPr>
            <a:r>
              <a:rPr lang="en-US" sz="2400" dirty="0" smtClean="0">
                <a:solidFill>
                  <a:schemeClr val="tx1"/>
                </a:solidFill>
              </a:rPr>
              <a:t>What the synergies/connections are across the components of your work</a:t>
            </a:r>
          </a:p>
          <a:p>
            <a:pPr>
              <a:spcAft>
                <a:spcPts val="600"/>
              </a:spcAft>
            </a:pPr>
            <a:r>
              <a:rPr lang="en-US" sz="2400" dirty="0" smtClean="0">
                <a:solidFill>
                  <a:schemeClr val="tx1"/>
                </a:solidFill>
              </a:rPr>
              <a:t>The impact you are making</a:t>
            </a:r>
          </a:p>
          <a:p>
            <a:pPr>
              <a:spcAft>
                <a:spcPts val="600"/>
              </a:spcAft>
            </a:pPr>
            <a:r>
              <a:rPr lang="en-US" sz="2400" dirty="0" smtClean="0">
                <a:solidFill>
                  <a:schemeClr val="tx1"/>
                </a:solidFill>
              </a:rPr>
              <a:t>Your path to date</a:t>
            </a:r>
          </a:p>
          <a:p>
            <a:pPr>
              <a:spcAft>
                <a:spcPts val="600"/>
              </a:spcAft>
            </a:pPr>
            <a:r>
              <a:rPr lang="en-US" sz="2400" dirty="0" smtClean="0">
                <a:solidFill>
                  <a:schemeClr val="tx1"/>
                </a:solidFill>
              </a:rPr>
              <a:t>Your trajectory as you look forward</a:t>
            </a:r>
          </a:p>
          <a:p>
            <a:pPr>
              <a:spcAft>
                <a:spcPts val="600"/>
              </a:spcAft>
            </a:pPr>
            <a:r>
              <a:rPr lang="en-US" sz="2400" dirty="0" smtClean="0">
                <a:solidFill>
                  <a:schemeClr val="tx1"/>
                </a:solidFill>
              </a:rPr>
              <a:t>Your vitality and excellence in your role</a:t>
            </a:r>
          </a:p>
          <a:p>
            <a:pPr>
              <a:spcAft>
                <a:spcPts val="600"/>
              </a:spcAft>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35</a:t>
            </a:fld>
            <a:endParaRPr lang="en-US" altLang="en-US" dirty="0"/>
          </a:p>
        </p:txBody>
      </p:sp>
    </p:spTree>
    <p:extLst>
      <p:ext uri="{BB962C8B-B14F-4D97-AF65-F5344CB8AC3E}">
        <p14:creationId xmlns:p14="http://schemas.microsoft.com/office/powerpoint/2010/main" val="2233673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80233"/>
          </a:xfrm>
        </p:spPr>
        <p:txBody>
          <a:bodyPr>
            <a:noAutofit/>
          </a:bodyPr>
          <a:lstStyle/>
          <a:p>
            <a:r>
              <a:rPr lang="en-US" b="1" dirty="0" smtClean="0"/>
              <a:t>What should you document?</a:t>
            </a:r>
            <a:endParaRPr lang="en-US" b="1" dirty="0"/>
          </a:p>
        </p:txBody>
      </p:sp>
      <p:sp>
        <p:nvSpPr>
          <p:cNvPr id="3" name="Content Placeholder 2"/>
          <p:cNvSpPr>
            <a:spLocks noGrp="1"/>
          </p:cNvSpPr>
          <p:nvPr>
            <p:ph idx="1"/>
          </p:nvPr>
        </p:nvSpPr>
        <p:spPr>
          <a:xfrm>
            <a:off x="457200" y="1676400"/>
            <a:ext cx="8229600" cy="4066495"/>
          </a:xfrm>
        </p:spPr>
        <p:txBody>
          <a:bodyPr/>
          <a:lstStyle/>
          <a:p>
            <a:r>
              <a:rPr lang="en-US" sz="2400" dirty="0" smtClean="0">
                <a:solidFill>
                  <a:schemeClr val="tx1"/>
                </a:solidFill>
              </a:rPr>
              <a:t>All aspects of your work – the components related to your assigned duties, and all of the extra stuff you take on.   Depending on your appointment, these might include:</a:t>
            </a:r>
          </a:p>
          <a:p>
            <a:pPr lvl="2"/>
            <a:r>
              <a:rPr lang="en-US" sz="2400" dirty="0" smtClean="0">
                <a:solidFill>
                  <a:schemeClr val="tx1"/>
                </a:solidFill>
              </a:rPr>
              <a:t>Teaching</a:t>
            </a:r>
          </a:p>
          <a:p>
            <a:pPr lvl="2"/>
            <a:r>
              <a:rPr lang="en-US" sz="2400" dirty="0" smtClean="0">
                <a:solidFill>
                  <a:schemeClr val="tx1"/>
                </a:solidFill>
              </a:rPr>
              <a:t>Research</a:t>
            </a:r>
          </a:p>
          <a:p>
            <a:pPr lvl="2"/>
            <a:r>
              <a:rPr lang="en-US" sz="2400" dirty="0" smtClean="0">
                <a:solidFill>
                  <a:schemeClr val="tx1"/>
                </a:solidFill>
              </a:rPr>
              <a:t>Service and/or Outreach</a:t>
            </a:r>
          </a:p>
          <a:p>
            <a:endParaRPr lang="en-US" sz="2400" dirty="0" smtClean="0">
              <a:solidFill>
                <a:schemeClr val="tx1"/>
              </a:solidFill>
            </a:endParaRPr>
          </a:p>
          <a:p>
            <a:r>
              <a:rPr lang="en-US" sz="2400" dirty="0" smtClean="0">
                <a:solidFill>
                  <a:schemeClr val="tx1"/>
                </a:solidFill>
              </a:rPr>
              <a:t>The connections across the components of your work</a:t>
            </a:r>
            <a:endParaRPr lang="en-US" sz="2400"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36</a:t>
            </a:fld>
            <a:endParaRPr lang="en-US" altLang="en-US" dirty="0"/>
          </a:p>
        </p:txBody>
      </p:sp>
    </p:spTree>
    <p:extLst>
      <p:ext uri="{BB962C8B-B14F-4D97-AF65-F5344CB8AC3E}">
        <p14:creationId xmlns:p14="http://schemas.microsoft.com/office/powerpoint/2010/main" val="2279218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1"/>
            <a:ext cx="8229600" cy="457200"/>
          </a:xfrm>
        </p:spPr>
        <p:txBody>
          <a:bodyPr>
            <a:noAutofit/>
          </a:bodyPr>
          <a:lstStyle/>
          <a:p>
            <a:r>
              <a:rPr lang="en-US" b="1" dirty="0" smtClean="0"/>
              <a:t>How to document your work?</a:t>
            </a:r>
            <a:endParaRPr lang="en-US" b="1" dirty="0"/>
          </a:p>
        </p:txBody>
      </p:sp>
      <p:sp>
        <p:nvSpPr>
          <p:cNvPr id="3" name="Content Placeholder 2"/>
          <p:cNvSpPr>
            <a:spLocks noGrp="1"/>
          </p:cNvSpPr>
          <p:nvPr>
            <p:ph idx="1"/>
          </p:nvPr>
        </p:nvSpPr>
        <p:spPr>
          <a:xfrm>
            <a:off x="609600" y="1676400"/>
            <a:ext cx="8077200" cy="4114800"/>
          </a:xfrm>
        </p:spPr>
        <p:txBody>
          <a:bodyPr/>
          <a:lstStyle/>
          <a:p>
            <a:pPr>
              <a:spcBef>
                <a:spcPts val="1200"/>
              </a:spcBef>
            </a:pPr>
            <a:r>
              <a:rPr lang="en-US" dirty="0" smtClean="0">
                <a:solidFill>
                  <a:schemeClr val="tx1"/>
                </a:solidFill>
              </a:rPr>
              <a:t>Establish a system for record-keeping – electronic or paper</a:t>
            </a:r>
          </a:p>
          <a:p>
            <a:pPr>
              <a:spcBef>
                <a:spcPts val="1200"/>
              </a:spcBef>
            </a:pPr>
            <a:r>
              <a:rPr lang="en-US" dirty="0" smtClean="0">
                <a:solidFill>
                  <a:schemeClr val="tx1"/>
                </a:solidFill>
              </a:rPr>
              <a:t>Be consistent, systematic, and organized</a:t>
            </a:r>
          </a:p>
          <a:p>
            <a:pPr>
              <a:spcBef>
                <a:spcPts val="1200"/>
              </a:spcBef>
            </a:pPr>
            <a:r>
              <a:rPr lang="en-US" dirty="0" smtClean="0">
                <a:solidFill>
                  <a:schemeClr val="tx1"/>
                </a:solidFill>
              </a:rPr>
              <a:t>Archive each significant event and benchmark in your professional career</a:t>
            </a:r>
          </a:p>
          <a:p>
            <a:pPr>
              <a:spcBef>
                <a:spcPts val="1200"/>
              </a:spcBef>
            </a:pPr>
            <a:r>
              <a:rPr lang="en-US" dirty="0" smtClean="0">
                <a:solidFill>
                  <a:schemeClr val="tx1"/>
                </a:solidFill>
              </a:rPr>
              <a:t>Seek and plan ways to demonstrate impact</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37</a:t>
            </a:fld>
            <a:endParaRPr lang="en-US" altLang="en-US" dirty="0"/>
          </a:p>
        </p:txBody>
      </p:sp>
    </p:spTree>
    <p:extLst>
      <p:ext uri="{BB962C8B-B14F-4D97-AF65-F5344CB8AC3E}">
        <p14:creationId xmlns:p14="http://schemas.microsoft.com/office/powerpoint/2010/main" val="2253622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686800" cy="738239"/>
          </a:xfrm>
        </p:spPr>
        <p:txBody>
          <a:bodyPr>
            <a:noAutofit/>
          </a:bodyPr>
          <a:lstStyle/>
          <a:p>
            <a:r>
              <a:rPr lang="en-US" b="1" dirty="0" smtClean="0"/>
              <a:t>What are the uses of your documentation?</a:t>
            </a:r>
            <a:endParaRPr lang="en-US" b="1" dirty="0"/>
          </a:p>
        </p:txBody>
      </p:sp>
      <p:sp>
        <p:nvSpPr>
          <p:cNvPr id="3" name="Content Placeholder 2"/>
          <p:cNvSpPr>
            <a:spLocks noGrp="1"/>
          </p:cNvSpPr>
          <p:nvPr>
            <p:ph idx="1"/>
          </p:nvPr>
        </p:nvSpPr>
        <p:spPr/>
        <p:txBody>
          <a:bodyPr/>
          <a:lstStyle/>
          <a:p>
            <a:r>
              <a:rPr lang="en-US" dirty="0" smtClean="0">
                <a:solidFill>
                  <a:schemeClr val="tx1"/>
                </a:solidFill>
              </a:rPr>
              <a:t>Annual reviews</a:t>
            </a:r>
          </a:p>
          <a:p>
            <a:r>
              <a:rPr lang="en-US" dirty="0">
                <a:solidFill>
                  <a:schemeClr val="tx1"/>
                </a:solidFill>
              </a:rPr>
              <a:t>P</a:t>
            </a:r>
            <a:r>
              <a:rPr lang="en-US" dirty="0" smtClean="0">
                <a:solidFill>
                  <a:schemeClr val="tx1"/>
                </a:solidFill>
              </a:rPr>
              <a:t>romotion reviews</a:t>
            </a:r>
          </a:p>
          <a:p>
            <a:r>
              <a:rPr lang="en-US" dirty="0" smtClean="0">
                <a:solidFill>
                  <a:schemeClr val="tx1"/>
                </a:solidFill>
              </a:rPr>
              <a:t>Easy access of information for your own use</a:t>
            </a:r>
          </a:p>
          <a:p>
            <a:r>
              <a:rPr lang="en-US" dirty="0" smtClean="0">
                <a:solidFill>
                  <a:schemeClr val="tx1"/>
                </a:solidFill>
              </a:rPr>
              <a:t>Sharing with colleagues or those who request information</a:t>
            </a:r>
          </a:p>
          <a:p>
            <a:r>
              <a:rPr lang="en-US" dirty="0" smtClean="0">
                <a:solidFill>
                  <a:schemeClr val="tx1"/>
                </a:solidFill>
              </a:rPr>
              <a:t>Self-reflection on your progress and impact over time</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38</a:t>
            </a:fld>
            <a:endParaRPr lang="en-US" altLang="en-US" dirty="0"/>
          </a:p>
        </p:txBody>
      </p:sp>
    </p:spTree>
    <p:extLst>
      <p:ext uri="{BB962C8B-B14F-4D97-AF65-F5344CB8AC3E}">
        <p14:creationId xmlns:p14="http://schemas.microsoft.com/office/powerpoint/2010/main" val="1149412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01" y="914400"/>
            <a:ext cx="8229600" cy="480233"/>
          </a:xfrm>
        </p:spPr>
        <p:txBody>
          <a:bodyPr>
            <a:noAutofit/>
          </a:bodyPr>
          <a:lstStyle/>
          <a:p>
            <a:r>
              <a:rPr lang="en-US" b="1" dirty="0" smtClean="0"/>
              <a:t>Teaching</a:t>
            </a:r>
            <a:r>
              <a:rPr lang="en-US" b="1" dirty="0"/>
              <a:t> </a:t>
            </a:r>
            <a:r>
              <a:rPr lang="en-US" b="1" dirty="0" smtClean="0"/>
              <a:t>– Records to Keep </a:t>
            </a:r>
            <a:r>
              <a:rPr lang="en-US" sz="2800" dirty="0" smtClean="0"/>
              <a:t>(1 of 2)</a:t>
            </a:r>
            <a:endParaRPr lang="en-US" sz="2800" dirty="0"/>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39</a:t>
            </a:fld>
            <a:endParaRPr lang="en-US" altLang="en-US" dirty="0"/>
          </a:p>
        </p:txBody>
      </p:sp>
      <p:sp>
        <p:nvSpPr>
          <p:cNvPr id="6" name="Content Placeholder 5"/>
          <p:cNvSpPr>
            <a:spLocks noGrp="1"/>
          </p:cNvSpPr>
          <p:nvPr>
            <p:ph idx="1"/>
          </p:nvPr>
        </p:nvSpPr>
        <p:spPr>
          <a:xfrm>
            <a:off x="427085" y="1600200"/>
            <a:ext cx="8229600" cy="4066495"/>
          </a:xfrm>
        </p:spPr>
        <p:txBody>
          <a:bodyPr/>
          <a:lstStyle/>
          <a:p>
            <a:pPr>
              <a:spcBef>
                <a:spcPts val="0"/>
              </a:spcBef>
              <a:spcAft>
                <a:spcPts val="600"/>
              </a:spcAft>
            </a:pPr>
            <a:r>
              <a:rPr lang="en-US" sz="2000" b="1" dirty="0" smtClean="0">
                <a:solidFill>
                  <a:schemeClr val="tx1"/>
                </a:solidFill>
              </a:rPr>
              <a:t>Formal Classes</a:t>
            </a:r>
          </a:p>
          <a:p>
            <a:pPr lvl="1">
              <a:spcBef>
                <a:spcPts val="0"/>
              </a:spcBef>
              <a:spcAft>
                <a:spcPts val="600"/>
              </a:spcAft>
            </a:pPr>
            <a:r>
              <a:rPr lang="en-US" sz="2000" dirty="0" smtClean="0">
                <a:solidFill>
                  <a:schemeClr val="tx1"/>
                </a:solidFill>
              </a:rPr>
              <a:t>Schedule, class size, format</a:t>
            </a:r>
          </a:p>
          <a:p>
            <a:pPr lvl="1">
              <a:spcBef>
                <a:spcPts val="0"/>
              </a:spcBef>
              <a:spcAft>
                <a:spcPts val="600"/>
              </a:spcAft>
            </a:pPr>
            <a:r>
              <a:rPr lang="en-US" sz="2000" dirty="0" smtClean="0">
                <a:solidFill>
                  <a:schemeClr val="tx1"/>
                </a:solidFill>
              </a:rPr>
              <a:t>Syllabi, course material</a:t>
            </a:r>
          </a:p>
          <a:p>
            <a:pPr lvl="1">
              <a:spcBef>
                <a:spcPts val="0"/>
              </a:spcBef>
              <a:spcAft>
                <a:spcPts val="600"/>
              </a:spcAft>
            </a:pPr>
            <a:r>
              <a:rPr lang="en-US" sz="2000" dirty="0" smtClean="0">
                <a:solidFill>
                  <a:schemeClr val="tx1"/>
                </a:solidFill>
              </a:rPr>
              <a:t>Exams and grade distribution</a:t>
            </a:r>
          </a:p>
          <a:p>
            <a:pPr lvl="1">
              <a:spcBef>
                <a:spcPts val="0"/>
              </a:spcBef>
              <a:spcAft>
                <a:spcPts val="1200"/>
              </a:spcAft>
            </a:pPr>
            <a:r>
              <a:rPr lang="en-US" sz="2000" dirty="0" smtClean="0">
                <a:solidFill>
                  <a:schemeClr val="tx1"/>
                </a:solidFill>
              </a:rPr>
              <a:t>Student evaluations and summary scores</a:t>
            </a:r>
          </a:p>
          <a:p>
            <a:pPr>
              <a:spcBef>
                <a:spcPts val="0"/>
              </a:spcBef>
              <a:spcAft>
                <a:spcPts val="600"/>
              </a:spcAft>
            </a:pPr>
            <a:r>
              <a:rPr lang="en-US" sz="2000" b="1" dirty="0">
                <a:solidFill>
                  <a:schemeClr val="tx1"/>
                </a:solidFill>
              </a:rPr>
              <a:t>Advising and Mentoring</a:t>
            </a:r>
          </a:p>
          <a:p>
            <a:pPr lvl="1">
              <a:spcBef>
                <a:spcPts val="0"/>
              </a:spcBef>
              <a:spcAft>
                <a:spcPts val="600"/>
              </a:spcAft>
            </a:pPr>
            <a:r>
              <a:rPr lang="en-US" sz="2000" dirty="0">
                <a:solidFill>
                  <a:schemeClr val="tx1"/>
                </a:solidFill>
              </a:rPr>
              <a:t>Load of formal </a:t>
            </a:r>
            <a:r>
              <a:rPr lang="en-US" sz="2000" dirty="0" smtClean="0">
                <a:solidFill>
                  <a:schemeClr val="tx1"/>
                </a:solidFill>
              </a:rPr>
              <a:t>advising</a:t>
            </a:r>
            <a:endParaRPr lang="en-US" sz="2000" dirty="0">
              <a:solidFill>
                <a:schemeClr val="tx1"/>
              </a:solidFill>
            </a:endParaRPr>
          </a:p>
          <a:p>
            <a:pPr lvl="1">
              <a:spcBef>
                <a:spcPts val="0"/>
              </a:spcBef>
              <a:spcAft>
                <a:spcPts val="600"/>
              </a:spcAft>
            </a:pPr>
            <a:r>
              <a:rPr lang="en-US" sz="2000" dirty="0">
                <a:solidFill>
                  <a:schemeClr val="tx1"/>
                </a:solidFill>
              </a:rPr>
              <a:t>Mentoring relationships</a:t>
            </a:r>
          </a:p>
          <a:p>
            <a:pPr lvl="1">
              <a:spcBef>
                <a:spcPts val="0"/>
              </a:spcBef>
              <a:spcAft>
                <a:spcPts val="1200"/>
              </a:spcAft>
            </a:pPr>
            <a:r>
              <a:rPr lang="en-US" sz="2000" dirty="0">
                <a:solidFill>
                  <a:schemeClr val="tx1"/>
                </a:solidFill>
              </a:rPr>
              <a:t>Students supervised in </a:t>
            </a:r>
            <a:r>
              <a:rPr lang="en-US" sz="2000" dirty="0" smtClean="0">
                <a:solidFill>
                  <a:schemeClr val="tx1"/>
                </a:solidFill>
              </a:rPr>
              <a:t>components of your work</a:t>
            </a:r>
          </a:p>
          <a:p>
            <a:r>
              <a:rPr lang="en-US" sz="2000" b="1" dirty="0" smtClean="0">
                <a:solidFill>
                  <a:schemeClr val="tx1"/>
                </a:solidFill>
              </a:rPr>
              <a:t>Workshops, Seminars, etc.</a:t>
            </a:r>
          </a:p>
          <a:p>
            <a:pPr lvl="1"/>
            <a:r>
              <a:rPr lang="en-US" sz="2000" dirty="0" smtClean="0">
                <a:solidFill>
                  <a:schemeClr val="tx1"/>
                </a:solidFill>
              </a:rPr>
              <a:t>Format, materials, evaluations</a:t>
            </a:r>
            <a:endParaRPr lang="en-US" sz="2000" dirty="0">
              <a:solidFill>
                <a:schemeClr val="tx1"/>
              </a:solidFill>
            </a:endParaRPr>
          </a:p>
        </p:txBody>
      </p:sp>
    </p:spTree>
    <p:extLst>
      <p:ext uri="{BB962C8B-B14F-4D97-AF65-F5344CB8AC3E}">
        <p14:creationId xmlns:p14="http://schemas.microsoft.com/office/powerpoint/2010/main" val="1953210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909605"/>
            <a:ext cx="8229600" cy="480233"/>
          </a:xfrm>
        </p:spPr>
        <p:txBody>
          <a:bodyPr>
            <a:noAutofit/>
          </a:bodyPr>
          <a:lstStyle/>
          <a:p>
            <a:r>
              <a:rPr lang="en-US" dirty="0" smtClean="0"/>
              <a:t>Principles That Should be Incorporated in Unit Bylaws </a:t>
            </a:r>
            <a:r>
              <a:rPr lang="en-US" sz="2800" dirty="0" smtClean="0"/>
              <a:t>(1 of 2)</a:t>
            </a:r>
            <a:endParaRPr lang="en-US" sz="2800" dirty="0"/>
          </a:p>
        </p:txBody>
      </p:sp>
      <p:sp>
        <p:nvSpPr>
          <p:cNvPr id="3" name="Content Placeholder 2"/>
          <p:cNvSpPr>
            <a:spLocks noGrp="1"/>
          </p:cNvSpPr>
          <p:nvPr>
            <p:ph idx="1"/>
          </p:nvPr>
        </p:nvSpPr>
        <p:spPr>
          <a:xfrm>
            <a:off x="457200" y="1981200"/>
            <a:ext cx="8229600" cy="2348756"/>
          </a:xfrm>
        </p:spPr>
        <p:txBody>
          <a:bodyPr/>
          <a:lstStyle/>
          <a:p>
            <a:r>
              <a:rPr lang="en-US" dirty="0" smtClean="0">
                <a:solidFill>
                  <a:schemeClr val="tx1"/>
                </a:solidFill>
              </a:rPr>
              <a:t>Each </a:t>
            </a:r>
            <a:r>
              <a:rPr lang="en-US" dirty="0">
                <a:solidFill>
                  <a:schemeClr val="tx1"/>
                </a:solidFill>
              </a:rPr>
              <a:t>fixed term faculty member </a:t>
            </a:r>
            <a:r>
              <a:rPr lang="en-US" dirty="0" smtClean="0">
                <a:solidFill>
                  <a:schemeClr val="tx1"/>
                </a:solidFill>
              </a:rPr>
              <a:t>shall </a:t>
            </a:r>
            <a:r>
              <a:rPr lang="en-US" dirty="0">
                <a:solidFill>
                  <a:schemeClr val="tx1"/>
                </a:solidFill>
              </a:rPr>
              <a:t>be evaluated on an annual basis and informed in writing of the results of his/her evaluation by the unit administrator.</a:t>
            </a:r>
          </a:p>
          <a:p>
            <a:r>
              <a:rPr lang="en-US" dirty="0" smtClean="0">
                <a:solidFill>
                  <a:schemeClr val="tx1"/>
                </a:solidFill>
              </a:rPr>
              <a:t>Each </a:t>
            </a:r>
            <a:r>
              <a:rPr lang="en-US" dirty="0">
                <a:solidFill>
                  <a:schemeClr val="tx1"/>
                </a:solidFill>
              </a:rPr>
              <a:t>unit shall have clearly formulated and relevant written performance criteria and shall provide these at the time of appointment, and subsequently as necessary, </a:t>
            </a:r>
            <a:r>
              <a:rPr lang="en-US" dirty="0" smtClean="0">
                <a:solidFill>
                  <a:schemeClr val="tx1"/>
                </a:solidFill>
              </a:rPr>
              <a:t>to </a:t>
            </a:r>
            <a:r>
              <a:rPr lang="en-US" dirty="0">
                <a:solidFill>
                  <a:schemeClr val="tx1"/>
                </a:solidFill>
              </a:rPr>
              <a:t>clarify expectations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8E68C61-34E7-1546-8BC9-84A1E2E3AD70}" type="slidenum">
              <a:rPr lang="en-US" smtClean="0"/>
              <a:pPr/>
              <a:t>4</a:t>
            </a:fld>
            <a:endParaRPr lang="en-US"/>
          </a:p>
        </p:txBody>
      </p:sp>
    </p:spTree>
    <p:extLst>
      <p:ext uri="{BB962C8B-B14F-4D97-AF65-F5344CB8AC3E}">
        <p14:creationId xmlns:p14="http://schemas.microsoft.com/office/powerpoint/2010/main" val="3314537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80233"/>
          </a:xfrm>
        </p:spPr>
        <p:txBody>
          <a:bodyPr>
            <a:noAutofit/>
          </a:bodyPr>
          <a:lstStyle/>
          <a:p>
            <a:r>
              <a:rPr lang="en-US" b="1" dirty="0" smtClean="0"/>
              <a:t>Teaching – Records to Keep</a:t>
            </a:r>
            <a:r>
              <a:rPr lang="en-US" sz="2800" dirty="0" smtClean="0"/>
              <a:t> (2 of 2)</a:t>
            </a:r>
            <a:endParaRPr lang="en-US" dirty="0"/>
          </a:p>
        </p:txBody>
      </p:sp>
      <p:sp>
        <p:nvSpPr>
          <p:cNvPr id="3" name="Content Placeholder 2"/>
          <p:cNvSpPr>
            <a:spLocks noGrp="1"/>
          </p:cNvSpPr>
          <p:nvPr>
            <p:ph idx="1"/>
          </p:nvPr>
        </p:nvSpPr>
        <p:spPr>
          <a:xfrm>
            <a:off x="457200" y="1676400"/>
            <a:ext cx="8229600" cy="4066495"/>
          </a:xfrm>
        </p:spPr>
        <p:txBody>
          <a:bodyPr/>
          <a:lstStyle/>
          <a:p>
            <a:r>
              <a:rPr lang="en-US" b="1" dirty="0" smtClean="0">
                <a:solidFill>
                  <a:schemeClr val="tx1"/>
                </a:solidFill>
              </a:rPr>
              <a:t>Course and Curriculum Development</a:t>
            </a:r>
          </a:p>
          <a:p>
            <a:pPr lvl="1"/>
            <a:r>
              <a:rPr lang="en-US" dirty="0" smtClean="0">
                <a:solidFill>
                  <a:schemeClr val="tx1"/>
                </a:solidFill>
              </a:rPr>
              <a:t>Development and redesign of courses</a:t>
            </a:r>
          </a:p>
          <a:p>
            <a:pPr lvl="1"/>
            <a:r>
              <a:rPr lang="en-US" dirty="0" smtClean="0">
                <a:solidFill>
                  <a:schemeClr val="tx1"/>
                </a:solidFill>
              </a:rPr>
              <a:t>Teaching materials developed</a:t>
            </a:r>
          </a:p>
          <a:p>
            <a:pPr lvl="1"/>
            <a:r>
              <a:rPr lang="en-US" dirty="0" smtClean="0">
                <a:solidFill>
                  <a:schemeClr val="tx1"/>
                </a:solidFill>
              </a:rPr>
              <a:t>Out-of-class experiences designed</a:t>
            </a:r>
            <a:endParaRPr lang="en-US" dirty="0">
              <a:solidFill>
                <a:schemeClr val="tx1"/>
              </a:solidFill>
            </a:endParaRPr>
          </a:p>
          <a:p>
            <a:endParaRPr lang="en-US" dirty="0" smtClean="0">
              <a:solidFill>
                <a:schemeClr val="tx1"/>
              </a:solidFill>
            </a:endParaRPr>
          </a:p>
          <a:p>
            <a:r>
              <a:rPr lang="en-US" b="1" dirty="0" smtClean="0">
                <a:solidFill>
                  <a:schemeClr val="tx1"/>
                </a:solidFill>
              </a:rPr>
              <a:t>Professional Activities</a:t>
            </a:r>
          </a:p>
          <a:p>
            <a:pPr lvl="1"/>
            <a:r>
              <a:rPr lang="en-US" dirty="0" smtClean="0">
                <a:solidFill>
                  <a:schemeClr val="tx1"/>
                </a:solidFill>
              </a:rPr>
              <a:t>Professional development opportunities</a:t>
            </a:r>
          </a:p>
          <a:p>
            <a:pPr lvl="1"/>
            <a:r>
              <a:rPr lang="en-US" dirty="0" smtClean="0">
                <a:solidFill>
                  <a:schemeClr val="tx1"/>
                </a:solidFill>
              </a:rPr>
              <a:t>Instructional research and grants</a:t>
            </a:r>
          </a:p>
          <a:p>
            <a:pPr marL="457200" lvl="1"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40</a:t>
            </a:fld>
            <a:endParaRPr lang="en-US" altLang="en-US" dirty="0"/>
          </a:p>
        </p:txBody>
      </p:sp>
    </p:spTree>
    <p:extLst>
      <p:ext uri="{BB962C8B-B14F-4D97-AF65-F5344CB8AC3E}">
        <p14:creationId xmlns:p14="http://schemas.microsoft.com/office/powerpoint/2010/main" val="809115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1"/>
            <a:ext cx="8229600" cy="609600"/>
          </a:xfrm>
        </p:spPr>
        <p:txBody>
          <a:bodyPr>
            <a:noAutofit/>
          </a:bodyPr>
          <a:lstStyle/>
          <a:p>
            <a:r>
              <a:rPr lang="en-US" b="1" dirty="0" smtClean="0">
                <a:solidFill>
                  <a:srgbClr val="0C533A"/>
                </a:solidFill>
              </a:rPr>
              <a:t>Teaching – Items to Reflect on</a:t>
            </a:r>
            <a:endParaRPr lang="en-US" b="1" dirty="0">
              <a:solidFill>
                <a:srgbClr val="0C533A"/>
              </a:solidFill>
            </a:endParaRPr>
          </a:p>
        </p:txBody>
      </p:sp>
      <p:sp>
        <p:nvSpPr>
          <p:cNvPr id="3" name="Content Placeholder 2"/>
          <p:cNvSpPr>
            <a:spLocks noGrp="1"/>
          </p:cNvSpPr>
          <p:nvPr>
            <p:ph idx="1"/>
          </p:nvPr>
        </p:nvSpPr>
        <p:spPr>
          <a:xfrm>
            <a:off x="381000" y="1524001"/>
            <a:ext cx="8229600" cy="4373563"/>
          </a:xfrm>
        </p:spPr>
        <p:txBody>
          <a:bodyPr/>
          <a:lstStyle/>
          <a:p>
            <a:pPr lvl="1">
              <a:spcBef>
                <a:spcPts val="0"/>
              </a:spcBef>
              <a:spcAft>
                <a:spcPts val="1200"/>
              </a:spcAft>
            </a:pPr>
            <a:r>
              <a:rPr lang="en-US" dirty="0" smtClean="0">
                <a:solidFill>
                  <a:schemeClr val="tx1"/>
                </a:solidFill>
              </a:rPr>
              <a:t>Your philosophy and approach</a:t>
            </a:r>
          </a:p>
          <a:p>
            <a:pPr lvl="1">
              <a:spcBef>
                <a:spcPts val="0"/>
              </a:spcBef>
              <a:spcAft>
                <a:spcPts val="1200"/>
              </a:spcAft>
            </a:pPr>
            <a:r>
              <a:rPr lang="en-US" dirty="0" smtClean="0">
                <a:solidFill>
                  <a:schemeClr val="tx1"/>
                </a:solidFill>
              </a:rPr>
              <a:t>Your intended learning outcomes for students</a:t>
            </a:r>
          </a:p>
          <a:p>
            <a:pPr lvl="1">
              <a:spcBef>
                <a:spcPts val="0"/>
              </a:spcBef>
              <a:spcAft>
                <a:spcPts val="1200"/>
              </a:spcAft>
            </a:pPr>
            <a:r>
              <a:rPr lang="en-US" dirty="0" smtClean="0">
                <a:solidFill>
                  <a:schemeClr val="tx1"/>
                </a:solidFill>
              </a:rPr>
              <a:t>Your teaching methods, and rationale for them</a:t>
            </a:r>
          </a:p>
          <a:p>
            <a:pPr lvl="1">
              <a:spcBef>
                <a:spcPts val="0"/>
              </a:spcBef>
              <a:spcAft>
                <a:spcPts val="1200"/>
              </a:spcAft>
            </a:pPr>
            <a:r>
              <a:rPr lang="en-US" dirty="0">
                <a:solidFill>
                  <a:schemeClr val="tx1"/>
                </a:solidFill>
              </a:rPr>
              <a:t>A</a:t>
            </a:r>
            <a:r>
              <a:rPr lang="en-US" dirty="0" smtClean="0">
                <a:solidFill>
                  <a:schemeClr val="tx1"/>
                </a:solidFill>
              </a:rPr>
              <a:t>pproaches and innovations you have developed</a:t>
            </a:r>
          </a:p>
          <a:p>
            <a:pPr lvl="1">
              <a:spcBef>
                <a:spcPts val="0"/>
              </a:spcBef>
              <a:spcAft>
                <a:spcPts val="1200"/>
              </a:spcAft>
            </a:pPr>
            <a:r>
              <a:rPr lang="en-US" dirty="0" smtClean="0">
                <a:solidFill>
                  <a:schemeClr val="tx1"/>
                </a:solidFill>
              </a:rPr>
              <a:t>Impact on students: outcomes assessment, unsolicited comments</a:t>
            </a:r>
          </a:p>
          <a:p>
            <a:pPr lvl="1">
              <a:spcBef>
                <a:spcPts val="0"/>
              </a:spcBef>
              <a:spcAft>
                <a:spcPts val="1200"/>
              </a:spcAft>
            </a:pPr>
            <a:r>
              <a:rPr lang="en-US" dirty="0" smtClean="0">
                <a:solidFill>
                  <a:schemeClr val="tx1"/>
                </a:solidFill>
              </a:rPr>
              <a:t>How you interpret your teaching evaluations</a:t>
            </a:r>
          </a:p>
          <a:p>
            <a:pPr lvl="1">
              <a:spcBef>
                <a:spcPts val="0"/>
              </a:spcBef>
              <a:spcAft>
                <a:spcPts val="1200"/>
              </a:spcAft>
            </a:pPr>
            <a:r>
              <a:rPr lang="en-US" dirty="0" smtClean="0">
                <a:solidFill>
                  <a:schemeClr val="tx1"/>
                </a:solidFill>
              </a:rPr>
              <a:t>How your teaching has changed over time and why</a:t>
            </a: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41</a:t>
            </a:fld>
            <a:endParaRPr lang="en-US" altLang="en-US" dirty="0"/>
          </a:p>
        </p:txBody>
      </p:sp>
    </p:spTree>
    <p:extLst>
      <p:ext uri="{BB962C8B-B14F-4D97-AF65-F5344CB8AC3E}">
        <p14:creationId xmlns:p14="http://schemas.microsoft.com/office/powerpoint/2010/main" val="304287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277"/>
            <a:ext cx="8229600" cy="380999"/>
          </a:xfrm>
        </p:spPr>
        <p:txBody>
          <a:bodyPr>
            <a:noAutofit/>
          </a:bodyPr>
          <a:lstStyle/>
          <a:p>
            <a:pPr algn="ctr"/>
            <a:r>
              <a:rPr lang="en-US" b="1" dirty="0" smtClean="0">
                <a:solidFill>
                  <a:srgbClr val="0C533A"/>
                </a:solidFill>
              </a:rPr>
              <a:t>Research, Scholarship &amp; Creative Activities – Records to Keep </a:t>
            </a:r>
            <a:r>
              <a:rPr lang="en-US" sz="2800" dirty="0" smtClean="0">
                <a:solidFill>
                  <a:srgbClr val="0C533A"/>
                </a:solidFill>
              </a:rPr>
              <a:t>(1 of 2)</a:t>
            </a:r>
            <a:endParaRPr lang="en-US" sz="2800" dirty="0">
              <a:solidFill>
                <a:srgbClr val="0C533A"/>
              </a:solidFill>
            </a:endParaRPr>
          </a:p>
        </p:txBody>
      </p:sp>
      <p:sp>
        <p:nvSpPr>
          <p:cNvPr id="3" name="Content Placeholder 2"/>
          <p:cNvSpPr>
            <a:spLocks noGrp="1"/>
          </p:cNvSpPr>
          <p:nvPr>
            <p:ph idx="1"/>
          </p:nvPr>
        </p:nvSpPr>
        <p:spPr>
          <a:xfrm>
            <a:off x="381000" y="1844675"/>
            <a:ext cx="8229600" cy="4876800"/>
          </a:xfrm>
        </p:spPr>
        <p:txBody>
          <a:bodyPr/>
          <a:lstStyle/>
          <a:p>
            <a:r>
              <a:rPr lang="en-US" sz="2400" b="1" dirty="0" smtClean="0">
                <a:solidFill>
                  <a:schemeClr val="tx1"/>
                </a:solidFill>
              </a:rPr>
              <a:t>Products</a:t>
            </a:r>
          </a:p>
          <a:p>
            <a:pPr lvl="1"/>
            <a:r>
              <a:rPr lang="en-US" sz="1800" dirty="0" smtClean="0">
                <a:solidFill>
                  <a:schemeClr val="tx1"/>
                </a:solidFill>
              </a:rPr>
              <a:t>Books/monographs</a:t>
            </a:r>
          </a:p>
          <a:p>
            <a:pPr lvl="1"/>
            <a:r>
              <a:rPr lang="en-US" sz="1800" dirty="0" smtClean="0">
                <a:solidFill>
                  <a:schemeClr val="tx1"/>
                </a:solidFill>
              </a:rPr>
              <a:t>Book chapters</a:t>
            </a:r>
          </a:p>
          <a:p>
            <a:pPr lvl="1"/>
            <a:r>
              <a:rPr lang="en-US" sz="1800" dirty="0" smtClean="0">
                <a:solidFill>
                  <a:schemeClr val="tx1"/>
                </a:solidFill>
              </a:rPr>
              <a:t>Articles in refereed journals</a:t>
            </a:r>
          </a:p>
          <a:p>
            <a:pPr lvl="1"/>
            <a:r>
              <a:rPr lang="en-US" sz="1800" dirty="0" smtClean="0">
                <a:solidFill>
                  <a:schemeClr val="tx1"/>
                </a:solidFill>
              </a:rPr>
              <a:t>Creative works, such as exhibits</a:t>
            </a:r>
            <a:r>
              <a:rPr lang="en-US" sz="1800" dirty="0">
                <a:solidFill>
                  <a:schemeClr val="tx1"/>
                </a:solidFill>
              </a:rPr>
              <a:t> </a:t>
            </a:r>
            <a:r>
              <a:rPr lang="en-US" sz="1800" dirty="0" smtClean="0">
                <a:solidFill>
                  <a:schemeClr val="tx1"/>
                </a:solidFill>
              </a:rPr>
              <a:t>and performances</a:t>
            </a:r>
          </a:p>
          <a:p>
            <a:pPr lvl="1"/>
            <a:r>
              <a:rPr lang="en-US" sz="1800" dirty="0" smtClean="0">
                <a:solidFill>
                  <a:schemeClr val="tx1"/>
                </a:solidFill>
              </a:rPr>
              <a:t>Edited works: journals, other publications</a:t>
            </a:r>
          </a:p>
          <a:p>
            <a:pPr lvl="1"/>
            <a:r>
              <a:rPr lang="en-US" sz="1800" dirty="0" smtClean="0">
                <a:solidFill>
                  <a:schemeClr val="tx1"/>
                </a:solidFill>
              </a:rPr>
              <a:t>Presentations at scholarly/professional meetings</a:t>
            </a:r>
          </a:p>
          <a:p>
            <a:pPr lvl="1">
              <a:spcAft>
                <a:spcPts val="600"/>
              </a:spcAft>
            </a:pPr>
            <a:r>
              <a:rPr lang="en-US" sz="1800" dirty="0" smtClean="0">
                <a:solidFill>
                  <a:schemeClr val="tx1"/>
                </a:solidFill>
              </a:rPr>
              <a:t>Other papers, reports, reviews</a:t>
            </a:r>
          </a:p>
          <a:p>
            <a:r>
              <a:rPr lang="en-US" sz="2400" b="1" dirty="0" smtClean="0">
                <a:solidFill>
                  <a:schemeClr val="tx1"/>
                </a:solidFill>
              </a:rPr>
              <a:t>Funding</a:t>
            </a:r>
          </a:p>
          <a:p>
            <a:pPr lvl="1"/>
            <a:r>
              <a:rPr lang="en-US" sz="1800" dirty="0" smtClean="0">
                <a:solidFill>
                  <a:schemeClr val="tx1"/>
                </a:solidFill>
              </a:rPr>
              <a:t>Grant proposals: funded and non-funded</a:t>
            </a:r>
          </a:p>
          <a:p>
            <a:pPr lvl="1"/>
            <a:r>
              <a:rPr lang="en-US" sz="1800" dirty="0" smtClean="0">
                <a:solidFill>
                  <a:schemeClr val="tx1"/>
                </a:solidFill>
              </a:rPr>
              <a:t>Grant management: budget, staff</a:t>
            </a:r>
          </a:p>
          <a:p>
            <a:pPr lvl="1"/>
            <a:r>
              <a:rPr lang="en-US" sz="1800" dirty="0" smtClean="0">
                <a:solidFill>
                  <a:schemeClr val="tx1"/>
                </a:solidFill>
              </a:rPr>
              <a:t>Reports</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42</a:t>
            </a:fld>
            <a:endParaRPr lang="en-US" altLang="en-US" dirty="0"/>
          </a:p>
        </p:txBody>
      </p:sp>
    </p:spTree>
    <p:extLst>
      <p:ext uri="{BB962C8B-B14F-4D97-AF65-F5344CB8AC3E}">
        <p14:creationId xmlns:p14="http://schemas.microsoft.com/office/powerpoint/2010/main" val="901835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rgbClr val="0C533A"/>
                </a:solidFill>
              </a:rPr>
              <a:t>Research, Scholarship &amp; Creative Activities – Records to Keep </a:t>
            </a:r>
            <a:r>
              <a:rPr lang="en-US" sz="2800" dirty="0">
                <a:solidFill>
                  <a:srgbClr val="0C533A"/>
                </a:solidFill>
              </a:rPr>
              <a:t>(2 of 2)</a:t>
            </a:r>
            <a:br>
              <a:rPr lang="en-US" sz="2800" dirty="0">
                <a:solidFill>
                  <a:srgbClr val="0C533A"/>
                </a:solidFill>
              </a:rPr>
            </a:br>
            <a:endParaRPr lang="en-US" sz="2800" dirty="0"/>
          </a:p>
        </p:txBody>
      </p:sp>
      <p:sp>
        <p:nvSpPr>
          <p:cNvPr id="3" name="Content Placeholder 2"/>
          <p:cNvSpPr>
            <a:spLocks noGrp="1"/>
          </p:cNvSpPr>
          <p:nvPr>
            <p:ph idx="1"/>
          </p:nvPr>
        </p:nvSpPr>
        <p:spPr>
          <a:xfrm>
            <a:off x="457200" y="1905000"/>
            <a:ext cx="8229600" cy="4066495"/>
          </a:xfrm>
        </p:spPr>
        <p:txBody>
          <a:bodyPr/>
          <a:lstStyle/>
          <a:p>
            <a:r>
              <a:rPr lang="en-US" b="1" dirty="0" smtClean="0">
                <a:solidFill>
                  <a:schemeClr val="tx1"/>
                </a:solidFill>
              </a:rPr>
              <a:t>Involvement in the Discipline</a:t>
            </a:r>
          </a:p>
          <a:p>
            <a:pPr lvl="1"/>
            <a:r>
              <a:rPr lang="en-US" sz="2000" dirty="0" smtClean="0">
                <a:solidFill>
                  <a:schemeClr val="tx1"/>
                </a:solidFill>
              </a:rPr>
              <a:t>Manuscript reviews</a:t>
            </a:r>
          </a:p>
          <a:p>
            <a:pPr lvl="1"/>
            <a:r>
              <a:rPr lang="en-US" sz="2000" dirty="0" smtClean="0">
                <a:solidFill>
                  <a:schemeClr val="tx1"/>
                </a:solidFill>
              </a:rPr>
              <a:t>Grant evaluation panels</a:t>
            </a:r>
          </a:p>
          <a:p>
            <a:pPr lvl="1">
              <a:spcAft>
                <a:spcPts val="600"/>
              </a:spcAft>
            </a:pPr>
            <a:r>
              <a:rPr lang="en-US" sz="2000" dirty="0" smtClean="0">
                <a:solidFill>
                  <a:schemeClr val="tx1"/>
                </a:solidFill>
              </a:rPr>
              <a:t>Leadership activities in professional societies</a:t>
            </a:r>
          </a:p>
          <a:p>
            <a:r>
              <a:rPr lang="en-US" b="1" dirty="0" smtClean="0">
                <a:solidFill>
                  <a:schemeClr val="tx1"/>
                </a:solidFill>
              </a:rPr>
              <a:t>Standing in the Discipline</a:t>
            </a:r>
          </a:p>
          <a:p>
            <a:pPr lvl="1"/>
            <a:r>
              <a:rPr lang="en-US" sz="2000" dirty="0" smtClean="0">
                <a:solidFill>
                  <a:schemeClr val="tx1"/>
                </a:solidFill>
              </a:rPr>
              <a:t>Journal rankings</a:t>
            </a:r>
          </a:p>
          <a:p>
            <a:pPr lvl="1"/>
            <a:r>
              <a:rPr lang="en-US" sz="2000" dirty="0" smtClean="0">
                <a:solidFill>
                  <a:schemeClr val="tx1"/>
                </a:solidFill>
              </a:rPr>
              <a:t>Citation analysis</a:t>
            </a:r>
          </a:p>
          <a:p>
            <a:pPr lvl="1"/>
            <a:r>
              <a:rPr lang="en-US" sz="2000" dirty="0" smtClean="0">
                <a:solidFill>
                  <a:schemeClr val="tx1"/>
                </a:solidFill>
              </a:rPr>
              <a:t>Reviews and published reactions</a:t>
            </a:r>
          </a:p>
          <a:p>
            <a:pPr lvl="1"/>
            <a:r>
              <a:rPr lang="en-US" sz="2000" dirty="0" smtClean="0">
                <a:solidFill>
                  <a:schemeClr val="tx1"/>
                </a:solidFill>
              </a:rPr>
              <a:t>Awards and honors</a:t>
            </a:r>
          </a:p>
          <a:p>
            <a:pPr lvl="1"/>
            <a:r>
              <a:rPr lang="en-US" sz="2000" dirty="0" smtClean="0">
                <a:solidFill>
                  <a:schemeClr val="tx1"/>
                </a:solidFill>
              </a:rPr>
              <a:t>Invited activities</a:t>
            </a:r>
          </a:p>
          <a:p>
            <a:pPr lvl="1"/>
            <a:r>
              <a:rPr lang="en-US" sz="2000" dirty="0" smtClean="0">
                <a:solidFill>
                  <a:schemeClr val="tx1"/>
                </a:solidFill>
              </a:rPr>
              <a:t>Unsolicited testimonials</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43</a:t>
            </a:fld>
            <a:endParaRPr lang="en-US" altLang="en-US" dirty="0"/>
          </a:p>
        </p:txBody>
      </p:sp>
    </p:spTree>
    <p:extLst>
      <p:ext uri="{BB962C8B-B14F-4D97-AF65-F5344CB8AC3E}">
        <p14:creationId xmlns:p14="http://schemas.microsoft.com/office/powerpoint/2010/main" val="4051248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0"/>
            <a:ext cx="8610600" cy="480233"/>
          </a:xfrm>
        </p:spPr>
        <p:txBody>
          <a:bodyPr>
            <a:noAutofit/>
          </a:bodyPr>
          <a:lstStyle/>
          <a:p>
            <a:pPr algn="ctr"/>
            <a:r>
              <a:rPr lang="en-US" b="1" dirty="0">
                <a:solidFill>
                  <a:srgbClr val="0C533A"/>
                </a:solidFill>
              </a:rPr>
              <a:t>Research, Scholarship &amp; Creative </a:t>
            </a:r>
            <a:r>
              <a:rPr lang="en-US" b="1" dirty="0" smtClean="0">
                <a:solidFill>
                  <a:srgbClr val="0C533A"/>
                </a:solidFill>
              </a:rPr>
              <a:t>Activities – Items to Reflect on</a:t>
            </a:r>
            <a:endParaRPr lang="en-US" b="1" dirty="0">
              <a:solidFill>
                <a:srgbClr val="0C533A"/>
              </a:solidFill>
            </a:endParaRPr>
          </a:p>
        </p:txBody>
      </p:sp>
      <p:sp>
        <p:nvSpPr>
          <p:cNvPr id="3" name="Content Placeholder 2"/>
          <p:cNvSpPr>
            <a:spLocks noGrp="1"/>
          </p:cNvSpPr>
          <p:nvPr>
            <p:ph idx="1"/>
          </p:nvPr>
        </p:nvSpPr>
        <p:spPr>
          <a:xfrm>
            <a:off x="266700" y="2057400"/>
            <a:ext cx="8229600" cy="4066495"/>
          </a:xfrm>
        </p:spPr>
        <p:txBody>
          <a:bodyPr/>
          <a:lstStyle/>
          <a:p>
            <a:pPr lvl="1">
              <a:spcAft>
                <a:spcPts val="600"/>
              </a:spcAft>
            </a:pPr>
            <a:r>
              <a:rPr lang="en-US" dirty="0" smtClean="0">
                <a:solidFill>
                  <a:schemeClr val="tx1"/>
                </a:solidFill>
              </a:rPr>
              <a:t>Overall direction and purpose of research; questions you are addressing</a:t>
            </a:r>
          </a:p>
          <a:p>
            <a:pPr lvl="1">
              <a:spcAft>
                <a:spcPts val="600"/>
              </a:spcAft>
            </a:pPr>
            <a:r>
              <a:rPr lang="en-US" dirty="0" smtClean="0">
                <a:solidFill>
                  <a:schemeClr val="tx1"/>
                </a:solidFill>
              </a:rPr>
              <a:t>Impact: Why this work is important</a:t>
            </a:r>
          </a:p>
          <a:p>
            <a:pPr lvl="1">
              <a:spcAft>
                <a:spcPts val="600"/>
              </a:spcAft>
            </a:pPr>
            <a:r>
              <a:rPr lang="en-US" dirty="0" smtClean="0">
                <a:solidFill>
                  <a:schemeClr val="tx1"/>
                </a:solidFill>
              </a:rPr>
              <a:t>Methodologies selected and benefits/limitations</a:t>
            </a:r>
          </a:p>
          <a:p>
            <a:pPr lvl="1">
              <a:spcAft>
                <a:spcPts val="600"/>
              </a:spcAft>
            </a:pPr>
            <a:r>
              <a:rPr lang="en-US" dirty="0" smtClean="0">
                <a:solidFill>
                  <a:schemeClr val="tx1"/>
                </a:solidFill>
              </a:rPr>
              <a:t>Future plans and issues to be addressed</a:t>
            </a:r>
          </a:p>
          <a:p>
            <a:pPr lvl="1">
              <a:spcAft>
                <a:spcPts val="600"/>
              </a:spcAft>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44</a:t>
            </a:fld>
            <a:endParaRPr lang="en-US" altLang="en-US" dirty="0"/>
          </a:p>
        </p:txBody>
      </p:sp>
    </p:spTree>
    <p:extLst>
      <p:ext uri="{BB962C8B-B14F-4D97-AF65-F5344CB8AC3E}">
        <p14:creationId xmlns:p14="http://schemas.microsoft.com/office/powerpoint/2010/main" val="3109833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1"/>
            <a:ext cx="8229600" cy="457200"/>
          </a:xfrm>
        </p:spPr>
        <p:txBody>
          <a:bodyPr>
            <a:noAutofit/>
          </a:bodyPr>
          <a:lstStyle/>
          <a:p>
            <a:r>
              <a:rPr lang="en-US" b="1" dirty="0" smtClean="0">
                <a:solidFill>
                  <a:srgbClr val="0C533A"/>
                </a:solidFill>
              </a:rPr>
              <a:t>Service – Records to Keep </a:t>
            </a:r>
            <a:r>
              <a:rPr lang="en-US" sz="2800" dirty="0" smtClean="0">
                <a:solidFill>
                  <a:srgbClr val="0C533A"/>
                </a:solidFill>
              </a:rPr>
              <a:t>(1 of 2)</a:t>
            </a:r>
            <a:endParaRPr lang="en-US" dirty="0">
              <a:solidFill>
                <a:srgbClr val="0C533A"/>
              </a:solidFill>
            </a:endParaRPr>
          </a:p>
        </p:txBody>
      </p:sp>
      <p:sp>
        <p:nvSpPr>
          <p:cNvPr id="3" name="Content Placeholder 2"/>
          <p:cNvSpPr>
            <a:spLocks noGrp="1"/>
          </p:cNvSpPr>
          <p:nvPr>
            <p:ph idx="1"/>
          </p:nvPr>
        </p:nvSpPr>
        <p:spPr>
          <a:xfrm>
            <a:off x="457200" y="1524000"/>
            <a:ext cx="8229600" cy="4602163"/>
          </a:xfrm>
        </p:spPr>
        <p:txBody>
          <a:bodyPr/>
          <a:lstStyle/>
          <a:p>
            <a:r>
              <a:rPr lang="en-US" b="1" dirty="0">
                <a:solidFill>
                  <a:schemeClr val="tx1"/>
                </a:solidFill>
              </a:rPr>
              <a:t>A</a:t>
            </a:r>
            <a:r>
              <a:rPr lang="en-US" b="1" dirty="0" smtClean="0">
                <a:solidFill>
                  <a:schemeClr val="tx1"/>
                </a:solidFill>
              </a:rPr>
              <a:t>t MSU</a:t>
            </a:r>
          </a:p>
          <a:p>
            <a:pPr lvl="1"/>
            <a:r>
              <a:rPr lang="en-US" dirty="0" smtClean="0">
                <a:solidFill>
                  <a:schemeClr val="tx1"/>
                </a:solidFill>
              </a:rPr>
              <a:t>Department, college, university leadership roles</a:t>
            </a:r>
          </a:p>
          <a:p>
            <a:pPr lvl="1"/>
            <a:r>
              <a:rPr lang="en-US" dirty="0" smtClean="0">
                <a:solidFill>
                  <a:schemeClr val="tx1"/>
                </a:solidFill>
              </a:rPr>
              <a:t>Department, college, university committees</a:t>
            </a:r>
          </a:p>
          <a:p>
            <a:pPr lvl="1"/>
            <a:r>
              <a:rPr lang="en-US" dirty="0" smtClean="0">
                <a:solidFill>
                  <a:schemeClr val="tx1"/>
                </a:solidFill>
              </a:rPr>
              <a:t>Task forces and reports</a:t>
            </a:r>
          </a:p>
          <a:p>
            <a:endParaRPr lang="en-US" dirty="0" smtClean="0">
              <a:solidFill>
                <a:schemeClr val="tx1"/>
              </a:solidFill>
            </a:endParaRPr>
          </a:p>
          <a:p>
            <a:r>
              <a:rPr lang="en-US" b="1" dirty="0" smtClean="0">
                <a:solidFill>
                  <a:schemeClr val="tx1"/>
                </a:solidFill>
              </a:rPr>
              <a:t>For Professional Organizations</a:t>
            </a:r>
          </a:p>
          <a:p>
            <a:pPr lvl="1"/>
            <a:r>
              <a:rPr lang="en-US" dirty="0" smtClean="0">
                <a:solidFill>
                  <a:schemeClr val="tx1"/>
                </a:solidFill>
              </a:rPr>
              <a:t>Leadership roles – elected and appointed</a:t>
            </a:r>
          </a:p>
          <a:p>
            <a:pPr lvl="1"/>
            <a:r>
              <a:rPr lang="en-US" dirty="0" smtClean="0">
                <a:solidFill>
                  <a:schemeClr val="tx1"/>
                </a:solidFill>
              </a:rPr>
              <a:t>Committee memberships</a:t>
            </a:r>
          </a:p>
          <a:p>
            <a:pPr lvl="1"/>
            <a:r>
              <a:rPr lang="en-US" dirty="0" smtClean="0">
                <a:solidFill>
                  <a:schemeClr val="tx1"/>
                </a:solidFill>
              </a:rPr>
              <a:t>Conferences/events planned</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45</a:t>
            </a:fld>
            <a:endParaRPr lang="en-US" altLang="en-US" dirty="0"/>
          </a:p>
        </p:txBody>
      </p:sp>
    </p:spTree>
    <p:extLst>
      <p:ext uri="{BB962C8B-B14F-4D97-AF65-F5344CB8AC3E}">
        <p14:creationId xmlns:p14="http://schemas.microsoft.com/office/powerpoint/2010/main" val="2897331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1"/>
            <a:ext cx="8229600" cy="457200"/>
          </a:xfrm>
        </p:spPr>
        <p:txBody>
          <a:bodyPr>
            <a:noAutofit/>
          </a:bodyPr>
          <a:lstStyle/>
          <a:p>
            <a:r>
              <a:rPr lang="en-US" b="1" dirty="0">
                <a:solidFill>
                  <a:srgbClr val="0C533A"/>
                </a:solidFill>
              </a:rPr>
              <a:t>Service – Records to </a:t>
            </a:r>
            <a:r>
              <a:rPr lang="en-US" b="1" dirty="0" smtClean="0">
                <a:solidFill>
                  <a:srgbClr val="0C533A"/>
                </a:solidFill>
              </a:rPr>
              <a:t>Keep </a:t>
            </a:r>
            <a:r>
              <a:rPr lang="en-US" sz="2800" dirty="0" smtClean="0">
                <a:solidFill>
                  <a:srgbClr val="0C533A"/>
                </a:solidFill>
              </a:rPr>
              <a:t>(2 of 2)</a:t>
            </a:r>
            <a:endParaRPr lang="en-US" dirty="0">
              <a:solidFill>
                <a:srgbClr val="0C533A"/>
              </a:solidFill>
            </a:endParaRPr>
          </a:p>
        </p:txBody>
      </p:sp>
      <p:sp>
        <p:nvSpPr>
          <p:cNvPr id="3" name="Content Placeholder 2"/>
          <p:cNvSpPr>
            <a:spLocks noGrp="1"/>
          </p:cNvSpPr>
          <p:nvPr>
            <p:ph idx="1"/>
          </p:nvPr>
        </p:nvSpPr>
        <p:spPr>
          <a:xfrm>
            <a:off x="457200" y="1600200"/>
            <a:ext cx="8229600" cy="4525963"/>
          </a:xfrm>
        </p:spPr>
        <p:txBody>
          <a:bodyPr/>
          <a:lstStyle/>
          <a:p>
            <a:pPr>
              <a:spcBef>
                <a:spcPts val="0"/>
              </a:spcBef>
              <a:spcAft>
                <a:spcPts val="1200"/>
              </a:spcAft>
            </a:pPr>
            <a:r>
              <a:rPr lang="en-US" b="1" dirty="0" smtClean="0">
                <a:solidFill>
                  <a:schemeClr val="tx1"/>
                </a:solidFill>
              </a:rPr>
              <a:t>For the Broader Community</a:t>
            </a:r>
          </a:p>
          <a:p>
            <a:pPr lvl="1">
              <a:spcBef>
                <a:spcPts val="0"/>
              </a:spcBef>
              <a:spcAft>
                <a:spcPts val="1200"/>
              </a:spcAft>
            </a:pPr>
            <a:r>
              <a:rPr lang="en-US" sz="2000" dirty="0" smtClean="0">
                <a:solidFill>
                  <a:schemeClr val="tx1"/>
                </a:solidFill>
              </a:rPr>
              <a:t>Consultation and technical assistance to organizations</a:t>
            </a:r>
          </a:p>
          <a:p>
            <a:pPr lvl="1">
              <a:spcBef>
                <a:spcPts val="0"/>
              </a:spcBef>
              <a:spcAft>
                <a:spcPts val="1200"/>
              </a:spcAft>
            </a:pPr>
            <a:r>
              <a:rPr lang="en-US" sz="2000" dirty="0" smtClean="0">
                <a:solidFill>
                  <a:schemeClr val="tx1"/>
                </a:solidFill>
              </a:rPr>
              <a:t>Publications for audiences outside your field</a:t>
            </a:r>
          </a:p>
          <a:p>
            <a:pPr lvl="1">
              <a:spcBef>
                <a:spcPts val="0"/>
              </a:spcBef>
              <a:spcAft>
                <a:spcPts val="1200"/>
              </a:spcAft>
            </a:pPr>
            <a:r>
              <a:rPr lang="en-US" sz="2000" dirty="0" smtClean="0">
                <a:solidFill>
                  <a:schemeClr val="tx1"/>
                </a:solidFill>
              </a:rPr>
              <a:t>Interpretations of technical information for public</a:t>
            </a:r>
          </a:p>
          <a:p>
            <a:pPr lvl="1">
              <a:spcBef>
                <a:spcPts val="0"/>
              </a:spcBef>
              <a:spcAft>
                <a:spcPts val="1200"/>
              </a:spcAft>
            </a:pPr>
            <a:r>
              <a:rPr lang="en-US" sz="2000" dirty="0" smtClean="0">
                <a:solidFill>
                  <a:schemeClr val="tx1"/>
                </a:solidFill>
              </a:rPr>
              <a:t>Expert testimony </a:t>
            </a:r>
          </a:p>
          <a:p>
            <a:pPr lvl="1"/>
            <a:r>
              <a:rPr lang="en-US" sz="2000" dirty="0" smtClean="0">
                <a:solidFill>
                  <a:schemeClr val="tx1"/>
                </a:solidFill>
              </a:rPr>
              <a:t>Development </a:t>
            </a:r>
            <a:r>
              <a:rPr lang="en-US" sz="2000" dirty="0">
                <a:solidFill>
                  <a:schemeClr val="tx1"/>
                </a:solidFill>
              </a:rPr>
              <a:t>of programs in educational/cultural </a:t>
            </a:r>
            <a:r>
              <a:rPr lang="en-US" sz="2000" dirty="0" smtClean="0">
                <a:solidFill>
                  <a:schemeClr val="tx1"/>
                </a:solidFill>
              </a:rPr>
              <a:t>organizations</a:t>
            </a:r>
          </a:p>
          <a:p>
            <a:pPr marL="457200" lvl="1" indent="0">
              <a:buNone/>
            </a:pPr>
            <a:endParaRPr lang="en-US" sz="2000" dirty="0">
              <a:solidFill>
                <a:schemeClr val="tx1"/>
              </a:solidFill>
            </a:endParaRPr>
          </a:p>
          <a:p>
            <a:pPr>
              <a:spcBef>
                <a:spcPts val="0"/>
              </a:spcBef>
              <a:spcAft>
                <a:spcPts val="1200"/>
              </a:spcAft>
            </a:pPr>
            <a:r>
              <a:rPr lang="en-US" b="1" dirty="0">
                <a:solidFill>
                  <a:schemeClr val="tx1"/>
                </a:solidFill>
              </a:rPr>
              <a:t>Clinical </a:t>
            </a:r>
            <a:r>
              <a:rPr lang="en-US" b="1" dirty="0" smtClean="0">
                <a:solidFill>
                  <a:schemeClr val="tx1"/>
                </a:solidFill>
              </a:rPr>
              <a:t>Work</a:t>
            </a:r>
            <a:endParaRPr lang="en-US" b="1" dirty="0">
              <a:solidFill>
                <a:schemeClr val="tx1"/>
              </a:solidFill>
            </a:endParaRPr>
          </a:p>
          <a:p>
            <a:pPr lvl="1">
              <a:spcBef>
                <a:spcPts val="0"/>
              </a:spcBef>
              <a:spcAft>
                <a:spcPts val="1200"/>
              </a:spcAft>
            </a:pPr>
            <a:r>
              <a:rPr lang="en-US" sz="1800" dirty="0">
                <a:solidFill>
                  <a:schemeClr val="tx1"/>
                </a:solidFill>
              </a:rPr>
              <a:t>Diagnosis and treatment of clients and patients</a:t>
            </a:r>
          </a:p>
          <a:p>
            <a:pPr lvl="1">
              <a:spcBef>
                <a:spcPts val="0"/>
              </a:spcBef>
              <a:spcAft>
                <a:spcPts val="1200"/>
              </a:spcAft>
            </a:pPr>
            <a:r>
              <a:rPr lang="en-US" sz="1800" dirty="0">
                <a:solidFill>
                  <a:schemeClr val="tx1"/>
                </a:solidFill>
              </a:rPr>
              <a:t>Supervision of staff in clinical settings</a:t>
            </a:r>
          </a:p>
          <a:p>
            <a:pPr lvl="1"/>
            <a:endParaRPr lang="en-US" sz="2000" dirty="0" smtClean="0">
              <a:solidFill>
                <a:schemeClr val="tx1"/>
              </a:solidFill>
            </a:endParaRPr>
          </a:p>
          <a:p>
            <a:pPr lvl="1"/>
            <a:endParaRPr lang="en-US" sz="2000" dirty="0">
              <a:solidFill>
                <a:schemeClr val="tx1"/>
              </a:solidFill>
            </a:endParaRPr>
          </a:p>
          <a:p>
            <a:pPr lvl="1">
              <a:spcBef>
                <a:spcPts val="0"/>
              </a:spcBef>
              <a:spcAft>
                <a:spcPts val="1200"/>
              </a:spcAft>
            </a:pPr>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46</a:t>
            </a:fld>
            <a:endParaRPr lang="en-US" altLang="en-US" dirty="0"/>
          </a:p>
        </p:txBody>
      </p:sp>
    </p:spTree>
    <p:extLst>
      <p:ext uri="{BB962C8B-B14F-4D97-AF65-F5344CB8AC3E}">
        <p14:creationId xmlns:p14="http://schemas.microsoft.com/office/powerpoint/2010/main" val="3799748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86800" cy="480233"/>
          </a:xfrm>
        </p:spPr>
        <p:txBody>
          <a:bodyPr>
            <a:noAutofit/>
          </a:bodyPr>
          <a:lstStyle/>
          <a:p>
            <a:r>
              <a:rPr lang="en-US" b="1" dirty="0" smtClean="0">
                <a:solidFill>
                  <a:srgbClr val="0C533A"/>
                </a:solidFill>
              </a:rPr>
              <a:t>Service and Outreach – Items to Reflect On</a:t>
            </a:r>
            <a:endParaRPr lang="en-US" b="1" dirty="0">
              <a:solidFill>
                <a:srgbClr val="0C533A"/>
              </a:solidFill>
            </a:endParaRPr>
          </a:p>
        </p:txBody>
      </p:sp>
      <p:sp>
        <p:nvSpPr>
          <p:cNvPr id="3" name="Content Placeholder 2"/>
          <p:cNvSpPr>
            <a:spLocks noGrp="1"/>
          </p:cNvSpPr>
          <p:nvPr>
            <p:ph idx="1"/>
          </p:nvPr>
        </p:nvSpPr>
        <p:spPr>
          <a:xfrm>
            <a:off x="457200" y="1828800"/>
            <a:ext cx="8229600" cy="2334053"/>
          </a:xfrm>
        </p:spPr>
        <p:txBody>
          <a:bodyPr/>
          <a:lstStyle/>
          <a:p>
            <a:pPr lvl="1">
              <a:spcBef>
                <a:spcPts val="0"/>
              </a:spcBef>
              <a:spcAft>
                <a:spcPts val="1200"/>
              </a:spcAft>
            </a:pPr>
            <a:r>
              <a:rPr lang="en-US" dirty="0" smtClean="0">
                <a:solidFill>
                  <a:schemeClr val="tx1"/>
                </a:solidFill>
              </a:rPr>
              <a:t>Overall </a:t>
            </a:r>
            <a:r>
              <a:rPr lang="en-US" dirty="0">
                <a:solidFill>
                  <a:schemeClr val="tx1"/>
                </a:solidFill>
              </a:rPr>
              <a:t>direction and purpose of </a:t>
            </a:r>
            <a:r>
              <a:rPr lang="en-US" dirty="0" smtClean="0">
                <a:solidFill>
                  <a:schemeClr val="tx1"/>
                </a:solidFill>
              </a:rPr>
              <a:t>service/outreach</a:t>
            </a:r>
            <a:endParaRPr lang="en-US" dirty="0">
              <a:solidFill>
                <a:schemeClr val="tx1"/>
              </a:solidFill>
            </a:endParaRPr>
          </a:p>
          <a:p>
            <a:pPr lvl="1">
              <a:spcBef>
                <a:spcPts val="0"/>
              </a:spcBef>
              <a:spcAft>
                <a:spcPts val="1200"/>
              </a:spcAft>
            </a:pPr>
            <a:r>
              <a:rPr lang="en-US" dirty="0" smtClean="0">
                <a:solidFill>
                  <a:schemeClr val="tx1"/>
                </a:solidFill>
              </a:rPr>
              <a:t>Rationale </a:t>
            </a:r>
            <a:r>
              <a:rPr lang="en-US" dirty="0">
                <a:solidFill>
                  <a:schemeClr val="tx1"/>
                </a:solidFill>
              </a:rPr>
              <a:t>for selecting these areas of </a:t>
            </a:r>
            <a:r>
              <a:rPr lang="en-US" dirty="0" smtClean="0">
                <a:solidFill>
                  <a:schemeClr val="tx1"/>
                </a:solidFill>
              </a:rPr>
              <a:t>focus</a:t>
            </a:r>
          </a:p>
          <a:p>
            <a:pPr lvl="1">
              <a:spcBef>
                <a:spcPts val="0"/>
              </a:spcBef>
              <a:spcAft>
                <a:spcPts val="1200"/>
              </a:spcAft>
            </a:pPr>
            <a:r>
              <a:rPr lang="en-US" dirty="0">
                <a:solidFill>
                  <a:schemeClr val="tx1"/>
                </a:solidFill>
              </a:rPr>
              <a:t>I</a:t>
            </a:r>
            <a:r>
              <a:rPr lang="en-US" dirty="0" smtClean="0">
                <a:solidFill>
                  <a:schemeClr val="tx1"/>
                </a:solidFill>
              </a:rPr>
              <a:t>mpact</a:t>
            </a:r>
            <a:endParaRPr lang="en-US" dirty="0">
              <a:solidFill>
                <a:schemeClr val="tx1"/>
              </a:solidFill>
            </a:endParaRPr>
          </a:p>
          <a:p>
            <a:pPr lvl="1">
              <a:spcBef>
                <a:spcPts val="0"/>
              </a:spcBef>
              <a:spcAft>
                <a:spcPts val="1200"/>
              </a:spcAft>
            </a:pPr>
            <a:r>
              <a:rPr lang="en-US" dirty="0">
                <a:solidFill>
                  <a:schemeClr val="tx1"/>
                </a:solidFill>
              </a:rPr>
              <a:t>Future </a:t>
            </a:r>
            <a:r>
              <a:rPr lang="en-US" dirty="0" smtClean="0">
                <a:solidFill>
                  <a:schemeClr val="tx1"/>
                </a:solidFill>
              </a:rPr>
              <a:t>directions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47</a:t>
            </a:fld>
            <a:endParaRPr lang="en-US" altLang="en-US" dirty="0"/>
          </a:p>
        </p:txBody>
      </p:sp>
    </p:spTree>
    <p:extLst>
      <p:ext uri="{BB962C8B-B14F-4D97-AF65-F5344CB8AC3E}">
        <p14:creationId xmlns:p14="http://schemas.microsoft.com/office/powerpoint/2010/main" val="3918940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C533A"/>
                </a:solidFill>
              </a:rPr>
              <a:t>Contact Information</a:t>
            </a:r>
            <a:endParaRPr lang="en-US" dirty="0">
              <a:solidFill>
                <a:srgbClr val="0C533A"/>
              </a:solidFill>
            </a:endParaRPr>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Juli Wade</a:t>
            </a:r>
          </a:p>
          <a:p>
            <a:pPr marL="0" indent="0">
              <a:buNone/>
            </a:pPr>
            <a:r>
              <a:rPr lang="en-US" sz="2400" dirty="0" smtClean="0">
                <a:solidFill>
                  <a:schemeClr val="tx1"/>
                </a:solidFill>
              </a:rPr>
              <a:t>Academic Advancement Network</a:t>
            </a:r>
          </a:p>
          <a:p>
            <a:pPr marL="0" indent="0">
              <a:buNone/>
            </a:pPr>
            <a:r>
              <a:rPr lang="en-US" sz="2400" dirty="0" smtClean="0">
                <a:solidFill>
                  <a:schemeClr val="tx1"/>
                </a:solidFill>
              </a:rPr>
              <a:t>wadej@msu.edu</a:t>
            </a:r>
          </a:p>
          <a:p>
            <a:pPr marL="0" indent="0">
              <a:buNone/>
            </a:pPr>
            <a:r>
              <a:rPr lang="en-US" sz="2400" dirty="0" smtClean="0">
                <a:solidFill>
                  <a:schemeClr val="tx1"/>
                </a:solidFill>
              </a:rPr>
              <a:t>517-353-6967</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48</a:t>
            </a:fld>
            <a:endParaRPr lang="en-US" altLang="en-US" dirty="0"/>
          </a:p>
        </p:txBody>
      </p:sp>
    </p:spTree>
    <p:extLst>
      <p:ext uri="{BB962C8B-B14F-4D97-AF65-F5344CB8AC3E}">
        <p14:creationId xmlns:p14="http://schemas.microsoft.com/office/powerpoint/2010/main" val="2899967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0233"/>
          </a:xfrm>
        </p:spPr>
        <p:txBody>
          <a:bodyPr>
            <a:noAutofit/>
          </a:bodyPr>
          <a:lstStyle/>
          <a:p>
            <a:r>
              <a:rPr lang="en-US" u="sng" dirty="0" smtClean="0"/>
              <a:t>Panel Discussion</a:t>
            </a:r>
            <a:endParaRPr lang="en-US" u="sng" dirty="0"/>
          </a:p>
        </p:txBody>
      </p:sp>
      <p:sp>
        <p:nvSpPr>
          <p:cNvPr id="3" name="Content Placeholder 2"/>
          <p:cNvSpPr>
            <a:spLocks noGrp="1"/>
          </p:cNvSpPr>
          <p:nvPr>
            <p:ph idx="1"/>
          </p:nvPr>
        </p:nvSpPr>
        <p:spPr>
          <a:xfrm>
            <a:off x="457200" y="1524000"/>
            <a:ext cx="8229600" cy="4066495"/>
          </a:xfrm>
        </p:spPr>
        <p:txBody>
          <a:bodyPr/>
          <a:lstStyle/>
          <a:p>
            <a:pPr marL="0" indent="0">
              <a:spcBef>
                <a:spcPts val="0"/>
              </a:spcBef>
              <a:spcAft>
                <a:spcPts val="1800"/>
              </a:spcAft>
              <a:buNone/>
            </a:pPr>
            <a:r>
              <a:rPr lang="en-US" sz="2200" dirty="0">
                <a:solidFill>
                  <a:schemeClr val="tx1"/>
                </a:solidFill>
              </a:rPr>
              <a:t>John Bell, </a:t>
            </a:r>
            <a:r>
              <a:rPr lang="en-US" sz="2200" i="1" dirty="0">
                <a:solidFill>
                  <a:schemeClr val="tx1"/>
                </a:solidFill>
              </a:rPr>
              <a:t>Professor, Counseling, Educational Psychology, and Special Education</a:t>
            </a:r>
            <a:endParaRPr lang="en-US" sz="2200" dirty="0">
              <a:solidFill>
                <a:schemeClr val="tx1"/>
              </a:solidFill>
            </a:endParaRPr>
          </a:p>
          <a:p>
            <a:pPr marL="0" indent="0">
              <a:spcBef>
                <a:spcPts val="0"/>
              </a:spcBef>
              <a:spcAft>
                <a:spcPts val="1800"/>
              </a:spcAft>
              <a:buNone/>
            </a:pPr>
            <a:r>
              <a:rPr lang="en-US" sz="2200" dirty="0" smtClean="0">
                <a:solidFill>
                  <a:schemeClr val="tx1"/>
                </a:solidFill>
              </a:rPr>
              <a:t>Diana </a:t>
            </a:r>
            <a:r>
              <a:rPr lang="en-US" sz="2200" dirty="0">
                <a:solidFill>
                  <a:schemeClr val="tx1"/>
                </a:solidFill>
              </a:rPr>
              <a:t>Bello-Deocampo</a:t>
            </a:r>
            <a:r>
              <a:rPr lang="en-US" sz="2200" i="1" dirty="0">
                <a:solidFill>
                  <a:schemeClr val="tx1"/>
                </a:solidFill>
              </a:rPr>
              <a:t>, Assistant Professor, Integrative Biology </a:t>
            </a:r>
            <a:endParaRPr lang="en-US" sz="2200" dirty="0">
              <a:solidFill>
                <a:schemeClr val="tx1"/>
              </a:solidFill>
            </a:endParaRPr>
          </a:p>
          <a:p>
            <a:pPr marL="0" indent="0">
              <a:spcBef>
                <a:spcPts val="0"/>
              </a:spcBef>
              <a:spcAft>
                <a:spcPts val="1800"/>
              </a:spcAft>
              <a:buNone/>
            </a:pPr>
            <a:r>
              <a:rPr lang="en-US" sz="2200" dirty="0" smtClean="0">
                <a:solidFill>
                  <a:schemeClr val="tx1"/>
                </a:solidFill>
              </a:rPr>
              <a:t>Kirk </a:t>
            </a:r>
            <a:r>
              <a:rPr lang="en-US" sz="2200" dirty="0">
                <a:solidFill>
                  <a:schemeClr val="tx1"/>
                </a:solidFill>
              </a:rPr>
              <a:t>Kidwell</a:t>
            </a:r>
            <a:r>
              <a:rPr lang="en-US" sz="2200" i="1" dirty="0">
                <a:solidFill>
                  <a:schemeClr val="tx1"/>
                </a:solidFill>
              </a:rPr>
              <a:t>, Director and Associate Professor, Center for Integrative Studies in the Arts and Humanities </a:t>
            </a:r>
            <a:endParaRPr lang="en-US" sz="2200" dirty="0">
              <a:solidFill>
                <a:schemeClr val="tx1"/>
              </a:solidFill>
            </a:endParaRPr>
          </a:p>
          <a:p>
            <a:pPr marL="0" indent="0">
              <a:spcBef>
                <a:spcPts val="0"/>
              </a:spcBef>
              <a:spcAft>
                <a:spcPts val="1800"/>
              </a:spcAft>
              <a:buNone/>
            </a:pPr>
            <a:r>
              <a:rPr lang="en-US" sz="2200" dirty="0" smtClean="0">
                <a:solidFill>
                  <a:schemeClr val="tx1"/>
                </a:solidFill>
              </a:rPr>
              <a:t>Frederick </a:t>
            </a:r>
            <a:r>
              <a:rPr lang="en-US" sz="2200" dirty="0">
                <a:solidFill>
                  <a:schemeClr val="tx1"/>
                </a:solidFill>
              </a:rPr>
              <a:t>Rodammer</a:t>
            </a:r>
            <a:r>
              <a:rPr lang="en-US" sz="2200" b="1" i="1" dirty="0">
                <a:solidFill>
                  <a:schemeClr val="tx1"/>
                </a:solidFill>
              </a:rPr>
              <a:t>,</a:t>
            </a:r>
            <a:r>
              <a:rPr lang="en-US" sz="2200" i="1" dirty="0">
                <a:solidFill>
                  <a:schemeClr val="tx1"/>
                </a:solidFill>
              </a:rPr>
              <a:t> Director, Center for Leadership of the Digital Enterprise and Assistant Professor, Accounting and Information Systems</a:t>
            </a:r>
            <a:endParaRPr lang="en-US" sz="2200" dirty="0">
              <a:solidFill>
                <a:schemeClr val="tx1"/>
              </a:solidFill>
            </a:endParaRPr>
          </a:p>
          <a:p>
            <a:pPr marL="0" indent="0">
              <a:spcBef>
                <a:spcPts val="0"/>
              </a:spcBef>
              <a:spcAft>
                <a:spcPts val="1800"/>
              </a:spcAft>
              <a:buNone/>
            </a:pPr>
            <a:r>
              <a:rPr lang="en-US" sz="2200" dirty="0" smtClean="0">
                <a:solidFill>
                  <a:schemeClr val="tx1"/>
                </a:solidFill>
              </a:rPr>
              <a:t>Cholani </a:t>
            </a:r>
            <a:r>
              <a:rPr lang="en-US" sz="2200" dirty="0">
                <a:solidFill>
                  <a:schemeClr val="tx1"/>
                </a:solidFill>
              </a:rPr>
              <a:t>Weebadde</a:t>
            </a:r>
            <a:r>
              <a:rPr lang="en-US" sz="2200" i="1" dirty="0">
                <a:solidFill>
                  <a:schemeClr val="tx1"/>
                </a:solidFill>
              </a:rPr>
              <a:t>, Assistant Professor, Plant Soil and Microbial Sciences</a:t>
            </a:r>
            <a:endParaRPr lang="en-US" sz="2200" dirty="0">
              <a:solidFill>
                <a:schemeClr val="tx1"/>
              </a:solidFill>
            </a:endParaRPr>
          </a:p>
          <a:p>
            <a:pPr marL="0" indent="0">
              <a:spcBef>
                <a:spcPts val="0"/>
              </a:spcBef>
              <a:buNone/>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49</a:t>
            </a:fld>
            <a:endParaRPr lang="en-US" altLang="en-US" dirty="0"/>
          </a:p>
        </p:txBody>
      </p:sp>
    </p:spTree>
    <p:extLst>
      <p:ext uri="{BB962C8B-B14F-4D97-AF65-F5344CB8AC3E}">
        <p14:creationId xmlns:p14="http://schemas.microsoft.com/office/powerpoint/2010/main" val="351485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909605"/>
            <a:ext cx="8229600" cy="480233"/>
          </a:xfrm>
        </p:spPr>
        <p:txBody>
          <a:bodyPr>
            <a:noAutofit/>
          </a:bodyPr>
          <a:lstStyle/>
          <a:p>
            <a:r>
              <a:rPr lang="en-US" dirty="0" smtClean="0"/>
              <a:t>Principles That Should be Incorporated in Unit Bylaws </a:t>
            </a:r>
            <a:r>
              <a:rPr lang="en-US" sz="2800" dirty="0" smtClean="0"/>
              <a:t>(2 of 2)</a:t>
            </a:r>
            <a:endParaRPr lang="en-US" sz="2800" dirty="0"/>
          </a:p>
        </p:txBody>
      </p:sp>
      <p:sp>
        <p:nvSpPr>
          <p:cNvPr id="3" name="Content Placeholder 2"/>
          <p:cNvSpPr>
            <a:spLocks noGrp="1"/>
          </p:cNvSpPr>
          <p:nvPr>
            <p:ph idx="1"/>
          </p:nvPr>
        </p:nvSpPr>
        <p:spPr>
          <a:xfrm>
            <a:off x="457200" y="1676400"/>
            <a:ext cx="8229600" cy="4066495"/>
          </a:xfrm>
        </p:spPr>
        <p:txBody>
          <a:bodyPr/>
          <a:lstStyle/>
          <a:p>
            <a:r>
              <a:rPr lang="en-US" sz="2600" dirty="0" smtClean="0">
                <a:solidFill>
                  <a:schemeClr val="tx1"/>
                </a:solidFill>
              </a:rPr>
              <a:t>Fixed </a:t>
            </a:r>
            <a:r>
              <a:rPr lang="en-US" sz="2600" dirty="0">
                <a:solidFill>
                  <a:schemeClr val="tx1"/>
                </a:solidFill>
              </a:rPr>
              <a:t>term faculty </a:t>
            </a:r>
            <a:r>
              <a:rPr lang="en-US" sz="2600" dirty="0" smtClean="0">
                <a:solidFill>
                  <a:schemeClr val="tx1"/>
                </a:solidFill>
              </a:rPr>
              <a:t>shall </a:t>
            </a:r>
            <a:r>
              <a:rPr lang="en-US" sz="2600" dirty="0">
                <a:solidFill>
                  <a:schemeClr val="tx1"/>
                </a:solidFill>
              </a:rPr>
              <a:t>be informed of all factors used for evaluation, the evaluation of their performance on each of these factors and the relationship between their performance and decisions on merit salary adjustments and, if appropriate, on reappointment and promotion. </a:t>
            </a:r>
            <a:endParaRPr lang="en-US" sz="2600" dirty="0" smtClean="0">
              <a:solidFill>
                <a:schemeClr val="tx1"/>
              </a:solidFill>
            </a:endParaRPr>
          </a:p>
          <a:p>
            <a:r>
              <a:rPr lang="en-US" sz="2600" dirty="0" smtClean="0">
                <a:solidFill>
                  <a:schemeClr val="tx1"/>
                </a:solidFill>
              </a:rPr>
              <a:t>All assigned duties should be given </a:t>
            </a:r>
            <a:r>
              <a:rPr lang="en-US" sz="2600" dirty="0">
                <a:solidFill>
                  <a:schemeClr val="tx1"/>
                </a:solidFill>
              </a:rPr>
              <a:t>weight in the evaluation.</a:t>
            </a:r>
          </a:p>
          <a:p>
            <a:r>
              <a:rPr lang="en-US" sz="2600" dirty="0" smtClean="0">
                <a:solidFill>
                  <a:schemeClr val="tx1"/>
                </a:solidFill>
              </a:rPr>
              <a:t>The </a:t>
            </a:r>
            <a:r>
              <a:rPr lang="en-US" sz="2600" dirty="0">
                <a:solidFill>
                  <a:schemeClr val="tx1"/>
                </a:solidFill>
              </a:rPr>
              <a:t>annual </a:t>
            </a:r>
            <a:r>
              <a:rPr lang="en-US" sz="2600" dirty="0" smtClean="0">
                <a:solidFill>
                  <a:schemeClr val="tx1"/>
                </a:solidFill>
              </a:rPr>
              <a:t>assessment shall </a:t>
            </a:r>
            <a:r>
              <a:rPr lang="en-US" sz="2600" dirty="0">
                <a:solidFill>
                  <a:schemeClr val="tx1"/>
                </a:solidFill>
              </a:rPr>
              <a:t>be reflected in recommendations to the Provost's Office regarding additional appointments, reappointment, and/or promotion.</a:t>
            </a:r>
          </a:p>
          <a:p>
            <a:endParaRPr lang="en-US" sz="3200" dirty="0"/>
          </a:p>
        </p:txBody>
      </p:sp>
      <p:sp>
        <p:nvSpPr>
          <p:cNvPr id="4" name="Slide Number Placeholder 3"/>
          <p:cNvSpPr>
            <a:spLocks noGrp="1"/>
          </p:cNvSpPr>
          <p:nvPr>
            <p:ph type="sldNum" sz="quarter" idx="12"/>
          </p:nvPr>
        </p:nvSpPr>
        <p:spPr/>
        <p:txBody>
          <a:bodyPr/>
          <a:lstStyle/>
          <a:p>
            <a:fld id="{68E68C61-34E7-1546-8BC9-84A1E2E3AD70}" type="slidenum">
              <a:rPr lang="en-US" smtClean="0"/>
              <a:pPr/>
              <a:t>5</a:t>
            </a:fld>
            <a:endParaRPr lang="en-US"/>
          </a:p>
        </p:txBody>
      </p:sp>
    </p:spTree>
    <p:extLst>
      <p:ext uri="{BB962C8B-B14F-4D97-AF65-F5344CB8AC3E}">
        <p14:creationId xmlns:p14="http://schemas.microsoft.com/office/powerpoint/2010/main" val="3549658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75" y="1676400"/>
            <a:ext cx="8229600" cy="480233"/>
          </a:xfrm>
        </p:spPr>
        <p:txBody>
          <a:bodyPr>
            <a:noAutofit/>
          </a:bodyPr>
          <a:lstStyle/>
          <a:p>
            <a:r>
              <a:rPr lang="en-US" dirty="0" smtClean="0"/>
              <a:t>Thank you, please review the resource </a:t>
            </a:r>
            <a:r>
              <a:rPr lang="en-US" dirty="0" smtClean="0"/>
              <a:t>webpage on the Academic Advancement Network website </a:t>
            </a:r>
            <a:r>
              <a:rPr lang="en-US" dirty="0" smtClean="0"/>
              <a:t>at:</a:t>
            </a:r>
            <a:endParaRPr lang="en-US" dirty="0"/>
          </a:p>
        </p:txBody>
      </p:sp>
      <p:sp>
        <p:nvSpPr>
          <p:cNvPr id="3" name="Content Placeholder 2"/>
          <p:cNvSpPr>
            <a:spLocks noGrp="1"/>
          </p:cNvSpPr>
          <p:nvPr>
            <p:ph idx="1"/>
          </p:nvPr>
        </p:nvSpPr>
        <p:spPr>
          <a:xfrm>
            <a:off x="453775" y="3327966"/>
            <a:ext cx="8229600" cy="928525"/>
          </a:xfrm>
        </p:spPr>
        <p:txBody>
          <a:bodyPr/>
          <a:lstStyle/>
          <a:p>
            <a:pPr marL="0" indent="0">
              <a:buNone/>
            </a:pPr>
            <a:r>
              <a:rPr lang="en-US" sz="3200" u="sng" dirty="0">
                <a:hlinkClick r:id="rId2"/>
              </a:rPr>
              <a:t>http://bit.ly/ThriveFixedTermFacultyMSU</a:t>
            </a:r>
            <a:r>
              <a:rPr lang="en-US" sz="3200" dirty="0"/>
              <a:t> </a:t>
            </a:r>
          </a:p>
        </p:txBody>
      </p:sp>
      <p:sp>
        <p:nvSpPr>
          <p:cNvPr id="4" name="Slide Number Placeholder 3"/>
          <p:cNvSpPr>
            <a:spLocks noGrp="1"/>
          </p:cNvSpPr>
          <p:nvPr>
            <p:ph type="sldNum" sz="quarter" idx="12"/>
          </p:nvPr>
        </p:nvSpPr>
        <p:spPr/>
        <p:txBody>
          <a:bodyPr/>
          <a:lstStyle/>
          <a:p>
            <a:pPr>
              <a:defRPr/>
            </a:pPr>
            <a:fld id="{E254E9FC-0D87-4AB5-8C03-E13CA9291E39}" type="slidenum">
              <a:rPr lang="en-US" altLang="en-US" smtClean="0"/>
              <a:pPr>
                <a:defRPr/>
              </a:pPr>
              <a:t>50</a:t>
            </a:fld>
            <a:endParaRPr lang="en-US" altLang="en-US" dirty="0"/>
          </a:p>
        </p:txBody>
      </p:sp>
    </p:spTree>
    <p:extLst>
      <p:ext uri="{BB962C8B-B14F-4D97-AF65-F5344CB8AC3E}">
        <p14:creationId xmlns:p14="http://schemas.microsoft.com/office/powerpoint/2010/main" val="207743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37242"/>
            <a:ext cx="8229600" cy="480233"/>
          </a:xfrm>
        </p:spPr>
        <p:txBody>
          <a:bodyPr>
            <a:noAutofit/>
          </a:bodyPr>
          <a:lstStyle/>
          <a:p>
            <a:r>
              <a:rPr lang="en-US" dirty="0" smtClean="0"/>
              <a:t>Promotion of Fixed Term Faculty (2013):  Guiding Principles</a:t>
            </a:r>
            <a:endParaRPr lang="en-US" dirty="0"/>
          </a:p>
        </p:txBody>
      </p:sp>
      <p:sp>
        <p:nvSpPr>
          <p:cNvPr id="3" name="Content Placeholder 2"/>
          <p:cNvSpPr>
            <a:spLocks noGrp="1"/>
          </p:cNvSpPr>
          <p:nvPr>
            <p:ph idx="1"/>
          </p:nvPr>
        </p:nvSpPr>
        <p:spPr>
          <a:xfrm>
            <a:off x="457200" y="1295400"/>
            <a:ext cx="8229600" cy="4066495"/>
          </a:xfrm>
        </p:spPr>
        <p:txBody>
          <a:bodyPr/>
          <a:lstStyle/>
          <a:p>
            <a:pPr marL="0" indent="0">
              <a:buNone/>
            </a:pPr>
            <a:endParaRPr lang="en-US" dirty="0" smtClean="0">
              <a:latin typeface="+mn-lt"/>
            </a:endParaRPr>
          </a:p>
          <a:p>
            <a:r>
              <a:rPr lang="en-US" dirty="0" smtClean="0">
                <a:solidFill>
                  <a:schemeClr val="tx1"/>
                </a:solidFill>
              </a:rPr>
              <a:t>The recognition that comes from being promoted through the academic ranks should be available to </a:t>
            </a:r>
            <a:r>
              <a:rPr lang="en-US" b="1" dirty="0" smtClean="0">
                <a:solidFill>
                  <a:schemeClr val="tx1"/>
                </a:solidFill>
              </a:rPr>
              <a:t>all</a:t>
            </a:r>
            <a:r>
              <a:rPr lang="en-US" dirty="0" smtClean="0">
                <a:solidFill>
                  <a:schemeClr val="tx1"/>
                </a:solidFill>
              </a:rPr>
              <a:t> whose performance warrants it.</a:t>
            </a:r>
          </a:p>
          <a:p>
            <a:r>
              <a:rPr lang="en-US" dirty="0" smtClean="0">
                <a:solidFill>
                  <a:schemeClr val="tx1"/>
                </a:solidFill>
              </a:rPr>
              <a:t>A </a:t>
            </a:r>
            <a:r>
              <a:rPr lang="en-US" dirty="0">
                <a:solidFill>
                  <a:schemeClr val="tx1"/>
                </a:solidFill>
              </a:rPr>
              <a:t>fixed term faculty member's level of accomplishment, even if limited to a narrow range of duties (e.g. only teaching), should reflect the same level of accomplishment for that set of duties as is required for a tenure system faculty member being promoted to the same rank</a:t>
            </a:r>
            <a:r>
              <a:rPr lang="en-US" dirty="0"/>
              <a:t>.</a:t>
            </a:r>
          </a:p>
        </p:txBody>
      </p:sp>
      <p:sp>
        <p:nvSpPr>
          <p:cNvPr id="4" name="Slide Number Placeholder 3"/>
          <p:cNvSpPr>
            <a:spLocks noGrp="1"/>
          </p:cNvSpPr>
          <p:nvPr>
            <p:ph type="sldNum" sz="quarter" idx="12"/>
          </p:nvPr>
        </p:nvSpPr>
        <p:spPr/>
        <p:txBody>
          <a:bodyPr/>
          <a:lstStyle/>
          <a:p>
            <a:fld id="{68E68C61-34E7-1546-8BC9-84A1E2E3AD70}" type="slidenum">
              <a:rPr lang="en-US" smtClean="0"/>
              <a:pPr/>
              <a:t>6</a:t>
            </a:fld>
            <a:endParaRPr lang="en-US"/>
          </a:p>
        </p:txBody>
      </p:sp>
    </p:spTree>
    <p:extLst>
      <p:ext uri="{BB962C8B-B14F-4D97-AF65-F5344CB8AC3E}">
        <p14:creationId xmlns:p14="http://schemas.microsoft.com/office/powerpoint/2010/main" val="769457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altLang="en-US" dirty="0"/>
              <a:t/>
            </a:r>
            <a:br>
              <a:rPr lang="en-US" altLang="en-US" dirty="0"/>
            </a:br>
            <a:r>
              <a:rPr lang="en-US" altLang="en-US" sz="4400" b="1" i="1" dirty="0"/>
              <a:t>The Changing Landscape of Higher Education</a:t>
            </a:r>
            <a:r>
              <a:rPr lang="en-US" altLang="en-US" dirty="0"/>
              <a:t/>
            </a:r>
            <a:br>
              <a:rPr lang="en-US" altLang="en-US" dirty="0"/>
            </a:br>
            <a:endParaRPr lang="en-US" dirty="0"/>
          </a:p>
        </p:txBody>
      </p:sp>
      <p:sp>
        <p:nvSpPr>
          <p:cNvPr id="7" name="Rectangle 3"/>
          <p:cNvSpPr txBox="1">
            <a:spLocks noChangeArrowheads="1"/>
          </p:cNvSpPr>
          <p:nvPr/>
        </p:nvSpPr>
        <p:spPr>
          <a:xfrm>
            <a:off x="457200" y="3581400"/>
            <a:ext cx="7834313" cy="2438400"/>
          </a:xfrm>
          <a:prstGeom prst="rect">
            <a:avLst/>
          </a:prstGeom>
        </p:spPr>
        <p:txBody>
          <a:bodyPr>
            <a:normAutofit fontScale="47500" lnSpcReduction="20000"/>
          </a:bodyPr>
          <a:lstStyle/>
          <a:p>
            <a:pPr marL="109728" algn="ctr">
              <a:lnSpc>
                <a:spcPct val="90000"/>
              </a:lnSpc>
              <a:spcBef>
                <a:spcPts val="400"/>
              </a:spcBef>
              <a:buClr>
                <a:srgbClr val="4F81BD"/>
              </a:buClr>
              <a:buSzPct val="68000"/>
              <a:defRPr/>
            </a:pPr>
            <a:r>
              <a:rPr lang="en-US" sz="5000" b="1" dirty="0" smtClean="0">
                <a:latin typeface="Arial" panose="020B0604020202020204" pitchFamily="34" charset="0"/>
                <a:ea typeface="ＭＳ Ｐゴシック" pitchFamily="34" charset="-128"/>
                <a:cs typeface="Arial" panose="020B0604020202020204" pitchFamily="34" charset="0"/>
              </a:rPr>
              <a:t>Juli Wade</a:t>
            </a:r>
          </a:p>
          <a:p>
            <a:pPr marL="109728" algn="ctr">
              <a:lnSpc>
                <a:spcPct val="90000"/>
              </a:lnSpc>
              <a:spcBef>
                <a:spcPts val="400"/>
              </a:spcBef>
              <a:buClr>
                <a:srgbClr val="4F81BD"/>
              </a:buClr>
              <a:buSzPct val="68000"/>
              <a:defRPr/>
            </a:pPr>
            <a:r>
              <a:rPr lang="en-US" sz="5000" dirty="0" smtClean="0">
                <a:latin typeface="Arial" panose="020B0604020202020204" pitchFamily="34" charset="0"/>
                <a:ea typeface="ＭＳ Ｐゴシック" pitchFamily="34" charset="-128"/>
                <a:cs typeface="Arial" panose="020B0604020202020204" pitchFamily="34" charset="0"/>
              </a:rPr>
              <a:t>Academic Advancement Network</a:t>
            </a:r>
          </a:p>
          <a:p>
            <a:pPr marL="566928" lvl="1" algn="ctr">
              <a:lnSpc>
                <a:spcPct val="90000"/>
              </a:lnSpc>
              <a:spcBef>
                <a:spcPts val="400"/>
              </a:spcBef>
              <a:buClr>
                <a:srgbClr val="4F81BD"/>
              </a:buClr>
              <a:buSzPct val="68000"/>
              <a:defRPr/>
            </a:pPr>
            <a:r>
              <a:rPr lang="en-US" sz="5000" dirty="0" smtClean="0">
                <a:latin typeface="Arial" panose="020B0604020202020204" pitchFamily="34" charset="0"/>
                <a:ea typeface="ＭＳ Ｐゴシック" pitchFamily="34" charset="-128"/>
                <a:cs typeface="Arial" panose="020B0604020202020204" pitchFamily="34" charset="0"/>
              </a:rPr>
              <a:t>Associate Provost for Faculty and Academic Staff Development</a:t>
            </a:r>
          </a:p>
          <a:p>
            <a:pPr marL="566928" lvl="1" algn="ctr">
              <a:lnSpc>
                <a:spcPct val="90000"/>
              </a:lnSpc>
              <a:spcBef>
                <a:spcPts val="400"/>
              </a:spcBef>
              <a:buClr>
                <a:srgbClr val="4F81BD"/>
              </a:buClr>
              <a:buSzPct val="68000"/>
              <a:defRPr/>
            </a:pPr>
            <a:endParaRPr lang="en-US" sz="3200" dirty="0" smtClean="0">
              <a:latin typeface="Arial" panose="020B0604020202020204" pitchFamily="34" charset="0"/>
              <a:ea typeface="ＭＳ Ｐゴシック" pitchFamily="34" charset="-128"/>
              <a:cs typeface="Arial" panose="020B0604020202020204" pitchFamily="34" charset="0"/>
            </a:endParaRPr>
          </a:p>
          <a:p>
            <a:pPr marL="566928" lvl="1" algn="ctr">
              <a:lnSpc>
                <a:spcPct val="90000"/>
              </a:lnSpc>
              <a:spcBef>
                <a:spcPts val="400"/>
              </a:spcBef>
              <a:buClr>
                <a:srgbClr val="4F81BD"/>
              </a:buClr>
              <a:buSzPct val="68000"/>
              <a:defRPr/>
            </a:pPr>
            <a:endParaRPr lang="en-US" sz="2000" dirty="0" smtClean="0">
              <a:latin typeface="Arial" panose="020B0604020202020204" pitchFamily="34" charset="0"/>
              <a:ea typeface="ＭＳ Ｐゴシック" pitchFamily="34" charset="-128"/>
              <a:cs typeface="Arial" panose="020B0604020202020204" pitchFamily="34" charset="0"/>
            </a:endParaRPr>
          </a:p>
          <a:p>
            <a:pPr marL="566928" lvl="1" algn="ctr">
              <a:lnSpc>
                <a:spcPct val="90000"/>
              </a:lnSpc>
              <a:spcBef>
                <a:spcPts val="400"/>
              </a:spcBef>
              <a:buClr>
                <a:srgbClr val="4F81BD"/>
              </a:buClr>
              <a:buSzPct val="68000"/>
              <a:defRPr/>
            </a:pPr>
            <a:r>
              <a:rPr lang="en-US" sz="3500" i="1" dirty="0" smtClean="0">
                <a:latin typeface="Arial" panose="020B0604020202020204" pitchFamily="34" charset="0"/>
                <a:ea typeface="ＭＳ Ｐゴシック" pitchFamily="34" charset="-128"/>
                <a:cs typeface="Arial" panose="020B0604020202020204" pitchFamily="34" charset="0"/>
              </a:rPr>
              <a:t>Adapted from </a:t>
            </a:r>
            <a:r>
              <a:rPr lang="en-US" sz="3500" i="1" dirty="0">
                <a:latin typeface="Arial" panose="020B0604020202020204" pitchFamily="34" charset="0"/>
                <a:ea typeface="ＭＳ Ｐゴシック" pitchFamily="34" charset="-128"/>
                <a:cs typeface="Arial" panose="020B0604020202020204" pitchFamily="34" charset="0"/>
              </a:rPr>
              <a:t>p</a:t>
            </a:r>
            <a:r>
              <a:rPr lang="en-US" sz="3500" i="1" dirty="0" smtClean="0">
                <a:latin typeface="Arial" panose="020B0604020202020204" pitchFamily="34" charset="0"/>
                <a:ea typeface="ＭＳ Ｐゴシック" pitchFamily="34" charset="-128"/>
                <a:cs typeface="Arial" panose="020B0604020202020204" pitchFamily="34" charset="0"/>
              </a:rPr>
              <a:t>resentations by Ann Austin, Academic Advancement Network &amp; College of Education and Terry Curry, Associate Provost and Associate Vice President for Academic Human Resources (prepared by Melanie Trowbridge, AHR)</a:t>
            </a:r>
          </a:p>
          <a:p>
            <a:pPr marL="1280160" lvl="2" indent="-256032">
              <a:lnSpc>
                <a:spcPct val="90000"/>
              </a:lnSpc>
              <a:spcBef>
                <a:spcPts val="400"/>
              </a:spcBef>
              <a:buClr>
                <a:srgbClr val="4F81BD"/>
              </a:buClr>
              <a:buSzPct val="68000"/>
              <a:buFont typeface="Wingdings 3"/>
              <a:buChar char=""/>
              <a:defRPr/>
            </a:pPr>
            <a:endParaRPr lang="en-US" sz="2000" dirty="0" smtClean="0">
              <a:ea typeface="ＭＳ Ｐゴシック" pitchFamily="34" charset="-128"/>
            </a:endParaRPr>
          </a:p>
        </p:txBody>
      </p:sp>
      <p:sp>
        <p:nvSpPr>
          <p:cNvPr id="7172" name="Slide Number Placeholder 4"/>
          <p:cNvSpPr>
            <a:spLocks noGrp="1"/>
          </p:cNvSpPr>
          <p:nvPr>
            <p:ph type="sldNum" sz="quarter" idx="12"/>
          </p:nvPr>
        </p:nvSpPr>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4AD9C9-96E1-4819-BDC3-C5225DE84E4A}" type="slidenum">
              <a:rPr lang="en-US" altLang="en-US" smtClean="0"/>
              <a:pPr/>
              <a:t>7</a:t>
            </a:fld>
            <a:endParaRPr lang="en-US" altLang="en-US" dirty="0" smtClean="0"/>
          </a:p>
        </p:txBody>
      </p:sp>
    </p:spTree>
    <p:extLst>
      <p:ext uri="{BB962C8B-B14F-4D97-AF65-F5344CB8AC3E}">
        <p14:creationId xmlns:p14="http://schemas.microsoft.com/office/powerpoint/2010/main" val="186411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838200"/>
            <a:ext cx="8229600" cy="865187"/>
          </a:xfrm>
        </p:spPr>
        <p:txBody>
          <a:bodyPr>
            <a:noAutofit/>
          </a:bodyPr>
          <a:lstStyle/>
          <a:p>
            <a:pPr eaLnBrk="1" hangingPunct="1">
              <a:defRPr/>
            </a:pPr>
            <a:r>
              <a:rPr lang="en-US" sz="3200" b="1" dirty="0" smtClean="0">
                <a:solidFill>
                  <a:srgbClr val="0C533A"/>
                </a:solidFill>
              </a:rPr>
              <a:t>A Major Change in Higher Education:</a:t>
            </a:r>
            <a:br>
              <a:rPr lang="en-US" sz="3200" b="1" dirty="0" smtClean="0">
                <a:solidFill>
                  <a:srgbClr val="0C533A"/>
                </a:solidFill>
              </a:rPr>
            </a:br>
            <a:r>
              <a:rPr lang="en-US" sz="3200" b="1" dirty="0" smtClean="0">
                <a:solidFill>
                  <a:srgbClr val="0C533A"/>
                </a:solidFill>
              </a:rPr>
              <a:t>Shifts in Academic Appointment Patterns</a:t>
            </a:r>
          </a:p>
        </p:txBody>
      </p:sp>
      <p:sp>
        <p:nvSpPr>
          <p:cNvPr id="173059" name="Rectangle 3"/>
          <p:cNvSpPr>
            <a:spLocks noGrp="1" noChangeArrowheads="1"/>
          </p:cNvSpPr>
          <p:nvPr>
            <p:ph type="body" idx="1"/>
          </p:nvPr>
        </p:nvSpPr>
        <p:spPr>
          <a:xfrm>
            <a:off x="457200" y="1828801"/>
            <a:ext cx="8229600" cy="4267200"/>
          </a:xfrm>
        </p:spPr>
        <p:txBody>
          <a:bodyPr/>
          <a:lstStyle/>
          <a:p>
            <a:pPr eaLnBrk="1" hangingPunct="1">
              <a:spcAft>
                <a:spcPts val="1200"/>
              </a:spcAft>
              <a:defRPr/>
            </a:pPr>
            <a:r>
              <a:rPr lang="en-US" sz="2400" dirty="0">
                <a:solidFill>
                  <a:schemeClr val="tx1"/>
                </a:solidFill>
              </a:rPr>
              <a:t>P</a:t>
            </a:r>
            <a:r>
              <a:rPr lang="en-US" sz="2400" dirty="0" smtClean="0">
                <a:solidFill>
                  <a:schemeClr val="tx1"/>
                </a:solidFill>
              </a:rPr>
              <a:t>atterns of faculty appointment types are changing nationally</a:t>
            </a:r>
            <a:endParaRPr lang="en-US" sz="2400" dirty="0">
              <a:solidFill>
                <a:schemeClr val="tx1"/>
              </a:solidFill>
            </a:endParaRPr>
          </a:p>
          <a:p>
            <a:pPr eaLnBrk="1" hangingPunct="1">
              <a:spcAft>
                <a:spcPts val="0"/>
              </a:spcAft>
              <a:defRPr/>
            </a:pPr>
            <a:r>
              <a:rPr lang="en-US" sz="2400" dirty="0">
                <a:solidFill>
                  <a:schemeClr val="tx1"/>
                </a:solidFill>
              </a:rPr>
              <a:t>P</a:t>
            </a:r>
            <a:r>
              <a:rPr lang="en-US" sz="2400" dirty="0" smtClean="0">
                <a:solidFill>
                  <a:schemeClr val="tx1"/>
                </a:solidFill>
              </a:rPr>
              <a:t>roportion of </a:t>
            </a:r>
            <a:r>
              <a:rPr lang="en-US" sz="2400" dirty="0">
                <a:solidFill>
                  <a:schemeClr val="tx1"/>
                </a:solidFill>
              </a:rPr>
              <a:t>tenure-track faculty </a:t>
            </a:r>
            <a:r>
              <a:rPr lang="en-US" sz="2400" dirty="0" smtClean="0">
                <a:solidFill>
                  <a:schemeClr val="tx1"/>
                </a:solidFill>
              </a:rPr>
              <a:t>positions is declining </a:t>
            </a:r>
          </a:p>
          <a:p>
            <a:pPr lvl="1" eaLnBrk="1" hangingPunct="1">
              <a:spcAft>
                <a:spcPts val="0"/>
              </a:spcAft>
              <a:defRPr/>
            </a:pPr>
            <a:r>
              <a:rPr lang="en-US" dirty="0" smtClean="0">
                <a:solidFill>
                  <a:schemeClr val="tx1"/>
                </a:solidFill>
              </a:rPr>
              <a:t>1969:  tenure system faculty = 78%</a:t>
            </a:r>
          </a:p>
          <a:p>
            <a:pPr lvl="1" eaLnBrk="1" hangingPunct="1">
              <a:spcAft>
                <a:spcPts val="1200"/>
              </a:spcAft>
              <a:defRPr/>
            </a:pPr>
            <a:r>
              <a:rPr lang="en-US" dirty="0" smtClean="0">
                <a:solidFill>
                  <a:schemeClr val="tx1"/>
                </a:solidFill>
              </a:rPr>
              <a:t>2009:  tenure system faculty = 34%</a:t>
            </a:r>
            <a:endParaRPr lang="en-US" dirty="0">
              <a:solidFill>
                <a:schemeClr val="tx1"/>
              </a:solidFill>
            </a:endParaRPr>
          </a:p>
          <a:p>
            <a:pPr eaLnBrk="1" hangingPunct="1">
              <a:spcAft>
                <a:spcPts val="0"/>
              </a:spcAft>
              <a:defRPr/>
            </a:pPr>
            <a:r>
              <a:rPr lang="en-US" sz="2400" dirty="0" smtClean="0">
                <a:solidFill>
                  <a:schemeClr val="tx1"/>
                </a:solidFill>
              </a:rPr>
              <a:t>Full and part-time non-tenure-track </a:t>
            </a:r>
            <a:r>
              <a:rPr lang="en-US" sz="2400" dirty="0">
                <a:solidFill>
                  <a:schemeClr val="tx1"/>
                </a:solidFill>
              </a:rPr>
              <a:t>(</a:t>
            </a:r>
            <a:r>
              <a:rPr lang="en-US" sz="2400" dirty="0" smtClean="0">
                <a:solidFill>
                  <a:schemeClr val="tx1"/>
                </a:solidFill>
              </a:rPr>
              <a:t>fixed-term) appointments are increasing</a:t>
            </a:r>
          </a:p>
          <a:p>
            <a:pPr lvl="1" eaLnBrk="1" hangingPunct="1">
              <a:spcAft>
                <a:spcPts val="1200"/>
              </a:spcAft>
              <a:defRPr/>
            </a:pPr>
            <a:r>
              <a:rPr lang="en-US" dirty="0" smtClean="0">
                <a:solidFill>
                  <a:schemeClr val="tx1"/>
                </a:solidFill>
              </a:rPr>
              <a:t>~70% of faculty appointments in non-profit higher education institutions are now outside of the tenure system</a:t>
            </a:r>
            <a:endParaRPr lang="en-US" dirty="0" smtClean="0"/>
          </a:p>
          <a:p>
            <a:pPr lvl="1" eaLnBrk="1" hangingPunct="1">
              <a:buFontTx/>
              <a:buNone/>
              <a:defRPr/>
            </a:pPr>
            <a:endParaRPr lang="en-US" sz="2400" dirty="0" smtClean="0"/>
          </a:p>
          <a:p>
            <a:pPr lvl="1" eaLnBrk="1" hangingPunct="1">
              <a:buFontTx/>
              <a:buNone/>
              <a:defRPr/>
            </a:pPr>
            <a:endParaRPr lang="en-US" sz="2400" dirty="0"/>
          </a:p>
          <a:p>
            <a:pPr lvl="1" eaLnBrk="1" hangingPunct="1">
              <a:buFontTx/>
              <a:buNone/>
              <a:defRPr/>
            </a:pPr>
            <a:endParaRPr lang="en-US" sz="2400" dirty="0" smtClean="0"/>
          </a:p>
        </p:txBody>
      </p:sp>
    </p:spTree>
    <p:extLst>
      <p:ext uri="{BB962C8B-B14F-4D97-AF65-F5344CB8AC3E}">
        <p14:creationId xmlns:p14="http://schemas.microsoft.com/office/powerpoint/2010/main" val="227451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9108"/>
            <a:ext cx="8686800" cy="480233"/>
          </a:xfrm>
        </p:spPr>
        <p:txBody>
          <a:bodyPr>
            <a:noAutofit/>
          </a:bodyPr>
          <a:lstStyle/>
          <a:p>
            <a:pPr algn="ctr">
              <a:defRPr/>
            </a:pPr>
            <a:r>
              <a:rPr lang="en-US" sz="3200" b="1" dirty="0" smtClean="0">
                <a:solidFill>
                  <a:srgbClr val="0C533A"/>
                </a:solidFill>
              </a:rPr>
              <a:t>Growth of Fixed-Term Faculty vs Tenure System Faculty</a:t>
            </a:r>
            <a:endParaRPr lang="en-US" sz="3200" b="1" dirty="0">
              <a:solidFill>
                <a:srgbClr val="0C533A"/>
              </a:solidFill>
            </a:endParaRPr>
          </a:p>
        </p:txBody>
      </p:sp>
      <p:sp>
        <p:nvSpPr>
          <p:cNvPr id="3" name="Content Placeholder 2"/>
          <p:cNvSpPr>
            <a:spLocks noGrp="1"/>
          </p:cNvSpPr>
          <p:nvPr>
            <p:ph idx="1"/>
          </p:nvPr>
        </p:nvSpPr>
        <p:spPr>
          <a:xfrm>
            <a:off x="457200" y="1600200"/>
            <a:ext cx="8229600" cy="914400"/>
          </a:xfrm>
        </p:spPr>
        <p:txBody>
          <a:bodyPr/>
          <a:lstStyle/>
          <a:p>
            <a:pPr marL="0" indent="0">
              <a:buNone/>
              <a:defRPr/>
            </a:pPr>
            <a:r>
              <a:rPr lang="en-US" sz="2400" dirty="0" smtClean="0">
                <a:solidFill>
                  <a:schemeClr val="tx1"/>
                </a:solidFill>
              </a:rPr>
              <a:t>Range of appointment types: foci on teaching, research, and/or service and outreach. </a:t>
            </a:r>
          </a:p>
          <a:p>
            <a:pPr lvl="1">
              <a:defRPr/>
            </a:pPr>
            <a:endParaRPr lang="en-US" sz="2000" dirty="0">
              <a:solidFill>
                <a:srgbClr val="FF0000"/>
              </a:solidFill>
            </a:endParaRPr>
          </a:p>
        </p:txBody>
      </p:sp>
      <p:pic>
        <p:nvPicPr>
          <p:cNvPr id="4" name="Picture 3" descr="Chart displaying Number of MSU Faculty in the Tenure System versus Number of MSU Fixed-Term Faculty over the timespan from 2007 to 2017.  MSU Tenure System numbers are remaining consistent.  MSU Fixed-Term Faculty numbers are increasing over time. "/>
          <p:cNvPicPr>
            <a:picLocks noChangeAspect="1"/>
          </p:cNvPicPr>
          <p:nvPr/>
        </p:nvPicPr>
        <p:blipFill rotWithShape="1">
          <a:blip r:embed="rId2"/>
          <a:srcRect l="7570" t="7691" r="36122" b="15917"/>
          <a:stretch/>
        </p:blipFill>
        <p:spPr>
          <a:xfrm>
            <a:off x="2095458" y="2415369"/>
            <a:ext cx="5442655" cy="3696899"/>
          </a:xfrm>
          <a:prstGeom prst="rect">
            <a:avLst/>
          </a:prstGeom>
        </p:spPr>
      </p:pic>
    </p:spTree>
    <p:extLst>
      <p:ext uri="{BB962C8B-B14F-4D97-AF65-F5344CB8AC3E}">
        <p14:creationId xmlns:p14="http://schemas.microsoft.com/office/powerpoint/2010/main" val="295559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spear</Template>
  <TotalTime>893</TotalTime>
  <Words>2126</Words>
  <Application>Microsoft Office PowerPoint</Application>
  <PresentationFormat>On-screen Show (4:3)</PresentationFormat>
  <Paragraphs>362</Paragraphs>
  <Slides>50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ＭＳ Ｐゴシック</vt:lpstr>
      <vt:lpstr>Arial</vt:lpstr>
      <vt:lpstr>Calibri</vt:lpstr>
      <vt:lpstr>Georgia</vt:lpstr>
      <vt:lpstr>Gotham Book</vt:lpstr>
      <vt:lpstr>Wingdings</vt:lpstr>
      <vt:lpstr>Wingdings 3</vt:lpstr>
      <vt:lpstr>MSU Wordmark design</vt:lpstr>
      <vt:lpstr>1_MSU Wordmark design</vt:lpstr>
      <vt:lpstr>Thriving as a Fixed-Term Faculty Member at Michigan State University </vt:lpstr>
      <vt:lpstr>THRIVING AS A FIXED-TERM FACULTY MEMBER AT MSU</vt:lpstr>
      <vt:lpstr>The Annual Review for Fixed-Term Faculty (2011):  Purposes</vt:lpstr>
      <vt:lpstr>Principles That Should be Incorporated in Unit Bylaws (1 of 2)</vt:lpstr>
      <vt:lpstr>Principles That Should be Incorporated in Unit Bylaws (2 of 2)</vt:lpstr>
      <vt:lpstr>Promotion of Fixed Term Faculty (2013):  Guiding Principles</vt:lpstr>
      <vt:lpstr> The Changing Landscape of Higher Education </vt:lpstr>
      <vt:lpstr>A Major Change in Higher Education: Shifts in Academic Appointment Patterns</vt:lpstr>
      <vt:lpstr>Growth of Fixed-Term Faculty vs Tenure System Faculty</vt:lpstr>
      <vt:lpstr>Fixed-Term Faculty Appointment Type at MSU</vt:lpstr>
      <vt:lpstr>Fixed-Term Faculty Demographics (1 of 2)</vt:lpstr>
      <vt:lpstr>Fixed-Term Faculty Demographics (2 of 2)</vt:lpstr>
      <vt:lpstr>Why this Shift in Appointment Patterns in the National Landscape?</vt:lpstr>
      <vt:lpstr>Changes at MSU</vt:lpstr>
      <vt:lpstr>Research Funding</vt:lpstr>
      <vt:lpstr>Some Implications</vt:lpstr>
      <vt:lpstr>Faculty Members are Essential</vt:lpstr>
      <vt:lpstr>Fixed-Term Faculty are Highly Valued at MSU</vt:lpstr>
      <vt:lpstr>Defining and Enabling Success </vt:lpstr>
      <vt:lpstr>Defining Success: Expectations (1 of 2) </vt:lpstr>
      <vt:lpstr>Defining Success: Expectations (2 of 2) </vt:lpstr>
      <vt:lpstr>Defining Success: Your Contributions </vt:lpstr>
      <vt:lpstr>Enabling Success: The Role of Mentoring </vt:lpstr>
      <vt:lpstr>Expanded Perspective of Success </vt:lpstr>
      <vt:lpstr>Mentoring for Personal Career Goals </vt:lpstr>
      <vt:lpstr>Mentor vs. mentors </vt:lpstr>
      <vt:lpstr>Enabling Success:  The Role of Mentoring Networks </vt:lpstr>
      <vt:lpstr>Mentoring (1 of 2)</vt:lpstr>
      <vt:lpstr>Mentoring (2 of 2)</vt:lpstr>
      <vt:lpstr>Mentoring Roadmap</vt:lpstr>
      <vt:lpstr>Thank You!</vt:lpstr>
      <vt:lpstr>Tracking and Documenting Your Accomplishments </vt:lpstr>
      <vt:lpstr>Setting the Context</vt:lpstr>
      <vt:lpstr>Why is documentation important?</vt:lpstr>
      <vt:lpstr>Documentation demonstrates who you are as a professional:</vt:lpstr>
      <vt:lpstr>What should you document?</vt:lpstr>
      <vt:lpstr>How to document your work?</vt:lpstr>
      <vt:lpstr>What are the uses of your documentation?</vt:lpstr>
      <vt:lpstr>Teaching – Records to Keep (1 of 2)</vt:lpstr>
      <vt:lpstr>Teaching – Records to Keep (2 of 2)</vt:lpstr>
      <vt:lpstr>Teaching – Items to Reflect on</vt:lpstr>
      <vt:lpstr>Research, Scholarship &amp; Creative Activities – Records to Keep (1 of 2)</vt:lpstr>
      <vt:lpstr>Research, Scholarship &amp; Creative Activities – Records to Keep (2 of 2) </vt:lpstr>
      <vt:lpstr>Research, Scholarship &amp; Creative Activities – Items to Reflect on</vt:lpstr>
      <vt:lpstr>Service – Records to Keep (1 of 2)</vt:lpstr>
      <vt:lpstr>Service – Records to Keep (2 of 2)</vt:lpstr>
      <vt:lpstr>Service and Outreach – Items to Reflect On</vt:lpstr>
      <vt:lpstr>Contact Information</vt:lpstr>
      <vt:lpstr>Panel Discussion</vt:lpstr>
      <vt:lpstr>Thank you, please review the resource webpage on the Academic Advancement Network website at: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fodevent</dc:creator>
  <cp:lastModifiedBy>White, Blythe</cp:lastModifiedBy>
  <cp:revision>118</cp:revision>
  <cp:lastPrinted>2017-02-15T20:15:45Z</cp:lastPrinted>
  <dcterms:created xsi:type="dcterms:W3CDTF">2011-10-10T20:56:08Z</dcterms:created>
  <dcterms:modified xsi:type="dcterms:W3CDTF">2018-02-15T20:25:39Z</dcterms:modified>
</cp:coreProperties>
</file>